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60" d="100"/>
          <a:sy n="160" d="100"/>
        </p:scale>
        <p:origin x="-229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77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05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74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23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25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93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24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914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66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31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7B2FF-27CB-40AC-93AA-968ECDB69F32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A26AA-7707-4C1A-8A38-52954C28AB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72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4410888" y="131854"/>
            <a:ext cx="3279720" cy="4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Summer 1</a:t>
            </a:r>
          </a:p>
          <a:p>
            <a:pPr algn="ctr"/>
            <a:r>
              <a:rPr lang="en-US" sz="1283" i="1" dirty="0">
                <a:latin typeface="Twinkl Cursive Looped" panose="02000000000000000000" pitchFamily="2" charset="77"/>
              </a:rPr>
              <a:t>Juniper Class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4249265" y="793437"/>
            <a:ext cx="1801484" cy="1395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+mj-lt"/>
              </a:rPr>
              <a:t>Maths</a:t>
            </a:r>
          </a:p>
          <a:p>
            <a:endParaRPr lang="en-US" sz="770" b="1" dirty="0">
              <a:latin typeface="+mj-lt"/>
            </a:endParaRPr>
          </a:p>
          <a:p>
            <a:pPr algn="ctr"/>
            <a:r>
              <a:rPr lang="en-US" sz="770" b="1" dirty="0">
                <a:latin typeface="+mj-lt"/>
              </a:rPr>
              <a:t>Fractions</a:t>
            </a:r>
          </a:p>
          <a:p>
            <a:pPr algn="ctr"/>
            <a:r>
              <a:rPr lang="en-US" sz="770" dirty="0">
                <a:latin typeface="+mj-lt"/>
              </a:rPr>
              <a:t>Including </a:t>
            </a:r>
            <a:r>
              <a:rPr lang="en-US" sz="770" dirty="0" smtClean="0">
                <a:latin typeface="+mj-lt"/>
              </a:rPr>
              <a:t>putting fractions on a number line</a:t>
            </a:r>
            <a:endParaRPr lang="en-US" sz="770" dirty="0">
              <a:latin typeface="+mj-lt"/>
            </a:endParaRPr>
          </a:p>
          <a:p>
            <a:pPr algn="ctr"/>
            <a:r>
              <a:rPr lang="en-US" sz="770" b="1" dirty="0">
                <a:latin typeface="+mj-lt"/>
              </a:rPr>
              <a:t>Mass and Capacity</a:t>
            </a:r>
          </a:p>
          <a:p>
            <a:pPr algn="ctr"/>
            <a:r>
              <a:rPr lang="en-US" sz="770" dirty="0">
                <a:latin typeface="+mj-lt"/>
              </a:rPr>
              <a:t>Measuring, adding, subtracting and </a:t>
            </a:r>
            <a:r>
              <a:rPr lang="en-US" sz="770" dirty="0" smtClean="0">
                <a:latin typeface="+mj-lt"/>
              </a:rPr>
              <a:t>comparing.</a:t>
            </a:r>
            <a:endParaRPr lang="en-US" sz="770" dirty="0">
              <a:latin typeface="+mj-lt"/>
            </a:endParaRPr>
          </a:p>
          <a:p>
            <a:pPr algn="ctr"/>
            <a:r>
              <a:rPr lang="en-US" sz="770" b="1" dirty="0">
                <a:latin typeface="+mj-lt"/>
              </a:rPr>
              <a:t>How To Help</a:t>
            </a:r>
            <a:endParaRPr lang="en-US" sz="770" dirty="0">
              <a:latin typeface="+mj-lt"/>
            </a:endParaRPr>
          </a:p>
          <a:p>
            <a:pPr algn="ctr"/>
            <a:r>
              <a:rPr lang="en-US" sz="770" dirty="0">
                <a:latin typeface="+mj-lt"/>
              </a:rPr>
              <a:t>Let children measure liquids and ingredients and compare weights. </a:t>
            </a:r>
            <a:endParaRPr lang="en-US" sz="770" i="1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6044277" y="856656"/>
            <a:ext cx="1466186" cy="773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+mj-lt"/>
              </a:rPr>
              <a:t>Writing</a:t>
            </a:r>
            <a:r>
              <a:rPr lang="en-US" sz="898" b="1" dirty="0">
                <a:latin typeface="+mj-lt"/>
              </a:rPr>
              <a:t> </a:t>
            </a:r>
          </a:p>
          <a:p>
            <a:pPr algn="ctr"/>
            <a:r>
              <a:rPr lang="en-US" sz="706" dirty="0">
                <a:latin typeface="+mj-lt"/>
              </a:rPr>
              <a:t>Our writing book is</a:t>
            </a:r>
          </a:p>
          <a:p>
            <a:pPr algn="ctr"/>
            <a:r>
              <a:rPr lang="en-US" sz="706" dirty="0" smtClean="0">
                <a:latin typeface="+mj-lt"/>
              </a:rPr>
              <a:t>Amazing Rivers. </a:t>
            </a:r>
            <a:r>
              <a:rPr lang="en-US" sz="706" dirty="0">
                <a:latin typeface="+mj-lt"/>
              </a:rPr>
              <a:t>We will be working on using prepositions, adverbs and conjunctions. Grouping ideas into paragraphs.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6197562" y="2404115"/>
            <a:ext cx="194226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>
                <a:latin typeface="+mj-lt"/>
              </a:rPr>
              <a:t>Science</a:t>
            </a:r>
          </a:p>
          <a:p>
            <a:pPr algn="ctr"/>
            <a:endParaRPr lang="en-US" sz="100" b="1" dirty="0">
              <a:latin typeface="+mj-lt"/>
            </a:endParaRPr>
          </a:p>
          <a:p>
            <a:pPr algn="ctr"/>
            <a:r>
              <a:rPr lang="en-US" sz="700" b="1" dirty="0">
                <a:latin typeface="+mj-lt"/>
              </a:rPr>
              <a:t>Plants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670" b="0" i="0" dirty="0">
                <a:solidFill>
                  <a:srgbClr val="0B0C0C"/>
                </a:solidFill>
                <a:effectLst/>
                <a:latin typeface="+mj-lt"/>
              </a:rPr>
              <a:t>identify and describe the functions of different parts of  plants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670" b="0" i="0" dirty="0">
                <a:solidFill>
                  <a:srgbClr val="0B0C0C"/>
                </a:solidFill>
                <a:effectLst/>
                <a:latin typeface="+mj-lt"/>
              </a:rPr>
              <a:t>explore what plants need to live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670" b="0" i="0" dirty="0">
                <a:solidFill>
                  <a:srgbClr val="0B0C0C"/>
                </a:solidFill>
                <a:effectLst/>
                <a:latin typeface="+mj-lt"/>
              </a:rPr>
              <a:t>investigate the way in which water is transported within plants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670" b="0" i="0" dirty="0">
                <a:solidFill>
                  <a:srgbClr val="0B0C0C"/>
                </a:solidFill>
                <a:effectLst/>
                <a:latin typeface="+mj-lt"/>
              </a:rPr>
              <a:t>explore the part that flowers play in the life cycle</a:t>
            </a:r>
          </a:p>
          <a:p>
            <a:pPr algn="ctr"/>
            <a:endParaRPr lang="en-US" sz="670" dirty="0">
              <a:latin typeface="+mj-lt"/>
            </a:endParaRPr>
          </a:p>
          <a:p>
            <a:pPr algn="ctr"/>
            <a:r>
              <a:rPr lang="en-US" sz="670" b="1" dirty="0">
                <a:latin typeface="+mj-lt"/>
              </a:rPr>
              <a:t>How To Help</a:t>
            </a:r>
          </a:p>
          <a:p>
            <a:pPr algn="ctr"/>
            <a:r>
              <a:rPr lang="en-US" sz="670" dirty="0">
                <a:latin typeface="+mj-lt"/>
              </a:rPr>
              <a:t>Talk to the children about what is growing around them.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6209580" y="5066959"/>
            <a:ext cx="1998701" cy="80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+mj-lt"/>
              </a:rPr>
              <a:t>DT</a:t>
            </a:r>
          </a:p>
          <a:p>
            <a:pPr algn="ctr"/>
            <a:r>
              <a:rPr lang="en-US" sz="770" b="1" dirty="0">
                <a:latin typeface="+mj-lt"/>
              </a:rPr>
              <a:t>Greenhouses</a:t>
            </a:r>
          </a:p>
          <a:p>
            <a:pPr algn="ctr"/>
            <a:r>
              <a:rPr lang="en-US" sz="770" dirty="0">
                <a:latin typeface="+mj-lt"/>
              </a:rPr>
              <a:t>Designing and making greenhouses.</a:t>
            </a:r>
          </a:p>
          <a:p>
            <a:pPr algn="ctr"/>
            <a:r>
              <a:rPr lang="en-US" sz="770" b="1" dirty="0">
                <a:latin typeface="+mj-lt"/>
              </a:rPr>
              <a:t>How To Help</a:t>
            </a:r>
          </a:p>
          <a:p>
            <a:pPr algn="ctr"/>
            <a:r>
              <a:rPr lang="en-US" sz="770" dirty="0">
                <a:latin typeface="+mj-lt"/>
              </a:rPr>
              <a:t>Have the children seen a greenhouse? What is its purpose?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6128984" y="3934125"/>
            <a:ext cx="2079422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77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770" b="1" dirty="0">
                <a:latin typeface="+mj-lt"/>
              </a:rPr>
              <a:t>Computing</a:t>
            </a:r>
          </a:p>
          <a:p>
            <a:pPr algn="ctr"/>
            <a:r>
              <a:rPr lang="en-US" sz="770" dirty="0">
                <a:latin typeface="+mj-lt"/>
              </a:rPr>
              <a:t>We will </a:t>
            </a:r>
            <a:r>
              <a:rPr lang="en-US" sz="770" dirty="0" smtClean="0">
                <a:latin typeface="+mj-lt"/>
              </a:rPr>
              <a:t>be coding with scratch.</a:t>
            </a:r>
            <a:endParaRPr lang="en-US" sz="770" dirty="0">
              <a:latin typeface="+mj-lt"/>
            </a:endParaRPr>
          </a:p>
          <a:p>
            <a:pPr algn="ctr"/>
            <a:endParaRPr lang="en-US" sz="770" dirty="0">
              <a:latin typeface="+mj-lt"/>
            </a:endParaRPr>
          </a:p>
          <a:p>
            <a:pPr algn="ctr"/>
            <a:r>
              <a:rPr lang="en-US" sz="770" b="1" dirty="0">
                <a:latin typeface="+mj-lt"/>
              </a:rPr>
              <a:t>How To Help</a:t>
            </a:r>
          </a:p>
          <a:p>
            <a:pPr algn="ctr"/>
            <a:r>
              <a:rPr lang="en-US" sz="770" dirty="0">
                <a:latin typeface="+mj-lt"/>
              </a:rPr>
              <a:t>Talk to your child about how YOU staff safe online.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3945787" y="2398944"/>
            <a:ext cx="1265825" cy="1453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+mj-lt"/>
              </a:rPr>
              <a:t>Reading</a:t>
            </a:r>
          </a:p>
          <a:p>
            <a:pPr algn="ctr"/>
            <a:r>
              <a:rPr lang="en-US" sz="673" dirty="0">
                <a:latin typeface="+mj-lt"/>
              </a:rPr>
              <a:t>Our class novel is </a:t>
            </a:r>
            <a:r>
              <a:rPr lang="en-US" sz="673" dirty="0" err="1" smtClean="0">
                <a:latin typeface="+mj-lt"/>
              </a:rPr>
              <a:t>Grimwood</a:t>
            </a:r>
            <a:r>
              <a:rPr lang="en-US" sz="673" dirty="0" smtClean="0">
                <a:latin typeface="+mj-lt"/>
              </a:rPr>
              <a:t>.</a:t>
            </a:r>
            <a:endParaRPr lang="en-US" sz="673" dirty="0">
              <a:latin typeface="+mj-lt"/>
            </a:endParaRPr>
          </a:p>
          <a:p>
            <a:pPr algn="ctr"/>
            <a:endParaRPr lang="en-US" sz="673" dirty="0">
              <a:latin typeface="+mj-lt"/>
            </a:endParaRPr>
          </a:p>
          <a:p>
            <a:pPr algn="ctr"/>
            <a:r>
              <a:rPr lang="en-US" sz="673" dirty="0">
                <a:latin typeface="+mj-lt"/>
              </a:rPr>
              <a:t>We will also do a Whole Class Reading lesson every day, usually about our other subjects.</a:t>
            </a:r>
          </a:p>
          <a:p>
            <a:pPr algn="ctr"/>
            <a:endParaRPr lang="en-US" sz="673" dirty="0">
              <a:latin typeface="+mj-lt"/>
            </a:endParaRPr>
          </a:p>
          <a:p>
            <a:pPr algn="ctr"/>
            <a:r>
              <a:rPr lang="en-US" sz="673" b="1" dirty="0">
                <a:latin typeface="+mj-lt"/>
              </a:rPr>
              <a:t>How To Help</a:t>
            </a:r>
            <a:endParaRPr lang="en-US" sz="673" dirty="0">
              <a:latin typeface="+mj-lt"/>
            </a:endParaRPr>
          </a:p>
          <a:p>
            <a:pPr algn="ctr"/>
            <a:r>
              <a:rPr lang="en-US" sz="673" dirty="0">
                <a:latin typeface="+mj-lt"/>
              </a:rPr>
              <a:t>Read often with your child and talk to them about what they have read.</a:t>
            </a:r>
          </a:p>
          <a:p>
            <a:pPr algn="ctr"/>
            <a:endParaRPr lang="en-US" sz="673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4092063" y="6085979"/>
            <a:ext cx="3917370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dirty="0">
                <a:latin typeface="+mj-lt"/>
              </a:rPr>
              <a:t>PE is on a </a:t>
            </a:r>
            <a:r>
              <a:rPr lang="en-US" sz="770" dirty="0" smtClean="0">
                <a:latin typeface="+mj-lt"/>
              </a:rPr>
              <a:t>Monday afternoon and </a:t>
            </a:r>
            <a:r>
              <a:rPr lang="en-US" sz="770" dirty="0">
                <a:latin typeface="+mj-lt"/>
              </a:rPr>
              <a:t>Forest School is on a Tuesday </a:t>
            </a:r>
            <a:r>
              <a:rPr lang="en-US" sz="770" dirty="0" smtClean="0">
                <a:latin typeface="+mj-lt"/>
              </a:rPr>
              <a:t>afternoon. </a:t>
            </a:r>
            <a:endParaRPr lang="en-US" sz="770" dirty="0">
              <a:latin typeface="+mj-lt"/>
            </a:endParaRPr>
          </a:p>
          <a:p>
            <a:pPr algn="ctr"/>
            <a:r>
              <a:rPr lang="en-US" sz="770" dirty="0">
                <a:latin typeface="+mj-lt"/>
              </a:rPr>
              <a:t>PSHE is </a:t>
            </a:r>
            <a:r>
              <a:rPr lang="en-US" sz="770" dirty="0" smtClean="0">
                <a:latin typeface="+mj-lt"/>
              </a:rPr>
              <a:t>Health and Well-being.</a:t>
            </a:r>
            <a:endParaRPr lang="en-US" sz="770" dirty="0">
              <a:latin typeface="+mj-lt"/>
            </a:endParaRPr>
          </a:p>
          <a:p>
            <a:pPr algn="ctr"/>
            <a:r>
              <a:rPr lang="en-US" sz="770" dirty="0">
                <a:latin typeface="+mj-lt"/>
              </a:rPr>
              <a:t>Music is ‘March’ from the Nutcracker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3823081" y="726382"/>
            <a:ext cx="4550504" cy="5944958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6126846" y="814536"/>
            <a:ext cx="1777909" cy="132460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4249264" y="814535"/>
            <a:ext cx="1787425" cy="132631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916129" y="2289497"/>
            <a:ext cx="2120148" cy="1601372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6123782" y="2282919"/>
            <a:ext cx="2111043" cy="160795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3936057" y="4003544"/>
            <a:ext cx="2108220" cy="10364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6126786" y="4009735"/>
            <a:ext cx="2114692" cy="1003683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4134940" y="6074238"/>
            <a:ext cx="3917370" cy="42753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3945787" y="5101466"/>
            <a:ext cx="2108220" cy="840399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6126605" y="5101466"/>
            <a:ext cx="2108220" cy="92951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55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3936057" y="5050124"/>
            <a:ext cx="2108219" cy="9217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70" b="1" dirty="0">
                <a:latin typeface="+mj-lt"/>
              </a:rPr>
              <a:t>RE</a:t>
            </a:r>
          </a:p>
          <a:p>
            <a:pPr algn="ctr"/>
            <a:r>
              <a:rPr lang="en-US" sz="770" b="1" dirty="0">
                <a:latin typeface="+mj-lt"/>
              </a:rPr>
              <a:t>Judaism</a:t>
            </a:r>
          </a:p>
          <a:p>
            <a:pPr algn="ctr"/>
            <a:r>
              <a:rPr lang="en-US" sz="770" b="1" dirty="0">
                <a:latin typeface="+mj-lt"/>
              </a:rPr>
              <a:t>Jewish Celebrations</a:t>
            </a:r>
          </a:p>
          <a:p>
            <a:pPr algn="ctr"/>
            <a:endParaRPr lang="en-US" sz="770" b="1" dirty="0">
              <a:latin typeface="+mj-lt"/>
            </a:endParaRPr>
          </a:p>
          <a:p>
            <a:pPr algn="ctr"/>
            <a:r>
              <a:rPr lang="en-US" sz="770" b="1" dirty="0">
                <a:latin typeface="+mj-lt"/>
              </a:rPr>
              <a:t>How To Help</a:t>
            </a:r>
          </a:p>
          <a:p>
            <a:pPr algn="ctr"/>
            <a:r>
              <a:rPr lang="en-US" sz="770" dirty="0">
                <a:latin typeface="+mj-lt"/>
              </a:rPr>
              <a:t>Talk to the children about what they celebrate and why.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5CBCEB-0E2B-D585-B309-04062EA65A59}"/>
              </a:ext>
            </a:extLst>
          </p:cNvPr>
          <p:cNvSpPr txBox="1"/>
          <p:nvPr/>
        </p:nvSpPr>
        <p:spPr>
          <a:xfrm>
            <a:off x="6159082" y="1656276"/>
            <a:ext cx="1749384" cy="52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6" b="1" dirty="0">
                <a:latin typeface="+mj-lt"/>
              </a:rPr>
              <a:t>How To Help</a:t>
            </a:r>
            <a:endParaRPr lang="en-US" sz="706" dirty="0">
              <a:latin typeface="+mj-lt"/>
            </a:endParaRPr>
          </a:p>
          <a:p>
            <a:pPr algn="ctr"/>
            <a:r>
              <a:rPr lang="en-US" sz="706" dirty="0">
                <a:latin typeface="+mj-lt"/>
              </a:rPr>
              <a:t>Practise picking out interesting words when reading and seeing if they can use it correctly.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696F9-63F8-41C3-9D56-3A646F9F5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612" y="2594114"/>
            <a:ext cx="753092" cy="100102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584" y="971449"/>
            <a:ext cx="460411" cy="5152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92063" y="4105275"/>
            <a:ext cx="17943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 smtClean="0">
                <a:latin typeface="+mj-lt"/>
              </a:rPr>
              <a:t>French</a:t>
            </a:r>
            <a:r>
              <a:rPr lang="en-GB" sz="800" dirty="0" smtClean="0">
                <a:latin typeface="+mj-lt"/>
              </a:rPr>
              <a:t> </a:t>
            </a:r>
          </a:p>
          <a:p>
            <a:r>
              <a:rPr lang="en-GB" sz="800" dirty="0" smtClean="0">
                <a:latin typeface="+mj-lt"/>
              </a:rPr>
              <a:t>In French we will be learning names of fruit and vegetables.</a:t>
            </a:r>
          </a:p>
          <a:p>
            <a:pPr algn="ctr"/>
            <a:r>
              <a:rPr lang="en-US" sz="800" b="1" dirty="0"/>
              <a:t>How To Help</a:t>
            </a:r>
          </a:p>
          <a:p>
            <a:pPr algn="ctr"/>
            <a:r>
              <a:rPr lang="en-US" sz="800" dirty="0" smtClean="0"/>
              <a:t>Ask your child to teach you the new vocabulary! </a:t>
            </a:r>
            <a:endParaRPr lang="en-US" sz="800" dirty="0"/>
          </a:p>
          <a:p>
            <a:endParaRPr lang="en-GB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944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0B25641B4244F9F96251C682406D7" ma:contentTypeVersion="11" ma:contentTypeDescription="Create a new document." ma:contentTypeScope="" ma:versionID="29d247465f0297496269d8ab43919738">
  <xsd:schema xmlns:xsd="http://www.w3.org/2001/XMLSchema" xmlns:xs="http://www.w3.org/2001/XMLSchema" xmlns:p="http://schemas.microsoft.com/office/2006/metadata/properties" xmlns:ns3="eb4f02a9-f638-4312-9454-759ade5c6db4" targetNamespace="http://schemas.microsoft.com/office/2006/metadata/properties" ma:root="true" ma:fieldsID="c70164fc8ca3fa498b90e83b47b30a38" ns3:_="">
    <xsd:import namespace="eb4f02a9-f638-4312-9454-759ade5c6db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4f02a9-f638-4312-9454-759ade5c6db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b4f02a9-f638-4312-9454-759ade5c6db4" xsi:nil="true"/>
  </documentManagement>
</p:properties>
</file>

<file path=customXml/itemProps1.xml><?xml version="1.0" encoding="utf-8"?>
<ds:datastoreItem xmlns:ds="http://schemas.openxmlformats.org/officeDocument/2006/customXml" ds:itemID="{CC229278-6DDB-4928-852B-89A82729B8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4f02a9-f638-4312-9454-759ade5c6d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EA5C3B-09CA-4F49-A5CD-063A3BF4B3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C7400A-3F25-4AC8-8B7F-7D9867F911FF}">
  <ds:schemaRefs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eb4f02a9-f638-4312-9454-759ade5c6db4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293</Words>
  <Application>Microsoft Office PowerPoint</Application>
  <PresentationFormat>Widescreen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 Clements</dc:creator>
  <cp:lastModifiedBy>Kara Clements</cp:lastModifiedBy>
  <cp:revision>12</cp:revision>
  <dcterms:created xsi:type="dcterms:W3CDTF">2024-09-02T18:44:12Z</dcterms:created>
  <dcterms:modified xsi:type="dcterms:W3CDTF">2026-03-26T13:33:31Z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0x0101004180B25641B4244F9F96251C682406D7</vt:lpwstr>
  </property>
</Properties>
</file>