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A9"/>
    <a:srgbClr val="028B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043065-366A-F5FC-0369-25490C68ABF7}" v="1949" dt="2026-01-06T20:40:11.7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26"/>
  </p:normalViewPr>
  <p:slideViewPr>
    <p:cSldViewPr snapToGrid="0" snapToObjects="1">
      <p:cViewPr>
        <p:scale>
          <a:sx n="130" d="100"/>
          <a:sy n="130" d="100"/>
        </p:scale>
        <p:origin x="730" y="-53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GB"/>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771E3DD-EFFE-8044-AD8B-29CC855DA96D}"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3498588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771E3DD-EFFE-8044-AD8B-29CC855DA96D}"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3999363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771E3DD-EFFE-8044-AD8B-29CC855DA96D}"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1628655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771E3DD-EFFE-8044-AD8B-29CC855DA96D}"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582934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GB"/>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771E3DD-EFFE-8044-AD8B-29CC855DA96D}"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1313151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771E3DD-EFFE-8044-AD8B-29CC855DA96D}"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1427576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771E3DD-EFFE-8044-AD8B-29CC855DA96D}" type="datetimeFigureOut">
              <a:rPr lang="en-US" smtClean="0"/>
              <a:t>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496823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771E3DD-EFFE-8044-AD8B-29CC855DA96D}" type="datetimeFigureOut">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1382646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71E3DD-EFFE-8044-AD8B-29CC855DA96D}" type="datetimeFigureOut">
              <a:rPr lang="en-US" smtClean="0"/>
              <a:t>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1128385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F771E3DD-EFFE-8044-AD8B-29CC855DA96D}"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3970166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GB"/>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F771E3DD-EFFE-8044-AD8B-29CC855DA96D}"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551D1-A228-7249-AD71-B06CD3162C06}" type="slidenum">
              <a:rPr lang="en-US" smtClean="0"/>
              <a:t>‹#›</a:t>
            </a:fld>
            <a:endParaRPr lang="en-US"/>
          </a:p>
        </p:txBody>
      </p:sp>
    </p:spTree>
    <p:extLst>
      <p:ext uri="{BB962C8B-B14F-4D97-AF65-F5344CB8AC3E}">
        <p14:creationId xmlns:p14="http://schemas.microsoft.com/office/powerpoint/2010/main" val="1566782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F771E3DD-EFFE-8044-AD8B-29CC855DA96D}" type="datetimeFigureOut">
              <a:rPr lang="en-US" smtClean="0"/>
              <a:t>1/6/2026</a:t>
            </a:fld>
            <a:endParaRPr 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79551D1-A228-7249-AD71-B06CD3162C06}" type="slidenum">
              <a:rPr lang="en-US" smtClean="0"/>
              <a:t>‹#›</a:t>
            </a:fld>
            <a:endParaRPr lang="en-US"/>
          </a:p>
        </p:txBody>
      </p:sp>
    </p:spTree>
    <p:extLst>
      <p:ext uri="{BB962C8B-B14F-4D97-AF65-F5344CB8AC3E}">
        <p14:creationId xmlns:p14="http://schemas.microsoft.com/office/powerpoint/2010/main" val="261525800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0C6FC07-B114-0348-B508-72C00F19E8B3}"/>
              </a:ext>
            </a:extLst>
          </p:cNvPr>
          <p:cNvSpPr txBox="1"/>
          <p:nvPr/>
        </p:nvSpPr>
        <p:spPr>
          <a:xfrm>
            <a:off x="1223249" y="269275"/>
            <a:ext cx="5113175" cy="707886"/>
          </a:xfrm>
          <a:prstGeom prst="rect">
            <a:avLst/>
          </a:prstGeom>
          <a:noFill/>
        </p:spPr>
        <p:txBody>
          <a:bodyPr wrap="square" lIns="91440" tIns="45720" rIns="91440" bIns="45720" rtlCol="0" anchor="t">
            <a:spAutoFit/>
          </a:bodyPr>
          <a:lstStyle/>
          <a:p>
            <a:pPr algn="ctr"/>
            <a:r>
              <a:rPr lang="en-US" sz="2000" i="1" dirty="0">
                <a:latin typeface="Twinkl Cursive Looped"/>
              </a:rPr>
              <a:t>Spring 1</a:t>
            </a:r>
          </a:p>
          <a:p>
            <a:pPr algn="ctr"/>
            <a:r>
              <a:rPr lang="en-US" sz="2000" i="1" dirty="0">
                <a:latin typeface="Twinkl Cursive Looped" panose="02000000000000000000" pitchFamily="2" charset="77"/>
              </a:rPr>
              <a:t>Elm Class</a:t>
            </a:r>
          </a:p>
        </p:txBody>
      </p:sp>
      <p:sp>
        <p:nvSpPr>
          <p:cNvPr id="11" name="TextBox 10">
            <a:extLst>
              <a:ext uri="{FF2B5EF4-FFF2-40B4-BE49-F238E27FC236}">
                <a16:creationId xmlns:a16="http://schemas.microsoft.com/office/drawing/2014/main" id="{02624FAA-6D97-A448-BF33-85F2EC51689F}"/>
              </a:ext>
            </a:extLst>
          </p:cNvPr>
          <p:cNvSpPr txBox="1"/>
          <p:nvPr/>
        </p:nvSpPr>
        <p:spPr>
          <a:xfrm>
            <a:off x="493267" y="1320987"/>
            <a:ext cx="3125088" cy="1969770"/>
          </a:xfrm>
          <a:prstGeom prst="rect">
            <a:avLst/>
          </a:prstGeom>
          <a:noFill/>
        </p:spPr>
        <p:txBody>
          <a:bodyPr wrap="square" rtlCol="0">
            <a:spAutoFit/>
          </a:bodyPr>
          <a:lstStyle/>
          <a:p>
            <a:pPr algn="ctr"/>
            <a:r>
              <a:rPr lang="en-US" sz="1200" b="1" dirty="0" err="1">
                <a:latin typeface="Twinkl Cursive Looped" panose="02000000000000000000" pitchFamily="2" charset="77"/>
              </a:rPr>
              <a:t>Maths</a:t>
            </a:r>
            <a:endParaRPr lang="en-US" sz="1200" b="1" dirty="0">
              <a:latin typeface="Twinkl Cursive Looped" panose="02000000000000000000" pitchFamily="2" charset="77"/>
            </a:endParaRPr>
          </a:p>
          <a:p>
            <a:pPr algn="ctr"/>
            <a:r>
              <a:rPr lang="en-US" sz="1100" dirty="0">
                <a:latin typeface="Twinkl Cursive Looped" panose="02000000000000000000" pitchFamily="2" charset="77"/>
              </a:rPr>
              <a:t>Place value (within 20)</a:t>
            </a:r>
          </a:p>
          <a:p>
            <a:pPr algn="ctr"/>
            <a:r>
              <a:rPr lang="en-US" sz="1100" dirty="0">
                <a:latin typeface="Twinkl Cursive Looped" panose="02000000000000000000" pitchFamily="2" charset="77"/>
              </a:rPr>
              <a:t>Addition and Subtraction (within 20)</a:t>
            </a:r>
          </a:p>
          <a:p>
            <a:pPr algn="ctr"/>
            <a:endParaRPr lang="en-US" sz="1100" dirty="0">
              <a:latin typeface="Twinkl Cursive Looped" panose="02000000000000000000" pitchFamily="2" charset="77"/>
            </a:endParaRPr>
          </a:p>
          <a:p>
            <a:pPr algn="ctr"/>
            <a:r>
              <a:rPr lang="en-US" sz="1100" b="1" dirty="0">
                <a:latin typeface="Twinkl Cursive Looped" panose="02000000000000000000" pitchFamily="2" charset="77"/>
              </a:rPr>
              <a:t>How To Help</a:t>
            </a:r>
            <a:endParaRPr lang="en-US" sz="1100" dirty="0">
              <a:latin typeface="Twinkl Cursive Looped" panose="02000000000000000000" pitchFamily="2" charset="77"/>
            </a:endParaRPr>
          </a:p>
          <a:p>
            <a:pPr algn="ctr"/>
            <a:r>
              <a:rPr lang="en-US" sz="1100" dirty="0">
                <a:latin typeface="Twinkl Cursive Looped" panose="02000000000000000000" pitchFamily="2" charset="77"/>
              </a:rPr>
              <a:t>Counting to and from 20 starting at different numbers.</a:t>
            </a:r>
          </a:p>
          <a:p>
            <a:pPr algn="ctr"/>
            <a:r>
              <a:rPr lang="en-US" sz="1100" dirty="0">
                <a:latin typeface="Twinkl Cursive Looped" panose="02000000000000000000" pitchFamily="2" charset="77"/>
              </a:rPr>
              <a:t>Talk about which numbers are 1 more and 1 less than numbers to 20.</a:t>
            </a:r>
          </a:p>
          <a:p>
            <a:pPr algn="ctr"/>
            <a:r>
              <a:rPr lang="en-US" sz="1100" dirty="0" err="1">
                <a:latin typeface="Twinkl Cursive Looped" panose="02000000000000000000" pitchFamily="2" charset="77"/>
              </a:rPr>
              <a:t>Practise</a:t>
            </a:r>
            <a:r>
              <a:rPr lang="en-US" sz="1100" dirty="0">
                <a:latin typeface="Twinkl Cursive Looped" panose="02000000000000000000" pitchFamily="2" charset="77"/>
              </a:rPr>
              <a:t> making numbers that make 20. (We call these number bonds).</a:t>
            </a:r>
          </a:p>
        </p:txBody>
      </p:sp>
      <p:sp>
        <p:nvSpPr>
          <p:cNvPr id="12" name="TextBox 11">
            <a:extLst>
              <a:ext uri="{FF2B5EF4-FFF2-40B4-BE49-F238E27FC236}">
                <a16:creationId xmlns:a16="http://schemas.microsoft.com/office/drawing/2014/main" id="{C9BBEEAD-46A0-9848-8C03-03EF8BB53022}"/>
              </a:ext>
            </a:extLst>
          </p:cNvPr>
          <p:cNvSpPr txBox="1"/>
          <p:nvPr/>
        </p:nvSpPr>
        <p:spPr>
          <a:xfrm>
            <a:off x="3840906" y="1237325"/>
            <a:ext cx="2341921" cy="1615827"/>
          </a:xfrm>
          <a:prstGeom prst="rect">
            <a:avLst/>
          </a:prstGeom>
          <a:noFill/>
        </p:spPr>
        <p:txBody>
          <a:bodyPr wrap="square" rtlCol="0">
            <a:spAutoFit/>
          </a:bodyPr>
          <a:lstStyle/>
          <a:p>
            <a:pPr algn="ctr"/>
            <a:r>
              <a:rPr lang="en-US" sz="1200" b="1" dirty="0">
                <a:latin typeface="Twinkl Cursive Looped" panose="02000000000000000000" pitchFamily="2" charset="77"/>
              </a:rPr>
              <a:t>Writing</a:t>
            </a:r>
            <a:r>
              <a:rPr lang="en-US" sz="1400" b="1" dirty="0">
                <a:latin typeface="Twinkl Cursive Looped" panose="02000000000000000000" pitchFamily="2" charset="77"/>
              </a:rPr>
              <a:t> </a:t>
            </a:r>
          </a:p>
          <a:p>
            <a:pPr algn="ctr"/>
            <a:r>
              <a:rPr lang="en-US" sz="1100" b="1" dirty="0">
                <a:latin typeface="Twinkl Cursive Looped" panose="02000000000000000000" pitchFamily="2" charset="77"/>
              </a:rPr>
              <a:t>Our writing book is the Lion Inside</a:t>
            </a:r>
          </a:p>
          <a:p>
            <a:pPr algn="ctr"/>
            <a:r>
              <a:rPr lang="en-US" sz="1050" dirty="0">
                <a:latin typeface="Twinkl Cursive Looped" panose="02000000000000000000" pitchFamily="2" charset="77"/>
              </a:rPr>
              <a:t>Writing sentences.</a:t>
            </a:r>
          </a:p>
          <a:p>
            <a:pPr algn="ctr"/>
            <a:r>
              <a:rPr lang="en-US" sz="1050" dirty="0">
                <a:latin typeface="Twinkl Cursive Looped" panose="02000000000000000000" pitchFamily="2" charset="77"/>
              </a:rPr>
              <a:t>Use a capital letter and full stop in a sentence.</a:t>
            </a:r>
          </a:p>
          <a:p>
            <a:pPr algn="ctr"/>
            <a:r>
              <a:rPr lang="en-US" sz="1050" dirty="0">
                <a:latin typeface="Twinkl Cursive Looped" panose="02000000000000000000" pitchFamily="2" charset="77"/>
              </a:rPr>
              <a:t>Use and in sentences.</a:t>
            </a:r>
          </a:p>
          <a:p>
            <a:pPr algn="ctr"/>
            <a:r>
              <a:rPr lang="en-US" sz="1050" dirty="0">
                <a:latin typeface="Twinkl Cursive Looped" panose="02000000000000000000" pitchFamily="2" charset="77"/>
              </a:rPr>
              <a:t>Begin to use exclamation and question marks.</a:t>
            </a:r>
          </a:p>
          <a:p>
            <a:pPr algn="ctr"/>
            <a:endParaRPr lang="en-US" sz="1100" dirty="0">
              <a:latin typeface="Twinkl Cursive Looped" panose="02000000000000000000" pitchFamily="2" charset="77"/>
            </a:endParaRPr>
          </a:p>
        </p:txBody>
      </p:sp>
      <p:sp>
        <p:nvSpPr>
          <p:cNvPr id="13" name="TextBox 12">
            <a:extLst>
              <a:ext uri="{FF2B5EF4-FFF2-40B4-BE49-F238E27FC236}">
                <a16:creationId xmlns:a16="http://schemas.microsoft.com/office/drawing/2014/main" id="{53584F6D-B23D-D646-BDCB-27D27656DA81}"/>
              </a:ext>
            </a:extLst>
          </p:cNvPr>
          <p:cNvSpPr txBox="1"/>
          <p:nvPr/>
        </p:nvSpPr>
        <p:spPr>
          <a:xfrm>
            <a:off x="3962242" y="3873060"/>
            <a:ext cx="3028047" cy="2400657"/>
          </a:xfrm>
          <a:prstGeom prst="rect">
            <a:avLst/>
          </a:prstGeom>
          <a:noFill/>
          <a:ln>
            <a:noFill/>
          </a:ln>
        </p:spPr>
        <p:txBody>
          <a:bodyPr wrap="square" lIns="91440" tIns="45720" rIns="91440" bIns="45720" rtlCol="0" anchor="t">
            <a:spAutoFit/>
          </a:bodyPr>
          <a:lstStyle/>
          <a:p>
            <a:pPr algn="ctr"/>
            <a:r>
              <a:rPr lang="en-US" sz="1200" b="1" dirty="0">
                <a:latin typeface="Twinkl Cursive Looped"/>
              </a:rPr>
              <a:t>Science</a:t>
            </a:r>
          </a:p>
          <a:p>
            <a:pPr algn="ctr"/>
            <a:r>
              <a:rPr lang="en-US" sz="1200" b="1" dirty="0">
                <a:latin typeface="Twinkl Cursive Looped"/>
              </a:rPr>
              <a:t>Seasonal changes </a:t>
            </a:r>
            <a:endParaRPr lang="en-US" sz="1200" b="1" dirty="0">
              <a:latin typeface="Twinkl Cursive Looped" panose="02000000000000000000" pitchFamily="2" charset="77"/>
            </a:endParaRPr>
          </a:p>
          <a:p>
            <a:pPr algn="ctr"/>
            <a:r>
              <a:rPr lang="en-US" sz="1200" dirty="0">
                <a:latin typeface="Twinkl Cursive Looped"/>
              </a:rPr>
              <a:t>We will be learning to describe the changes between each season. </a:t>
            </a:r>
            <a:endParaRPr lang="en-US" sz="1200">
              <a:latin typeface="Twinkl Cursive Looped" panose="02000000000000000000" pitchFamily="2" charset="77"/>
            </a:endParaRPr>
          </a:p>
          <a:p>
            <a:pPr algn="ctr"/>
            <a:r>
              <a:rPr lang="en-US" sz="1200" dirty="0">
                <a:latin typeface="Twinkl Cursive Looped"/>
              </a:rPr>
              <a:t>We will look at nature and identify what can be found in each season. </a:t>
            </a:r>
            <a:endParaRPr lang="en-US" sz="1200">
              <a:latin typeface="Twinkl Cursive Looped" panose="02000000000000000000" pitchFamily="2" charset="77"/>
            </a:endParaRPr>
          </a:p>
          <a:p>
            <a:pPr algn="ctr"/>
            <a:r>
              <a:rPr lang="en-US" sz="1200" dirty="0">
                <a:latin typeface="Twinkl Cursive Looped"/>
              </a:rPr>
              <a:t>We will also look at the amount of daylight and how this changes.</a:t>
            </a:r>
            <a:r>
              <a:rPr lang="en-US" sz="1400" dirty="0">
                <a:latin typeface="Twinkl Cursive Looped"/>
              </a:rPr>
              <a:t> </a:t>
            </a:r>
            <a:endParaRPr lang="en-US" sz="1400" dirty="0">
              <a:latin typeface="Twinkl Cursive Looped" panose="02000000000000000000" pitchFamily="2" charset="77"/>
            </a:endParaRPr>
          </a:p>
          <a:p>
            <a:pPr algn="ctr"/>
            <a:endParaRPr lang="en-US" sz="1200" dirty="0">
              <a:highlight>
                <a:srgbClr val="FFFF00"/>
              </a:highlight>
              <a:latin typeface="Twinkl Cursive Looped" panose="02000000000000000000" pitchFamily="2" charset="77"/>
            </a:endParaRPr>
          </a:p>
          <a:p>
            <a:pPr algn="ctr"/>
            <a:r>
              <a:rPr lang="en-US" sz="1000" b="1" dirty="0">
                <a:latin typeface="Twinkl Cursive Looped"/>
              </a:rPr>
              <a:t>How To Help</a:t>
            </a:r>
          </a:p>
          <a:p>
            <a:pPr algn="ctr"/>
            <a:r>
              <a:rPr lang="en-US" sz="1000" b="1" dirty="0">
                <a:latin typeface="Twinkl Cursive Looped"/>
              </a:rPr>
              <a:t>When walking </a:t>
            </a:r>
            <a:r>
              <a:rPr lang="en-US" sz="1000" b="1" err="1">
                <a:latin typeface="Twinkl Cursive Looped"/>
              </a:rPr>
              <a:t>outsie</a:t>
            </a:r>
            <a:r>
              <a:rPr lang="en-US" sz="1000" b="1" dirty="0">
                <a:latin typeface="Twinkl Cursive Looped"/>
              </a:rPr>
              <a:t>, discuss the weather and the changes you notice from previous seasons. </a:t>
            </a:r>
          </a:p>
          <a:p>
            <a:pPr algn="ctr"/>
            <a:endParaRPr lang="en-US" sz="1000" b="1" dirty="0">
              <a:latin typeface="Twinkl Cursive Looped" panose="02000000000000000000" pitchFamily="2" charset="77"/>
            </a:endParaRPr>
          </a:p>
        </p:txBody>
      </p:sp>
      <p:sp>
        <p:nvSpPr>
          <p:cNvPr id="14" name="TextBox 13">
            <a:extLst>
              <a:ext uri="{FF2B5EF4-FFF2-40B4-BE49-F238E27FC236}">
                <a16:creationId xmlns:a16="http://schemas.microsoft.com/office/drawing/2014/main" id="{04593279-35EA-C447-86FD-363BA740D684}"/>
              </a:ext>
            </a:extLst>
          </p:cNvPr>
          <p:cNvSpPr txBox="1"/>
          <p:nvPr/>
        </p:nvSpPr>
        <p:spPr>
          <a:xfrm>
            <a:off x="3813517" y="8106159"/>
            <a:ext cx="3286772" cy="1508105"/>
          </a:xfrm>
          <a:prstGeom prst="rect">
            <a:avLst/>
          </a:prstGeom>
          <a:noFill/>
        </p:spPr>
        <p:txBody>
          <a:bodyPr wrap="square" lIns="91440" tIns="45720" rIns="91440" bIns="45720" rtlCol="0" anchor="t">
            <a:spAutoFit/>
          </a:bodyPr>
          <a:lstStyle/>
          <a:p>
            <a:pPr algn="ctr"/>
            <a:r>
              <a:rPr lang="en-US" sz="1200" b="1" dirty="0">
                <a:latin typeface="Twinkl Cursive Looped"/>
              </a:rPr>
              <a:t>Art</a:t>
            </a:r>
            <a:endParaRPr lang="en-US" sz="1200" b="1" dirty="0">
              <a:latin typeface="Twinkl Cursive Looped" panose="02000000000000000000" pitchFamily="2" charset="77"/>
            </a:endParaRPr>
          </a:p>
          <a:p>
            <a:pPr algn="ctr"/>
            <a:r>
              <a:rPr lang="en-US" sz="1000" dirty="0">
                <a:latin typeface="Twinkl Cursive Looped"/>
              </a:rPr>
              <a:t>We will be learning about </a:t>
            </a:r>
            <a:r>
              <a:rPr lang="en-US" sz="1000" dirty="0" err="1">
                <a:latin typeface="Twinkl Cursive Looped"/>
              </a:rPr>
              <a:t>colour</a:t>
            </a:r>
            <a:r>
              <a:rPr lang="en-US" sz="1000" dirty="0">
                <a:latin typeface="Twinkl Cursive Looped"/>
              </a:rPr>
              <a:t>. We will be exploring different tools and techniques to create our own piece of work about </a:t>
            </a:r>
            <a:r>
              <a:rPr lang="en-US" sz="1000" dirty="0" err="1">
                <a:latin typeface="Twinkl Cursive Looped"/>
              </a:rPr>
              <a:t>colour</a:t>
            </a:r>
            <a:r>
              <a:rPr lang="en-US" sz="1000" dirty="0">
                <a:latin typeface="Twinkl Cursive Looped"/>
              </a:rPr>
              <a:t>. We will also look at the artist Kandinsky.</a:t>
            </a:r>
            <a:endParaRPr lang="en-US" sz="1000" dirty="0">
              <a:latin typeface="Twinkl Cursive Looped" panose="02000000000000000000" pitchFamily="2" charset="77"/>
            </a:endParaRPr>
          </a:p>
          <a:p>
            <a:pPr algn="ctr"/>
            <a:r>
              <a:rPr lang="en-US" sz="1000" b="1" dirty="0">
                <a:latin typeface="Twinkl Cursive Looped"/>
              </a:rPr>
              <a:t>How To Help</a:t>
            </a:r>
          </a:p>
          <a:p>
            <a:pPr algn="ctr"/>
            <a:r>
              <a:rPr lang="en-US" sz="1000" b="1" dirty="0">
                <a:latin typeface="Twinkl Cursive Looped"/>
              </a:rPr>
              <a:t>Look at the </a:t>
            </a:r>
            <a:r>
              <a:rPr lang="en-US" sz="1000" b="1" err="1">
                <a:latin typeface="Twinkl Cursive Looped"/>
              </a:rPr>
              <a:t>colours</a:t>
            </a:r>
            <a:r>
              <a:rPr lang="en-US" sz="1000" b="1" dirty="0">
                <a:latin typeface="Twinkl Cursive Looped"/>
              </a:rPr>
              <a:t> you have at home, what is your </a:t>
            </a:r>
            <a:r>
              <a:rPr lang="en-US" sz="1000" b="1" err="1">
                <a:latin typeface="Twinkl Cursive Looped"/>
              </a:rPr>
              <a:t>favourite</a:t>
            </a:r>
            <a:r>
              <a:rPr lang="en-US" sz="1000" b="1" dirty="0">
                <a:latin typeface="Twinkl Cursive Looped"/>
              </a:rPr>
              <a:t> </a:t>
            </a:r>
            <a:r>
              <a:rPr lang="en-US" sz="1000" b="1" err="1">
                <a:latin typeface="Twinkl Cursive Looped"/>
              </a:rPr>
              <a:t>colour</a:t>
            </a:r>
            <a:r>
              <a:rPr lang="en-US" sz="1000" b="1" dirty="0">
                <a:latin typeface="Twinkl Cursive Looped"/>
              </a:rPr>
              <a:t>? </a:t>
            </a:r>
            <a:endParaRPr lang="en-US" sz="1000" b="1" dirty="0">
              <a:latin typeface="Twinkl Cursive Looped" panose="02000000000000000000" pitchFamily="2" charset="77"/>
            </a:endParaRPr>
          </a:p>
          <a:p>
            <a:pPr algn="ctr"/>
            <a:r>
              <a:rPr lang="en-US" sz="1000" b="1" dirty="0">
                <a:latin typeface="Twinkl Cursive Looped"/>
              </a:rPr>
              <a:t>Can you name all the </a:t>
            </a:r>
            <a:r>
              <a:rPr lang="en-US" sz="1000" b="1" dirty="0" err="1">
                <a:latin typeface="Twinkl Cursive Looped"/>
              </a:rPr>
              <a:t>colours</a:t>
            </a:r>
            <a:r>
              <a:rPr lang="en-US" sz="1000" b="1" dirty="0">
                <a:latin typeface="Twinkl Cursive Looped"/>
              </a:rPr>
              <a:t> in the rainbow?</a:t>
            </a:r>
            <a:endParaRPr lang="en-US" sz="1000" b="1" dirty="0">
              <a:latin typeface="Twinkl Cursive Looped" panose="02000000000000000000" pitchFamily="2" charset="77"/>
            </a:endParaRPr>
          </a:p>
          <a:p>
            <a:pPr algn="ctr"/>
            <a:endParaRPr lang="en-US" sz="1000" dirty="0">
              <a:latin typeface="Twinkl Cursive Looped" panose="02000000000000000000" pitchFamily="2" charset="77"/>
            </a:endParaRPr>
          </a:p>
        </p:txBody>
      </p:sp>
      <p:sp>
        <p:nvSpPr>
          <p:cNvPr id="15" name="TextBox 14">
            <a:extLst>
              <a:ext uri="{FF2B5EF4-FFF2-40B4-BE49-F238E27FC236}">
                <a16:creationId xmlns:a16="http://schemas.microsoft.com/office/drawing/2014/main" id="{3C0FC2AB-16F7-014E-92B0-D858D6C3CFB7}"/>
              </a:ext>
            </a:extLst>
          </p:cNvPr>
          <p:cNvSpPr txBox="1"/>
          <p:nvPr/>
        </p:nvSpPr>
        <p:spPr>
          <a:xfrm>
            <a:off x="3917845" y="6462301"/>
            <a:ext cx="3241877" cy="1384995"/>
          </a:xfrm>
          <a:prstGeom prst="rect">
            <a:avLst/>
          </a:prstGeom>
          <a:noFill/>
        </p:spPr>
        <p:txBody>
          <a:bodyPr wrap="square" lIns="91440" tIns="45720" rIns="91440" bIns="45720" rtlCol="0" anchor="t">
            <a:spAutoFit/>
          </a:bodyPr>
          <a:lstStyle/>
          <a:p>
            <a:pPr algn="ctr"/>
            <a:endParaRPr lang="en-US" sz="1200" b="1" dirty="0">
              <a:latin typeface="Twinkl Cursive Looped" panose="02000000000000000000" pitchFamily="2" charset="77"/>
            </a:endParaRPr>
          </a:p>
          <a:p>
            <a:pPr algn="ctr"/>
            <a:r>
              <a:rPr lang="en-US" sz="1200" b="1" dirty="0">
                <a:latin typeface="Twinkl Cursive Looped" panose="02000000000000000000" pitchFamily="2" charset="77"/>
              </a:rPr>
              <a:t>Computing</a:t>
            </a:r>
          </a:p>
          <a:p>
            <a:pPr algn="ctr"/>
            <a:r>
              <a:rPr lang="en-US" sz="1200" b="1" dirty="0">
                <a:latin typeface="Twinkl Cursive Looped"/>
              </a:rPr>
              <a:t>We will be learning about computer safety and how to stay SMART when online. </a:t>
            </a:r>
            <a:endParaRPr lang="en-US" sz="1200" b="1" dirty="0">
              <a:latin typeface="Twinkl Cursive Looped" panose="02000000000000000000" pitchFamily="2" charset="77"/>
            </a:endParaRPr>
          </a:p>
          <a:p>
            <a:pPr algn="ctr"/>
            <a:r>
              <a:rPr lang="en-US" sz="1200" b="1" dirty="0">
                <a:latin typeface="Twinkl Cursive Looped" panose="02000000000000000000" pitchFamily="2" charset="77"/>
              </a:rPr>
              <a:t>How To Help</a:t>
            </a:r>
          </a:p>
          <a:p>
            <a:pPr algn="ctr"/>
            <a:r>
              <a:rPr lang="en-US" sz="1200" dirty="0">
                <a:latin typeface="Twinkl Cursive Looped"/>
              </a:rPr>
              <a:t>.Talk about the importance of staying safe online at home. </a:t>
            </a:r>
            <a:endParaRPr lang="en-US" sz="1200" dirty="0">
              <a:latin typeface="Twinkl Cursive Looped" panose="02000000000000000000" pitchFamily="2" charset="77"/>
            </a:endParaRPr>
          </a:p>
        </p:txBody>
      </p:sp>
      <p:sp>
        <p:nvSpPr>
          <p:cNvPr id="16" name="TextBox 15">
            <a:extLst>
              <a:ext uri="{FF2B5EF4-FFF2-40B4-BE49-F238E27FC236}">
                <a16:creationId xmlns:a16="http://schemas.microsoft.com/office/drawing/2014/main" id="{DCAD15BE-E057-BD41-8D57-22CA66D6D610}"/>
              </a:ext>
            </a:extLst>
          </p:cNvPr>
          <p:cNvSpPr txBox="1"/>
          <p:nvPr/>
        </p:nvSpPr>
        <p:spPr>
          <a:xfrm>
            <a:off x="460724" y="6201835"/>
            <a:ext cx="3241877" cy="1708160"/>
          </a:xfrm>
          <a:prstGeom prst="rect">
            <a:avLst/>
          </a:prstGeom>
          <a:noFill/>
        </p:spPr>
        <p:txBody>
          <a:bodyPr wrap="square" rtlCol="0">
            <a:spAutoFit/>
          </a:bodyPr>
          <a:lstStyle/>
          <a:p>
            <a:pPr algn="ctr"/>
            <a:r>
              <a:rPr lang="en-US" sz="1050" b="1" dirty="0">
                <a:latin typeface="Twinkl Cursive Looped" panose="02000000000000000000" pitchFamily="2" charset="77"/>
              </a:rPr>
              <a:t>Geography</a:t>
            </a:r>
          </a:p>
          <a:p>
            <a:pPr algn="ctr"/>
            <a:r>
              <a:rPr lang="en-US" sz="1050" dirty="0">
                <a:latin typeface="Twinkl Cursive Looped" panose="02000000000000000000" pitchFamily="2" charset="77"/>
              </a:rPr>
              <a:t>We will be learning about how the weather changes across the four seasons.</a:t>
            </a:r>
          </a:p>
          <a:p>
            <a:pPr algn="ctr"/>
            <a:r>
              <a:rPr lang="en-US" sz="1050" dirty="0">
                <a:latin typeface="Twinkl Cursive Looped" panose="02000000000000000000" pitchFamily="2" charset="77"/>
              </a:rPr>
              <a:t>We will be learning about the climate in countries near the equator.</a:t>
            </a:r>
          </a:p>
          <a:p>
            <a:pPr algn="ctr"/>
            <a:r>
              <a:rPr lang="en-US" sz="1050" b="1" dirty="0">
                <a:latin typeface="Twinkl Cursive Looped" panose="02000000000000000000" pitchFamily="2" charset="77"/>
              </a:rPr>
              <a:t>How To Help</a:t>
            </a:r>
          </a:p>
          <a:p>
            <a:pPr algn="ctr"/>
            <a:r>
              <a:rPr lang="en-US" sz="1050" dirty="0">
                <a:latin typeface="Twinkl Cursive Looped" panose="02000000000000000000" pitchFamily="2" charset="77"/>
              </a:rPr>
              <a:t>Look at maps to find the equators and countries around it. </a:t>
            </a:r>
          </a:p>
          <a:p>
            <a:pPr algn="ctr"/>
            <a:r>
              <a:rPr lang="en-US" sz="1050" dirty="0">
                <a:latin typeface="Twinkl Cursive Looped" panose="02000000000000000000" pitchFamily="2" charset="77"/>
              </a:rPr>
              <a:t>Talk about what season it is and what changes each season. </a:t>
            </a:r>
          </a:p>
        </p:txBody>
      </p:sp>
      <p:sp>
        <p:nvSpPr>
          <p:cNvPr id="17" name="TextBox 16">
            <a:extLst>
              <a:ext uri="{FF2B5EF4-FFF2-40B4-BE49-F238E27FC236}">
                <a16:creationId xmlns:a16="http://schemas.microsoft.com/office/drawing/2014/main" id="{0BC2529F-B510-7A49-A59D-3F8C37013183}"/>
              </a:ext>
            </a:extLst>
          </p:cNvPr>
          <p:cNvSpPr txBox="1"/>
          <p:nvPr/>
        </p:nvSpPr>
        <p:spPr>
          <a:xfrm>
            <a:off x="823400" y="3667313"/>
            <a:ext cx="2247873" cy="2423740"/>
          </a:xfrm>
          <a:prstGeom prst="rect">
            <a:avLst/>
          </a:prstGeom>
          <a:noFill/>
        </p:spPr>
        <p:txBody>
          <a:bodyPr wrap="square" rtlCol="0">
            <a:spAutoFit/>
          </a:bodyPr>
          <a:lstStyle/>
          <a:p>
            <a:pPr algn="ctr"/>
            <a:r>
              <a:rPr lang="en-US" sz="1200" b="1" dirty="0">
                <a:latin typeface="Twinkl Cursive Looped" panose="02000000000000000000" pitchFamily="2" charset="77"/>
              </a:rPr>
              <a:t>Reading</a:t>
            </a:r>
          </a:p>
          <a:p>
            <a:pPr algn="ctr"/>
            <a:r>
              <a:rPr lang="en-US" sz="1200" dirty="0">
                <a:latin typeface="Twinkl Cursive Looped" panose="02000000000000000000" pitchFamily="2" charset="77"/>
              </a:rPr>
              <a:t>Your child will have a new reading book every week. They will </a:t>
            </a:r>
            <a:r>
              <a:rPr lang="en-US" sz="1200" dirty="0" err="1">
                <a:latin typeface="Twinkl Cursive Looped" panose="02000000000000000000" pitchFamily="2" charset="77"/>
              </a:rPr>
              <a:t>practise</a:t>
            </a:r>
            <a:r>
              <a:rPr lang="en-US" sz="1200" dirty="0">
                <a:latin typeface="Twinkl Cursive Looped" panose="02000000000000000000" pitchFamily="2" charset="77"/>
              </a:rPr>
              <a:t> it throughout the week with an adult in school.</a:t>
            </a:r>
          </a:p>
          <a:p>
            <a:pPr algn="ctr"/>
            <a:endParaRPr lang="en-US" sz="1200" dirty="0">
              <a:latin typeface="Twinkl Cursive Looped" panose="02000000000000000000" pitchFamily="2" charset="77"/>
            </a:endParaRPr>
          </a:p>
          <a:p>
            <a:pPr algn="ctr"/>
            <a:r>
              <a:rPr lang="en-US" sz="1200" b="1" dirty="0">
                <a:latin typeface="Twinkl Cursive Looped" panose="02000000000000000000" pitchFamily="2" charset="77"/>
              </a:rPr>
              <a:t>How To Help</a:t>
            </a:r>
            <a:endParaRPr lang="en-US" sz="1200" dirty="0">
              <a:latin typeface="Twinkl Cursive Looped" panose="02000000000000000000" pitchFamily="2" charset="77"/>
            </a:endParaRPr>
          </a:p>
          <a:p>
            <a:pPr algn="ctr"/>
            <a:r>
              <a:rPr lang="en-US" sz="1100" dirty="0">
                <a:latin typeface="Twinkl Cursive Looped" panose="02000000000000000000" pitchFamily="2" charset="77"/>
              </a:rPr>
              <a:t>Read often with your child and encourage them to sound out words they don’t know.</a:t>
            </a:r>
          </a:p>
          <a:p>
            <a:pPr algn="ctr"/>
            <a:r>
              <a:rPr lang="en-US" sz="1050" dirty="0">
                <a:latin typeface="Twinkl Cursive Looped" panose="02000000000000000000" pitchFamily="2" charset="77"/>
              </a:rPr>
              <a:t>Ask them questions to recall what happened in the story or to recall facts.</a:t>
            </a:r>
          </a:p>
        </p:txBody>
      </p:sp>
      <p:sp>
        <p:nvSpPr>
          <p:cNvPr id="20" name="TextBox 19">
            <a:extLst>
              <a:ext uri="{FF2B5EF4-FFF2-40B4-BE49-F238E27FC236}">
                <a16:creationId xmlns:a16="http://schemas.microsoft.com/office/drawing/2014/main" id="{8CD36CE8-781F-A64F-909C-7AFEDCD4E2D9}"/>
              </a:ext>
            </a:extLst>
          </p:cNvPr>
          <p:cNvSpPr txBox="1"/>
          <p:nvPr/>
        </p:nvSpPr>
        <p:spPr>
          <a:xfrm>
            <a:off x="678104" y="9469878"/>
            <a:ext cx="6107289" cy="646331"/>
          </a:xfrm>
          <a:prstGeom prst="rect">
            <a:avLst/>
          </a:prstGeom>
          <a:noFill/>
        </p:spPr>
        <p:txBody>
          <a:bodyPr wrap="square" rtlCol="0">
            <a:spAutoFit/>
          </a:bodyPr>
          <a:lstStyle/>
          <a:p>
            <a:pPr algn="ctr"/>
            <a:r>
              <a:rPr lang="en-US" sz="1200" dirty="0">
                <a:latin typeface="Twinkl Cursive Looped" panose="02000000000000000000" pitchFamily="2" charset="77"/>
              </a:rPr>
              <a:t>PE is on a Monday morning. </a:t>
            </a:r>
            <a:r>
              <a:rPr lang="en-US" sz="1200" dirty="0">
                <a:highlight>
                  <a:srgbClr val="FFFF00"/>
                </a:highlight>
                <a:latin typeface="Twinkl Cursive Looped" panose="02000000000000000000" pitchFamily="2" charset="77"/>
              </a:rPr>
              <a:t> </a:t>
            </a:r>
          </a:p>
          <a:p>
            <a:pPr algn="ctr"/>
            <a:r>
              <a:rPr lang="en-US" sz="1200">
                <a:latin typeface="Twinkl Cursive Looped" panose="02000000000000000000" pitchFamily="2" charset="77"/>
              </a:rPr>
              <a:t>PSHE is.</a:t>
            </a:r>
            <a:endParaRPr lang="en-US" sz="1200" dirty="0">
              <a:latin typeface="Twinkl Cursive Looped" panose="02000000000000000000" pitchFamily="2" charset="77"/>
            </a:endParaRPr>
          </a:p>
          <a:p>
            <a:pPr algn="ctr"/>
            <a:r>
              <a:rPr lang="en-US" sz="1200" dirty="0">
                <a:latin typeface="Twinkl Cursive Looped" panose="02000000000000000000" pitchFamily="2" charset="77"/>
              </a:rPr>
              <a:t>Music is the Football Chant from Sing Up.</a:t>
            </a:r>
          </a:p>
        </p:txBody>
      </p:sp>
      <p:sp>
        <p:nvSpPr>
          <p:cNvPr id="23" name="Rounded Rectangle 22">
            <a:extLst>
              <a:ext uri="{FF2B5EF4-FFF2-40B4-BE49-F238E27FC236}">
                <a16:creationId xmlns:a16="http://schemas.microsoft.com/office/drawing/2014/main" id="{6EAB8215-ED66-9F49-B632-435816F6CF50}"/>
              </a:ext>
            </a:extLst>
          </p:cNvPr>
          <p:cNvSpPr/>
          <p:nvPr/>
        </p:nvSpPr>
        <p:spPr>
          <a:xfrm>
            <a:off x="236293" y="1132449"/>
            <a:ext cx="7094362" cy="9268355"/>
          </a:xfrm>
          <a:prstGeom prst="roundRect">
            <a:avLst/>
          </a:prstGeom>
          <a:noFill/>
          <a:ln w="920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a:extLst>
              <a:ext uri="{FF2B5EF4-FFF2-40B4-BE49-F238E27FC236}">
                <a16:creationId xmlns:a16="http://schemas.microsoft.com/office/drawing/2014/main" id="{5F9AD603-C9D5-F841-9F35-6586D322F360}"/>
              </a:ext>
            </a:extLst>
          </p:cNvPr>
          <p:cNvSpPr/>
          <p:nvPr/>
        </p:nvSpPr>
        <p:spPr>
          <a:xfrm>
            <a:off x="3827926" y="1269884"/>
            <a:ext cx="2877674" cy="2244568"/>
          </a:xfrm>
          <a:prstGeom prst="roundRect">
            <a:avLst/>
          </a:prstGeom>
          <a:noFill/>
          <a:ln w="50800">
            <a:solidFill>
              <a:srgbClr val="0056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a:extLst>
              <a:ext uri="{FF2B5EF4-FFF2-40B4-BE49-F238E27FC236}">
                <a16:creationId xmlns:a16="http://schemas.microsoft.com/office/drawing/2014/main" id="{9C0EB557-103A-B547-B0AA-366E52559E04}"/>
              </a:ext>
            </a:extLst>
          </p:cNvPr>
          <p:cNvSpPr/>
          <p:nvPr/>
        </p:nvSpPr>
        <p:spPr>
          <a:xfrm>
            <a:off x="660400" y="1269883"/>
            <a:ext cx="3026969" cy="2252048"/>
          </a:xfrm>
          <a:prstGeom prst="roundRect">
            <a:avLst/>
          </a:prstGeom>
          <a:noFill/>
          <a:ln w="50800">
            <a:solidFill>
              <a:srgbClr val="0056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ounded Rectangle 28">
            <a:extLst>
              <a:ext uri="{FF2B5EF4-FFF2-40B4-BE49-F238E27FC236}">
                <a16:creationId xmlns:a16="http://schemas.microsoft.com/office/drawing/2014/main" id="{AE7EF12D-4117-C345-9E5E-C67C34F7BB7E}"/>
              </a:ext>
            </a:extLst>
          </p:cNvPr>
          <p:cNvSpPr/>
          <p:nvPr/>
        </p:nvSpPr>
        <p:spPr>
          <a:xfrm>
            <a:off x="823400" y="3639418"/>
            <a:ext cx="2378776" cy="2496584"/>
          </a:xfrm>
          <a:prstGeom prst="roundRect">
            <a:avLst/>
          </a:prstGeom>
          <a:noFill/>
          <a:ln w="50800">
            <a:solidFill>
              <a:srgbClr val="0056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29">
            <a:extLst>
              <a:ext uri="{FF2B5EF4-FFF2-40B4-BE49-F238E27FC236}">
                <a16:creationId xmlns:a16="http://schemas.microsoft.com/office/drawing/2014/main" id="{ACC07467-FC39-4940-A9C6-34D94E219E80}"/>
              </a:ext>
            </a:extLst>
          </p:cNvPr>
          <p:cNvSpPr/>
          <p:nvPr/>
        </p:nvSpPr>
        <p:spPr>
          <a:xfrm>
            <a:off x="3823149" y="3710010"/>
            <a:ext cx="3291175" cy="2651756"/>
          </a:xfrm>
          <a:prstGeom prst="roundRect">
            <a:avLst/>
          </a:prstGeom>
          <a:noFill/>
          <a:ln w="50800">
            <a:solidFill>
              <a:srgbClr val="0056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a:extLst>
              <a:ext uri="{FF2B5EF4-FFF2-40B4-BE49-F238E27FC236}">
                <a16:creationId xmlns:a16="http://schemas.microsoft.com/office/drawing/2014/main" id="{E56FDBB2-4746-B042-A26E-4D1C00698BA7}"/>
              </a:ext>
            </a:extLst>
          </p:cNvPr>
          <p:cNvSpPr/>
          <p:nvPr/>
        </p:nvSpPr>
        <p:spPr>
          <a:xfrm>
            <a:off x="355081" y="6224473"/>
            <a:ext cx="3443699" cy="1704215"/>
          </a:xfrm>
          <a:prstGeom prst="roundRect">
            <a:avLst/>
          </a:prstGeom>
          <a:noFill/>
          <a:ln w="50800">
            <a:solidFill>
              <a:srgbClr val="0056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a:extLst>
              <a:ext uri="{FF2B5EF4-FFF2-40B4-BE49-F238E27FC236}">
                <a16:creationId xmlns:a16="http://schemas.microsoft.com/office/drawing/2014/main" id="{13B9B711-367A-F541-A346-13628FAF4C0C}"/>
              </a:ext>
            </a:extLst>
          </p:cNvPr>
          <p:cNvSpPr/>
          <p:nvPr/>
        </p:nvSpPr>
        <p:spPr>
          <a:xfrm>
            <a:off x="3904423" y="6578314"/>
            <a:ext cx="3242826" cy="1223842"/>
          </a:xfrm>
          <a:prstGeom prst="roundRect">
            <a:avLst/>
          </a:prstGeom>
          <a:noFill/>
          <a:ln w="50800">
            <a:solidFill>
              <a:srgbClr val="0056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ounded Rectangle 33">
            <a:extLst>
              <a:ext uri="{FF2B5EF4-FFF2-40B4-BE49-F238E27FC236}">
                <a16:creationId xmlns:a16="http://schemas.microsoft.com/office/drawing/2014/main" id="{DF94AECC-6A6C-EE4F-A11C-31BD73F3F271}"/>
              </a:ext>
            </a:extLst>
          </p:cNvPr>
          <p:cNvSpPr/>
          <p:nvPr/>
        </p:nvSpPr>
        <p:spPr>
          <a:xfrm>
            <a:off x="722489" y="9469905"/>
            <a:ext cx="6107289" cy="666541"/>
          </a:xfrm>
          <a:prstGeom prst="roundRect">
            <a:avLst/>
          </a:prstGeom>
          <a:noFill/>
          <a:ln w="50800">
            <a:solidFill>
              <a:srgbClr val="0056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ounded Rectangle 34">
            <a:extLst>
              <a:ext uri="{FF2B5EF4-FFF2-40B4-BE49-F238E27FC236}">
                <a16:creationId xmlns:a16="http://schemas.microsoft.com/office/drawing/2014/main" id="{F9A32F05-1CD1-CF4E-9A11-3792646EDF35}"/>
              </a:ext>
            </a:extLst>
          </p:cNvPr>
          <p:cNvSpPr/>
          <p:nvPr/>
        </p:nvSpPr>
        <p:spPr>
          <a:xfrm>
            <a:off x="425103" y="8060621"/>
            <a:ext cx="3286773" cy="1310205"/>
          </a:xfrm>
          <a:prstGeom prst="roundRect">
            <a:avLst/>
          </a:prstGeom>
          <a:noFill/>
          <a:ln w="50800">
            <a:solidFill>
              <a:srgbClr val="0056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ounded Rectangle 35">
            <a:extLst>
              <a:ext uri="{FF2B5EF4-FFF2-40B4-BE49-F238E27FC236}">
                <a16:creationId xmlns:a16="http://schemas.microsoft.com/office/drawing/2014/main" id="{F432452C-15FB-4347-A96A-87AAF44078E6}"/>
              </a:ext>
            </a:extLst>
          </p:cNvPr>
          <p:cNvSpPr/>
          <p:nvPr/>
        </p:nvSpPr>
        <p:spPr>
          <a:xfrm>
            <a:off x="3823149" y="8111654"/>
            <a:ext cx="3286773" cy="1310205"/>
          </a:xfrm>
          <a:prstGeom prst="roundRect">
            <a:avLst/>
          </a:prstGeom>
          <a:noFill/>
          <a:ln w="50800">
            <a:solidFill>
              <a:srgbClr val="0056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0825477C-05D3-1E41-A8C7-7831AA150DFE}"/>
              </a:ext>
            </a:extLst>
          </p:cNvPr>
          <p:cNvSpPr txBox="1"/>
          <p:nvPr/>
        </p:nvSpPr>
        <p:spPr>
          <a:xfrm>
            <a:off x="410891" y="8055319"/>
            <a:ext cx="3286772" cy="1331134"/>
          </a:xfrm>
          <a:prstGeom prst="rect">
            <a:avLst/>
          </a:prstGeom>
          <a:noFill/>
        </p:spPr>
        <p:txBody>
          <a:bodyPr wrap="square" lIns="91440" tIns="45720" rIns="91440" bIns="45720" rtlCol="0" anchor="t">
            <a:spAutoFit/>
          </a:bodyPr>
          <a:lstStyle/>
          <a:p>
            <a:pPr algn="ctr"/>
            <a:r>
              <a:rPr lang="en-US" sz="1000" b="1" dirty="0">
                <a:latin typeface="Twinkl Cursive Looped"/>
              </a:rPr>
              <a:t>RE</a:t>
            </a:r>
          </a:p>
          <a:p>
            <a:pPr algn="ctr"/>
            <a:r>
              <a:rPr lang="en-US" sz="1000" b="1" dirty="0">
                <a:latin typeface="Twinkl Cursive Looped"/>
              </a:rPr>
              <a:t>We will be looking at our world and thinking about the beauty we can see. We will  listen to the creation story and generate some of our questions about we have read. </a:t>
            </a:r>
          </a:p>
          <a:p>
            <a:pPr algn="ctr"/>
            <a:r>
              <a:rPr lang="en-US" sz="1000" b="1" dirty="0">
                <a:latin typeface="Twinkl Cursive Looped"/>
              </a:rPr>
              <a:t>How To Help</a:t>
            </a:r>
          </a:p>
          <a:p>
            <a:pPr algn="ctr"/>
            <a:r>
              <a:rPr lang="en-US" sz="1000" b="1" dirty="0">
                <a:latin typeface="Twinkl Cursive Looped"/>
              </a:rPr>
              <a:t>Talk about any places of 'beauty' that you have been to and share what makes them a place of beauty.</a:t>
            </a:r>
          </a:p>
          <a:p>
            <a:pPr algn="ctr"/>
            <a:endParaRPr lang="en-US" sz="1050" b="1" dirty="0">
              <a:highlight>
                <a:srgbClr val="FFFF00"/>
              </a:highlight>
              <a:latin typeface="Twinkl Cursive Looped"/>
            </a:endParaRPr>
          </a:p>
        </p:txBody>
      </p:sp>
      <p:sp>
        <p:nvSpPr>
          <p:cNvPr id="37" name="TextBox 36">
            <a:extLst>
              <a:ext uri="{FF2B5EF4-FFF2-40B4-BE49-F238E27FC236}">
                <a16:creationId xmlns:a16="http://schemas.microsoft.com/office/drawing/2014/main" id="{815CBCEB-0E2B-D585-B309-04062EA65A59}"/>
              </a:ext>
            </a:extLst>
          </p:cNvPr>
          <p:cNvSpPr txBox="1"/>
          <p:nvPr/>
        </p:nvSpPr>
        <p:spPr>
          <a:xfrm>
            <a:off x="3731749" y="2605850"/>
            <a:ext cx="2727338" cy="938719"/>
          </a:xfrm>
          <a:prstGeom prst="rect">
            <a:avLst/>
          </a:prstGeom>
          <a:noFill/>
        </p:spPr>
        <p:txBody>
          <a:bodyPr wrap="square" rtlCol="0">
            <a:spAutoFit/>
          </a:bodyPr>
          <a:lstStyle/>
          <a:p>
            <a:pPr algn="ctr"/>
            <a:r>
              <a:rPr lang="en-US" sz="1100" b="1" dirty="0">
                <a:latin typeface="Twinkl Cursive Looped" panose="02000000000000000000" pitchFamily="2" charset="77"/>
              </a:rPr>
              <a:t>How To Help</a:t>
            </a:r>
          </a:p>
          <a:p>
            <a:pPr algn="ctr"/>
            <a:r>
              <a:rPr lang="en-US" sz="1050" dirty="0">
                <a:latin typeface="Twinkl Cursive Looped" panose="02000000000000000000" pitchFamily="2" charset="77"/>
              </a:rPr>
              <a:t>Spot exclamation and question marks in books.</a:t>
            </a:r>
          </a:p>
          <a:p>
            <a:pPr algn="ctr"/>
            <a:r>
              <a:rPr lang="en-US" sz="1050" dirty="0">
                <a:latin typeface="Twinkl Cursive Looped" panose="02000000000000000000" pitchFamily="2" charset="77"/>
              </a:rPr>
              <a:t>Orally say sentences using the word and to add information.</a:t>
            </a:r>
          </a:p>
        </p:txBody>
      </p:sp>
      <p:pic>
        <p:nvPicPr>
          <p:cNvPr id="2" name="Picture 2" descr="The Lion Inside - Teaching Sparks">
            <a:extLst>
              <a:ext uri="{FF2B5EF4-FFF2-40B4-BE49-F238E27FC236}">
                <a16:creationId xmlns:a16="http://schemas.microsoft.com/office/drawing/2014/main" id="{A0B4E731-56D3-D29F-A95B-4B74C50A85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5807" y="1565849"/>
            <a:ext cx="792703" cy="989733"/>
          </a:xfrm>
          <a:prstGeom prst="rect">
            <a:avLst/>
          </a:prstGeom>
          <a:noFill/>
          <a:ln w="19050">
            <a:solidFill>
              <a:srgbClr val="15365F"/>
            </a:solidFill>
          </a:ln>
          <a:effectLst>
            <a:outerShdw blurRad="279400" dist="38100" dir="5400000" algn="t"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07807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11419</TotalTime>
  <Words>267</Words>
  <Application>Microsoft Office PowerPoint</Application>
  <PresentationFormat>Custom</PresentationFormat>
  <Paragraphs>49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Liz Williams</dc:creator>
  <cp:lastModifiedBy>Emma Bretland</cp:lastModifiedBy>
  <cp:revision>194</cp:revision>
  <dcterms:created xsi:type="dcterms:W3CDTF">2022-01-03T22:45:25Z</dcterms:created>
  <dcterms:modified xsi:type="dcterms:W3CDTF">2026-01-06T20:40:13Z</dcterms:modified>
</cp:coreProperties>
</file>