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6A9"/>
    <a:srgbClr val="028B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288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58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363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65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3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151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7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23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646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8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166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782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1E3DD-EFFE-8044-AD8B-29CC855DA96D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551D1-A228-7249-AD71-B06CD3162C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258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0C6FC07-B114-0348-B508-72C00F19E8B3}"/>
              </a:ext>
            </a:extLst>
          </p:cNvPr>
          <p:cNvSpPr txBox="1"/>
          <p:nvPr/>
        </p:nvSpPr>
        <p:spPr>
          <a:xfrm>
            <a:off x="1223249" y="269275"/>
            <a:ext cx="51131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smtClean="0">
                <a:latin typeface="Twinkl Cursive Looped" panose="02000000000000000000" pitchFamily="2" charset="77"/>
              </a:rPr>
              <a:t>Spring </a:t>
            </a:r>
            <a:endParaRPr lang="en-US" sz="2000" i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2000" i="1" dirty="0" smtClean="0">
                <a:latin typeface="Twinkl Cursive Looped" panose="02000000000000000000" pitchFamily="2" charset="77"/>
              </a:rPr>
              <a:t>Mulberry Class</a:t>
            </a:r>
            <a:endParaRPr lang="en-US" sz="2000" i="1" dirty="0">
              <a:latin typeface="Twinkl Cursive Looped" panose="02000000000000000000" pitchFamily="2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2624FAA-6D97-A448-BF33-85F2EC51689F}"/>
              </a:ext>
            </a:extLst>
          </p:cNvPr>
          <p:cNvSpPr txBox="1"/>
          <p:nvPr/>
        </p:nvSpPr>
        <p:spPr>
          <a:xfrm>
            <a:off x="900725" y="1236990"/>
            <a:ext cx="280856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Maths</a:t>
            </a:r>
          </a:p>
          <a:p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i="1" dirty="0" smtClean="0">
                <a:latin typeface="Twinkl Cursive Looped" panose="02000000000000000000" pitchFamily="2" charset="77"/>
              </a:rPr>
              <a:t>We are covering a variety of  topics this term including bar charts, area, estimates, problem solving, and using coordinates.</a:t>
            </a:r>
          </a:p>
          <a:p>
            <a:pPr algn="ctr"/>
            <a:endParaRPr lang="en-US" sz="1200" i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i="1" dirty="0" smtClean="0">
                <a:latin typeface="Twinkl Cursive Looped" panose="02000000000000000000" pitchFamily="2" charset="77"/>
              </a:rPr>
              <a:t>Please encourage your child to access Times Tables Rock Stars at home.</a:t>
            </a:r>
          </a:p>
          <a:p>
            <a:pPr algn="ctr"/>
            <a:endParaRPr lang="en-US" sz="1200" i="1" dirty="0">
              <a:latin typeface="Twinkl Cursive Looped" panose="02000000000000000000" pitchFamily="2" charset="77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BBEEAD-46A0-9848-8C03-03EF8BB53022}"/>
              </a:ext>
            </a:extLst>
          </p:cNvPr>
          <p:cNvSpPr txBox="1"/>
          <p:nvPr/>
        </p:nvSpPr>
        <p:spPr>
          <a:xfrm>
            <a:off x="3840907" y="1237325"/>
            <a:ext cx="16955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Writing</a:t>
            </a:r>
            <a:r>
              <a:rPr lang="en-US" sz="1400" b="1" dirty="0">
                <a:latin typeface="Twinkl Cursive Looped" panose="02000000000000000000" pitchFamily="2" charset="77"/>
              </a:rPr>
              <a:t> </a:t>
            </a:r>
            <a:endParaRPr lang="en-US" sz="1400" b="1" dirty="0" smtClean="0">
              <a:latin typeface="Twinkl Cursive Looped" panose="02000000000000000000" pitchFamily="2" charset="77"/>
            </a:endParaRPr>
          </a:p>
          <a:p>
            <a:pPr algn="ctr"/>
            <a:r>
              <a:rPr lang="en-US" sz="1400" b="1" dirty="0">
                <a:latin typeface="Twinkl Cursive Looped" panose="02000000000000000000" pitchFamily="2" charset="77"/>
              </a:rPr>
              <a:t>O</a:t>
            </a:r>
            <a:r>
              <a:rPr lang="en-US" sz="1100" dirty="0" smtClean="0">
                <a:latin typeface="Twinkl Cursive Looped" panose="02000000000000000000" pitchFamily="2" charset="77"/>
              </a:rPr>
              <a:t>ur </a:t>
            </a:r>
            <a:r>
              <a:rPr lang="en-US" sz="1100" dirty="0">
                <a:latin typeface="Twinkl Cursive Looped" panose="02000000000000000000" pitchFamily="2" charset="77"/>
              </a:rPr>
              <a:t>writing book is </a:t>
            </a:r>
            <a:r>
              <a:rPr lang="en-US" sz="1100" dirty="0" smtClean="0">
                <a:latin typeface="Twinkl Cursive Looped" panose="02000000000000000000" pitchFamily="2" charset="77"/>
              </a:rPr>
              <a:t>Escape from Pompeii</a:t>
            </a:r>
            <a:endParaRPr lang="en-US" sz="1100" dirty="0">
              <a:latin typeface="Twinkl Cursive Looped" panose="02000000000000000000" pitchFamily="2" charset="77"/>
            </a:endParaRPr>
          </a:p>
          <a:p>
            <a:pPr algn="ctr"/>
            <a:endParaRPr lang="en-US" sz="11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100" dirty="0" smtClean="0">
                <a:latin typeface="Twinkl Cursive Looped" panose="02000000000000000000" pitchFamily="2" charset="77"/>
              </a:rPr>
              <a:t>We will be learning about direct speech, grouping paragraphs, fronted adverbials and expanding our vocabulary.</a:t>
            </a:r>
            <a:endParaRPr lang="en-US" sz="1100" dirty="0">
              <a:latin typeface="Twinkl Cursive Looped" panose="02000000000000000000" pitchFamily="2" charset="77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3584F6D-B23D-D646-BDCB-27D27656DA81}"/>
              </a:ext>
            </a:extLst>
          </p:cNvPr>
          <p:cNvSpPr txBox="1"/>
          <p:nvPr/>
        </p:nvSpPr>
        <p:spPr>
          <a:xfrm>
            <a:off x="3962242" y="3873060"/>
            <a:ext cx="3028047" cy="19697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Science</a:t>
            </a:r>
          </a:p>
          <a:p>
            <a:pPr algn="ctr"/>
            <a:endParaRPr lang="en-US" sz="14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dirty="0" smtClean="0">
                <a:latin typeface="Twinkl Cursive Looped" panose="02000000000000000000" pitchFamily="2" charset="77"/>
              </a:rPr>
              <a:t>States of Matter 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dirty="0" smtClean="0">
                <a:latin typeface="Twinkl Cursive Looped" panose="02000000000000000000" pitchFamily="2" charset="77"/>
              </a:rPr>
              <a:t>Exploring gases, liquids and solids including the Water Cycle.</a:t>
            </a: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 smtClean="0">
                <a:latin typeface="Twinkl Cursive Looped" panose="02000000000000000000" pitchFamily="2" charset="77"/>
              </a:rPr>
              <a:t>Discuss different states of matter you may see at home. </a:t>
            </a:r>
            <a:endParaRPr lang="en-US" sz="1200" dirty="0">
              <a:latin typeface="Twinkl Cursive Looped" panose="02000000000000000000" pitchFamily="2" charset="77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4593279-35EA-C447-86FD-363BA740D684}"/>
              </a:ext>
            </a:extLst>
          </p:cNvPr>
          <p:cNvSpPr txBox="1"/>
          <p:nvPr/>
        </p:nvSpPr>
        <p:spPr>
          <a:xfrm>
            <a:off x="3860477" y="8064382"/>
            <a:ext cx="32867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winkl Cursive Looped" panose="02000000000000000000" pitchFamily="2" charset="77"/>
              </a:rPr>
              <a:t>Art</a:t>
            </a:r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 smtClean="0">
                <a:latin typeface="Twinkl Cursive Looped" panose="02000000000000000000" pitchFamily="2" charset="77"/>
              </a:rPr>
              <a:t>Pointillism</a:t>
            </a:r>
          </a:p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 smtClean="0">
                <a:latin typeface="Twinkl Cursive Looped" panose="02000000000000000000" pitchFamily="2" charset="77"/>
              </a:rPr>
              <a:t>How to help </a:t>
            </a:r>
          </a:p>
          <a:p>
            <a:pPr algn="ctr"/>
            <a:r>
              <a:rPr lang="en-US" sz="1200" b="1" dirty="0" smtClean="0">
                <a:latin typeface="Twinkl Cursive Looped" panose="02000000000000000000" pitchFamily="2" charset="77"/>
              </a:rPr>
              <a:t>Research the artist Suerat. </a:t>
            </a:r>
            <a:endParaRPr lang="en-US" sz="1200" b="1" dirty="0">
              <a:latin typeface="Twinkl Cursive Looped" panose="02000000000000000000" pitchFamily="2" charset="77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0FC2AB-16F7-014E-92B0-D858D6C3CFB7}"/>
              </a:ext>
            </a:extLst>
          </p:cNvPr>
          <p:cNvSpPr txBox="1"/>
          <p:nvPr/>
        </p:nvSpPr>
        <p:spPr>
          <a:xfrm>
            <a:off x="3917845" y="6462301"/>
            <a:ext cx="32418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Computing</a:t>
            </a:r>
          </a:p>
          <a:p>
            <a:pPr algn="ctr"/>
            <a:r>
              <a:rPr lang="en-US" sz="1200" dirty="0" smtClean="0">
                <a:latin typeface="Twinkl Cursive Looped" panose="02000000000000000000" pitchFamily="2" charset="77"/>
              </a:rPr>
              <a:t>We will be learning about how to compose an email </a:t>
            </a:r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Watch videos about </a:t>
            </a:r>
            <a:r>
              <a:rPr lang="en-US" sz="1200" dirty="0" smtClean="0">
                <a:latin typeface="Twinkl Cursive Looped" panose="02000000000000000000" pitchFamily="2" charset="77"/>
              </a:rPr>
              <a:t>communication online</a:t>
            </a:r>
            <a:endParaRPr lang="en-US" sz="1200" dirty="0">
              <a:latin typeface="Twinkl Cursive Looped" panose="02000000000000000000" pitchFamily="2" charset="7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D15BE-E057-BD41-8D57-22CA66D6D610}"/>
              </a:ext>
            </a:extLst>
          </p:cNvPr>
          <p:cNvSpPr txBox="1"/>
          <p:nvPr/>
        </p:nvSpPr>
        <p:spPr>
          <a:xfrm>
            <a:off x="434873" y="6368747"/>
            <a:ext cx="324187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winkl Cursive Looped" panose="02000000000000000000" pitchFamily="2" charset="77"/>
              </a:rPr>
              <a:t>Geography</a:t>
            </a:r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dirty="0" smtClean="0">
                <a:latin typeface="Twinkl Cursive Looped" panose="02000000000000000000" pitchFamily="2" charset="77"/>
              </a:rPr>
              <a:t>Volcanoes</a:t>
            </a:r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 smtClean="0">
                <a:latin typeface="Twinkl Cursive Looped" panose="02000000000000000000" pitchFamily="2" charset="77"/>
              </a:rPr>
              <a:t>Use Google Earth to look at world volcanoes. You could also watch videos of volcanoes erupting.</a:t>
            </a:r>
            <a:endParaRPr lang="en-US" sz="1200" dirty="0">
              <a:latin typeface="Twinkl Cursive Looped" panose="02000000000000000000" pitchFamily="2" charset="77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C2529F-B510-7A49-A59D-3F8C37013183}"/>
              </a:ext>
            </a:extLst>
          </p:cNvPr>
          <p:cNvSpPr txBox="1"/>
          <p:nvPr/>
        </p:nvSpPr>
        <p:spPr>
          <a:xfrm>
            <a:off x="427594" y="3740020"/>
            <a:ext cx="1973457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Reading</a:t>
            </a: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Our class novel </a:t>
            </a:r>
            <a:r>
              <a:rPr lang="en-US" sz="1050" dirty="0" smtClean="0">
                <a:latin typeface="Twinkl Cursive Looped" panose="02000000000000000000" pitchFamily="2" charset="77"/>
              </a:rPr>
              <a:t>is Rumaysa: A Fairytale by Radiya Hafiza.</a:t>
            </a:r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We will also do a Whole Class Reading lesson every day, usually about our other subjects.</a:t>
            </a: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b="1" dirty="0">
                <a:latin typeface="Twinkl Cursive Looped" panose="02000000000000000000" pitchFamily="2" charset="77"/>
              </a:rPr>
              <a:t>How To Help</a:t>
            </a:r>
            <a:endParaRPr lang="en-US" sz="105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050" dirty="0">
                <a:latin typeface="Twinkl Cursive Looped" panose="02000000000000000000" pitchFamily="2" charset="77"/>
              </a:rPr>
              <a:t>Read often with your child and talk to them about what they have read.</a:t>
            </a:r>
          </a:p>
          <a:p>
            <a:pPr algn="ctr"/>
            <a:endParaRPr lang="en-US" sz="1050" dirty="0">
              <a:latin typeface="Twinkl Cursive Looped" panose="02000000000000000000" pitchFamily="2" charset="7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D36CE8-781F-A64F-909C-7AFEDCD4E2D9}"/>
              </a:ext>
            </a:extLst>
          </p:cNvPr>
          <p:cNvSpPr txBox="1"/>
          <p:nvPr/>
        </p:nvSpPr>
        <p:spPr>
          <a:xfrm>
            <a:off x="729897" y="9490115"/>
            <a:ext cx="61072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PE is on a </a:t>
            </a:r>
            <a:r>
              <a:rPr lang="en-US" sz="1200" dirty="0" smtClean="0">
                <a:latin typeface="Twinkl Cursive Looped" panose="02000000000000000000" pitchFamily="2" charset="77"/>
              </a:rPr>
              <a:t>Thursday </a:t>
            </a:r>
            <a:r>
              <a:rPr lang="en-US" sz="1200" dirty="0">
                <a:latin typeface="Twinkl Cursive Looped" panose="02000000000000000000" pitchFamily="2" charset="77"/>
              </a:rPr>
              <a:t>afternoon. It will be </a:t>
            </a:r>
            <a:r>
              <a:rPr lang="en-US" sz="1200" dirty="0" smtClean="0">
                <a:latin typeface="Twinkl Cursive Looped" panose="02000000000000000000" pitchFamily="2" charset="77"/>
              </a:rPr>
              <a:t>handball, </a:t>
            </a:r>
            <a:r>
              <a:rPr lang="en-US" sz="1200" dirty="0">
                <a:latin typeface="Twinkl Cursive Looped" panose="02000000000000000000" pitchFamily="2" charset="77"/>
              </a:rPr>
              <a:t>and </a:t>
            </a:r>
            <a:r>
              <a:rPr lang="en-US" sz="1200" dirty="0" smtClean="0">
                <a:latin typeface="Twinkl Cursive Looped" panose="02000000000000000000" pitchFamily="2" charset="77"/>
              </a:rPr>
              <a:t>throwing and jumping </a:t>
            </a:r>
            <a:endParaRPr lang="en-US" sz="1200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dirty="0">
                <a:latin typeface="Twinkl Cursive Looped" panose="02000000000000000000" pitchFamily="2" charset="77"/>
              </a:rPr>
              <a:t>Year </a:t>
            </a:r>
            <a:r>
              <a:rPr lang="en-US" sz="1200" dirty="0" smtClean="0">
                <a:latin typeface="Twinkl Cursive Looped" panose="02000000000000000000" pitchFamily="2" charset="77"/>
              </a:rPr>
              <a:t>4 also </a:t>
            </a:r>
            <a:r>
              <a:rPr lang="en-US" sz="1200" dirty="0">
                <a:latin typeface="Twinkl Cursive Looped" panose="02000000000000000000" pitchFamily="2" charset="77"/>
              </a:rPr>
              <a:t>have forest school on a Tuesday.</a:t>
            </a: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6EAB8215-ED66-9F49-B632-435816F6CF50}"/>
              </a:ext>
            </a:extLst>
          </p:cNvPr>
          <p:cNvSpPr/>
          <p:nvPr/>
        </p:nvSpPr>
        <p:spPr>
          <a:xfrm>
            <a:off x="236293" y="1132449"/>
            <a:ext cx="7094362" cy="9268355"/>
          </a:xfrm>
          <a:prstGeom prst="roundRect">
            <a:avLst/>
          </a:prstGeom>
          <a:noFill/>
          <a:ln w="920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F9AD603-C9D5-F841-9F35-6586D322F360}"/>
              </a:ext>
            </a:extLst>
          </p:cNvPr>
          <p:cNvSpPr/>
          <p:nvPr/>
        </p:nvSpPr>
        <p:spPr>
          <a:xfrm>
            <a:off x="3827926" y="1269883"/>
            <a:ext cx="2771810" cy="2251015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9C0EB557-103A-B547-B0AA-366E52559E04}"/>
              </a:ext>
            </a:extLst>
          </p:cNvPr>
          <p:cNvSpPr/>
          <p:nvPr/>
        </p:nvSpPr>
        <p:spPr>
          <a:xfrm>
            <a:off x="900724" y="1269883"/>
            <a:ext cx="2786645" cy="2067768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AE7EF12D-4117-C345-9E5E-C67C34F7BB7E}"/>
              </a:ext>
            </a:extLst>
          </p:cNvPr>
          <p:cNvSpPr/>
          <p:nvPr/>
        </p:nvSpPr>
        <p:spPr>
          <a:xfrm>
            <a:off x="381357" y="3621010"/>
            <a:ext cx="3305369" cy="2496584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CC07467-FC39-4940-A9C6-34D94E219E80}"/>
              </a:ext>
            </a:extLst>
          </p:cNvPr>
          <p:cNvSpPr/>
          <p:nvPr/>
        </p:nvSpPr>
        <p:spPr>
          <a:xfrm>
            <a:off x="3823149" y="3710010"/>
            <a:ext cx="3291175" cy="2651756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E56FDBB2-4746-B042-A26E-4D1C00698BA7}"/>
              </a:ext>
            </a:extLst>
          </p:cNvPr>
          <p:cNvSpPr/>
          <p:nvPr/>
        </p:nvSpPr>
        <p:spPr>
          <a:xfrm>
            <a:off x="412426" y="6345612"/>
            <a:ext cx="3286773" cy="1615930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13B9B711-367A-F541-A346-13628FAF4C0C}"/>
              </a:ext>
            </a:extLst>
          </p:cNvPr>
          <p:cNvSpPr/>
          <p:nvPr/>
        </p:nvSpPr>
        <p:spPr>
          <a:xfrm>
            <a:off x="3850386" y="6578313"/>
            <a:ext cx="3296863" cy="1290511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>
            <a:extLst>
              <a:ext uri="{FF2B5EF4-FFF2-40B4-BE49-F238E27FC236}">
                <a16:creationId xmlns:a16="http://schemas.microsoft.com/office/drawing/2014/main" id="{DF94AECC-6A6C-EE4F-A11C-31BD73F3F271}"/>
              </a:ext>
            </a:extLst>
          </p:cNvPr>
          <p:cNvSpPr/>
          <p:nvPr/>
        </p:nvSpPr>
        <p:spPr>
          <a:xfrm>
            <a:off x="722489" y="9469905"/>
            <a:ext cx="6107289" cy="666541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F9A32F05-1CD1-CF4E-9A11-3792646EDF35}"/>
              </a:ext>
            </a:extLst>
          </p:cNvPr>
          <p:cNvSpPr/>
          <p:nvPr/>
        </p:nvSpPr>
        <p:spPr>
          <a:xfrm>
            <a:off x="425103" y="8060621"/>
            <a:ext cx="3286773" cy="1310205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F432452C-15FB-4347-A96A-87AAF44078E6}"/>
              </a:ext>
            </a:extLst>
          </p:cNvPr>
          <p:cNvSpPr/>
          <p:nvPr/>
        </p:nvSpPr>
        <p:spPr>
          <a:xfrm>
            <a:off x="3823149" y="8111654"/>
            <a:ext cx="3286773" cy="1310205"/>
          </a:xfrm>
          <a:prstGeom prst="roundRect">
            <a:avLst/>
          </a:prstGeom>
          <a:noFill/>
          <a:ln w="50800">
            <a:solidFill>
              <a:srgbClr val="0056A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25477C-05D3-1E41-A8C7-7831AA150DFE}"/>
              </a:ext>
            </a:extLst>
          </p:cNvPr>
          <p:cNvSpPr txBox="1"/>
          <p:nvPr/>
        </p:nvSpPr>
        <p:spPr>
          <a:xfrm>
            <a:off x="438981" y="8158336"/>
            <a:ext cx="32867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RE</a:t>
            </a:r>
          </a:p>
          <a:p>
            <a:pPr algn="ctr"/>
            <a:r>
              <a:rPr lang="en-US" sz="1200" b="1" dirty="0" smtClean="0">
                <a:latin typeface="Twinkl Cursive Looped" panose="02000000000000000000" pitchFamily="2" charset="77"/>
              </a:rPr>
              <a:t>Hinduism and Manir</a:t>
            </a:r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endParaRPr lang="en-US" sz="1200" b="1" dirty="0">
              <a:latin typeface="Twinkl Cursive Looped" panose="02000000000000000000" pitchFamily="2" charset="77"/>
            </a:endParaRPr>
          </a:p>
          <a:p>
            <a:pPr algn="ctr"/>
            <a:r>
              <a:rPr lang="en-US" sz="1200" b="1" dirty="0">
                <a:latin typeface="Twinkl Cursive Looped" panose="02000000000000000000" pitchFamily="2" charset="77"/>
              </a:rPr>
              <a:t>How To Help</a:t>
            </a:r>
          </a:p>
          <a:p>
            <a:pPr algn="ctr"/>
            <a:r>
              <a:rPr lang="en-US" sz="1200" dirty="0" smtClean="0">
                <a:latin typeface="Twinkl Cursive Looped" panose="02000000000000000000" pitchFamily="2" charset="77"/>
              </a:rPr>
              <a:t>Research religious symbols and places.</a:t>
            </a:r>
            <a:endParaRPr lang="en-US" sz="1200" dirty="0">
              <a:latin typeface="Twinkl Cursive Looped" panose="02000000000000000000" pitchFamily="2" charset="77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9388" y="1657077"/>
            <a:ext cx="1201414" cy="123574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1051" y="3995880"/>
            <a:ext cx="12573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7807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11416</TotalTime>
  <Words>236</Words>
  <Application>Microsoft Office PowerPoint</Application>
  <PresentationFormat>Custom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Cursive Looped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Williams</dc:creator>
  <cp:lastModifiedBy>Sophie Shuter</cp:lastModifiedBy>
  <cp:revision>11</cp:revision>
  <dcterms:created xsi:type="dcterms:W3CDTF">2022-01-03T22:45:25Z</dcterms:created>
  <dcterms:modified xsi:type="dcterms:W3CDTF">2026-01-06T16:29:25Z</dcterms:modified>
</cp:coreProperties>
</file>