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6A9"/>
    <a:srgbClr val="028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7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301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88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63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655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34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151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76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23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46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8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66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82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1E3DD-EFFE-8044-AD8B-29CC855DA96D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58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0C6FC07-B114-0348-B508-72C00F19E8B3}"/>
              </a:ext>
            </a:extLst>
          </p:cNvPr>
          <p:cNvSpPr txBox="1"/>
          <p:nvPr/>
        </p:nvSpPr>
        <p:spPr>
          <a:xfrm>
            <a:off x="1223249" y="269275"/>
            <a:ext cx="5113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latin typeface="Twinkl Cursive Looped" panose="02000000000000000000" pitchFamily="2" charset="77"/>
              </a:rPr>
              <a:t>Autumn 2</a:t>
            </a:r>
          </a:p>
          <a:p>
            <a:pPr algn="ctr"/>
            <a:r>
              <a:rPr lang="en-US" sz="2000" i="1" dirty="0">
                <a:latin typeface="Twinkl Cursive Looped" panose="02000000000000000000" pitchFamily="2" charset="77"/>
              </a:rPr>
              <a:t>Holly Class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624FAA-6D97-A448-BF33-85F2EC51689F}"/>
              </a:ext>
            </a:extLst>
          </p:cNvPr>
          <p:cNvSpPr txBox="1"/>
          <p:nvPr/>
        </p:nvSpPr>
        <p:spPr>
          <a:xfrm>
            <a:off x="900725" y="1236990"/>
            <a:ext cx="28085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>
                <a:latin typeface="Twinkl Cursive Looped" panose="02000000000000000000" pitchFamily="2" charset="77"/>
              </a:rPr>
              <a:t>Maths</a:t>
            </a:r>
            <a:endParaRPr lang="en-US" sz="1200" b="1" dirty="0">
              <a:latin typeface="Twinkl Cursive Looped" panose="02000000000000000000" pitchFamily="2" charset="77"/>
            </a:endParaRPr>
          </a:p>
          <a:p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Fractions</a:t>
            </a:r>
          </a:p>
          <a:p>
            <a:pPr algn="ctr"/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It would be useful if you could focus on fractions with your child:</a:t>
            </a:r>
          </a:p>
          <a:p>
            <a:pPr algn="ctr"/>
            <a:br>
              <a:rPr lang="en-US" sz="1200" dirty="0">
                <a:latin typeface="Twinkl Cursive Looped" panose="02000000000000000000" pitchFamily="2" charset="77"/>
              </a:rPr>
            </a:br>
            <a:r>
              <a:rPr lang="en-US" sz="1200" dirty="0">
                <a:latin typeface="Twinkl Cursive Looped" panose="02000000000000000000" pitchFamily="2" charset="77"/>
              </a:rPr>
              <a:t>Ordering and comparing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Equivalent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Adding and subtracting fractions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Finding fractions of a number</a:t>
            </a:r>
          </a:p>
          <a:p>
            <a:pPr algn="ctr"/>
            <a:endParaRPr lang="en-US" sz="1200" i="1" dirty="0">
              <a:latin typeface="Twinkl Cursive Looped" panose="02000000000000000000" pitchFamily="2" charset="7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BBEEAD-46A0-9848-8C03-03EF8BB53022}"/>
              </a:ext>
            </a:extLst>
          </p:cNvPr>
          <p:cNvSpPr txBox="1"/>
          <p:nvPr/>
        </p:nvSpPr>
        <p:spPr>
          <a:xfrm>
            <a:off x="3840907" y="1237325"/>
            <a:ext cx="16955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Writing</a:t>
            </a:r>
            <a:r>
              <a:rPr lang="en-US" sz="1400" b="1" dirty="0">
                <a:latin typeface="Twinkl Cursive Looped" panose="02000000000000000000" pitchFamily="2" charset="77"/>
              </a:rPr>
              <a:t> </a:t>
            </a:r>
          </a:p>
          <a:p>
            <a:pPr algn="ctr"/>
            <a:r>
              <a:rPr lang="en-US" sz="1100" dirty="0">
                <a:latin typeface="Twinkl Cursive Looped" panose="02000000000000000000" pitchFamily="2" charset="77"/>
              </a:rPr>
              <a:t>Our writing book is The Place For Me</a:t>
            </a:r>
          </a:p>
          <a:p>
            <a:pPr algn="ctr"/>
            <a:endParaRPr lang="en-US" sz="11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100" dirty="0">
                <a:latin typeface="Twinkl Cursive Looped" panose="02000000000000000000" pitchFamily="2" charset="77"/>
              </a:rPr>
              <a:t>Modal verbs, brackets, dashes and other parenthesis.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584F6D-B23D-D646-BDCB-27D27656DA81}"/>
              </a:ext>
            </a:extLst>
          </p:cNvPr>
          <p:cNvSpPr txBox="1"/>
          <p:nvPr/>
        </p:nvSpPr>
        <p:spPr>
          <a:xfrm>
            <a:off x="3962242" y="3873060"/>
            <a:ext cx="3028047" cy="17851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Science</a:t>
            </a:r>
          </a:p>
          <a:p>
            <a:pPr algn="ctr"/>
            <a:endParaRPr lang="en-US" sz="14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Animals Including Humans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We will learn how the blood and oxygen systems work.</a:t>
            </a:r>
          </a:p>
          <a:p>
            <a:pPr algn="ctr"/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Look at the heart and lungs and how they work.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593279-35EA-C447-86FD-363BA740D684}"/>
              </a:ext>
            </a:extLst>
          </p:cNvPr>
          <p:cNvSpPr txBox="1"/>
          <p:nvPr/>
        </p:nvSpPr>
        <p:spPr>
          <a:xfrm>
            <a:off x="3860477" y="8064382"/>
            <a:ext cx="32867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DT </a:t>
            </a: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Burgers</a:t>
            </a:r>
          </a:p>
          <a:p>
            <a:pPr algn="ctr"/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 err="1">
                <a:latin typeface="Twinkl Cursive Looped" panose="02000000000000000000" pitchFamily="2" charset="77"/>
              </a:rPr>
              <a:t>Practise</a:t>
            </a:r>
            <a:r>
              <a:rPr lang="en-US" sz="1200" dirty="0">
                <a:latin typeface="Twinkl Cursive Looped" panose="02000000000000000000" pitchFamily="2" charset="77"/>
              </a:rPr>
              <a:t> making burgers together.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0FC2AB-16F7-014E-92B0-D858D6C3CFB7}"/>
              </a:ext>
            </a:extLst>
          </p:cNvPr>
          <p:cNvSpPr txBox="1"/>
          <p:nvPr/>
        </p:nvSpPr>
        <p:spPr>
          <a:xfrm>
            <a:off x="3917845" y="6462301"/>
            <a:ext cx="32418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Computing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We will be learning how to use spreadsheets.</a:t>
            </a:r>
          </a:p>
          <a:p>
            <a:pPr algn="ctr"/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Make a spreadsheet with your child of jobs to do around the house.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AD15BE-E057-BD41-8D57-22CA66D6D610}"/>
              </a:ext>
            </a:extLst>
          </p:cNvPr>
          <p:cNvSpPr txBox="1"/>
          <p:nvPr/>
        </p:nvSpPr>
        <p:spPr>
          <a:xfrm>
            <a:off x="434873" y="6368747"/>
            <a:ext cx="32418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History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We will be learning about British Civil Rights.</a:t>
            </a:r>
          </a:p>
          <a:p>
            <a:pPr algn="ctr"/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Look at the Bristol Bus Boycott and learn about key events in Black British History.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C2529F-B510-7A49-A59D-3F8C37013183}"/>
              </a:ext>
            </a:extLst>
          </p:cNvPr>
          <p:cNvSpPr txBox="1"/>
          <p:nvPr/>
        </p:nvSpPr>
        <p:spPr>
          <a:xfrm>
            <a:off x="427594" y="3740020"/>
            <a:ext cx="197345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Reading</a:t>
            </a:r>
          </a:p>
          <a:p>
            <a:pPr algn="ctr"/>
            <a:r>
              <a:rPr lang="en-US" sz="1050" dirty="0">
                <a:latin typeface="Twinkl Cursive Looped" panose="02000000000000000000" pitchFamily="2" charset="77"/>
              </a:rPr>
              <a:t>Our class novel is Front Desk by Kelly Yang</a:t>
            </a:r>
          </a:p>
          <a:p>
            <a:pPr algn="ctr"/>
            <a:endParaRPr lang="en-US" sz="105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050" dirty="0">
                <a:latin typeface="Twinkl Cursive Looped" panose="02000000000000000000" pitchFamily="2" charset="77"/>
              </a:rPr>
              <a:t>We will also do a Whole Class Reading lesson every day, usually about our other subjects.</a:t>
            </a:r>
          </a:p>
          <a:p>
            <a:pPr algn="ctr"/>
            <a:endParaRPr lang="en-US" sz="105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050" b="1" dirty="0">
                <a:latin typeface="Twinkl Cursive Looped" panose="02000000000000000000" pitchFamily="2" charset="77"/>
              </a:rPr>
              <a:t>How To Help</a:t>
            </a:r>
            <a:endParaRPr lang="en-US" sz="105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050" dirty="0">
                <a:latin typeface="Twinkl Cursive Looped" panose="02000000000000000000" pitchFamily="2" charset="77"/>
              </a:rPr>
              <a:t>Read often with your child and talk to them about what they have read.</a:t>
            </a:r>
          </a:p>
          <a:p>
            <a:pPr algn="ctr"/>
            <a:endParaRPr lang="en-US" sz="1050" dirty="0">
              <a:latin typeface="Twinkl Cursive Looped" panose="02000000000000000000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D36CE8-781F-A64F-909C-7AFEDCD4E2D9}"/>
              </a:ext>
            </a:extLst>
          </p:cNvPr>
          <p:cNvSpPr txBox="1"/>
          <p:nvPr/>
        </p:nvSpPr>
        <p:spPr>
          <a:xfrm>
            <a:off x="729897" y="9490115"/>
            <a:ext cx="6107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PE is on a Monday afternoon. It will be gymnastics </a:t>
            </a:r>
            <a:r>
              <a:rPr lang="en-US" sz="1200">
                <a:latin typeface="Twinkl Cursive Looped" panose="02000000000000000000" pitchFamily="2" charset="77"/>
              </a:rPr>
              <a:t>and dance.</a:t>
            </a:r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Music is Hey, </a:t>
            </a:r>
            <a:r>
              <a:rPr lang="en-US" sz="1200" dirty="0" err="1">
                <a:latin typeface="Twinkl Cursive Looped" panose="02000000000000000000" pitchFamily="2" charset="77"/>
              </a:rPr>
              <a:t>Mr</a:t>
            </a:r>
            <a:r>
              <a:rPr lang="en-US" sz="1200" dirty="0">
                <a:latin typeface="Twinkl Cursive Looped" panose="02000000000000000000" pitchFamily="2" charset="77"/>
              </a:rPr>
              <a:t> Miller, from Sing Up.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6EAB8215-ED66-9F49-B632-435816F6CF50}"/>
              </a:ext>
            </a:extLst>
          </p:cNvPr>
          <p:cNvSpPr/>
          <p:nvPr/>
        </p:nvSpPr>
        <p:spPr>
          <a:xfrm>
            <a:off x="236293" y="1132449"/>
            <a:ext cx="7094362" cy="9268355"/>
          </a:xfrm>
          <a:prstGeom prst="roundRect">
            <a:avLst/>
          </a:prstGeom>
          <a:noFill/>
          <a:ln w="920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5F9AD603-C9D5-F841-9F35-6586D322F360}"/>
              </a:ext>
            </a:extLst>
          </p:cNvPr>
          <p:cNvSpPr/>
          <p:nvPr/>
        </p:nvSpPr>
        <p:spPr>
          <a:xfrm>
            <a:off x="3827926" y="1269884"/>
            <a:ext cx="2771810" cy="2065098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9C0EB557-103A-B547-B0AA-366E52559E04}"/>
              </a:ext>
            </a:extLst>
          </p:cNvPr>
          <p:cNvSpPr/>
          <p:nvPr/>
        </p:nvSpPr>
        <p:spPr>
          <a:xfrm>
            <a:off x="900724" y="1269883"/>
            <a:ext cx="2786645" cy="2067768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E7EF12D-4117-C345-9E5E-C67C34F7BB7E}"/>
              </a:ext>
            </a:extLst>
          </p:cNvPr>
          <p:cNvSpPr/>
          <p:nvPr/>
        </p:nvSpPr>
        <p:spPr>
          <a:xfrm>
            <a:off x="381357" y="3621010"/>
            <a:ext cx="3305369" cy="2496584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ACC07467-FC39-4940-A9C6-34D94E219E80}"/>
              </a:ext>
            </a:extLst>
          </p:cNvPr>
          <p:cNvSpPr/>
          <p:nvPr/>
        </p:nvSpPr>
        <p:spPr>
          <a:xfrm>
            <a:off x="3823149" y="3710010"/>
            <a:ext cx="3291175" cy="265175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56FDBB2-4746-B042-A26E-4D1C00698BA7}"/>
              </a:ext>
            </a:extLst>
          </p:cNvPr>
          <p:cNvSpPr/>
          <p:nvPr/>
        </p:nvSpPr>
        <p:spPr>
          <a:xfrm>
            <a:off x="412426" y="6345612"/>
            <a:ext cx="3286773" cy="1615930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13B9B711-367A-F541-A346-13628FAF4C0C}"/>
              </a:ext>
            </a:extLst>
          </p:cNvPr>
          <p:cNvSpPr/>
          <p:nvPr/>
        </p:nvSpPr>
        <p:spPr>
          <a:xfrm>
            <a:off x="3850386" y="6578313"/>
            <a:ext cx="3296863" cy="1290511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F94AECC-6A6C-EE4F-A11C-31BD73F3F271}"/>
              </a:ext>
            </a:extLst>
          </p:cNvPr>
          <p:cNvSpPr/>
          <p:nvPr/>
        </p:nvSpPr>
        <p:spPr>
          <a:xfrm>
            <a:off x="722489" y="9469905"/>
            <a:ext cx="6107289" cy="666541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F9A32F05-1CD1-CF4E-9A11-3792646EDF35}"/>
              </a:ext>
            </a:extLst>
          </p:cNvPr>
          <p:cNvSpPr/>
          <p:nvPr/>
        </p:nvSpPr>
        <p:spPr>
          <a:xfrm>
            <a:off x="425103" y="8060621"/>
            <a:ext cx="3286773" cy="1310205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F432452C-15FB-4347-A96A-87AAF44078E6}"/>
              </a:ext>
            </a:extLst>
          </p:cNvPr>
          <p:cNvSpPr/>
          <p:nvPr/>
        </p:nvSpPr>
        <p:spPr>
          <a:xfrm>
            <a:off x="3823149" y="8111654"/>
            <a:ext cx="3286773" cy="1310205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825477C-05D3-1E41-A8C7-7831AA150DFE}"/>
              </a:ext>
            </a:extLst>
          </p:cNvPr>
          <p:cNvSpPr txBox="1"/>
          <p:nvPr/>
        </p:nvSpPr>
        <p:spPr>
          <a:xfrm>
            <a:off x="422516" y="8241181"/>
            <a:ext cx="32867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RE</a:t>
            </a: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What is a church?</a:t>
            </a:r>
          </a:p>
          <a:p>
            <a:pPr algn="ctr"/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Visit a church and talk about what you can see.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15CBCEB-0E2B-D585-B309-04062EA65A59}"/>
              </a:ext>
            </a:extLst>
          </p:cNvPr>
          <p:cNvSpPr txBox="1"/>
          <p:nvPr/>
        </p:nvSpPr>
        <p:spPr>
          <a:xfrm>
            <a:off x="3878183" y="2582180"/>
            <a:ext cx="2727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Twinkl Cursive Looped" panose="02000000000000000000" pitchFamily="2" charset="77"/>
              </a:rPr>
              <a:t>How To Help</a:t>
            </a:r>
            <a:endParaRPr lang="en-US" sz="11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100" dirty="0" err="1">
                <a:latin typeface="Twinkl Cursive Looped" panose="02000000000000000000" pitchFamily="2" charset="77"/>
              </a:rPr>
              <a:t>Practise</a:t>
            </a:r>
            <a:r>
              <a:rPr lang="en-US" sz="1100" dirty="0">
                <a:latin typeface="Twinkl Cursive Looped" panose="02000000000000000000" pitchFamily="2" charset="77"/>
              </a:rPr>
              <a:t> writing sentences with brackets in.</a:t>
            </a:r>
          </a:p>
        </p:txBody>
      </p:sp>
      <p:pic>
        <p:nvPicPr>
          <p:cNvPr id="2" name="Picture 2" descr="The Place for Me: Stories About the Windrush Generation eBook : Benjamin,  Dame Floella, Latoya, Kirsty, Hickson-Lovence, Ashley, Chimbiri, K. N.,  Norry, E. L., Hepburn, Judy, Massey, Katy, Godden, Salena, Jackman, Jermain,">
            <a:extLst>
              <a:ext uri="{FF2B5EF4-FFF2-40B4-BE49-F238E27FC236}">
                <a16:creationId xmlns:a16="http://schemas.microsoft.com/office/drawing/2014/main" id="{ED29C27D-2DC1-A377-2BB3-8D2C14FBB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9388" y="1335550"/>
            <a:ext cx="918042" cy="1178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Front Desk: 1 : Kelly Yang, Maike Plenzke, Maike Plenzke: Amazon.co.uk:  Books">
            <a:extLst>
              <a:ext uri="{FF2B5EF4-FFF2-40B4-BE49-F238E27FC236}">
                <a16:creationId xmlns:a16="http://schemas.microsoft.com/office/drawing/2014/main" id="{DDE37921-91AE-F058-2128-579CC538FB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045" y="4020013"/>
            <a:ext cx="1175705" cy="1806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0780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14227</TotalTime>
  <Words>249</Words>
  <Application>Microsoft Macintosh PowerPoint</Application>
  <PresentationFormat>Custom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 Williams</dc:creator>
  <cp:lastModifiedBy>Ashley Booth</cp:lastModifiedBy>
  <cp:revision>6</cp:revision>
  <dcterms:created xsi:type="dcterms:W3CDTF">2022-01-03T22:45:25Z</dcterms:created>
  <dcterms:modified xsi:type="dcterms:W3CDTF">2025-11-13T14:35:51Z</dcterms:modified>
</cp:coreProperties>
</file>