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60" d="100"/>
          <a:sy n="160" d="100"/>
        </p:scale>
        <p:origin x="-2309" y="-9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a Clements" userId="53fc1cb4-3450-4936-a2da-fda51079fee0" providerId="ADAL" clId="{909F4263-AD76-442E-895D-8CCAD5015599}"/>
    <pc:docChg chg="modSld">
      <pc:chgData name="Kara Clements" userId="53fc1cb4-3450-4936-a2da-fda51079fee0" providerId="ADAL" clId="{909F4263-AD76-442E-895D-8CCAD5015599}" dt="2025-09-10T14:56:31.803" v="178" actId="20577"/>
      <pc:docMkLst>
        <pc:docMk/>
      </pc:docMkLst>
      <pc:sldChg chg="addSp modSp mod">
        <pc:chgData name="Kara Clements" userId="53fc1cb4-3450-4936-a2da-fda51079fee0" providerId="ADAL" clId="{909F4263-AD76-442E-895D-8CCAD5015599}" dt="2025-09-10T14:56:31.803" v="178" actId="20577"/>
        <pc:sldMkLst>
          <pc:docMk/>
          <pc:sldMk cId="419446332" sldId="257"/>
        </pc:sldMkLst>
        <pc:spChg chg="mod">
          <ac:chgData name="Kara Clements" userId="53fc1cb4-3450-4936-a2da-fda51079fee0" providerId="ADAL" clId="{909F4263-AD76-442E-895D-8CCAD5015599}" dt="2025-09-02T11:42:02.156" v="51" actId="20577"/>
          <ac:spMkLst>
            <pc:docMk/>
            <pc:sldMk cId="419446332" sldId="257"/>
            <ac:spMk id="13" creationId="{53584F6D-B23D-D646-BDCB-27D27656DA81}"/>
          </ac:spMkLst>
        </pc:spChg>
        <pc:spChg chg="mod">
          <ac:chgData name="Kara Clements" userId="53fc1cb4-3450-4936-a2da-fda51079fee0" providerId="ADAL" clId="{909F4263-AD76-442E-895D-8CCAD5015599}" dt="2025-09-02T11:44:33.642" v="158" actId="20577"/>
          <ac:spMkLst>
            <pc:docMk/>
            <pc:sldMk cId="419446332" sldId="257"/>
            <ac:spMk id="14" creationId="{04593279-35EA-C447-86FD-363BA740D684}"/>
          </ac:spMkLst>
        </pc:spChg>
        <pc:spChg chg="mod">
          <ac:chgData name="Kara Clements" userId="53fc1cb4-3450-4936-a2da-fda51079fee0" providerId="ADAL" clId="{909F4263-AD76-442E-895D-8CCAD5015599}" dt="2025-09-02T11:41:47.978" v="49" actId="20577"/>
          <ac:spMkLst>
            <pc:docMk/>
            <pc:sldMk cId="419446332" sldId="257"/>
            <ac:spMk id="17" creationId="{0BC2529F-B510-7A49-A59D-3F8C37013183}"/>
          </ac:spMkLst>
        </pc:spChg>
        <pc:spChg chg="mod">
          <ac:chgData name="Kara Clements" userId="53fc1cb4-3450-4936-a2da-fda51079fee0" providerId="ADAL" clId="{909F4263-AD76-442E-895D-8CCAD5015599}" dt="2025-09-10T14:56:31.803" v="178" actId="20577"/>
          <ac:spMkLst>
            <pc:docMk/>
            <pc:sldMk cId="419446332" sldId="257"/>
            <ac:spMk id="20" creationId="{8CD36CE8-781F-A64F-909C-7AFEDCD4E2D9}"/>
          </ac:spMkLst>
        </pc:spChg>
        <pc:picChg chg="add mod">
          <ac:chgData name="Kara Clements" userId="53fc1cb4-3450-4936-a2da-fda51079fee0" providerId="ADAL" clId="{909F4263-AD76-442E-895D-8CCAD5015599}" dt="2025-09-02T11:41:29.619" v="4" actId="1076"/>
          <ac:picMkLst>
            <pc:docMk/>
            <pc:sldMk cId="419446332" sldId="257"/>
            <ac:picMk id="3" creationId="{BC4B4E96-00D0-41A6-A087-CEB60D70FC3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77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805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40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742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723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258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93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024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914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66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316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7B2FF-27CB-40AC-93AA-968ECDB69F32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723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0C6FC07-B114-0348-B508-72C00F19E8B3}"/>
              </a:ext>
            </a:extLst>
          </p:cNvPr>
          <p:cNvSpPr txBox="1"/>
          <p:nvPr/>
        </p:nvSpPr>
        <p:spPr>
          <a:xfrm>
            <a:off x="4456140" y="172720"/>
            <a:ext cx="3279720" cy="48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83" i="1" dirty="0">
                <a:latin typeface="Twinkl Cursive Looped" panose="02000000000000000000" pitchFamily="2" charset="77"/>
              </a:rPr>
              <a:t>Autumn </a:t>
            </a:r>
            <a:r>
              <a:rPr lang="en-US" sz="1283" i="1" dirty="0" smtClean="0">
                <a:latin typeface="Twinkl Cursive Looped" panose="02000000000000000000" pitchFamily="2" charset="77"/>
              </a:rPr>
              <a:t>2</a:t>
            </a:r>
            <a:endParaRPr lang="en-US" sz="1283" i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83" i="1" dirty="0">
                <a:latin typeface="Twinkl Cursive Looped" panose="02000000000000000000" pitchFamily="2" charset="77"/>
              </a:rPr>
              <a:t>Juniper Class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624FAA-6D97-A448-BF33-85F2EC51689F}"/>
              </a:ext>
            </a:extLst>
          </p:cNvPr>
          <p:cNvSpPr txBox="1"/>
          <p:nvPr/>
        </p:nvSpPr>
        <p:spPr>
          <a:xfrm>
            <a:off x="4249265" y="793437"/>
            <a:ext cx="1801484" cy="151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Maths</a:t>
            </a:r>
          </a:p>
          <a:p>
            <a:endParaRPr lang="en-US" sz="77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dirty="0" smtClean="0">
                <a:latin typeface="Twinkl Cursive Looped" panose="02000000000000000000" pitchFamily="2" charset="77"/>
              </a:rPr>
              <a:t>Telling the time to the nearest minute.</a:t>
            </a:r>
          </a:p>
          <a:p>
            <a:pPr algn="ctr"/>
            <a:r>
              <a:rPr lang="en-US" sz="770" dirty="0" smtClean="0">
                <a:latin typeface="Twinkl Cursive Looped" panose="02000000000000000000" pitchFamily="2" charset="77"/>
              </a:rPr>
              <a:t>Adding and subtracting fractions.</a:t>
            </a:r>
          </a:p>
          <a:p>
            <a:pPr algn="ctr"/>
            <a:r>
              <a:rPr lang="en-US" sz="770" dirty="0" smtClean="0">
                <a:latin typeface="Twinkl Cursive Looped" panose="02000000000000000000" pitchFamily="2" charset="77"/>
              </a:rPr>
              <a:t>Using x3, x4 and x8 to answer questions. </a:t>
            </a:r>
          </a:p>
          <a:p>
            <a:pPr algn="ctr"/>
            <a:r>
              <a:rPr lang="en-US" sz="770" dirty="0" smtClean="0">
                <a:latin typeface="Twinkl Cursive Looped" panose="02000000000000000000" pitchFamily="2" charset="77"/>
              </a:rPr>
              <a:t>Count in steps of 4, 8, 50 and 100. </a:t>
            </a:r>
          </a:p>
          <a:p>
            <a:pPr algn="ctr"/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Practise times tables, reading and saying numbers up to 1000.</a:t>
            </a:r>
          </a:p>
          <a:p>
            <a:pPr algn="ctr"/>
            <a:endParaRPr lang="en-US" sz="770" i="1" dirty="0">
              <a:latin typeface="Twinkl Cursive Looped" panose="02000000000000000000" pitchFamily="2" charset="7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BBEEAD-46A0-9848-8C03-03EF8BB53022}"/>
              </a:ext>
            </a:extLst>
          </p:cNvPr>
          <p:cNvSpPr txBox="1"/>
          <p:nvPr/>
        </p:nvSpPr>
        <p:spPr>
          <a:xfrm>
            <a:off x="6044277" y="856656"/>
            <a:ext cx="1087537" cy="1099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Writing</a:t>
            </a:r>
            <a:r>
              <a:rPr lang="en-US" sz="898" b="1" dirty="0">
                <a:latin typeface="Twinkl Cursive Looped" panose="02000000000000000000" pitchFamily="2" charset="77"/>
              </a:rPr>
              <a:t> </a:t>
            </a:r>
          </a:p>
          <a:p>
            <a:pPr algn="ctr"/>
            <a:r>
              <a:rPr lang="en-US" sz="706" dirty="0">
                <a:latin typeface="Twinkl Cursive Looped" panose="02000000000000000000" pitchFamily="2" charset="77"/>
              </a:rPr>
              <a:t>Our </a:t>
            </a:r>
            <a:r>
              <a:rPr lang="en-US" sz="706" dirty="0" smtClean="0">
                <a:latin typeface="Twinkl Cursive Looped" panose="02000000000000000000" pitchFamily="2" charset="77"/>
              </a:rPr>
              <a:t>book is </a:t>
            </a:r>
            <a:r>
              <a:rPr lang="en-US" sz="706" dirty="0" err="1" smtClean="0">
                <a:latin typeface="Twinkl Cursive Looped" panose="02000000000000000000" pitchFamily="2" charset="77"/>
              </a:rPr>
              <a:t>Nen</a:t>
            </a:r>
            <a:r>
              <a:rPr lang="en-US" sz="706" dirty="0" smtClean="0">
                <a:latin typeface="Twinkl Cursive Looped" panose="02000000000000000000" pitchFamily="2" charset="77"/>
              </a:rPr>
              <a:t> and the Lonely Fisherman. </a:t>
            </a:r>
            <a:endParaRPr lang="en-US" sz="706" dirty="0">
              <a:latin typeface="Twinkl Cursive Looped" panose="02000000000000000000" pitchFamily="2" charset="77"/>
            </a:endParaRPr>
          </a:p>
          <a:p>
            <a:pPr algn="ctr"/>
            <a:endParaRPr lang="en-US" sz="706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06" dirty="0" smtClean="0">
                <a:latin typeface="Twinkl Cursive Looped" panose="02000000000000000000" pitchFamily="2" charset="77"/>
              </a:rPr>
              <a:t>Use conjunctions and punctuate </a:t>
            </a:r>
            <a:r>
              <a:rPr lang="en-US" sz="706" dirty="0">
                <a:latin typeface="Twinkl Cursive Looped" panose="02000000000000000000" pitchFamily="2" charset="77"/>
              </a:rPr>
              <a:t>speech in writing.</a:t>
            </a:r>
          </a:p>
          <a:p>
            <a:pPr algn="ctr"/>
            <a:endParaRPr lang="en-US" sz="706" dirty="0">
              <a:latin typeface="Twinkl Cursive Looped" panose="02000000000000000000" pitchFamily="2" charset="77"/>
            </a:endParaRPr>
          </a:p>
          <a:p>
            <a:pPr algn="ctr"/>
            <a:endParaRPr lang="en-US" sz="706" dirty="0">
              <a:latin typeface="Twinkl Cursive Looped" panose="02000000000000000000" pitchFamily="2" charset="7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3584F6D-B23D-D646-BDCB-27D27656DA81}"/>
              </a:ext>
            </a:extLst>
          </p:cNvPr>
          <p:cNvSpPr txBox="1"/>
          <p:nvPr/>
        </p:nvSpPr>
        <p:spPr>
          <a:xfrm>
            <a:off x="6213000" y="2484279"/>
            <a:ext cx="1942266" cy="115877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Science</a:t>
            </a:r>
          </a:p>
          <a:p>
            <a:pPr algn="ctr"/>
            <a:r>
              <a:rPr lang="en-US" sz="770" b="1" dirty="0" smtClean="0">
                <a:latin typeface="Twinkl Cursive Looped" panose="02000000000000000000" pitchFamily="2" charset="77"/>
              </a:rPr>
              <a:t>Forces and Magnets</a:t>
            </a:r>
            <a:endParaRPr lang="en-US" sz="77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We will learn </a:t>
            </a:r>
            <a:r>
              <a:rPr lang="en-US" sz="770" dirty="0" smtClean="0">
                <a:latin typeface="Twinkl Cursive Looped" panose="02000000000000000000" pitchFamily="2" charset="77"/>
              </a:rPr>
              <a:t>that some materials are magnetic and explore properties of magnets. We will investigate, and compare, how objects move on different surfaces. </a:t>
            </a:r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770" dirty="0" smtClean="0">
                <a:latin typeface="Twinkl Cursive Looped" panose="02000000000000000000" pitchFamily="2" charset="77"/>
              </a:rPr>
              <a:t>Explore magnets at home! </a:t>
            </a:r>
            <a:endParaRPr lang="en-US" sz="770" dirty="0">
              <a:latin typeface="Twinkl Cursive Looped" panose="02000000000000000000" pitchFamily="2" charset="7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593279-35EA-C447-86FD-363BA740D684}"/>
              </a:ext>
            </a:extLst>
          </p:cNvPr>
          <p:cNvSpPr txBox="1"/>
          <p:nvPr/>
        </p:nvSpPr>
        <p:spPr>
          <a:xfrm>
            <a:off x="6155403" y="5156079"/>
            <a:ext cx="2108219" cy="921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Art</a:t>
            </a:r>
          </a:p>
          <a:p>
            <a:pPr algn="ctr"/>
            <a:r>
              <a:rPr lang="en-US" sz="770" b="1" dirty="0" smtClean="0">
                <a:latin typeface="Twinkl Cursive Looped" panose="02000000000000000000" pitchFamily="2" charset="77"/>
              </a:rPr>
              <a:t>Sculpture</a:t>
            </a:r>
            <a:endParaRPr lang="en-US" sz="77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Exploring </a:t>
            </a:r>
            <a:r>
              <a:rPr lang="en-US" sz="770" dirty="0" smtClean="0">
                <a:latin typeface="Twinkl Cursive Looped" panose="02000000000000000000" pitchFamily="2" charset="77"/>
              </a:rPr>
              <a:t>ways to fold and join materials to make a 3D structure.</a:t>
            </a:r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770" dirty="0" smtClean="0">
                <a:latin typeface="Twinkl Cursive Looped" panose="02000000000000000000" pitchFamily="2" charset="77"/>
              </a:rPr>
              <a:t>Let your child junk model at home to practice techniques.</a:t>
            </a:r>
            <a:endParaRPr lang="en-US" sz="770" dirty="0">
              <a:latin typeface="Twinkl Cursive Looped" panose="02000000000000000000" pitchFamily="2" charset="7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0FC2AB-16F7-014E-92B0-D858D6C3CFB7}"/>
              </a:ext>
            </a:extLst>
          </p:cNvPr>
          <p:cNvSpPr txBox="1"/>
          <p:nvPr/>
        </p:nvSpPr>
        <p:spPr>
          <a:xfrm>
            <a:off x="6123782" y="4006068"/>
            <a:ext cx="2101953" cy="921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77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 smtClean="0">
                <a:latin typeface="Twinkl Cursive Looped" panose="02000000000000000000" pitchFamily="2" charset="77"/>
              </a:rPr>
              <a:t>Computing</a:t>
            </a:r>
          </a:p>
          <a:p>
            <a:pPr algn="ctr"/>
            <a:r>
              <a:rPr lang="en-US" sz="770" dirty="0" smtClean="0">
                <a:latin typeface="Twinkl Cursive Looped" panose="02000000000000000000" pitchFamily="2" charset="77"/>
              </a:rPr>
              <a:t>Online Safety: What is Cyberbullying?</a:t>
            </a:r>
          </a:p>
          <a:p>
            <a:pPr algn="ctr"/>
            <a:r>
              <a:rPr lang="en-US" sz="770" dirty="0" smtClean="0">
                <a:latin typeface="Twinkl Cursive Looped" panose="02000000000000000000" pitchFamily="2" charset="77"/>
              </a:rPr>
              <a:t>To buy or not to buy?</a:t>
            </a:r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endParaRPr lang="en-US" sz="770" b="1" dirty="0" smtClean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 smtClean="0">
                <a:latin typeface="Twinkl Cursive Looped" panose="02000000000000000000" pitchFamily="2" charset="77"/>
              </a:rPr>
              <a:t>How </a:t>
            </a:r>
            <a:r>
              <a:rPr lang="en-US" sz="770" b="1" dirty="0">
                <a:latin typeface="Twinkl Cursive Looped" panose="02000000000000000000" pitchFamily="2" charset="77"/>
              </a:rPr>
              <a:t>To Help</a:t>
            </a:r>
          </a:p>
          <a:p>
            <a:pPr algn="ctr"/>
            <a:r>
              <a:rPr lang="en-US" sz="770" dirty="0" smtClean="0">
                <a:latin typeface="Twinkl Cursive Looped" panose="02000000000000000000" pitchFamily="2" charset="77"/>
              </a:rPr>
              <a:t>Talk to you child about being safe online at home. </a:t>
            </a:r>
            <a:endParaRPr lang="en-US" sz="770" dirty="0">
              <a:latin typeface="Twinkl Cursive Looped" panose="02000000000000000000" pitchFamily="2" charset="7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CAD15BE-E057-BD41-8D57-22CA66D6D610}"/>
              </a:ext>
            </a:extLst>
          </p:cNvPr>
          <p:cNvSpPr txBox="1"/>
          <p:nvPr/>
        </p:nvSpPr>
        <p:spPr>
          <a:xfrm>
            <a:off x="3950456" y="4085077"/>
            <a:ext cx="2079422" cy="803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 smtClean="0">
                <a:latin typeface="Twinkl Cursive Looped" panose="02000000000000000000" pitchFamily="2" charset="77"/>
              </a:rPr>
              <a:t>Geography and History</a:t>
            </a:r>
            <a:endParaRPr lang="en-US" sz="77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We will be learning about </a:t>
            </a:r>
            <a:r>
              <a:rPr lang="en-US" sz="770" dirty="0" smtClean="0">
                <a:latin typeface="Twinkl Cursive Looped" panose="02000000000000000000" pitchFamily="2" charset="77"/>
              </a:rPr>
              <a:t>Settlements and Early Settlers.</a:t>
            </a:r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770" dirty="0" smtClean="0">
                <a:latin typeface="Twinkl Cursive Looped" panose="02000000000000000000" pitchFamily="2" charset="77"/>
              </a:rPr>
              <a:t>Talk about why you settled in Ellesmere Port.</a:t>
            </a:r>
            <a:endParaRPr lang="en-US" sz="770" dirty="0">
              <a:latin typeface="Twinkl Cursive Looped" panose="02000000000000000000" pitchFamily="2" charset="7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C2529F-B510-7A49-A59D-3F8C37013183}"/>
              </a:ext>
            </a:extLst>
          </p:cNvPr>
          <p:cNvSpPr txBox="1"/>
          <p:nvPr/>
        </p:nvSpPr>
        <p:spPr>
          <a:xfrm>
            <a:off x="3945787" y="2398944"/>
            <a:ext cx="1265825" cy="1349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Reading</a:t>
            </a:r>
          </a:p>
          <a:p>
            <a:pPr algn="ctr"/>
            <a:r>
              <a:rPr lang="en-US" sz="673" dirty="0">
                <a:latin typeface="Twinkl Cursive Looped" panose="02000000000000000000" pitchFamily="2" charset="77"/>
              </a:rPr>
              <a:t>Our class novel is </a:t>
            </a:r>
            <a:r>
              <a:rPr lang="en-US" sz="673" dirty="0" smtClean="0">
                <a:latin typeface="Twinkl Cursive Looped" panose="02000000000000000000" pitchFamily="2" charset="77"/>
              </a:rPr>
              <a:t>Planet Omar.</a:t>
            </a:r>
            <a:endParaRPr lang="en-US" sz="673" dirty="0">
              <a:latin typeface="Twinkl Cursive Looped" panose="02000000000000000000" pitchFamily="2" charset="77"/>
            </a:endParaRPr>
          </a:p>
          <a:p>
            <a:pPr algn="ctr"/>
            <a:endParaRPr lang="en-US" sz="673" dirty="0">
              <a:latin typeface="Twinkl Cursive Looped" panose="02000000000000000000" pitchFamily="2" charset="77"/>
            </a:endParaRPr>
          </a:p>
          <a:p>
            <a:pPr algn="ctr"/>
            <a:r>
              <a:rPr lang="en-US" sz="673" dirty="0">
                <a:latin typeface="Twinkl Cursive Looped" panose="02000000000000000000" pitchFamily="2" charset="77"/>
              </a:rPr>
              <a:t>We will also do a Whole Class Reading lesson and continue with Fluency sessions. </a:t>
            </a:r>
          </a:p>
          <a:p>
            <a:pPr algn="ctr"/>
            <a:endParaRPr lang="en-US" sz="673" dirty="0">
              <a:latin typeface="Twinkl Cursive Looped" panose="02000000000000000000" pitchFamily="2" charset="77"/>
            </a:endParaRPr>
          </a:p>
          <a:p>
            <a:pPr algn="ctr"/>
            <a:r>
              <a:rPr lang="en-US" sz="673" b="1" dirty="0">
                <a:latin typeface="Twinkl Cursive Looped" panose="02000000000000000000" pitchFamily="2" charset="77"/>
              </a:rPr>
              <a:t>How To Help</a:t>
            </a:r>
            <a:endParaRPr lang="en-US" sz="673" dirty="0">
              <a:latin typeface="Twinkl Cursive Looped" panose="02000000000000000000" pitchFamily="2" charset="77"/>
            </a:endParaRPr>
          </a:p>
          <a:p>
            <a:pPr algn="ctr"/>
            <a:r>
              <a:rPr lang="en-US" sz="673" dirty="0">
                <a:latin typeface="Twinkl Cursive Looped" panose="02000000000000000000" pitchFamily="2" charset="77"/>
              </a:rPr>
              <a:t>Read often with your child and talk to them about what they have read.</a:t>
            </a:r>
          </a:p>
          <a:p>
            <a:pPr algn="ctr"/>
            <a:endParaRPr lang="en-US" sz="673" dirty="0">
              <a:latin typeface="Twinkl Cursive Looped" panose="02000000000000000000" pitchFamily="2" charset="7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D36CE8-781F-A64F-909C-7AFEDCD4E2D9}"/>
              </a:ext>
            </a:extLst>
          </p:cNvPr>
          <p:cNvSpPr txBox="1"/>
          <p:nvPr/>
        </p:nvSpPr>
        <p:spPr>
          <a:xfrm>
            <a:off x="4139691" y="6093264"/>
            <a:ext cx="3917370" cy="447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PE is on a Friday morning. </a:t>
            </a:r>
          </a:p>
          <a:p>
            <a:pPr algn="ctr"/>
            <a:r>
              <a:rPr lang="en-US" sz="770" dirty="0" smtClean="0">
                <a:latin typeface="Twinkl Cursive Looped" panose="02000000000000000000" pitchFamily="2" charset="77"/>
              </a:rPr>
              <a:t>British Value is Accepting of Faiths.</a:t>
            </a:r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Music </a:t>
            </a:r>
            <a:r>
              <a:rPr lang="en-US" sz="770" dirty="0" smtClean="0">
                <a:latin typeface="Twinkl Cursive Looped" panose="02000000000000000000" pitchFamily="2" charset="77"/>
              </a:rPr>
              <a:t>is Nao </a:t>
            </a:r>
            <a:r>
              <a:rPr lang="en-US" sz="770" dirty="0" err="1" smtClean="0">
                <a:latin typeface="Twinkl Cursive Looped" panose="02000000000000000000" pitchFamily="2" charset="77"/>
              </a:rPr>
              <a:t>chariya</a:t>
            </a:r>
            <a:r>
              <a:rPr lang="en-US" sz="770" dirty="0" smtClean="0">
                <a:latin typeface="Twinkl Cursive Looped" panose="02000000000000000000" pitchFamily="2" charset="77"/>
              </a:rPr>
              <a:t>.</a:t>
            </a:r>
            <a:endParaRPr lang="en-US" sz="770" dirty="0">
              <a:latin typeface="Twinkl Cursive Looped" panose="02000000000000000000" pitchFamily="2" charset="77"/>
            </a:endParaRP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6EAB8215-ED66-9F49-B632-435816F6CF50}"/>
              </a:ext>
            </a:extLst>
          </p:cNvPr>
          <p:cNvSpPr/>
          <p:nvPr/>
        </p:nvSpPr>
        <p:spPr>
          <a:xfrm>
            <a:off x="3823081" y="726382"/>
            <a:ext cx="4550504" cy="5944958"/>
          </a:xfrm>
          <a:prstGeom prst="roundRect">
            <a:avLst/>
          </a:prstGeom>
          <a:noFill/>
          <a:ln w="920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5F9AD603-C9D5-F841-9F35-6586D322F360}"/>
              </a:ext>
            </a:extLst>
          </p:cNvPr>
          <p:cNvSpPr/>
          <p:nvPr/>
        </p:nvSpPr>
        <p:spPr>
          <a:xfrm>
            <a:off x="6126846" y="814536"/>
            <a:ext cx="1777909" cy="1324606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9C0EB557-103A-B547-B0AA-366E52559E04}"/>
              </a:ext>
            </a:extLst>
          </p:cNvPr>
          <p:cNvSpPr/>
          <p:nvPr/>
        </p:nvSpPr>
        <p:spPr>
          <a:xfrm>
            <a:off x="4249264" y="814535"/>
            <a:ext cx="1787425" cy="1326319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AE7EF12D-4117-C345-9E5E-C67C34F7BB7E}"/>
              </a:ext>
            </a:extLst>
          </p:cNvPr>
          <p:cNvSpPr/>
          <p:nvPr/>
        </p:nvSpPr>
        <p:spPr>
          <a:xfrm>
            <a:off x="3916129" y="2289497"/>
            <a:ext cx="2120148" cy="1601372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ACC07467-FC39-4940-A9C6-34D94E219E80}"/>
              </a:ext>
            </a:extLst>
          </p:cNvPr>
          <p:cNvSpPr/>
          <p:nvPr/>
        </p:nvSpPr>
        <p:spPr>
          <a:xfrm>
            <a:off x="6114692" y="2269416"/>
            <a:ext cx="2111043" cy="1618252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56FDBB2-4746-B042-A26E-4D1C00698BA7}"/>
              </a:ext>
            </a:extLst>
          </p:cNvPr>
          <p:cNvSpPr/>
          <p:nvPr/>
        </p:nvSpPr>
        <p:spPr>
          <a:xfrm>
            <a:off x="3936057" y="4001907"/>
            <a:ext cx="2108220" cy="1036499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13B9B711-367A-F541-A346-13628FAF4C0C}"/>
              </a:ext>
            </a:extLst>
          </p:cNvPr>
          <p:cNvSpPr/>
          <p:nvPr/>
        </p:nvSpPr>
        <p:spPr>
          <a:xfrm>
            <a:off x="6129441" y="3999605"/>
            <a:ext cx="2114692" cy="1010064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F94AECC-6A6C-EE4F-A11C-31BD73F3F271}"/>
              </a:ext>
            </a:extLst>
          </p:cNvPr>
          <p:cNvSpPr/>
          <p:nvPr/>
        </p:nvSpPr>
        <p:spPr>
          <a:xfrm>
            <a:off x="4134940" y="6074238"/>
            <a:ext cx="3917370" cy="427536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F9A32F05-1CD1-CF4E-9A11-3792646EDF35}"/>
              </a:ext>
            </a:extLst>
          </p:cNvPr>
          <p:cNvSpPr/>
          <p:nvPr/>
        </p:nvSpPr>
        <p:spPr>
          <a:xfrm>
            <a:off x="3944189" y="5170287"/>
            <a:ext cx="2108220" cy="840399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F432452C-15FB-4347-A96A-87AAF44078E6}"/>
              </a:ext>
            </a:extLst>
          </p:cNvPr>
          <p:cNvSpPr/>
          <p:nvPr/>
        </p:nvSpPr>
        <p:spPr>
          <a:xfrm>
            <a:off x="6123782" y="5170287"/>
            <a:ext cx="2108220" cy="873133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825477C-05D3-1E41-A8C7-7831AA150DFE}"/>
              </a:ext>
            </a:extLst>
          </p:cNvPr>
          <p:cNvSpPr txBox="1"/>
          <p:nvPr/>
        </p:nvSpPr>
        <p:spPr>
          <a:xfrm>
            <a:off x="3942530" y="5235090"/>
            <a:ext cx="2108219" cy="684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RE</a:t>
            </a:r>
          </a:p>
          <a:p>
            <a:pPr algn="ctr"/>
            <a:r>
              <a:rPr lang="en-US" sz="770" b="1" dirty="0" smtClean="0">
                <a:latin typeface="Twinkl Cursive Looped" panose="02000000000000000000" pitchFamily="2" charset="77"/>
              </a:rPr>
              <a:t>Judaism – Why is the Torah important?</a:t>
            </a:r>
            <a:endParaRPr lang="en-US" sz="770" b="1" dirty="0">
              <a:latin typeface="Twinkl Cursive Looped" panose="02000000000000000000" pitchFamily="2" charset="77"/>
            </a:endParaRPr>
          </a:p>
          <a:p>
            <a:pPr algn="ctr"/>
            <a:endParaRPr lang="en-US" sz="77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770" dirty="0" smtClean="0">
                <a:latin typeface="Twinkl Cursive Looped" panose="02000000000000000000" pitchFamily="2" charset="77"/>
              </a:rPr>
              <a:t>Share special books with each other.</a:t>
            </a:r>
            <a:endParaRPr lang="en-US" sz="770" dirty="0">
              <a:latin typeface="Twinkl Cursive Looped" panose="02000000000000000000" pitchFamily="2" charset="77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15CBCEB-0E2B-D585-B309-04062EA65A59}"/>
              </a:ext>
            </a:extLst>
          </p:cNvPr>
          <p:cNvSpPr txBox="1"/>
          <p:nvPr/>
        </p:nvSpPr>
        <p:spPr>
          <a:xfrm>
            <a:off x="6159082" y="1656276"/>
            <a:ext cx="1749384" cy="526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6" b="1" dirty="0">
                <a:latin typeface="Twinkl Cursive Looped" panose="02000000000000000000" pitchFamily="2" charset="77"/>
              </a:rPr>
              <a:t>How To Help</a:t>
            </a:r>
            <a:endParaRPr lang="en-US" sz="706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06" dirty="0">
                <a:latin typeface="Twinkl Cursive Looped" panose="02000000000000000000" pitchFamily="2" charset="77"/>
              </a:rPr>
              <a:t>Practise picking out interesting words when reading and seeing if they can use </a:t>
            </a:r>
            <a:r>
              <a:rPr lang="en-US" sz="706" dirty="0" smtClean="0">
                <a:latin typeface="Twinkl Cursive Looped" panose="02000000000000000000" pitchFamily="2" charset="77"/>
              </a:rPr>
              <a:t>them correctly</a:t>
            </a:r>
            <a:r>
              <a:rPr lang="en-US" sz="706" dirty="0">
                <a:latin typeface="Twinkl Cursive Looped" panose="02000000000000000000" pitchFamily="2" charset="77"/>
              </a:rPr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C4B4E96-00D0-41A6-A087-CEB60D70FC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0914" y="1568521"/>
            <a:ext cx="48278" cy="667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9402" y="965652"/>
            <a:ext cx="645759" cy="473406"/>
          </a:xfrm>
          <a:prstGeom prst="rect">
            <a:avLst/>
          </a:prstGeom>
        </p:spPr>
      </p:pic>
      <p:pic>
        <p:nvPicPr>
          <p:cNvPr id="1026" name="Picture 2" descr="https://encrypted-tbn0.gstatic.com/images?q=tbn:ANd9GcSFLHVCinSPYNQ0VgQqyaAUHeyEHhCVo0m2tNI--xCY6grEYIvI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6326" y="2445715"/>
            <a:ext cx="472856" cy="671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446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80B25641B4244F9F96251C682406D7" ma:contentTypeVersion="10" ma:contentTypeDescription="Create a new document." ma:contentTypeScope="" ma:versionID="3861f49fb72115feba2f16f5d326ab86">
  <xsd:schema xmlns:xsd="http://www.w3.org/2001/XMLSchema" xmlns:xs="http://www.w3.org/2001/XMLSchema" xmlns:p="http://schemas.microsoft.com/office/2006/metadata/properties" xmlns:ns3="eb4f02a9-f638-4312-9454-759ade5c6db4" targetNamespace="http://schemas.microsoft.com/office/2006/metadata/properties" ma:root="true" ma:fieldsID="35598fe33888c1907f81668c02550ffb" ns3:_="">
    <xsd:import namespace="eb4f02a9-f638-4312-9454-759ade5c6db4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4f02a9-f638-4312-9454-759ade5c6db4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b4f02a9-f638-4312-9454-759ade5c6db4" xsi:nil="true"/>
  </documentManagement>
</p:properties>
</file>

<file path=customXml/itemProps1.xml><?xml version="1.0" encoding="utf-8"?>
<ds:datastoreItem xmlns:ds="http://schemas.openxmlformats.org/officeDocument/2006/customXml" ds:itemID="{B7343458-6F1E-422F-A39A-8098C28829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4f02a9-f638-4312-9454-759ade5c6d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76E07C5-D032-461A-AC0F-76DA4BA0DDA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7D5478-8D36-406B-B27D-1B7DB018EC8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eb4f02a9-f638-4312-9454-759ade5c6db4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294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Cursive Looped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Kara Clements</dc:creator>
  <cp:lastModifiedBy>Kara Clements</cp:lastModifiedBy>
  <cp:revision>7</cp:revision>
  <dcterms:created xsi:type="dcterms:W3CDTF">2024-09-02T18:44:12Z</dcterms:created>
  <dcterms:modified xsi:type="dcterms:W3CDTF">2025-10-21T21:44:41Z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0x0101004180B25641B4244F9F96251C682406D7</vt:lpwstr>
  </property>
</Properties>
</file>