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2" d="100"/>
          <a:sy n="92" d="100"/>
        </p:scale>
        <p:origin x="90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a Clements" userId="53fc1cb4-3450-4936-a2da-fda51079fee0" providerId="ADAL" clId="{909F4263-AD76-442E-895D-8CCAD5015599}"/>
    <pc:docChg chg="modSld">
      <pc:chgData name="Kara Clements" userId="53fc1cb4-3450-4936-a2da-fda51079fee0" providerId="ADAL" clId="{909F4263-AD76-442E-895D-8CCAD5015599}" dt="2025-09-10T14:56:31.803" v="178" actId="20577"/>
      <pc:docMkLst>
        <pc:docMk/>
      </pc:docMkLst>
      <pc:sldChg chg="addSp modSp mod">
        <pc:chgData name="Kara Clements" userId="53fc1cb4-3450-4936-a2da-fda51079fee0" providerId="ADAL" clId="{909F4263-AD76-442E-895D-8CCAD5015599}" dt="2025-09-10T14:56:31.803" v="178" actId="20577"/>
        <pc:sldMkLst>
          <pc:docMk/>
          <pc:sldMk cId="419446332" sldId="257"/>
        </pc:sldMkLst>
        <pc:spChg chg="mod">
          <ac:chgData name="Kara Clements" userId="53fc1cb4-3450-4936-a2da-fda51079fee0" providerId="ADAL" clId="{909F4263-AD76-442E-895D-8CCAD5015599}" dt="2025-09-02T11:42:02.156" v="51" actId="20577"/>
          <ac:spMkLst>
            <pc:docMk/>
            <pc:sldMk cId="419446332" sldId="257"/>
            <ac:spMk id="13" creationId="{53584F6D-B23D-D646-BDCB-27D27656DA81}"/>
          </ac:spMkLst>
        </pc:spChg>
        <pc:spChg chg="mod">
          <ac:chgData name="Kara Clements" userId="53fc1cb4-3450-4936-a2da-fda51079fee0" providerId="ADAL" clId="{909F4263-AD76-442E-895D-8CCAD5015599}" dt="2025-09-02T11:44:33.642" v="158" actId="20577"/>
          <ac:spMkLst>
            <pc:docMk/>
            <pc:sldMk cId="419446332" sldId="257"/>
            <ac:spMk id="14" creationId="{04593279-35EA-C447-86FD-363BA740D684}"/>
          </ac:spMkLst>
        </pc:spChg>
        <pc:spChg chg="mod">
          <ac:chgData name="Kara Clements" userId="53fc1cb4-3450-4936-a2da-fda51079fee0" providerId="ADAL" clId="{909F4263-AD76-442E-895D-8CCAD5015599}" dt="2025-09-02T11:41:47.978" v="49" actId="20577"/>
          <ac:spMkLst>
            <pc:docMk/>
            <pc:sldMk cId="419446332" sldId="257"/>
            <ac:spMk id="17" creationId="{0BC2529F-B510-7A49-A59D-3F8C37013183}"/>
          </ac:spMkLst>
        </pc:spChg>
        <pc:spChg chg="mod">
          <ac:chgData name="Kara Clements" userId="53fc1cb4-3450-4936-a2da-fda51079fee0" providerId="ADAL" clId="{909F4263-AD76-442E-895D-8CCAD5015599}" dt="2025-09-10T14:56:31.803" v="178" actId="20577"/>
          <ac:spMkLst>
            <pc:docMk/>
            <pc:sldMk cId="419446332" sldId="257"/>
            <ac:spMk id="20" creationId="{8CD36CE8-781F-A64F-909C-7AFEDCD4E2D9}"/>
          </ac:spMkLst>
        </pc:spChg>
        <pc:picChg chg="add mod">
          <ac:chgData name="Kara Clements" userId="53fc1cb4-3450-4936-a2da-fda51079fee0" providerId="ADAL" clId="{909F4263-AD76-442E-895D-8CCAD5015599}" dt="2025-09-02T11:41:29.619" v="4" actId="1076"/>
          <ac:picMkLst>
            <pc:docMk/>
            <pc:sldMk cId="419446332" sldId="257"/>
            <ac:picMk id="3" creationId="{BC4B4E96-00D0-41A6-A087-CEB60D70FC37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0777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4805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5402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9742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723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9258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931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4024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914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0664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4316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7B2FF-27CB-40AC-93AA-968ECDB69F32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6723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70C6FC07-B114-0348-B508-72C00F19E8B3}"/>
              </a:ext>
            </a:extLst>
          </p:cNvPr>
          <p:cNvSpPr txBox="1"/>
          <p:nvPr/>
        </p:nvSpPr>
        <p:spPr>
          <a:xfrm>
            <a:off x="4456140" y="172720"/>
            <a:ext cx="3279720" cy="48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83" i="1" dirty="0">
                <a:latin typeface="Twinkl Cursive Looped" panose="02000000000000000000" pitchFamily="2" charset="77"/>
              </a:rPr>
              <a:t>Autumn 1</a:t>
            </a:r>
          </a:p>
          <a:p>
            <a:pPr algn="ctr"/>
            <a:r>
              <a:rPr lang="en-US" sz="1283" i="1" dirty="0">
                <a:latin typeface="Twinkl Cursive Looped" panose="02000000000000000000" pitchFamily="2" charset="77"/>
              </a:rPr>
              <a:t>Juniper Class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624FAA-6D97-A448-BF33-85F2EC51689F}"/>
              </a:ext>
            </a:extLst>
          </p:cNvPr>
          <p:cNvSpPr txBox="1"/>
          <p:nvPr/>
        </p:nvSpPr>
        <p:spPr>
          <a:xfrm>
            <a:off x="4249265" y="793437"/>
            <a:ext cx="1801484" cy="1395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Maths</a:t>
            </a:r>
          </a:p>
          <a:p>
            <a:endParaRPr lang="en-US" sz="770" b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Place Value and Four Operations</a:t>
            </a: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Reading three-digit numbers, portioning numbers, finding 1,10 and 100 more or less, comparing and ordering umbers.</a:t>
            </a:r>
          </a:p>
          <a:p>
            <a:pPr algn="ctr"/>
            <a:endParaRPr lang="en-US" sz="77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How To Help</a:t>
            </a:r>
            <a:endParaRPr lang="en-US" sz="77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Practise times tables, reading and saying numbers up to 1000.</a:t>
            </a:r>
          </a:p>
          <a:p>
            <a:pPr algn="ctr"/>
            <a:endParaRPr lang="en-US" sz="770" i="1" dirty="0">
              <a:latin typeface="Twinkl Cursive Looped" panose="02000000000000000000" pitchFamily="2" charset="7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9BBEEAD-46A0-9848-8C03-03EF8BB53022}"/>
              </a:ext>
            </a:extLst>
          </p:cNvPr>
          <p:cNvSpPr txBox="1"/>
          <p:nvPr/>
        </p:nvSpPr>
        <p:spPr>
          <a:xfrm>
            <a:off x="6044277" y="856656"/>
            <a:ext cx="1087537" cy="1208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Writing</a:t>
            </a:r>
            <a:r>
              <a:rPr lang="en-US" sz="898" b="1" dirty="0">
                <a:latin typeface="Twinkl Cursive Looped" panose="02000000000000000000" pitchFamily="2" charset="77"/>
              </a:rPr>
              <a:t> </a:t>
            </a:r>
          </a:p>
          <a:p>
            <a:pPr algn="ctr"/>
            <a:r>
              <a:rPr lang="en-US" sz="706" dirty="0">
                <a:latin typeface="Twinkl Cursive Looped" panose="02000000000000000000" pitchFamily="2" charset="77"/>
              </a:rPr>
              <a:t>Our writing book is</a:t>
            </a:r>
          </a:p>
          <a:p>
            <a:pPr algn="ctr"/>
            <a:r>
              <a:rPr lang="en-US" sz="706" dirty="0">
                <a:latin typeface="Twinkl Cursive Looped" panose="02000000000000000000" pitchFamily="2" charset="77"/>
              </a:rPr>
              <a:t>Seal Surfer.</a:t>
            </a:r>
          </a:p>
          <a:p>
            <a:pPr algn="ctr"/>
            <a:endParaRPr lang="en-US" sz="706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06" dirty="0">
                <a:latin typeface="Twinkl Cursive Looped" panose="02000000000000000000" pitchFamily="2" charset="77"/>
              </a:rPr>
              <a:t>Build a rich and varied vocabulary and punctuate speech in writing.</a:t>
            </a:r>
          </a:p>
          <a:p>
            <a:pPr algn="ctr"/>
            <a:endParaRPr lang="en-US" sz="706" dirty="0">
              <a:latin typeface="Twinkl Cursive Looped" panose="02000000000000000000" pitchFamily="2" charset="77"/>
            </a:endParaRPr>
          </a:p>
          <a:p>
            <a:pPr algn="ctr"/>
            <a:endParaRPr lang="en-US" sz="706" dirty="0">
              <a:latin typeface="Twinkl Cursive Looped" panose="02000000000000000000" pitchFamily="2" charset="7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3584F6D-B23D-D646-BDCB-27D27656DA81}"/>
              </a:ext>
            </a:extLst>
          </p:cNvPr>
          <p:cNvSpPr txBox="1"/>
          <p:nvPr/>
        </p:nvSpPr>
        <p:spPr>
          <a:xfrm>
            <a:off x="6213000" y="2484279"/>
            <a:ext cx="1942266" cy="129695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Science</a:t>
            </a:r>
          </a:p>
          <a:p>
            <a:pPr algn="ctr"/>
            <a:endParaRPr lang="en-US" sz="898" b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Light</a:t>
            </a: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We will learn that light is the absence of dark, that light reflects from surfaces  and investigate how shadows are formed.</a:t>
            </a:r>
          </a:p>
          <a:p>
            <a:pPr algn="ctr"/>
            <a:endParaRPr lang="en-US" sz="77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How To Help</a:t>
            </a: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Look out for different light sources and examples of how light reflects off surfaces.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4593279-35EA-C447-86FD-363BA740D684}"/>
              </a:ext>
            </a:extLst>
          </p:cNvPr>
          <p:cNvSpPr txBox="1"/>
          <p:nvPr/>
        </p:nvSpPr>
        <p:spPr>
          <a:xfrm>
            <a:off x="6155725" y="5197213"/>
            <a:ext cx="2108219" cy="803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Art</a:t>
            </a:r>
          </a:p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Changing Places</a:t>
            </a: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Exploring design features of buildings and monuments.</a:t>
            </a:r>
          </a:p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How To Help</a:t>
            </a: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Look at buildings when out </a:t>
            </a:r>
            <a:r>
              <a:rPr lang="en-US" sz="770">
                <a:latin typeface="Twinkl Cursive Looped" panose="02000000000000000000" pitchFamily="2" charset="77"/>
              </a:rPr>
              <a:t>and about.</a:t>
            </a:r>
            <a:endParaRPr lang="en-US" sz="770" dirty="0">
              <a:latin typeface="Twinkl Cursive Looped" panose="02000000000000000000" pitchFamily="2" charset="7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C0FC2AB-16F7-014E-92B0-D858D6C3CFB7}"/>
              </a:ext>
            </a:extLst>
          </p:cNvPr>
          <p:cNvSpPr txBox="1"/>
          <p:nvPr/>
        </p:nvSpPr>
        <p:spPr>
          <a:xfrm>
            <a:off x="6155403" y="4060809"/>
            <a:ext cx="2079422" cy="10402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770" b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Computing</a:t>
            </a: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We will be working on our keyboard skills, including: snipping, changing case of text, using bullet points.</a:t>
            </a:r>
          </a:p>
          <a:p>
            <a:pPr algn="ctr"/>
            <a:endParaRPr lang="en-US" sz="77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How To Help</a:t>
            </a: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Give your child chance to type on a keyboard.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CAD15BE-E057-BD41-8D57-22CA66D6D610}"/>
              </a:ext>
            </a:extLst>
          </p:cNvPr>
          <p:cNvSpPr txBox="1"/>
          <p:nvPr/>
        </p:nvSpPr>
        <p:spPr>
          <a:xfrm>
            <a:off x="3950456" y="4085077"/>
            <a:ext cx="2079422" cy="803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Geography</a:t>
            </a: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We will be learning about Coasts.</a:t>
            </a:r>
          </a:p>
          <a:p>
            <a:pPr algn="ctr"/>
            <a:endParaRPr lang="en-US" sz="77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How To Help</a:t>
            </a: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Go on a day trip to a coast (e.g. – Thurstaston)</a:t>
            </a: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Watch videos together about coastal areas.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BC2529F-B510-7A49-A59D-3F8C37013183}"/>
              </a:ext>
            </a:extLst>
          </p:cNvPr>
          <p:cNvSpPr txBox="1"/>
          <p:nvPr/>
        </p:nvSpPr>
        <p:spPr>
          <a:xfrm>
            <a:off x="3945787" y="2398944"/>
            <a:ext cx="1265825" cy="1453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Reading</a:t>
            </a:r>
          </a:p>
          <a:p>
            <a:pPr algn="ctr"/>
            <a:r>
              <a:rPr lang="en-US" sz="673" dirty="0">
                <a:latin typeface="Twinkl Cursive Looped" panose="02000000000000000000" pitchFamily="2" charset="77"/>
              </a:rPr>
              <a:t>Our class novel is Owen and the Soldier.</a:t>
            </a:r>
          </a:p>
          <a:p>
            <a:pPr algn="ctr"/>
            <a:endParaRPr lang="en-US" sz="673" dirty="0">
              <a:latin typeface="Twinkl Cursive Looped" panose="02000000000000000000" pitchFamily="2" charset="77"/>
            </a:endParaRPr>
          </a:p>
          <a:p>
            <a:pPr algn="ctr"/>
            <a:r>
              <a:rPr lang="en-US" sz="673" dirty="0">
                <a:latin typeface="Twinkl Cursive Looped" panose="02000000000000000000" pitchFamily="2" charset="77"/>
              </a:rPr>
              <a:t>We will also do a Whole Class Reading lesson and continue with Fluency sessions. </a:t>
            </a:r>
          </a:p>
          <a:p>
            <a:pPr algn="ctr"/>
            <a:endParaRPr lang="en-US" sz="673" dirty="0">
              <a:latin typeface="Twinkl Cursive Looped" panose="02000000000000000000" pitchFamily="2" charset="77"/>
            </a:endParaRPr>
          </a:p>
          <a:p>
            <a:pPr algn="ctr"/>
            <a:r>
              <a:rPr lang="en-US" sz="673" b="1" dirty="0">
                <a:latin typeface="Twinkl Cursive Looped" panose="02000000000000000000" pitchFamily="2" charset="77"/>
              </a:rPr>
              <a:t>How To Help</a:t>
            </a:r>
            <a:endParaRPr lang="en-US" sz="673" dirty="0">
              <a:latin typeface="Twinkl Cursive Looped" panose="02000000000000000000" pitchFamily="2" charset="77"/>
            </a:endParaRPr>
          </a:p>
          <a:p>
            <a:pPr algn="ctr"/>
            <a:r>
              <a:rPr lang="en-US" sz="673" dirty="0">
                <a:latin typeface="Twinkl Cursive Looped" panose="02000000000000000000" pitchFamily="2" charset="77"/>
              </a:rPr>
              <a:t>Read often with your child and talk to them about what they have read.</a:t>
            </a:r>
          </a:p>
          <a:p>
            <a:pPr algn="ctr"/>
            <a:endParaRPr lang="en-US" sz="673" dirty="0">
              <a:latin typeface="Twinkl Cursive Looped" panose="02000000000000000000" pitchFamily="2" charset="7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CD36CE8-781F-A64F-909C-7AFEDCD4E2D9}"/>
              </a:ext>
            </a:extLst>
          </p:cNvPr>
          <p:cNvSpPr txBox="1"/>
          <p:nvPr/>
        </p:nvSpPr>
        <p:spPr>
          <a:xfrm>
            <a:off x="4139691" y="6093264"/>
            <a:ext cx="3917370" cy="447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PE is on a Friday morning. </a:t>
            </a: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PSHE is Family and Relationships.</a:t>
            </a: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Music is I’ve been to Harlem.</a:t>
            </a: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6EAB8215-ED66-9F49-B632-435816F6CF50}"/>
              </a:ext>
            </a:extLst>
          </p:cNvPr>
          <p:cNvSpPr/>
          <p:nvPr/>
        </p:nvSpPr>
        <p:spPr>
          <a:xfrm>
            <a:off x="3823081" y="726382"/>
            <a:ext cx="4550504" cy="5944958"/>
          </a:xfrm>
          <a:prstGeom prst="roundRect">
            <a:avLst/>
          </a:prstGeom>
          <a:noFill/>
          <a:ln w="920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5F9AD603-C9D5-F841-9F35-6586D322F360}"/>
              </a:ext>
            </a:extLst>
          </p:cNvPr>
          <p:cNvSpPr/>
          <p:nvPr/>
        </p:nvSpPr>
        <p:spPr>
          <a:xfrm>
            <a:off x="6126846" y="814536"/>
            <a:ext cx="1777909" cy="1324606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9C0EB557-103A-B547-B0AA-366E52559E04}"/>
              </a:ext>
            </a:extLst>
          </p:cNvPr>
          <p:cNvSpPr/>
          <p:nvPr/>
        </p:nvSpPr>
        <p:spPr>
          <a:xfrm>
            <a:off x="4249264" y="814535"/>
            <a:ext cx="1787425" cy="1326319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AE7EF12D-4117-C345-9E5E-C67C34F7BB7E}"/>
              </a:ext>
            </a:extLst>
          </p:cNvPr>
          <p:cNvSpPr/>
          <p:nvPr/>
        </p:nvSpPr>
        <p:spPr>
          <a:xfrm>
            <a:off x="3916129" y="2289497"/>
            <a:ext cx="2120148" cy="1601372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ACC07467-FC39-4940-A9C6-34D94E219E80}"/>
              </a:ext>
            </a:extLst>
          </p:cNvPr>
          <p:cNvSpPr/>
          <p:nvPr/>
        </p:nvSpPr>
        <p:spPr>
          <a:xfrm>
            <a:off x="6123782" y="2282919"/>
            <a:ext cx="2111043" cy="1700904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E56FDBB2-4746-B042-A26E-4D1C00698BA7}"/>
              </a:ext>
            </a:extLst>
          </p:cNvPr>
          <p:cNvSpPr/>
          <p:nvPr/>
        </p:nvSpPr>
        <p:spPr>
          <a:xfrm>
            <a:off x="3936057" y="4070237"/>
            <a:ext cx="2108220" cy="1036499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32" name="Rounded Rectangle 31">
            <a:extLst>
              <a:ext uri="{FF2B5EF4-FFF2-40B4-BE49-F238E27FC236}">
                <a16:creationId xmlns:a16="http://schemas.microsoft.com/office/drawing/2014/main" id="{13B9B711-367A-F541-A346-13628FAF4C0C}"/>
              </a:ext>
            </a:extLst>
          </p:cNvPr>
          <p:cNvSpPr/>
          <p:nvPr/>
        </p:nvSpPr>
        <p:spPr>
          <a:xfrm>
            <a:off x="6126786" y="4089621"/>
            <a:ext cx="2114692" cy="1076774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DF94AECC-6A6C-EE4F-A11C-31BD73F3F271}"/>
              </a:ext>
            </a:extLst>
          </p:cNvPr>
          <p:cNvSpPr/>
          <p:nvPr/>
        </p:nvSpPr>
        <p:spPr>
          <a:xfrm>
            <a:off x="4134940" y="6074238"/>
            <a:ext cx="3917370" cy="427536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F9A32F05-1CD1-CF4E-9A11-3792646EDF35}"/>
              </a:ext>
            </a:extLst>
          </p:cNvPr>
          <p:cNvSpPr/>
          <p:nvPr/>
        </p:nvSpPr>
        <p:spPr>
          <a:xfrm>
            <a:off x="3944189" y="5170287"/>
            <a:ext cx="2108220" cy="840399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36" name="Rounded Rectangle 35">
            <a:extLst>
              <a:ext uri="{FF2B5EF4-FFF2-40B4-BE49-F238E27FC236}">
                <a16:creationId xmlns:a16="http://schemas.microsoft.com/office/drawing/2014/main" id="{F432452C-15FB-4347-A96A-87AAF44078E6}"/>
              </a:ext>
            </a:extLst>
          </p:cNvPr>
          <p:cNvSpPr/>
          <p:nvPr/>
        </p:nvSpPr>
        <p:spPr>
          <a:xfrm>
            <a:off x="6123782" y="5229946"/>
            <a:ext cx="2108220" cy="813474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825477C-05D3-1E41-A8C7-7831AA150DFE}"/>
              </a:ext>
            </a:extLst>
          </p:cNvPr>
          <p:cNvSpPr txBox="1"/>
          <p:nvPr/>
        </p:nvSpPr>
        <p:spPr>
          <a:xfrm>
            <a:off x="3942529" y="5286103"/>
            <a:ext cx="2108219" cy="6848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RE</a:t>
            </a:r>
          </a:p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Islam</a:t>
            </a:r>
          </a:p>
          <a:p>
            <a:pPr algn="ctr"/>
            <a:endParaRPr lang="en-US" sz="770" b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How To Help</a:t>
            </a: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Research what Islamic beliefs are.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15CBCEB-0E2B-D585-B309-04062EA65A59}"/>
              </a:ext>
            </a:extLst>
          </p:cNvPr>
          <p:cNvSpPr txBox="1"/>
          <p:nvPr/>
        </p:nvSpPr>
        <p:spPr>
          <a:xfrm>
            <a:off x="6159082" y="1656276"/>
            <a:ext cx="1749384" cy="5268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6" b="1" dirty="0">
                <a:latin typeface="Twinkl Cursive Looped" panose="02000000000000000000" pitchFamily="2" charset="77"/>
              </a:rPr>
              <a:t>How To Help</a:t>
            </a:r>
            <a:endParaRPr lang="en-US" sz="706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06" dirty="0">
                <a:latin typeface="Twinkl Cursive Looped" panose="02000000000000000000" pitchFamily="2" charset="77"/>
              </a:rPr>
              <a:t>Practise picking out interesting words when reading and seeing if they can use it correctly.</a:t>
            </a:r>
          </a:p>
        </p:txBody>
      </p:sp>
      <p:pic>
        <p:nvPicPr>
          <p:cNvPr id="4" name="Picture 4" descr="Seal Surfer by Foreman, Michael New Edition (2006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1814" y="907300"/>
            <a:ext cx="580364" cy="531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C4B4E96-00D0-41A6-A087-CEB60D70FC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0162" y="2594212"/>
            <a:ext cx="685609" cy="1022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46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293</Words>
  <Application>Microsoft Office PowerPoint</Application>
  <PresentationFormat>Widescreen</PresentationFormat>
  <Paragraphs>55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Twinkl Cursive Looped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Kara Clements</dc:creator>
  <cp:lastModifiedBy>Kara Clements</cp:lastModifiedBy>
  <cp:revision>2</cp:revision>
  <dcterms:created xsi:type="dcterms:W3CDTF">2024-09-02T18:44:12Z</dcterms:created>
  <dcterms:modified xsi:type="dcterms:W3CDTF">2025-09-10T14:58:12Z</dcterms:modified>
</cp:coreProperties>
</file>