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66" r:id="rId5"/>
    <p:sldId id="258" r:id="rId6"/>
    <p:sldId id="279" r:id="rId7"/>
    <p:sldId id="280" r:id="rId8"/>
    <p:sldId id="260" r:id="rId9"/>
    <p:sldId id="268" r:id="rId10"/>
    <p:sldId id="261" r:id="rId11"/>
    <p:sldId id="263" r:id="rId12"/>
    <p:sldId id="281"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9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Clements" userId="53fc1cb4-3450-4936-a2da-fda51079fee0" providerId="ADAL" clId="{3CF58A5B-F5AC-4E8E-8432-26A5B80AA868}"/>
    <pc:docChg chg="custSel addSld delSld modSld sldOrd">
      <pc:chgData name="Kara Clements" userId="53fc1cb4-3450-4936-a2da-fda51079fee0" providerId="ADAL" clId="{3CF58A5B-F5AC-4E8E-8432-26A5B80AA868}" dt="2025-09-10T14:57:15.758" v="388" actId="14100"/>
      <pc:docMkLst>
        <pc:docMk/>
      </pc:docMkLst>
      <pc:sldChg chg="modSp mod">
        <pc:chgData name="Kara Clements" userId="53fc1cb4-3450-4936-a2da-fda51079fee0" providerId="ADAL" clId="{3CF58A5B-F5AC-4E8E-8432-26A5B80AA868}" dt="2025-09-02T11:28:50.519" v="121" actId="20577"/>
        <pc:sldMkLst>
          <pc:docMk/>
          <pc:sldMk cId="3229330818" sldId="257"/>
        </pc:sldMkLst>
        <pc:graphicFrameChg chg="modGraphic">
          <ac:chgData name="Kara Clements" userId="53fc1cb4-3450-4936-a2da-fda51079fee0" providerId="ADAL" clId="{3CF58A5B-F5AC-4E8E-8432-26A5B80AA868}" dt="2025-09-02T11:28:50.519" v="121" actId="20577"/>
          <ac:graphicFrameMkLst>
            <pc:docMk/>
            <pc:sldMk cId="3229330818" sldId="257"/>
            <ac:graphicFrameMk id="9" creationId="{00000000-0000-0000-0000-000000000000}"/>
          </ac:graphicFrameMkLst>
        </pc:graphicFrameChg>
      </pc:sldChg>
      <pc:sldChg chg="modSp mod">
        <pc:chgData name="Kara Clements" userId="53fc1cb4-3450-4936-a2da-fda51079fee0" providerId="ADAL" clId="{3CF58A5B-F5AC-4E8E-8432-26A5B80AA868}" dt="2025-09-02T11:36:33.971" v="320" actId="20577"/>
        <pc:sldMkLst>
          <pc:docMk/>
          <pc:sldMk cId="1498006103" sldId="258"/>
        </pc:sldMkLst>
        <pc:spChg chg="mod">
          <ac:chgData name="Kara Clements" userId="53fc1cb4-3450-4936-a2da-fda51079fee0" providerId="ADAL" clId="{3CF58A5B-F5AC-4E8E-8432-26A5B80AA868}" dt="2025-09-02T11:36:33.971" v="320" actId="20577"/>
          <ac:spMkLst>
            <pc:docMk/>
            <pc:sldMk cId="1498006103" sldId="258"/>
            <ac:spMk id="2" creationId="{00000000-0000-0000-0000-000000000000}"/>
          </ac:spMkLst>
        </pc:spChg>
      </pc:sldChg>
      <pc:sldChg chg="modSp mod">
        <pc:chgData name="Kara Clements" userId="53fc1cb4-3450-4936-a2da-fda51079fee0" providerId="ADAL" clId="{3CF58A5B-F5AC-4E8E-8432-26A5B80AA868}" dt="2025-09-02T11:29:37.425" v="125" actId="20577"/>
        <pc:sldMkLst>
          <pc:docMk/>
          <pc:sldMk cId="332333983" sldId="260"/>
        </pc:sldMkLst>
        <pc:spChg chg="mod">
          <ac:chgData name="Kara Clements" userId="53fc1cb4-3450-4936-a2da-fda51079fee0" providerId="ADAL" clId="{3CF58A5B-F5AC-4E8E-8432-26A5B80AA868}" dt="2025-09-02T11:29:37.425" v="125" actId="20577"/>
          <ac:spMkLst>
            <pc:docMk/>
            <pc:sldMk cId="332333983" sldId="260"/>
            <ac:spMk id="2" creationId="{00000000-0000-0000-0000-000000000000}"/>
          </ac:spMkLst>
        </pc:spChg>
      </pc:sldChg>
      <pc:sldChg chg="modSp mod ord">
        <pc:chgData name="Kara Clements" userId="53fc1cb4-3450-4936-a2da-fda51079fee0" providerId="ADAL" clId="{3CF58A5B-F5AC-4E8E-8432-26A5B80AA868}" dt="2025-09-10T11:30:36.855" v="367" actId="20577"/>
        <pc:sldMkLst>
          <pc:docMk/>
          <pc:sldMk cId="911544230" sldId="261"/>
        </pc:sldMkLst>
        <pc:spChg chg="mod">
          <ac:chgData name="Kara Clements" userId="53fc1cb4-3450-4936-a2da-fda51079fee0" providerId="ADAL" clId="{3CF58A5B-F5AC-4E8E-8432-26A5B80AA868}" dt="2025-09-10T11:30:36.855" v="367" actId="20577"/>
          <ac:spMkLst>
            <pc:docMk/>
            <pc:sldMk cId="911544230" sldId="261"/>
            <ac:spMk id="2" creationId="{00000000-0000-0000-0000-000000000000}"/>
          </ac:spMkLst>
        </pc:spChg>
      </pc:sldChg>
      <pc:sldChg chg="modSp mod">
        <pc:chgData name="Kara Clements" userId="53fc1cb4-3450-4936-a2da-fda51079fee0" providerId="ADAL" clId="{3CF58A5B-F5AC-4E8E-8432-26A5B80AA868}" dt="2025-09-02T11:34:07.560" v="206" actId="14100"/>
        <pc:sldMkLst>
          <pc:docMk/>
          <pc:sldMk cId="543807506" sldId="263"/>
        </pc:sldMkLst>
        <pc:spChg chg="mod">
          <ac:chgData name="Kara Clements" userId="53fc1cb4-3450-4936-a2da-fda51079fee0" providerId="ADAL" clId="{3CF58A5B-F5AC-4E8E-8432-26A5B80AA868}" dt="2025-09-02T11:34:04.751" v="205" actId="20577"/>
          <ac:spMkLst>
            <pc:docMk/>
            <pc:sldMk cId="543807506" sldId="263"/>
            <ac:spMk id="2" creationId="{00000000-0000-0000-0000-000000000000}"/>
          </ac:spMkLst>
        </pc:spChg>
        <pc:picChg chg="mod">
          <ac:chgData name="Kara Clements" userId="53fc1cb4-3450-4936-a2da-fda51079fee0" providerId="ADAL" clId="{3CF58A5B-F5AC-4E8E-8432-26A5B80AA868}" dt="2025-09-02T11:34:07.560" v="206" actId="14100"/>
          <ac:picMkLst>
            <pc:docMk/>
            <pc:sldMk cId="543807506" sldId="263"/>
            <ac:picMk id="9" creationId="{341A6D4F-950A-4E66-804C-29391DC69014}"/>
          </ac:picMkLst>
        </pc:picChg>
      </pc:sldChg>
      <pc:sldChg chg="modSp mod">
        <pc:chgData name="Kara Clements" userId="53fc1cb4-3450-4936-a2da-fda51079fee0" providerId="ADAL" clId="{3CF58A5B-F5AC-4E8E-8432-26A5B80AA868}" dt="2025-09-10T11:33:00.890" v="383" actId="20577"/>
        <pc:sldMkLst>
          <pc:docMk/>
          <pc:sldMk cId="2633154194" sldId="264"/>
        </pc:sldMkLst>
        <pc:spChg chg="mod">
          <ac:chgData name="Kara Clements" userId="53fc1cb4-3450-4936-a2da-fda51079fee0" providerId="ADAL" clId="{3CF58A5B-F5AC-4E8E-8432-26A5B80AA868}" dt="2025-09-10T11:33:00.890" v="383" actId="20577"/>
          <ac:spMkLst>
            <pc:docMk/>
            <pc:sldMk cId="2633154194" sldId="264"/>
            <ac:spMk id="2" creationId="{00000000-0000-0000-0000-000000000000}"/>
          </ac:spMkLst>
        </pc:spChg>
      </pc:sldChg>
      <pc:sldChg chg="modSp mod">
        <pc:chgData name="Kara Clements" userId="53fc1cb4-3450-4936-a2da-fda51079fee0" providerId="ADAL" clId="{3CF58A5B-F5AC-4E8E-8432-26A5B80AA868}" dt="2025-09-02T11:33:53.617" v="204" actId="255"/>
        <pc:sldMkLst>
          <pc:docMk/>
          <pc:sldMk cId="3973896369" sldId="268"/>
        </pc:sldMkLst>
        <pc:spChg chg="mod">
          <ac:chgData name="Kara Clements" userId="53fc1cb4-3450-4936-a2da-fda51079fee0" providerId="ADAL" clId="{3CF58A5B-F5AC-4E8E-8432-26A5B80AA868}" dt="2025-09-02T11:33:53.617" v="204" actId="255"/>
          <ac:spMkLst>
            <pc:docMk/>
            <pc:sldMk cId="3973896369" sldId="268"/>
            <ac:spMk id="2" creationId="{00000000-0000-0000-0000-000000000000}"/>
          </ac:spMkLst>
        </pc:spChg>
      </pc:sldChg>
      <pc:sldChg chg="del">
        <pc:chgData name="Kara Clements" userId="53fc1cb4-3450-4936-a2da-fda51079fee0" providerId="ADAL" clId="{3CF58A5B-F5AC-4E8E-8432-26A5B80AA868}" dt="2025-09-10T14:57:01.457" v="384" actId="2696"/>
        <pc:sldMkLst>
          <pc:docMk/>
          <pc:sldMk cId="1019689854" sldId="277"/>
        </pc:sldMkLst>
      </pc:sldChg>
      <pc:sldChg chg="new del">
        <pc:chgData name="Kara Clements" userId="53fc1cb4-3450-4936-a2da-fda51079fee0" providerId="ADAL" clId="{3CF58A5B-F5AC-4E8E-8432-26A5B80AA868}" dt="2025-09-10T07:28:48.532" v="340" actId="2696"/>
        <pc:sldMkLst>
          <pc:docMk/>
          <pc:sldMk cId="557606336" sldId="278"/>
        </pc:sldMkLst>
      </pc:sldChg>
      <pc:sldChg chg="delSp modSp add mod">
        <pc:chgData name="Kara Clements" userId="53fc1cb4-3450-4936-a2da-fda51079fee0" providerId="ADAL" clId="{3CF58A5B-F5AC-4E8E-8432-26A5B80AA868}" dt="2025-09-10T07:27:47.427" v="332" actId="20577"/>
        <pc:sldMkLst>
          <pc:docMk/>
          <pc:sldMk cId="1013396818" sldId="279"/>
        </pc:sldMkLst>
        <pc:spChg chg="mod">
          <ac:chgData name="Kara Clements" userId="53fc1cb4-3450-4936-a2da-fda51079fee0" providerId="ADAL" clId="{3CF58A5B-F5AC-4E8E-8432-26A5B80AA868}" dt="2025-09-10T07:27:47.427" v="332" actId="20577"/>
          <ac:spMkLst>
            <pc:docMk/>
            <pc:sldMk cId="1013396818" sldId="279"/>
            <ac:spMk id="2" creationId="{00000000-0000-0000-0000-000000000000}"/>
          </ac:spMkLst>
        </pc:spChg>
        <pc:spChg chg="del mod">
          <ac:chgData name="Kara Clements" userId="53fc1cb4-3450-4936-a2da-fda51079fee0" providerId="ADAL" clId="{3CF58A5B-F5AC-4E8E-8432-26A5B80AA868}" dt="2025-09-10T07:27:39.805" v="330"/>
          <ac:spMkLst>
            <pc:docMk/>
            <pc:sldMk cId="1013396818" sldId="279"/>
            <ac:spMk id="5" creationId="{00000000-0000-0000-0000-000000000000}"/>
          </ac:spMkLst>
        </pc:spChg>
      </pc:sldChg>
      <pc:sldChg chg="modSp add mod">
        <pc:chgData name="Kara Clements" userId="53fc1cb4-3450-4936-a2da-fda51079fee0" providerId="ADAL" clId="{3CF58A5B-F5AC-4E8E-8432-26A5B80AA868}" dt="2025-09-10T07:28:28.922" v="339" actId="113"/>
        <pc:sldMkLst>
          <pc:docMk/>
          <pc:sldMk cId="297421522" sldId="280"/>
        </pc:sldMkLst>
        <pc:spChg chg="mod">
          <ac:chgData name="Kara Clements" userId="53fc1cb4-3450-4936-a2da-fda51079fee0" providerId="ADAL" clId="{3CF58A5B-F5AC-4E8E-8432-26A5B80AA868}" dt="2025-09-10T07:28:28.922" v="339" actId="113"/>
          <ac:spMkLst>
            <pc:docMk/>
            <pc:sldMk cId="297421522" sldId="280"/>
            <ac:spMk id="2" creationId="{00000000-0000-0000-0000-000000000000}"/>
          </ac:spMkLst>
        </pc:spChg>
      </pc:sldChg>
      <pc:sldChg chg="addSp delSp modSp new mod">
        <pc:chgData name="Kara Clements" userId="53fc1cb4-3450-4936-a2da-fda51079fee0" providerId="ADAL" clId="{3CF58A5B-F5AC-4E8E-8432-26A5B80AA868}" dt="2025-09-10T14:57:15.758" v="388" actId="14100"/>
        <pc:sldMkLst>
          <pc:docMk/>
          <pc:sldMk cId="2207604439" sldId="281"/>
        </pc:sldMkLst>
        <pc:spChg chg="del">
          <ac:chgData name="Kara Clements" userId="53fc1cb4-3450-4936-a2da-fda51079fee0" providerId="ADAL" clId="{3CF58A5B-F5AC-4E8E-8432-26A5B80AA868}" dt="2025-09-10T14:57:09.134" v="386" actId="22"/>
          <ac:spMkLst>
            <pc:docMk/>
            <pc:sldMk cId="2207604439" sldId="281"/>
            <ac:spMk id="3" creationId="{8E0D873C-705A-4522-988C-F7B910F2769C}"/>
          </ac:spMkLst>
        </pc:spChg>
        <pc:picChg chg="add mod ord">
          <ac:chgData name="Kara Clements" userId="53fc1cb4-3450-4936-a2da-fda51079fee0" providerId="ADAL" clId="{3CF58A5B-F5AC-4E8E-8432-26A5B80AA868}" dt="2025-09-10T14:57:15.758" v="388" actId="14100"/>
          <ac:picMkLst>
            <pc:docMk/>
            <pc:sldMk cId="2207604439" sldId="281"/>
            <ac:picMk id="5" creationId="{49E34DF4-8902-4306-BB55-D285CEB955A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09884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14815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0416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82712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720C70-B0B6-4FF8-8FB9-D3A5F57E7BCD}"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94129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720C70-B0B6-4FF8-8FB9-D3A5F57E7BCD}"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16572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720C70-B0B6-4FF8-8FB9-D3A5F57E7BCD}" type="datetimeFigureOut">
              <a:rPr lang="en-GB" smtClean="0"/>
              <a:t>10/09/2025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06648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720C70-B0B6-4FF8-8FB9-D3A5F57E7BCD}" type="datetimeFigureOut">
              <a:rPr lang="en-GB" smtClean="0"/>
              <a:t>10/09/2025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7044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20C70-B0B6-4FF8-8FB9-D3A5F57E7BCD}"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246231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720C70-B0B6-4FF8-8FB9-D3A5F57E7BCD}"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27364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720C70-B0B6-4FF8-8FB9-D3A5F57E7BCD}"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191905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20C70-B0B6-4FF8-8FB9-D3A5F57E7BCD}" type="datetimeFigureOut">
              <a:rPr lang="en-GB" smtClean="0"/>
              <a:t>10/09/2025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E8E57-6340-41CA-A1DA-27A2C5867628}" type="slidenum">
              <a:rPr lang="en-GB" smtClean="0"/>
              <a:t>‹#›</a:t>
            </a:fld>
            <a:endParaRPr lang="en-GB"/>
          </a:p>
        </p:txBody>
      </p:sp>
    </p:spTree>
    <p:extLst>
      <p:ext uri="{BB962C8B-B14F-4D97-AF65-F5344CB8AC3E}">
        <p14:creationId xmlns:p14="http://schemas.microsoft.com/office/powerpoint/2010/main" val="378278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blue yellow abstract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11936" y="-2630624"/>
            <a:ext cx="6968127"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2777" y="966651"/>
            <a:ext cx="1006710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600" dirty="0">
                <a:latin typeface="KG Second Chances Solid" panose="02000000000000000000" pitchFamily="2" charset="0"/>
              </a:rPr>
              <a:t>Welcome to Year 3</a:t>
            </a:r>
          </a:p>
        </p:txBody>
      </p:sp>
      <p:pic>
        <p:nvPicPr>
          <p:cNvPr id="6" name="Picture 5" descr="Wolverham School b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377" y="4379852"/>
            <a:ext cx="2278108" cy="2299621"/>
          </a:xfrm>
          <a:prstGeom prst="rect">
            <a:avLst/>
          </a:prstGeom>
          <a:noFill/>
          <a:ln>
            <a:noFill/>
          </a:ln>
        </p:spPr>
      </p:pic>
    </p:spTree>
    <p:extLst>
      <p:ext uri="{BB962C8B-B14F-4D97-AF65-F5344CB8AC3E}">
        <p14:creationId xmlns:p14="http://schemas.microsoft.com/office/powerpoint/2010/main" val="39109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2" name="TextBox 1"/>
          <p:cNvSpPr txBox="1"/>
          <p:nvPr/>
        </p:nvSpPr>
        <p:spPr>
          <a:xfrm>
            <a:off x="1994264" y="81661"/>
            <a:ext cx="8813072" cy="4647426"/>
          </a:xfrm>
          <a:prstGeom prst="rect">
            <a:avLst/>
          </a:prstGeom>
          <a:noFill/>
        </p:spPr>
        <p:txBody>
          <a:bodyPr wrap="square" rtlCol="0">
            <a:spAutoFit/>
          </a:bodyPr>
          <a:lstStyle/>
          <a:p>
            <a:endParaRPr lang="en-GB" sz="2000" dirty="0"/>
          </a:p>
          <a:p>
            <a:endParaRPr lang="en-GB" sz="2000" dirty="0"/>
          </a:p>
          <a:p>
            <a:pPr marL="285750" indent="-285750">
              <a:buFont typeface="Arial" panose="020B0604020202020204" pitchFamily="34" charset="0"/>
              <a:buChar char="•"/>
            </a:pPr>
            <a:r>
              <a:rPr lang="en-GB" sz="3600" dirty="0"/>
              <a:t>Year 3 will all have times table rock stars login – please download app and allow children time to play. </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Spelling lists will also be sent home.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91154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Identity:</a:t>
            </a:r>
          </a:p>
        </p:txBody>
      </p:sp>
      <p:sp>
        <p:nvSpPr>
          <p:cNvPr id="2" name="TextBox 1"/>
          <p:cNvSpPr txBox="1"/>
          <p:nvPr/>
        </p:nvSpPr>
        <p:spPr>
          <a:xfrm>
            <a:off x="1985554" y="1010194"/>
            <a:ext cx="8905966" cy="1107996"/>
          </a:xfrm>
          <a:prstGeom prst="rect">
            <a:avLst/>
          </a:prstGeom>
          <a:noFill/>
        </p:spPr>
        <p:txBody>
          <a:bodyPr wrap="square" rtlCol="0">
            <a:spAutoFit/>
          </a:bodyPr>
          <a:lstStyle/>
          <a:p>
            <a:pPr marL="285750" indent="-285750">
              <a:buFont typeface="Arial" panose="020B0604020202020204" pitchFamily="34" charset="0"/>
              <a:buChar char="•"/>
            </a:pPr>
            <a:r>
              <a:rPr lang="en-GB" sz="2400" dirty="0"/>
              <a:t>Our new topic for the half term which will underpin all our learning is Be yourself: everybody else is already taken.</a:t>
            </a:r>
          </a:p>
          <a:p>
            <a:pPr marL="285750" indent="-285750">
              <a:buFont typeface="Arial" panose="020B0604020202020204" pitchFamily="34" charset="0"/>
              <a:buChar char="•"/>
            </a:pPr>
            <a:endParaRPr lang="en-GB" dirty="0"/>
          </a:p>
        </p:txBody>
      </p:sp>
      <p:sp>
        <p:nvSpPr>
          <p:cNvPr id="3" name="AutoShape 4" descr="Power Maths Year 6 Pupil Practice Book 6A thumbnai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5"/>
          <a:stretch>
            <a:fillRect/>
          </a:stretch>
        </p:blipFill>
        <p:spPr>
          <a:xfrm>
            <a:off x="14145349" y="2424615"/>
            <a:ext cx="8917477" cy="11320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41A6D4F-950A-4E66-804C-29391DC69014}"/>
              </a:ext>
            </a:extLst>
          </p:cNvPr>
          <p:cNvPicPr>
            <a:picLocks noChangeAspect="1"/>
          </p:cNvPicPr>
          <p:nvPr/>
        </p:nvPicPr>
        <p:blipFill>
          <a:blip r:embed="rId6"/>
          <a:stretch>
            <a:fillRect/>
          </a:stretch>
        </p:blipFill>
        <p:spPr>
          <a:xfrm>
            <a:off x="2430687" y="2298577"/>
            <a:ext cx="3956749" cy="3956749"/>
          </a:xfrm>
          <a:prstGeom prst="rect">
            <a:avLst/>
          </a:prstGeom>
        </p:spPr>
      </p:pic>
    </p:spTree>
    <p:extLst>
      <p:ext uri="{BB962C8B-B14F-4D97-AF65-F5344CB8AC3E}">
        <p14:creationId xmlns:p14="http://schemas.microsoft.com/office/powerpoint/2010/main" val="54380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B0EE-74AA-4AE5-A4BA-DEE85C5AD7B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9E34DF4-8902-4306-BB55-D285CEB955A6}"/>
              </a:ext>
            </a:extLst>
          </p:cNvPr>
          <p:cNvPicPr>
            <a:picLocks noGrp="1" noChangeAspect="1"/>
          </p:cNvPicPr>
          <p:nvPr>
            <p:ph idx="1"/>
          </p:nvPr>
        </p:nvPicPr>
        <p:blipFill>
          <a:blip r:embed="rId2"/>
          <a:stretch>
            <a:fillRect/>
          </a:stretch>
        </p:blipFill>
        <p:spPr>
          <a:xfrm>
            <a:off x="280406" y="-1"/>
            <a:ext cx="4998176" cy="6854347"/>
          </a:xfrm>
        </p:spPr>
      </p:pic>
    </p:spTree>
    <p:extLst>
      <p:ext uri="{BB962C8B-B14F-4D97-AF65-F5344CB8AC3E}">
        <p14:creationId xmlns:p14="http://schemas.microsoft.com/office/powerpoint/2010/main" val="220760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Keeping in touch:</a:t>
            </a:r>
          </a:p>
        </p:txBody>
      </p:sp>
      <p:sp>
        <p:nvSpPr>
          <p:cNvPr id="2" name="TextBox 1"/>
          <p:cNvSpPr txBox="1"/>
          <p:nvPr/>
        </p:nvSpPr>
        <p:spPr>
          <a:xfrm>
            <a:off x="1985554" y="1010194"/>
            <a:ext cx="8905966" cy="6463308"/>
          </a:xfrm>
          <a:prstGeom prst="rect">
            <a:avLst/>
          </a:prstGeom>
          <a:noFill/>
        </p:spPr>
        <p:txBody>
          <a:bodyPr wrap="square" rtlCol="0">
            <a:spAutoFit/>
          </a:bodyPr>
          <a:lstStyle/>
          <a:p>
            <a:pPr marL="342900" indent="-342900">
              <a:buFont typeface="Arial" panose="020B0604020202020204" pitchFamily="34" charset="0"/>
              <a:buChar char="•"/>
            </a:pPr>
            <a:r>
              <a:rPr lang="en-GB" sz="3600" dirty="0"/>
              <a:t>If you need to speak to us, you just need to call the school office to arrange this before hand. Alternatively, you can catch us once all the children have left at 3.15 (either in person or by phone).</a:t>
            </a:r>
          </a:p>
          <a:p>
            <a:pPr marL="342900" indent="-342900">
              <a:buFont typeface="Arial" panose="020B0604020202020204" pitchFamily="34" charset="0"/>
              <a:buChar char="•"/>
            </a:pPr>
            <a:endParaRPr lang="en-GB" sz="3600" dirty="0"/>
          </a:p>
          <a:p>
            <a:pPr marL="342900" indent="-342900">
              <a:buFont typeface="Arial" panose="020B0604020202020204" pitchFamily="34" charset="0"/>
              <a:buChar char="•"/>
            </a:pPr>
            <a:r>
              <a:rPr lang="en-GB" sz="3600" dirty="0"/>
              <a:t>Some children walk to the gate – if you want your child to do this I can add them to my list! </a:t>
            </a:r>
          </a:p>
          <a:p>
            <a:pPr marL="342900" indent="-342900">
              <a:buFont typeface="Arial" panose="020B0604020202020204" pitchFamily="34" charset="0"/>
              <a:buChar char="•"/>
            </a:pPr>
            <a:r>
              <a:rPr lang="en-GB" sz="3600" dirty="0"/>
              <a:t>FREE BREAKFAST </a:t>
            </a:r>
            <a:r>
              <a:rPr lang="en-GB" sz="3600"/>
              <a:t>CLUB starts at 8.15</a:t>
            </a:r>
            <a:endParaRPr lang="en-GB" sz="3600" dirty="0"/>
          </a:p>
          <a:p>
            <a:pPr marL="342900" indent="-342900">
              <a:buFont typeface="Arial" panose="020B0604020202020204" pitchFamily="34" charset="0"/>
              <a:buChar char="•"/>
            </a:pPr>
            <a:endParaRPr lang="en-GB" sz="3600" dirty="0"/>
          </a:p>
          <a:p>
            <a:endParaRPr lang="en-GB" dirty="0"/>
          </a:p>
        </p:txBody>
      </p:sp>
      <p:sp>
        <p:nvSpPr>
          <p:cNvPr id="3" name="AutoShape 4" descr="Power Maths Year 6 Pupil Practice Book 6A thumbnai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315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blue yellow abstract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11936" y="-2630624"/>
            <a:ext cx="6968127"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2777" y="966651"/>
            <a:ext cx="1006710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600" dirty="0">
                <a:latin typeface="KG Second Chances Solid" panose="02000000000000000000" pitchFamily="2" charset="0"/>
              </a:rPr>
              <a:t>Juniper Class</a:t>
            </a:r>
          </a:p>
        </p:txBody>
      </p:sp>
      <p:sp>
        <p:nvSpPr>
          <p:cNvPr id="10" name="TextBox 9"/>
          <p:cNvSpPr txBox="1"/>
          <p:nvPr/>
        </p:nvSpPr>
        <p:spPr>
          <a:xfrm>
            <a:off x="8005045" y="8382801"/>
            <a:ext cx="3760839" cy="317105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2525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Daily Timetable:</a:t>
            </a:r>
          </a:p>
        </p:txBody>
      </p:sp>
      <p:graphicFrame>
        <p:nvGraphicFramePr>
          <p:cNvPr id="9" name="Table 8"/>
          <p:cNvGraphicFramePr>
            <a:graphicFrameLocks noGrp="1"/>
          </p:cNvGraphicFramePr>
          <p:nvPr>
            <p:extLst>
              <p:ext uri="{D42A27DB-BD31-4B8C-83A1-F6EECF244321}">
                <p14:modId xmlns:p14="http://schemas.microsoft.com/office/powerpoint/2010/main" val="3797871976"/>
              </p:ext>
            </p:extLst>
          </p:nvPr>
        </p:nvGraphicFramePr>
        <p:xfrm>
          <a:off x="1872342" y="857155"/>
          <a:ext cx="8934993" cy="5542522"/>
        </p:xfrm>
        <a:graphic>
          <a:graphicData uri="http://schemas.openxmlformats.org/drawingml/2006/table">
            <a:tbl>
              <a:tblPr firstRow="1" firstCol="1" bandRow="1"/>
              <a:tblGrid>
                <a:gridCol w="2945297">
                  <a:extLst>
                    <a:ext uri="{9D8B030D-6E8A-4147-A177-3AD203B41FA5}">
                      <a16:colId xmlns:a16="http://schemas.microsoft.com/office/drawing/2014/main" val="1909882329"/>
                    </a:ext>
                  </a:extLst>
                </a:gridCol>
                <a:gridCol w="5989696">
                  <a:extLst>
                    <a:ext uri="{9D8B030D-6E8A-4147-A177-3AD203B41FA5}">
                      <a16:colId xmlns:a16="http://schemas.microsoft.com/office/drawing/2014/main" val="3598020767"/>
                    </a:ext>
                  </a:extLst>
                </a:gridCol>
              </a:tblGrid>
              <a:tr h="776784">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8:35 – 8.45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a:t>
                      </a:r>
                      <a:r>
                        <a:rPr lang="en-GB" sz="2400" dirty="0">
                          <a:effectLst/>
                          <a:latin typeface="Calibri" panose="020F0502020204030204" pitchFamily="34" charset="0"/>
                          <a:ea typeface="Calibri" panose="020F0502020204030204" pitchFamily="34" charset="0"/>
                          <a:cs typeface="Times New Roman" panose="02020603050405020304" pitchFamily="18" charset="0"/>
                        </a:rPr>
                        <a:t>kills check and reading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406881"/>
                  </a:ext>
                </a:extLst>
              </a:tr>
              <a:tr h="547558">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8.45 –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Maths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989861"/>
                  </a:ext>
                </a:extLst>
              </a:tr>
              <a:tr h="3795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cs typeface="Times New Roman" panose="02020603050405020304" pitchFamily="18" charset="0"/>
                        </a:rPr>
                        <a:t>10.00-10.15</a:t>
                      </a:r>
                    </a:p>
                    <a:p>
                      <a:pPr algn="l">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Break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4223"/>
                  </a:ext>
                </a:extLst>
              </a:tr>
              <a:tr h="3795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cs typeface="Times New Roman" panose="02020603050405020304" pitchFamily="18" charset="0"/>
                        </a:rPr>
                        <a:t>10.15-11.00</a:t>
                      </a:r>
                    </a:p>
                    <a:p>
                      <a:pPr algn="l">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Whole Class Reading</a:t>
                      </a:r>
                      <a:r>
                        <a:rPr lang="en-GB" sz="2400" baseline="0" dirty="0">
                          <a:effectLst/>
                          <a:latin typeface="Calibri" panose="020F0502020204030204" pitchFamily="34" charset="0"/>
                          <a:ea typeface="Calibri" panose="020F0502020204030204" pitchFamily="34" charset="0"/>
                          <a:cs typeface="Times New Roman" panose="02020603050405020304" pitchFamily="18" charset="0"/>
                        </a:rPr>
                        <a:t> / Fluency/ Handwriting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271279"/>
                  </a:ext>
                </a:extLst>
              </a:tr>
              <a:tr h="379595">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11.00-12.00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English</a:t>
                      </a:r>
                      <a:r>
                        <a:rPr lang="en-GB" sz="2400" baseline="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13896"/>
                  </a:ext>
                </a:extLst>
              </a:tr>
              <a:tr h="379595">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12.00-1.00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Lunch</a:t>
                      </a:r>
                    </a:p>
                    <a:p>
                      <a:pPr algn="l">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872621"/>
                  </a:ext>
                </a:extLst>
              </a:tr>
              <a:tr h="379595">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1.00-1.15</a:t>
                      </a:r>
                    </a:p>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1.15-1.30</a:t>
                      </a:r>
                    </a:p>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1.30-3.15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Class Novel </a:t>
                      </a:r>
                    </a:p>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Spelling</a:t>
                      </a:r>
                      <a:endParaRPr lang="en-GB" sz="2400" baseline="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400" baseline="0" dirty="0">
                          <a:effectLst/>
                          <a:latin typeface="Calibri" panose="020F0502020204030204" pitchFamily="34" charset="0"/>
                          <a:ea typeface="Calibri" panose="020F0502020204030204" pitchFamily="34" charset="0"/>
                          <a:cs typeface="Times New Roman" panose="02020603050405020304" pitchFamily="18" charset="0"/>
                        </a:rPr>
                        <a:t>Afternoon lessons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260912"/>
                  </a:ext>
                </a:extLst>
              </a:tr>
            </a:tbl>
          </a:graphicData>
        </a:graphic>
      </p:graphicFrame>
    </p:spTree>
    <p:extLst>
      <p:ext uri="{BB962C8B-B14F-4D97-AF65-F5344CB8AC3E}">
        <p14:creationId xmlns:p14="http://schemas.microsoft.com/office/powerpoint/2010/main" val="322933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Weekly timetable:</a:t>
            </a:r>
          </a:p>
        </p:txBody>
      </p:sp>
      <p:sp>
        <p:nvSpPr>
          <p:cNvPr id="2" name="TextBox 1"/>
          <p:cNvSpPr txBox="1"/>
          <p:nvPr/>
        </p:nvSpPr>
        <p:spPr>
          <a:xfrm>
            <a:off x="1985554" y="829806"/>
            <a:ext cx="8821782" cy="4339650"/>
          </a:xfrm>
          <a:prstGeom prst="rect">
            <a:avLst/>
          </a:prstGeom>
          <a:noFill/>
        </p:spPr>
        <p:txBody>
          <a:bodyPr wrap="square" rtlCol="0">
            <a:spAutoFit/>
          </a:bodyPr>
          <a:lstStyle/>
          <a:p>
            <a:pPr marL="285750" indent="-285750">
              <a:buFont typeface="Arial" panose="020B0604020202020204" pitchFamily="34" charset="0"/>
              <a:buChar char="•"/>
            </a:pPr>
            <a:r>
              <a:rPr lang="en-GB" sz="2800" dirty="0"/>
              <a:t>PE day is Friday for this half term. Children are to come into school in PE kits and wear them for whole day.</a:t>
            </a:r>
          </a:p>
          <a:p>
            <a:endParaRPr lang="en-GB" sz="2800" dirty="0"/>
          </a:p>
          <a:p>
            <a:r>
              <a:rPr lang="en-GB" sz="2800" u="sng" dirty="0"/>
              <a:t>PE Uniform</a:t>
            </a:r>
          </a:p>
          <a:p>
            <a:pPr marL="457200" indent="-457200">
              <a:buFont typeface="Arial" panose="020B0604020202020204" pitchFamily="34" charset="0"/>
              <a:buChar char="•"/>
            </a:pPr>
            <a:r>
              <a:rPr lang="en-GB" sz="2800" dirty="0"/>
              <a:t>Dark bottoms (joggers, shorts, leggings – but not gym pants!)</a:t>
            </a:r>
          </a:p>
          <a:p>
            <a:pPr marL="457200" indent="-457200">
              <a:buFont typeface="Arial" panose="020B0604020202020204" pitchFamily="34" charset="0"/>
              <a:buChar char="•"/>
            </a:pPr>
            <a:r>
              <a:rPr lang="en-GB" sz="2800" dirty="0"/>
              <a:t>White t-shirt</a:t>
            </a:r>
          </a:p>
          <a:p>
            <a:pPr marL="457200" indent="-457200">
              <a:buFont typeface="Arial" panose="020B0604020202020204" pitchFamily="34" charset="0"/>
              <a:buChar char="•"/>
            </a:pPr>
            <a:r>
              <a:rPr lang="en-GB" sz="2800" dirty="0"/>
              <a:t>Blue school hoodie</a:t>
            </a:r>
          </a:p>
          <a:p>
            <a:pPr marL="457200" indent="-457200">
              <a:buFont typeface="Arial" panose="020B0604020202020204" pitchFamily="34" charset="0"/>
              <a:buChar char="•"/>
            </a:pPr>
            <a:r>
              <a:rPr lang="en-GB" sz="2800" dirty="0"/>
              <a:t>Trainers or pumps</a:t>
            </a:r>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362525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Staffing:</a:t>
            </a:r>
          </a:p>
        </p:txBody>
      </p:sp>
      <p:sp>
        <p:nvSpPr>
          <p:cNvPr id="2" name="TextBox 1"/>
          <p:cNvSpPr txBox="1"/>
          <p:nvPr/>
        </p:nvSpPr>
        <p:spPr>
          <a:xfrm>
            <a:off x="1985554" y="829806"/>
            <a:ext cx="8821782" cy="6617196"/>
          </a:xfrm>
          <a:prstGeom prst="rect">
            <a:avLst/>
          </a:prstGeom>
          <a:noFill/>
        </p:spPr>
        <p:txBody>
          <a:bodyPr wrap="square" rtlCol="0">
            <a:spAutoFit/>
          </a:bodyPr>
          <a:lstStyle/>
          <a:p>
            <a:pPr marL="285750" indent="-285750">
              <a:buFont typeface="Arial" panose="020B0604020202020204" pitchFamily="34" charset="0"/>
              <a:buChar char="•"/>
            </a:pPr>
            <a:r>
              <a:rPr lang="en-GB" sz="2800" dirty="0"/>
              <a:t>Mrs Clements will be in class Monday, Tuesday, Wednesday and Thursday morning.</a:t>
            </a:r>
          </a:p>
          <a:p>
            <a:r>
              <a:rPr lang="en-GB" sz="2800" dirty="0"/>
              <a:t> </a:t>
            </a:r>
          </a:p>
          <a:p>
            <a:endParaRPr lang="en-GB" sz="2800" dirty="0"/>
          </a:p>
          <a:p>
            <a:pPr marL="285750" indent="-285750">
              <a:buFont typeface="Arial" panose="020B0604020202020204" pitchFamily="34" charset="0"/>
              <a:buChar char="•"/>
            </a:pPr>
            <a:r>
              <a:rPr lang="en-GB" sz="2800" dirty="0"/>
              <a:t>Mrs Coneboy will be in class Thursday afternoon and  Friday afternoon.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Miss Bennett is the Year 3 Teaching Assistant.</a:t>
            </a:r>
          </a:p>
          <a:p>
            <a:pPr marL="285750" indent="-28575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We also have a number of other adults who support with individual and groups of children: Mrs Jones, Mrs Jones, Mrs </a:t>
            </a:r>
            <a:r>
              <a:rPr lang="en-GB" sz="2800" dirty="0" err="1"/>
              <a:t>Buswell</a:t>
            </a:r>
            <a:r>
              <a:rPr lang="en-GB" sz="2800" dirty="0"/>
              <a:t> and Mr </a:t>
            </a:r>
            <a:r>
              <a:rPr lang="en-GB" sz="2800" dirty="0" err="1"/>
              <a:t>Etty</a:t>
            </a:r>
            <a:r>
              <a:rPr lang="en-GB" sz="2800"/>
              <a:t>. </a:t>
            </a:r>
            <a:endParaRPr lang="en-GB" sz="2800" dirty="0"/>
          </a:p>
          <a:p>
            <a:pPr marL="457200" indent="-457200">
              <a:buFont typeface="Arial" panose="020B0604020202020204" pitchFamily="34" charset="0"/>
              <a:buChar char="•"/>
            </a:pPr>
            <a:endParaRPr lang="en-GB" sz="2400" dirty="0"/>
          </a:p>
          <a:p>
            <a:endParaRPr lang="en-GB" sz="32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149800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2" name="TextBox 1"/>
          <p:cNvSpPr txBox="1"/>
          <p:nvPr/>
        </p:nvSpPr>
        <p:spPr>
          <a:xfrm>
            <a:off x="1815736" y="179249"/>
            <a:ext cx="8821782" cy="7109639"/>
          </a:xfrm>
          <a:prstGeom prst="rect">
            <a:avLst/>
          </a:prstGeom>
          <a:noFill/>
        </p:spPr>
        <p:txBody>
          <a:bodyPr wrap="square" rtlCol="0">
            <a:spAutoFit/>
          </a:bodyPr>
          <a:lstStyle/>
          <a:p>
            <a:pPr algn="l" fontAlgn="base"/>
            <a:r>
              <a:rPr lang="en-US" sz="2800" b="1" i="0" dirty="0">
                <a:solidFill>
                  <a:srgbClr val="000000"/>
                </a:solidFill>
                <a:effectLst/>
                <a:latin typeface="Aptos"/>
              </a:rPr>
              <a:t>Introducing OPAL (Outdoor Play and Learning)</a:t>
            </a:r>
          </a:p>
          <a:p>
            <a:pPr algn="l" fontAlgn="base"/>
            <a:endParaRPr lang="en-US" sz="2800" b="1" i="0" dirty="0">
              <a:solidFill>
                <a:srgbClr val="000000"/>
              </a:solidFill>
              <a:effectLst/>
              <a:latin typeface="Aptos"/>
            </a:endParaRPr>
          </a:p>
          <a:p>
            <a:pPr algn="l" fontAlgn="base"/>
            <a:r>
              <a:rPr lang="en-US" sz="2800" b="0" i="0" dirty="0">
                <a:solidFill>
                  <a:srgbClr val="000000"/>
                </a:solidFill>
                <a:effectLst/>
                <a:latin typeface="Aptos"/>
              </a:rPr>
              <a:t>This year we will be starting the OPAL </a:t>
            </a:r>
            <a:r>
              <a:rPr lang="en-US" sz="2800" b="0" i="0" dirty="0" err="1">
                <a:solidFill>
                  <a:srgbClr val="000000"/>
                </a:solidFill>
                <a:effectLst/>
                <a:latin typeface="Aptos"/>
              </a:rPr>
              <a:t>programme</a:t>
            </a:r>
            <a:r>
              <a:rPr lang="en-US" sz="2800" b="0" i="0" dirty="0">
                <a:solidFill>
                  <a:srgbClr val="000000"/>
                </a:solidFill>
                <a:effectLst/>
                <a:latin typeface="Aptos"/>
              </a:rPr>
              <a:t> at our school. OPAL is all about improving playtimes so that children have more fun, more freedom and more chances to learn. We want to make play as important a part of the school day as </a:t>
            </a:r>
            <a:r>
              <a:rPr lang="en-US" sz="2800" b="0" i="0" dirty="0" err="1">
                <a:solidFill>
                  <a:srgbClr val="000000"/>
                </a:solidFill>
                <a:effectLst/>
                <a:latin typeface="Aptos"/>
              </a:rPr>
              <a:t>maths</a:t>
            </a:r>
            <a:r>
              <a:rPr lang="en-US" sz="2800" b="0" i="0" dirty="0">
                <a:solidFill>
                  <a:srgbClr val="000000"/>
                </a:solidFill>
                <a:effectLst/>
                <a:latin typeface="Aptos"/>
              </a:rPr>
              <a:t> and English.</a:t>
            </a:r>
          </a:p>
          <a:p>
            <a:pPr algn="l" fontAlgn="base">
              <a:buFont typeface="Arial" panose="020B0604020202020204" pitchFamily="34" charset="0"/>
              <a:buChar char="•"/>
            </a:pPr>
            <a:r>
              <a:rPr lang="en-US" sz="2800" b="0" i="0" dirty="0">
                <a:solidFill>
                  <a:srgbClr val="000000"/>
                </a:solidFill>
                <a:effectLst/>
                <a:latin typeface="Aptos"/>
              </a:rPr>
              <a:t>Children will have the chance to use a wider range of play equipment and materials.</a:t>
            </a:r>
          </a:p>
          <a:p>
            <a:pPr algn="l" fontAlgn="base">
              <a:buFont typeface="Arial" panose="020B0604020202020204" pitchFamily="34" charset="0"/>
              <a:buChar char="•"/>
            </a:pPr>
            <a:r>
              <a:rPr lang="en-US" sz="2800" b="0" i="0" dirty="0">
                <a:solidFill>
                  <a:srgbClr val="000000"/>
                </a:solidFill>
                <a:effectLst/>
                <a:latin typeface="Aptos"/>
              </a:rPr>
              <a:t>Playtimes will become more active, creative and social.</a:t>
            </a:r>
          </a:p>
          <a:p>
            <a:pPr algn="l" fontAlgn="base">
              <a:buFont typeface="Arial" panose="020B0604020202020204" pitchFamily="34" charset="0"/>
              <a:buChar char="•"/>
            </a:pPr>
            <a:r>
              <a:rPr lang="en-US" sz="2800" b="0" i="0" dirty="0">
                <a:solidFill>
                  <a:srgbClr val="000000"/>
                </a:solidFill>
                <a:effectLst/>
                <a:latin typeface="Aptos"/>
              </a:rPr>
              <a:t>Research shows that better play helps children’s happiness, confidence, attendance and learning in class.</a:t>
            </a:r>
          </a:p>
          <a:p>
            <a:pPr algn="l" fontAlgn="base"/>
            <a:r>
              <a:rPr lang="en-US" sz="2800" b="0" i="0" dirty="0">
                <a:solidFill>
                  <a:srgbClr val="000000"/>
                </a:solidFill>
                <a:effectLst/>
                <a:latin typeface="Aptos"/>
              </a:rPr>
              <a:t>The big idea is simple: if we improve play, we improve the whole school experience for every child.</a:t>
            </a:r>
          </a:p>
          <a:p>
            <a:endParaRPr lang="en-GB" sz="32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101339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2" name="TextBox 1"/>
          <p:cNvSpPr txBox="1"/>
          <p:nvPr/>
        </p:nvSpPr>
        <p:spPr>
          <a:xfrm>
            <a:off x="1815736" y="179249"/>
            <a:ext cx="8821782" cy="6617196"/>
          </a:xfrm>
          <a:prstGeom prst="rect">
            <a:avLst/>
          </a:prstGeom>
          <a:noFill/>
        </p:spPr>
        <p:txBody>
          <a:bodyPr wrap="square" rtlCol="0">
            <a:spAutoFit/>
          </a:bodyPr>
          <a:lstStyle/>
          <a:p>
            <a:pPr algn="l" fontAlgn="base"/>
            <a:r>
              <a:rPr lang="en-US" sz="2000" b="1" i="0" dirty="0">
                <a:solidFill>
                  <a:srgbClr val="000000"/>
                </a:solidFill>
                <a:effectLst/>
                <a:latin typeface="Aptos"/>
              </a:rPr>
              <a:t>Changes:</a:t>
            </a:r>
          </a:p>
          <a:p>
            <a:pPr algn="l" fontAlgn="base"/>
            <a:br>
              <a:rPr lang="en-US" sz="2000" b="0" i="0" dirty="0">
                <a:solidFill>
                  <a:srgbClr val="000000"/>
                </a:solidFill>
                <a:effectLst/>
                <a:latin typeface="Aptos"/>
              </a:rPr>
            </a:br>
            <a:endParaRPr lang="en-US" sz="2000" b="0" i="0" dirty="0">
              <a:solidFill>
                <a:srgbClr val="000000"/>
              </a:solidFill>
              <a:effectLst/>
              <a:latin typeface="Aptos"/>
            </a:endParaRPr>
          </a:p>
          <a:p>
            <a:pPr algn="l" fontAlgn="base">
              <a:buFont typeface="Arial" panose="020B0604020202020204" pitchFamily="34" charset="0"/>
              <a:buChar char="•"/>
            </a:pPr>
            <a:r>
              <a:rPr lang="en-US" sz="2000" b="0" i="0" dirty="0">
                <a:solidFill>
                  <a:srgbClr val="000000"/>
                </a:solidFill>
                <a:effectLst/>
                <a:latin typeface="Aptos"/>
              </a:rPr>
              <a:t>Children all have play at the same time, and there are no set areas where children can go. The whole yard is for every child to access.</a:t>
            </a:r>
          </a:p>
          <a:p>
            <a:pPr algn="l" fontAlgn="base">
              <a:buFont typeface="Arial" panose="020B0604020202020204" pitchFamily="34" charset="0"/>
              <a:buChar char="•"/>
            </a:pPr>
            <a:r>
              <a:rPr lang="en-US" sz="2000" b="0" i="0" dirty="0">
                <a:solidFill>
                  <a:srgbClr val="000000"/>
                </a:solidFill>
                <a:effectLst/>
                <a:latin typeface="Aptos"/>
              </a:rPr>
              <a:t>Play is led by the children and adults monitor and make sure everyone is safe.</a:t>
            </a:r>
          </a:p>
          <a:p>
            <a:pPr algn="l" fontAlgn="base">
              <a:buFont typeface="Arial" panose="020B0604020202020204" pitchFamily="34" charset="0"/>
              <a:buChar char="•"/>
            </a:pPr>
            <a:r>
              <a:rPr lang="en-US" sz="2000" b="0" i="0" dirty="0">
                <a:solidFill>
                  <a:srgbClr val="000000"/>
                </a:solidFill>
                <a:effectLst/>
                <a:latin typeface="Aptos"/>
              </a:rPr>
              <a:t>Children have access to many materials such as dressing up costumes, kitchen equipment, sports equipment and small world items.</a:t>
            </a:r>
          </a:p>
          <a:p>
            <a:pPr algn="l" fontAlgn="base">
              <a:buFont typeface="Arial" panose="020B0604020202020204" pitchFamily="34" charset="0"/>
              <a:buChar char="•"/>
            </a:pPr>
            <a:r>
              <a:rPr lang="en-US" sz="2000" b="0" i="0" dirty="0">
                <a:solidFill>
                  <a:srgbClr val="000000"/>
                </a:solidFill>
                <a:effectLst/>
                <a:latin typeface="Aptos"/>
              </a:rPr>
              <a:t>As we move through the </a:t>
            </a:r>
            <a:r>
              <a:rPr lang="en-US" sz="2000" b="0" i="0" dirty="0" err="1">
                <a:solidFill>
                  <a:srgbClr val="000000"/>
                </a:solidFill>
                <a:effectLst/>
                <a:latin typeface="Aptos"/>
              </a:rPr>
              <a:t>programme</a:t>
            </a:r>
            <a:r>
              <a:rPr lang="en-US" sz="2000" b="0" i="0" dirty="0">
                <a:solidFill>
                  <a:srgbClr val="000000"/>
                </a:solidFill>
                <a:effectLst/>
                <a:latin typeface="Aptos"/>
              </a:rPr>
              <a:t> more, things such as </a:t>
            </a:r>
            <a:r>
              <a:rPr lang="en-US" sz="2000" b="0" i="0" dirty="0" err="1">
                <a:solidFill>
                  <a:srgbClr val="000000"/>
                </a:solidFill>
                <a:effectLst/>
                <a:latin typeface="Aptos"/>
              </a:rPr>
              <a:t>tyres</a:t>
            </a:r>
            <a:r>
              <a:rPr lang="en-US" sz="2000" b="0" i="0" dirty="0">
                <a:solidFill>
                  <a:srgbClr val="000000"/>
                </a:solidFill>
                <a:effectLst/>
                <a:latin typeface="Aptos"/>
              </a:rPr>
              <a:t> and scooters will begin to be introduced. Forest school will eventually always be open.</a:t>
            </a:r>
          </a:p>
          <a:p>
            <a:pPr algn="l" fontAlgn="base">
              <a:buFont typeface="Arial" panose="020B0604020202020204" pitchFamily="34" charset="0"/>
              <a:buChar char="•"/>
            </a:pPr>
            <a:r>
              <a:rPr lang="en-US" sz="2000" b="0" i="0" dirty="0">
                <a:solidFill>
                  <a:srgbClr val="000000"/>
                </a:solidFill>
                <a:effectLst/>
                <a:latin typeface="Aptos"/>
              </a:rPr>
              <a:t>Football has been reduced to give all the children more opportunities to play in smaller boosts. At lunchtimes this is refereed by a sports coach.</a:t>
            </a:r>
          </a:p>
          <a:p>
            <a:pPr algn="l" fontAlgn="base">
              <a:buFont typeface="Arial" panose="020B0604020202020204" pitchFamily="34" charset="0"/>
              <a:buChar char="•"/>
            </a:pPr>
            <a:r>
              <a:rPr lang="en-US" sz="2000" b="0" i="0" dirty="0">
                <a:solidFill>
                  <a:srgbClr val="000000"/>
                </a:solidFill>
                <a:effectLst/>
                <a:latin typeface="Aptos"/>
              </a:rPr>
              <a:t>Play will take place in all weathers, and the field is always open, so it would be useful if all children could have wellies in school all the time.</a:t>
            </a:r>
          </a:p>
          <a:p>
            <a:pPr algn="l" fontAlgn="base">
              <a:buFont typeface="Arial" panose="020B0604020202020204" pitchFamily="34" charset="0"/>
              <a:buChar char="•"/>
            </a:pPr>
            <a:r>
              <a:rPr lang="en-US" sz="2000" b="0" i="0" dirty="0">
                <a:solidFill>
                  <a:srgbClr val="000000"/>
                </a:solidFill>
                <a:effectLst/>
                <a:latin typeface="Aptos"/>
              </a:rPr>
              <a:t>We will be asking for small donations of used items throughout the year from small businesses, parents, and other members of the local community and any help is greatly appreciated. Please see the class teacher if you feel you have something that could be donated.</a:t>
            </a:r>
          </a:p>
          <a:p>
            <a:endParaRPr lang="en-GB" sz="32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29742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Trips and Visits:</a:t>
            </a:r>
          </a:p>
        </p:txBody>
      </p:sp>
      <p:sp>
        <p:nvSpPr>
          <p:cNvPr id="2" name="TextBox 1"/>
          <p:cNvSpPr txBox="1"/>
          <p:nvPr/>
        </p:nvSpPr>
        <p:spPr>
          <a:xfrm>
            <a:off x="1872342" y="951200"/>
            <a:ext cx="9115205" cy="1938992"/>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3200" dirty="0"/>
              <a:t>During the year there will be a trip to Beeston Castle. </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33233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Reading:</a:t>
            </a:r>
          </a:p>
        </p:txBody>
      </p:sp>
      <p:sp>
        <p:nvSpPr>
          <p:cNvPr id="2" name="TextBox 1"/>
          <p:cNvSpPr txBox="1"/>
          <p:nvPr/>
        </p:nvSpPr>
        <p:spPr>
          <a:xfrm>
            <a:off x="1994263" y="829806"/>
            <a:ext cx="8589653" cy="5940088"/>
          </a:xfrm>
          <a:prstGeom prst="rect">
            <a:avLst/>
          </a:prstGeom>
          <a:noFill/>
        </p:spPr>
        <p:txBody>
          <a:bodyPr wrap="square" rtlCol="0">
            <a:spAutoFit/>
          </a:bodyPr>
          <a:lstStyle/>
          <a:p>
            <a:pPr marL="285750" indent="-285750">
              <a:buFont typeface="Arial" panose="020B0604020202020204" pitchFamily="34" charset="0"/>
              <a:buChar char="•"/>
            </a:pPr>
            <a:r>
              <a:rPr lang="en-GB" sz="2800" dirty="0"/>
              <a:t>We would encourage all children to read at home. It has a huge impact on all subjects across the curriculum.</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Children will have a reading book that suits their needs.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We will show children when and where to change their books so they become as independent as possible when doing this!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Children will also have access to the school library and can bring a book home. </a:t>
            </a:r>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73896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TotalTime>
  <Words>714</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Ogden</dc:creator>
  <cp:lastModifiedBy>Kara Clements</cp:lastModifiedBy>
  <cp:revision>39</cp:revision>
  <dcterms:created xsi:type="dcterms:W3CDTF">2019-09-01T16:15:25Z</dcterms:created>
  <dcterms:modified xsi:type="dcterms:W3CDTF">2025-09-10T14:57:19Z</dcterms:modified>
</cp:coreProperties>
</file>