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57" r:id="rId4"/>
    <p:sldId id="266" r:id="rId5"/>
    <p:sldId id="258" r:id="rId6"/>
    <p:sldId id="260" r:id="rId7"/>
    <p:sldId id="268" r:id="rId8"/>
    <p:sldId id="261" r:id="rId9"/>
    <p:sldId id="263" r:id="rId10"/>
    <p:sldId id="277" r:id="rId11"/>
    <p:sldId id="2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2" d="100"/>
          <a:sy n="92" d="100"/>
        </p:scale>
        <p:origin x="90" y="3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0720C70-B0B6-4FF8-8FB9-D3A5F57E7BCD}" type="datetimeFigureOut">
              <a:rPr lang="en-GB" smtClean="0"/>
              <a:t>02/09/2025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EE8E57-6340-41CA-A1DA-27A2C5867628}" type="slidenum">
              <a:rPr lang="en-GB" smtClean="0"/>
              <a:t>‹#›</a:t>
            </a:fld>
            <a:endParaRPr lang="en-GB"/>
          </a:p>
        </p:txBody>
      </p:sp>
    </p:spTree>
    <p:extLst>
      <p:ext uri="{BB962C8B-B14F-4D97-AF65-F5344CB8AC3E}">
        <p14:creationId xmlns:p14="http://schemas.microsoft.com/office/powerpoint/2010/main" val="4098842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0720C70-B0B6-4FF8-8FB9-D3A5F57E7BCD}" type="datetimeFigureOut">
              <a:rPr lang="en-GB" smtClean="0"/>
              <a:t>02/09/2025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EE8E57-6340-41CA-A1DA-27A2C5867628}" type="slidenum">
              <a:rPr lang="en-GB" smtClean="0"/>
              <a:t>‹#›</a:t>
            </a:fld>
            <a:endParaRPr lang="en-GB"/>
          </a:p>
        </p:txBody>
      </p:sp>
    </p:spTree>
    <p:extLst>
      <p:ext uri="{BB962C8B-B14F-4D97-AF65-F5344CB8AC3E}">
        <p14:creationId xmlns:p14="http://schemas.microsoft.com/office/powerpoint/2010/main" val="4148158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0720C70-B0B6-4FF8-8FB9-D3A5F57E7BCD}" type="datetimeFigureOut">
              <a:rPr lang="en-GB" smtClean="0"/>
              <a:t>02/09/2025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EE8E57-6340-41CA-A1DA-27A2C5867628}" type="slidenum">
              <a:rPr lang="en-GB" smtClean="0"/>
              <a:t>‹#›</a:t>
            </a:fld>
            <a:endParaRPr lang="en-GB"/>
          </a:p>
        </p:txBody>
      </p:sp>
    </p:spTree>
    <p:extLst>
      <p:ext uri="{BB962C8B-B14F-4D97-AF65-F5344CB8AC3E}">
        <p14:creationId xmlns:p14="http://schemas.microsoft.com/office/powerpoint/2010/main" val="304166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0720C70-B0B6-4FF8-8FB9-D3A5F57E7BCD}" type="datetimeFigureOut">
              <a:rPr lang="en-GB" smtClean="0"/>
              <a:t>02/09/2025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EE8E57-6340-41CA-A1DA-27A2C5867628}" type="slidenum">
              <a:rPr lang="en-GB" smtClean="0"/>
              <a:t>‹#›</a:t>
            </a:fld>
            <a:endParaRPr lang="en-GB"/>
          </a:p>
        </p:txBody>
      </p:sp>
    </p:spTree>
    <p:extLst>
      <p:ext uri="{BB962C8B-B14F-4D97-AF65-F5344CB8AC3E}">
        <p14:creationId xmlns:p14="http://schemas.microsoft.com/office/powerpoint/2010/main" val="827129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0720C70-B0B6-4FF8-8FB9-D3A5F57E7BCD}" type="datetimeFigureOut">
              <a:rPr lang="en-GB" smtClean="0"/>
              <a:t>02/09/2025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EE8E57-6340-41CA-A1DA-27A2C5867628}" type="slidenum">
              <a:rPr lang="en-GB" smtClean="0"/>
              <a:t>‹#›</a:t>
            </a:fld>
            <a:endParaRPr lang="en-GB"/>
          </a:p>
        </p:txBody>
      </p:sp>
    </p:spTree>
    <p:extLst>
      <p:ext uri="{BB962C8B-B14F-4D97-AF65-F5344CB8AC3E}">
        <p14:creationId xmlns:p14="http://schemas.microsoft.com/office/powerpoint/2010/main" val="941291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0720C70-B0B6-4FF8-8FB9-D3A5F57E7BCD}" type="datetimeFigureOut">
              <a:rPr lang="en-GB" smtClean="0"/>
              <a:t>02/09/2025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EE8E57-6340-41CA-A1DA-27A2C5867628}" type="slidenum">
              <a:rPr lang="en-GB" smtClean="0"/>
              <a:t>‹#›</a:t>
            </a:fld>
            <a:endParaRPr lang="en-GB"/>
          </a:p>
        </p:txBody>
      </p:sp>
    </p:spTree>
    <p:extLst>
      <p:ext uri="{BB962C8B-B14F-4D97-AF65-F5344CB8AC3E}">
        <p14:creationId xmlns:p14="http://schemas.microsoft.com/office/powerpoint/2010/main" val="3165722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0720C70-B0B6-4FF8-8FB9-D3A5F57E7BCD}" type="datetimeFigureOut">
              <a:rPr lang="en-GB" smtClean="0"/>
              <a:t>02/09/2025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4EE8E57-6340-41CA-A1DA-27A2C5867628}" type="slidenum">
              <a:rPr lang="en-GB" smtClean="0"/>
              <a:t>‹#›</a:t>
            </a:fld>
            <a:endParaRPr lang="en-GB"/>
          </a:p>
        </p:txBody>
      </p:sp>
    </p:spTree>
    <p:extLst>
      <p:ext uri="{BB962C8B-B14F-4D97-AF65-F5344CB8AC3E}">
        <p14:creationId xmlns:p14="http://schemas.microsoft.com/office/powerpoint/2010/main" val="4066489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0720C70-B0B6-4FF8-8FB9-D3A5F57E7BCD}" type="datetimeFigureOut">
              <a:rPr lang="en-GB" smtClean="0"/>
              <a:t>02/09/2025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4EE8E57-6340-41CA-A1DA-27A2C5867628}" type="slidenum">
              <a:rPr lang="en-GB" smtClean="0"/>
              <a:t>‹#›</a:t>
            </a:fld>
            <a:endParaRPr lang="en-GB"/>
          </a:p>
        </p:txBody>
      </p:sp>
    </p:spTree>
    <p:extLst>
      <p:ext uri="{BB962C8B-B14F-4D97-AF65-F5344CB8AC3E}">
        <p14:creationId xmlns:p14="http://schemas.microsoft.com/office/powerpoint/2010/main" val="3704432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720C70-B0B6-4FF8-8FB9-D3A5F57E7BCD}" type="datetimeFigureOut">
              <a:rPr lang="en-GB" smtClean="0"/>
              <a:t>02/09/2025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4EE8E57-6340-41CA-A1DA-27A2C5867628}" type="slidenum">
              <a:rPr lang="en-GB" smtClean="0"/>
              <a:t>‹#›</a:t>
            </a:fld>
            <a:endParaRPr lang="en-GB"/>
          </a:p>
        </p:txBody>
      </p:sp>
    </p:spTree>
    <p:extLst>
      <p:ext uri="{BB962C8B-B14F-4D97-AF65-F5344CB8AC3E}">
        <p14:creationId xmlns:p14="http://schemas.microsoft.com/office/powerpoint/2010/main" val="2462314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0720C70-B0B6-4FF8-8FB9-D3A5F57E7BCD}" type="datetimeFigureOut">
              <a:rPr lang="en-GB" smtClean="0"/>
              <a:t>02/09/2025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EE8E57-6340-41CA-A1DA-27A2C5867628}" type="slidenum">
              <a:rPr lang="en-GB" smtClean="0"/>
              <a:t>‹#›</a:t>
            </a:fld>
            <a:endParaRPr lang="en-GB"/>
          </a:p>
        </p:txBody>
      </p:sp>
    </p:spTree>
    <p:extLst>
      <p:ext uri="{BB962C8B-B14F-4D97-AF65-F5344CB8AC3E}">
        <p14:creationId xmlns:p14="http://schemas.microsoft.com/office/powerpoint/2010/main" val="2736483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0720C70-B0B6-4FF8-8FB9-D3A5F57E7BCD}" type="datetimeFigureOut">
              <a:rPr lang="en-GB" smtClean="0"/>
              <a:t>02/09/2025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EE8E57-6340-41CA-A1DA-27A2C5867628}" type="slidenum">
              <a:rPr lang="en-GB" smtClean="0"/>
              <a:t>‹#›</a:t>
            </a:fld>
            <a:endParaRPr lang="en-GB"/>
          </a:p>
        </p:txBody>
      </p:sp>
    </p:spTree>
    <p:extLst>
      <p:ext uri="{BB962C8B-B14F-4D97-AF65-F5344CB8AC3E}">
        <p14:creationId xmlns:p14="http://schemas.microsoft.com/office/powerpoint/2010/main" val="1919059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720C70-B0B6-4FF8-8FB9-D3A5F57E7BCD}" type="datetimeFigureOut">
              <a:rPr lang="en-GB" smtClean="0"/>
              <a:t>02/09/2025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EE8E57-6340-41CA-A1DA-27A2C5867628}" type="slidenum">
              <a:rPr lang="en-GB" smtClean="0"/>
              <a:t>‹#›</a:t>
            </a:fld>
            <a:endParaRPr lang="en-GB"/>
          </a:p>
        </p:txBody>
      </p:sp>
    </p:spTree>
    <p:extLst>
      <p:ext uri="{BB962C8B-B14F-4D97-AF65-F5344CB8AC3E}">
        <p14:creationId xmlns:p14="http://schemas.microsoft.com/office/powerpoint/2010/main" val="3782784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descr="Image result for blue yellow abstract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611936" y="-2630624"/>
            <a:ext cx="6968127" cy="12192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92777" y="966651"/>
            <a:ext cx="10067109" cy="15696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9600" dirty="0">
                <a:latin typeface="KG Second Chances Solid" panose="02000000000000000000" pitchFamily="2" charset="0"/>
              </a:rPr>
              <a:t>Welcome to Year 3</a:t>
            </a:r>
          </a:p>
        </p:txBody>
      </p:sp>
      <p:pic>
        <p:nvPicPr>
          <p:cNvPr id="6" name="Picture 5" descr="Wolverham School bw"/>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19377" y="4379852"/>
            <a:ext cx="2278108" cy="2299621"/>
          </a:xfrm>
          <a:prstGeom prst="rect">
            <a:avLst/>
          </a:prstGeom>
          <a:noFill/>
          <a:ln>
            <a:noFill/>
          </a:ln>
        </p:spPr>
      </p:pic>
    </p:spTree>
    <p:extLst>
      <p:ext uri="{BB962C8B-B14F-4D97-AF65-F5344CB8AC3E}">
        <p14:creationId xmlns:p14="http://schemas.microsoft.com/office/powerpoint/2010/main" val="391091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0C6FC07-B114-0348-B508-72C00F19E8B3}"/>
              </a:ext>
            </a:extLst>
          </p:cNvPr>
          <p:cNvSpPr txBox="1"/>
          <p:nvPr/>
        </p:nvSpPr>
        <p:spPr>
          <a:xfrm>
            <a:off x="4456140" y="172720"/>
            <a:ext cx="3279720" cy="487185"/>
          </a:xfrm>
          <a:prstGeom prst="rect">
            <a:avLst/>
          </a:prstGeom>
          <a:noFill/>
        </p:spPr>
        <p:txBody>
          <a:bodyPr wrap="square" rtlCol="0">
            <a:spAutoFit/>
          </a:bodyPr>
          <a:lstStyle/>
          <a:p>
            <a:pPr algn="ctr"/>
            <a:r>
              <a:rPr lang="en-US" sz="1283" i="1" dirty="0">
                <a:latin typeface="Twinkl Cursive Looped" panose="02000000000000000000" pitchFamily="2" charset="77"/>
              </a:rPr>
              <a:t>Autumn 1</a:t>
            </a:r>
          </a:p>
          <a:p>
            <a:pPr algn="ctr"/>
            <a:r>
              <a:rPr lang="en-US" sz="1283" i="1" dirty="0">
                <a:latin typeface="Twinkl Cursive Looped" panose="02000000000000000000" pitchFamily="2" charset="77"/>
              </a:rPr>
              <a:t>Juniper Class</a:t>
            </a:r>
          </a:p>
        </p:txBody>
      </p:sp>
      <p:sp>
        <p:nvSpPr>
          <p:cNvPr id="11" name="TextBox 10">
            <a:extLst>
              <a:ext uri="{FF2B5EF4-FFF2-40B4-BE49-F238E27FC236}">
                <a16:creationId xmlns:a16="http://schemas.microsoft.com/office/drawing/2014/main" id="{02624FAA-6D97-A448-BF33-85F2EC51689F}"/>
              </a:ext>
            </a:extLst>
          </p:cNvPr>
          <p:cNvSpPr txBox="1"/>
          <p:nvPr/>
        </p:nvSpPr>
        <p:spPr>
          <a:xfrm>
            <a:off x="4249265" y="793437"/>
            <a:ext cx="1801484" cy="1395767"/>
          </a:xfrm>
          <a:prstGeom prst="rect">
            <a:avLst/>
          </a:prstGeom>
          <a:noFill/>
        </p:spPr>
        <p:txBody>
          <a:bodyPr wrap="square" rtlCol="0">
            <a:spAutoFit/>
          </a:bodyPr>
          <a:lstStyle/>
          <a:p>
            <a:pPr algn="ctr"/>
            <a:r>
              <a:rPr lang="en-US" sz="770" b="1" dirty="0">
                <a:latin typeface="Twinkl Cursive Looped" panose="02000000000000000000" pitchFamily="2" charset="77"/>
              </a:rPr>
              <a:t>Maths</a:t>
            </a:r>
          </a:p>
          <a:p>
            <a:endParaRPr lang="en-US" sz="770" b="1" dirty="0">
              <a:latin typeface="Twinkl Cursive Looped" panose="02000000000000000000" pitchFamily="2" charset="77"/>
            </a:endParaRPr>
          </a:p>
          <a:p>
            <a:pPr algn="ctr"/>
            <a:r>
              <a:rPr lang="en-US" sz="770" b="1" dirty="0">
                <a:latin typeface="Twinkl Cursive Looped" panose="02000000000000000000" pitchFamily="2" charset="77"/>
              </a:rPr>
              <a:t>Place Value and Four Operations</a:t>
            </a:r>
          </a:p>
          <a:p>
            <a:pPr algn="ctr"/>
            <a:r>
              <a:rPr lang="en-US" sz="770" dirty="0">
                <a:latin typeface="Twinkl Cursive Looped" panose="02000000000000000000" pitchFamily="2" charset="77"/>
              </a:rPr>
              <a:t>Reading three-digit numbers, portioning numbers, finding 1,10 and 100 more or less, comparing and ordering umbers.</a:t>
            </a:r>
          </a:p>
          <a:p>
            <a:pPr algn="ctr"/>
            <a:endParaRPr lang="en-US" sz="770" dirty="0">
              <a:latin typeface="Twinkl Cursive Looped" panose="02000000000000000000" pitchFamily="2" charset="77"/>
            </a:endParaRPr>
          </a:p>
          <a:p>
            <a:pPr algn="ctr"/>
            <a:r>
              <a:rPr lang="en-US" sz="770" b="1" dirty="0">
                <a:latin typeface="Twinkl Cursive Looped" panose="02000000000000000000" pitchFamily="2" charset="77"/>
              </a:rPr>
              <a:t>How To Help</a:t>
            </a:r>
            <a:endParaRPr lang="en-US" sz="770" dirty="0">
              <a:latin typeface="Twinkl Cursive Looped" panose="02000000000000000000" pitchFamily="2" charset="77"/>
            </a:endParaRPr>
          </a:p>
          <a:p>
            <a:pPr algn="ctr"/>
            <a:r>
              <a:rPr lang="en-US" sz="770" dirty="0">
                <a:latin typeface="Twinkl Cursive Looped" panose="02000000000000000000" pitchFamily="2" charset="77"/>
              </a:rPr>
              <a:t>Practise times tables, reading and saying numbers up to 1000.</a:t>
            </a:r>
          </a:p>
          <a:p>
            <a:pPr algn="ctr"/>
            <a:endParaRPr lang="en-US" sz="770" i="1" dirty="0">
              <a:latin typeface="Twinkl Cursive Looped" panose="02000000000000000000" pitchFamily="2" charset="77"/>
            </a:endParaRPr>
          </a:p>
        </p:txBody>
      </p:sp>
      <p:sp>
        <p:nvSpPr>
          <p:cNvPr id="12" name="TextBox 11">
            <a:extLst>
              <a:ext uri="{FF2B5EF4-FFF2-40B4-BE49-F238E27FC236}">
                <a16:creationId xmlns:a16="http://schemas.microsoft.com/office/drawing/2014/main" id="{C9BBEEAD-46A0-9848-8C03-03EF8BB53022}"/>
              </a:ext>
            </a:extLst>
          </p:cNvPr>
          <p:cNvSpPr txBox="1"/>
          <p:nvPr/>
        </p:nvSpPr>
        <p:spPr>
          <a:xfrm>
            <a:off x="6044277" y="856656"/>
            <a:ext cx="1087537" cy="1208088"/>
          </a:xfrm>
          <a:prstGeom prst="rect">
            <a:avLst/>
          </a:prstGeom>
          <a:noFill/>
        </p:spPr>
        <p:txBody>
          <a:bodyPr wrap="square" rtlCol="0">
            <a:spAutoFit/>
          </a:bodyPr>
          <a:lstStyle/>
          <a:p>
            <a:pPr algn="ctr"/>
            <a:r>
              <a:rPr lang="en-US" sz="770" b="1" dirty="0">
                <a:latin typeface="Twinkl Cursive Looped" panose="02000000000000000000" pitchFamily="2" charset="77"/>
              </a:rPr>
              <a:t>Writing</a:t>
            </a:r>
            <a:r>
              <a:rPr lang="en-US" sz="898" b="1" dirty="0">
                <a:latin typeface="Twinkl Cursive Looped" panose="02000000000000000000" pitchFamily="2" charset="77"/>
              </a:rPr>
              <a:t> </a:t>
            </a:r>
          </a:p>
          <a:p>
            <a:pPr algn="ctr"/>
            <a:r>
              <a:rPr lang="en-US" sz="706" dirty="0">
                <a:latin typeface="Twinkl Cursive Looped" panose="02000000000000000000" pitchFamily="2" charset="77"/>
              </a:rPr>
              <a:t>Our writing book is</a:t>
            </a:r>
          </a:p>
          <a:p>
            <a:pPr algn="ctr"/>
            <a:r>
              <a:rPr lang="en-US" sz="706" dirty="0">
                <a:latin typeface="Twinkl Cursive Looped" panose="02000000000000000000" pitchFamily="2" charset="77"/>
              </a:rPr>
              <a:t>Seal Surfer.</a:t>
            </a:r>
          </a:p>
          <a:p>
            <a:pPr algn="ctr"/>
            <a:endParaRPr lang="en-US" sz="706" dirty="0">
              <a:latin typeface="Twinkl Cursive Looped" panose="02000000000000000000" pitchFamily="2" charset="77"/>
            </a:endParaRPr>
          </a:p>
          <a:p>
            <a:pPr algn="ctr"/>
            <a:r>
              <a:rPr lang="en-US" sz="706" dirty="0">
                <a:latin typeface="Twinkl Cursive Looped" panose="02000000000000000000" pitchFamily="2" charset="77"/>
              </a:rPr>
              <a:t>Build a rich and varied vocabulary and punctuate speech in writing.</a:t>
            </a:r>
          </a:p>
          <a:p>
            <a:pPr algn="ctr"/>
            <a:endParaRPr lang="en-US" sz="706" dirty="0">
              <a:latin typeface="Twinkl Cursive Looped" panose="02000000000000000000" pitchFamily="2" charset="77"/>
            </a:endParaRPr>
          </a:p>
          <a:p>
            <a:pPr algn="ctr"/>
            <a:endParaRPr lang="en-US" sz="706" dirty="0">
              <a:latin typeface="Twinkl Cursive Looped" panose="02000000000000000000" pitchFamily="2" charset="77"/>
            </a:endParaRPr>
          </a:p>
        </p:txBody>
      </p:sp>
      <p:sp>
        <p:nvSpPr>
          <p:cNvPr id="13" name="TextBox 12">
            <a:extLst>
              <a:ext uri="{FF2B5EF4-FFF2-40B4-BE49-F238E27FC236}">
                <a16:creationId xmlns:a16="http://schemas.microsoft.com/office/drawing/2014/main" id="{53584F6D-B23D-D646-BDCB-27D27656DA81}"/>
              </a:ext>
            </a:extLst>
          </p:cNvPr>
          <p:cNvSpPr txBox="1"/>
          <p:nvPr/>
        </p:nvSpPr>
        <p:spPr>
          <a:xfrm>
            <a:off x="6213000" y="2484279"/>
            <a:ext cx="1942266" cy="1296958"/>
          </a:xfrm>
          <a:prstGeom prst="rect">
            <a:avLst/>
          </a:prstGeom>
          <a:noFill/>
          <a:ln>
            <a:noFill/>
          </a:ln>
        </p:spPr>
        <p:txBody>
          <a:bodyPr wrap="square" rtlCol="0">
            <a:spAutoFit/>
          </a:bodyPr>
          <a:lstStyle/>
          <a:p>
            <a:pPr algn="ctr"/>
            <a:r>
              <a:rPr lang="en-US" sz="770" b="1" dirty="0">
                <a:latin typeface="Twinkl Cursive Looped" panose="02000000000000000000" pitchFamily="2" charset="77"/>
              </a:rPr>
              <a:t>Science</a:t>
            </a:r>
          </a:p>
          <a:p>
            <a:pPr algn="ctr"/>
            <a:endParaRPr lang="en-US" sz="898" b="1" dirty="0">
              <a:latin typeface="Twinkl Cursive Looped" panose="02000000000000000000" pitchFamily="2" charset="77"/>
            </a:endParaRPr>
          </a:p>
          <a:p>
            <a:pPr algn="ctr"/>
            <a:r>
              <a:rPr lang="en-US" sz="770" b="1" dirty="0">
                <a:latin typeface="Twinkl Cursive Looped" panose="02000000000000000000" pitchFamily="2" charset="77"/>
              </a:rPr>
              <a:t>Light</a:t>
            </a:r>
          </a:p>
          <a:p>
            <a:pPr algn="ctr"/>
            <a:r>
              <a:rPr lang="en-US" sz="770" dirty="0">
                <a:latin typeface="Twinkl Cursive Looped" panose="02000000000000000000" pitchFamily="2" charset="77"/>
              </a:rPr>
              <a:t>We will learnt hat light is the absence of dark, that light reflects from surfaces  and investigate how shadows are formed.</a:t>
            </a:r>
          </a:p>
          <a:p>
            <a:pPr algn="ctr"/>
            <a:endParaRPr lang="en-US" sz="770" dirty="0">
              <a:latin typeface="Twinkl Cursive Looped" panose="02000000000000000000" pitchFamily="2" charset="77"/>
            </a:endParaRPr>
          </a:p>
          <a:p>
            <a:pPr algn="ctr"/>
            <a:r>
              <a:rPr lang="en-US" sz="770" b="1" dirty="0">
                <a:latin typeface="Twinkl Cursive Looped" panose="02000000000000000000" pitchFamily="2" charset="77"/>
              </a:rPr>
              <a:t>How To Help</a:t>
            </a:r>
          </a:p>
          <a:p>
            <a:pPr algn="ctr"/>
            <a:r>
              <a:rPr lang="en-US" sz="770" dirty="0">
                <a:latin typeface="Twinkl Cursive Looped" panose="02000000000000000000" pitchFamily="2" charset="77"/>
              </a:rPr>
              <a:t>Look out for different light sources and examples of how light reflects off surfaces.</a:t>
            </a:r>
          </a:p>
        </p:txBody>
      </p:sp>
      <p:sp>
        <p:nvSpPr>
          <p:cNvPr id="14" name="TextBox 13">
            <a:extLst>
              <a:ext uri="{FF2B5EF4-FFF2-40B4-BE49-F238E27FC236}">
                <a16:creationId xmlns:a16="http://schemas.microsoft.com/office/drawing/2014/main" id="{04593279-35EA-C447-86FD-363BA740D684}"/>
              </a:ext>
            </a:extLst>
          </p:cNvPr>
          <p:cNvSpPr txBox="1"/>
          <p:nvPr/>
        </p:nvSpPr>
        <p:spPr>
          <a:xfrm>
            <a:off x="6155725" y="5197213"/>
            <a:ext cx="2108219" cy="803297"/>
          </a:xfrm>
          <a:prstGeom prst="rect">
            <a:avLst/>
          </a:prstGeom>
          <a:noFill/>
        </p:spPr>
        <p:txBody>
          <a:bodyPr wrap="square" rtlCol="0">
            <a:spAutoFit/>
          </a:bodyPr>
          <a:lstStyle/>
          <a:p>
            <a:pPr algn="ctr"/>
            <a:r>
              <a:rPr lang="en-US" sz="770" b="1" dirty="0">
                <a:latin typeface="Twinkl Cursive Looped" panose="02000000000000000000" pitchFamily="2" charset="77"/>
              </a:rPr>
              <a:t>Art</a:t>
            </a:r>
          </a:p>
          <a:p>
            <a:pPr algn="ctr"/>
            <a:r>
              <a:rPr lang="en-US" sz="770" b="1" dirty="0">
                <a:latin typeface="Twinkl Cursive Looped" panose="02000000000000000000" pitchFamily="2" charset="77"/>
              </a:rPr>
              <a:t>At the pantomime</a:t>
            </a:r>
          </a:p>
          <a:p>
            <a:pPr algn="ctr"/>
            <a:r>
              <a:rPr lang="en-US" sz="770" dirty="0">
                <a:latin typeface="Twinkl Cursive Looped" panose="02000000000000000000" pitchFamily="2" charset="77"/>
              </a:rPr>
              <a:t>Exploring design features of a pantomime. </a:t>
            </a:r>
          </a:p>
          <a:p>
            <a:pPr algn="ctr"/>
            <a:endParaRPr lang="en-US" sz="770" dirty="0">
              <a:latin typeface="Twinkl Cursive Looped" panose="02000000000000000000" pitchFamily="2" charset="77"/>
            </a:endParaRPr>
          </a:p>
          <a:p>
            <a:pPr algn="ctr"/>
            <a:r>
              <a:rPr lang="en-US" sz="770" b="1" dirty="0">
                <a:latin typeface="Twinkl Cursive Looped" panose="02000000000000000000" pitchFamily="2" charset="77"/>
              </a:rPr>
              <a:t>How To Help</a:t>
            </a:r>
          </a:p>
          <a:p>
            <a:pPr algn="ctr"/>
            <a:r>
              <a:rPr lang="en-US" sz="770" dirty="0">
                <a:latin typeface="Twinkl Cursive Looped" panose="02000000000000000000" pitchFamily="2" charset="77"/>
              </a:rPr>
              <a:t>Look at images of a pantomime.</a:t>
            </a:r>
          </a:p>
        </p:txBody>
      </p:sp>
      <p:sp>
        <p:nvSpPr>
          <p:cNvPr id="15" name="TextBox 14">
            <a:extLst>
              <a:ext uri="{FF2B5EF4-FFF2-40B4-BE49-F238E27FC236}">
                <a16:creationId xmlns:a16="http://schemas.microsoft.com/office/drawing/2014/main" id="{3C0FC2AB-16F7-014E-92B0-D858D6C3CFB7}"/>
              </a:ext>
            </a:extLst>
          </p:cNvPr>
          <p:cNvSpPr txBox="1"/>
          <p:nvPr/>
        </p:nvSpPr>
        <p:spPr>
          <a:xfrm>
            <a:off x="6155403" y="4060809"/>
            <a:ext cx="2079422" cy="1040285"/>
          </a:xfrm>
          <a:prstGeom prst="rect">
            <a:avLst/>
          </a:prstGeom>
          <a:noFill/>
        </p:spPr>
        <p:txBody>
          <a:bodyPr wrap="square" rtlCol="0">
            <a:spAutoFit/>
          </a:bodyPr>
          <a:lstStyle/>
          <a:p>
            <a:pPr algn="ctr"/>
            <a:endParaRPr lang="en-US" sz="770" b="1" dirty="0">
              <a:latin typeface="Twinkl Cursive Looped" panose="02000000000000000000" pitchFamily="2" charset="77"/>
            </a:endParaRPr>
          </a:p>
          <a:p>
            <a:pPr algn="ctr"/>
            <a:r>
              <a:rPr lang="en-US" sz="770" b="1" dirty="0">
                <a:latin typeface="Twinkl Cursive Looped" panose="02000000000000000000" pitchFamily="2" charset="77"/>
              </a:rPr>
              <a:t>Computing</a:t>
            </a:r>
          </a:p>
          <a:p>
            <a:pPr algn="ctr"/>
            <a:r>
              <a:rPr lang="en-US" sz="770" dirty="0">
                <a:latin typeface="Twinkl Cursive Looped" panose="02000000000000000000" pitchFamily="2" charset="77"/>
              </a:rPr>
              <a:t>We will be working on our keyboard skills, including: snipping, changing case of text, using bullet points.</a:t>
            </a:r>
          </a:p>
          <a:p>
            <a:pPr algn="ctr"/>
            <a:endParaRPr lang="en-US" sz="770" dirty="0">
              <a:latin typeface="Twinkl Cursive Looped" panose="02000000000000000000" pitchFamily="2" charset="77"/>
            </a:endParaRPr>
          </a:p>
          <a:p>
            <a:pPr algn="ctr"/>
            <a:r>
              <a:rPr lang="en-US" sz="770" b="1" dirty="0">
                <a:latin typeface="Twinkl Cursive Looped" panose="02000000000000000000" pitchFamily="2" charset="77"/>
              </a:rPr>
              <a:t>How To Help</a:t>
            </a:r>
          </a:p>
          <a:p>
            <a:pPr algn="ctr"/>
            <a:r>
              <a:rPr lang="en-US" sz="770" dirty="0">
                <a:latin typeface="Twinkl Cursive Looped" panose="02000000000000000000" pitchFamily="2" charset="77"/>
              </a:rPr>
              <a:t>Give your child chance to type on a keyboard. </a:t>
            </a:r>
          </a:p>
        </p:txBody>
      </p:sp>
      <p:sp>
        <p:nvSpPr>
          <p:cNvPr id="16" name="TextBox 15">
            <a:extLst>
              <a:ext uri="{FF2B5EF4-FFF2-40B4-BE49-F238E27FC236}">
                <a16:creationId xmlns:a16="http://schemas.microsoft.com/office/drawing/2014/main" id="{DCAD15BE-E057-BD41-8D57-22CA66D6D610}"/>
              </a:ext>
            </a:extLst>
          </p:cNvPr>
          <p:cNvSpPr txBox="1"/>
          <p:nvPr/>
        </p:nvSpPr>
        <p:spPr>
          <a:xfrm>
            <a:off x="3950456" y="4085077"/>
            <a:ext cx="2079422" cy="803297"/>
          </a:xfrm>
          <a:prstGeom prst="rect">
            <a:avLst/>
          </a:prstGeom>
          <a:noFill/>
        </p:spPr>
        <p:txBody>
          <a:bodyPr wrap="square" rtlCol="0">
            <a:spAutoFit/>
          </a:bodyPr>
          <a:lstStyle/>
          <a:p>
            <a:pPr algn="ctr"/>
            <a:r>
              <a:rPr lang="en-US" sz="770" b="1" dirty="0">
                <a:latin typeface="Twinkl Cursive Looped" panose="02000000000000000000" pitchFamily="2" charset="77"/>
              </a:rPr>
              <a:t>Geography</a:t>
            </a:r>
          </a:p>
          <a:p>
            <a:pPr algn="ctr"/>
            <a:r>
              <a:rPr lang="en-US" sz="770" dirty="0">
                <a:latin typeface="Twinkl Cursive Looped" panose="02000000000000000000" pitchFamily="2" charset="77"/>
              </a:rPr>
              <a:t>We will be learning about Coasts.</a:t>
            </a:r>
          </a:p>
          <a:p>
            <a:pPr algn="ctr"/>
            <a:endParaRPr lang="en-US" sz="770" dirty="0">
              <a:latin typeface="Twinkl Cursive Looped" panose="02000000000000000000" pitchFamily="2" charset="77"/>
            </a:endParaRPr>
          </a:p>
          <a:p>
            <a:pPr algn="ctr"/>
            <a:r>
              <a:rPr lang="en-US" sz="770" b="1" dirty="0">
                <a:latin typeface="Twinkl Cursive Looped" panose="02000000000000000000" pitchFamily="2" charset="77"/>
              </a:rPr>
              <a:t>How To Help</a:t>
            </a:r>
          </a:p>
          <a:p>
            <a:pPr algn="ctr"/>
            <a:r>
              <a:rPr lang="en-US" sz="770" dirty="0">
                <a:latin typeface="Twinkl Cursive Looped" panose="02000000000000000000" pitchFamily="2" charset="77"/>
              </a:rPr>
              <a:t>Go on a day trip to a coast (e.g. – Thurstaston)</a:t>
            </a:r>
          </a:p>
          <a:p>
            <a:pPr algn="ctr"/>
            <a:r>
              <a:rPr lang="en-US" sz="770" dirty="0">
                <a:latin typeface="Twinkl Cursive Looped" panose="02000000000000000000" pitchFamily="2" charset="77"/>
              </a:rPr>
              <a:t>Watch videos together about coastal areas.</a:t>
            </a:r>
          </a:p>
        </p:txBody>
      </p:sp>
      <p:sp>
        <p:nvSpPr>
          <p:cNvPr id="17" name="TextBox 16">
            <a:extLst>
              <a:ext uri="{FF2B5EF4-FFF2-40B4-BE49-F238E27FC236}">
                <a16:creationId xmlns:a16="http://schemas.microsoft.com/office/drawing/2014/main" id="{0BC2529F-B510-7A49-A59D-3F8C37013183}"/>
              </a:ext>
            </a:extLst>
          </p:cNvPr>
          <p:cNvSpPr txBox="1"/>
          <p:nvPr/>
        </p:nvSpPr>
        <p:spPr>
          <a:xfrm>
            <a:off x="3945787" y="2398944"/>
            <a:ext cx="1265825" cy="1453475"/>
          </a:xfrm>
          <a:prstGeom prst="rect">
            <a:avLst/>
          </a:prstGeom>
          <a:noFill/>
        </p:spPr>
        <p:txBody>
          <a:bodyPr wrap="square" rtlCol="0">
            <a:spAutoFit/>
          </a:bodyPr>
          <a:lstStyle/>
          <a:p>
            <a:pPr algn="ctr"/>
            <a:r>
              <a:rPr lang="en-US" sz="770" b="1" dirty="0">
                <a:latin typeface="Twinkl Cursive Looped" panose="02000000000000000000" pitchFamily="2" charset="77"/>
              </a:rPr>
              <a:t>Reading</a:t>
            </a:r>
          </a:p>
          <a:p>
            <a:pPr algn="ctr"/>
            <a:r>
              <a:rPr lang="en-US" sz="673" dirty="0">
                <a:latin typeface="Twinkl Cursive Looped" panose="02000000000000000000" pitchFamily="2" charset="77"/>
              </a:rPr>
              <a:t>Our class novel is Planet Omar. </a:t>
            </a:r>
          </a:p>
          <a:p>
            <a:pPr algn="ctr"/>
            <a:endParaRPr lang="en-US" sz="673" dirty="0">
              <a:latin typeface="Twinkl Cursive Looped" panose="02000000000000000000" pitchFamily="2" charset="77"/>
            </a:endParaRPr>
          </a:p>
          <a:p>
            <a:pPr algn="ctr"/>
            <a:r>
              <a:rPr lang="en-US" sz="673" dirty="0">
                <a:latin typeface="Twinkl Cursive Looped" panose="02000000000000000000" pitchFamily="2" charset="77"/>
              </a:rPr>
              <a:t>We will also do a Whole Class Reading lesson every day, usually about our other subjects.</a:t>
            </a:r>
          </a:p>
          <a:p>
            <a:pPr algn="ctr"/>
            <a:endParaRPr lang="en-US" sz="673" dirty="0">
              <a:latin typeface="Twinkl Cursive Looped" panose="02000000000000000000" pitchFamily="2" charset="77"/>
            </a:endParaRPr>
          </a:p>
          <a:p>
            <a:pPr algn="ctr"/>
            <a:r>
              <a:rPr lang="en-US" sz="673" b="1" dirty="0">
                <a:latin typeface="Twinkl Cursive Looped" panose="02000000000000000000" pitchFamily="2" charset="77"/>
              </a:rPr>
              <a:t>How To Help</a:t>
            </a:r>
            <a:endParaRPr lang="en-US" sz="673" dirty="0">
              <a:latin typeface="Twinkl Cursive Looped" panose="02000000000000000000" pitchFamily="2" charset="77"/>
            </a:endParaRPr>
          </a:p>
          <a:p>
            <a:pPr algn="ctr"/>
            <a:r>
              <a:rPr lang="en-US" sz="673" dirty="0">
                <a:latin typeface="Twinkl Cursive Looped" panose="02000000000000000000" pitchFamily="2" charset="77"/>
              </a:rPr>
              <a:t>Read often with your child and talk to them about what they have read.</a:t>
            </a:r>
          </a:p>
          <a:p>
            <a:pPr algn="ctr"/>
            <a:endParaRPr lang="en-US" sz="673" dirty="0">
              <a:latin typeface="Twinkl Cursive Looped" panose="02000000000000000000" pitchFamily="2" charset="77"/>
            </a:endParaRPr>
          </a:p>
        </p:txBody>
      </p:sp>
      <p:sp>
        <p:nvSpPr>
          <p:cNvPr id="20" name="TextBox 19">
            <a:extLst>
              <a:ext uri="{FF2B5EF4-FFF2-40B4-BE49-F238E27FC236}">
                <a16:creationId xmlns:a16="http://schemas.microsoft.com/office/drawing/2014/main" id="{8CD36CE8-781F-A64F-909C-7AFEDCD4E2D9}"/>
              </a:ext>
            </a:extLst>
          </p:cNvPr>
          <p:cNvSpPr txBox="1"/>
          <p:nvPr/>
        </p:nvSpPr>
        <p:spPr>
          <a:xfrm>
            <a:off x="4139691" y="6093264"/>
            <a:ext cx="3917370" cy="447815"/>
          </a:xfrm>
          <a:prstGeom prst="rect">
            <a:avLst/>
          </a:prstGeom>
          <a:noFill/>
        </p:spPr>
        <p:txBody>
          <a:bodyPr wrap="square" rtlCol="0">
            <a:spAutoFit/>
          </a:bodyPr>
          <a:lstStyle/>
          <a:p>
            <a:pPr algn="ctr"/>
            <a:r>
              <a:rPr lang="en-US" sz="770" dirty="0">
                <a:latin typeface="Twinkl Cursive Looped" panose="02000000000000000000" pitchFamily="2" charset="77"/>
              </a:rPr>
              <a:t>PE is on a Friday afternoon. </a:t>
            </a:r>
          </a:p>
          <a:p>
            <a:pPr algn="ctr"/>
            <a:r>
              <a:rPr lang="en-US" sz="770" dirty="0">
                <a:latin typeface="Twinkl Cursive Looped" panose="02000000000000000000" pitchFamily="2" charset="77"/>
              </a:rPr>
              <a:t>PSHE is Family and Relationships.</a:t>
            </a:r>
          </a:p>
          <a:p>
            <a:pPr algn="ctr"/>
            <a:r>
              <a:rPr lang="en-US" sz="770" dirty="0">
                <a:latin typeface="Twinkl Cursive Looped" panose="02000000000000000000" pitchFamily="2" charset="77"/>
              </a:rPr>
              <a:t>Music is I’ve been to Harlem.</a:t>
            </a:r>
          </a:p>
        </p:txBody>
      </p:sp>
      <p:sp>
        <p:nvSpPr>
          <p:cNvPr id="23" name="Rounded Rectangle 22">
            <a:extLst>
              <a:ext uri="{FF2B5EF4-FFF2-40B4-BE49-F238E27FC236}">
                <a16:creationId xmlns:a16="http://schemas.microsoft.com/office/drawing/2014/main" id="{6EAB8215-ED66-9F49-B632-435816F6CF50}"/>
              </a:ext>
            </a:extLst>
          </p:cNvPr>
          <p:cNvSpPr/>
          <p:nvPr/>
        </p:nvSpPr>
        <p:spPr>
          <a:xfrm>
            <a:off x="3823081" y="726382"/>
            <a:ext cx="4550504" cy="5944958"/>
          </a:xfrm>
          <a:prstGeom prst="roundRect">
            <a:avLst/>
          </a:prstGeom>
          <a:noFill/>
          <a:ln w="920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5" dirty="0"/>
          </a:p>
        </p:txBody>
      </p:sp>
      <p:sp>
        <p:nvSpPr>
          <p:cNvPr id="24" name="Rounded Rectangle 23">
            <a:extLst>
              <a:ext uri="{FF2B5EF4-FFF2-40B4-BE49-F238E27FC236}">
                <a16:creationId xmlns:a16="http://schemas.microsoft.com/office/drawing/2014/main" id="{5F9AD603-C9D5-F841-9F35-6586D322F360}"/>
              </a:ext>
            </a:extLst>
          </p:cNvPr>
          <p:cNvSpPr/>
          <p:nvPr/>
        </p:nvSpPr>
        <p:spPr>
          <a:xfrm>
            <a:off x="6126846" y="814536"/>
            <a:ext cx="1777909" cy="1324606"/>
          </a:xfrm>
          <a:prstGeom prst="roundRect">
            <a:avLst/>
          </a:prstGeom>
          <a:noFill/>
          <a:ln w="50800">
            <a:solidFill>
              <a:srgbClr val="0056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5" dirty="0"/>
          </a:p>
        </p:txBody>
      </p:sp>
      <p:sp>
        <p:nvSpPr>
          <p:cNvPr id="25" name="Rounded Rectangle 24">
            <a:extLst>
              <a:ext uri="{FF2B5EF4-FFF2-40B4-BE49-F238E27FC236}">
                <a16:creationId xmlns:a16="http://schemas.microsoft.com/office/drawing/2014/main" id="{9C0EB557-103A-B547-B0AA-366E52559E04}"/>
              </a:ext>
            </a:extLst>
          </p:cNvPr>
          <p:cNvSpPr/>
          <p:nvPr/>
        </p:nvSpPr>
        <p:spPr>
          <a:xfrm>
            <a:off x="4249264" y="814535"/>
            <a:ext cx="1787425" cy="1326319"/>
          </a:xfrm>
          <a:prstGeom prst="roundRect">
            <a:avLst/>
          </a:prstGeom>
          <a:noFill/>
          <a:ln w="50800">
            <a:solidFill>
              <a:srgbClr val="0056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5" dirty="0"/>
          </a:p>
        </p:txBody>
      </p:sp>
      <p:sp>
        <p:nvSpPr>
          <p:cNvPr id="29" name="Rounded Rectangle 28">
            <a:extLst>
              <a:ext uri="{FF2B5EF4-FFF2-40B4-BE49-F238E27FC236}">
                <a16:creationId xmlns:a16="http://schemas.microsoft.com/office/drawing/2014/main" id="{AE7EF12D-4117-C345-9E5E-C67C34F7BB7E}"/>
              </a:ext>
            </a:extLst>
          </p:cNvPr>
          <p:cNvSpPr/>
          <p:nvPr/>
        </p:nvSpPr>
        <p:spPr>
          <a:xfrm>
            <a:off x="3916129" y="2289497"/>
            <a:ext cx="2120148" cy="1601372"/>
          </a:xfrm>
          <a:prstGeom prst="roundRect">
            <a:avLst/>
          </a:prstGeom>
          <a:noFill/>
          <a:ln w="50800">
            <a:solidFill>
              <a:srgbClr val="0056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5" dirty="0"/>
          </a:p>
        </p:txBody>
      </p:sp>
      <p:sp>
        <p:nvSpPr>
          <p:cNvPr id="30" name="Rounded Rectangle 29">
            <a:extLst>
              <a:ext uri="{FF2B5EF4-FFF2-40B4-BE49-F238E27FC236}">
                <a16:creationId xmlns:a16="http://schemas.microsoft.com/office/drawing/2014/main" id="{ACC07467-FC39-4940-A9C6-34D94E219E80}"/>
              </a:ext>
            </a:extLst>
          </p:cNvPr>
          <p:cNvSpPr/>
          <p:nvPr/>
        </p:nvSpPr>
        <p:spPr>
          <a:xfrm>
            <a:off x="6123782" y="2282919"/>
            <a:ext cx="2111043" cy="1700904"/>
          </a:xfrm>
          <a:prstGeom prst="roundRect">
            <a:avLst/>
          </a:prstGeom>
          <a:noFill/>
          <a:ln w="50800">
            <a:solidFill>
              <a:srgbClr val="0056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5" dirty="0"/>
          </a:p>
        </p:txBody>
      </p:sp>
      <p:sp>
        <p:nvSpPr>
          <p:cNvPr id="31" name="Rounded Rectangle 30">
            <a:extLst>
              <a:ext uri="{FF2B5EF4-FFF2-40B4-BE49-F238E27FC236}">
                <a16:creationId xmlns:a16="http://schemas.microsoft.com/office/drawing/2014/main" id="{E56FDBB2-4746-B042-A26E-4D1C00698BA7}"/>
              </a:ext>
            </a:extLst>
          </p:cNvPr>
          <p:cNvSpPr/>
          <p:nvPr/>
        </p:nvSpPr>
        <p:spPr>
          <a:xfrm>
            <a:off x="3936057" y="4070237"/>
            <a:ext cx="2108220" cy="1036499"/>
          </a:xfrm>
          <a:prstGeom prst="roundRect">
            <a:avLst/>
          </a:prstGeom>
          <a:noFill/>
          <a:ln w="50800">
            <a:solidFill>
              <a:srgbClr val="0056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5" dirty="0"/>
          </a:p>
        </p:txBody>
      </p:sp>
      <p:sp>
        <p:nvSpPr>
          <p:cNvPr id="32" name="Rounded Rectangle 31">
            <a:extLst>
              <a:ext uri="{FF2B5EF4-FFF2-40B4-BE49-F238E27FC236}">
                <a16:creationId xmlns:a16="http://schemas.microsoft.com/office/drawing/2014/main" id="{13B9B711-367A-F541-A346-13628FAF4C0C}"/>
              </a:ext>
            </a:extLst>
          </p:cNvPr>
          <p:cNvSpPr/>
          <p:nvPr/>
        </p:nvSpPr>
        <p:spPr>
          <a:xfrm>
            <a:off x="6126786" y="4089621"/>
            <a:ext cx="2114692" cy="1076774"/>
          </a:xfrm>
          <a:prstGeom prst="roundRect">
            <a:avLst/>
          </a:prstGeom>
          <a:noFill/>
          <a:ln w="50800">
            <a:solidFill>
              <a:srgbClr val="0056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5" dirty="0"/>
          </a:p>
        </p:txBody>
      </p:sp>
      <p:sp>
        <p:nvSpPr>
          <p:cNvPr id="34" name="Rounded Rectangle 33">
            <a:extLst>
              <a:ext uri="{FF2B5EF4-FFF2-40B4-BE49-F238E27FC236}">
                <a16:creationId xmlns:a16="http://schemas.microsoft.com/office/drawing/2014/main" id="{DF94AECC-6A6C-EE4F-A11C-31BD73F3F271}"/>
              </a:ext>
            </a:extLst>
          </p:cNvPr>
          <p:cNvSpPr/>
          <p:nvPr/>
        </p:nvSpPr>
        <p:spPr>
          <a:xfrm>
            <a:off x="4134940" y="6074238"/>
            <a:ext cx="3917370" cy="427536"/>
          </a:xfrm>
          <a:prstGeom prst="roundRect">
            <a:avLst/>
          </a:prstGeom>
          <a:noFill/>
          <a:ln w="50800">
            <a:solidFill>
              <a:srgbClr val="0056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5" dirty="0"/>
          </a:p>
        </p:txBody>
      </p:sp>
      <p:sp>
        <p:nvSpPr>
          <p:cNvPr id="35" name="Rounded Rectangle 34">
            <a:extLst>
              <a:ext uri="{FF2B5EF4-FFF2-40B4-BE49-F238E27FC236}">
                <a16:creationId xmlns:a16="http://schemas.microsoft.com/office/drawing/2014/main" id="{F9A32F05-1CD1-CF4E-9A11-3792646EDF35}"/>
              </a:ext>
            </a:extLst>
          </p:cNvPr>
          <p:cNvSpPr/>
          <p:nvPr/>
        </p:nvSpPr>
        <p:spPr>
          <a:xfrm>
            <a:off x="3944189" y="5170287"/>
            <a:ext cx="2108220" cy="840399"/>
          </a:xfrm>
          <a:prstGeom prst="roundRect">
            <a:avLst/>
          </a:prstGeom>
          <a:noFill/>
          <a:ln w="50800">
            <a:solidFill>
              <a:srgbClr val="0056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5" dirty="0"/>
          </a:p>
        </p:txBody>
      </p:sp>
      <p:sp>
        <p:nvSpPr>
          <p:cNvPr id="36" name="Rounded Rectangle 35">
            <a:extLst>
              <a:ext uri="{FF2B5EF4-FFF2-40B4-BE49-F238E27FC236}">
                <a16:creationId xmlns:a16="http://schemas.microsoft.com/office/drawing/2014/main" id="{F432452C-15FB-4347-A96A-87AAF44078E6}"/>
              </a:ext>
            </a:extLst>
          </p:cNvPr>
          <p:cNvSpPr/>
          <p:nvPr/>
        </p:nvSpPr>
        <p:spPr>
          <a:xfrm>
            <a:off x="6123782" y="5229946"/>
            <a:ext cx="2108220" cy="813474"/>
          </a:xfrm>
          <a:prstGeom prst="roundRect">
            <a:avLst/>
          </a:prstGeom>
          <a:noFill/>
          <a:ln w="50800">
            <a:solidFill>
              <a:srgbClr val="0056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5" dirty="0"/>
          </a:p>
        </p:txBody>
      </p:sp>
      <p:sp>
        <p:nvSpPr>
          <p:cNvPr id="41" name="TextBox 40">
            <a:extLst>
              <a:ext uri="{FF2B5EF4-FFF2-40B4-BE49-F238E27FC236}">
                <a16:creationId xmlns:a16="http://schemas.microsoft.com/office/drawing/2014/main" id="{0825477C-05D3-1E41-A8C7-7831AA150DFE}"/>
              </a:ext>
            </a:extLst>
          </p:cNvPr>
          <p:cNvSpPr txBox="1"/>
          <p:nvPr/>
        </p:nvSpPr>
        <p:spPr>
          <a:xfrm>
            <a:off x="3942529" y="5286103"/>
            <a:ext cx="2108219" cy="684803"/>
          </a:xfrm>
          <a:prstGeom prst="rect">
            <a:avLst/>
          </a:prstGeom>
          <a:noFill/>
        </p:spPr>
        <p:txBody>
          <a:bodyPr wrap="square" rtlCol="0">
            <a:spAutoFit/>
          </a:bodyPr>
          <a:lstStyle/>
          <a:p>
            <a:pPr algn="ctr"/>
            <a:r>
              <a:rPr lang="en-US" sz="770" b="1" dirty="0">
                <a:latin typeface="Twinkl Cursive Looped" panose="02000000000000000000" pitchFamily="2" charset="77"/>
              </a:rPr>
              <a:t>RE</a:t>
            </a:r>
          </a:p>
          <a:p>
            <a:pPr algn="ctr"/>
            <a:r>
              <a:rPr lang="en-US" sz="770" b="1" dirty="0">
                <a:latin typeface="Twinkl Cursive Looped" panose="02000000000000000000" pitchFamily="2" charset="77"/>
              </a:rPr>
              <a:t>Islam</a:t>
            </a:r>
          </a:p>
          <a:p>
            <a:pPr algn="ctr"/>
            <a:endParaRPr lang="en-US" sz="770" b="1" dirty="0">
              <a:latin typeface="Twinkl Cursive Looped" panose="02000000000000000000" pitchFamily="2" charset="77"/>
            </a:endParaRPr>
          </a:p>
          <a:p>
            <a:pPr algn="ctr"/>
            <a:r>
              <a:rPr lang="en-US" sz="770" b="1" dirty="0">
                <a:latin typeface="Twinkl Cursive Looped" panose="02000000000000000000" pitchFamily="2" charset="77"/>
              </a:rPr>
              <a:t>How To Help</a:t>
            </a:r>
          </a:p>
          <a:p>
            <a:pPr algn="ctr"/>
            <a:r>
              <a:rPr lang="en-US" sz="770" dirty="0">
                <a:latin typeface="Twinkl Cursive Looped" panose="02000000000000000000" pitchFamily="2" charset="77"/>
              </a:rPr>
              <a:t>Research what Islamic beliefs are.</a:t>
            </a:r>
          </a:p>
        </p:txBody>
      </p:sp>
      <p:sp>
        <p:nvSpPr>
          <p:cNvPr id="37" name="TextBox 36">
            <a:extLst>
              <a:ext uri="{FF2B5EF4-FFF2-40B4-BE49-F238E27FC236}">
                <a16:creationId xmlns:a16="http://schemas.microsoft.com/office/drawing/2014/main" id="{815CBCEB-0E2B-D585-B309-04062EA65A59}"/>
              </a:ext>
            </a:extLst>
          </p:cNvPr>
          <p:cNvSpPr txBox="1"/>
          <p:nvPr/>
        </p:nvSpPr>
        <p:spPr>
          <a:xfrm>
            <a:off x="6159082" y="1656276"/>
            <a:ext cx="1749384" cy="526811"/>
          </a:xfrm>
          <a:prstGeom prst="rect">
            <a:avLst/>
          </a:prstGeom>
          <a:noFill/>
        </p:spPr>
        <p:txBody>
          <a:bodyPr wrap="square" rtlCol="0">
            <a:spAutoFit/>
          </a:bodyPr>
          <a:lstStyle/>
          <a:p>
            <a:pPr algn="ctr"/>
            <a:r>
              <a:rPr lang="en-US" sz="706" b="1" dirty="0">
                <a:latin typeface="Twinkl Cursive Looped" panose="02000000000000000000" pitchFamily="2" charset="77"/>
              </a:rPr>
              <a:t>How To Help</a:t>
            </a:r>
            <a:endParaRPr lang="en-US" sz="706" dirty="0">
              <a:latin typeface="Twinkl Cursive Looped" panose="02000000000000000000" pitchFamily="2" charset="77"/>
            </a:endParaRPr>
          </a:p>
          <a:p>
            <a:pPr algn="ctr"/>
            <a:r>
              <a:rPr lang="en-US" sz="706" dirty="0">
                <a:latin typeface="Twinkl Cursive Looped" panose="02000000000000000000" pitchFamily="2" charset="77"/>
              </a:rPr>
              <a:t>Practise picking out interesting words when reading and seeing if they can use it correctly.</a:t>
            </a:r>
          </a:p>
        </p:txBody>
      </p:sp>
      <p:pic>
        <p:nvPicPr>
          <p:cNvPr id="4" name="Picture 4" descr="Seal Surfer by Foreman, Michael New Edition (200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31814" y="907300"/>
            <a:ext cx="580364" cy="53161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stretch>
            <a:fillRect/>
          </a:stretch>
        </p:blipFill>
        <p:spPr>
          <a:xfrm>
            <a:off x="5248093" y="2502402"/>
            <a:ext cx="676636" cy="1139057"/>
          </a:xfrm>
          <a:prstGeom prst="rect">
            <a:avLst/>
          </a:prstGeom>
        </p:spPr>
      </p:pic>
    </p:spTree>
    <p:extLst>
      <p:ext uri="{BB962C8B-B14F-4D97-AF65-F5344CB8AC3E}">
        <p14:creationId xmlns:p14="http://schemas.microsoft.com/office/powerpoint/2010/main" val="1019689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blue yellow abstract art"/>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64613"/>
          <a:stretch/>
        </p:blipFill>
        <p:spPr bwMode="auto">
          <a:xfrm flipH="1">
            <a:off x="-2" y="0"/>
            <a:ext cx="1645921" cy="688944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Wolverham School bw"/>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07336" y="5528402"/>
            <a:ext cx="1314994" cy="1329598"/>
          </a:xfrm>
          <a:prstGeom prst="rect">
            <a:avLst/>
          </a:prstGeom>
          <a:noFill/>
          <a:ln>
            <a:noFill/>
          </a:ln>
        </p:spPr>
      </p:pic>
      <p:sp>
        <p:nvSpPr>
          <p:cNvPr id="5" name="TextBox 4"/>
          <p:cNvSpPr txBox="1"/>
          <p:nvPr/>
        </p:nvSpPr>
        <p:spPr>
          <a:xfrm>
            <a:off x="1872343" y="121920"/>
            <a:ext cx="7541623" cy="707886"/>
          </a:xfrm>
          <a:prstGeom prst="rect">
            <a:avLst/>
          </a:prstGeom>
          <a:noFill/>
        </p:spPr>
        <p:txBody>
          <a:bodyPr wrap="square" rtlCol="0">
            <a:spAutoFit/>
          </a:bodyPr>
          <a:lstStyle/>
          <a:p>
            <a:r>
              <a:rPr lang="en-GB" sz="4000" dirty="0"/>
              <a:t>Keeping in touch:</a:t>
            </a:r>
          </a:p>
        </p:txBody>
      </p:sp>
      <p:sp>
        <p:nvSpPr>
          <p:cNvPr id="2" name="TextBox 1"/>
          <p:cNvSpPr txBox="1"/>
          <p:nvPr/>
        </p:nvSpPr>
        <p:spPr>
          <a:xfrm>
            <a:off x="1985554" y="1010194"/>
            <a:ext cx="8905966" cy="5909310"/>
          </a:xfrm>
          <a:prstGeom prst="rect">
            <a:avLst/>
          </a:prstGeom>
          <a:noFill/>
        </p:spPr>
        <p:txBody>
          <a:bodyPr wrap="square" rtlCol="0">
            <a:spAutoFit/>
          </a:bodyPr>
          <a:lstStyle/>
          <a:p>
            <a:pPr marL="342900" indent="-342900">
              <a:buFont typeface="Arial" panose="020B0604020202020204" pitchFamily="34" charset="0"/>
              <a:buChar char="•"/>
            </a:pPr>
            <a:r>
              <a:rPr lang="en-GB" sz="3600" dirty="0"/>
              <a:t>If you need to speak to me, you just need to call the school office to arrange this before hand. Alternatively, you can catch us once all the children have left at 3.15 (either in person or by phone).</a:t>
            </a:r>
          </a:p>
          <a:p>
            <a:pPr marL="342900" indent="-342900">
              <a:buFont typeface="Arial" panose="020B0604020202020204" pitchFamily="34" charset="0"/>
              <a:buChar char="•"/>
            </a:pPr>
            <a:endParaRPr lang="en-GB" sz="3600" dirty="0"/>
          </a:p>
          <a:p>
            <a:pPr marL="342900" indent="-342900">
              <a:buFont typeface="Arial" panose="020B0604020202020204" pitchFamily="34" charset="0"/>
              <a:buChar char="•"/>
            </a:pPr>
            <a:r>
              <a:rPr lang="en-GB" sz="3600" dirty="0"/>
              <a:t>Some children walk to the gate – if you want your child to do this I can add them to my list! </a:t>
            </a:r>
          </a:p>
          <a:p>
            <a:pPr marL="342900" indent="-342900">
              <a:buFont typeface="Arial" panose="020B0604020202020204" pitchFamily="34" charset="0"/>
              <a:buChar char="•"/>
            </a:pPr>
            <a:endParaRPr lang="en-GB" sz="3600" dirty="0"/>
          </a:p>
          <a:p>
            <a:endParaRPr lang="en-GB" dirty="0"/>
          </a:p>
        </p:txBody>
      </p:sp>
      <p:sp>
        <p:nvSpPr>
          <p:cNvPr id="3" name="AutoShape 4" descr="Power Maths Year 6 Pupil Practice Book 6A thumbnail"/>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633154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descr="Image result for blue yellow abstract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611936" y="-2630624"/>
            <a:ext cx="6968127" cy="12192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92777" y="966651"/>
            <a:ext cx="10067109" cy="15696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9600" dirty="0">
                <a:latin typeface="KG Second Chances Solid" panose="02000000000000000000" pitchFamily="2" charset="0"/>
              </a:rPr>
              <a:t>Juniper Class</a:t>
            </a:r>
          </a:p>
        </p:txBody>
      </p:sp>
      <p:sp>
        <p:nvSpPr>
          <p:cNvPr id="10" name="TextBox 9"/>
          <p:cNvSpPr txBox="1"/>
          <p:nvPr/>
        </p:nvSpPr>
        <p:spPr>
          <a:xfrm>
            <a:off x="8005045" y="8382801"/>
            <a:ext cx="3760839" cy="3171056"/>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425255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blue yellow abstract art"/>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64613"/>
          <a:stretch/>
        </p:blipFill>
        <p:spPr bwMode="auto">
          <a:xfrm flipH="1">
            <a:off x="-2" y="0"/>
            <a:ext cx="1645921" cy="688944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Wolverham School bw"/>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07336" y="5528402"/>
            <a:ext cx="1314994" cy="1329598"/>
          </a:xfrm>
          <a:prstGeom prst="rect">
            <a:avLst/>
          </a:prstGeom>
          <a:noFill/>
          <a:ln>
            <a:noFill/>
          </a:ln>
        </p:spPr>
      </p:pic>
      <p:sp>
        <p:nvSpPr>
          <p:cNvPr id="5" name="TextBox 4"/>
          <p:cNvSpPr txBox="1"/>
          <p:nvPr/>
        </p:nvSpPr>
        <p:spPr>
          <a:xfrm>
            <a:off x="1872343" y="121920"/>
            <a:ext cx="7541623" cy="707886"/>
          </a:xfrm>
          <a:prstGeom prst="rect">
            <a:avLst/>
          </a:prstGeom>
          <a:noFill/>
        </p:spPr>
        <p:txBody>
          <a:bodyPr wrap="square" rtlCol="0">
            <a:spAutoFit/>
          </a:bodyPr>
          <a:lstStyle/>
          <a:p>
            <a:r>
              <a:rPr lang="en-GB" sz="4000" dirty="0"/>
              <a:t>Daily Timetable:</a:t>
            </a:r>
          </a:p>
        </p:txBody>
      </p:sp>
      <p:graphicFrame>
        <p:nvGraphicFramePr>
          <p:cNvPr id="9" name="Table 8"/>
          <p:cNvGraphicFramePr>
            <a:graphicFrameLocks noGrp="1"/>
          </p:cNvGraphicFramePr>
          <p:nvPr>
            <p:extLst>
              <p:ext uri="{D42A27DB-BD31-4B8C-83A1-F6EECF244321}">
                <p14:modId xmlns:p14="http://schemas.microsoft.com/office/powerpoint/2010/main" val="3797871976"/>
              </p:ext>
            </p:extLst>
          </p:nvPr>
        </p:nvGraphicFramePr>
        <p:xfrm>
          <a:off x="1872342" y="857155"/>
          <a:ext cx="8934993" cy="5542522"/>
        </p:xfrm>
        <a:graphic>
          <a:graphicData uri="http://schemas.openxmlformats.org/drawingml/2006/table">
            <a:tbl>
              <a:tblPr firstRow="1" firstCol="1" bandRow="1"/>
              <a:tblGrid>
                <a:gridCol w="2945297">
                  <a:extLst>
                    <a:ext uri="{9D8B030D-6E8A-4147-A177-3AD203B41FA5}">
                      <a16:colId xmlns:a16="http://schemas.microsoft.com/office/drawing/2014/main" val="1909882329"/>
                    </a:ext>
                  </a:extLst>
                </a:gridCol>
                <a:gridCol w="5989696">
                  <a:extLst>
                    <a:ext uri="{9D8B030D-6E8A-4147-A177-3AD203B41FA5}">
                      <a16:colId xmlns:a16="http://schemas.microsoft.com/office/drawing/2014/main" val="3598020767"/>
                    </a:ext>
                  </a:extLst>
                </a:gridCol>
              </a:tblGrid>
              <a:tr h="776784">
                <a:tc>
                  <a:txBody>
                    <a:bodyPr/>
                    <a:lstStyle/>
                    <a:p>
                      <a:pPr algn="l">
                        <a:lnSpc>
                          <a:spcPct val="107000"/>
                        </a:lnSpc>
                        <a:spcAft>
                          <a:spcPts val="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8:35 – 8.45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S</a:t>
                      </a:r>
                      <a:r>
                        <a:rPr lang="en-GB" sz="2400" dirty="0">
                          <a:effectLst/>
                          <a:latin typeface="Calibri" panose="020F0502020204030204" pitchFamily="34" charset="0"/>
                          <a:ea typeface="Calibri" panose="020F0502020204030204" pitchFamily="34" charset="0"/>
                          <a:cs typeface="Times New Roman" panose="02020603050405020304" pitchFamily="18" charset="0"/>
                        </a:rPr>
                        <a:t>kills check and reading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5406881"/>
                  </a:ext>
                </a:extLst>
              </a:tr>
              <a:tr h="547558">
                <a:tc>
                  <a:txBody>
                    <a:bodyPr/>
                    <a:lstStyle/>
                    <a:p>
                      <a:pPr algn="l">
                        <a:lnSpc>
                          <a:spcPct val="107000"/>
                        </a:lnSpc>
                        <a:spcAft>
                          <a:spcPts val="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8.45 – 10.00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Maths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1989861"/>
                  </a:ext>
                </a:extLst>
              </a:tr>
              <a:tr h="379595">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2400" dirty="0">
                          <a:effectLst/>
                          <a:latin typeface="Calibri" panose="020F0502020204030204" pitchFamily="34" charset="0"/>
                          <a:ea typeface="Calibri" panose="020F0502020204030204" pitchFamily="34" charset="0"/>
                          <a:cs typeface="Times New Roman" panose="02020603050405020304" pitchFamily="18" charset="0"/>
                        </a:rPr>
                        <a:t>10.00-10.15</a:t>
                      </a:r>
                    </a:p>
                    <a:p>
                      <a:pPr algn="l">
                        <a:lnSpc>
                          <a:spcPct val="107000"/>
                        </a:lnSpc>
                        <a:spcAft>
                          <a:spcPts val="0"/>
                        </a:spcAf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Break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924223"/>
                  </a:ext>
                </a:extLst>
              </a:tr>
              <a:tr h="379595">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2400" dirty="0">
                          <a:effectLst/>
                          <a:latin typeface="Calibri" panose="020F0502020204030204" pitchFamily="34" charset="0"/>
                          <a:ea typeface="Calibri" panose="020F0502020204030204" pitchFamily="34" charset="0"/>
                          <a:cs typeface="Times New Roman" panose="02020603050405020304" pitchFamily="18" charset="0"/>
                        </a:rPr>
                        <a:t>10.15-11.00</a:t>
                      </a:r>
                    </a:p>
                    <a:p>
                      <a:pPr algn="l">
                        <a:lnSpc>
                          <a:spcPct val="107000"/>
                        </a:lnSpc>
                        <a:spcAft>
                          <a:spcPts val="0"/>
                        </a:spcAf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Whole Class Reading</a:t>
                      </a:r>
                      <a:r>
                        <a:rPr lang="en-GB" sz="2400" baseline="0" dirty="0">
                          <a:effectLst/>
                          <a:latin typeface="Calibri" panose="020F0502020204030204" pitchFamily="34" charset="0"/>
                          <a:ea typeface="Calibri" panose="020F0502020204030204" pitchFamily="34" charset="0"/>
                          <a:cs typeface="Times New Roman" panose="02020603050405020304" pitchFamily="18" charset="0"/>
                        </a:rPr>
                        <a:t> / Fluency/ Handwriting</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8271279"/>
                  </a:ext>
                </a:extLst>
              </a:tr>
              <a:tr h="379595">
                <a:tc>
                  <a:txBody>
                    <a:bodyPr/>
                    <a:lstStyle/>
                    <a:p>
                      <a:pPr algn="l">
                        <a:lnSpc>
                          <a:spcPct val="107000"/>
                        </a:lnSpc>
                        <a:spcAft>
                          <a:spcPts val="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11.00-12.00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English</a:t>
                      </a:r>
                      <a:r>
                        <a:rPr lang="en-GB" sz="2400" baseline="0" dirty="0">
                          <a:effectLst/>
                          <a:latin typeface="Calibri" panose="020F0502020204030204" pitchFamily="34" charset="0"/>
                          <a:ea typeface="Calibri" panose="020F0502020204030204" pitchFamily="34" charset="0"/>
                          <a:cs typeface="Times New Roman" panose="02020603050405020304" pitchFamily="18" charset="0"/>
                        </a:rPr>
                        <a:t> </a:t>
                      </a:r>
                    </a:p>
                    <a:p>
                      <a:pPr algn="l">
                        <a:lnSpc>
                          <a:spcPct val="107000"/>
                        </a:lnSpc>
                        <a:spcAft>
                          <a:spcPts val="0"/>
                        </a:spcAf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6613896"/>
                  </a:ext>
                </a:extLst>
              </a:tr>
              <a:tr h="379595">
                <a:tc>
                  <a:txBody>
                    <a:bodyPr/>
                    <a:lstStyle/>
                    <a:p>
                      <a:pPr algn="l">
                        <a:lnSpc>
                          <a:spcPct val="107000"/>
                        </a:lnSpc>
                        <a:spcAft>
                          <a:spcPts val="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12.00-1.00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Lunch</a:t>
                      </a:r>
                    </a:p>
                    <a:p>
                      <a:pPr algn="l">
                        <a:lnSpc>
                          <a:spcPct val="107000"/>
                        </a:lnSpc>
                        <a:spcAft>
                          <a:spcPts val="0"/>
                        </a:spcAf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5872621"/>
                  </a:ext>
                </a:extLst>
              </a:tr>
              <a:tr h="379595">
                <a:tc>
                  <a:txBody>
                    <a:bodyPr/>
                    <a:lstStyle/>
                    <a:p>
                      <a:pPr algn="l">
                        <a:lnSpc>
                          <a:spcPct val="107000"/>
                        </a:lnSpc>
                        <a:spcAft>
                          <a:spcPts val="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1.00-1.15</a:t>
                      </a:r>
                    </a:p>
                    <a:p>
                      <a:pPr algn="l">
                        <a:lnSpc>
                          <a:spcPct val="107000"/>
                        </a:lnSpc>
                        <a:spcAft>
                          <a:spcPts val="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1.15-1.30</a:t>
                      </a:r>
                    </a:p>
                    <a:p>
                      <a:pPr algn="l">
                        <a:lnSpc>
                          <a:spcPct val="107000"/>
                        </a:lnSpc>
                        <a:spcAft>
                          <a:spcPts val="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1.30-3.15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Class Novel </a:t>
                      </a:r>
                    </a:p>
                    <a:p>
                      <a:pPr algn="l">
                        <a:lnSpc>
                          <a:spcPct val="107000"/>
                        </a:lnSpc>
                        <a:spcAft>
                          <a:spcPts val="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Spelling</a:t>
                      </a:r>
                      <a:endParaRPr lang="en-GB" sz="2400" baseline="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2400" baseline="0" dirty="0">
                          <a:effectLst/>
                          <a:latin typeface="Calibri" panose="020F0502020204030204" pitchFamily="34" charset="0"/>
                          <a:ea typeface="Calibri" panose="020F0502020204030204" pitchFamily="34" charset="0"/>
                          <a:cs typeface="Times New Roman" panose="02020603050405020304" pitchFamily="18" charset="0"/>
                        </a:rPr>
                        <a:t>Afternoon lessons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1260912"/>
                  </a:ext>
                </a:extLst>
              </a:tr>
            </a:tbl>
          </a:graphicData>
        </a:graphic>
      </p:graphicFrame>
    </p:spTree>
    <p:extLst>
      <p:ext uri="{BB962C8B-B14F-4D97-AF65-F5344CB8AC3E}">
        <p14:creationId xmlns:p14="http://schemas.microsoft.com/office/powerpoint/2010/main" val="3229330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blue yellow abstract art"/>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64613"/>
          <a:stretch/>
        </p:blipFill>
        <p:spPr bwMode="auto">
          <a:xfrm flipH="1">
            <a:off x="-2" y="0"/>
            <a:ext cx="1645921" cy="688944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Wolverham School bw"/>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07336" y="5528402"/>
            <a:ext cx="1314994" cy="1329598"/>
          </a:xfrm>
          <a:prstGeom prst="rect">
            <a:avLst/>
          </a:prstGeom>
          <a:noFill/>
          <a:ln>
            <a:noFill/>
          </a:ln>
        </p:spPr>
      </p:pic>
      <p:sp>
        <p:nvSpPr>
          <p:cNvPr id="5" name="TextBox 4"/>
          <p:cNvSpPr txBox="1"/>
          <p:nvPr/>
        </p:nvSpPr>
        <p:spPr>
          <a:xfrm>
            <a:off x="1872343" y="121920"/>
            <a:ext cx="7541623" cy="707886"/>
          </a:xfrm>
          <a:prstGeom prst="rect">
            <a:avLst/>
          </a:prstGeom>
          <a:noFill/>
        </p:spPr>
        <p:txBody>
          <a:bodyPr wrap="square" rtlCol="0">
            <a:spAutoFit/>
          </a:bodyPr>
          <a:lstStyle/>
          <a:p>
            <a:r>
              <a:rPr lang="en-GB" sz="4000" dirty="0"/>
              <a:t>Weekly timetable:</a:t>
            </a:r>
          </a:p>
        </p:txBody>
      </p:sp>
      <p:sp>
        <p:nvSpPr>
          <p:cNvPr id="2" name="TextBox 1"/>
          <p:cNvSpPr txBox="1"/>
          <p:nvPr/>
        </p:nvSpPr>
        <p:spPr>
          <a:xfrm>
            <a:off x="1985554" y="829806"/>
            <a:ext cx="8821782" cy="4339650"/>
          </a:xfrm>
          <a:prstGeom prst="rect">
            <a:avLst/>
          </a:prstGeom>
          <a:noFill/>
        </p:spPr>
        <p:txBody>
          <a:bodyPr wrap="square" rtlCol="0">
            <a:spAutoFit/>
          </a:bodyPr>
          <a:lstStyle/>
          <a:p>
            <a:pPr marL="285750" indent="-285750">
              <a:buFont typeface="Arial" panose="020B0604020202020204" pitchFamily="34" charset="0"/>
              <a:buChar char="•"/>
            </a:pPr>
            <a:r>
              <a:rPr lang="en-GB" sz="2800" dirty="0"/>
              <a:t>PE day is Friday for this half term. Children are to come into school in PE kits and wear them for whole day.</a:t>
            </a:r>
          </a:p>
          <a:p>
            <a:endParaRPr lang="en-GB" sz="2800" dirty="0"/>
          </a:p>
          <a:p>
            <a:r>
              <a:rPr lang="en-GB" sz="2800" u="sng" dirty="0"/>
              <a:t>PE Uniform</a:t>
            </a:r>
          </a:p>
          <a:p>
            <a:pPr marL="457200" indent="-457200">
              <a:buFont typeface="Arial" panose="020B0604020202020204" pitchFamily="34" charset="0"/>
              <a:buChar char="•"/>
            </a:pPr>
            <a:r>
              <a:rPr lang="en-GB" sz="2800" dirty="0"/>
              <a:t>Dark bottoms (joggers, shorts, leggings – but not gym pants!)</a:t>
            </a:r>
          </a:p>
          <a:p>
            <a:pPr marL="457200" indent="-457200">
              <a:buFont typeface="Arial" panose="020B0604020202020204" pitchFamily="34" charset="0"/>
              <a:buChar char="•"/>
            </a:pPr>
            <a:r>
              <a:rPr lang="en-GB" sz="2800" dirty="0"/>
              <a:t>White t-shirt</a:t>
            </a:r>
          </a:p>
          <a:p>
            <a:pPr marL="457200" indent="-457200">
              <a:buFont typeface="Arial" panose="020B0604020202020204" pitchFamily="34" charset="0"/>
              <a:buChar char="•"/>
            </a:pPr>
            <a:r>
              <a:rPr lang="en-GB" sz="2800" dirty="0"/>
              <a:t>Blue school hoodie</a:t>
            </a:r>
          </a:p>
          <a:p>
            <a:pPr marL="457200" indent="-457200">
              <a:buFont typeface="Arial" panose="020B0604020202020204" pitchFamily="34" charset="0"/>
              <a:buChar char="•"/>
            </a:pPr>
            <a:r>
              <a:rPr lang="en-GB" sz="2800" dirty="0"/>
              <a:t>Trainers or pumps</a:t>
            </a:r>
          </a:p>
          <a:p>
            <a:pPr marL="457200" indent="-457200">
              <a:buFont typeface="Arial" panose="020B0604020202020204" pitchFamily="34" charset="0"/>
              <a:buChar char="•"/>
            </a:pPr>
            <a:endParaRPr lang="en-GB" sz="2400" dirty="0"/>
          </a:p>
        </p:txBody>
      </p:sp>
    </p:spTree>
    <p:extLst>
      <p:ext uri="{BB962C8B-B14F-4D97-AF65-F5344CB8AC3E}">
        <p14:creationId xmlns:p14="http://schemas.microsoft.com/office/powerpoint/2010/main" val="3625255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blue yellow abstract art"/>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64613"/>
          <a:stretch/>
        </p:blipFill>
        <p:spPr bwMode="auto">
          <a:xfrm flipH="1">
            <a:off x="-2" y="0"/>
            <a:ext cx="1645921" cy="688944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Wolverham School bw"/>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07336" y="5528402"/>
            <a:ext cx="1314994" cy="1329598"/>
          </a:xfrm>
          <a:prstGeom prst="rect">
            <a:avLst/>
          </a:prstGeom>
          <a:noFill/>
          <a:ln>
            <a:noFill/>
          </a:ln>
        </p:spPr>
      </p:pic>
      <p:sp>
        <p:nvSpPr>
          <p:cNvPr id="5" name="TextBox 4"/>
          <p:cNvSpPr txBox="1"/>
          <p:nvPr/>
        </p:nvSpPr>
        <p:spPr>
          <a:xfrm>
            <a:off x="1872343" y="121920"/>
            <a:ext cx="7541623" cy="707886"/>
          </a:xfrm>
          <a:prstGeom prst="rect">
            <a:avLst/>
          </a:prstGeom>
          <a:noFill/>
        </p:spPr>
        <p:txBody>
          <a:bodyPr wrap="square" rtlCol="0">
            <a:spAutoFit/>
          </a:bodyPr>
          <a:lstStyle/>
          <a:p>
            <a:r>
              <a:rPr lang="en-GB" sz="4000" dirty="0"/>
              <a:t>Staffing:</a:t>
            </a:r>
          </a:p>
        </p:txBody>
      </p:sp>
      <p:sp>
        <p:nvSpPr>
          <p:cNvPr id="2" name="TextBox 1"/>
          <p:cNvSpPr txBox="1"/>
          <p:nvPr/>
        </p:nvSpPr>
        <p:spPr>
          <a:xfrm>
            <a:off x="1985554" y="829806"/>
            <a:ext cx="8821782" cy="6617196"/>
          </a:xfrm>
          <a:prstGeom prst="rect">
            <a:avLst/>
          </a:prstGeom>
          <a:noFill/>
        </p:spPr>
        <p:txBody>
          <a:bodyPr wrap="square" rtlCol="0">
            <a:spAutoFit/>
          </a:bodyPr>
          <a:lstStyle/>
          <a:p>
            <a:pPr marL="285750" indent="-285750">
              <a:buFont typeface="Arial" panose="020B0604020202020204" pitchFamily="34" charset="0"/>
              <a:buChar char="•"/>
            </a:pPr>
            <a:r>
              <a:rPr lang="en-GB" sz="2800" dirty="0"/>
              <a:t>Mrs Clements will be in class Monday, Tuesday, Wednesday and Thursday morning.</a:t>
            </a:r>
          </a:p>
          <a:p>
            <a:r>
              <a:rPr lang="en-GB" sz="2800" dirty="0"/>
              <a:t> </a:t>
            </a:r>
          </a:p>
          <a:p>
            <a:endParaRPr lang="en-GB" sz="2800" dirty="0"/>
          </a:p>
          <a:p>
            <a:pPr marL="285750" indent="-285750">
              <a:buFont typeface="Arial" panose="020B0604020202020204" pitchFamily="34" charset="0"/>
              <a:buChar char="•"/>
            </a:pPr>
            <a:r>
              <a:rPr lang="en-GB" sz="2800" dirty="0"/>
              <a:t>Mrs Coneboy will be in class Thursday afternoon and  Friday afternoon.</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a:t>Miss Bennett is the Year 3 Teaching Assistant.</a:t>
            </a:r>
          </a:p>
          <a:p>
            <a:pPr marL="285750" indent="-285750">
              <a:buFont typeface="Arial" panose="020B0604020202020204" pitchFamily="34" charset="0"/>
              <a:buChar char="•"/>
            </a:pPr>
            <a:endParaRPr lang="en-GB" sz="2800" dirty="0"/>
          </a:p>
          <a:p>
            <a:pPr marL="342900" indent="-342900">
              <a:buFont typeface="Arial" panose="020B0604020202020204" pitchFamily="34" charset="0"/>
              <a:buChar char="•"/>
            </a:pPr>
            <a:r>
              <a:rPr lang="en-GB" sz="2800" dirty="0"/>
              <a:t>We also have a number of other adults who support with individual and groups of children: Mrs Jones, Mrs Jones, Mrs </a:t>
            </a:r>
            <a:r>
              <a:rPr lang="en-GB" sz="2800" dirty="0" err="1"/>
              <a:t>Buswell</a:t>
            </a:r>
            <a:r>
              <a:rPr lang="en-GB" sz="2800" dirty="0"/>
              <a:t> and Mr </a:t>
            </a:r>
            <a:r>
              <a:rPr lang="en-GB" sz="2800" dirty="0" err="1"/>
              <a:t>Etty</a:t>
            </a:r>
            <a:r>
              <a:rPr lang="en-GB" sz="2800"/>
              <a:t>. </a:t>
            </a:r>
            <a:endParaRPr lang="en-GB" sz="2800" dirty="0"/>
          </a:p>
          <a:p>
            <a:pPr marL="457200" indent="-457200">
              <a:buFont typeface="Arial" panose="020B0604020202020204" pitchFamily="34" charset="0"/>
              <a:buChar char="•"/>
            </a:pPr>
            <a:endParaRPr lang="en-GB" sz="2400" dirty="0"/>
          </a:p>
          <a:p>
            <a:endParaRPr lang="en-GB" sz="3200" dirty="0"/>
          </a:p>
          <a:p>
            <a:pPr marL="457200" indent="-457200">
              <a:buFont typeface="Arial" panose="020B0604020202020204" pitchFamily="34" charset="0"/>
              <a:buChar char="•"/>
            </a:pPr>
            <a:endParaRPr lang="en-GB" sz="3200" dirty="0"/>
          </a:p>
        </p:txBody>
      </p:sp>
    </p:spTree>
    <p:extLst>
      <p:ext uri="{BB962C8B-B14F-4D97-AF65-F5344CB8AC3E}">
        <p14:creationId xmlns:p14="http://schemas.microsoft.com/office/powerpoint/2010/main" val="1498006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blue yellow abstract art"/>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64613"/>
          <a:stretch/>
        </p:blipFill>
        <p:spPr bwMode="auto">
          <a:xfrm flipH="1">
            <a:off x="-2" y="0"/>
            <a:ext cx="1645921" cy="688944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Wolverham School bw"/>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07336" y="5528402"/>
            <a:ext cx="1314994" cy="1329598"/>
          </a:xfrm>
          <a:prstGeom prst="rect">
            <a:avLst/>
          </a:prstGeom>
          <a:noFill/>
          <a:ln>
            <a:noFill/>
          </a:ln>
        </p:spPr>
      </p:pic>
      <p:sp>
        <p:nvSpPr>
          <p:cNvPr id="5" name="TextBox 4"/>
          <p:cNvSpPr txBox="1"/>
          <p:nvPr/>
        </p:nvSpPr>
        <p:spPr>
          <a:xfrm>
            <a:off x="1872343" y="121920"/>
            <a:ext cx="7541623" cy="707886"/>
          </a:xfrm>
          <a:prstGeom prst="rect">
            <a:avLst/>
          </a:prstGeom>
          <a:noFill/>
        </p:spPr>
        <p:txBody>
          <a:bodyPr wrap="square" rtlCol="0">
            <a:spAutoFit/>
          </a:bodyPr>
          <a:lstStyle/>
          <a:p>
            <a:r>
              <a:rPr lang="en-GB" sz="4000" dirty="0"/>
              <a:t>Trips and Visits:</a:t>
            </a:r>
          </a:p>
        </p:txBody>
      </p:sp>
      <p:sp>
        <p:nvSpPr>
          <p:cNvPr id="2" name="TextBox 1"/>
          <p:cNvSpPr txBox="1"/>
          <p:nvPr/>
        </p:nvSpPr>
        <p:spPr>
          <a:xfrm>
            <a:off x="1872342" y="951200"/>
            <a:ext cx="9115205" cy="1938992"/>
          </a:xfrm>
          <a:prstGeom prst="rect">
            <a:avLst/>
          </a:prstGeom>
          <a:noFill/>
        </p:spPr>
        <p:txBody>
          <a:bodyPr wrap="square" rtlCol="0">
            <a:spAutoFit/>
          </a:bodyPr>
          <a:lstStyle/>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3200" dirty="0"/>
              <a:t>During the year there will be a trip to Beeston Castle. </a:t>
            </a:r>
          </a:p>
          <a:p>
            <a:pPr marL="285750" indent="-285750">
              <a:buFont typeface="Arial" panose="020B0604020202020204" pitchFamily="34" charset="0"/>
              <a:buChar char="•"/>
            </a:pPr>
            <a:endParaRPr lang="en-GB" sz="2800" dirty="0"/>
          </a:p>
        </p:txBody>
      </p:sp>
    </p:spTree>
    <p:extLst>
      <p:ext uri="{BB962C8B-B14F-4D97-AF65-F5344CB8AC3E}">
        <p14:creationId xmlns:p14="http://schemas.microsoft.com/office/powerpoint/2010/main" val="332333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blue yellow abstract art"/>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64613"/>
          <a:stretch/>
        </p:blipFill>
        <p:spPr bwMode="auto">
          <a:xfrm flipH="1">
            <a:off x="-2" y="0"/>
            <a:ext cx="1645921" cy="688944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Wolverham School bw"/>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07336" y="5528402"/>
            <a:ext cx="1314994" cy="1329598"/>
          </a:xfrm>
          <a:prstGeom prst="rect">
            <a:avLst/>
          </a:prstGeom>
          <a:noFill/>
          <a:ln>
            <a:noFill/>
          </a:ln>
        </p:spPr>
      </p:pic>
      <p:sp>
        <p:nvSpPr>
          <p:cNvPr id="5" name="TextBox 4"/>
          <p:cNvSpPr txBox="1"/>
          <p:nvPr/>
        </p:nvSpPr>
        <p:spPr>
          <a:xfrm>
            <a:off x="1872343" y="121920"/>
            <a:ext cx="7541623" cy="707886"/>
          </a:xfrm>
          <a:prstGeom prst="rect">
            <a:avLst/>
          </a:prstGeom>
          <a:noFill/>
        </p:spPr>
        <p:txBody>
          <a:bodyPr wrap="square" rtlCol="0">
            <a:spAutoFit/>
          </a:bodyPr>
          <a:lstStyle/>
          <a:p>
            <a:r>
              <a:rPr lang="en-GB" sz="4000" dirty="0"/>
              <a:t>Reading:</a:t>
            </a:r>
          </a:p>
        </p:txBody>
      </p:sp>
      <p:sp>
        <p:nvSpPr>
          <p:cNvPr id="2" name="TextBox 1"/>
          <p:cNvSpPr txBox="1"/>
          <p:nvPr/>
        </p:nvSpPr>
        <p:spPr>
          <a:xfrm>
            <a:off x="1994263" y="829806"/>
            <a:ext cx="8589653" cy="5940088"/>
          </a:xfrm>
          <a:prstGeom prst="rect">
            <a:avLst/>
          </a:prstGeom>
          <a:noFill/>
        </p:spPr>
        <p:txBody>
          <a:bodyPr wrap="square" rtlCol="0">
            <a:spAutoFit/>
          </a:bodyPr>
          <a:lstStyle/>
          <a:p>
            <a:pPr marL="285750" indent="-285750">
              <a:buFont typeface="Arial" panose="020B0604020202020204" pitchFamily="34" charset="0"/>
              <a:buChar char="•"/>
            </a:pPr>
            <a:r>
              <a:rPr lang="en-GB" sz="2800" dirty="0"/>
              <a:t>We would encourage all children to read at home. It has a huge impact on all subjects across the curriculum.</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a:t>Children will have a reading book that suits their needs. </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a:t>We will show children when and where to change their books so they become as independent as possible when doing this! </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a:t>Children will also have access to the school library and can bring a book home. </a:t>
            </a:r>
          </a:p>
          <a:p>
            <a:endParaRPr lang="en-GB" sz="2400" dirty="0"/>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p:txBody>
      </p:sp>
    </p:spTree>
    <p:extLst>
      <p:ext uri="{BB962C8B-B14F-4D97-AF65-F5344CB8AC3E}">
        <p14:creationId xmlns:p14="http://schemas.microsoft.com/office/powerpoint/2010/main" val="3973896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blue yellow abstract art"/>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64613"/>
          <a:stretch/>
        </p:blipFill>
        <p:spPr bwMode="auto">
          <a:xfrm flipH="1">
            <a:off x="-2" y="0"/>
            <a:ext cx="1645921" cy="688944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Wolverham School bw"/>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07336" y="5528402"/>
            <a:ext cx="1314994" cy="1329598"/>
          </a:xfrm>
          <a:prstGeom prst="rect">
            <a:avLst/>
          </a:prstGeom>
          <a:noFill/>
          <a:ln>
            <a:noFill/>
          </a:ln>
        </p:spPr>
      </p:pic>
      <p:sp>
        <p:nvSpPr>
          <p:cNvPr id="2" name="TextBox 1"/>
          <p:cNvSpPr txBox="1"/>
          <p:nvPr/>
        </p:nvSpPr>
        <p:spPr>
          <a:xfrm>
            <a:off x="1994264" y="81661"/>
            <a:ext cx="8813072" cy="4647426"/>
          </a:xfrm>
          <a:prstGeom prst="rect">
            <a:avLst/>
          </a:prstGeom>
          <a:noFill/>
        </p:spPr>
        <p:txBody>
          <a:bodyPr wrap="square" rtlCol="0">
            <a:spAutoFit/>
          </a:bodyPr>
          <a:lstStyle/>
          <a:p>
            <a:endParaRPr lang="en-GB" sz="2000" dirty="0"/>
          </a:p>
          <a:p>
            <a:endParaRPr lang="en-GB" sz="2000" dirty="0"/>
          </a:p>
          <a:p>
            <a:pPr marL="285750" indent="-285750">
              <a:buFont typeface="Arial" panose="020B0604020202020204" pitchFamily="34" charset="0"/>
              <a:buChar char="•"/>
            </a:pPr>
            <a:r>
              <a:rPr lang="en-GB" sz="3600" dirty="0"/>
              <a:t>Year 3 will all have times table rock stars login – please download app and allow children time to play. </a:t>
            </a:r>
          </a:p>
          <a:p>
            <a:pPr marL="285750" indent="-285750">
              <a:buFont typeface="Arial" panose="020B0604020202020204" pitchFamily="34" charset="0"/>
              <a:buChar char="•"/>
            </a:pPr>
            <a:endParaRPr lang="en-GB" sz="3600" dirty="0"/>
          </a:p>
          <a:p>
            <a:pPr marL="285750" indent="-285750">
              <a:buFont typeface="Arial" panose="020B0604020202020204" pitchFamily="34" charset="0"/>
              <a:buChar char="•"/>
            </a:pPr>
            <a:r>
              <a:rPr lang="en-GB" sz="3600" dirty="0"/>
              <a:t>Spelling lists have also been sent home. </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endParaRPr lang="en-GB" sz="2000" dirty="0"/>
          </a:p>
        </p:txBody>
      </p:sp>
    </p:spTree>
    <p:extLst>
      <p:ext uri="{BB962C8B-B14F-4D97-AF65-F5344CB8AC3E}">
        <p14:creationId xmlns:p14="http://schemas.microsoft.com/office/powerpoint/2010/main" val="911544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blue yellow abstract art"/>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64613"/>
          <a:stretch/>
        </p:blipFill>
        <p:spPr bwMode="auto">
          <a:xfrm flipH="1">
            <a:off x="-2" y="0"/>
            <a:ext cx="1645921" cy="688944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Wolverham School bw"/>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07336" y="5528402"/>
            <a:ext cx="1314994" cy="1329598"/>
          </a:xfrm>
          <a:prstGeom prst="rect">
            <a:avLst/>
          </a:prstGeom>
          <a:noFill/>
          <a:ln>
            <a:noFill/>
          </a:ln>
        </p:spPr>
      </p:pic>
      <p:sp>
        <p:nvSpPr>
          <p:cNvPr id="5" name="TextBox 4"/>
          <p:cNvSpPr txBox="1"/>
          <p:nvPr/>
        </p:nvSpPr>
        <p:spPr>
          <a:xfrm>
            <a:off x="1872343" y="121920"/>
            <a:ext cx="7541623" cy="707886"/>
          </a:xfrm>
          <a:prstGeom prst="rect">
            <a:avLst/>
          </a:prstGeom>
          <a:noFill/>
        </p:spPr>
        <p:txBody>
          <a:bodyPr wrap="square" rtlCol="0">
            <a:spAutoFit/>
          </a:bodyPr>
          <a:lstStyle/>
          <a:p>
            <a:r>
              <a:rPr lang="en-GB" sz="4000" dirty="0"/>
              <a:t>Identity:</a:t>
            </a:r>
          </a:p>
        </p:txBody>
      </p:sp>
      <p:sp>
        <p:nvSpPr>
          <p:cNvPr id="2" name="TextBox 1"/>
          <p:cNvSpPr txBox="1"/>
          <p:nvPr/>
        </p:nvSpPr>
        <p:spPr>
          <a:xfrm>
            <a:off x="1985554" y="1010194"/>
            <a:ext cx="8905966" cy="1107996"/>
          </a:xfrm>
          <a:prstGeom prst="rect">
            <a:avLst/>
          </a:prstGeom>
          <a:noFill/>
        </p:spPr>
        <p:txBody>
          <a:bodyPr wrap="square" rtlCol="0">
            <a:spAutoFit/>
          </a:bodyPr>
          <a:lstStyle/>
          <a:p>
            <a:pPr marL="285750" indent="-285750">
              <a:buFont typeface="Arial" panose="020B0604020202020204" pitchFamily="34" charset="0"/>
              <a:buChar char="•"/>
            </a:pPr>
            <a:r>
              <a:rPr lang="en-GB" sz="2400" dirty="0"/>
              <a:t>Our new topic for the half term which will underpin all our learning is Be yourself: everybody else is already taken.</a:t>
            </a:r>
          </a:p>
          <a:p>
            <a:pPr marL="285750" indent="-285750">
              <a:buFont typeface="Arial" panose="020B0604020202020204" pitchFamily="34" charset="0"/>
              <a:buChar char="•"/>
            </a:pPr>
            <a:endParaRPr lang="en-GB" dirty="0"/>
          </a:p>
        </p:txBody>
      </p:sp>
      <p:sp>
        <p:nvSpPr>
          <p:cNvPr id="3" name="AutoShape 4" descr="Power Maths Year 6 Pupil Practice Book 6A thumbnail"/>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 name="Picture 3"/>
          <p:cNvPicPr>
            <a:picLocks noChangeAspect="1"/>
          </p:cNvPicPr>
          <p:nvPr/>
        </p:nvPicPr>
        <p:blipFill>
          <a:blip r:embed="rId5"/>
          <a:stretch>
            <a:fillRect/>
          </a:stretch>
        </p:blipFill>
        <p:spPr>
          <a:xfrm>
            <a:off x="14145349" y="2424615"/>
            <a:ext cx="8917477" cy="113207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a16="http://schemas.microsoft.com/office/drawing/2014/main" id="{341A6D4F-950A-4E66-804C-29391DC69014}"/>
              </a:ext>
            </a:extLst>
          </p:cNvPr>
          <p:cNvPicPr>
            <a:picLocks noChangeAspect="1"/>
          </p:cNvPicPr>
          <p:nvPr/>
        </p:nvPicPr>
        <p:blipFill>
          <a:blip r:embed="rId6"/>
          <a:stretch>
            <a:fillRect/>
          </a:stretch>
        </p:blipFill>
        <p:spPr>
          <a:xfrm>
            <a:off x="2430687" y="2298577"/>
            <a:ext cx="3956749" cy="3956749"/>
          </a:xfrm>
          <a:prstGeom prst="rect">
            <a:avLst/>
          </a:prstGeom>
        </p:spPr>
      </p:pic>
    </p:spTree>
    <p:extLst>
      <p:ext uri="{BB962C8B-B14F-4D97-AF65-F5344CB8AC3E}">
        <p14:creationId xmlns:p14="http://schemas.microsoft.com/office/powerpoint/2010/main" val="5438075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1155</TotalTime>
  <Words>670</Words>
  <Application>Microsoft Office PowerPoint</Application>
  <PresentationFormat>Widescreen</PresentationFormat>
  <Paragraphs>119</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KG Second Chances Solid</vt:lpstr>
      <vt:lpstr>Twinkl Cursive Looped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Jenny Ogden</dc:creator>
  <cp:lastModifiedBy>Kara Clements</cp:lastModifiedBy>
  <cp:revision>40</cp:revision>
  <dcterms:created xsi:type="dcterms:W3CDTF">2019-09-01T16:15:25Z</dcterms:created>
  <dcterms:modified xsi:type="dcterms:W3CDTF">2025-09-02T11:50:01Z</dcterms:modified>
</cp:coreProperties>
</file>