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hw9XCHESkbeF/cHcGtBycGVOnY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13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13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26;p1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27" name="Google Shape;27;p13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1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3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411"/>
              </a:srgbClr>
            </a:solidFill>
            <a:ln>
              <a:noFill/>
            </a:ln>
          </p:spPr>
        </p:sp>
        <p:sp>
          <p:nvSpPr>
            <p:cNvPr id="30" name="Google Shape;30;p13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411"/>
              </a:srgbClr>
            </a:solidFill>
            <a:ln>
              <a:noFill/>
            </a:ln>
          </p:spPr>
        </p:sp>
        <p:sp>
          <p:nvSpPr>
            <p:cNvPr id="31" name="Google Shape;31;p13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32" name="Google Shape;32;p13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3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13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1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3" name="Google Shape;103;p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3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 b="0" i="0" u="none" strike="noStrike" cap="none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8" name="Google Shape;118;p25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5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7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8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10" name="Google Shape;10;p12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2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411"/>
              </a:srgbClr>
            </a:solidFill>
            <a:ln>
              <a:noFill/>
            </a:ln>
          </p:spPr>
        </p:sp>
        <p:sp>
          <p:nvSpPr>
            <p:cNvPr id="13" name="Google Shape;13;p12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411"/>
              </a:srgbClr>
            </a:solidFill>
            <a:ln>
              <a:noFill/>
            </a:ln>
          </p:spPr>
        </p:sp>
        <p:sp>
          <p:nvSpPr>
            <p:cNvPr id="14" name="Google Shape;14;p12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15" name="Google Shape;15;p1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2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smith@stannesfulshaw.ne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yates@stannesfulshaw.ne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tlewandlelettersandsounds.org.uk/resources/for-parents/#tabnametabSupportForPhonic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eroseeducation.com/parent-pupil-resources/maths/maths-with-michae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>
            <a:spLocks noGrp="1"/>
          </p:cNvSpPr>
          <p:nvPr>
            <p:ph type="ctrTitle"/>
          </p:nvPr>
        </p:nvSpPr>
        <p:spPr>
          <a:xfrm>
            <a:off x="1185095" y="69164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en-GB"/>
              <a:t>Meet the Teacher </a:t>
            </a:r>
            <a:endParaRPr/>
          </a:p>
        </p:txBody>
      </p:sp>
      <p:sp>
        <p:nvSpPr>
          <p:cNvPr id="144" name="Google Shape;144;p1"/>
          <p:cNvSpPr txBox="1">
            <a:spLocks noGrp="1"/>
          </p:cNvSpPr>
          <p:nvPr>
            <p:ph type="subTitle" idx="1"/>
          </p:nvPr>
        </p:nvSpPr>
        <p:spPr>
          <a:xfrm>
            <a:off x="1185095" y="31364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GB" sz="2800" dirty="0" smtClean="0"/>
              <a:t>Miss Smith and Mrs </a:t>
            </a:r>
            <a:r>
              <a:rPr lang="en-GB" sz="2800" dirty="0"/>
              <a:t>Yates 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800" dirty="0"/>
              <a:t>Maple Class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"/>
          <p:cNvSpPr txBox="1">
            <a:spLocks noGrp="1"/>
          </p:cNvSpPr>
          <p:nvPr>
            <p:ph type="title"/>
          </p:nvPr>
        </p:nvSpPr>
        <p:spPr>
          <a:xfrm>
            <a:off x="677334" y="609599"/>
            <a:ext cx="8596668" cy="5366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dirty="0"/>
              <a:t>Staff</a:t>
            </a:r>
            <a:br>
              <a:rPr lang="en-GB" dirty="0"/>
            </a:br>
            <a:r>
              <a:rPr lang="en-GB" u="sng" dirty="0">
                <a:solidFill>
                  <a:srgbClr val="7F7F7F"/>
                </a:solidFill>
              </a:rPr>
              <a:t>Teachers:</a:t>
            </a:r>
            <a:r>
              <a:rPr lang="en-GB" dirty="0">
                <a:solidFill>
                  <a:srgbClr val="7F7F7F"/>
                </a:solidFill>
              </a:rPr>
              <a:t/>
            </a:r>
            <a:br>
              <a:rPr lang="en-GB" dirty="0">
                <a:solidFill>
                  <a:srgbClr val="7F7F7F"/>
                </a:solidFill>
              </a:rPr>
            </a:br>
            <a:r>
              <a:rPr lang="en-GB" dirty="0" smtClean="0">
                <a:solidFill>
                  <a:srgbClr val="7F7F7F"/>
                </a:solidFill>
              </a:rPr>
              <a:t>Miss Smith – Monday to Wednesday</a:t>
            </a:r>
            <a:r>
              <a:rPr lang="en-GB" dirty="0">
                <a:solidFill>
                  <a:srgbClr val="7F7F7F"/>
                </a:solidFill>
              </a:rPr>
              <a:t/>
            </a:r>
            <a:br>
              <a:rPr lang="en-GB" dirty="0">
                <a:solidFill>
                  <a:srgbClr val="7F7F7F"/>
                </a:solidFill>
              </a:rPr>
            </a:br>
            <a:r>
              <a:rPr lang="en-GB" dirty="0">
                <a:solidFill>
                  <a:srgbClr val="7F7F7F"/>
                </a:solidFill>
              </a:rPr>
              <a:t>Mrs Yates – </a:t>
            </a:r>
            <a:r>
              <a:rPr lang="en-GB" dirty="0" smtClean="0">
                <a:solidFill>
                  <a:srgbClr val="7F7F7F"/>
                </a:solidFill>
              </a:rPr>
              <a:t>Thursday </a:t>
            </a:r>
            <a:r>
              <a:rPr lang="en-GB" dirty="0">
                <a:solidFill>
                  <a:srgbClr val="7F7F7F"/>
                </a:solidFill>
              </a:rPr>
              <a:t>and Friday </a:t>
            </a:r>
            <a:r>
              <a:rPr lang="en-GB" dirty="0" smtClean="0">
                <a:solidFill>
                  <a:srgbClr val="7F7F7F"/>
                </a:solidFill>
              </a:rPr>
              <a:t/>
            </a:r>
            <a:br>
              <a:rPr lang="en-GB" dirty="0" smtClean="0">
                <a:solidFill>
                  <a:srgbClr val="7F7F7F"/>
                </a:solidFill>
              </a:rPr>
            </a:br>
            <a:endParaRPr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5882"/>
              <a:buFont typeface="Trebuchet MS"/>
              <a:buNone/>
            </a:pPr>
            <a:r>
              <a:rPr lang="en-GB" sz="3400" dirty="0" smtClean="0">
                <a:solidFill>
                  <a:srgbClr val="7F7F7F"/>
                </a:solidFill>
                <a:hlinkClick r:id="rId3"/>
              </a:rPr>
              <a:t>csmith@stannesfulshaw.net</a:t>
            </a:r>
            <a:r>
              <a:rPr lang="en-GB" sz="3400" dirty="0" smtClean="0">
                <a:solidFill>
                  <a:srgbClr val="7F7F7F"/>
                </a:solidFill>
              </a:rPr>
              <a:t> </a:t>
            </a:r>
            <a:endParaRPr sz="3400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u="sng" dirty="0" smtClean="0">
                <a:solidFill>
                  <a:schemeClr val="hlink"/>
                </a:solidFill>
                <a:hlinkClick r:id="rId4"/>
              </a:rPr>
              <a:t>myates@stannesfulshaw.net</a:t>
            </a:r>
            <a:r>
              <a:rPr lang="en-GB" dirty="0" smtClean="0">
                <a:solidFill>
                  <a:srgbClr val="7F7F7F"/>
                </a:solidFill>
              </a:rPr>
              <a:t> </a:t>
            </a:r>
            <a:r>
              <a:rPr lang="en-GB" dirty="0">
                <a:solidFill>
                  <a:srgbClr val="7F7F7F"/>
                </a:solidFill>
              </a:rPr>
              <a:t/>
            </a:r>
            <a:br>
              <a:rPr lang="en-GB" dirty="0">
                <a:solidFill>
                  <a:srgbClr val="7F7F7F"/>
                </a:solidFill>
              </a:rPr>
            </a:br>
            <a:r>
              <a:rPr lang="en-GB" dirty="0">
                <a:solidFill>
                  <a:srgbClr val="7F7F7F"/>
                </a:solidFill>
              </a:rPr>
              <a:t/>
            </a:r>
            <a:br>
              <a:rPr lang="en-GB" dirty="0">
                <a:solidFill>
                  <a:srgbClr val="7F7F7F"/>
                </a:solidFill>
              </a:rPr>
            </a:br>
            <a:r>
              <a:rPr lang="en-GB" u="sng" dirty="0">
                <a:solidFill>
                  <a:srgbClr val="7F7F7F"/>
                </a:solidFill>
              </a:rPr>
              <a:t>TA support:</a:t>
            </a:r>
            <a:r>
              <a:rPr lang="en-GB" dirty="0">
                <a:solidFill>
                  <a:srgbClr val="7F7F7F"/>
                </a:solidFill>
              </a:rPr>
              <a:t/>
            </a:r>
            <a:br>
              <a:rPr lang="en-GB" dirty="0">
                <a:solidFill>
                  <a:srgbClr val="7F7F7F"/>
                </a:solidFill>
              </a:rPr>
            </a:br>
            <a:r>
              <a:rPr lang="en-GB" dirty="0">
                <a:solidFill>
                  <a:srgbClr val="7F7F7F"/>
                </a:solidFill>
              </a:rPr>
              <a:t>Mrs Bradley, </a:t>
            </a:r>
            <a:r>
              <a:rPr lang="en-GB" dirty="0" smtClean="0">
                <a:solidFill>
                  <a:srgbClr val="7F7F7F"/>
                </a:solidFill>
              </a:rPr>
              <a:t>Miss </a:t>
            </a:r>
            <a:r>
              <a:rPr lang="en-GB" dirty="0" err="1" smtClean="0">
                <a:solidFill>
                  <a:srgbClr val="7F7F7F"/>
                </a:solidFill>
              </a:rPr>
              <a:t>Cibuls</a:t>
            </a:r>
            <a:r>
              <a:rPr lang="en-GB" dirty="0" smtClean="0">
                <a:solidFill>
                  <a:srgbClr val="7F7F7F"/>
                </a:solidFill>
              </a:rPr>
              <a:t>, Mrs Freeman, Mr </a:t>
            </a:r>
            <a:r>
              <a:rPr lang="en-GB" dirty="0" err="1" smtClean="0">
                <a:solidFill>
                  <a:srgbClr val="7F7F7F"/>
                </a:solidFill>
              </a:rPr>
              <a:t>Dipnall</a:t>
            </a:r>
            <a:r>
              <a:rPr lang="en-GB" dirty="0" smtClean="0">
                <a:solidFill>
                  <a:srgbClr val="7F7F7F"/>
                </a:solidFill>
              </a:rPr>
              <a:t>, Miss Lee.</a:t>
            </a:r>
            <a:endParaRPr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 txBox="1">
            <a:spLocks noGrp="1"/>
          </p:cNvSpPr>
          <p:nvPr>
            <p:ph type="body" idx="1"/>
          </p:nvPr>
        </p:nvSpPr>
        <p:spPr>
          <a:xfrm>
            <a:off x="677334" y="808893"/>
            <a:ext cx="8596668" cy="5232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2300" b="1" u="sng" dirty="0"/>
              <a:t>Reminders</a:t>
            </a:r>
            <a:endParaRPr sz="2300" b="1" u="sng"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sz="2300"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2300" dirty="0" smtClean="0"/>
              <a:t>Book bag </a:t>
            </a:r>
            <a:r>
              <a:rPr lang="en-GB" sz="2300" dirty="0"/>
              <a:t>keychains </a:t>
            </a:r>
            <a:r>
              <a:rPr lang="en-GB" sz="2300" dirty="0" smtClean="0"/>
              <a:t>- please </a:t>
            </a:r>
            <a:r>
              <a:rPr lang="en-GB" sz="2300" dirty="0"/>
              <a:t>just one.  </a:t>
            </a:r>
            <a:endParaRPr sz="2300"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sz="2300"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2300" dirty="0"/>
              <a:t>H</a:t>
            </a:r>
            <a:r>
              <a:rPr lang="en-GB" sz="2300" dirty="0" smtClean="0"/>
              <a:t>ealthy snack</a:t>
            </a:r>
            <a:endParaRPr sz="2300"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sz="2300"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2300" dirty="0"/>
              <a:t>Water bottle every day</a:t>
            </a:r>
            <a:endParaRPr sz="2300"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sz="2300"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2300" dirty="0"/>
              <a:t>PE kit </a:t>
            </a:r>
            <a:r>
              <a:rPr lang="en-GB" sz="2300" dirty="0" smtClean="0"/>
              <a:t>will be sent home at the end of every half term (unless wet or dirty)</a:t>
            </a:r>
            <a:endParaRPr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"/>
          <p:cNvSpPr txBox="1">
            <a:spLocks noGrp="1"/>
          </p:cNvSpPr>
          <p:nvPr>
            <p:ph type="title"/>
          </p:nvPr>
        </p:nvSpPr>
        <p:spPr>
          <a:xfrm>
            <a:off x="677334" y="609599"/>
            <a:ext cx="8596668" cy="5340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u="sng" dirty="0"/>
              <a:t>Class Reward Systems</a:t>
            </a:r>
            <a:r>
              <a:rPr lang="en-GB" dirty="0"/>
              <a:t/>
            </a:r>
            <a:br>
              <a:rPr lang="en-GB" dirty="0"/>
            </a:b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dirty="0">
                <a:solidFill>
                  <a:srgbClr val="7F7F7F"/>
                </a:solidFill>
              </a:rPr>
              <a:t>Minions – stars </a:t>
            </a:r>
            <a:endParaRPr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dirty="0">
                <a:solidFill>
                  <a:srgbClr val="7F7F7F"/>
                </a:solidFill>
              </a:rPr>
              <a:t/>
            </a:r>
            <a:br>
              <a:rPr lang="en-GB" dirty="0">
                <a:solidFill>
                  <a:srgbClr val="7F7F7F"/>
                </a:solidFill>
              </a:rPr>
            </a:br>
            <a:r>
              <a:rPr lang="en-GB" dirty="0">
                <a:solidFill>
                  <a:srgbClr val="7F7F7F"/>
                </a:solidFill>
              </a:rPr>
              <a:t/>
            </a:r>
            <a:br>
              <a:rPr lang="en-GB" dirty="0">
                <a:solidFill>
                  <a:srgbClr val="7F7F7F"/>
                </a:solidFill>
              </a:rPr>
            </a:br>
            <a:r>
              <a:rPr lang="en-GB" dirty="0">
                <a:solidFill>
                  <a:srgbClr val="7F7F7F"/>
                </a:solidFill>
              </a:rPr>
              <a:t>Team points </a:t>
            </a:r>
            <a:br>
              <a:rPr lang="en-GB" dirty="0">
                <a:solidFill>
                  <a:srgbClr val="7F7F7F"/>
                </a:solidFill>
              </a:rPr>
            </a:br>
            <a:endParaRPr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GB" dirty="0">
                <a:solidFill>
                  <a:srgbClr val="7F7F7F"/>
                </a:solidFill>
              </a:rPr>
              <a:t/>
            </a:r>
            <a:br>
              <a:rPr lang="en-GB" dirty="0">
                <a:solidFill>
                  <a:srgbClr val="7F7F7F"/>
                </a:solidFill>
              </a:rPr>
            </a:br>
            <a:endParaRPr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 txBox="1">
            <a:spLocks noGrp="1"/>
          </p:cNvSpPr>
          <p:nvPr>
            <p:ph type="title"/>
          </p:nvPr>
        </p:nvSpPr>
        <p:spPr>
          <a:xfrm>
            <a:off x="677334" y="17185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GB"/>
              <a:t>A typical day </a:t>
            </a:r>
            <a:endParaRPr/>
          </a:p>
        </p:txBody>
      </p:sp>
      <p:sp>
        <p:nvSpPr>
          <p:cNvPr id="165" name="Google Shape;165;p4"/>
          <p:cNvSpPr txBox="1">
            <a:spLocks noGrp="1"/>
          </p:cNvSpPr>
          <p:nvPr>
            <p:ph type="body" idx="1"/>
          </p:nvPr>
        </p:nvSpPr>
        <p:spPr>
          <a:xfrm>
            <a:off x="567899" y="777850"/>
            <a:ext cx="9299700" cy="46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57"/>
              <a:buNone/>
            </a:pPr>
            <a:r>
              <a:rPr lang="en-GB" dirty="0"/>
              <a:t>We have both Year 1 and Year 2 children in here and we run the classroom as continuous provision. Sometimes your child will be listening to inputs, completing a focus activity with an adult or ‘learning around the room’. </a:t>
            </a:r>
            <a:endParaRPr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57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57"/>
              <a:buNone/>
            </a:pP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928" y="1725527"/>
            <a:ext cx="8059205" cy="4881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"/>
          <p:cNvSpPr txBox="1"/>
          <p:nvPr/>
        </p:nvSpPr>
        <p:spPr>
          <a:xfrm>
            <a:off x="0" y="0"/>
            <a:ext cx="99222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Our curriculum - Topics covered this term (check class page for updates)</a:t>
            </a:r>
            <a:endParaRPr/>
          </a:p>
        </p:txBody>
      </p:sp>
      <p:sp>
        <p:nvSpPr>
          <p:cNvPr id="173" name="Google Shape;173;p6"/>
          <p:cNvSpPr txBox="1"/>
          <p:nvPr/>
        </p:nvSpPr>
        <p:spPr>
          <a:xfrm>
            <a:off x="4249775" y="1445400"/>
            <a:ext cx="5781900" cy="48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716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Maths White Rose, Concrete and Pictorial </a:t>
            </a:r>
            <a:endParaRPr sz="1800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3716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3716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English 2 pieces of writing each half term, fiction and non-fiction based on one quality text. </a:t>
            </a:r>
            <a:endParaRPr sz="1800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3716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3716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Reading and phonics, Little </a:t>
            </a:r>
            <a:r>
              <a:rPr lang="en-GB" sz="1800" dirty="0" err="1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Wandle</a:t>
            </a:r>
            <a:r>
              <a:rPr lang="en-GB" sz="1800" dirty="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 (see phonic overview) </a:t>
            </a:r>
            <a:r>
              <a:rPr lang="en-GB" sz="1800" u="sng" dirty="0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3"/>
              </a:rPr>
              <a:t>https://www.littlewandlelettersandsounds.org.uk/resources/for-parents/#tabnametabSupportForPhonics</a:t>
            </a:r>
            <a:r>
              <a:rPr lang="en-GB" sz="1800" dirty="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800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3716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3716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3716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3716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/>
          <p:cNvSpPr txBox="1">
            <a:spLocks noGrp="1"/>
          </p:cNvSpPr>
          <p:nvPr>
            <p:ph type="title"/>
          </p:nvPr>
        </p:nvSpPr>
        <p:spPr>
          <a:xfrm>
            <a:off x="664455" y="403537"/>
            <a:ext cx="8596668" cy="575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6129"/>
              <a:buFont typeface="Trebuchet MS"/>
              <a:buNone/>
            </a:pPr>
            <a:r>
              <a:rPr lang="en-GB" u="sng" dirty="0"/>
              <a:t>Homework </a:t>
            </a:r>
            <a:br>
              <a:rPr lang="en-GB" u="sng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>
                <a:solidFill>
                  <a:srgbClr val="7F7F7F"/>
                </a:solidFill>
              </a:rPr>
              <a:t>- </a:t>
            </a:r>
            <a:r>
              <a:rPr lang="en-GB" sz="3044" dirty="0">
                <a:solidFill>
                  <a:srgbClr val="7F7F7F"/>
                </a:solidFill>
              </a:rPr>
              <a:t>Maths journal which aligns to the weekly learning that we do in school. It is around 3 pages each week to complete. </a:t>
            </a:r>
            <a:r>
              <a:rPr lang="en-GB" sz="3100" dirty="0">
                <a:solidFill>
                  <a:srgbClr val="7F7F7F"/>
                </a:solidFill>
              </a:rPr>
              <a:t/>
            </a:r>
            <a:br>
              <a:rPr lang="en-GB" sz="3100" dirty="0">
                <a:solidFill>
                  <a:srgbClr val="7F7F7F"/>
                </a:solidFill>
              </a:rPr>
            </a:br>
            <a:r>
              <a:rPr lang="en-GB" sz="3100" dirty="0">
                <a:solidFill>
                  <a:srgbClr val="7F7F7F"/>
                </a:solidFill>
              </a:rPr>
              <a:t>- Spellings, </a:t>
            </a:r>
            <a:r>
              <a:rPr lang="en-GB" sz="3100" dirty="0" err="1" smtClean="0">
                <a:solidFill>
                  <a:srgbClr val="7F7F7F"/>
                </a:solidFill>
              </a:rPr>
              <a:t>written,oral</a:t>
            </a:r>
            <a:r>
              <a:rPr lang="en-GB" sz="3100" dirty="0" smtClean="0">
                <a:solidFill>
                  <a:srgbClr val="7F7F7F"/>
                </a:solidFill>
              </a:rPr>
              <a:t>, </a:t>
            </a:r>
            <a:r>
              <a:rPr lang="en-GB" sz="3100" dirty="0">
                <a:solidFill>
                  <a:srgbClr val="7F7F7F"/>
                </a:solidFill>
              </a:rPr>
              <a:t>spelling shed.</a:t>
            </a:r>
            <a:br>
              <a:rPr lang="en-GB" sz="3100" dirty="0">
                <a:solidFill>
                  <a:srgbClr val="7F7F7F"/>
                </a:solidFill>
              </a:rPr>
            </a:br>
            <a:r>
              <a:rPr lang="en-GB" sz="3100" dirty="0">
                <a:solidFill>
                  <a:srgbClr val="7F7F7F"/>
                </a:solidFill>
              </a:rPr>
              <a:t>- Reading </a:t>
            </a:r>
            <a:r>
              <a:rPr lang="en-GB" sz="3100" dirty="0" smtClean="0">
                <a:solidFill>
                  <a:srgbClr val="7F7F7F"/>
                </a:solidFill>
              </a:rPr>
              <a:t>- </a:t>
            </a:r>
            <a:r>
              <a:rPr lang="en-GB" sz="3100" dirty="0">
                <a:solidFill>
                  <a:srgbClr val="7F7F7F"/>
                </a:solidFill>
              </a:rPr>
              <a:t>LW in </a:t>
            </a:r>
            <a:r>
              <a:rPr lang="en-GB" sz="3100" dirty="0" smtClean="0">
                <a:solidFill>
                  <a:srgbClr val="7F7F7F"/>
                </a:solidFill>
              </a:rPr>
              <a:t>folder, </a:t>
            </a:r>
            <a:r>
              <a:rPr lang="en-GB" sz="3100" dirty="0">
                <a:solidFill>
                  <a:srgbClr val="7F7F7F"/>
                </a:solidFill>
              </a:rPr>
              <a:t>shared book in reading diary. </a:t>
            </a:r>
            <a:endParaRPr sz="3100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6129"/>
              <a:buFont typeface="Trebuchet MS"/>
              <a:buNone/>
            </a:pPr>
            <a:endParaRPr sz="3100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16129"/>
              <a:buFont typeface="Trebuchet MS"/>
              <a:buNone/>
            </a:pPr>
            <a:r>
              <a:rPr lang="en-GB" sz="3100" dirty="0">
                <a:solidFill>
                  <a:srgbClr val="7F7F7F"/>
                </a:solidFill>
              </a:rPr>
              <a:t>Additional - </a:t>
            </a:r>
            <a:r>
              <a:rPr lang="en-GB" sz="3100" dirty="0" smtClean="0">
                <a:solidFill>
                  <a:srgbClr val="7F7F7F"/>
                </a:solidFill>
              </a:rPr>
              <a:t>links </a:t>
            </a:r>
            <a:r>
              <a:rPr lang="en-GB" sz="3100" dirty="0">
                <a:solidFill>
                  <a:srgbClr val="7F7F7F"/>
                </a:solidFill>
              </a:rPr>
              <a:t>on class page</a:t>
            </a:r>
            <a:br>
              <a:rPr lang="en-GB" sz="3100" dirty="0">
                <a:solidFill>
                  <a:srgbClr val="7F7F7F"/>
                </a:solidFill>
              </a:rPr>
            </a:br>
            <a:r>
              <a:rPr lang="en-GB" sz="3100" dirty="0">
                <a:solidFill>
                  <a:srgbClr val="7F7F7F"/>
                </a:solidFill>
              </a:rPr>
              <a:t> </a:t>
            </a:r>
            <a:br>
              <a:rPr lang="en-GB" sz="3100" dirty="0">
                <a:solidFill>
                  <a:srgbClr val="7F7F7F"/>
                </a:solidFill>
              </a:rPr>
            </a:br>
            <a:r>
              <a:rPr lang="en-GB" sz="3100" dirty="0">
                <a:solidFill>
                  <a:srgbClr val="7F7F7F"/>
                </a:solidFill>
              </a:rPr>
              <a:t>Handed out on a Thursday – due back in the </a:t>
            </a:r>
            <a:r>
              <a:rPr lang="en-GB" sz="3100" dirty="0" smtClean="0">
                <a:solidFill>
                  <a:srgbClr val="7F7F7F"/>
                </a:solidFill>
              </a:rPr>
              <a:t>following Wednesday.</a:t>
            </a:r>
            <a:r>
              <a:rPr lang="en-GB" sz="3100" dirty="0"/>
              <a:t/>
            </a:r>
            <a:br>
              <a:rPr lang="en-GB" sz="3100" dirty="0"/>
            </a:br>
            <a:r>
              <a:rPr lang="en-GB" dirty="0"/>
              <a:t/>
            </a:r>
            <a:br>
              <a:rPr lang="en-GB" dirty="0"/>
            </a:b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GB"/>
              <a:t>Phonics Screening</a:t>
            </a:r>
            <a:endParaRPr/>
          </a:p>
        </p:txBody>
      </p:sp>
      <p:sp>
        <p:nvSpPr>
          <p:cNvPr id="184" name="Google Shape;184;p8"/>
          <p:cNvSpPr txBox="1">
            <a:spLocks noGrp="1"/>
          </p:cNvSpPr>
          <p:nvPr>
            <p:ph type="body" idx="1"/>
          </p:nvPr>
        </p:nvSpPr>
        <p:spPr>
          <a:xfrm>
            <a:off x="677325" y="1550125"/>
            <a:ext cx="7421100" cy="44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3200" dirty="0">
                <a:solidFill>
                  <a:srgbClr val="7F7F7F"/>
                </a:solidFill>
              </a:rPr>
              <a:t>All children in Year 1 will take part in the PSC in June </a:t>
            </a:r>
            <a:r>
              <a:rPr lang="en-GB" sz="3200" dirty="0" smtClean="0">
                <a:solidFill>
                  <a:srgbClr val="7F7F7F"/>
                </a:solidFill>
              </a:rPr>
              <a:t>2027. </a:t>
            </a:r>
            <a:r>
              <a:rPr lang="en-GB" sz="3200" dirty="0">
                <a:solidFill>
                  <a:srgbClr val="7F7F7F"/>
                </a:solidFill>
              </a:rPr>
              <a:t>Some children in Year 2 may complete this if they did not pass last year. </a:t>
            </a:r>
            <a:endParaRPr sz="3200" dirty="0">
              <a:solidFill>
                <a:srgbClr val="7F7F7F"/>
              </a:solidFill>
            </a:endParaRPr>
          </a:p>
          <a:p>
            <a:pPr marL="13716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3200" dirty="0">
                <a:solidFill>
                  <a:srgbClr val="7F7F7F"/>
                </a:solidFill>
              </a:rPr>
              <a:t>It is 40 words (20 real and 20 alien) completed with an adult one to one to check progress in phonics. </a:t>
            </a:r>
            <a:endParaRPr sz="3200" dirty="0">
              <a:solidFill>
                <a:srgbClr val="7F7F7F"/>
              </a:solidFill>
            </a:endParaRPr>
          </a:p>
        </p:txBody>
      </p:sp>
      <p:pic>
        <p:nvPicPr>
          <p:cNvPr id="185" name="Google Shape;18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8424" y="389525"/>
            <a:ext cx="3881825" cy="402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/>
              <a:t>How to help at home</a:t>
            </a:r>
            <a:endParaRPr/>
          </a:p>
        </p:txBody>
      </p:sp>
      <p:sp>
        <p:nvSpPr>
          <p:cNvPr id="191" name="Google Shape;191;p9"/>
          <p:cNvSpPr txBox="1">
            <a:spLocks noGrp="1"/>
          </p:cNvSpPr>
          <p:nvPr>
            <p:ph type="body" idx="1"/>
          </p:nvPr>
        </p:nvSpPr>
        <p:spPr>
          <a:xfrm>
            <a:off x="607675" y="1542274"/>
            <a:ext cx="8596800" cy="48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2400" dirty="0"/>
              <a:t>Reading - 15 minutes everyday. Please record reading in diaries. A mixture of independent and shared. Lots of familiar stories to build up fluency and expression.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2400" dirty="0"/>
              <a:t>Spelling - help to learn the spelling patterns and strings. Spelling Shed.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2400" dirty="0"/>
              <a:t>Maths - rapid recall of number facts, bonds to 10/20/100. Times tables</a:t>
            </a:r>
            <a:r>
              <a:rPr lang="en-GB" sz="2400" dirty="0" smtClean="0"/>
              <a:t>. </a:t>
            </a:r>
            <a:r>
              <a:rPr lang="en-GB" sz="2400" u="sng" dirty="0">
                <a:solidFill>
                  <a:schemeClr val="hlink"/>
                </a:solidFill>
                <a:hlinkClick r:id="rId3"/>
              </a:rPr>
              <a:t>https://whiteroseeducation.com/parent-pupil-resources/maths/maths-with-michael</a:t>
            </a:r>
            <a:r>
              <a:rPr lang="en-GB" sz="2400" dirty="0"/>
              <a:t> Parent guides 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GB" sz="2400" dirty="0"/>
              <a:t> 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"/>
          <p:cNvSpPr txBox="1">
            <a:spLocks noGrp="1"/>
          </p:cNvSpPr>
          <p:nvPr>
            <p:ph type="title"/>
          </p:nvPr>
        </p:nvSpPr>
        <p:spPr>
          <a:xfrm>
            <a:off x="857638" y="2979313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</a:pPr>
            <a:r>
              <a:rPr lang="en-GB" sz="6000"/>
              <a:t>Any questions?</a:t>
            </a:r>
            <a:endParaRPr sz="6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405</Words>
  <Application>Microsoft Office PowerPoint</Application>
  <PresentationFormat>Widescreen</PresentationFormat>
  <Paragraphs>45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Noto Sans Symbols</vt:lpstr>
      <vt:lpstr>Trebuchet MS</vt:lpstr>
      <vt:lpstr>Facet</vt:lpstr>
      <vt:lpstr>Meet the Teacher </vt:lpstr>
      <vt:lpstr>Staff Teachers: Miss Smith – Monday to Wednesday Mrs Yates – Thursday and Friday   csmith@stannesfulshaw.net  myates@stannesfulshaw.net   TA support: Mrs Bradley, Miss Cibuls, Mrs Freeman, Mr Dipnall, Miss Lee.</vt:lpstr>
      <vt:lpstr>PowerPoint Presentation</vt:lpstr>
      <vt:lpstr>Class Reward Systems  Minions – stars    Team points    </vt:lpstr>
      <vt:lpstr>A typical day </vt:lpstr>
      <vt:lpstr>PowerPoint Presentation</vt:lpstr>
      <vt:lpstr>Homework   - Maths journal which aligns to the weekly learning that we do in school. It is around 3 pages each week to complete.  - Spellings, written,oral, spelling shed. - Reading - LW in folder, shared book in reading diary.   Additional - links on class page   Handed out on a Thursday – due back in the following Wednesday.  </vt:lpstr>
      <vt:lpstr>Phonics Screening</vt:lpstr>
      <vt:lpstr>How to help at home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Catherine Smith</dc:creator>
  <cp:lastModifiedBy>Catherine Smith</cp:lastModifiedBy>
  <cp:revision>10</cp:revision>
  <dcterms:modified xsi:type="dcterms:W3CDTF">2026-09-23T15:02:35Z</dcterms:modified>
</cp:coreProperties>
</file>