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4"/>
    <p:sldMasterId id="2147483667" r:id="rId5"/>
    <p:sldMasterId id="2147483676" r:id="rId6"/>
  </p:sldMasterIdLst>
  <p:notesMasterIdLst>
    <p:notesMasterId r:id="rId34"/>
  </p:notesMasterIdLst>
  <p:handoutMasterIdLst>
    <p:handoutMasterId r:id="rId35"/>
  </p:handoutMasterIdLst>
  <p:sldIdLst>
    <p:sldId id="474" r:id="rId7"/>
    <p:sldId id="387" r:id="rId8"/>
    <p:sldId id="560" r:id="rId9"/>
    <p:sldId id="640" r:id="rId10"/>
    <p:sldId id="541" r:id="rId11"/>
    <p:sldId id="559" r:id="rId12"/>
    <p:sldId id="561" r:id="rId13"/>
    <p:sldId id="562" r:id="rId14"/>
    <p:sldId id="563" r:id="rId15"/>
    <p:sldId id="564" r:id="rId16"/>
    <p:sldId id="565" r:id="rId17"/>
    <p:sldId id="566" r:id="rId18"/>
    <p:sldId id="567" r:id="rId19"/>
    <p:sldId id="568" r:id="rId20"/>
    <p:sldId id="569" r:id="rId21"/>
    <p:sldId id="570" r:id="rId22"/>
    <p:sldId id="571" r:id="rId23"/>
    <p:sldId id="572" r:id="rId24"/>
    <p:sldId id="574" r:id="rId25"/>
    <p:sldId id="573" r:id="rId26"/>
    <p:sldId id="490" r:id="rId27"/>
    <p:sldId id="576" r:id="rId28"/>
    <p:sldId id="575" r:id="rId29"/>
    <p:sldId id="467" r:id="rId30"/>
    <p:sldId id="471" r:id="rId31"/>
    <p:sldId id="577" r:id="rId32"/>
    <p:sldId id="578" r:id="rId33"/>
  </p:sldIdLst>
  <p:sldSz cx="9906000" cy="6858000" type="A4"/>
  <p:notesSz cx="6858000" cy="9144000"/>
  <p:embeddedFontLst>
    <p:embeddedFont>
      <p:font typeface="ABeeZee" panose="020B0604020202020204" charset="0"/>
      <p:regular r:id="rId36"/>
      <p:bold r:id="rId37"/>
      <p:italic r:id="rId38"/>
      <p:boldItalic r:id="rId39"/>
    </p:embeddedFont>
    <p:embeddedFont>
      <p:font typeface="Roboto" panose="02000000000000000000" pitchFamily="2" charset="0"/>
      <p:regular r:id="rId40"/>
      <p:bold r:id="rId41"/>
      <p:italic r:id="rId42"/>
      <p:boldItalic r:id="rId43"/>
    </p:embeddedFont>
    <p:embeddedFont>
      <p:font typeface="United Curriculum" panose="020B0604020202020204"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CD45C2-DE53-45E9-BF02-1B1465A4DE30}">
          <p14:sldIdLst>
            <p14:sldId id="474"/>
          </p14:sldIdLst>
        </p14:section>
        <p14:section name="Intent" id="{185B6AFA-58C6-49FA-9E20-589F8B1FB67F}">
          <p14:sldIdLst>
            <p14:sldId id="387"/>
            <p14:sldId id="560"/>
            <p14:sldId id="640"/>
            <p14:sldId id="541"/>
            <p14:sldId id="559"/>
            <p14:sldId id="561"/>
            <p14:sldId id="562"/>
            <p14:sldId id="563"/>
            <p14:sldId id="564"/>
            <p14:sldId id="565"/>
            <p14:sldId id="566"/>
            <p14:sldId id="567"/>
            <p14:sldId id="568"/>
            <p14:sldId id="569"/>
            <p14:sldId id="570"/>
            <p14:sldId id="571"/>
            <p14:sldId id="572"/>
            <p14:sldId id="574"/>
            <p14:sldId id="573"/>
            <p14:sldId id="490"/>
            <p14:sldId id="576"/>
            <p14:sldId id="575"/>
            <p14:sldId id="467"/>
            <p14:sldId id="471"/>
          </p14:sldIdLst>
        </p14:section>
        <p14:section name="Implementation" id="{689B882A-D78F-4209-B73F-89E0DB240C7D}">
          <p14:sldIdLst>
            <p14:sldId id="577"/>
          </p14:sldIdLst>
        </p14:section>
        <p14:section name="Impact" id="{3AD32B26-B70D-4013-967C-975046551D2D}">
          <p14:sldIdLst>
            <p14:sldId id="5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3E4BA-E012-CD07-1FD3-0F30CCFF34BF}" name="Charlie Cutler" initials="CC" userId="S::Charlie.Cutler@unitedlearning.org.uk::c5b094de-3707-4aae-994d-70175e9a14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ie Cutler" initials="CC" lastIdx="15" clrIdx="0">
    <p:extLst>
      <p:ext uri="{19B8F6BF-5375-455C-9EA6-DF929625EA0E}">
        <p15:presenceInfo xmlns:p15="http://schemas.microsoft.com/office/powerpoint/2012/main" userId="S::Charlie.Cutler@unitedlearning.org.uk::c5b094de-3707-4aae-994d-70175e9a1467" providerId="AD"/>
      </p:ext>
    </p:extLst>
  </p:cmAuthor>
  <p:cmAuthor id="2" name="Jessica Quinn" initials="JQ" lastIdx="7" clrIdx="1">
    <p:extLst>
      <p:ext uri="{19B8F6BF-5375-455C-9EA6-DF929625EA0E}">
        <p15:presenceInfo xmlns:p15="http://schemas.microsoft.com/office/powerpoint/2012/main" userId="S::Jessica.Quinn@unitedlearning.org.uk::8a95f2e1-9608-4c55-8128-be797539c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DFE9"/>
    <a:srgbClr val="EEBFCF"/>
    <a:srgbClr val="BF5E97"/>
    <a:srgbClr val="D88BB7"/>
    <a:srgbClr val="C6C6C6"/>
    <a:srgbClr val="C35993"/>
    <a:srgbClr val="F1C2D2"/>
    <a:srgbClr val="D8CEE4"/>
    <a:srgbClr val="B4A1CA"/>
    <a:srgbClr val="FCE1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54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4.fntdata"/><Relationship Id="rId21" Type="http://schemas.openxmlformats.org/officeDocument/2006/relationships/slide" Target="slides/slide15.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4.xml"/><Relationship Id="rId41" Type="http://schemas.openxmlformats.org/officeDocument/2006/relationships/font" Target="fonts/font6.fntdata"/><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1.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Selway-Hall" userId="a79acd08-3fd9-42be-8e67-08a25827aa87" providerId="ADAL" clId="{387AEB65-9CD3-45E3-A446-8B33A4DB6CDF}"/>
    <pc:docChg chg="custSel addSld delSld modSld modSection">
      <pc:chgData name="Clare Selway-Hall" userId="a79acd08-3fd9-42be-8e67-08a25827aa87" providerId="ADAL" clId="{387AEB65-9CD3-45E3-A446-8B33A4DB6CDF}" dt="2026-01-09T13:53:32.938" v="111" actId="13926"/>
      <pc:docMkLst>
        <pc:docMk/>
      </pc:docMkLst>
      <pc:sldChg chg="addSp delSp modSp mod">
        <pc:chgData name="Clare Selway-Hall" userId="a79acd08-3fd9-42be-8e67-08a25827aa87" providerId="ADAL" clId="{387AEB65-9CD3-45E3-A446-8B33A4DB6CDF}" dt="2026-01-09T13:52:31.286" v="14" actId="1076"/>
        <pc:sldMkLst>
          <pc:docMk/>
          <pc:sldMk cId="53577590" sldId="474"/>
        </pc:sldMkLst>
        <pc:spChg chg="del">
          <ac:chgData name="Clare Selway-Hall" userId="a79acd08-3fd9-42be-8e67-08a25827aa87" providerId="ADAL" clId="{387AEB65-9CD3-45E3-A446-8B33A4DB6CDF}" dt="2026-01-09T13:52:22.405" v="13" actId="478"/>
          <ac:spMkLst>
            <pc:docMk/>
            <pc:sldMk cId="53577590" sldId="474"/>
            <ac:spMk id="3" creationId="{CB0ECB3E-8E19-B39E-D2D9-D04E2C7B9DA4}"/>
          </ac:spMkLst>
        </pc:spChg>
        <pc:picChg chg="add mod">
          <ac:chgData name="Clare Selway-Hall" userId="a79acd08-3fd9-42be-8e67-08a25827aa87" providerId="ADAL" clId="{387AEB65-9CD3-45E3-A446-8B33A4DB6CDF}" dt="2026-01-09T13:52:31.286" v="14" actId="1076"/>
          <ac:picMkLst>
            <pc:docMk/>
            <pc:sldMk cId="53577590" sldId="474"/>
            <ac:picMk id="6" creationId="{E4EC964D-C4CF-FDB2-9912-C830B845B025}"/>
          </ac:picMkLst>
        </pc:picChg>
      </pc:sldChg>
      <pc:sldChg chg="modSp mod">
        <pc:chgData name="Clare Selway-Hall" userId="a79acd08-3fd9-42be-8e67-08a25827aa87" providerId="ADAL" clId="{387AEB65-9CD3-45E3-A446-8B33A4DB6CDF}" dt="2026-01-09T13:53:32.938" v="111" actId="13926"/>
        <pc:sldMkLst>
          <pc:docMk/>
          <pc:sldMk cId="3229121297" sldId="541"/>
        </pc:sldMkLst>
        <pc:spChg chg="mod">
          <ac:chgData name="Clare Selway-Hall" userId="a79acd08-3fd9-42be-8e67-08a25827aa87" providerId="ADAL" clId="{387AEB65-9CD3-45E3-A446-8B33A4DB6CDF}" dt="2026-01-09T13:53:32.938" v="111" actId="13926"/>
          <ac:spMkLst>
            <pc:docMk/>
            <pc:sldMk cId="3229121297" sldId="541"/>
            <ac:spMk id="3" creationId="{FC671CFA-A133-86E5-BDC7-3B8ADB73477F}"/>
          </ac:spMkLst>
        </pc:spChg>
      </pc:sldChg>
      <pc:sldChg chg="del">
        <pc:chgData name="Clare Selway-Hall" userId="a79acd08-3fd9-42be-8e67-08a25827aa87" providerId="ADAL" clId="{387AEB65-9CD3-45E3-A446-8B33A4DB6CDF}" dt="2026-01-09T13:51:31.529" v="3" actId="47"/>
        <pc:sldMkLst>
          <pc:docMk/>
          <pc:sldMk cId="2962516466" sldId="579"/>
        </pc:sldMkLst>
      </pc:sldChg>
      <pc:sldChg chg="new del">
        <pc:chgData name="Clare Selway-Hall" userId="a79acd08-3fd9-42be-8e67-08a25827aa87" providerId="ADAL" clId="{387AEB65-9CD3-45E3-A446-8B33A4DB6CDF}" dt="2026-01-09T13:51:24.162" v="2" actId="47"/>
        <pc:sldMkLst>
          <pc:docMk/>
          <pc:sldMk cId="1286592658" sldId="580"/>
        </pc:sldMkLst>
      </pc:sldChg>
      <pc:sldChg chg="add">
        <pc:chgData name="Clare Selway-Hall" userId="a79acd08-3fd9-42be-8e67-08a25827aa87" providerId="ADAL" clId="{387AEB65-9CD3-45E3-A446-8B33A4DB6CDF}" dt="2026-01-09T13:51:20.346" v="1"/>
        <pc:sldMkLst>
          <pc:docMk/>
          <pc:sldMk cId="294089011" sldId="64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42433-7471-4BF9-9454-362971E083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0426AA-D9C7-4D34-926F-EEDA1CC247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BB0CAA-05EE-4C9B-87E1-B84DD3F9BCC4}" type="datetimeFigureOut">
              <a:rPr lang="en-GB" smtClean="0"/>
              <a:t>09/01/2026</a:t>
            </a:fld>
            <a:endParaRPr lang="en-GB"/>
          </a:p>
        </p:txBody>
      </p:sp>
      <p:sp>
        <p:nvSpPr>
          <p:cNvPr id="4" name="Footer Placeholder 3">
            <a:extLst>
              <a:ext uri="{FF2B5EF4-FFF2-40B4-BE49-F238E27FC236}">
                <a16:creationId xmlns:a16="http://schemas.microsoft.com/office/drawing/2014/main" id="{364AA67F-0E09-493E-B802-2C4BF9A8D3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F40010E-F8C8-404A-82FF-B1A0AE7B82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F0B46-7623-4305-AEF1-309F386B26D6}" type="slidenum">
              <a:rPr lang="en-GB" smtClean="0"/>
              <a:t>‹#›</a:t>
            </a:fld>
            <a:endParaRPr lang="en-GB"/>
          </a:p>
        </p:txBody>
      </p:sp>
    </p:spTree>
    <p:extLst>
      <p:ext uri="{BB962C8B-B14F-4D97-AF65-F5344CB8AC3E}">
        <p14:creationId xmlns:p14="http://schemas.microsoft.com/office/powerpoint/2010/main" val="261646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D3110-32D0-4452-834B-9411AA728368}" type="datetimeFigureOut">
              <a:rPr lang="en-GB" smtClean="0"/>
              <a:t>09/01/2026</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F7F3D-A76E-462C-91BC-6AD2B2EFE72A}" type="slidenum">
              <a:rPr lang="en-GB" smtClean="0"/>
              <a:t>‹#›</a:t>
            </a:fld>
            <a:endParaRPr lang="en-GB"/>
          </a:p>
        </p:txBody>
      </p:sp>
    </p:spTree>
    <p:extLst>
      <p:ext uri="{BB962C8B-B14F-4D97-AF65-F5344CB8AC3E}">
        <p14:creationId xmlns:p14="http://schemas.microsoft.com/office/powerpoint/2010/main" val="2123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9838CD0-0626-4A28-B004-F509C6BF3056}"/>
              </a:ext>
            </a:extLst>
          </p:cNvPr>
          <p:cNvSpPr/>
          <p:nvPr userDrawn="1"/>
        </p:nvSpPr>
        <p:spPr>
          <a:xfrm>
            <a:off x="-15314" y="275918"/>
            <a:ext cx="9271074" cy="933964"/>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14" name="Freeform: Shape 13">
            <a:extLst>
              <a:ext uri="{FF2B5EF4-FFF2-40B4-BE49-F238E27FC236}">
                <a16:creationId xmlns:a16="http://schemas.microsoft.com/office/drawing/2014/main" id="{0EFCA842-1115-4049-BCE7-1E58DFD1215B}"/>
              </a:ext>
            </a:extLst>
          </p:cNvPr>
          <p:cNvSpPr/>
          <p:nvPr userDrawn="1"/>
        </p:nvSpPr>
        <p:spPr>
          <a:xfrm>
            <a:off x="0" y="2359626"/>
            <a:ext cx="2407920" cy="45127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2000" b="1">
                <a:solidFill>
                  <a:srgbClr val="FFFFFF"/>
                </a:solidFill>
                <a:latin typeface="ABeeZee" panose="02000000000000000000" pitchFamily="2" charset="0"/>
                <a:ea typeface="Roboto Slab" pitchFamily="2" charset="0"/>
              </a:rPr>
              <a:t>For Teachers</a:t>
            </a:r>
            <a:endParaRPr lang="en-GB" sz="2400" b="1">
              <a:solidFill>
                <a:srgbClr val="FFFFFF"/>
              </a:solidFill>
              <a:latin typeface="ABeeZee" panose="02000000000000000000" pitchFamily="2" charset="0"/>
              <a:ea typeface="Roboto Slab" pitchFamily="2" charset="0"/>
            </a:endParaRPr>
          </a:p>
        </p:txBody>
      </p:sp>
      <p:sp>
        <p:nvSpPr>
          <p:cNvPr id="8" name="Freeform: Shape 7">
            <a:extLst>
              <a:ext uri="{FF2B5EF4-FFF2-40B4-BE49-F238E27FC236}">
                <a16:creationId xmlns:a16="http://schemas.microsoft.com/office/drawing/2014/main" id="{0C20CABD-5FA7-4156-B213-F0CA6BA96FAC}"/>
              </a:ext>
            </a:extLst>
          </p:cNvPr>
          <p:cNvSpPr/>
          <p:nvPr userDrawn="1"/>
        </p:nvSpPr>
        <p:spPr>
          <a:xfrm>
            <a:off x="1" y="1420852"/>
            <a:ext cx="4606182" cy="68503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7820 h 6431769"/>
              <a:gd name="connsiteX1" fmla="*/ 2567 w 8566014"/>
              <a:gd name="connsiteY1" fmla="*/ 6431769 h 6431769"/>
              <a:gd name="connsiteX2" fmla="*/ 8566014 w 8566014"/>
              <a:gd name="connsiteY2" fmla="*/ 6398949 h 6431769"/>
              <a:gd name="connsiteX3" fmla="*/ 8368737 w 8566014"/>
              <a:gd name="connsiteY3" fmla="*/ 0 h 6431769"/>
              <a:gd name="connsiteX4" fmla="*/ 1435 w 8566014"/>
              <a:gd name="connsiteY4" fmla="*/ 7820 h 643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31769">
                <a:moveTo>
                  <a:pt x="1435" y="7820"/>
                </a:moveTo>
                <a:cubicBezTo>
                  <a:pt x="-3951" y="2149136"/>
                  <a:pt x="7953" y="4290453"/>
                  <a:pt x="2567" y="6431769"/>
                </a:cubicBezTo>
                <a:lnTo>
                  <a:pt x="8566014" y="6398949"/>
                </a:lnTo>
                <a:lnTo>
                  <a:pt x="8368737" y="0"/>
                </a:lnTo>
                <a:lnTo>
                  <a:pt x="1435" y="7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232"/>
            <a:endParaRPr lang="en-GB">
              <a:solidFill>
                <a:srgbClr val="565656"/>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3896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grpSp>
        <p:nvGrpSpPr>
          <p:cNvPr id="20" name="Group 19">
            <a:extLst>
              <a:ext uri="{FF2B5EF4-FFF2-40B4-BE49-F238E27FC236}">
                <a16:creationId xmlns:a16="http://schemas.microsoft.com/office/drawing/2014/main" id="{4B2E3567-ECE8-45F8-8E7F-5ADF31F6FCE3}"/>
              </a:ext>
            </a:extLst>
          </p:cNvPr>
          <p:cNvGrpSpPr/>
          <p:nvPr userDrawn="1"/>
        </p:nvGrpSpPr>
        <p:grpSpPr>
          <a:xfrm>
            <a:off x="8354346" y="-8676"/>
            <a:ext cx="1065321" cy="748952"/>
            <a:chOff x="7607201" y="-8675"/>
            <a:chExt cx="1065321" cy="748952"/>
          </a:xfrm>
        </p:grpSpPr>
        <p:grpSp>
          <p:nvGrpSpPr>
            <p:cNvPr id="21" name="Group 20">
              <a:extLst>
                <a:ext uri="{FF2B5EF4-FFF2-40B4-BE49-F238E27FC236}">
                  <a16:creationId xmlns:a16="http://schemas.microsoft.com/office/drawing/2014/main" id="{1BFDC738-7579-4090-96FA-3189D09AC7E5}"/>
                </a:ext>
              </a:extLst>
            </p:cNvPr>
            <p:cNvGrpSpPr/>
            <p:nvPr userDrawn="1"/>
          </p:nvGrpSpPr>
          <p:grpSpPr>
            <a:xfrm>
              <a:off x="7607201" y="-8675"/>
              <a:ext cx="1065321" cy="748952"/>
              <a:chOff x="8354346" y="-8675"/>
              <a:chExt cx="1065321" cy="748952"/>
            </a:xfrm>
          </p:grpSpPr>
          <p:sp>
            <p:nvSpPr>
              <p:cNvPr id="23" name="Freeform: Shape 22">
                <a:extLst>
                  <a:ext uri="{FF2B5EF4-FFF2-40B4-BE49-F238E27FC236}">
                    <a16:creationId xmlns:a16="http://schemas.microsoft.com/office/drawing/2014/main" id="{310FD1F7-76C5-47CA-9694-1FC94EDF2F22}"/>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extLst>
                  <a:ext uri="{FF2B5EF4-FFF2-40B4-BE49-F238E27FC236}">
                    <a16:creationId xmlns:a16="http://schemas.microsoft.com/office/drawing/2014/main" id="{C05D9432-AAE6-4590-97BC-453BCABF4951}"/>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extLst>
                  <a:ext uri="{FF2B5EF4-FFF2-40B4-BE49-F238E27FC236}">
                    <a16:creationId xmlns:a16="http://schemas.microsoft.com/office/drawing/2014/main" id="{A5BD73E2-1774-49E9-B637-1EAC3620D40D}"/>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2" name="Picture 21" descr="Icon&#10;&#10;Description automatically generated">
              <a:extLst>
                <a:ext uri="{FF2B5EF4-FFF2-40B4-BE49-F238E27FC236}">
                  <a16:creationId xmlns:a16="http://schemas.microsoft.com/office/drawing/2014/main" id="{AC2BEA59-4812-4F11-AA92-8D6C468D75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5900" y="159275"/>
              <a:ext cx="328851" cy="519330"/>
            </a:xfrm>
            <a:prstGeom prst="rect">
              <a:avLst/>
            </a:prstGeom>
          </p:spPr>
        </p:pic>
      </p:grpSp>
    </p:spTree>
    <p:extLst>
      <p:ext uri="{BB962C8B-B14F-4D97-AF65-F5344CB8AC3E}">
        <p14:creationId xmlns:p14="http://schemas.microsoft.com/office/powerpoint/2010/main" val="263930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49322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grpSp>
        <p:nvGrpSpPr>
          <p:cNvPr id="25" name="Group 24">
            <a:extLst>
              <a:ext uri="{FF2B5EF4-FFF2-40B4-BE49-F238E27FC236}">
                <a16:creationId xmlns:a16="http://schemas.microsoft.com/office/drawing/2014/main" id="{BE80EC94-2044-43E7-B7A1-DFEDD42A6492}"/>
              </a:ext>
            </a:extLst>
          </p:cNvPr>
          <p:cNvGrpSpPr/>
          <p:nvPr userDrawn="1"/>
        </p:nvGrpSpPr>
        <p:grpSpPr>
          <a:xfrm>
            <a:off x="8354346" y="-8676"/>
            <a:ext cx="1065321" cy="748952"/>
            <a:chOff x="7607201" y="-8675"/>
            <a:chExt cx="1065321" cy="748952"/>
          </a:xfrm>
        </p:grpSpPr>
        <p:grpSp>
          <p:nvGrpSpPr>
            <p:cNvPr id="26" name="Group 25">
              <a:extLst>
                <a:ext uri="{FF2B5EF4-FFF2-40B4-BE49-F238E27FC236}">
                  <a16:creationId xmlns:a16="http://schemas.microsoft.com/office/drawing/2014/main" id="{BD74B71C-B1D6-489D-8C76-03582E923B94}"/>
                </a:ext>
              </a:extLst>
            </p:cNvPr>
            <p:cNvGrpSpPr/>
            <p:nvPr userDrawn="1"/>
          </p:nvGrpSpPr>
          <p:grpSpPr>
            <a:xfrm>
              <a:off x="7607201" y="-8675"/>
              <a:ext cx="1065321" cy="748952"/>
              <a:chOff x="8354346" y="-8675"/>
              <a:chExt cx="1065321" cy="748952"/>
            </a:xfrm>
          </p:grpSpPr>
          <p:sp>
            <p:nvSpPr>
              <p:cNvPr id="28" name="Freeform: Shape 27">
                <a:extLst>
                  <a:ext uri="{FF2B5EF4-FFF2-40B4-BE49-F238E27FC236}">
                    <a16:creationId xmlns:a16="http://schemas.microsoft.com/office/drawing/2014/main" id="{521FDE94-19EE-4378-8D4B-AF9A09BA0462}"/>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extLst>
                  <a:ext uri="{FF2B5EF4-FFF2-40B4-BE49-F238E27FC236}">
                    <a16:creationId xmlns:a16="http://schemas.microsoft.com/office/drawing/2014/main" id="{CCA87D81-5916-4DA3-B1EA-B3DB6D08CDBD}"/>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extLst>
                  <a:ext uri="{FF2B5EF4-FFF2-40B4-BE49-F238E27FC236}">
                    <a16:creationId xmlns:a16="http://schemas.microsoft.com/office/drawing/2014/main" id="{5A32DB44-EBC2-453C-96D4-184F43883050}"/>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7" name="Picture 26" descr="Icon&#10;&#10;Description automatically generated">
              <a:extLst>
                <a:ext uri="{FF2B5EF4-FFF2-40B4-BE49-F238E27FC236}">
                  <a16:creationId xmlns:a16="http://schemas.microsoft.com/office/drawing/2014/main" id="{011D26AE-20F7-462F-8ABD-F200D39AB2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5900" y="159275"/>
              <a:ext cx="328851" cy="519330"/>
            </a:xfrm>
            <a:prstGeom prst="rect">
              <a:avLst/>
            </a:prstGeom>
          </p:spPr>
        </p:pic>
      </p:grpSp>
      <p:sp>
        <p:nvSpPr>
          <p:cNvPr id="17" name="Text Placeholder 2">
            <a:extLst>
              <a:ext uri="{FF2B5EF4-FFF2-40B4-BE49-F238E27FC236}">
                <a16:creationId xmlns:a16="http://schemas.microsoft.com/office/drawing/2014/main" id="{0053E5F3-5500-4C01-9CB5-FB8E8FFA68FB}"/>
              </a:ext>
            </a:extLst>
          </p:cNvPr>
          <p:cNvSpPr>
            <a:spLocks noGrp="1"/>
          </p:cNvSpPr>
          <p:nvPr>
            <p:ph type="body" sz="quarter" idx="11" hasCustomPrompt="1"/>
          </p:nvPr>
        </p:nvSpPr>
        <p:spPr>
          <a:xfrm rot="16200000">
            <a:off x="8650096" y="933611"/>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Autumn</a:t>
            </a:r>
            <a:endParaRPr lang="en-GB"/>
          </a:p>
        </p:txBody>
      </p:sp>
    </p:spTree>
    <p:extLst>
      <p:ext uri="{BB962C8B-B14F-4D97-AF65-F5344CB8AC3E}">
        <p14:creationId xmlns:p14="http://schemas.microsoft.com/office/powerpoint/2010/main" val="2035786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4: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grpSp>
        <p:nvGrpSpPr>
          <p:cNvPr id="24" name="Group 23">
            <a:extLst>
              <a:ext uri="{FF2B5EF4-FFF2-40B4-BE49-F238E27FC236}">
                <a16:creationId xmlns:a16="http://schemas.microsoft.com/office/drawing/2014/main" id="{8734AFAD-21ED-4588-B429-A3E8AC0DC2CF}"/>
              </a:ext>
            </a:extLst>
          </p:cNvPr>
          <p:cNvGrpSpPr/>
          <p:nvPr userDrawn="1"/>
        </p:nvGrpSpPr>
        <p:grpSpPr>
          <a:xfrm>
            <a:off x="8354346" y="-8676"/>
            <a:ext cx="1065321" cy="748952"/>
            <a:chOff x="7607201" y="-8675"/>
            <a:chExt cx="1065321" cy="748952"/>
          </a:xfrm>
        </p:grpSpPr>
        <p:grpSp>
          <p:nvGrpSpPr>
            <p:cNvPr id="25" name="Group 24">
              <a:extLst>
                <a:ext uri="{FF2B5EF4-FFF2-40B4-BE49-F238E27FC236}">
                  <a16:creationId xmlns:a16="http://schemas.microsoft.com/office/drawing/2014/main" id="{7D70AAAD-7DF7-4E9D-9BDF-A89A7CF704EC}"/>
                </a:ext>
              </a:extLst>
            </p:cNvPr>
            <p:cNvGrpSpPr/>
            <p:nvPr userDrawn="1"/>
          </p:nvGrpSpPr>
          <p:grpSpPr>
            <a:xfrm>
              <a:off x="7607201" y="-8675"/>
              <a:ext cx="1065321" cy="748952"/>
              <a:chOff x="8354346" y="-8675"/>
              <a:chExt cx="1065321" cy="748952"/>
            </a:xfrm>
          </p:grpSpPr>
          <p:sp>
            <p:nvSpPr>
              <p:cNvPr id="27" name="Freeform: Shape 26">
                <a:extLst>
                  <a:ext uri="{FF2B5EF4-FFF2-40B4-BE49-F238E27FC236}">
                    <a16:creationId xmlns:a16="http://schemas.microsoft.com/office/drawing/2014/main" id="{CEF0EE76-F997-49D0-99F3-2297CB019EA8}"/>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extLst>
                  <a:ext uri="{FF2B5EF4-FFF2-40B4-BE49-F238E27FC236}">
                    <a16:creationId xmlns:a16="http://schemas.microsoft.com/office/drawing/2014/main" id="{4240323B-67DA-4C08-8BAE-6D70F689ABF7}"/>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extLst>
                  <a:ext uri="{FF2B5EF4-FFF2-40B4-BE49-F238E27FC236}">
                    <a16:creationId xmlns:a16="http://schemas.microsoft.com/office/drawing/2014/main" id="{F07BD33F-3AFC-4BCB-ACA2-FC49AC3FDA5A}"/>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6" name="Picture 25" descr="Icon&#10;&#10;Description automatically generated">
              <a:extLst>
                <a:ext uri="{FF2B5EF4-FFF2-40B4-BE49-F238E27FC236}">
                  <a16:creationId xmlns:a16="http://schemas.microsoft.com/office/drawing/2014/main" id="{FF7F1266-6842-4254-AD24-017A0C65B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5900" y="159275"/>
              <a:ext cx="328851" cy="519330"/>
            </a:xfrm>
            <a:prstGeom prst="rect">
              <a:avLst/>
            </a:prstGeom>
          </p:spPr>
        </p:pic>
      </p:grpSp>
      <p:sp>
        <p:nvSpPr>
          <p:cNvPr id="19" name="Text Placeholder 2">
            <a:extLst>
              <a:ext uri="{FF2B5EF4-FFF2-40B4-BE49-F238E27FC236}">
                <a16:creationId xmlns:a16="http://schemas.microsoft.com/office/drawing/2014/main" id="{F77D9B93-3E2C-41F5-B53C-BAEC124B73B7}"/>
              </a:ext>
            </a:extLst>
          </p:cNvPr>
          <p:cNvSpPr>
            <a:spLocks noGrp="1"/>
          </p:cNvSpPr>
          <p:nvPr>
            <p:ph type="body" sz="quarter" idx="11" hasCustomPrompt="1"/>
          </p:nvPr>
        </p:nvSpPr>
        <p:spPr>
          <a:xfrm rot="16200000">
            <a:off x="8650096" y="3104931"/>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Spring</a:t>
            </a:r>
            <a:endParaRPr lang="en-GB"/>
          </a:p>
        </p:txBody>
      </p:sp>
    </p:spTree>
    <p:extLst>
      <p:ext uri="{BB962C8B-B14F-4D97-AF65-F5344CB8AC3E}">
        <p14:creationId xmlns:p14="http://schemas.microsoft.com/office/powerpoint/2010/main" val="1256844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5: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grpSp>
        <p:nvGrpSpPr>
          <p:cNvPr id="19" name="Group 18">
            <a:extLst>
              <a:ext uri="{FF2B5EF4-FFF2-40B4-BE49-F238E27FC236}">
                <a16:creationId xmlns:a16="http://schemas.microsoft.com/office/drawing/2014/main" id="{8DB4C142-CCAE-42D5-BED3-A010BB76FD14}"/>
              </a:ext>
            </a:extLst>
          </p:cNvPr>
          <p:cNvGrpSpPr/>
          <p:nvPr userDrawn="1"/>
        </p:nvGrpSpPr>
        <p:grpSpPr>
          <a:xfrm>
            <a:off x="8354346" y="-8676"/>
            <a:ext cx="1065321" cy="748952"/>
            <a:chOff x="7607201" y="-8675"/>
            <a:chExt cx="1065321" cy="748952"/>
          </a:xfrm>
        </p:grpSpPr>
        <p:grpSp>
          <p:nvGrpSpPr>
            <p:cNvPr id="20" name="Group 19">
              <a:extLst>
                <a:ext uri="{FF2B5EF4-FFF2-40B4-BE49-F238E27FC236}">
                  <a16:creationId xmlns:a16="http://schemas.microsoft.com/office/drawing/2014/main" id="{E5728A40-A623-413A-B45A-141E1F7FB419}"/>
                </a:ext>
              </a:extLst>
            </p:cNvPr>
            <p:cNvGrpSpPr/>
            <p:nvPr userDrawn="1"/>
          </p:nvGrpSpPr>
          <p:grpSpPr>
            <a:xfrm>
              <a:off x="7607201" y="-8675"/>
              <a:ext cx="1065321" cy="748952"/>
              <a:chOff x="8354346" y="-8675"/>
              <a:chExt cx="1065321" cy="748952"/>
            </a:xfrm>
          </p:grpSpPr>
          <p:sp>
            <p:nvSpPr>
              <p:cNvPr id="22" name="Freeform: Shape 21">
                <a:extLst>
                  <a:ext uri="{FF2B5EF4-FFF2-40B4-BE49-F238E27FC236}">
                    <a16:creationId xmlns:a16="http://schemas.microsoft.com/office/drawing/2014/main" id="{7D9AF2FB-3C77-4F31-BF06-8842179760DA}"/>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0A2A04A6-A7EE-42EB-A39C-C9AFFA18C382}"/>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extLst>
                  <a:ext uri="{FF2B5EF4-FFF2-40B4-BE49-F238E27FC236}">
                    <a16:creationId xmlns:a16="http://schemas.microsoft.com/office/drawing/2014/main" id="{A4F68A0A-60A1-43A9-A334-817ABD57D0C7}"/>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1" name="Picture 20" descr="Icon&#10;&#10;Description automatically generated">
              <a:extLst>
                <a:ext uri="{FF2B5EF4-FFF2-40B4-BE49-F238E27FC236}">
                  <a16:creationId xmlns:a16="http://schemas.microsoft.com/office/drawing/2014/main" id="{0190BFED-433B-428B-B903-1495451935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5900" y="159275"/>
              <a:ext cx="328851" cy="519330"/>
            </a:xfrm>
            <a:prstGeom prst="rect">
              <a:avLst/>
            </a:prstGeom>
          </p:spPr>
        </p:pic>
      </p:grpSp>
      <p:sp>
        <p:nvSpPr>
          <p:cNvPr id="17" name="Text Placeholder 2">
            <a:extLst>
              <a:ext uri="{FF2B5EF4-FFF2-40B4-BE49-F238E27FC236}">
                <a16:creationId xmlns:a16="http://schemas.microsoft.com/office/drawing/2014/main" id="{C5416463-9A72-452C-841F-7A402AE07D5D}"/>
              </a:ext>
            </a:extLst>
          </p:cNvPr>
          <p:cNvSpPr>
            <a:spLocks noGrp="1"/>
          </p:cNvSpPr>
          <p:nvPr>
            <p:ph type="body" sz="quarter" idx="11" hasCustomPrompt="1"/>
          </p:nvPr>
        </p:nvSpPr>
        <p:spPr>
          <a:xfrm rot="16200000">
            <a:off x="8650096" y="5306737"/>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Summer</a:t>
            </a:r>
            <a:endParaRPr lang="en-GB"/>
          </a:p>
        </p:txBody>
      </p:sp>
    </p:spTree>
    <p:extLst>
      <p:ext uri="{BB962C8B-B14F-4D97-AF65-F5344CB8AC3E}">
        <p14:creationId xmlns:p14="http://schemas.microsoft.com/office/powerpoint/2010/main" val="23952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grpSp>
        <p:nvGrpSpPr>
          <p:cNvPr id="4" name="Group 3">
            <a:extLst>
              <a:ext uri="{FF2B5EF4-FFF2-40B4-BE49-F238E27FC236}">
                <a16:creationId xmlns:a16="http://schemas.microsoft.com/office/drawing/2014/main" id="{DAAD0B5A-175D-4CB3-9AF8-E21EDA74476D}"/>
              </a:ext>
            </a:extLst>
          </p:cNvPr>
          <p:cNvGrpSpPr/>
          <p:nvPr userDrawn="1"/>
        </p:nvGrpSpPr>
        <p:grpSpPr>
          <a:xfrm>
            <a:off x="8364811" y="-8675"/>
            <a:ext cx="1065321" cy="748952"/>
            <a:chOff x="8364811" y="-8675"/>
            <a:chExt cx="1065321" cy="748952"/>
          </a:xfrm>
        </p:grpSpPr>
        <p:grpSp>
          <p:nvGrpSpPr>
            <p:cNvPr id="13" name="Group 12">
              <a:extLst>
                <a:ext uri="{FF2B5EF4-FFF2-40B4-BE49-F238E27FC236}">
                  <a16:creationId xmlns:a16="http://schemas.microsoft.com/office/drawing/2014/main" id="{0F46827C-CC7B-416D-B165-837620F8A5D0}"/>
                </a:ext>
              </a:extLst>
            </p:cNvPr>
            <p:cNvGrpSpPr/>
            <p:nvPr userDrawn="1"/>
          </p:nvGrpSpPr>
          <p:grpSpPr>
            <a:xfrm>
              <a:off x="8364811" y="-8675"/>
              <a:ext cx="1065321" cy="748952"/>
              <a:chOff x="8354346" y="-8675"/>
              <a:chExt cx="1065321" cy="748952"/>
            </a:xfrm>
          </p:grpSpPr>
          <p:sp>
            <p:nvSpPr>
              <p:cNvPr id="15" name="Freeform: Shape 14">
                <a:extLst>
                  <a:ext uri="{FF2B5EF4-FFF2-40B4-BE49-F238E27FC236}">
                    <a16:creationId xmlns:a16="http://schemas.microsoft.com/office/drawing/2014/main" id="{D2291A0C-10C5-41A8-AFD3-ACF477840BAB}"/>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BB93381-1BF7-4CA4-BFA5-815416D63C25}"/>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45C4EF4-5840-4649-8069-6D65BAF0D83E}"/>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3" name="Picture 2" descr="Icon&#10;&#10;Description automatically generated">
              <a:extLst>
                <a:ext uri="{FF2B5EF4-FFF2-40B4-BE49-F238E27FC236}">
                  <a16:creationId xmlns:a16="http://schemas.microsoft.com/office/drawing/2014/main" id="{202A7B19-0191-4B9F-9046-7C5A64E7A6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279341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3911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25" name="Text Placeholder 2">
            <a:extLst>
              <a:ext uri="{FF2B5EF4-FFF2-40B4-BE49-F238E27FC236}">
                <a16:creationId xmlns:a16="http://schemas.microsoft.com/office/drawing/2014/main" id="{48E3DC44-F9AE-4744-B5AB-06F3E6E80914}"/>
              </a:ext>
            </a:extLst>
          </p:cNvPr>
          <p:cNvSpPr>
            <a:spLocks noGrp="1"/>
          </p:cNvSpPr>
          <p:nvPr>
            <p:ph type="body" sz="quarter" idx="11" hasCustomPrompt="1"/>
          </p:nvPr>
        </p:nvSpPr>
        <p:spPr>
          <a:xfrm rot="16200000">
            <a:off x="8650096" y="933611"/>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Autumn</a:t>
            </a:r>
            <a:endParaRPr lang="en-GB"/>
          </a:p>
        </p:txBody>
      </p:sp>
      <p:grpSp>
        <p:nvGrpSpPr>
          <p:cNvPr id="24" name="Group 23">
            <a:extLst>
              <a:ext uri="{FF2B5EF4-FFF2-40B4-BE49-F238E27FC236}">
                <a16:creationId xmlns:a16="http://schemas.microsoft.com/office/drawing/2014/main" id="{9FAC1482-810C-4375-9F64-BA519E7A87D3}"/>
              </a:ext>
            </a:extLst>
          </p:cNvPr>
          <p:cNvGrpSpPr/>
          <p:nvPr userDrawn="1"/>
        </p:nvGrpSpPr>
        <p:grpSpPr>
          <a:xfrm>
            <a:off x="8364811" y="-8675"/>
            <a:ext cx="1065321" cy="748952"/>
            <a:chOff x="8364811" y="-8675"/>
            <a:chExt cx="1065321" cy="748952"/>
          </a:xfrm>
        </p:grpSpPr>
        <p:grpSp>
          <p:nvGrpSpPr>
            <p:cNvPr id="26" name="Group 25">
              <a:extLst>
                <a:ext uri="{FF2B5EF4-FFF2-40B4-BE49-F238E27FC236}">
                  <a16:creationId xmlns:a16="http://schemas.microsoft.com/office/drawing/2014/main" id="{A5B06ACF-53F6-48F0-8049-F34CD08C75B2}"/>
                </a:ext>
              </a:extLst>
            </p:cNvPr>
            <p:cNvGrpSpPr/>
            <p:nvPr userDrawn="1"/>
          </p:nvGrpSpPr>
          <p:grpSpPr>
            <a:xfrm>
              <a:off x="8364811" y="-8675"/>
              <a:ext cx="1065321" cy="748952"/>
              <a:chOff x="8354346" y="-8675"/>
              <a:chExt cx="1065321" cy="748952"/>
            </a:xfrm>
          </p:grpSpPr>
          <p:sp>
            <p:nvSpPr>
              <p:cNvPr id="28" name="Freeform: Shape 27">
                <a:extLst>
                  <a:ext uri="{FF2B5EF4-FFF2-40B4-BE49-F238E27FC236}">
                    <a16:creationId xmlns:a16="http://schemas.microsoft.com/office/drawing/2014/main" id="{26D3D269-7F20-4838-B7C5-294615001DFD}"/>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FF3158BC-1C28-4D78-BAAF-1F4E43834C4D}"/>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E143D21-9059-42EE-94F2-CA89800237DA}"/>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7" name="Picture 26" descr="Icon&#10;&#10;Description automatically generated">
              <a:extLst>
                <a:ext uri="{FF2B5EF4-FFF2-40B4-BE49-F238E27FC236}">
                  <a16:creationId xmlns:a16="http://schemas.microsoft.com/office/drawing/2014/main" id="{08595249-5618-4300-A250-8610278989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323567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24" name="Text Placeholder 2">
            <a:extLst>
              <a:ext uri="{FF2B5EF4-FFF2-40B4-BE49-F238E27FC236}">
                <a16:creationId xmlns:a16="http://schemas.microsoft.com/office/drawing/2014/main" id="{36C1879E-F86C-4C92-87CE-7307A6DB0556}"/>
              </a:ext>
            </a:extLst>
          </p:cNvPr>
          <p:cNvSpPr>
            <a:spLocks noGrp="1"/>
          </p:cNvSpPr>
          <p:nvPr>
            <p:ph type="body" sz="quarter" idx="11" hasCustomPrompt="1"/>
          </p:nvPr>
        </p:nvSpPr>
        <p:spPr>
          <a:xfrm rot="16200000">
            <a:off x="8650096" y="3126649"/>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Spring</a:t>
            </a:r>
            <a:endParaRPr lang="en-GB"/>
          </a:p>
        </p:txBody>
      </p:sp>
      <p:grpSp>
        <p:nvGrpSpPr>
          <p:cNvPr id="18" name="Group 17">
            <a:extLst>
              <a:ext uri="{FF2B5EF4-FFF2-40B4-BE49-F238E27FC236}">
                <a16:creationId xmlns:a16="http://schemas.microsoft.com/office/drawing/2014/main" id="{7597A3B3-DD80-4D96-951C-61DE4382F019}"/>
              </a:ext>
            </a:extLst>
          </p:cNvPr>
          <p:cNvGrpSpPr/>
          <p:nvPr userDrawn="1"/>
        </p:nvGrpSpPr>
        <p:grpSpPr>
          <a:xfrm>
            <a:off x="8364811" y="-8675"/>
            <a:ext cx="1065321" cy="748952"/>
            <a:chOff x="8364811" y="-8675"/>
            <a:chExt cx="1065321" cy="748952"/>
          </a:xfrm>
        </p:grpSpPr>
        <p:grpSp>
          <p:nvGrpSpPr>
            <p:cNvPr id="25" name="Group 24">
              <a:extLst>
                <a:ext uri="{FF2B5EF4-FFF2-40B4-BE49-F238E27FC236}">
                  <a16:creationId xmlns:a16="http://schemas.microsoft.com/office/drawing/2014/main" id="{B44252AC-0314-48BC-9239-AD9453787908}"/>
                </a:ext>
              </a:extLst>
            </p:cNvPr>
            <p:cNvGrpSpPr/>
            <p:nvPr userDrawn="1"/>
          </p:nvGrpSpPr>
          <p:grpSpPr>
            <a:xfrm>
              <a:off x="8364811" y="-8675"/>
              <a:ext cx="1065321" cy="748952"/>
              <a:chOff x="8354346" y="-8675"/>
              <a:chExt cx="1065321" cy="748952"/>
            </a:xfrm>
          </p:grpSpPr>
          <p:sp>
            <p:nvSpPr>
              <p:cNvPr id="27" name="Freeform: Shape 26">
                <a:extLst>
                  <a:ext uri="{FF2B5EF4-FFF2-40B4-BE49-F238E27FC236}">
                    <a16:creationId xmlns:a16="http://schemas.microsoft.com/office/drawing/2014/main" id="{D5CF032F-841E-4234-ADBD-F58215635993}"/>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E33102F0-3DBF-4AA2-BD74-E7B564F9438F}"/>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DA79C616-1D19-49AB-B958-F20DF80EEABA}"/>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6" name="Picture 25" descr="Icon&#10;&#10;Description automatically generated">
              <a:extLst>
                <a:ext uri="{FF2B5EF4-FFF2-40B4-BE49-F238E27FC236}">
                  <a16:creationId xmlns:a16="http://schemas.microsoft.com/office/drawing/2014/main" id="{75710114-996D-47D5-A883-8E4F957B69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249636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19" name="Text Placeholder 2">
            <a:extLst>
              <a:ext uri="{FF2B5EF4-FFF2-40B4-BE49-F238E27FC236}">
                <a16:creationId xmlns:a16="http://schemas.microsoft.com/office/drawing/2014/main" id="{4B4753BF-C045-49F5-9660-114F9C1A6E27}"/>
              </a:ext>
            </a:extLst>
          </p:cNvPr>
          <p:cNvSpPr>
            <a:spLocks noGrp="1"/>
          </p:cNvSpPr>
          <p:nvPr>
            <p:ph type="body" sz="quarter" idx="11" hasCustomPrompt="1"/>
          </p:nvPr>
        </p:nvSpPr>
        <p:spPr>
          <a:xfrm rot="16200000">
            <a:off x="8650096" y="5316926"/>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Summer</a:t>
            </a:r>
            <a:endParaRPr lang="en-GB"/>
          </a:p>
        </p:txBody>
      </p:sp>
      <p:grpSp>
        <p:nvGrpSpPr>
          <p:cNvPr id="17" name="Group 16">
            <a:extLst>
              <a:ext uri="{FF2B5EF4-FFF2-40B4-BE49-F238E27FC236}">
                <a16:creationId xmlns:a16="http://schemas.microsoft.com/office/drawing/2014/main" id="{CD150508-D524-4BD4-A110-C3D3120A37D5}"/>
              </a:ext>
            </a:extLst>
          </p:cNvPr>
          <p:cNvGrpSpPr/>
          <p:nvPr userDrawn="1"/>
        </p:nvGrpSpPr>
        <p:grpSpPr>
          <a:xfrm>
            <a:off x="8364811" y="-8675"/>
            <a:ext cx="1065321" cy="748952"/>
            <a:chOff x="8364811" y="-8675"/>
            <a:chExt cx="1065321" cy="748952"/>
          </a:xfrm>
        </p:grpSpPr>
        <p:grpSp>
          <p:nvGrpSpPr>
            <p:cNvPr id="20" name="Group 19">
              <a:extLst>
                <a:ext uri="{FF2B5EF4-FFF2-40B4-BE49-F238E27FC236}">
                  <a16:creationId xmlns:a16="http://schemas.microsoft.com/office/drawing/2014/main" id="{C73D1839-2A8B-46EB-B917-C5AABDDBC2C1}"/>
                </a:ext>
              </a:extLst>
            </p:cNvPr>
            <p:cNvGrpSpPr/>
            <p:nvPr userDrawn="1"/>
          </p:nvGrpSpPr>
          <p:grpSpPr>
            <a:xfrm>
              <a:off x="8364811" y="-8675"/>
              <a:ext cx="1065321" cy="748952"/>
              <a:chOff x="8354346" y="-8675"/>
              <a:chExt cx="1065321" cy="748952"/>
            </a:xfrm>
          </p:grpSpPr>
          <p:sp>
            <p:nvSpPr>
              <p:cNvPr id="22" name="Freeform: Shape 21">
                <a:extLst>
                  <a:ext uri="{FF2B5EF4-FFF2-40B4-BE49-F238E27FC236}">
                    <a16:creationId xmlns:a16="http://schemas.microsoft.com/office/drawing/2014/main" id="{4AECE3A6-2668-4471-8C43-F64CB9D4B0C9}"/>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E49D769-6271-476D-A920-E77CBBE8B6DF}"/>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1B48E31-15DC-42D1-89D1-62F8CE6BC872}"/>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1" name="Picture 20" descr="Icon&#10;&#10;Description automatically generated">
              <a:extLst>
                <a:ext uri="{FF2B5EF4-FFF2-40B4-BE49-F238E27FC236}">
                  <a16:creationId xmlns:a16="http://schemas.microsoft.com/office/drawing/2014/main" id="{CE08149C-52F3-4C6C-AFDB-965A07ECFE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236652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18" name="TextBox 17">
            <a:extLst>
              <a:ext uri="{FF2B5EF4-FFF2-40B4-BE49-F238E27FC236}">
                <a16:creationId xmlns:a16="http://schemas.microsoft.com/office/drawing/2014/main" id="{30D99B84-59C6-4BF8-9B15-04C236AF8614}"/>
              </a:ext>
            </a:extLst>
          </p:cNvPr>
          <p:cNvSpPr txBox="1"/>
          <p:nvPr userDrawn="1"/>
        </p:nvSpPr>
        <p:spPr>
          <a:xfrm rot="16200000">
            <a:off x="8658004" y="3118869"/>
            <a:ext cx="216131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ABeeZee" panose="02000000000000000000" pitchFamily="2" charset="0"/>
              </a:rPr>
              <a:t>Year 6: Spring</a:t>
            </a:r>
            <a:endParaRPr lang="en-GB" sz="1600" b="1">
              <a:solidFill>
                <a:schemeClr val="tx1"/>
              </a:solidFill>
              <a:latin typeface="ABeeZee" panose="02000000000000000000" pitchFamily="2" charset="0"/>
            </a:endParaRPr>
          </a:p>
        </p:txBody>
      </p:sp>
      <p:grpSp>
        <p:nvGrpSpPr>
          <p:cNvPr id="17" name="Group 16">
            <a:extLst>
              <a:ext uri="{FF2B5EF4-FFF2-40B4-BE49-F238E27FC236}">
                <a16:creationId xmlns:a16="http://schemas.microsoft.com/office/drawing/2014/main" id="{DA3A6099-2630-4EBE-9B30-E52C2EC62E49}"/>
              </a:ext>
            </a:extLst>
          </p:cNvPr>
          <p:cNvGrpSpPr/>
          <p:nvPr userDrawn="1"/>
        </p:nvGrpSpPr>
        <p:grpSpPr>
          <a:xfrm>
            <a:off x="8354346" y="-8676"/>
            <a:ext cx="1065321" cy="748952"/>
            <a:chOff x="7607201" y="-8675"/>
            <a:chExt cx="1065321" cy="748952"/>
          </a:xfrm>
        </p:grpSpPr>
        <p:grpSp>
          <p:nvGrpSpPr>
            <p:cNvPr id="19" name="Group 18">
              <a:extLst>
                <a:ext uri="{FF2B5EF4-FFF2-40B4-BE49-F238E27FC236}">
                  <a16:creationId xmlns:a16="http://schemas.microsoft.com/office/drawing/2014/main" id="{203FB4D0-B526-437C-8465-D65E85AAF9E8}"/>
                </a:ext>
              </a:extLst>
            </p:cNvPr>
            <p:cNvGrpSpPr/>
            <p:nvPr userDrawn="1"/>
          </p:nvGrpSpPr>
          <p:grpSpPr>
            <a:xfrm>
              <a:off x="7607201" y="-8675"/>
              <a:ext cx="1065321" cy="748952"/>
              <a:chOff x="8354346" y="-8675"/>
              <a:chExt cx="1065321" cy="748952"/>
            </a:xfrm>
          </p:grpSpPr>
          <p:sp>
            <p:nvSpPr>
              <p:cNvPr id="21" name="Freeform: Shape 20">
                <a:extLst>
                  <a:ext uri="{FF2B5EF4-FFF2-40B4-BE49-F238E27FC236}">
                    <a16:creationId xmlns:a16="http://schemas.microsoft.com/office/drawing/2014/main" id="{26DE300E-5D70-41B0-8CC4-008D4E6838AB}"/>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extLst>
                  <a:ext uri="{FF2B5EF4-FFF2-40B4-BE49-F238E27FC236}">
                    <a16:creationId xmlns:a16="http://schemas.microsoft.com/office/drawing/2014/main" id="{59EBDE30-5D1E-4B41-9DAF-D21F6CFF3C7C}"/>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F13A1B6E-7E39-4534-B019-B44168BA36C5}"/>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0" name="Picture 19" descr="Icon&#10;&#10;Description automatically generated">
              <a:extLst>
                <a:ext uri="{FF2B5EF4-FFF2-40B4-BE49-F238E27FC236}">
                  <a16:creationId xmlns:a16="http://schemas.microsoft.com/office/drawing/2014/main" id="{00DB8D88-B3FE-43F3-8A61-E88155B886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5900" y="159275"/>
              <a:ext cx="328851" cy="519330"/>
            </a:xfrm>
            <a:prstGeom prst="rect">
              <a:avLst/>
            </a:prstGeom>
          </p:spPr>
        </p:pic>
      </p:grpSp>
    </p:spTree>
    <p:extLst>
      <p:ext uri="{BB962C8B-B14F-4D97-AF65-F5344CB8AC3E}">
        <p14:creationId xmlns:p14="http://schemas.microsoft.com/office/powerpoint/2010/main" val="300396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4" y="186280"/>
            <a:ext cx="7702522"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386319"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B0604020202020204"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B0604020202020204"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B0604020202020204" charset="0"/>
                <a:ea typeface="Roboto" panose="02000000000000000000" pitchFamily="2" charset="0"/>
                <a:cs typeface="Times New Roman" panose="02020603050405020304" pitchFamily="18" charset="0"/>
              </a:rPr>
              <a:t> </a:t>
            </a:r>
            <a:endParaRPr lang="en-GB" sz="1050">
              <a:solidFill>
                <a:schemeClr val="bg2"/>
              </a:solidFill>
              <a:latin typeface="ABeeZee" panose="020B0604020202020204" charset="0"/>
              <a:ea typeface="Roboto" panose="02000000000000000000" pitchFamily="2" charset="0"/>
              <a:cs typeface="Times New Roman" panose="02020603050405020304" pitchFamily="18" charset="0"/>
            </a:endParaRPr>
          </a:p>
        </p:txBody>
      </p:sp>
      <p:sp>
        <p:nvSpPr>
          <p:cNvPr id="23" name="Freeform: Shape 22">
            <a:extLst>
              <a:ext uri="{FF2B5EF4-FFF2-40B4-BE49-F238E27FC236}">
                <a16:creationId xmlns:a16="http://schemas.microsoft.com/office/drawing/2014/main" id="{D62ACE61-AEFC-4173-A16A-57A130848E54}"/>
              </a:ext>
            </a:extLst>
          </p:cNvPr>
          <p:cNvSpPr/>
          <p:nvPr userDrawn="1"/>
        </p:nvSpPr>
        <p:spPr>
          <a:xfrm rot="16200000">
            <a:off x="8254229" y="-433098"/>
            <a:ext cx="748952" cy="1597393"/>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B0604020202020204" charset="0"/>
            </a:endParaRPr>
          </a:p>
        </p:txBody>
      </p:sp>
      <p:sp>
        <p:nvSpPr>
          <p:cNvPr id="26" name="Oval 25">
            <a:extLst>
              <a:ext uri="{FF2B5EF4-FFF2-40B4-BE49-F238E27FC236}">
                <a16:creationId xmlns:a16="http://schemas.microsoft.com/office/drawing/2014/main" id="{1707D217-2AB5-46E8-9C12-4504461C9626}"/>
              </a:ext>
            </a:extLst>
          </p:cNvPr>
          <p:cNvSpPr/>
          <p:nvPr userDrawn="1"/>
        </p:nvSpPr>
        <p:spPr>
          <a:xfrm>
            <a:off x="8699410" y="103618"/>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B0604020202020204" charset="0"/>
              <a:ea typeface="+mn-ea"/>
              <a:cs typeface="+mn-cs"/>
            </a:endParaRPr>
          </a:p>
        </p:txBody>
      </p:sp>
      <p:sp>
        <p:nvSpPr>
          <p:cNvPr id="2" name="Oval 1">
            <a:extLst>
              <a:ext uri="{FF2B5EF4-FFF2-40B4-BE49-F238E27FC236}">
                <a16:creationId xmlns:a16="http://schemas.microsoft.com/office/drawing/2014/main" id="{EB8327A5-457F-85C2-D67B-0540EF614D2A}"/>
              </a:ext>
            </a:extLst>
          </p:cNvPr>
          <p:cNvSpPr/>
          <p:nvPr userDrawn="1"/>
        </p:nvSpPr>
        <p:spPr>
          <a:xfrm>
            <a:off x="8003958" y="103407"/>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B0604020202020204" charset="0"/>
              <a:ea typeface="+mn-ea"/>
              <a:cs typeface="+mn-cs"/>
            </a:endParaRPr>
          </a:p>
        </p:txBody>
      </p:sp>
      <p:pic>
        <p:nvPicPr>
          <p:cNvPr id="22" name="Picture 21" descr="A picture containing arrow&#10;&#10;Description automatically generated">
            <a:extLst>
              <a:ext uri="{FF2B5EF4-FFF2-40B4-BE49-F238E27FC236}">
                <a16:creationId xmlns:a16="http://schemas.microsoft.com/office/drawing/2014/main" id="{E476EE72-793F-4906-B589-FA2D86DFAF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0307" y="168699"/>
            <a:ext cx="308090" cy="434175"/>
          </a:xfrm>
          <a:prstGeom prst="rect">
            <a:avLst/>
          </a:prstGeom>
        </p:spPr>
      </p:pic>
    </p:spTree>
    <p:extLst>
      <p:ext uri="{BB962C8B-B14F-4D97-AF65-F5344CB8AC3E}">
        <p14:creationId xmlns:p14="http://schemas.microsoft.com/office/powerpoint/2010/main" val="102884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9838CD0-0626-4A28-B004-F509C6BF3056}"/>
              </a:ext>
            </a:extLst>
          </p:cNvPr>
          <p:cNvSpPr/>
          <p:nvPr userDrawn="1"/>
        </p:nvSpPr>
        <p:spPr>
          <a:xfrm>
            <a:off x="-15314" y="275918"/>
            <a:ext cx="9271074" cy="933964"/>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United Curriculum" panose="020B0604020202020204" charset="0"/>
            </a:endParaRPr>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14" name="Freeform: Shape 13">
            <a:extLst>
              <a:ext uri="{FF2B5EF4-FFF2-40B4-BE49-F238E27FC236}">
                <a16:creationId xmlns:a16="http://schemas.microsoft.com/office/drawing/2014/main" id="{0EFCA842-1115-4049-BCE7-1E58DFD1215B}"/>
              </a:ext>
            </a:extLst>
          </p:cNvPr>
          <p:cNvSpPr/>
          <p:nvPr userDrawn="1"/>
        </p:nvSpPr>
        <p:spPr>
          <a:xfrm>
            <a:off x="0" y="2359626"/>
            <a:ext cx="5597236" cy="45127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2000" b="1" dirty="0">
                <a:solidFill>
                  <a:srgbClr val="FFFFFF"/>
                </a:solidFill>
                <a:latin typeface="United Curriculum" panose="020B0604020202020204" charset="0"/>
                <a:ea typeface="Roboto Slab" pitchFamily="2" charset="0"/>
              </a:rPr>
              <a:t>Information for school websites</a:t>
            </a:r>
            <a:endParaRPr lang="en-GB" sz="2400" b="1" dirty="0">
              <a:solidFill>
                <a:srgbClr val="FFFFFF"/>
              </a:solidFill>
              <a:latin typeface="United Curriculum" panose="020B0604020202020204" charset="0"/>
              <a:ea typeface="Roboto Slab" pitchFamily="2" charset="0"/>
            </a:endParaRPr>
          </a:p>
        </p:txBody>
      </p:sp>
      <p:sp>
        <p:nvSpPr>
          <p:cNvPr id="8" name="Freeform: Shape 7">
            <a:extLst>
              <a:ext uri="{FF2B5EF4-FFF2-40B4-BE49-F238E27FC236}">
                <a16:creationId xmlns:a16="http://schemas.microsoft.com/office/drawing/2014/main" id="{0C20CABD-5FA7-4156-B213-F0CA6BA96FAC}"/>
              </a:ext>
            </a:extLst>
          </p:cNvPr>
          <p:cNvSpPr/>
          <p:nvPr userDrawn="1"/>
        </p:nvSpPr>
        <p:spPr>
          <a:xfrm>
            <a:off x="1" y="1420852"/>
            <a:ext cx="6021976" cy="68503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7820 h 6431769"/>
              <a:gd name="connsiteX1" fmla="*/ 2567 w 8566014"/>
              <a:gd name="connsiteY1" fmla="*/ 6431769 h 6431769"/>
              <a:gd name="connsiteX2" fmla="*/ 8566014 w 8566014"/>
              <a:gd name="connsiteY2" fmla="*/ 6398949 h 6431769"/>
              <a:gd name="connsiteX3" fmla="*/ 8368737 w 8566014"/>
              <a:gd name="connsiteY3" fmla="*/ 0 h 6431769"/>
              <a:gd name="connsiteX4" fmla="*/ 1435 w 8566014"/>
              <a:gd name="connsiteY4" fmla="*/ 7820 h 643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31769">
                <a:moveTo>
                  <a:pt x="1435" y="7820"/>
                </a:moveTo>
                <a:cubicBezTo>
                  <a:pt x="-3951" y="2149136"/>
                  <a:pt x="7953" y="4290453"/>
                  <a:pt x="2567" y="6431769"/>
                </a:cubicBezTo>
                <a:lnTo>
                  <a:pt x="8566014" y="6398949"/>
                </a:lnTo>
                <a:lnTo>
                  <a:pt x="8368737" y="0"/>
                </a:lnTo>
                <a:lnTo>
                  <a:pt x="1435" y="7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232"/>
            <a:endParaRPr lang="en-GB">
              <a:solidFill>
                <a:srgbClr val="565656"/>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118218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7A861E6-1372-43CB-BD5A-76FD71DD5CC2}"/>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94308303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30513"/>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61570"/>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12" name="Text Placeholder 2">
            <a:extLst>
              <a:ext uri="{FF2B5EF4-FFF2-40B4-BE49-F238E27FC236}">
                <a16:creationId xmlns:a16="http://schemas.microsoft.com/office/drawing/2014/main" id="{4E222C13-F246-4D77-A53F-8646CCB218C1}"/>
              </a:ext>
            </a:extLst>
          </p:cNvPr>
          <p:cNvSpPr txBox="1">
            <a:spLocks/>
          </p:cNvSpPr>
          <p:nvPr userDrawn="1"/>
        </p:nvSpPr>
        <p:spPr>
          <a:xfrm>
            <a:off x="1870692" y="6594683"/>
            <a:ext cx="5402616"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a:ln w="12700">
                  <a:noFill/>
                </a:ln>
                <a:solidFill>
                  <a:schemeClr val="bg2"/>
                </a:solidFill>
              </a:rPr>
              <a:t>United Curriculum  |  </a:t>
            </a:r>
            <a:r>
              <a:rPr lang="en-US" sz="831" b="1">
                <a:ln w="12700">
                  <a:noFill/>
                </a:ln>
                <a:solidFill>
                  <a:schemeClr val="accent1"/>
                </a:solidFill>
              </a:rPr>
              <a:t>Primary Art &amp; Design</a:t>
            </a:r>
            <a:endParaRPr lang="en-GB" sz="831" b="1">
              <a:ln w="12700">
                <a:noFill/>
              </a:ln>
              <a:solidFill>
                <a:schemeClr val="accent1"/>
              </a:solidFill>
            </a:endParaRPr>
          </a:p>
        </p:txBody>
      </p:sp>
    </p:spTree>
    <p:extLst>
      <p:ext uri="{BB962C8B-B14F-4D97-AF65-F5344CB8AC3E}">
        <p14:creationId xmlns:p14="http://schemas.microsoft.com/office/powerpoint/2010/main" val="2049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32600"/>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526CF58C-35B7-4ACA-9825-902E71CDE024}"/>
              </a:ext>
            </a:extLst>
          </p:cNvPr>
          <p:cNvSpPr txBox="1">
            <a:spLocks/>
          </p:cNvSpPr>
          <p:nvPr userDrawn="1"/>
        </p:nvSpPr>
        <p:spPr>
          <a:xfrm>
            <a:off x="2026583" y="6594683"/>
            <a:ext cx="5852834"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b="1">
                <a:ln w="12700">
                  <a:noFill/>
                </a:ln>
                <a:solidFill>
                  <a:schemeClr val="bg2"/>
                </a:solidFill>
              </a:rPr>
              <a:t>United Curriculum: </a:t>
            </a:r>
            <a:r>
              <a:rPr lang="en-US" sz="900" b="0">
                <a:ln w="12700">
                  <a:noFill/>
                </a:ln>
                <a:solidFill>
                  <a:schemeClr val="bg2"/>
                </a:solidFill>
              </a:rPr>
              <a:t>Mixed-age planning</a:t>
            </a:r>
            <a:endParaRPr lang="en-GB" sz="900" b="0">
              <a:ln w="12700">
                <a:noFill/>
              </a:ln>
              <a:solidFill>
                <a:schemeClr val="bg2"/>
              </a:solidFill>
            </a:endParaRPr>
          </a:p>
        </p:txBody>
      </p: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61570"/>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Tree>
    <p:extLst>
      <p:ext uri="{BB962C8B-B14F-4D97-AF65-F5344CB8AC3E}">
        <p14:creationId xmlns:p14="http://schemas.microsoft.com/office/powerpoint/2010/main" val="117866857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906EECF-9D7C-4D95-8205-7F3D18D12F12}"/>
              </a:ext>
            </a:extLst>
          </p:cNvPr>
          <p:cNvSpPr txBox="1">
            <a:spLocks/>
          </p:cNvSpPr>
          <p:nvPr/>
        </p:nvSpPr>
        <p:spPr>
          <a:xfrm>
            <a:off x="237299" y="425848"/>
            <a:ext cx="8840713" cy="680684"/>
          </a:xfrm>
          <a:prstGeom prst="rect">
            <a:avLst/>
          </a:prstGeom>
        </p:spPr>
        <p:txBody>
          <a:bodyPr vert="horz" lIns="91440" tIns="45720" rIns="91440" bIns="45720" rtlCol="0" anchor="ctr">
            <a:noAutofit/>
          </a:bodyPr>
          <a:lstStyle>
            <a:defPPr>
              <a:defRPr lang="en-US"/>
            </a:defPPr>
            <a:lvl1pPr marL="0" indent="0" algn="l" defTabSz="457200" rtl="0" eaLnBrk="1" latinLnBrk="0" hangingPunct="1">
              <a:lnSpc>
                <a:spcPts val="2400"/>
              </a:lnSpc>
              <a:spcBef>
                <a:spcPts val="0"/>
              </a:spcBef>
              <a:buNone/>
              <a:defRPr sz="1800" b="1" kern="100" spc="100" baseline="0">
                <a:solidFill>
                  <a:schemeClr val="bg1"/>
                </a:solidFill>
                <a:latin typeface="ABeeZee" panose="020000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5000"/>
              </a:lnSpc>
              <a:defRPr/>
            </a:pPr>
            <a:r>
              <a:rPr lang="en-US" sz="4800" spc="150">
                <a:ln w="12700">
                  <a:solidFill>
                    <a:schemeClr val="accent1"/>
                  </a:solidFill>
                </a:ln>
                <a:solidFill>
                  <a:schemeClr val="accent1"/>
                </a:solidFill>
                <a:latin typeface="United Curriculum" pitchFamily="2" charset="0"/>
                <a:ea typeface="Roboto Slab" pitchFamily="2" charset="0"/>
                <a:cs typeface="Open Sans" panose="020B0606030504020204" pitchFamily="34" charset="0"/>
              </a:rPr>
              <a:t>United Curriculum</a:t>
            </a:r>
          </a:p>
        </p:txBody>
      </p:sp>
      <p:sp>
        <p:nvSpPr>
          <p:cNvPr id="2" name="Text Placeholder 6">
            <a:extLst>
              <a:ext uri="{FF2B5EF4-FFF2-40B4-BE49-F238E27FC236}">
                <a16:creationId xmlns:a16="http://schemas.microsoft.com/office/drawing/2014/main" id="{DE69D756-BFCC-2D53-9561-6E0931DDE4F8}"/>
              </a:ext>
            </a:extLst>
          </p:cNvPr>
          <p:cNvSpPr txBox="1">
            <a:spLocks/>
          </p:cNvSpPr>
          <p:nvPr/>
        </p:nvSpPr>
        <p:spPr>
          <a:xfrm>
            <a:off x="209163" y="1559109"/>
            <a:ext cx="5642996" cy="547047"/>
          </a:xfrm>
          <a:prstGeom prst="rect">
            <a:avLst/>
          </a:prstGeom>
        </p:spPr>
        <p:txBody>
          <a:bodyPr anchor="ctr"/>
          <a:lstStyle>
            <a:lvl1pPr marL="0" indent="0" algn="l" defTabSz="914400" rtl="0" eaLnBrk="1" latinLnBrk="0" hangingPunct="1">
              <a:lnSpc>
                <a:spcPts val="2400"/>
              </a:lnSpc>
              <a:spcBef>
                <a:spcPts val="0"/>
              </a:spcBef>
              <a:buFont typeface="Arial" panose="020B0604020202020204" pitchFamily="34" charset="0"/>
              <a:buNone/>
              <a:defRPr sz="1800" b="1" kern="1200">
                <a:solidFill>
                  <a:srgbClr val="56565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tx1"/>
                </a:solidFill>
              </a:rPr>
              <a:t>Primary Art &amp; Design</a:t>
            </a:r>
            <a:endParaRPr lang="en-GB" sz="3200" b="0" dirty="0">
              <a:solidFill>
                <a:schemeClr val="tx1"/>
              </a:solidFill>
            </a:endParaRPr>
          </a:p>
        </p:txBody>
      </p:sp>
      <p:pic>
        <p:nvPicPr>
          <p:cNvPr id="9" name="Picture 8" descr="Icon&#10;&#10;Description automatically generated">
            <a:extLst>
              <a:ext uri="{FF2B5EF4-FFF2-40B4-BE49-F238E27FC236}">
                <a16:creationId xmlns:a16="http://schemas.microsoft.com/office/drawing/2014/main" id="{34A42055-2B6F-4A9B-4806-BFDD55A01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7706" y="2597767"/>
            <a:ext cx="2559687" cy="3639196"/>
          </a:xfrm>
          <a:prstGeom prst="rect">
            <a:avLst/>
          </a:prstGeom>
        </p:spPr>
      </p:pic>
      <p:pic>
        <p:nvPicPr>
          <p:cNvPr id="6" name="Picture 5" descr="A black and white logo&#10;&#10;AI-generated content may be incorrect.">
            <a:extLst>
              <a:ext uri="{FF2B5EF4-FFF2-40B4-BE49-F238E27FC236}">
                <a16:creationId xmlns:a16="http://schemas.microsoft.com/office/drawing/2014/main" id="{E4EC964D-C4CF-FDB2-9912-C830B845B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26" y="3172227"/>
            <a:ext cx="1451926" cy="1487989"/>
          </a:xfrm>
          <a:prstGeom prst="rect">
            <a:avLst/>
          </a:prstGeom>
        </p:spPr>
      </p:pic>
    </p:spTree>
    <p:extLst>
      <p:ext uri="{BB962C8B-B14F-4D97-AF65-F5344CB8AC3E}">
        <p14:creationId xmlns:p14="http://schemas.microsoft.com/office/powerpoint/2010/main" val="5357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4F072BA-4B9B-9E2A-E5F2-55A095FC0F8C}"/>
              </a:ext>
            </a:extLst>
          </p:cNvPr>
          <p:cNvPicPr>
            <a:picLocks noChangeAspect="1"/>
          </p:cNvPicPr>
          <p:nvPr/>
        </p:nvPicPr>
        <p:blipFill>
          <a:blip r:embed="rId2"/>
          <a:stretch>
            <a:fillRect/>
          </a:stretch>
        </p:blipFill>
        <p:spPr>
          <a:xfrm>
            <a:off x="2722070" y="1754466"/>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2857833"/>
            <a:ext cx="1006676" cy="799778"/>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D899765-DDE1-B28A-AAE2-C5DAC701929D}"/>
              </a:ext>
            </a:extLst>
          </p:cNvPr>
          <p:cNvSpPr/>
          <p:nvPr/>
        </p:nvSpPr>
        <p:spPr>
          <a:xfrm>
            <a:off x="394283" y="4013408"/>
            <a:ext cx="1006676" cy="182996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329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571723"/>
            <a:ext cx="1006676" cy="102468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1546963" y="2561196"/>
            <a:ext cx="1564626"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Implicitly create space when junk modelling.</a:t>
            </a:r>
          </a:p>
        </p:txBody>
      </p:sp>
      <p:sp>
        <p:nvSpPr>
          <p:cNvPr id="74" name="Rectangle 73">
            <a:extLst>
              <a:ext uri="{FF2B5EF4-FFF2-40B4-BE49-F238E27FC236}">
                <a16:creationId xmlns:a16="http://schemas.microsoft.com/office/drawing/2014/main" id="{41683762-E6B2-C2B4-22B3-C50AEED57FF6}"/>
              </a:ext>
            </a:extLst>
          </p:cNvPr>
          <p:cNvSpPr/>
          <p:nvPr/>
        </p:nvSpPr>
        <p:spPr>
          <a:xfrm>
            <a:off x="6488806" y="5609069"/>
            <a:ext cx="2467704"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space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flipV="1">
            <a:off x="7810150" y="4916853"/>
            <a:ext cx="350696" cy="67627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1F0C6A-47BE-5E7E-89FD-D171AE5E1249}"/>
              </a:ext>
            </a:extLst>
          </p:cNvPr>
          <p:cNvSpPr txBox="1"/>
          <p:nvPr/>
        </p:nvSpPr>
        <p:spPr>
          <a:xfrm>
            <a:off x="2859014" y="974536"/>
            <a:ext cx="2291826"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Space is an area around an object. Space is created when you make a 3D sculpture (e.g. the gap between two parts of the sculpture).</a:t>
            </a:r>
          </a:p>
        </p:txBody>
      </p:sp>
      <p:sp>
        <p:nvSpPr>
          <p:cNvPr id="20" name="TextBox 19">
            <a:extLst>
              <a:ext uri="{FF2B5EF4-FFF2-40B4-BE49-F238E27FC236}">
                <a16:creationId xmlns:a16="http://schemas.microsoft.com/office/drawing/2014/main" id="{7A755EC0-A100-FC7C-FF95-2125BD730CCC}"/>
              </a:ext>
            </a:extLst>
          </p:cNvPr>
          <p:cNvSpPr txBox="1"/>
          <p:nvPr/>
        </p:nvSpPr>
        <p:spPr>
          <a:xfrm>
            <a:off x="4356363" y="5547701"/>
            <a:ext cx="1706404"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Space can be found around existing objects and used to create art.</a:t>
            </a:r>
          </a:p>
        </p:txBody>
      </p:sp>
      <p:cxnSp>
        <p:nvCxnSpPr>
          <p:cNvPr id="23" name="Straight Arrow Connector 22">
            <a:extLst>
              <a:ext uri="{FF2B5EF4-FFF2-40B4-BE49-F238E27FC236}">
                <a16:creationId xmlns:a16="http://schemas.microsoft.com/office/drawing/2014/main" id="{3B58AF34-87B8-CF4B-09B0-73BA45D91120}"/>
              </a:ext>
            </a:extLst>
          </p:cNvPr>
          <p:cNvCxnSpPr>
            <a:cxnSpLocks/>
          </p:cNvCxnSpPr>
          <p:nvPr/>
        </p:nvCxnSpPr>
        <p:spPr>
          <a:xfrm>
            <a:off x="3902903" y="1682422"/>
            <a:ext cx="878822" cy="147259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4A24DF9-55DE-7137-4A4E-BBE2C4D4805A}"/>
              </a:ext>
            </a:extLst>
          </p:cNvPr>
          <p:cNvCxnSpPr>
            <a:cxnSpLocks/>
          </p:cNvCxnSpPr>
          <p:nvPr/>
        </p:nvCxnSpPr>
        <p:spPr>
          <a:xfrm flipV="1">
            <a:off x="4934125" y="4808853"/>
            <a:ext cx="0" cy="738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B15FDB3-0132-8C7D-368D-94353145BC7A}"/>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2" name="Rectangle 31">
            <a:extLst>
              <a:ext uri="{FF2B5EF4-FFF2-40B4-BE49-F238E27FC236}">
                <a16:creationId xmlns:a16="http://schemas.microsoft.com/office/drawing/2014/main" id="{A827506B-A068-F25A-DD20-A574E4F490FF}"/>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34" name="Rectangle 33">
            <a:extLst>
              <a:ext uri="{FF2B5EF4-FFF2-40B4-BE49-F238E27FC236}">
                <a16:creationId xmlns:a16="http://schemas.microsoft.com/office/drawing/2014/main" id="{B2D73F24-016F-1448-F43A-B47D0DE7E43C}"/>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35" name="Rectangle 34">
            <a:extLst>
              <a:ext uri="{FF2B5EF4-FFF2-40B4-BE49-F238E27FC236}">
                <a16:creationId xmlns:a16="http://schemas.microsoft.com/office/drawing/2014/main" id="{48054E08-E9C6-64F5-1FC8-4C193037FCA0}"/>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36" name="Rectangle 35">
            <a:extLst>
              <a:ext uri="{FF2B5EF4-FFF2-40B4-BE49-F238E27FC236}">
                <a16:creationId xmlns:a16="http://schemas.microsoft.com/office/drawing/2014/main" id="{64BB7A84-8006-B69A-28D1-41880E6B892A}"/>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37" name="Rectangle 36">
            <a:extLst>
              <a:ext uri="{FF2B5EF4-FFF2-40B4-BE49-F238E27FC236}">
                <a16:creationId xmlns:a16="http://schemas.microsoft.com/office/drawing/2014/main" id="{FB3474C9-67C2-719E-CD45-0C179282AE06}"/>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38" name="Rectangle 37">
            <a:extLst>
              <a:ext uri="{FF2B5EF4-FFF2-40B4-BE49-F238E27FC236}">
                <a16:creationId xmlns:a16="http://schemas.microsoft.com/office/drawing/2014/main" id="{3FB915F3-08D6-4DB7-8535-2B8E469D5218}"/>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39" name="Rectangle 38">
            <a:extLst>
              <a:ext uri="{FF2B5EF4-FFF2-40B4-BE49-F238E27FC236}">
                <a16:creationId xmlns:a16="http://schemas.microsoft.com/office/drawing/2014/main" id="{7ABE96EE-09DA-3A0A-09C1-9C29347C084B}"/>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40" name="Rectangle 39">
            <a:extLst>
              <a:ext uri="{FF2B5EF4-FFF2-40B4-BE49-F238E27FC236}">
                <a16:creationId xmlns:a16="http://schemas.microsoft.com/office/drawing/2014/main" id="{95E383F7-7698-951E-347F-93580A55CBB6}"/>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371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EAE9663-3659-1239-7B70-BF0B01898D93}"/>
              </a:ext>
            </a:extLst>
          </p:cNvPr>
          <p:cNvPicPr>
            <a:picLocks noChangeAspect="1"/>
          </p:cNvPicPr>
          <p:nvPr/>
        </p:nvPicPr>
        <p:blipFill>
          <a:blip r:embed="rId2"/>
          <a:stretch>
            <a:fillRect/>
          </a:stretch>
        </p:blipFill>
        <p:spPr>
          <a:xfrm>
            <a:off x="2718616" y="1752645"/>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3155019"/>
            <a:ext cx="1006676" cy="502592"/>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329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571723"/>
            <a:ext cx="1006676" cy="132187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41683762-E6B2-C2B4-22B3-C50AEED57FF6}"/>
              </a:ext>
            </a:extLst>
          </p:cNvPr>
          <p:cNvSpPr/>
          <p:nvPr/>
        </p:nvSpPr>
        <p:spPr>
          <a:xfrm>
            <a:off x="6861523" y="5593125"/>
            <a:ext cx="2467704"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shape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flipV="1">
            <a:off x="7904438" y="3875714"/>
            <a:ext cx="647545" cy="170146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6F45F7D-1CC9-6015-D22E-4C0D45F7DCAD}"/>
              </a:ext>
            </a:extLst>
          </p:cNvPr>
          <p:cNvSpPr txBox="1"/>
          <p:nvPr/>
        </p:nvSpPr>
        <p:spPr>
          <a:xfrm>
            <a:off x="7436584" y="1955899"/>
            <a:ext cx="1993225"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Drawing can be about representing 3D forms with 2D shapes on paper (a 2D surface).</a:t>
            </a:r>
          </a:p>
        </p:txBody>
      </p:sp>
      <p:sp>
        <p:nvSpPr>
          <p:cNvPr id="23" name="TextBox 22">
            <a:extLst>
              <a:ext uri="{FF2B5EF4-FFF2-40B4-BE49-F238E27FC236}">
                <a16:creationId xmlns:a16="http://schemas.microsoft.com/office/drawing/2014/main" id="{9450AE3E-7737-0697-B6BE-35374CF5E03B}"/>
              </a:ext>
            </a:extLst>
          </p:cNvPr>
          <p:cNvSpPr txBox="1"/>
          <p:nvPr/>
        </p:nvSpPr>
        <p:spPr>
          <a:xfrm>
            <a:off x="1472189" y="2503936"/>
            <a:ext cx="1908574"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Select items in junk modelling based on their shape.</a:t>
            </a:r>
          </a:p>
        </p:txBody>
      </p:sp>
      <p:sp>
        <p:nvSpPr>
          <p:cNvPr id="24" name="TextBox 23">
            <a:extLst>
              <a:ext uri="{FF2B5EF4-FFF2-40B4-BE49-F238E27FC236}">
                <a16:creationId xmlns:a16="http://schemas.microsoft.com/office/drawing/2014/main" id="{384FEB9D-4C0D-E8B6-FA37-73B1F96DF5E1}"/>
              </a:ext>
            </a:extLst>
          </p:cNvPr>
          <p:cNvSpPr txBox="1"/>
          <p:nvPr/>
        </p:nvSpPr>
        <p:spPr>
          <a:xfrm>
            <a:off x="2838497" y="1012715"/>
            <a:ext cx="1924730"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Drawing can be about representing flat [2D] objects using [2D] shapes on paper.</a:t>
            </a:r>
          </a:p>
        </p:txBody>
      </p:sp>
      <p:cxnSp>
        <p:nvCxnSpPr>
          <p:cNvPr id="29" name="Straight Arrow Connector 28">
            <a:extLst>
              <a:ext uri="{FF2B5EF4-FFF2-40B4-BE49-F238E27FC236}">
                <a16:creationId xmlns:a16="http://schemas.microsoft.com/office/drawing/2014/main" id="{4F17E149-5619-C84D-527B-C606821BF7B8}"/>
              </a:ext>
            </a:extLst>
          </p:cNvPr>
          <p:cNvCxnSpPr>
            <a:cxnSpLocks/>
          </p:cNvCxnSpPr>
          <p:nvPr/>
        </p:nvCxnSpPr>
        <p:spPr>
          <a:xfrm>
            <a:off x="3800862" y="1585064"/>
            <a:ext cx="962365" cy="204738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03FE80A-927F-44D5-29AF-4E2E2D7AA0B4}"/>
              </a:ext>
            </a:extLst>
          </p:cNvPr>
          <p:cNvSpPr txBox="1"/>
          <p:nvPr/>
        </p:nvSpPr>
        <p:spPr>
          <a:xfrm>
            <a:off x="4053819" y="5593125"/>
            <a:ext cx="1506536"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Shapes can be found in existing objects and used to create art.</a:t>
            </a:r>
          </a:p>
        </p:txBody>
      </p:sp>
      <p:cxnSp>
        <p:nvCxnSpPr>
          <p:cNvPr id="34" name="Straight Arrow Connector 33">
            <a:extLst>
              <a:ext uri="{FF2B5EF4-FFF2-40B4-BE49-F238E27FC236}">
                <a16:creationId xmlns:a16="http://schemas.microsoft.com/office/drawing/2014/main" id="{C60FC9C2-EAD0-92D3-75D0-F3F697D6FCB8}"/>
              </a:ext>
            </a:extLst>
          </p:cNvPr>
          <p:cNvCxnSpPr>
            <a:cxnSpLocks/>
          </p:cNvCxnSpPr>
          <p:nvPr/>
        </p:nvCxnSpPr>
        <p:spPr>
          <a:xfrm flipV="1">
            <a:off x="4463009" y="4808853"/>
            <a:ext cx="489991" cy="78427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B3BBEA2-A70B-133D-0B85-D13D63D994D5}"/>
              </a:ext>
            </a:extLst>
          </p:cNvPr>
          <p:cNvCxnSpPr>
            <a:cxnSpLocks/>
            <a:stCxn id="20" idx="1"/>
          </p:cNvCxnSpPr>
          <p:nvPr/>
        </p:nvCxnSpPr>
        <p:spPr>
          <a:xfrm flipH="1">
            <a:off x="7043722" y="2232898"/>
            <a:ext cx="392862" cy="4265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1BF0E9B-C2B1-38AE-3485-B2C6628DCF0A}"/>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41" name="Rectangle 40">
            <a:extLst>
              <a:ext uri="{FF2B5EF4-FFF2-40B4-BE49-F238E27FC236}">
                <a16:creationId xmlns:a16="http://schemas.microsoft.com/office/drawing/2014/main" id="{EFC60A05-7521-F19B-50C6-ACC784271E59}"/>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42" name="Rectangle 41">
            <a:extLst>
              <a:ext uri="{FF2B5EF4-FFF2-40B4-BE49-F238E27FC236}">
                <a16:creationId xmlns:a16="http://schemas.microsoft.com/office/drawing/2014/main" id="{2C57D447-18A8-E0F5-2326-EBBBB975E889}"/>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43" name="Rectangle 42">
            <a:extLst>
              <a:ext uri="{FF2B5EF4-FFF2-40B4-BE49-F238E27FC236}">
                <a16:creationId xmlns:a16="http://schemas.microsoft.com/office/drawing/2014/main" id="{331F566B-817E-77DA-89BE-6AF4E2D43B9B}"/>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44" name="Rectangle 43">
            <a:extLst>
              <a:ext uri="{FF2B5EF4-FFF2-40B4-BE49-F238E27FC236}">
                <a16:creationId xmlns:a16="http://schemas.microsoft.com/office/drawing/2014/main" id="{B7790782-3C97-96CE-979E-F489B2202F69}"/>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45" name="Rectangle 44">
            <a:extLst>
              <a:ext uri="{FF2B5EF4-FFF2-40B4-BE49-F238E27FC236}">
                <a16:creationId xmlns:a16="http://schemas.microsoft.com/office/drawing/2014/main" id="{006CC8EC-A9F0-8360-012D-041ADF64D2F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46" name="Rectangle 45">
            <a:extLst>
              <a:ext uri="{FF2B5EF4-FFF2-40B4-BE49-F238E27FC236}">
                <a16:creationId xmlns:a16="http://schemas.microsoft.com/office/drawing/2014/main" id="{7815D933-645D-3C6F-A9AC-6A55A0DF03B6}"/>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47" name="Rectangle 46">
            <a:extLst>
              <a:ext uri="{FF2B5EF4-FFF2-40B4-BE49-F238E27FC236}">
                <a16:creationId xmlns:a16="http://schemas.microsoft.com/office/drawing/2014/main" id="{EEF060D6-5101-F521-5832-6BB2A2DB32E9}"/>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49" name="Rectangle 48">
            <a:extLst>
              <a:ext uri="{FF2B5EF4-FFF2-40B4-BE49-F238E27FC236}">
                <a16:creationId xmlns:a16="http://schemas.microsoft.com/office/drawing/2014/main" id="{BE481D4C-4708-9CFD-1C78-EA3B9FF2DF23}"/>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9833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FF0E962-DBA7-F2D3-1945-61D3D5BD89ED}"/>
              </a:ext>
            </a:extLst>
          </p:cNvPr>
          <p:cNvPicPr>
            <a:picLocks noChangeAspect="1"/>
          </p:cNvPicPr>
          <p:nvPr/>
        </p:nvPicPr>
        <p:blipFill>
          <a:blip r:embed="rId2"/>
          <a:stretch>
            <a:fillRect/>
          </a:stretch>
        </p:blipFill>
        <p:spPr>
          <a:xfrm>
            <a:off x="2720882" y="1754613"/>
            <a:ext cx="5376759" cy="3506400"/>
          </a:xfrm>
          <a:prstGeom prst="rect">
            <a:avLst/>
          </a:prstGeom>
        </p:spPr>
      </p:pic>
      <p:pic>
        <p:nvPicPr>
          <p:cNvPr id="29" name="Picture 28">
            <a:extLst>
              <a:ext uri="{FF2B5EF4-FFF2-40B4-BE49-F238E27FC236}">
                <a16:creationId xmlns:a16="http://schemas.microsoft.com/office/drawing/2014/main" id="{F3A7CA21-11C6-DB50-A35F-FE7F7553EE42}"/>
              </a:ext>
            </a:extLst>
          </p:cNvPr>
          <p:cNvPicPr>
            <a:picLocks noChangeAspect="1"/>
          </p:cNvPicPr>
          <p:nvPr/>
        </p:nvPicPr>
        <p:blipFill>
          <a:blip r:embed="rId2"/>
          <a:stretch>
            <a:fillRect/>
          </a:stretch>
        </p:blipFill>
        <p:spPr>
          <a:xfrm>
            <a:off x="2722070" y="1755030"/>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3381435"/>
            <a:ext cx="1006676" cy="27617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329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571723"/>
            <a:ext cx="1006676" cy="1548287"/>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1539301" y="2524945"/>
            <a:ext cx="1924730"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Create patterns when making marks. Describe patterns.</a:t>
            </a:r>
          </a:p>
        </p:txBody>
      </p:sp>
      <p:sp>
        <p:nvSpPr>
          <p:cNvPr id="74" name="Rectangle 73">
            <a:extLst>
              <a:ext uri="{FF2B5EF4-FFF2-40B4-BE49-F238E27FC236}">
                <a16:creationId xmlns:a16="http://schemas.microsoft.com/office/drawing/2014/main" id="{41683762-E6B2-C2B4-22B3-C50AEED57FF6}"/>
              </a:ext>
            </a:extLst>
          </p:cNvPr>
          <p:cNvSpPr/>
          <p:nvPr/>
        </p:nvSpPr>
        <p:spPr>
          <a:xfrm>
            <a:off x="7265224" y="2032379"/>
            <a:ext cx="1841462"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pattern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a:off x="7904438" y="2564035"/>
            <a:ext cx="206016" cy="106840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43B7CB8-7769-BEFC-3E8B-6263C598A15E}"/>
              </a:ext>
            </a:extLst>
          </p:cNvPr>
          <p:cNvSpPr txBox="1"/>
          <p:nvPr/>
        </p:nvSpPr>
        <p:spPr>
          <a:xfrm>
            <a:off x="4314791" y="1054636"/>
            <a:ext cx="1750450"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Patterns can be created with a series of repeated marks like dots and lines.</a:t>
            </a:r>
          </a:p>
        </p:txBody>
      </p:sp>
      <p:sp>
        <p:nvSpPr>
          <p:cNvPr id="20" name="TextBox 19">
            <a:extLst>
              <a:ext uri="{FF2B5EF4-FFF2-40B4-BE49-F238E27FC236}">
                <a16:creationId xmlns:a16="http://schemas.microsoft.com/office/drawing/2014/main" id="{3C7612FE-F334-971C-373F-41D3483DA15B}"/>
              </a:ext>
            </a:extLst>
          </p:cNvPr>
          <p:cNvSpPr txBox="1"/>
          <p:nvPr/>
        </p:nvSpPr>
        <p:spPr>
          <a:xfrm>
            <a:off x="4314791" y="5443267"/>
            <a:ext cx="1418924" cy="400110"/>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Identify patterns in the world around us.</a:t>
            </a:r>
          </a:p>
        </p:txBody>
      </p:sp>
      <p:cxnSp>
        <p:nvCxnSpPr>
          <p:cNvPr id="23" name="Straight Arrow Connector 22">
            <a:extLst>
              <a:ext uri="{FF2B5EF4-FFF2-40B4-BE49-F238E27FC236}">
                <a16:creationId xmlns:a16="http://schemas.microsoft.com/office/drawing/2014/main" id="{9383755D-352C-9E7A-43E6-DD9CFEB92CDB}"/>
              </a:ext>
            </a:extLst>
          </p:cNvPr>
          <p:cNvCxnSpPr>
            <a:cxnSpLocks/>
          </p:cNvCxnSpPr>
          <p:nvPr/>
        </p:nvCxnSpPr>
        <p:spPr>
          <a:xfrm flipH="1">
            <a:off x="5092117" y="1613793"/>
            <a:ext cx="321933" cy="15412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3022033-0AE4-31D9-A48C-923994883C56}"/>
              </a:ext>
            </a:extLst>
          </p:cNvPr>
          <p:cNvCxnSpPr>
            <a:cxnSpLocks/>
          </p:cNvCxnSpPr>
          <p:nvPr/>
        </p:nvCxnSpPr>
        <p:spPr>
          <a:xfrm flipV="1">
            <a:off x="4709075" y="4808853"/>
            <a:ext cx="243925" cy="59184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1CC43EDC-ED73-8D34-4B1E-7DDB8B76B5C3}"/>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5" name="Rectangle 34">
            <a:extLst>
              <a:ext uri="{FF2B5EF4-FFF2-40B4-BE49-F238E27FC236}">
                <a16:creationId xmlns:a16="http://schemas.microsoft.com/office/drawing/2014/main" id="{15DEC260-61D8-A57F-42C9-6721CFCB4EB9}"/>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36" name="Rectangle 35">
            <a:extLst>
              <a:ext uri="{FF2B5EF4-FFF2-40B4-BE49-F238E27FC236}">
                <a16:creationId xmlns:a16="http://schemas.microsoft.com/office/drawing/2014/main" id="{8C9D0592-BEE4-EE65-4191-171D6AFC7231}"/>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37" name="Rectangle 36">
            <a:extLst>
              <a:ext uri="{FF2B5EF4-FFF2-40B4-BE49-F238E27FC236}">
                <a16:creationId xmlns:a16="http://schemas.microsoft.com/office/drawing/2014/main" id="{E8F2217F-7B79-9B68-B0DB-72A676F226D2}"/>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38" name="Rectangle 37">
            <a:extLst>
              <a:ext uri="{FF2B5EF4-FFF2-40B4-BE49-F238E27FC236}">
                <a16:creationId xmlns:a16="http://schemas.microsoft.com/office/drawing/2014/main" id="{6E203832-E816-264E-337E-62F62BA6B36C}"/>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39" name="Rectangle 38">
            <a:extLst>
              <a:ext uri="{FF2B5EF4-FFF2-40B4-BE49-F238E27FC236}">
                <a16:creationId xmlns:a16="http://schemas.microsoft.com/office/drawing/2014/main" id="{204AB716-6669-4A18-4A33-33E908E8C2E8}"/>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40" name="Rectangle 39">
            <a:extLst>
              <a:ext uri="{FF2B5EF4-FFF2-40B4-BE49-F238E27FC236}">
                <a16:creationId xmlns:a16="http://schemas.microsoft.com/office/drawing/2014/main" id="{BF6A83F1-FEDE-2895-9951-462A42CB1CA6}"/>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41" name="Rectangle 40">
            <a:extLst>
              <a:ext uri="{FF2B5EF4-FFF2-40B4-BE49-F238E27FC236}">
                <a16:creationId xmlns:a16="http://schemas.microsoft.com/office/drawing/2014/main" id="{0C6A2495-63A7-7E0D-F309-D21504E59AEE}"/>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42" name="Rectangle 41">
            <a:extLst>
              <a:ext uri="{FF2B5EF4-FFF2-40B4-BE49-F238E27FC236}">
                <a16:creationId xmlns:a16="http://schemas.microsoft.com/office/drawing/2014/main" id="{44012C1F-0EE6-EC2D-D127-D06F9BB3C4E2}"/>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2409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48A2120-8D99-E6CD-804A-A3A37D35DB8C}"/>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pic>
        <p:nvPicPr>
          <p:cNvPr id="26" name="Picture 25">
            <a:extLst>
              <a:ext uri="{FF2B5EF4-FFF2-40B4-BE49-F238E27FC236}">
                <a16:creationId xmlns:a16="http://schemas.microsoft.com/office/drawing/2014/main" id="{47B74213-C5CB-109C-6D02-1E10021453F8}"/>
              </a:ext>
            </a:extLst>
          </p:cNvPr>
          <p:cNvPicPr>
            <a:picLocks noChangeAspect="1"/>
          </p:cNvPicPr>
          <p:nvPr/>
        </p:nvPicPr>
        <p:blipFill>
          <a:blip r:embed="rId2"/>
          <a:stretch>
            <a:fillRect/>
          </a:stretch>
        </p:blipFill>
        <p:spPr>
          <a:xfrm>
            <a:off x="2720882" y="1755030"/>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329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571722"/>
            <a:ext cx="1006676" cy="184472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4710340" y="5593125"/>
            <a:ext cx="2537748"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Texture is how something feels. Artists can make art that tells us how something might feel, without us having to touch it.</a:t>
            </a:r>
          </a:p>
        </p:txBody>
      </p:sp>
      <p:sp>
        <p:nvSpPr>
          <p:cNvPr id="74" name="Rectangle 73">
            <a:extLst>
              <a:ext uri="{FF2B5EF4-FFF2-40B4-BE49-F238E27FC236}">
                <a16:creationId xmlns:a16="http://schemas.microsoft.com/office/drawing/2014/main" id="{41683762-E6B2-C2B4-22B3-C50AEED57FF6}"/>
              </a:ext>
            </a:extLst>
          </p:cNvPr>
          <p:cNvSpPr/>
          <p:nvPr/>
        </p:nvSpPr>
        <p:spPr>
          <a:xfrm>
            <a:off x="7585373" y="2109323"/>
            <a:ext cx="1789594"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texture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a:off x="7088697" y="2401453"/>
            <a:ext cx="496676" cy="30729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E2D7AA0-F28D-FF8E-11A4-231BAA062B65}"/>
              </a:ext>
            </a:extLst>
          </p:cNvPr>
          <p:cNvSpPr txBox="1"/>
          <p:nvPr/>
        </p:nvSpPr>
        <p:spPr>
          <a:xfrm>
            <a:off x="1710776" y="2384015"/>
            <a:ext cx="1690460"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Describe how materials feel using words like rough and smooth.</a:t>
            </a:r>
          </a:p>
        </p:txBody>
      </p:sp>
      <p:cxnSp>
        <p:nvCxnSpPr>
          <p:cNvPr id="20" name="Straight Arrow Connector 19">
            <a:extLst>
              <a:ext uri="{FF2B5EF4-FFF2-40B4-BE49-F238E27FC236}">
                <a16:creationId xmlns:a16="http://schemas.microsoft.com/office/drawing/2014/main" id="{7A9D7001-78BF-5FD2-763D-DB7E8E93115F}"/>
              </a:ext>
            </a:extLst>
          </p:cNvPr>
          <p:cNvCxnSpPr>
            <a:cxnSpLocks/>
          </p:cNvCxnSpPr>
          <p:nvPr/>
        </p:nvCxnSpPr>
        <p:spPr>
          <a:xfrm flipV="1">
            <a:off x="4953000" y="4916853"/>
            <a:ext cx="0" cy="630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2E02E2E-D3D5-82D2-B046-8A2EC84AD9AD}"/>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30" name="Rectangle 29">
            <a:extLst>
              <a:ext uri="{FF2B5EF4-FFF2-40B4-BE49-F238E27FC236}">
                <a16:creationId xmlns:a16="http://schemas.microsoft.com/office/drawing/2014/main" id="{C6AB9D5F-8B01-15EB-7086-AE5163104766}"/>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32" name="Rectangle 31">
            <a:extLst>
              <a:ext uri="{FF2B5EF4-FFF2-40B4-BE49-F238E27FC236}">
                <a16:creationId xmlns:a16="http://schemas.microsoft.com/office/drawing/2014/main" id="{A361BFA0-D5B0-7DC8-B06E-FB282B7F573B}"/>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34" name="Rectangle 33">
            <a:extLst>
              <a:ext uri="{FF2B5EF4-FFF2-40B4-BE49-F238E27FC236}">
                <a16:creationId xmlns:a16="http://schemas.microsoft.com/office/drawing/2014/main" id="{D834CE04-0FEC-7C4A-4E00-000760190F2C}"/>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35" name="Rectangle 34">
            <a:extLst>
              <a:ext uri="{FF2B5EF4-FFF2-40B4-BE49-F238E27FC236}">
                <a16:creationId xmlns:a16="http://schemas.microsoft.com/office/drawing/2014/main" id="{A9BB8E3F-40C0-F4A5-6F61-CF0DF06B526B}"/>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36" name="Rectangle 35">
            <a:extLst>
              <a:ext uri="{FF2B5EF4-FFF2-40B4-BE49-F238E27FC236}">
                <a16:creationId xmlns:a16="http://schemas.microsoft.com/office/drawing/2014/main" id="{3160385E-68D1-8B79-8939-6C3C717AD0A8}"/>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37" name="Rectangle 36">
            <a:extLst>
              <a:ext uri="{FF2B5EF4-FFF2-40B4-BE49-F238E27FC236}">
                <a16:creationId xmlns:a16="http://schemas.microsoft.com/office/drawing/2014/main" id="{6906D9C7-7279-9B9E-2D5D-853CE9F00A33}"/>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38" name="Rectangle 37">
            <a:extLst>
              <a:ext uri="{FF2B5EF4-FFF2-40B4-BE49-F238E27FC236}">
                <a16:creationId xmlns:a16="http://schemas.microsoft.com/office/drawing/2014/main" id="{D18CFC88-8D05-FE63-8CAD-B911CEBD8942}"/>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378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ACE6757C-FC10-B6BA-5956-CD5DD9BC1651}"/>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pic>
        <p:nvPicPr>
          <p:cNvPr id="61" name="Picture 60">
            <a:extLst>
              <a:ext uri="{FF2B5EF4-FFF2-40B4-BE49-F238E27FC236}">
                <a16:creationId xmlns:a16="http://schemas.microsoft.com/office/drawing/2014/main" id="{DA6B48BA-AAAF-7279-2176-96C4231F61C7}"/>
              </a:ext>
            </a:extLst>
          </p:cNvPr>
          <p:cNvPicPr>
            <a:picLocks noChangeAspect="1"/>
          </p:cNvPicPr>
          <p:nvPr/>
        </p:nvPicPr>
        <p:blipFill>
          <a:blip r:embed="rId2"/>
          <a:stretch>
            <a:fillRect/>
          </a:stretch>
        </p:blipFill>
        <p:spPr>
          <a:xfrm>
            <a:off x="2720882" y="1753675"/>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14" name="Rectangle 13">
            <a:extLst>
              <a:ext uri="{FF2B5EF4-FFF2-40B4-BE49-F238E27FC236}">
                <a16:creationId xmlns:a16="http://schemas.microsoft.com/office/drawing/2014/main" id="{3CDF4801-71F3-D07B-E768-982DA846C4EE}"/>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15" name="Rectangle 14">
            <a:extLst>
              <a:ext uri="{FF2B5EF4-FFF2-40B4-BE49-F238E27FC236}">
                <a16:creationId xmlns:a16="http://schemas.microsoft.com/office/drawing/2014/main" id="{122F3E3A-BFBB-E79A-CA9E-9802A5AD6051}"/>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16" name="Rectangle 15">
            <a:extLst>
              <a:ext uri="{FF2B5EF4-FFF2-40B4-BE49-F238E27FC236}">
                <a16:creationId xmlns:a16="http://schemas.microsoft.com/office/drawing/2014/main" id="{ED95A8E8-A747-67D3-9DB5-846F30C86146}"/>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17" name="Rectangle 16">
            <a:extLst>
              <a:ext uri="{FF2B5EF4-FFF2-40B4-BE49-F238E27FC236}">
                <a16:creationId xmlns:a16="http://schemas.microsoft.com/office/drawing/2014/main" id="{85C85131-4C14-8931-3A99-E7F89EEE4A4A}"/>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18" name="Rectangle 17">
            <a:extLst>
              <a:ext uri="{FF2B5EF4-FFF2-40B4-BE49-F238E27FC236}">
                <a16:creationId xmlns:a16="http://schemas.microsoft.com/office/drawing/2014/main" id="{A614B044-E6F0-7705-E064-3C4879101995}"/>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19" name="Rectangle 18">
            <a:extLst>
              <a:ext uri="{FF2B5EF4-FFF2-40B4-BE49-F238E27FC236}">
                <a16:creationId xmlns:a16="http://schemas.microsoft.com/office/drawing/2014/main" id="{7C6D44E7-ABCA-B19F-77EE-1BA19076AF8B}"/>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2" name="Rectangle 21">
            <a:extLst>
              <a:ext uri="{FF2B5EF4-FFF2-40B4-BE49-F238E27FC236}">
                <a16:creationId xmlns:a16="http://schemas.microsoft.com/office/drawing/2014/main" id="{ED899765-DDE1-B28A-AAE2-C5DAC701929D}"/>
              </a:ext>
            </a:extLst>
          </p:cNvPr>
          <p:cNvSpPr/>
          <p:nvPr/>
        </p:nvSpPr>
        <p:spPr>
          <a:xfrm>
            <a:off x="394283" y="4497712"/>
            <a:ext cx="1006676" cy="164570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653032" y="2786194"/>
            <a:ext cx="224392" cy="3688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1519795" y="2005869"/>
            <a:ext cx="1924730" cy="938719"/>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mark-making tools with a palmer grasp or digital pronate grasp.</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mark-making tools with a static tripod grip.</a:t>
            </a:r>
          </a:p>
        </p:txBody>
      </p:sp>
      <p:sp>
        <p:nvSpPr>
          <p:cNvPr id="74" name="Rectangle 73">
            <a:extLst>
              <a:ext uri="{FF2B5EF4-FFF2-40B4-BE49-F238E27FC236}">
                <a16:creationId xmlns:a16="http://schemas.microsoft.com/office/drawing/2014/main" id="{41683762-E6B2-C2B4-22B3-C50AEED57FF6}"/>
              </a:ext>
            </a:extLst>
          </p:cNvPr>
          <p:cNvSpPr/>
          <p:nvPr/>
        </p:nvSpPr>
        <p:spPr>
          <a:xfrm>
            <a:off x="7055140" y="5573488"/>
            <a:ext cx="2247503" cy="707886"/>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Mark making tools are used in every unit. Examples have been included to show the range of mark-making tools that are used EYFS-KS2.</a:t>
            </a:r>
          </a:p>
        </p:txBody>
      </p:sp>
      <p:sp>
        <p:nvSpPr>
          <p:cNvPr id="4" name="Rectangle 3">
            <a:extLst>
              <a:ext uri="{FF2B5EF4-FFF2-40B4-BE49-F238E27FC236}">
                <a16:creationId xmlns:a16="http://schemas.microsoft.com/office/drawing/2014/main" id="{F9674B3D-85D9-A322-AC5B-F48B82EB6041}"/>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20" name="TextBox 19">
            <a:extLst>
              <a:ext uri="{FF2B5EF4-FFF2-40B4-BE49-F238E27FC236}">
                <a16:creationId xmlns:a16="http://schemas.microsoft.com/office/drawing/2014/main" id="{21035583-80A3-D9B7-9B68-7D8DC525004A}"/>
              </a:ext>
            </a:extLst>
          </p:cNvPr>
          <p:cNvSpPr txBox="1"/>
          <p:nvPr/>
        </p:nvSpPr>
        <p:spPr>
          <a:xfrm>
            <a:off x="2363371" y="5596631"/>
            <a:ext cx="1776354"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mark-making tools with a dynamic tripod grip.</a:t>
            </a:r>
          </a:p>
        </p:txBody>
      </p:sp>
      <p:cxnSp>
        <p:nvCxnSpPr>
          <p:cNvPr id="24" name="Straight Arrow Connector 23">
            <a:extLst>
              <a:ext uri="{FF2B5EF4-FFF2-40B4-BE49-F238E27FC236}">
                <a16:creationId xmlns:a16="http://schemas.microsoft.com/office/drawing/2014/main" id="{60B456EB-402C-832D-CEFC-8CA0B1D3C430}"/>
              </a:ext>
            </a:extLst>
          </p:cNvPr>
          <p:cNvCxnSpPr>
            <a:cxnSpLocks/>
            <a:stCxn id="20" idx="0"/>
          </p:cNvCxnSpPr>
          <p:nvPr/>
        </p:nvCxnSpPr>
        <p:spPr>
          <a:xfrm flipV="1">
            <a:off x="3251548" y="4258134"/>
            <a:ext cx="662201" cy="133849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98B9BC9-DD9C-1FD3-01D3-640CA043A5C5}"/>
              </a:ext>
            </a:extLst>
          </p:cNvPr>
          <p:cNvSpPr txBox="1"/>
          <p:nvPr/>
        </p:nvSpPr>
        <p:spPr>
          <a:xfrm>
            <a:off x="3221371" y="1269507"/>
            <a:ext cx="1208015"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Focus on pencils and paintbrushes.</a:t>
            </a:r>
          </a:p>
        </p:txBody>
      </p:sp>
      <p:sp>
        <p:nvSpPr>
          <p:cNvPr id="28" name="TextBox 27">
            <a:extLst>
              <a:ext uri="{FF2B5EF4-FFF2-40B4-BE49-F238E27FC236}">
                <a16:creationId xmlns:a16="http://schemas.microsoft.com/office/drawing/2014/main" id="{6836E8A8-C012-E37F-615A-C76261FA16B7}"/>
              </a:ext>
            </a:extLst>
          </p:cNvPr>
          <p:cNvSpPr txBox="1"/>
          <p:nvPr/>
        </p:nvSpPr>
        <p:spPr>
          <a:xfrm>
            <a:off x="4283120" y="5589416"/>
            <a:ext cx="1481218"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Focus on using crayons on their side to create rubbings.</a:t>
            </a:r>
          </a:p>
        </p:txBody>
      </p:sp>
      <p:cxnSp>
        <p:nvCxnSpPr>
          <p:cNvPr id="30" name="Straight Arrow Connector 29">
            <a:extLst>
              <a:ext uri="{FF2B5EF4-FFF2-40B4-BE49-F238E27FC236}">
                <a16:creationId xmlns:a16="http://schemas.microsoft.com/office/drawing/2014/main" id="{EAE5C9C1-CFED-CCD2-19A7-1CEC77BA4D7D}"/>
              </a:ext>
            </a:extLst>
          </p:cNvPr>
          <p:cNvCxnSpPr>
            <a:cxnSpLocks/>
          </p:cNvCxnSpPr>
          <p:nvPr/>
        </p:nvCxnSpPr>
        <p:spPr>
          <a:xfrm flipV="1">
            <a:off x="4726940" y="4865885"/>
            <a:ext cx="226060" cy="73074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919FC6D-8B7F-68DC-1B8E-A1B53F1AEF17}"/>
              </a:ext>
            </a:extLst>
          </p:cNvPr>
          <p:cNvCxnSpPr>
            <a:cxnSpLocks/>
          </p:cNvCxnSpPr>
          <p:nvPr/>
        </p:nvCxnSpPr>
        <p:spPr>
          <a:xfrm>
            <a:off x="4053819" y="1669617"/>
            <a:ext cx="673121" cy="10568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13F57CC-7B36-A91C-84C5-9467E2F42487}"/>
              </a:ext>
            </a:extLst>
          </p:cNvPr>
          <p:cNvSpPr txBox="1"/>
          <p:nvPr/>
        </p:nvSpPr>
        <p:spPr>
          <a:xfrm>
            <a:off x="4726940" y="1417861"/>
            <a:ext cx="1111589"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Focus on pens and pencils.</a:t>
            </a:r>
          </a:p>
        </p:txBody>
      </p:sp>
      <p:cxnSp>
        <p:nvCxnSpPr>
          <p:cNvPr id="40" name="Straight Arrow Connector 39">
            <a:extLst>
              <a:ext uri="{FF2B5EF4-FFF2-40B4-BE49-F238E27FC236}">
                <a16:creationId xmlns:a16="http://schemas.microsoft.com/office/drawing/2014/main" id="{90B9C7DE-7057-ECC2-EC0A-473F561F758B}"/>
              </a:ext>
            </a:extLst>
          </p:cNvPr>
          <p:cNvCxnSpPr>
            <a:cxnSpLocks/>
            <a:stCxn id="38" idx="2"/>
          </p:cNvCxnSpPr>
          <p:nvPr/>
        </p:nvCxnSpPr>
        <p:spPr>
          <a:xfrm flipH="1">
            <a:off x="4970995" y="1817971"/>
            <a:ext cx="311740" cy="13370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FB9814A-D0EA-3BAF-5F06-BE6530E9360D}"/>
              </a:ext>
            </a:extLst>
          </p:cNvPr>
          <p:cNvSpPr txBox="1"/>
          <p:nvPr/>
        </p:nvSpPr>
        <p:spPr>
          <a:xfrm>
            <a:off x="5723351" y="1258594"/>
            <a:ext cx="1524737" cy="246221"/>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Focus on wax crayons.</a:t>
            </a:r>
          </a:p>
        </p:txBody>
      </p:sp>
      <p:cxnSp>
        <p:nvCxnSpPr>
          <p:cNvPr id="45" name="Straight Arrow Connector 44">
            <a:extLst>
              <a:ext uri="{FF2B5EF4-FFF2-40B4-BE49-F238E27FC236}">
                <a16:creationId xmlns:a16="http://schemas.microsoft.com/office/drawing/2014/main" id="{EC6A56E1-E780-9ABD-6DEC-38A50643D606}"/>
              </a:ext>
            </a:extLst>
          </p:cNvPr>
          <p:cNvCxnSpPr>
            <a:cxnSpLocks/>
          </p:cNvCxnSpPr>
          <p:nvPr/>
        </p:nvCxnSpPr>
        <p:spPr>
          <a:xfrm flipH="1">
            <a:off x="5038680" y="1504815"/>
            <a:ext cx="1012808" cy="212762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6CE05FA-CDD6-35E6-6669-A8E7C2B816EA}"/>
              </a:ext>
            </a:extLst>
          </p:cNvPr>
          <p:cNvSpPr txBox="1"/>
          <p:nvPr/>
        </p:nvSpPr>
        <p:spPr>
          <a:xfrm>
            <a:off x="5740038" y="5573488"/>
            <a:ext cx="1003653"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Focus on chalk pastels.</a:t>
            </a:r>
          </a:p>
        </p:txBody>
      </p:sp>
      <p:cxnSp>
        <p:nvCxnSpPr>
          <p:cNvPr id="50" name="Straight Arrow Connector 49">
            <a:extLst>
              <a:ext uri="{FF2B5EF4-FFF2-40B4-BE49-F238E27FC236}">
                <a16:creationId xmlns:a16="http://schemas.microsoft.com/office/drawing/2014/main" id="{00BB960A-435A-8DED-C8DA-E705B230CAF8}"/>
              </a:ext>
            </a:extLst>
          </p:cNvPr>
          <p:cNvCxnSpPr>
            <a:cxnSpLocks/>
          </p:cNvCxnSpPr>
          <p:nvPr/>
        </p:nvCxnSpPr>
        <p:spPr>
          <a:xfrm flipH="1" flipV="1">
            <a:off x="5931017" y="3875714"/>
            <a:ext cx="120471" cy="16977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8D86D46-1489-0AC0-095C-064EFF57AA9F}"/>
              </a:ext>
            </a:extLst>
          </p:cNvPr>
          <p:cNvSpPr txBox="1"/>
          <p:nvPr/>
        </p:nvSpPr>
        <p:spPr>
          <a:xfrm>
            <a:off x="7376306" y="2684943"/>
            <a:ext cx="1111589" cy="246221"/>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Focus on pens.</a:t>
            </a:r>
          </a:p>
        </p:txBody>
      </p:sp>
      <p:cxnSp>
        <p:nvCxnSpPr>
          <p:cNvPr id="63" name="Straight Arrow Connector 62">
            <a:extLst>
              <a:ext uri="{FF2B5EF4-FFF2-40B4-BE49-F238E27FC236}">
                <a16:creationId xmlns:a16="http://schemas.microsoft.com/office/drawing/2014/main" id="{4D8949CF-0B48-D4CF-122C-4A8E748A6B34}"/>
              </a:ext>
            </a:extLst>
          </p:cNvPr>
          <p:cNvCxnSpPr>
            <a:cxnSpLocks/>
            <a:stCxn id="62" idx="1"/>
          </p:cNvCxnSpPr>
          <p:nvPr/>
        </p:nvCxnSpPr>
        <p:spPr>
          <a:xfrm flipH="1">
            <a:off x="5191080" y="2808054"/>
            <a:ext cx="2185226" cy="9767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137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a:extLst>
              <a:ext uri="{FF2B5EF4-FFF2-40B4-BE49-F238E27FC236}">
                <a16:creationId xmlns:a16="http://schemas.microsoft.com/office/drawing/2014/main" id="{B525376E-0033-3BAB-152D-B8A04757F278}"/>
              </a:ext>
            </a:extLst>
          </p:cNvPr>
          <p:cNvPicPr>
            <a:picLocks noChangeAspect="1"/>
          </p:cNvPicPr>
          <p:nvPr/>
        </p:nvPicPr>
        <p:blipFill>
          <a:blip r:embed="rId2"/>
          <a:stretch>
            <a:fillRect/>
          </a:stretch>
        </p:blipFill>
        <p:spPr>
          <a:xfrm>
            <a:off x="2722069" y="1756403"/>
            <a:ext cx="5376759" cy="3506400"/>
          </a:xfrm>
          <a:prstGeom prst="rect">
            <a:avLst/>
          </a:prstGeom>
        </p:spPr>
      </p:pic>
      <p:pic>
        <p:nvPicPr>
          <p:cNvPr id="72" name="Picture 71">
            <a:extLst>
              <a:ext uri="{FF2B5EF4-FFF2-40B4-BE49-F238E27FC236}">
                <a16:creationId xmlns:a16="http://schemas.microsoft.com/office/drawing/2014/main" id="{793F5546-9730-CB74-A49C-1135985D675A}"/>
              </a:ext>
            </a:extLst>
          </p:cNvPr>
          <p:cNvPicPr>
            <a:picLocks noChangeAspect="1"/>
          </p:cNvPicPr>
          <p:nvPr/>
        </p:nvPicPr>
        <p:blipFill>
          <a:blip r:embed="rId2"/>
          <a:stretch>
            <a:fillRect/>
          </a:stretch>
        </p:blipFill>
        <p:spPr>
          <a:xfrm>
            <a:off x="2722070" y="1756685"/>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flipH="1">
            <a:off x="3103927" y="2888559"/>
            <a:ext cx="125834" cy="2664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ight Bracket 47">
            <a:extLst>
              <a:ext uri="{FF2B5EF4-FFF2-40B4-BE49-F238E27FC236}">
                <a16:creationId xmlns:a16="http://schemas.microsoft.com/office/drawing/2014/main" id="{E74247C6-A6EB-70CE-E98E-084625DC61A5}"/>
              </a:ext>
            </a:extLst>
          </p:cNvPr>
          <p:cNvSpPr/>
          <p:nvPr/>
        </p:nvSpPr>
        <p:spPr>
          <a:xfrm rot="5400000">
            <a:off x="5418437" y="-521952"/>
            <a:ext cx="235995" cy="4093933"/>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348309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2126178" y="2205924"/>
            <a:ext cx="1363290"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Explore mark making with paints with increasing confidence and skill.</a:t>
            </a:r>
          </a:p>
        </p:txBody>
      </p:sp>
      <p:sp>
        <p:nvSpPr>
          <p:cNvPr id="74" name="Rectangle 73">
            <a:extLst>
              <a:ext uri="{FF2B5EF4-FFF2-40B4-BE49-F238E27FC236}">
                <a16:creationId xmlns:a16="http://schemas.microsoft.com/office/drawing/2014/main" id="{41683762-E6B2-C2B4-22B3-C50AEED57FF6}"/>
              </a:ext>
            </a:extLst>
          </p:cNvPr>
          <p:cNvSpPr/>
          <p:nvPr/>
        </p:nvSpPr>
        <p:spPr>
          <a:xfrm>
            <a:off x="7412652" y="1786900"/>
            <a:ext cx="2006634"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painting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V="1">
            <a:off x="8555437" y="215572"/>
            <a:ext cx="151002" cy="4774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0AB97A0-04DA-79B8-4B93-19D2A93DD4FA}"/>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20" name="Rectangle 19">
            <a:extLst>
              <a:ext uri="{FF2B5EF4-FFF2-40B4-BE49-F238E27FC236}">
                <a16:creationId xmlns:a16="http://schemas.microsoft.com/office/drawing/2014/main" id="{83D2DD06-4182-D5CF-28C4-60542D4735B7}"/>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21" name="Rectangle 20">
            <a:extLst>
              <a:ext uri="{FF2B5EF4-FFF2-40B4-BE49-F238E27FC236}">
                <a16:creationId xmlns:a16="http://schemas.microsoft.com/office/drawing/2014/main" id="{D6D18F5C-3E83-CD25-E2C2-52A6D8B13A04}"/>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23" name="Rectangle 22">
            <a:extLst>
              <a:ext uri="{FF2B5EF4-FFF2-40B4-BE49-F238E27FC236}">
                <a16:creationId xmlns:a16="http://schemas.microsoft.com/office/drawing/2014/main" id="{D19D43B4-BAC3-C161-31E6-3D9188F409ED}"/>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24" name="Rectangle 23">
            <a:extLst>
              <a:ext uri="{FF2B5EF4-FFF2-40B4-BE49-F238E27FC236}">
                <a16:creationId xmlns:a16="http://schemas.microsoft.com/office/drawing/2014/main" id="{5068CF89-ABCA-AB3E-DE0E-3C69B0D90DA9}"/>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25" name="Rectangle 24">
            <a:extLst>
              <a:ext uri="{FF2B5EF4-FFF2-40B4-BE49-F238E27FC236}">
                <a16:creationId xmlns:a16="http://schemas.microsoft.com/office/drawing/2014/main" id="{6B892ADD-7A5A-523B-6A46-0A6F359ECEF1}"/>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26" name="Rectangle 25">
            <a:extLst>
              <a:ext uri="{FF2B5EF4-FFF2-40B4-BE49-F238E27FC236}">
                <a16:creationId xmlns:a16="http://schemas.microsoft.com/office/drawing/2014/main" id="{2747A1EC-C824-0873-7B74-6EFFE769C776}"/>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7" name="Rectangle 26">
            <a:extLst>
              <a:ext uri="{FF2B5EF4-FFF2-40B4-BE49-F238E27FC236}">
                <a16:creationId xmlns:a16="http://schemas.microsoft.com/office/drawing/2014/main" id="{A306661E-A4D2-0DBA-A2ED-43B5E6848AB4}"/>
              </a:ext>
            </a:extLst>
          </p:cNvPr>
          <p:cNvSpPr/>
          <p:nvPr/>
        </p:nvSpPr>
        <p:spPr>
          <a:xfrm>
            <a:off x="394283" y="4808852"/>
            <a:ext cx="1006676" cy="133456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4E47AD6-774B-5973-5BA8-A5C05C659422}"/>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29" name="Rectangle 28">
            <a:extLst>
              <a:ext uri="{FF2B5EF4-FFF2-40B4-BE49-F238E27FC236}">
                <a16:creationId xmlns:a16="http://schemas.microsoft.com/office/drawing/2014/main" id="{8260F060-7D5F-3413-A094-126E207B6951}"/>
              </a:ext>
            </a:extLst>
          </p:cNvPr>
          <p:cNvSpPr/>
          <p:nvPr/>
        </p:nvSpPr>
        <p:spPr>
          <a:xfrm>
            <a:off x="411059" y="3748406"/>
            <a:ext cx="1006676" cy="77201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3A83E1DE-E0DD-243E-5954-78E51FAAC2C4}"/>
              </a:ext>
            </a:extLst>
          </p:cNvPr>
          <p:cNvCxnSpPr>
            <a:cxnSpLocks/>
          </p:cNvCxnSpPr>
          <p:nvPr/>
        </p:nvCxnSpPr>
        <p:spPr>
          <a:xfrm>
            <a:off x="3229761" y="2893595"/>
            <a:ext cx="777244" cy="12002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E87D16F-CDA2-8C0F-FF2C-5A59B8F0C6AF}"/>
              </a:ext>
            </a:extLst>
          </p:cNvPr>
          <p:cNvSpPr txBox="1"/>
          <p:nvPr/>
        </p:nvSpPr>
        <p:spPr>
          <a:xfrm>
            <a:off x="3556581" y="1048051"/>
            <a:ext cx="1363290"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wax resist technique with watercolour paints.</a:t>
            </a:r>
          </a:p>
        </p:txBody>
      </p:sp>
      <p:sp>
        <p:nvSpPr>
          <p:cNvPr id="41" name="TextBox 40">
            <a:extLst>
              <a:ext uri="{FF2B5EF4-FFF2-40B4-BE49-F238E27FC236}">
                <a16:creationId xmlns:a16="http://schemas.microsoft.com/office/drawing/2014/main" id="{4D189951-870E-4BAD-6365-2FCBF26F4378}"/>
              </a:ext>
            </a:extLst>
          </p:cNvPr>
          <p:cNvSpPr txBox="1"/>
          <p:nvPr/>
        </p:nvSpPr>
        <p:spPr>
          <a:xfrm>
            <a:off x="4791159" y="1048051"/>
            <a:ext cx="1668117"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Mix colours using watercolour paints on the page (not in a palette).</a:t>
            </a:r>
          </a:p>
        </p:txBody>
      </p:sp>
      <p:sp>
        <p:nvSpPr>
          <p:cNvPr id="42" name="TextBox 41">
            <a:extLst>
              <a:ext uri="{FF2B5EF4-FFF2-40B4-BE49-F238E27FC236}">
                <a16:creationId xmlns:a16="http://schemas.microsoft.com/office/drawing/2014/main" id="{6B2981FE-C1A6-2E22-7457-AD8C5F11AAF4}"/>
              </a:ext>
            </a:extLst>
          </p:cNvPr>
          <p:cNvSpPr txBox="1"/>
          <p:nvPr/>
        </p:nvSpPr>
        <p:spPr>
          <a:xfrm>
            <a:off x="6393483" y="1048051"/>
            <a:ext cx="1300372"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a flat wash brushstroke with watercolour paint.</a:t>
            </a:r>
          </a:p>
        </p:txBody>
      </p:sp>
      <p:cxnSp>
        <p:nvCxnSpPr>
          <p:cNvPr id="43" name="Straight Arrow Connector 42">
            <a:extLst>
              <a:ext uri="{FF2B5EF4-FFF2-40B4-BE49-F238E27FC236}">
                <a16:creationId xmlns:a16="http://schemas.microsoft.com/office/drawing/2014/main" id="{48498AB1-FD3B-FD7B-C5F5-8034D8B0D3CD}"/>
              </a:ext>
            </a:extLst>
          </p:cNvPr>
          <p:cNvCxnSpPr>
            <a:cxnSpLocks/>
            <a:stCxn id="48" idx="2"/>
          </p:cNvCxnSpPr>
          <p:nvPr/>
        </p:nvCxnSpPr>
        <p:spPr>
          <a:xfrm flipH="1">
            <a:off x="5151345" y="1643012"/>
            <a:ext cx="385089" cy="198943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2145A10-80DE-E5D7-9AD7-BA04850001E0}"/>
              </a:ext>
            </a:extLst>
          </p:cNvPr>
          <p:cNvSpPr txBox="1"/>
          <p:nvPr/>
        </p:nvSpPr>
        <p:spPr>
          <a:xfrm>
            <a:off x="2807823" y="5354413"/>
            <a:ext cx="1616057" cy="400110"/>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Mix colours using poster paints in a palette.</a:t>
            </a:r>
          </a:p>
        </p:txBody>
      </p:sp>
      <p:cxnSp>
        <p:nvCxnSpPr>
          <p:cNvPr id="51" name="Straight Arrow Connector 50">
            <a:extLst>
              <a:ext uri="{FF2B5EF4-FFF2-40B4-BE49-F238E27FC236}">
                <a16:creationId xmlns:a16="http://schemas.microsoft.com/office/drawing/2014/main" id="{6D653A0B-9A34-BF9D-57F8-B8FCAB3987DE}"/>
              </a:ext>
            </a:extLst>
          </p:cNvPr>
          <p:cNvCxnSpPr>
            <a:cxnSpLocks/>
          </p:cNvCxnSpPr>
          <p:nvPr/>
        </p:nvCxnSpPr>
        <p:spPr>
          <a:xfrm flipV="1">
            <a:off x="4353886" y="4999517"/>
            <a:ext cx="825032" cy="41672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8C5FB5C-473E-566C-716E-28E18FB7D207}"/>
              </a:ext>
            </a:extLst>
          </p:cNvPr>
          <p:cNvSpPr txBox="1"/>
          <p:nvPr/>
        </p:nvSpPr>
        <p:spPr>
          <a:xfrm>
            <a:off x="4612217" y="5416244"/>
            <a:ext cx="5006910" cy="1092607"/>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stippling, tapered and dry brushstrokes with watercolour paint.</a:t>
            </a:r>
          </a:p>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wet on wet and 'less to more see through' [opaque to translucent] techniques.</a:t>
            </a:r>
          </a:p>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different amounts of water to create stronger [more opaque] and weaker [more translucent] colours.</a:t>
            </a:r>
          </a:p>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Different paintbrushes are suited to different brush strokes and techniques.</a:t>
            </a:r>
          </a:p>
        </p:txBody>
      </p:sp>
      <p:cxnSp>
        <p:nvCxnSpPr>
          <p:cNvPr id="58" name="Straight Arrow Connector 57">
            <a:extLst>
              <a:ext uri="{FF2B5EF4-FFF2-40B4-BE49-F238E27FC236}">
                <a16:creationId xmlns:a16="http://schemas.microsoft.com/office/drawing/2014/main" id="{B3A496A4-A3F4-8BBA-6930-23B12A8141CD}"/>
              </a:ext>
            </a:extLst>
          </p:cNvPr>
          <p:cNvCxnSpPr>
            <a:cxnSpLocks/>
          </p:cNvCxnSpPr>
          <p:nvPr/>
        </p:nvCxnSpPr>
        <p:spPr>
          <a:xfrm flipH="1" flipV="1">
            <a:off x="5889544" y="4829519"/>
            <a:ext cx="101624" cy="62146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6E12468F-34F4-1C77-580C-FBED062D9A08}"/>
              </a:ext>
            </a:extLst>
          </p:cNvPr>
          <p:cNvSpPr txBox="1"/>
          <p:nvPr/>
        </p:nvSpPr>
        <p:spPr>
          <a:xfrm>
            <a:off x="7196664" y="2469986"/>
            <a:ext cx="1737611" cy="400110"/>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Mix colours using acrylics paints in a palette.</a:t>
            </a:r>
          </a:p>
        </p:txBody>
      </p:sp>
      <p:cxnSp>
        <p:nvCxnSpPr>
          <p:cNvPr id="63" name="Straight Arrow Connector 62">
            <a:extLst>
              <a:ext uri="{FF2B5EF4-FFF2-40B4-BE49-F238E27FC236}">
                <a16:creationId xmlns:a16="http://schemas.microsoft.com/office/drawing/2014/main" id="{D5F89D9D-A9D0-51E1-78CD-A30F8423AAC9}"/>
              </a:ext>
            </a:extLst>
          </p:cNvPr>
          <p:cNvCxnSpPr>
            <a:cxnSpLocks/>
          </p:cNvCxnSpPr>
          <p:nvPr/>
        </p:nvCxnSpPr>
        <p:spPr>
          <a:xfrm flipH="1">
            <a:off x="6120273" y="2615677"/>
            <a:ext cx="1127203" cy="53934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E7C5772-6549-5A04-95B6-1CC9E6A1A116}"/>
              </a:ext>
            </a:extLst>
          </p:cNvPr>
          <p:cNvSpPr txBox="1"/>
          <p:nvPr/>
        </p:nvSpPr>
        <p:spPr>
          <a:xfrm>
            <a:off x="2066803" y="1048051"/>
            <a:ext cx="1363290" cy="246221"/>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poster paints.</a:t>
            </a:r>
          </a:p>
        </p:txBody>
      </p:sp>
      <p:cxnSp>
        <p:nvCxnSpPr>
          <p:cNvPr id="67" name="Straight Arrow Connector 66">
            <a:extLst>
              <a:ext uri="{FF2B5EF4-FFF2-40B4-BE49-F238E27FC236}">
                <a16:creationId xmlns:a16="http://schemas.microsoft.com/office/drawing/2014/main" id="{829E73C5-9757-3190-1E47-966D9BBF596D}"/>
              </a:ext>
            </a:extLst>
          </p:cNvPr>
          <p:cNvCxnSpPr>
            <a:cxnSpLocks/>
            <a:stCxn id="66" idx="2"/>
          </p:cNvCxnSpPr>
          <p:nvPr/>
        </p:nvCxnSpPr>
        <p:spPr>
          <a:xfrm>
            <a:off x="2748448" y="1294272"/>
            <a:ext cx="2006209" cy="144254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69CB08C3-FDBF-BC2B-2989-58EE4CC6FFB4}"/>
              </a:ext>
            </a:extLst>
          </p:cNvPr>
          <p:cNvCxnSpPr>
            <a:cxnSpLocks/>
            <a:stCxn id="74" idx="1"/>
          </p:cNvCxnSpPr>
          <p:nvPr/>
        </p:nvCxnSpPr>
        <p:spPr>
          <a:xfrm flipH="1">
            <a:off x="6962862" y="2063899"/>
            <a:ext cx="449790" cy="1534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38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325FEDC5-EA37-5E0C-30AC-DD789062DEC0}"/>
              </a:ext>
            </a:extLst>
          </p:cNvPr>
          <p:cNvPicPr>
            <a:picLocks noChangeAspect="1"/>
          </p:cNvPicPr>
          <p:nvPr/>
        </p:nvPicPr>
        <p:blipFill>
          <a:blip r:embed="rId2"/>
          <a:stretch>
            <a:fillRect/>
          </a:stretch>
        </p:blipFill>
        <p:spPr>
          <a:xfrm>
            <a:off x="2717281" y="1755549"/>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3082212" y="2848171"/>
            <a:ext cx="0" cy="306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2319474" y="2508273"/>
            <a:ext cx="1338123"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marks to draw familiar things.</a:t>
            </a:r>
          </a:p>
        </p:txBody>
      </p:sp>
      <p:sp>
        <p:nvSpPr>
          <p:cNvPr id="74" name="Rectangle 73">
            <a:extLst>
              <a:ext uri="{FF2B5EF4-FFF2-40B4-BE49-F238E27FC236}">
                <a16:creationId xmlns:a16="http://schemas.microsoft.com/office/drawing/2014/main" id="{41683762-E6B2-C2B4-22B3-C50AEED57FF6}"/>
              </a:ext>
            </a:extLst>
          </p:cNvPr>
          <p:cNvSpPr/>
          <p:nvPr/>
        </p:nvSpPr>
        <p:spPr>
          <a:xfrm>
            <a:off x="6860188" y="1200188"/>
            <a:ext cx="2467704"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Drawing is a key skill in Art &amp; Design and reviewed in some way in every unit.</a:t>
            </a:r>
          </a:p>
        </p:txBody>
      </p:sp>
      <p:sp>
        <p:nvSpPr>
          <p:cNvPr id="14" name="Rectangle 13">
            <a:extLst>
              <a:ext uri="{FF2B5EF4-FFF2-40B4-BE49-F238E27FC236}">
                <a16:creationId xmlns:a16="http://schemas.microsoft.com/office/drawing/2014/main" id="{CBE2E61C-A18C-DDA7-5CA4-4DD5B193A7B0}"/>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394283" y="5024852"/>
            <a:ext cx="1006676" cy="111856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ECD67CC-E024-50B9-94E1-9A9A78157271}"/>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411059" y="3748406"/>
            <a:ext cx="1006676" cy="1045696"/>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38">
            <a:extLst>
              <a:ext uri="{FF2B5EF4-FFF2-40B4-BE49-F238E27FC236}">
                <a16:creationId xmlns:a16="http://schemas.microsoft.com/office/drawing/2014/main" id="{CAFF6609-23CB-B5F8-2A75-781477211706}"/>
              </a:ext>
            </a:extLst>
          </p:cNvPr>
          <p:cNvCxnSpPr>
            <a:cxnSpLocks/>
          </p:cNvCxnSpPr>
          <p:nvPr/>
        </p:nvCxnSpPr>
        <p:spPr>
          <a:xfrm>
            <a:off x="3140935" y="2848171"/>
            <a:ext cx="676056" cy="1287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4930354-CFE7-6487-02CC-98607E11F400}"/>
              </a:ext>
            </a:extLst>
          </p:cNvPr>
          <p:cNvSpPr txBox="1"/>
          <p:nvPr/>
        </p:nvSpPr>
        <p:spPr>
          <a:xfrm>
            <a:off x="3603025" y="1077349"/>
            <a:ext cx="2288771"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Making simple line drawings, including continuous line drawings.</a:t>
            </a:r>
          </a:p>
        </p:txBody>
      </p:sp>
      <p:sp>
        <p:nvSpPr>
          <p:cNvPr id="43" name="TextBox 42">
            <a:extLst>
              <a:ext uri="{FF2B5EF4-FFF2-40B4-BE49-F238E27FC236}">
                <a16:creationId xmlns:a16="http://schemas.microsoft.com/office/drawing/2014/main" id="{0B8FC189-CEC6-6747-D676-FD33D0C9DED9}"/>
              </a:ext>
            </a:extLst>
          </p:cNvPr>
          <p:cNvSpPr txBox="1"/>
          <p:nvPr/>
        </p:nvSpPr>
        <p:spPr>
          <a:xfrm>
            <a:off x="3388811" y="5464132"/>
            <a:ext cx="1997336"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When drawing from observation artists must look often and very carefully and at the object they're drawing from.</a:t>
            </a:r>
          </a:p>
        </p:txBody>
      </p:sp>
      <p:sp>
        <p:nvSpPr>
          <p:cNvPr id="44" name="TextBox 43">
            <a:extLst>
              <a:ext uri="{FF2B5EF4-FFF2-40B4-BE49-F238E27FC236}">
                <a16:creationId xmlns:a16="http://schemas.microsoft.com/office/drawing/2014/main" id="{B3CB8B01-9D2B-1D17-8497-01CE262AE3E8}"/>
              </a:ext>
            </a:extLst>
          </p:cNvPr>
          <p:cNvSpPr txBox="1"/>
          <p:nvPr/>
        </p:nvSpPr>
        <p:spPr>
          <a:xfrm>
            <a:off x="5569278" y="5461555"/>
            <a:ext cx="2437197" cy="861774"/>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When drawing from primary observation, artists look at the object they're drawing from. When drawing from secondary observation, artists look at a drawing or a copy of object.</a:t>
            </a:r>
          </a:p>
        </p:txBody>
      </p:sp>
      <p:sp>
        <p:nvSpPr>
          <p:cNvPr id="45" name="TextBox 44">
            <a:extLst>
              <a:ext uri="{FF2B5EF4-FFF2-40B4-BE49-F238E27FC236}">
                <a16:creationId xmlns:a16="http://schemas.microsoft.com/office/drawing/2014/main" id="{61EE6362-4736-8C87-1490-56B93ED2D7A3}"/>
              </a:ext>
            </a:extLst>
          </p:cNvPr>
          <p:cNvSpPr txBox="1"/>
          <p:nvPr/>
        </p:nvSpPr>
        <p:spPr>
          <a:xfrm>
            <a:off x="8095375" y="4075451"/>
            <a:ext cx="1415328"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Draw the human face and its features in proportion using pencil.</a:t>
            </a:r>
          </a:p>
        </p:txBody>
      </p:sp>
      <p:cxnSp>
        <p:nvCxnSpPr>
          <p:cNvPr id="46" name="Straight Arrow Connector 45">
            <a:extLst>
              <a:ext uri="{FF2B5EF4-FFF2-40B4-BE49-F238E27FC236}">
                <a16:creationId xmlns:a16="http://schemas.microsoft.com/office/drawing/2014/main" id="{A2993817-D956-B1CF-8F28-310018F18C49}"/>
              </a:ext>
            </a:extLst>
          </p:cNvPr>
          <p:cNvCxnSpPr>
            <a:cxnSpLocks/>
          </p:cNvCxnSpPr>
          <p:nvPr/>
        </p:nvCxnSpPr>
        <p:spPr>
          <a:xfrm flipV="1">
            <a:off x="6660859" y="4808852"/>
            <a:ext cx="127017" cy="65270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26F0D6A-A522-EF39-22BE-750B942C0D30}"/>
              </a:ext>
            </a:extLst>
          </p:cNvPr>
          <p:cNvCxnSpPr>
            <a:cxnSpLocks/>
            <a:stCxn id="43" idx="0"/>
          </p:cNvCxnSpPr>
          <p:nvPr/>
        </p:nvCxnSpPr>
        <p:spPr>
          <a:xfrm flipV="1">
            <a:off x="4387479" y="3807982"/>
            <a:ext cx="1241534" cy="16561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90AE8DD-B3E5-071E-0BA4-4A2CC89168E7}"/>
              </a:ext>
            </a:extLst>
          </p:cNvPr>
          <p:cNvCxnSpPr>
            <a:cxnSpLocks/>
          </p:cNvCxnSpPr>
          <p:nvPr/>
        </p:nvCxnSpPr>
        <p:spPr>
          <a:xfrm flipH="1" flipV="1">
            <a:off x="7975730" y="3807982"/>
            <a:ext cx="239289" cy="3092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24978FE-18EA-56E6-3401-31F183CF24B5}"/>
              </a:ext>
            </a:extLst>
          </p:cNvPr>
          <p:cNvCxnSpPr>
            <a:cxnSpLocks/>
          </p:cNvCxnSpPr>
          <p:nvPr/>
        </p:nvCxnSpPr>
        <p:spPr>
          <a:xfrm>
            <a:off x="4582798" y="1477459"/>
            <a:ext cx="246677" cy="123086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FD86F34-460D-255B-FAE0-0EB8778AC525}"/>
              </a:ext>
            </a:extLst>
          </p:cNvPr>
          <p:cNvSpPr txBox="1"/>
          <p:nvPr/>
        </p:nvSpPr>
        <p:spPr>
          <a:xfrm>
            <a:off x="7550476" y="2350381"/>
            <a:ext cx="1415328"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a tonal drawing using pencil.</a:t>
            </a:r>
          </a:p>
        </p:txBody>
      </p:sp>
      <p:cxnSp>
        <p:nvCxnSpPr>
          <p:cNvPr id="67" name="Straight Arrow Connector 66">
            <a:extLst>
              <a:ext uri="{FF2B5EF4-FFF2-40B4-BE49-F238E27FC236}">
                <a16:creationId xmlns:a16="http://schemas.microsoft.com/office/drawing/2014/main" id="{FB9A2227-129E-D7BF-75B6-024DEC73ECBB}"/>
              </a:ext>
            </a:extLst>
          </p:cNvPr>
          <p:cNvCxnSpPr>
            <a:cxnSpLocks/>
            <a:stCxn id="66" idx="1"/>
          </p:cNvCxnSpPr>
          <p:nvPr/>
        </p:nvCxnSpPr>
        <p:spPr>
          <a:xfrm flipH="1">
            <a:off x="7088697" y="2550436"/>
            <a:ext cx="461779" cy="20005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123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019515C5-46AD-CF0A-FEBE-9CBE37F26FC5}"/>
              </a:ext>
            </a:extLst>
          </p:cNvPr>
          <p:cNvPicPr>
            <a:picLocks noChangeAspect="1"/>
          </p:cNvPicPr>
          <p:nvPr/>
        </p:nvPicPr>
        <p:blipFill>
          <a:blip r:embed="rId2"/>
          <a:stretch>
            <a:fillRect/>
          </a:stretch>
        </p:blipFill>
        <p:spPr>
          <a:xfrm>
            <a:off x="2720882" y="1754000"/>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flipH="1">
            <a:off x="3011648" y="2850376"/>
            <a:ext cx="55496" cy="30464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2227199" y="2435278"/>
            <a:ext cx="1438791"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simple prints using poster paints.</a:t>
            </a:r>
          </a:p>
        </p:txBody>
      </p:sp>
      <p:sp>
        <p:nvSpPr>
          <p:cNvPr id="74" name="Rectangle 73">
            <a:extLst>
              <a:ext uri="{FF2B5EF4-FFF2-40B4-BE49-F238E27FC236}">
                <a16:creationId xmlns:a16="http://schemas.microsoft.com/office/drawing/2014/main" id="{41683762-E6B2-C2B4-22B3-C50AEED57FF6}"/>
              </a:ext>
            </a:extLst>
          </p:cNvPr>
          <p:cNvSpPr/>
          <p:nvPr/>
        </p:nvSpPr>
        <p:spPr>
          <a:xfrm>
            <a:off x="7443752" y="2540116"/>
            <a:ext cx="1806068"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printing is explicitly reviewed.</a:t>
            </a:r>
          </a:p>
        </p:txBody>
      </p:sp>
      <p:sp>
        <p:nvSpPr>
          <p:cNvPr id="14" name="Rectangle 13">
            <a:extLst>
              <a:ext uri="{FF2B5EF4-FFF2-40B4-BE49-F238E27FC236}">
                <a16:creationId xmlns:a16="http://schemas.microsoft.com/office/drawing/2014/main" id="{CBE2E61C-A18C-DDA7-5CA4-4DD5B193A7B0}"/>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394283" y="5316950"/>
            <a:ext cx="1006676" cy="826463"/>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ECD67CC-E024-50B9-94E1-9A9A78157271}"/>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411059" y="3748406"/>
            <a:ext cx="1006676" cy="1291196"/>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74075CC9-F782-5699-0C86-EA22DFE989EA}"/>
              </a:ext>
            </a:extLst>
          </p:cNvPr>
          <p:cNvCxnSpPr>
            <a:cxnSpLocks/>
          </p:cNvCxnSpPr>
          <p:nvPr/>
        </p:nvCxnSpPr>
        <p:spPr>
          <a:xfrm>
            <a:off x="3196445" y="2831064"/>
            <a:ext cx="598846" cy="123134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A90B3B5-40FC-3BA3-F018-9E312913C766}"/>
              </a:ext>
            </a:extLst>
          </p:cNvPr>
          <p:cNvSpPr txBox="1"/>
          <p:nvPr/>
        </p:nvSpPr>
        <p:spPr>
          <a:xfrm>
            <a:off x="2490434" y="1066264"/>
            <a:ext cx="1780657"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Press print onto paper or fabric using the natural colour of the leaves.</a:t>
            </a:r>
          </a:p>
        </p:txBody>
      </p:sp>
      <p:cxnSp>
        <p:nvCxnSpPr>
          <p:cNvPr id="27" name="Straight Arrow Connector 26">
            <a:extLst>
              <a:ext uri="{FF2B5EF4-FFF2-40B4-BE49-F238E27FC236}">
                <a16:creationId xmlns:a16="http://schemas.microsoft.com/office/drawing/2014/main" id="{A58A48F4-3AE8-DBCD-F7FD-FF16CC8C10FF}"/>
              </a:ext>
            </a:extLst>
          </p:cNvPr>
          <p:cNvCxnSpPr>
            <a:cxnSpLocks/>
          </p:cNvCxnSpPr>
          <p:nvPr/>
        </p:nvCxnSpPr>
        <p:spPr>
          <a:xfrm>
            <a:off x="3538213" y="1586475"/>
            <a:ext cx="1174655" cy="202007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51E3BC8-8485-A5BF-A661-DB1B984F986E}"/>
              </a:ext>
            </a:extLst>
          </p:cNvPr>
          <p:cNvSpPr txBox="1"/>
          <p:nvPr/>
        </p:nvSpPr>
        <p:spPr>
          <a:xfrm>
            <a:off x="4396926" y="5547700"/>
            <a:ext cx="4788928" cy="861774"/>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Using crayons to transfer texture and pattern from existing surfaces.</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Monoprint onto paper.</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Create a plate to make a press print. Apply ink (or paint) with a roller. Press print onto paper or fabric using a plate.</a:t>
            </a:r>
          </a:p>
        </p:txBody>
      </p:sp>
      <p:cxnSp>
        <p:nvCxnSpPr>
          <p:cNvPr id="35" name="Straight Arrow Connector 34">
            <a:extLst>
              <a:ext uri="{FF2B5EF4-FFF2-40B4-BE49-F238E27FC236}">
                <a16:creationId xmlns:a16="http://schemas.microsoft.com/office/drawing/2014/main" id="{FA80EA2A-94CE-799E-FFA3-06BAB87CA8A1}"/>
              </a:ext>
            </a:extLst>
          </p:cNvPr>
          <p:cNvCxnSpPr>
            <a:cxnSpLocks/>
          </p:cNvCxnSpPr>
          <p:nvPr/>
        </p:nvCxnSpPr>
        <p:spPr>
          <a:xfrm flipV="1">
            <a:off x="4725853" y="4916852"/>
            <a:ext cx="164929" cy="630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E570ADD-CEA4-B149-183D-0ABE7FD501AD}"/>
              </a:ext>
            </a:extLst>
          </p:cNvPr>
          <p:cNvSpPr txBox="1"/>
          <p:nvPr/>
        </p:nvSpPr>
        <p:spPr>
          <a:xfrm>
            <a:off x="5193134" y="1047225"/>
            <a:ext cx="2219587"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Collagraphic printmaking is a process in which materials are built up on a plate to be printed from.</a:t>
            </a:r>
          </a:p>
        </p:txBody>
      </p:sp>
      <p:cxnSp>
        <p:nvCxnSpPr>
          <p:cNvPr id="41" name="Straight Arrow Connector 40">
            <a:extLst>
              <a:ext uri="{FF2B5EF4-FFF2-40B4-BE49-F238E27FC236}">
                <a16:creationId xmlns:a16="http://schemas.microsoft.com/office/drawing/2014/main" id="{59C84838-3A4A-F434-0455-3B8EB0ABF34D}"/>
              </a:ext>
            </a:extLst>
          </p:cNvPr>
          <p:cNvCxnSpPr>
            <a:cxnSpLocks/>
          </p:cNvCxnSpPr>
          <p:nvPr/>
        </p:nvCxnSpPr>
        <p:spPr>
          <a:xfrm>
            <a:off x="6182686" y="1541050"/>
            <a:ext cx="125835" cy="40009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5EDBA64-6F8F-841A-C922-8C2D53266545}"/>
              </a:ext>
            </a:extLst>
          </p:cNvPr>
          <p:cNvCxnSpPr>
            <a:cxnSpLocks/>
          </p:cNvCxnSpPr>
          <p:nvPr/>
        </p:nvCxnSpPr>
        <p:spPr>
          <a:xfrm flipH="1">
            <a:off x="6912528" y="2848171"/>
            <a:ext cx="531224" cy="121424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244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35A08D1F-F4CE-7937-1AD0-7DDC5F5CDD9A}"/>
              </a:ext>
            </a:extLst>
          </p:cNvPr>
          <p:cNvPicPr>
            <a:picLocks noChangeAspect="1"/>
          </p:cNvPicPr>
          <p:nvPr/>
        </p:nvPicPr>
        <p:blipFill>
          <a:blip r:embed="rId2"/>
          <a:stretch>
            <a:fillRect/>
          </a:stretch>
        </p:blipFill>
        <p:spPr>
          <a:xfrm>
            <a:off x="2714806" y="1754046"/>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3053593" y="2873013"/>
            <a:ext cx="0" cy="28200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1862527" y="2339597"/>
            <a:ext cx="1690460"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Explore making sculptures using a range of materials and junk modelling.</a:t>
            </a:r>
          </a:p>
        </p:txBody>
      </p:sp>
      <p:sp>
        <p:nvSpPr>
          <p:cNvPr id="14" name="Rectangle 13">
            <a:extLst>
              <a:ext uri="{FF2B5EF4-FFF2-40B4-BE49-F238E27FC236}">
                <a16:creationId xmlns:a16="http://schemas.microsoft.com/office/drawing/2014/main" id="{CBE2E61C-A18C-DDA7-5CA4-4DD5B193A7B0}"/>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394283" y="5547700"/>
            <a:ext cx="1006676" cy="595713"/>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ECD67CC-E024-50B9-94E1-9A9A78157271}"/>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411059" y="3748406"/>
            <a:ext cx="1006676" cy="153787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1499E033-22A3-E502-91C3-E32DD49FF0A6}"/>
              </a:ext>
            </a:extLst>
          </p:cNvPr>
          <p:cNvCxnSpPr>
            <a:cxnSpLocks/>
          </p:cNvCxnSpPr>
          <p:nvPr/>
        </p:nvCxnSpPr>
        <p:spPr>
          <a:xfrm>
            <a:off x="3139704" y="2787784"/>
            <a:ext cx="628548" cy="13101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6D3DEE9-F0D4-055C-1E4A-B413DDA1579C}"/>
              </a:ext>
            </a:extLst>
          </p:cNvPr>
          <p:cNvSpPr txBox="1"/>
          <p:nvPr/>
        </p:nvSpPr>
        <p:spPr>
          <a:xfrm>
            <a:off x="2611050" y="1014623"/>
            <a:ext cx="1793170"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Create a paper sculpture by folding and twisting and gluing it together.</a:t>
            </a:r>
          </a:p>
        </p:txBody>
      </p:sp>
      <p:cxnSp>
        <p:nvCxnSpPr>
          <p:cNvPr id="26" name="Straight Arrow Connector 25">
            <a:extLst>
              <a:ext uri="{FF2B5EF4-FFF2-40B4-BE49-F238E27FC236}">
                <a16:creationId xmlns:a16="http://schemas.microsoft.com/office/drawing/2014/main" id="{633DA4E3-B2D1-B82A-5B73-9B079401FD28}"/>
              </a:ext>
            </a:extLst>
          </p:cNvPr>
          <p:cNvCxnSpPr>
            <a:cxnSpLocks/>
          </p:cNvCxnSpPr>
          <p:nvPr/>
        </p:nvCxnSpPr>
        <p:spPr>
          <a:xfrm>
            <a:off x="3768252" y="1421367"/>
            <a:ext cx="952229" cy="173365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DD832D1-BBEC-8C20-0DD0-DC4747DF4B80}"/>
              </a:ext>
            </a:extLst>
          </p:cNvPr>
          <p:cNvSpPr txBox="1"/>
          <p:nvPr/>
        </p:nvSpPr>
        <p:spPr>
          <a:xfrm>
            <a:off x="4717550" y="5417573"/>
            <a:ext cx="4350949" cy="938719"/>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a tile using clay.</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a raised relief by adding layers of clay.</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slip (a mixture of clay and water) as a glue in ceramics.</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Score surfaces before adding slip to help the pieces attach more reliably.</a:t>
            </a:r>
          </a:p>
        </p:txBody>
      </p:sp>
      <p:cxnSp>
        <p:nvCxnSpPr>
          <p:cNvPr id="35" name="Straight Arrow Connector 34">
            <a:extLst>
              <a:ext uri="{FF2B5EF4-FFF2-40B4-BE49-F238E27FC236}">
                <a16:creationId xmlns:a16="http://schemas.microsoft.com/office/drawing/2014/main" id="{1CFC73AD-AEE1-1FCE-B2CC-F2B1BEB8FC9E}"/>
              </a:ext>
            </a:extLst>
          </p:cNvPr>
          <p:cNvCxnSpPr>
            <a:cxnSpLocks/>
          </p:cNvCxnSpPr>
          <p:nvPr/>
        </p:nvCxnSpPr>
        <p:spPr>
          <a:xfrm flipV="1">
            <a:off x="5185521" y="3371019"/>
            <a:ext cx="527382" cy="20465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420EF38-9422-EB5D-E097-1DAB36814A76}"/>
              </a:ext>
            </a:extLst>
          </p:cNvPr>
          <p:cNvSpPr txBox="1"/>
          <p:nvPr/>
        </p:nvSpPr>
        <p:spPr>
          <a:xfrm>
            <a:off x="6060461" y="1008763"/>
            <a:ext cx="2038368"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Arrange a 3D composition by considering size, shape, texture and space between objects.</a:t>
            </a:r>
          </a:p>
        </p:txBody>
      </p:sp>
      <p:cxnSp>
        <p:nvCxnSpPr>
          <p:cNvPr id="39" name="Straight Arrow Connector 38">
            <a:extLst>
              <a:ext uri="{FF2B5EF4-FFF2-40B4-BE49-F238E27FC236}">
                <a16:creationId xmlns:a16="http://schemas.microsoft.com/office/drawing/2014/main" id="{514942C8-0883-2E87-33AD-08DA0244F40E}"/>
              </a:ext>
            </a:extLst>
          </p:cNvPr>
          <p:cNvCxnSpPr>
            <a:cxnSpLocks/>
            <a:stCxn id="38" idx="2"/>
          </p:cNvCxnSpPr>
          <p:nvPr/>
        </p:nvCxnSpPr>
        <p:spPr>
          <a:xfrm flipH="1">
            <a:off x="6769916" y="1562761"/>
            <a:ext cx="309729" cy="106941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0274666-645C-EA59-32A2-EA57862ADAB9}"/>
              </a:ext>
            </a:extLst>
          </p:cNvPr>
          <p:cNvSpPr txBox="1"/>
          <p:nvPr/>
        </p:nvSpPr>
        <p:spPr>
          <a:xfrm>
            <a:off x="7426599" y="2339597"/>
            <a:ext cx="1961121"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Origami is a Japanese artform of creating 3D models by folding a piece of paper.</a:t>
            </a:r>
          </a:p>
        </p:txBody>
      </p:sp>
      <p:sp>
        <p:nvSpPr>
          <p:cNvPr id="45" name="TextBox 44">
            <a:extLst>
              <a:ext uri="{FF2B5EF4-FFF2-40B4-BE49-F238E27FC236}">
                <a16:creationId xmlns:a16="http://schemas.microsoft.com/office/drawing/2014/main" id="{F8012B6E-8E74-6D4F-2E75-AC14604E115A}"/>
              </a:ext>
            </a:extLst>
          </p:cNvPr>
          <p:cNvSpPr txBox="1"/>
          <p:nvPr/>
        </p:nvSpPr>
        <p:spPr>
          <a:xfrm>
            <a:off x="8098829" y="5035029"/>
            <a:ext cx="1384797" cy="707886"/>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Cut, shape and manipulate existing objects to create a sculpture.</a:t>
            </a:r>
          </a:p>
        </p:txBody>
      </p:sp>
      <p:cxnSp>
        <p:nvCxnSpPr>
          <p:cNvPr id="46" name="Straight Arrow Connector 45">
            <a:extLst>
              <a:ext uri="{FF2B5EF4-FFF2-40B4-BE49-F238E27FC236}">
                <a16:creationId xmlns:a16="http://schemas.microsoft.com/office/drawing/2014/main" id="{B60306D2-6038-9FA4-09FE-7A1259BECC19}"/>
              </a:ext>
            </a:extLst>
          </p:cNvPr>
          <p:cNvCxnSpPr>
            <a:cxnSpLocks/>
            <a:stCxn id="44" idx="1"/>
          </p:cNvCxnSpPr>
          <p:nvPr/>
        </p:nvCxnSpPr>
        <p:spPr>
          <a:xfrm flipH="1">
            <a:off x="6893024" y="2616596"/>
            <a:ext cx="533575" cy="190074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28C6CB5-CFB0-8E36-5848-4CA92696B70D}"/>
              </a:ext>
            </a:extLst>
          </p:cNvPr>
          <p:cNvCxnSpPr>
            <a:cxnSpLocks/>
          </p:cNvCxnSpPr>
          <p:nvPr/>
        </p:nvCxnSpPr>
        <p:spPr>
          <a:xfrm flipH="1" flipV="1">
            <a:off x="7826015" y="4794340"/>
            <a:ext cx="314160" cy="38393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117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E7F39E9-7A89-56C9-692E-28342ECA075D}"/>
              </a:ext>
            </a:extLst>
          </p:cNvPr>
          <p:cNvPicPr>
            <a:picLocks noChangeAspect="1"/>
          </p:cNvPicPr>
          <p:nvPr/>
        </p:nvPicPr>
        <p:blipFill>
          <a:blip r:embed="rId2"/>
          <a:stretch>
            <a:fillRect/>
          </a:stretch>
        </p:blipFill>
        <p:spPr>
          <a:xfrm>
            <a:off x="2714806" y="1753551"/>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BE2E61C-A18C-DDA7-5CA4-4DD5B193A7B0}"/>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394283" y="5854548"/>
            <a:ext cx="1006676" cy="28886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ECD67CC-E024-50B9-94E1-9A9A78157271}"/>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411059" y="3748406"/>
            <a:ext cx="1006676" cy="1799294"/>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76D3DEE9-F0D4-055C-1E4A-B413DDA1579C}"/>
              </a:ext>
            </a:extLst>
          </p:cNvPr>
          <p:cNvSpPr txBox="1"/>
          <p:nvPr/>
        </p:nvSpPr>
        <p:spPr>
          <a:xfrm>
            <a:off x="3049058" y="5547700"/>
            <a:ext cx="2237787" cy="400110"/>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Take photographs of objects and surfaces using cameras or tablets.</a:t>
            </a:r>
          </a:p>
        </p:txBody>
      </p:sp>
      <p:cxnSp>
        <p:nvCxnSpPr>
          <p:cNvPr id="26" name="Straight Arrow Connector 25">
            <a:extLst>
              <a:ext uri="{FF2B5EF4-FFF2-40B4-BE49-F238E27FC236}">
                <a16:creationId xmlns:a16="http://schemas.microsoft.com/office/drawing/2014/main" id="{633DA4E3-B2D1-B82A-5B73-9B079401FD28}"/>
              </a:ext>
            </a:extLst>
          </p:cNvPr>
          <p:cNvCxnSpPr>
            <a:cxnSpLocks/>
          </p:cNvCxnSpPr>
          <p:nvPr/>
        </p:nvCxnSpPr>
        <p:spPr>
          <a:xfrm flipV="1">
            <a:off x="4419622" y="4808852"/>
            <a:ext cx="395659" cy="7600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420EF38-9422-EB5D-E097-1DAB36814A76}"/>
              </a:ext>
            </a:extLst>
          </p:cNvPr>
          <p:cNvSpPr txBox="1"/>
          <p:nvPr/>
        </p:nvSpPr>
        <p:spPr>
          <a:xfrm>
            <a:off x="6060460" y="1008763"/>
            <a:ext cx="2521477"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Take photographs of tableau vivant, which is made by standing still to represent the figures in a story.</a:t>
            </a:r>
          </a:p>
        </p:txBody>
      </p:sp>
      <p:cxnSp>
        <p:nvCxnSpPr>
          <p:cNvPr id="39" name="Straight Arrow Connector 38">
            <a:extLst>
              <a:ext uri="{FF2B5EF4-FFF2-40B4-BE49-F238E27FC236}">
                <a16:creationId xmlns:a16="http://schemas.microsoft.com/office/drawing/2014/main" id="{514942C8-0883-2E87-33AD-08DA0244F40E}"/>
              </a:ext>
            </a:extLst>
          </p:cNvPr>
          <p:cNvCxnSpPr>
            <a:cxnSpLocks/>
          </p:cNvCxnSpPr>
          <p:nvPr/>
        </p:nvCxnSpPr>
        <p:spPr>
          <a:xfrm flipH="1">
            <a:off x="5882894" y="1562761"/>
            <a:ext cx="417238" cy="11301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0274666-645C-EA59-32A2-EA57862ADAB9}"/>
              </a:ext>
            </a:extLst>
          </p:cNvPr>
          <p:cNvSpPr txBox="1"/>
          <p:nvPr/>
        </p:nvSpPr>
        <p:spPr>
          <a:xfrm>
            <a:off x="7426599" y="2339597"/>
            <a:ext cx="1961121"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Design figures and characters in software programmes (e.g. PowerPoint).</a:t>
            </a:r>
          </a:p>
        </p:txBody>
      </p:sp>
      <p:cxnSp>
        <p:nvCxnSpPr>
          <p:cNvPr id="46" name="Straight Arrow Connector 45">
            <a:extLst>
              <a:ext uri="{FF2B5EF4-FFF2-40B4-BE49-F238E27FC236}">
                <a16:creationId xmlns:a16="http://schemas.microsoft.com/office/drawing/2014/main" id="{B60306D2-6038-9FA4-09FE-7A1259BECC19}"/>
              </a:ext>
            </a:extLst>
          </p:cNvPr>
          <p:cNvCxnSpPr>
            <a:cxnSpLocks/>
            <a:stCxn id="44" idx="1"/>
          </p:cNvCxnSpPr>
          <p:nvPr/>
        </p:nvCxnSpPr>
        <p:spPr>
          <a:xfrm flipH="1">
            <a:off x="6875316" y="2616596"/>
            <a:ext cx="551283" cy="1015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56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E45F49-D03F-4923-9538-9784DCDFFE48}"/>
              </a:ext>
            </a:extLst>
          </p:cNvPr>
          <p:cNvSpPr>
            <a:spLocks noGrp="1"/>
          </p:cNvSpPr>
          <p:nvPr>
            <p:ph type="body" sz="quarter" idx="10"/>
          </p:nvPr>
        </p:nvSpPr>
        <p:spPr>
          <a:xfrm>
            <a:off x="203201" y="234234"/>
            <a:ext cx="7830456" cy="458089"/>
          </a:xfrm>
        </p:spPr>
        <p:txBody>
          <a:bodyPr/>
          <a:lstStyle/>
          <a:p>
            <a:r>
              <a:rPr lang="en-US" altLang="en-US"/>
              <a:t>United Curriculum Principles: </a:t>
            </a:r>
            <a:r>
              <a:rPr lang="en-US" altLang="en-US">
                <a:ln w="12700">
                  <a:solidFill>
                    <a:schemeClr val="accent1"/>
                  </a:solidFill>
                </a:ln>
                <a:solidFill>
                  <a:schemeClr val="accent1"/>
                </a:solidFill>
              </a:rPr>
              <a:t>Art &amp; Design</a:t>
            </a:r>
            <a:endParaRPr lang="en-GB">
              <a:ln w="12700">
                <a:solidFill>
                  <a:schemeClr val="accent1"/>
                </a:solidFill>
              </a:ln>
              <a:solidFill>
                <a:schemeClr val="accent1"/>
              </a:solidFill>
            </a:endParaRPr>
          </a:p>
        </p:txBody>
      </p:sp>
      <p:sp>
        <p:nvSpPr>
          <p:cNvPr id="6" name="TextBox 5">
            <a:extLst>
              <a:ext uri="{FF2B5EF4-FFF2-40B4-BE49-F238E27FC236}">
                <a16:creationId xmlns:a16="http://schemas.microsoft.com/office/drawing/2014/main" id="{3D847AA8-0D90-444A-A471-42E91855B087}"/>
              </a:ext>
            </a:extLst>
          </p:cNvPr>
          <p:cNvSpPr txBox="1"/>
          <p:nvPr/>
        </p:nvSpPr>
        <p:spPr>
          <a:xfrm>
            <a:off x="203201" y="796251"/>
            <a:ext cx="9162906" cy="5955476"/>
          </a:xfrm>
          <a:prstGeom prst="rect">
            <a:avLst/>
          </a:prstGeom>
          <a:noFill/>
        </p:spPr>
        <p:txBody>
          <a:bodyPr wrap="square" anchor="t">
            <a:spAutoFit/>
          </a:bodyPr>
          <a:lstStyle/>
          <a:p>
            <a:pPr>
              <a:spcAft>
                <a:spcPts val="600"/>
              </a:spcAft>
            </a:pPr>
            <a:r>
              <a:rPr lang="en-US" sz="14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United Curriculum for Art provides all children, regardless of their background, with:</a:t>
            </a:r>
            <a:endParaRPr lang="en-GB" sz="14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Entitlement</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Regardless of their starting point, the curriculum allows pupils to produce creative work, to explore ideas and develop the confidence to excel in a broad range of artistic techniques. All pupils will learn about artists and cultures from across history and across the world.  </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Coherence</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Taking the National Curriculum as its starting point, the curriculum is sequenced from Early Years to Key Stage 3 and beyond so that pupils gradually develop and build their practical knowledge, including the formal elements, the use of a range of materials in two and three dimensions, and the techniques required to produce artwork. Theoretical and disciplinary knowledge is sequenced so that pupils build a deeper understanding across key stages.</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Mastery</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All pupils will be explicitly taught about the formal elements – colour, form, line, pattern, shape, texture and tone – and other aspects of art knowledge in small steps. Pupils will revisit, develop and apply their skills with increasing technical proficiency.</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Adaptability</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Our art curriculum is designed to give teachers flexibility, allowing them to select and adapt resources for their specific context. Schools are encouraged to bring it to life for their pupils by supplementing it with artists from their local area. In Key Stage 3, schools should select outcomes, materials and skills focus for units based on local context and teacher expertise.</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Representation</a:t>
            </a:r>
            <a:endParaRPr lang="en-GB" sz="1200" b="1">
              <a:solidFill>
                <a:schemeClr val="accent1"/>
              </a:solidFill>
              <a:latin typeface="Roboto" panose="02000000000000000000" pitchFamily="2" charset="0"/>
              <a:ea typeface="Roboto" panose="02000000000000000000" pitchFamily="2" charset="0"/>
              <a:cs typeface="Times New Roman" panose="02020603050405020304" pitchFamily="18" charset="0"/>
            </a:endParaRPr>
          </a:p>
          <a:p>
            <a:pPr lvl="1">
              <a:spcAft>
                <a:spcPts val="1200"/>
              </a:spcAft>
              <a:tabLst>
                <a:tab pos="457200" algn="l"/>
              </a:tabLst>
            </a:pPr>
            <a:r>
              <a:rPr lang="en-US"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Art curriculum provides children with the opportunity to explore historical and contemporary artists and artworks, who represent their own and others’ cultures, values and beliefs. </a:t>
            </a: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We will explore the context in which the art was produced, and consider the full breadth of human experience and expression through art. </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Education with Character</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We aim to build and maintain pupils’ confidence in their ability as artists to create. The curriculum will develop aspects of character such as resilience, confidence and risk taking. Through the curriculum, pupils are given opportunities to share, reflect and learn about each other’s experiences whilst recognising the things we have in common. </a:t>
            </a:r>
          </a:p>
          <a:p>
            <a:pPr>
              <a:spcAft>
                <a:spcPts val="2400"/>
              </a:spcAft>
              <a:defRPr/>
            </a:pPr>
            <a:endParaRPr lang="en-US" sz="1400" b="1">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72894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EFC5331-CEDD-A253-856E-8B09B7769774}"/>
              </a:ext>
            </a:extLst>
          </p:cNvPr>
          <p:cNvPicPr>
            <a:picLocks noChangeAspect="1"/>
          </p:cNvPicPr>
          <p:nvPr/>
        </p:nvPicPr>
        <p:blipFill>
          <a:blip r:embed="rId2"/>
          <a:stretch>
            <a:fillRect/>
          </a:stretch>
        </p:blipFill>
        <p:spPr>
          <a:xfrm>
            <a:off x="2722070" y="1755030"/>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flipH="1" flipV="1">
            <a:off x="5906786" y="4870594"/>
            <a:ext cx="150065" cy="67710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5699833" y="5485958"/>
            <a:ext cx="1173193" cy="246221"/>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Create a collage.</a:t>
            </a:r>
          </a:p>
        </p:txBody>
      </p:sp>
      <p:sp>
        <p:nvSpPr>
          <p:cNvPr id="74" name="Rectangle 73">
            <a:extLst>
              <a:ext uri="{FF2B5EF4-FFF2-40B4-BE49-F238E27FC236}">
                <a16:creationId xmlns:a16="http://schemas.microsoft.com/office/drawing/2014/main" id="{41683762-E6B2-C2B4-22B3-C50AEED57FF6}"/>
              </a:ext>
            </a:extLst>
          </p:cNvPr>
          <p:cNvSpPr/>
          <p:nvPr/>
        </p:nvSpPr>
        <p:spPr>
          <a:xfrm>
            <a:off x="7594057" y="2228650"/>
            <a:ext cx="1825883"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mixed media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a:off x="7904438" y="2740171"/>
            <a:ext cx="383885" cy="89227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BE2E61C-A18C-DDA7-5CA4-4DD5B193A7B0}"/>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394283" y="4474563"/>
            <a:ext cx="1006676" cy="133456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ECD67CC-E024-50B9-94E1-9A9A78157271}"/>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411059" y="3748406"/>
            <a:ext cx="1006676" cy="77201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41FBAD2-01D3-817E-F46A-6CF46BE10B1D}"/>
              </a:ext>
            </a:extLst>
          </p:cNvPr>
          <p:cNvSpPr txBox="1"/>
          <p:nvPr/>
        </p:nvSpPr>
        <p:spPr>
          <a:xfrm>
            <a:off x="5250347" y="1309594"/>
            <a:ext cx="1312878" cy="246221"/>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Create a montage.</a:t>
            </a:r>
          </a:p>
        </p:txBody>
      </p:sp>
      <p:cxnSp>
        <p:nvCxnSpPr>
          <p:cNvPr id="24" name="Straight Arrow Connector 23">
            <a:extLst>
              <a:ext uri="{FF2B5EF4-FFF2-40B4-BE49-F238E27FC236}">
                <a16:creationId xmlns:a16="http://schemas.microsoft.com/office/drawing/2014/main" id="{5C6441B0-67B5-9753-0B74-0C145BDD6746}"/>
              </a:ext>
            </a:extLst>
          </p:cNvPr>
          <p:cNvCxnSpPr>
            <a:cxnSpLocks/>
          </p:cNvCxnSpPr>
          <p:nvPr/>
        </p:nvCxnSpPr>
        <p:spPr>
          <a:xfrm>
            <a:off x="5699833" y="1555815"/>
            <a:ext cx="0" cy="11536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727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w="12700">
                  <a:solidFill>
                    <a:srgbClr val="565656"/>
                  </a:solidFill>
                </a:ln>
                <a:solidFill>
                  <a:srgbClr val="565656"/>
                </a:solidFill>
                <a:effectLst/>
                <a:uLnTx/>
                <a:uFillTx/>
                <a:latin typeface="ABeeZee" panose="02000000000000000000" pitchFamily="2" charset="0"/>
                <a:ea typeface="+mn-ea"/>
                <a:cs typeface="+mn-cs"/>
              </a:rPr>
              <a:t>Progression in Theoretical Knowledge</a:t>
            </a:r>
            <a:endParaRPr kumimoji="0" lang="en-GB" sz="2400" b="0" i="0" u="none" strike="noStrike" kern="1200" cap="none" spc="0" normalizeH="0" baseline="0" noProof="0">
              <a:ln w="12700">
                <a:solidFill>
                  <a:schemeClr val="accent1"/>
                </a:solidFill>
              </a:ln>
              <a:solidFill>
                <a:srgbClr val="C35993"/>
              </a:solidFill>
              <a:effectLst/>
              <a:uLnTx/>
              <a:uFillTx/>
              <a:latin typeface="ABeeZee" panose="02000000000000000000" pitchFamily="2" charset="0"/>
              <a:ea typeface="+mn-ea"/>
              <a:cs typeface="+mn-cs"/>
            </a:endParaRPr>
          </a:p>
        </p:txBody>
      </p:sp>
      <p:graphicFrame>
        <p:nvGraphicFramePr>
          <p:cNvPr id="6" name="Content Placeholder 4">
            <a:extLst>
              <a:ext uri="{FF2B5EF4-FFF2-40B4-BE49-F238E27FC236}">
                <a16:creationId xmlns:a16="http://schemas.microsoft.com/office/drawing/2014/main" id="{1BEF6444-7E5D-40FD-8644-F624CCD51272}"/>
              </a:ext>
            </a:extLst>
          </p:cNvPr>
          <p:cNvGraphicFramePr>
            <a:graphicFrameLocks/>
          </p:cNvGraphicFramePr>
          <p:nvPr>
            <p:extLst>
              <p:ext uri="{D42A27DB-BD31-4B8C-83A1-F6EECF244321}">
                <p14:modId xmlns:p14="http://schemas.microsoft.com/office/powerpoint/2010/main" val="2584949781"/>
              </p:ext>
            </p:extLst>
          </p:nvPr>
        </p:nvGraphicFramePr>
        <p:xfrm>
          <a:off x="278702" y="1326399"/>
          <a:ext cx="8990333" cy="4984560"/>
        </p:xfrm>
        <a:graphic>
          <a:graphicData uri="http://schemas.openxmlformats.org/drawingml/2006/table">
            <a:tbl>
              <a:tblPr firstRow="1" firstCol="1" bandRow="1"/>
              <a:tblGrid>
                <a:gridCol w="422333">
                  <a:extLst>
                    <a:ext uri="{9D8B030D-6E8A-4147-A177-3AD203B41FA5}">
                      <a16:colId xmlns:a16="http://schemas.microsoft.com/office/drawing/2014/main" val="20000"/>
                    </a:ext>
                  </a:extLst>
                </a:gridCol>
                <a:gridCol w="8568000">
                  <a:extLst>
                    <a:ext uri="{9D8B030D-6E8A-4147-A177-3AD203B41FA5}">
                      <a16:colId xmlns:a16="http://schemas.microsoft.com/office/drawing/2014/main" val="2580161655"/>
                    </a:ext>
                  </a:extLst>
                </a:gridCol>
              </a:tblGrid>
              <a:tr h="119235">
                <a:tc>
                  <a:txBody>
                    <a:bodyPr/>
                    <a:lstStyle/>
                    <a:p>
                      <a:pPr algn="ctr">
                        <a:lnSpc>
                          <a:spcPct val="115000"/>
                        </a:lnSpc>
                        <a:spcAft>
                          <a:spcPts val="1000"/>
                        </a:spcAft>
                      </a:pPr>
                      <a:r>
                        <a:rPr lang="en-GB" sz="1050" b="1">
                          <a:solidFill>
                            <a:schemeClr val="tx1"/>
                          </a:solidFill>
                          <a:effectLst/>
                          <a:latin typeface="ABeeZee" panose="02000000000000000000" pitchFamily="2"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Illustrations are the pictures in a book that tell a story.</a:t>
                      </a:r>
                    </a:p>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Different artists make art in different ways.</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4656086"/>
                  </a:ext>
                </a:extLst>
              </a:tr>
              <a:tr h="240377">
                <a:tc>
                  <a:txBody>
                    <a:bodyPr/>
                    <a:lstStyle/>
                    <a:p>
                      <a:pPr algn="ctr">
                        <a:lnSpc>
                          <a:spcPct val="115000"/>
                        </a:lnSpc>
                        <a:spcAft>
                          <a:spcPts val="1000"/>
                        </a:spcAft>
                      </a:pPr>
                      <a:r>
                        <a:rPr lang="en-GB" sz="1050" b="1">
                          <a:solidFill>
                            <a:schemeClr val="tx1"/>
                          </a:solidFill>
                          <a:effectLst/>
                          <a:latin typeface="ABeeZee" panose="02000000000000000000" pitchFamily="2"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indent="-72000" algn="l">
                        <a:lnSpc>
                          <a:spcPct val="100000"/>
                        </a:lnSpc>
                        <a:spcAft>
                          <a:spcPts val="100"/>
                        </a:spcAft>
                        <a:buFont typeface="Arial" panose="020B0604020202020204" pitchFamily="34" charset="0"/>
                        <a:buChar cha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Abstract</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art is art that does not try to look like things in the real world. Instead, it is made up of shapes, colors, and lines that might not look like anything you recognize.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Representational</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art tries to look like things in the real world, such as people, animals, or objects. When you look at representational art, you can usually tell what it is supposed to be.</a:t>
                      </a:r>
                    </a:p>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 can be flat [2D] or something that you look around [3D].</a:t>
                      </a:r>
                    </a:p>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sculpture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an artwork can be viewed from all sides [it is 3D]. 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sculptor</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an artist who makes sculptures.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8206591"/>
                  </a:ext>
                </a:extLst>
              </a:tr>
              <a:tr h="119235">
                <a:tc>
                  <a:txBody>
                    <a:bodyPr/>
                    <a:lstStyle/>
                    <a:p>
                      <a:pPr algn="ctr">
                        <a:lnSpc>
                          <a:spcPct val="115000"/>
                        </a:lnSpc>
                        <a:spcAft>
                          <a:spcPts val="1000"/>
                        </a:spcAft>
                      </a:pPr>
                      <a:r>
                        <a:rPr lang="en-US" sz="1050" b="1">
                          <a:solidFill>
                            <a:schemeClr val="tx1"/>
                          </a:solidFill>
                          <a:effectLst/>
                          <a:latin typeface="ABeeZee" panose="02000000000000000000" pitchFamily="2" charset="0"/>
                          <a:cs typeface="Times New Roman" panose="02020603050405020304" pitchFamily="18" charset="0"/>
                        </a:rPr>
                        <a:t>Y</a:t>
                      </a:r>
                      <a:r>
                        <a:rPr lang="en-GB" sz="1050" b="1">
                          <a:solidFill>
                            <a:schemeClr val="tx1"/>
                          </a:solidFill>
                          <a:effectLst/>
                          <a:latin typeface="ABeeZee" panose="02000000000000000000" pitchFamily="2"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Illustrations</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help to tell a story. Artists who make illustrations are called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illustrators</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collage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an artwork made by sticking pieces of paper or other materials onto a background.</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570499">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Mixed-media</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artwork that uses more than one art material e.g., paint and pens.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Ceramics</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the process of making art from clay.</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montage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 mixed-media artwork including collaged photographs.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Traditional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describes everything from early Christian art to the 1850s and is usually representational.</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Modern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describes art made from around the 1850s to the 1970s. Modern artists wanted their art to show how they felt. It was more abstract than representational.</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Contemporary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describes artwork being made by living artists, or art that has been made recently (e.g., 1980s onwards). Contemporary art can be anything and artists create work using traditional, modern and other techniques.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Traditional, modern and contemporary art definitions can only be applied to western art.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arrange objects or images in 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composition</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Traditional composition is often made up of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foreground</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midground</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and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background</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Perspective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the way a flat (2D) image looks deep (3D).</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Illustrations help to tell a story.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Narrative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tells a story on its own.</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54330921"/>
                  </a:ext>
                </a:extLst>
              </a:tr>
              <a:tr h="160348">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Y4</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viewfinder</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can be used to identify an interesting section within a composition.</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assemblage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 3D artwork usually made of found objects.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still life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is a genre of artwork that shows a collection of objects.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68359697"/>
                  </a:ext>
                </a:extLst>
              </a:tr>
              <a:tr h="192026">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Y5</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Artwork does not have to be abstract or representational. It is a spectrum. Some artworks are representational (so you can recognise the objects from the real world), but they don't look realistic.</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Expressive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conveys emotions and feelings. There are more examples of expressive art in modern and contemporary than traditional art. Expressive art can be representational or abstract.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2092497"/>
                  </a:ext>
                </a:extLst>
              </a:tr>
              <a:tr h="119235">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Y6</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Installation</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art is designed to fill a specific space, often for a particular length of time.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exhibition</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 display of artwork. It is curated by 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curator</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60558613"/>
                  </a:ext>
                </a:extLst>
              </a:tr>
            </a:tbl>
          </a:graphicData>
        </a:graphic>
      </p:graphicFrame>
      <p:sp>
        <p:nvSpPr>
          <p:cNvPr id="3" name="Freeform: Shape 2">
            <a:extLst>
              <a:ext uri="{FF2B5EF4-FFF2-40B4-BE49-F238E27FC236}">
                <a16:creationId xmlns:a16="http://schemas.microsoft.com/office/drawing/2014/main" id="{EEF51685-DA17-4197-2FB8-FB756D8CD432}"/>
              </a:ext>
            </a:extLst>
          </p:cNvPr>
          <p:cNvSpPr/>
          <p:nvPr/>
        </p:nvSpPr>
        <p:spPr>
          <a:xfrm>
            <a:off x="-9053" y="915176"/>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Different Artworks</a:t>
            </a:r>
          </a:p>
        </p:txBody>
      </p:sp>
    </p:spTree>
    <p:extLst>
      <p:ext uri="{BB962C8B-B14F-4D97-AF65-F5344CB8AC3E}">
        <p14:creationId xmlns:p14="http://schemas.microsoft.com/office/powerpoint/2010/main" val="4284400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w="12700">
                  <a:solidFill>
                    <a:srgbClr val="565656"/>
                  </a:solidFill>
                </a:ln>
                <a:solidFill>
                  <a:srgbClr val="565656"/>
                </a:solidFill>
                <a:effectLst/>
                <a:uLnTx/>
                <a:uFillTx/>
                <a:latin typeface="ABeeZee" panose="02000000000000000000" pitchFamily="2" charset="0"/>
                <a:ea typeface="+mn-ea"/>
                <a:cs typeface="+mn-cs"/>
              </a:rPr>
              <a:t>Progression in Theoretical Knowledge</a:t>
            </a:r>
            <a:endParaRPr kumimoji="0" lang="en-GB" sz="2400" b="0" i="0" u="none" strike="noStrike" kern="1200" cap="none" spc="0" normalizeH="0" baseline="0" noProof="0">
              <a:ln w="12700">
                <a:solidFill>
                  <a:schemeClr val="accent1"/>
                </a:solidFill>
              </a:ln>
              <a:solidFill>
                <a:srgbClr val="C35993"/>
              </a:solidFill>
              <a:effectLst/>
              <a:uLnTx/>
              <a:uFillTx/>
              <a:latin typeface="ABeeZee" panose="02000000000000000000" pitchFamily="2" charset="0"/>
              <a:ea typeface="+mn-ea"/>
              <a:cs typeface="+mn-cs"/>
            </a:endParaRPr>
          </a:p>
        </p:txBody>
      </p:sp>
      <p:sp>
        <p:nvSpPr>
          <p:cNvPr id="3" name="Freeform: Shape 2">
            <a:extLst>
              <a:ext uri="{FF2B5EF4-FFF2-40B4-BE49-F238E27FC236}">
                <a16:creationId xmlns:a16="http://schemas.microsoft.com/office/drawing/2014/main" id="{EEF51685-DA17-4197-2FB8-FB756D8CD432}"/>
              </a:ext>
            </a:extLst>
          </p:cNvPr>
          <p:cNvSpPr/>
          <p:nvPr/>
        </p:nvSpPr>
        <p:spPr>
          <a:xfrm>
            <a:off x="-9052" y="915176"/>
            <a:ext cx="3450986"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100" b="1">
                <a:solidFill>
                  <a:schemeClr val="accent5">
                    <a:lumMod val="60000"/>
                    <a:lumOff val="40000"/>
                  </a:schemeClr>
                </a:solidFill>
                <a:latin typeface="Roboto" panose="02000000000000000000" pitchFamily="2" charset="0"/>
                <a:ea typeface="Roboto" panose="02000000000000000000" pitchFamily="2" charset="0"/>
              </a:rPr>
              <a:t>Traditional</a:t>
            </a:r>
            <a:r>
              <a:rPr lang="en-US" sz="1050">
                <a:solidFill>
                  <a:schemeClr val="tx1"/>
                </a:solidFill>
                <a:latin typeface="Roboto" panose="02000000000000000000" pitchFamily="2" charset="0"/>
                <a:ea typeface="Roboto" panose="02000000000000000000" pitchFamily="2" charset="0"/>
              </a:rPr>
              <a:t>, </a:t>
            </a:r>
            <a:r>
              <a:rPr lang="en-US" sz="1100" b="1">
                <a:solidFill>
                  <a:schemeClr val="accent2">
                    <a:lumMod val="60000"/>
                    <a:lumOff val="40000"/>
                  </a:schemeClr>
                </a:solidFill>
                <a:latin typeface="Roboto" panose="02000000000000000000" pitchFamily="2" charset="0"/>
                <a:ea typeface="Roboto" panose="02000000000000000000" pitchFamily="2" charset="0"/>
              </a:rPr>
              <a:t>Modern</a:t>
            </a:r>
            <a:r>
              <a:rPr lang="en-US" sz="1050">
                <a:solidFill>
                  <a:schemeClr val="tx1"/>
                </a:solidFill>
                <a:latin typeface="Roboto" panose="02000000000000000000" pitchFamily="2" charset="0"/>
                <a:ea typeface="Roboto" panose="02000000000000000000" pitchFamily="2" charset="0"/>
              </a:rPr>
              <a:t> and </a:t>
            </a:r>
            <a:r>
              <a:rPr lang="en-US" sz="1100" b="1">
                <a:solidFill>
                  <a:schemeClr val="accent4">
                    <a:lumMod val="40000"/>
                    <a:lumOff val="60000"/>
                  </a:schemeClr>
                </a:solidFill>
                <a:latin typeface="Roboto" panose="02000000000000000000" pitchFamily="2" charset="0"/>
                <a:ea typeface="Roboto" panose="02000000000000000000" pitchFamily="2" charset="0"/>
              </a:rPr>
              <a:t>Contemporary</a:t>
            </a:r>
            <a:r>
              <a:rPr lang="en-US" sz="1050">
                <a:solidFill>
                  <a:schemeClr val="tx1"/>
                </a:solidFill>
                <a:latin typeface="Roboto" panose="02000000000000000000" pitchFamily="2" charset="0"/>
                <a:ea typeface="Roboto" panose="02000000000000000000" pitchFamily="2" charset="0"/>
              </a:rPr>
              <a:t> Artists</a:t>
            </a:r>
          </a:p>
        </p:txBody>
      </p:sp>
      <p:graphicFrame>
        <p:nvGraphicFramePr>
          <p:cNvPr id="4" name="Table 5">
            <a:extLst>
              <a:ext uri="{FF2B5EF4-FFF2-40B4-BE49-F238E27FC236}">
                <a16:creationId xmlns:a16="http://schemas.microsoft.com/office/drawing/2014/main" id="{C40CEE35-BE90-53D6-19A3-080F84AE8D52}"/>
              </a:ext>
            </a:extLst>
          </p:cNvPr>
          <p:cNvGraphicFramePr>
            <a:graphicFrameLocks noGrp="1"/>
          </p:cNvGraphicFramePr>
          <p:nvPr>
            <p:extLst>
              <p:ext uri="{D42A27DB-BD31-4B8C-83A1-F6EECF244321}">
                <p14:modId xmlns:p14="http://schemas.microsoft.com/office/powerpoint/2010/main" val="1984482019"/>
              </p:ext>
            </p:extLst>
          </p:nvPr>
        </p:nvGraphicFramePr>
        <p:xfrm>
          <a:off x="1485900" y="3204111"/>
          <a:ext cx="7826196" cy="344594"/>
        </p:xfrm>
        <a:graphic>
          <a:graphicData uri="http://schemas.openxmlformats.org/drawingml/2006/table">
            <a:tbl>
              <a:tblPr firstRow="1" bandRow="1">
                <a:tableStyleId>{5C22544A-7EE6-4342-B048-85BDC9FD1C3A}</a:tableStyleId>
              </a:tblPr>
              <a:tblGrid>
                <a:gridCol w="279507">
                  <a:extLst>
                    <a:ext uri="{9D8B030D-6E8A-4147-A177-3AD203B41FA5}">
                      <a16:colId xmlns:a16="http://schemas.microsoft.com/office/drawing/2014/main" val="1990350214"/>
                    </a:ext>
                  </a:extLst>
                </a:gridCol>
                <a:gridCol w="279507">
                  <a:extLst>
                    <a:ext uri="{9D8B030D-6E8A-4147-A177-3AD203B41FA5}">
                      <a16:colId xmlns:a16="http://schemas.microsoft.com/office/drawing/2014/main" val="1103691608"/>
                    </a:ext>
                  </a:extLst>
                </a:gridCol>
                <a:gridCol w="279507">
                  <a:extLst>
                    <a:ext uri="{9D8B030D-6E8A-4147-A177-3AD203B41FA5}">
                      <a16:colId xmlns:a16="http://schemas.microsoft.com/office/drawing/2014/main" val="1685981376"/>
                    </a:ext>
                  </a:extLst>
                </a:gridCol>
                <a:gridCol w="279507">
                  <a:extLst>
                    <a:ext uri="{9D8B030D-6E8A-4147-A177-3AD203B41FA5}">
                      <a16:colId xmlns:a16="http://schemas.microsoft.com/office/drawing/2014/main" val="3807310819"/>
                    </a:ext>
                  </a:extLst>
                </a:gridCol>
                <a:gridCol w="279507">
                  <a:extLst>
                    <a:ext uri="{9D8B030D-6E8A-4147-A177-3AD203B41FA5}">
                      <a16:colId xmlns:a16="http://schemas.microsoft.com/office/drawing/2014/main" val="2300866265"/>
                    </a:ext>
                  </a:extLst>
                </a:gridCol>
                <a:gridCol w="279507">
                  <a:extLst>
                    <a:ext uri="{9D8B030D-6E8A-4147-A177-3AD203B41FA5}">
                      <a16:colId xmlns:a16="http://schemas.microsoft.com/office/drawing/2014/main" val="1227558294"/>
                    </a:ext>
                  </a:extLst>
                </a:gridCol>
                <a:gridCol w="279507">
                  <a:extLst>
                    <a:ext uri="{9D8B030D-6E8A-4147-A177-3AD203B41FA5}">
                      <a16:colId xmlns:a16="http://schemas.microsoft.com/office/drawing/2014/main" val="2027818724"/>
                    </a:ext>
                  </a:extLst>
                </a:gridCol>
                <a:gridCol w="279507">
                  <a:extLst>
                    <a:ext uri="{9D8B030D-6E8A-4147-A177-3AD203B41FA5}">
                      <a16:colId xmlns:a16="http://schemas.microsoft.com/office/drawing/2014/main" val="3337744104"/>
                    </a:ext>
                  </a:extLst>
                </a:gridCol>
                <a:gridCol w="279507">
                  <a:extLst>
                    <a:ext uri="{9D8B030D-6E8A-4147-A177-3AD203B41FA5}">
                      <a16:colId xmlns:a16="http://schemas.microsoft.com/office/drawing/2014/main" val="3465869216"/>
                    </a:ext>
                  </a:extLst>
                </a:gridCol>
                <a:gridCol w="279507">
                  <a:extLst>
                    <a:ext uri="{9D8B030D-6E8A-4147-A177-3AD203B41FA5}">
                      <a16:colId xmlns:a16="http://schemas.microsoft.com/office/drawing/2014/main" val="3709791900"/>
                    </a:ext>
                  </a:extLst>
                </a:gridCol>
                <a:gridCol w="279507">
                  <a:extLst>
                    <a:ext uri="{9D8B030D-6E8A-4147-A177-3AD203B41FA5}">
                      <a16:colId xmlns:a16="http://schemas.microsoft.com/office/drawing/2014/main" val="2944384583"/>
                    </a:ext>
                  </a:extLst>
                </a:gridCol>
                <a:gridCol w="279507">
                  <a:extLst>
                    <a:ext uri="{9D8B030D-6E8A-4147-A177-3AD203B41FA5}">
                      <a16:colId xmlns:a16="http://schemas.microsoft.com/office/drawing/2014/main" val="2797346604"/>
                    </a:ext>
                  </a:extLst>
                </a:gridCol>
                <a:gridCol w="279507">
                  <a:extLst>
                    <a:ext uri="{9D8B030D-6E8A-4147-A177-3AD203B41FA5}">
                      <a16:colId xmlns:a16="http://schemas.microsoft.com/office/drawing/2014/main" val="3647246483"/>
                    </a:ext>
                  </a:extLst>
                </a:gridCol>
                <a:gridCol w="279507">
                  <a:extLst>
                    <a:ext uri="{9D8B030D-6E8A-4147-A177-3AD203B41FA5}">
                      <a16:colId xmlns:a16="http://schemas.microsoft.com/office/drawing/2014/main" val="4192790727"/>
                    </a:ext>
                  </a:extLst>
                </a:gridCol>
                <a:gridCol w="279507">
                  <a:extLst>
                    <a:ext uri="{9D8B030D-6E8A-4147-A177-3AD203B41FA5}">
                      <a16:colId xmlns:a16="http://schemas.microsoft.com/office/drawing/2014/main" val="1426622618"/>
                    </a:ext>
                  </a:extLst>
                </a:gridCol>
                <a:gridCol w="279507">
                  <a:extLst>
                    <a:ext uri="{9D8B030D-6E8A-4147-A177-3AD203B41FA5}">
                      <a16:colId xmlns:a16="http://schemas.microsoft.com/office/drawing/2014/main" val="3767723766"/>
                    </a:ext>
                  </a:extLst>
                </a:gridCol>
                <a:gridCol w="279507">
                  <a:extLst>
                    <a:ext uri="{9D8B030D-6E8A-4147-A177-3AD203B41FA5}">
                      <a16:colId xmlns:a16="http://schemas.microsoft.com/office/drawing/2014/main" val="1860496926"/>
                    </a:ext>
                  </a:extLst>
                </a:gridCol>
                <a:gridCol w="279507">
                  <a:extLst>
                    <a:ext uri="{9D8B030D-6E8A-4147-A177-3AD203B41FA5}">
                      <a16:colId xmlns:a16="http://schemas.microsoft.com/office/drawing/2014/main" val="3741248068"/>
                    </a:ext>
                  </a:extLst>
                </a:gridCol>
                <a:gridCol w="279507">
                  <a:extLst>
                    <a:ext uri="{9D8B030D-6E8A-4147-A177-3AD203B41FA5}">
                      <a16:colId xmlns:a16="http://schemas.microsoft.com/office/drawing/2014/main" val="2912403096"/>
                    </a:ext>
                  </a:extLst>
                </a:gridCol>
                <a:gridCol w="279507">
                  <a:extLst>
                    <a:ext uri="{9D8B030D-6E8A-4147-A177-3AD203B41FA5}">
                      <a16:colId xmlns:a16="http://schemas.microsoft.com/office/drawing/2014/main" val="2290671446"/>
                    </a:ext>
                  </a:extLst>
                </a:gridCol>
                <a:gridCol w="279507">
                  <a:extLst>
                    <a:ext uri="{9D8B030D-6E8A-4147-A177-3AD203B41FA5}">
                      <a16:colId xmlns:a16="http://schemas.microsoft.com/office/drawing/2014/main" val="3892617172"/>
                    </a:ext>
                  </a:extLst>
                </a:gridCol>
                <a:gridCol w="279507">
                  <a:extLst>
                    <a:ext uri="{9D8B030D-6E8A-4147-A177-3AD203B41FA5}">
                      <a16:colId xmlns:a16="http://schemas.microsoft.com/office/drawing/2014/main" val="3707573806"/>
                    </a:ext>
                  </a:extLst>
                </a:gridCol>
                <a:gridCol w="279507">
                  <a:extLst>
                    <a:ext uri="{9D8B030D-6E8A-4147-A177-3AD203B41FA5}">
                      <a16:colId xmlns:a16="http://schemas.microsoft.com/office/drawing/2014/main" val="2245265644"/>
                    </a:ext>
                  </a:extLst>
                </a:gridCol>
                <a:gridCol w="279507">
                  <a:extLst>
                    <a:ext uri="{9D8B030D-6E8A-4147-A177-3AD203B41FA5}">
                      <a16:colId xmlns:a16="http://schemas.microsoft.com/office/drawing/2014/main" val="3629477756"/>
                    </a:ext>
                  </a:extLst>
                </a:gridCol>
                <a:gridCol w="279507">
                  <a:extLst>
                    <a:ext uri="{9D8B030D-6E8A-4147-A177-3AD203B41FA5}">
                      <a16:colId xmlns:a16="http://schemas.microsoft.com/office/drawing/2014/main" val="378601737"/>
                    </a:ext>
                  </a:extLst>
                </a:gridCol>
                <a:gridCol w="279507">
                  <a:extLst>
                    <a:ext uri="{9D8B030D-6E8A-4147-A177-3AD203B41FA5}">
                      <a16:colId xmlns:a16="http://schemas.microsoft.com/office/drawing/2014/main" val="2757898163"/>
                    </a:ext>
                  </a:extLst>
                </a:gridCol>
                <a:gridCol w="279507">
                  <a:extLst>
                    <a:ext uri="{9D8B030D-6E8A-4147-A177-3AD203B41FA5}">
                      <a16:colId xmlns:a16="http://schemas.microsoft.com/office/drawing/2014/main" val="3331207199"/>
                    </a:ext>
                  </a:extLst>
                </a:gridCol>
                <a:gridCol w="279507">
                  <a:extLst>
                    <a:ext uri="{9D8B030D-6E8A-4147-A177-3AD203B41FA5}">
                      <a16:colId xmlns:a16="http://schemas.microsoft.com/office/drawing/2014/main" val="2816018218"/>
                    </a:ext>
                  </a:extLst>
                </a:gridCol>
              </a:tblGrid>
              <a:tr h="172297">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3913880"/>
                  </a:ext>
                </a:extLst>
              </a:tr>
              <a:tr h="172297">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9778174"/>
                  </a:ext>
                </a:extLst>
              </a:tr>
            </a:tbl>
          </a:graphicData>
        </a:graphic>
      </p:graphicFrame>
      <p:grpSp>
        <p:nvGrpSpPr>
          <p:cNvPr id="64" name="Group 63">
            <a:extLst>
              <a:ext uri="{FF2B5EF4-FFF2-40B4-BE49-F238E27FC236}">
                <a16:creationId xmlns:a16="http://schemas.microsoft.com/office/drawing/2014/main" id="{F3F6324D-A7FF-33F0-8417-7D583FA03920}"/>
              </a:ext>
            </a:extLst>
          </p:cNvPr>
          <p:cNvGrpSpPr/>
          <p:nvPr/>
        </p:nvGrpSpPr>
        <p:grpSpPr>
          <a:xfrm>
            <a:off x="1304540" y="3543541"/>
            <a:ext cx="8188200" cy="123111"/>
            <a:chOff x="2000386" y="2978249"/>
            <a:chExt cx="7504342" cy="123111"/>
          </a:xfrm>
        </p:grpSpPr>
        <p:sp>
          <p:nvSpPr>
            <p:cNvPr id="6" name="TextBox 5">
              <a:extLst>
                <a:ext uri="{FF2B5EF4-FFF2-40B4-BE49-F238E27FC236}">
                  <a16:creationId xmlns:a16="http://schemas.microsoft.com/office/drawing/2014/main" id="{D087385D-7A27-DF35-6FB4-E5FD1C1DB000}"/>
                </a:ext>
              </a:extLst>
            </p:cNvPr>
            <p:cNvSpPr txBox="1"/>
            <p:nvPr/>
          </p:nvSpPr>
          <p:spPr>
            <a:xfrm>
              <a:off x="9185918"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2030</a:t>
              </a:r>
            </a:p>
          </p:txBody>
        </p:sp>
        <p:sp>
          <p:nvSpPr>
            <p:cNvPr id="7" name="TextBox 6">
              <a:extLst>
                <a:ext uri="{FF2B5EF4-FFF2-40B4-BE49-F238E27FC236}">
                  <a16:creationId xmlns:a16="http://schemas.microsoft.com/office/drawing/2014/main" id="{1C4345BF-D984-3C6E-B84C-82B42E26653F}"/>
                </a:ext>
              </a:extLst>
            </p:cNvPr>
            <p:cNvSpPr txBox="1"/>
            <p:nvPr/>
          </p:nvSpPr>
          <p:spPr>
            <a:xfrm>
              <a:off x="8925833"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2020</a:t>
              </a:r>
            </a:p>
          </p:txBody>
        </p:sp>
        <p:sp>
          <p:nvSpPr>
            <p:cNvPr id="11" name="TextBox 10">
              <a:extLst>
                <a:ext uri="{FF2B5EF4-FFF2-40B4-BE49-F238E27FC236}">
                  <a16:creationId xmlns:a16="http://schemas.microsoft.com/office/drawing/2014/main" id="{752CD069-DC74-71D9-BFE8-8D017C083901}"/>
                </a:ext>
              </a:extLst>
            </p:cNvPr>
            <p:cNvSpPr txBox="1"/>
            <p:nvPr/>
          </p:nvSpPr>
          <p:spPr>
            <a:xfrm>
              <a:off x="8674135"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2010</a:t>
              </a:r>
            </a:p>
          </p:txBody>
        </p:sp>
        <p:sp>
          <p:nvSpPr>
            <p:cNvPr id="12" name="TextBox 11">
              <a:extLst>
                <a:ext uri="{FF2B5EF4-FFF2-40B4-BE49-F238E27FC236}">
                  <a16:creationId xmlns:a16="http://schemas.microsoft.com/office/drawing/2014/main" id="{AA5BDBC6-F45E-7694-8702-F84263ADF047}"/>
                </a:ext>
              </a:extLst>
            </p:cNvPr>
            <p:cNvSpPr txBox="1"/>
            <p:nvPr/>
          </p:nvSpPr>
          <p:spPr>
            <a:xfrm>
              <a:off x="8414050"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2000</a:t>
              </a:r>
            </a:p>
          </p:txBody>
        </p:sp>
        <p:sp>
          <p:nvSpPr>
            <p:cNvPr id="14" name="TextBox 13">
              <a:extLst>
                <a:ext uri="{FF2B5EF4-FFF2-40B4-BE49-F238E27FC236}">
                  <a16:creationId xmlns:a16="http://schemas.microsoft.com/office/drawing/2014/main" id="{ADCF0E0B-8E39-DAAE-ABB3-2F6439A107A7}"/>
                </a:ext>
              </a:extLst>
            </p:cNvPr>
            <p:cNvSpPr txBox="1"/>
            <p:nvPr/>
          </p:nvSpPr>
          <p:spPr>
            <a:xfrm>
              <a:off x="8162352"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1990</a:t>
              </a:r>
            </a:p>
          </p:txBody>
        </p:sp>
        <p:sp>
          <p:nvSpPr>
            <p:cNvPr id="18" name="TextBox 17">
              <a:extLst>
                <a:ext uri="{FF2B5EF4-FFF2-40B4-BE49-F238E27FC236}">
                  <a16:creationId xmlns:a16="http://schemas.microsoft.com/office/drawing/2014/main" id="{63DC8145-41B1-439B-B32D-3659FF9E034B}"/>
                </a:ext>
              </a:extLst>
            </p:cNvPr>
            <p:cNvSpPr txBox="1"/>
            <p:nvPr/>
          </p:nvSpPr>
          <p:spPr>
            <a:xfrm>
              <a:off x="7902267"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1980</a:t>
              </a:r>
            </a:p>
          </p:txBody>
        </p:sp>
        <p:sp>
          <p:nvSpPr>
            <p:cNvPr id="19" name="TextBox 18">
              <a:extLst>
                <a:ext uri="{FF2B5EF4-FFF2-40B4-BE49-F238E27FC236}">
                  <a16:creationId xmlns:a16="http://schemas.microsoft.com/office/drawing/2014/main" id="{F5E462A9-09FB-6F91-822B-D8BB406634CF}"/>
                </a:ext>
              </a:extLst>
            </p:cNvPr>
            <p:cNvSpPr txBox="1"/>
            <p:nvPr/>
          </p:nvSpPr>
          <p:spPr>
            <a:xfrm>
              <a:off x="7650569"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1970</a:t>
              </a:r>
            </a:p>
          </p:txBody>
        </p:sp>
        <p:sp>
          <p:nvSpPr>
            <p:cNvPr id="23" name="TextBox 22">
              <a:extLst>
                <a:ext uri="{FF2B5EF4-FFF2-40B4-BE49-F238E27FC236}">
                  <a16:creationId xmlns:a16="http://schemas.microsoft.com/office/drawing/2014/main" id="{F277D4D8-5DD2-A9C8-9210-C18B4EC98FEE}"/>
                </a:ext>
              </a:extLst>
            </p:cNvPr>
            <p:cNvSpPr txBox="1"/>
            <p:nvPr/>
          </p:nvSpPr>
          <p:spPr>
            <a:xfrm>
              <a:off x="7390484"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1960</a:t>
              </a:r>
            </a:p>
          </p:txBody>
        </p:sp>
        <p:sp>
          <p:nvSpPr>
            <p:cNvPr id="24" name="TextBox 23">
              <a:extLst>
                <a:ext uri="{FF2B5EF4-FFF2-40B4-BE49-F238E27FC236}">
                  <a16:creationId xmlns:a16="http://schemas.microsoft.com/office/drawing/2014/main" id="{F5236532-4DDB-86ED-2B63-15889038DBF7}"/>
                </a:ext>
              </a:extLst>
            </p:cNvPr>
            <p:cNvSpPr txBox="1"/>
            <p:nvPr/>
          </p:nvSpPr>
          <p:spPr>
            <a:xfrm>
              <a:off x="7130208"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1950</a:t>
              </a:r>
            </a:p>
          </p:txBody>
        </p:sp>
        <p:sp>
          <p:nvSpPr>
            <p:cNvPr id="27" name="TextBox 26">
              <a:extLst>
                <a:ext uri="{FF2B5EF4-FFF2-40B4-BE49-F238E27FC236}">
                  <a16:creationId xmlns:a16="http://schemas.microsoft.com/office/drawing/2014/main" id="{8CB88A49-E839-AD3F-4E36-15847DA178E3}"/>
                </a:ext>
              </a:extLst>
            </p:cNvPr>
            <p:cNvSpPr txBox="1"/>
            <p:nvPr/>
          </p:nvSpPr>
          <p:spPr>
            <a:xfrm>
              <a:off x="6870123"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1940</a:t>
              </a:r>
            </a:p>
          </p:txBody>
        </p:sp>
        <p:sp>
          <p:nvSpPr>
            <p:cNvPr id="30" name="TextBox 29">
              <a:extLst>
                <a:ext uri="{FF2B5EF4-FFF2-40B4-BE49-F238E27FC236}">
                  <a16:creationId xmlns:a16="http://schemas.microsoft.com/office/drawing/2014/main" id="{31FDCADD-BE91-A954-36FA-D9B898070E54}"/>
                </a:ext>
              </a:extLst>
            </p:cNvPr>
            <p:cNvSpPr txBox="1"/>
            <p:nvPr/>
          </p:nvSpPr>
          <p:spPr>
            <a:xfrm>
              <a:off x="6618425"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1930</a:t>
              </a:r>
            </a:p>
          </p:txBody>
        </p:sp>
        <p:sp>
          <p:nvSpPr>
            <p:cNvPr id="31" name="TextBox 30">
              <a:extLst>
                <a:ext uri="{FF2B5EF4-FFF2-40B4-BE49-F238E27FC236}">
                  <a16:creationId xmlns:a16="http://schemas.microsoft.com/office/drawing/2014/main" id="{A392E8FD-102D-40AB-4EB3-17F3EFD18133}"/>
                </a:ext>
              </a:extLst>
            </p:cNvPr>
            <p:cNvSpPr txBox="1"/>
            <p:nvPr/>
          </p:nvSpPr>
          <p:spPr>
            <a:xfrm>
              <a:off x="6358340"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1920</a:t>
              </a:r>
            </a:p>
          </p:txBody>
        </p:sp>
        <p:sp>
          <p:nvSpPr>
            <p:cNvPr id="32" name="TextBox 31">
              <a:extLst>
                <a:ext uri="{FF2B5EF4-FFF2-40B4-BE49-F238E27FC236}">
                  <a16:creationId xmlns:a16="http://schemas.microsoft.com/office/drawing/2014/main" id="{3DE00B0D-98DB-4479-0695-C846159183F0}"/>
                </a:ext>
              </a:extLst>
            </p:cNvPr>
            <p:cNvSpPr txBox="1"/>
            <p:nvPr/>
          </p:nvSpPr>
          <p:spPr>
            <a:xfrm>
              <a:off x="6106642"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1910</a:t>
              </a:r>
            </a:p>
          </p:txBody>
        </p:sp>
        <p:sp>
          <p:nvSpPr>
            <p:cNvPr id="35" name="TextBox 34">
              <a:extLst>
                <a:ext uri="{FF2B5EF4-FFF2-40B4-BE49-F238E27FC236}">
                  <a16:creationId xmlns:a16="http://schemas.microsoft.com/office/drawing/2014/main" id="{98F5FDF1-C2DC-2100-DC9C-5ABA30BB5F7E}"/>
                </a:ext>
              </a:extLst>
            </p:cNvPr>
            <p:cNvSpPr txBox="1"/>
            <p:nvPr/>
          </p:nvSpPr>
          <p:spPr>
            <a:xfrm>
              <a:off x="5846557"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1900</a:t>
              </a:r>
            </a:p>
          </p:txBody>
        </p:sp>
        <p:sp>
          <p:nvSpPr>
            <p:cNvPr id="36" name="TextBox 35">
              <a:extLst>
                <a:ext uri="{FF2B5EF4-FFF2-40B4-BE49-F238E27FC236}">
                  <a16:creationId xmlns:a16="http://schemas.microsoft.com/office/drawing/2014/main" id="{F8164CE2-3C41-E68A-A225-959EC1568A5C}"/>
                </a:ext>
              </a:extLst>
            </p:cNvPr>
            <p:cNvSpPr txBox="1"/>
            <p:nvPr/>
          </p:nvSpPr>
          <p:spPr>
            <a:xfrm>
              <a:off x="5594859"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1890</a:t>
              </a:r>
            </a:p>
          </p:txBody>
        </p:sp>
        <p:sp>
          <p:nvSpPr>
            <p:cNvPr id="37" name="TextBox 36">
              <a:extLst>
                <a:ext uri="{FF2B5EF4-FFF2-40B4-BE49-F238E27FC236}">
                  <a16:creationId xmlns:a16="http://schemas.microsoft.com/office/drawing/2014/main" id="{EBC1E8EC-E839-65BA-9343-E20B782DA22B}"/>
                </a:ext>
              </a:extLst>
            </p:cNvPr>
            <p:cNvSpPr txBox="1"/>
            <p:nvPr/>
          </p:nvSpPr>
          <p:spPr>
            <a:xfrm>
              <a:off x="2000386"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1750</a:t>
              </a:r>
            </a:p>
          </p:txBody>
        </p:sp>
        <p:sp>
          <p:nvSpPr>
            <p:cNvPr id="40" name="TextBox 39">
              <a:extLst>
                <a:ext uri="{FF2B5EF4-FFF2-40B4-BE49-F238E27FC236}">
                  <a16:creationId xmlns:a16="http://schemas.microsoft.com/office/drawing/2014/main" id="{A6AD6A37-D2B3-3480-C6FA-23F3E7392587}"/>
                </a:ext>
              </a:extLst>
            </p:cNvPr>
            <p:cNvSpPr txBox="1"/>
            <p:nvPr/>
          </p:nvSpPr>
          <p:spPr>
            <a:xfrm>
              <a:off x="5335116"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1880</a:t>
              </a:r>
            </a:p>
          </p:txBody>
        </p:sp>
        <p:sp>
          <p:nvSpPr>
            <p:cNvPr id="41" name="TextBox 40">
              <a:extLst>
                <a:ext uri="{FF2B5EF4-FFF2-40B4-BE49-F238E27FC236}">
                  <a16:creationId xmlns:a16="http://schemas.microsoft.com/office/drawing/2014/main" id="{15A35166-898B-AFA0-BBFC-D8997C260983}"/>
                </a:ext>
              </a:extLst>
            </p:cNvPr>
            <p:cNvSpPr txBox="1"/>
            <p:nvPr/>
          </p:nvSpPr>
          <p:spPr>
            <a:xfrm>
              <a:off x="5075031"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1870</a:t>
              </a:r>
            </a:p>
          </p:txBody>
        </p:sp>
        <p:sp>
          <p:nvSpPr>
            <p:cNvPr id="43" name="TextBox 42">
              <a:extLst>
                <a:ext uri="{FF2B5EF4-FFF2-40B4-BE49-F238E27FC236}">
                  <a16:creationId xmlns:a16="http://schemas.microsoft.com/office/drawing/2014/main" id="{74D22D52-727C-4971-C535-3909CC230AE4}"/>
                </a:ext>
              </a:extLst>
            </p:cNvPr>
            <p:cNvSpPr txBox="1"/>
            <p:nvPr/>
          </p:nvSpPr>
          <p:spPr>
            <a:xfrm>
              <a:off x="4823333"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1860</a:t>
              </a:r>
            </a:p>
          </p:txBody>
        </p:sp>
        <p:sp>
          <p:nvSpPr>
            <p:cNvPr id="45" name="TextBox 44">
              <a:extLst>
                <a:ext uri="{FF2B5EF4-FFF2-40B4-BE49-F238E27FC236}">
                  <a16:creationId xmlns:a16="http://schemas.microsoft.com/office/drawing/2014/main" id="{C768E49D-4762-959F-7579-292808B7ACCF}"/>
                </a:ext>
              </a:extLst>
            </p:cNvPr>
            <p:cNvSpPr txBox="1"/>
            <p:nvPr/>
          </p:nvSpPr>
          <p:spPr>
            <a:xfrm>
              <a:off x="4563248"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1850</a:t>
              </a:r>
            </a:p>
          </p:txBody>
        </p:sp>
        <p:sp>
          <p:nvSpPr>
            <p:cNvPr id="47" name="TextBox 46">
              <a:extLst>
                <a:ext uri="{FF2B5EF4-FFF2-40B4-BE49-F238E27FC236}">
                  <a16:creationId xmlns:a16="http://schemas.microsoft.com/office/drawing/2014/main" id="{9D168D9A-3E0B-CAFE-C942-B996D5A72048}"/>
                </a:ext>
              </a:extLst>
            </p:cNvPr>
            <p:cNvSpPr txBox="1"/>
            <p:nvPr/>
          </p:nvSpPr>
          <p:spPr>
            <a:xfrm>
              <a:off x="4311550"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1840</a:t>
              </a:r>
            </a:p>
          </p:txBody>
        </p:sp>
        <p:sp>
          <p:nvSpPr>
            <p:cNvPr id="50" name="TextBox 49">
              <a:extLst>
                <a:ext uri="{FF2B5EF4-FFF2-40B4-BE49-F238E27FC236}">
                  <a16:creationId xmlns:a16="http://schemas.microsoft.com/office/drawing/2014/main" id="{2F80FC5C-16EA-2DEA-9DE6-654433A74639}"/>
                </a:ext>
              </a:extLst>
            </p:cNvPr>
            <p:cNvSpPr txBox="1"/>
            <p:nvPr/>
          </p:nvSpPr>
          <p:spPr>
            <a:xfrm>
              <a:off x="4051465"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1830</a:t>
              </a:r>
            </a:p>
          </p:txBody>
        </p:sp>
        <p:sp>
          <p:nvSpPr>
            <p:cNvPr id="54" name="TextBox 53">
              <a:extLst>
                <a:ext uri="{FF2B5EF4-FFF2-40B4-BE49-F238E27FC236}">
                  <a16:creationId xmlns:a16="http://schemas.microsoft.com/office/drawing/2014/main" id="{A32C5D29-A526-A2EF-B02C-13386567ED07}"/>
                </a:ext>
              </a:extLst>
            </p:cNvPr>
            <p:cNvSpPr txBox="1"/>
            <p:nvPr/>
          </p:nvSpPr>
          <p:spPr>
            <a:xfrm>
              <a:off x="3799767"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1820</a:t>
              </a:r>
            </a:p>
          </p:txBody>
        </p:sp>
        <p:sp>
          <p:nvSpPr>
            <p:cNvPr id="55" name="TextBox 54">
              <a:extLst>
                <a:ext uri="{FF2B5EF4-FFF2-40B4-BE49-F238E27FC236}">
                  <a16:creationId xmlns:a16="http://schemas.microsoft.com/office/drawing/2014/main" id="{D4AEC5FB-E110-597C-5A75-3FCABD0C0171}"/>
                </a:ext>
              </a:extLst>
            </p:cNvPr>
            <p:cNvSpPr txBox="1"/>
            <p:nvPr/>
          </p:nvSpPr>
          <p:spPr>
            <a:xfrm>
              <a:off x="3539682"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1810</a:t>
              </a:r>
            </a:p>
          </p:txBody>
        </p:sp>
        <p:sp>
          <p:nvSpPr>
            <p:cNvPr id="56" name="TextBox 55">
              <a:extLst>
                <a:ext uri="{FF2B5EF4-FFF2-40B4-BE49-F238E27FC236}">
                  <a16:creationId xmlns:a16="http://schemas.microsoft.com/office/drawing/2014/main" id="{16DE5DDB-7A24-1D6C-F9E8-51E7DD7B0B3A}"/>
                </a:ext>
              </a:extLst>
            </p:cNvPr>
            <p:cNvSpPr txBox="1"/>
            <p:nvPr/>
          </p:nvSpPr>
          <p:spPr>
            <a:xfrm>
              <a:off x="3279406"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1800</a:t>
              </a:r>
            </a:p>
          </p:txBody>
        </p:sp>
        <p:sp>
          <p:nvSpPr>
            <p:cNvPr id="57" name="TextBox 56">
              <a:extLst>
                <a:ext uri="{FF2B5EF4-FFF2-40B4-BE49-F238E27FC236}">
                  <a16:creationId xmlns:a16="http://schemas.microsoft.com/office/drawing/2014/main" id="{8505BB57-B14B-69FB-3198-5D899D6727FB}"/>
                </a:ext>
              </a:extLst>
            </p:cNvPr>
            <p:cNvSpPr txBox="1"/>
            <p:nvPr/>
          </p:nvSpPr>
          <p:spPr>
            <a:xfrm>
              <a:off x="3019321"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1790</a:t>
              </a:r>
            </a:p>
          </p:txBody>
        </p:sp>
        <p:sp>
          <p:nvSpPr>
            <p:cNvPr id="58" name="TextBox 57">
              <a:extLst>
                <a:ext uri="{FF2B5EF4-FFF2-40B4-BE49-F238E27FC236}">
                  <a16:creationId xmlns:a16="http://schemas.microsoft.com/office/drawing/2014/main" id="{58F39A47-83CF-5AB7-3FC2-0773E2E54919}"/>
                </a:ext>
              </a:extLst>
            </p:cNvPr>
            <p:cNvSpPr txBox="1"/>
            <p:nvPr/>
          </p:nvSpPr>
          <p:spPr>
            <a:xfrm>
              <a:off x="2767623"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1780</a:t>
              </a:r>
            </a:p>
          </p:txBody>
        </p:sp>
        <p:sp>
          <p:nvSpPr>
            <p:cNvPr id="59" name="TextBox 58">
              <a:extLst>
                <a:ext uri="{FF2B5EF4-FFF2-40B4-BE49-F238E27FC236}">
                  <a16:creationId xmlns:a16="http://schemas.microsoft.com/office/drawing/2014/main" id="{18C7482F-BB62-30B1-77DF-D977E9B834AE}"/>
                </a:ext>
              </a:extLst>
            </p:cNvPr>
            <p:cNvSpPr txBox="1"/>
            <p:nvPr/>
          </p:nvSpPr>
          <p:spPr>
            <a:xfrm>
              <a:off x="2507538"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1770</a:t>
              </a:r>
            </a:p>
          </p:txBody>
        </p:sp>
        <p:sp>
          <p:nvSpPr>
            <p:cNvPr id="60" name="TextBox 59">
              <a:extLst>
                <a:ext uri="{FF2B5EF4-FFF2-40B4-BE49-F238E27FC236}">
                  <a16:creationId xmlns:a16="http://schemas.microsoft.com/office/drawing/2014/main" id="{E5C4B45A-3FB6-616E-7147-BD4719A755F9}"/>
                </a:ext>
              </a:extLst>
            </p:cNvPr>
            <p:cNvSpPr txBox="1"/>
            <p:nvPr/>
          </p:nvSpPr>
          <p:spPr>
            <a:xfrm>
              <a:off x="2255840"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1760</a:t>
              </a:r>
            </a:p>
          </p:txBody>
        </p:sp>
      </p:grpSp>
      <p:graphicFrame>
        <p:nvGraphicFramePr>
          <p:cNvPr id="65" name="Table 5">
            <a:extLst>
              <a:ext uri="{FF2B5EF4-FFF2-40B4-BE49-F238E27FC236}">
                <a16:creationId xmlns:a16="http://schemas.microsoft.com/office/drawing/2014/main" id="{25507B19-A220-FDC3-E844-27E1A01443A4}"/>
              </a:ext>
            </a:extLst>
          </p:cNvPr>
          <p:cNvGraphicFramePr>
            <a:graphicFrameLocks noGrp="1"/>
          </p:cNvGraphicFramePr>
          <p:nvPr>
            <p:extLst>
              <p:ext uri="{D42A27DB-BD31-4B8C-83A1-F6EECF244321}">
                <p14:modId xmlns:p14="http://schemas.microsoft.com/office/powerpoint/2010/main" val="2811215903"/>
              </p:ext>
            </p:extLst>
          </p:nvPr>
        </p:nvGraphicFramePr>
        <p:xfrm>
          <a:off x="203201" y="3204111"/>
          <a:ext cx="838521" cy="344594"/>
        </p:xfrm>
        <a:graphic>
          <a:graphicData uri="http://schemas.openxmlformats.org/drawingml/2006/table">
            <a:tbl>
              <a:tblPr firstRow="1" bandRow="1">
                <a:tableStyleId>{5C22544A-7EE6-4342-B048-85BDC9FD1C3A}</a:tableStyleId>
              </a:tblPr>
              <a:tblGrid>
                <a:gridCol w="279507">
                  <a:extLst>
                    <a:ext uri="{9D8B030D-6E8A-4147-A177-3AD203B41FA5}">
                      <a16:colId xmlns:a16="http://schemas.microsoft.com/office/drawing/2014/main" val="378601737"/>
                    </a:ext>
                  </a:extLst>
                </a:gridCol>
                <a:gridCol w="279507">
                  <a:extLst>
                    <a:ext uri="{9D8B030D-6E8A-4147-A177-3AD203B41FA5}">
                      <a16:colId xmlns:a16="http://schemas.microsoft.com/office/drawing/2014/main" val="2757898163"/>
                    </a:ext>
                  </a:extLst>
                </a:gridCol>
                <a:gridCol w="279507">
                  <a:extLst>
                    <a:ext uri="{9D8B030D-6E8A-4147-A177-3AD203B41FA5}">
                      <a16:colId xmlns:a16="http://schemas.microsoft.com/office/drawing/2014/main" val="3331207199"/>
                    </a:ext>
                  </a:extLst>
                </a:gridCol>
              </a:tblGrid>
              <a:tr h="172297">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3913880"/>
                  </a:ext>
                </a:extLst>
              </a:tr>
              <a:tr h="172297">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9778174"/>
                  </a:ext>
                </a:extLst>
              </a:tr>
            </a:tbl>
          </a:graphicData>
        </a:graphic>
      </p:graphicFrame>
      <p:cxnSp>
        <p:nvCxnSpPr>
          <p:cNvPr id="67" name="Straight Connector 66">
            <a:extLst>
              <a:ext uri="{FF2B5EF4-FFF2-40B4-BE49-F238E27FC236}">
                <a16:creationId xmlns:a16="http://schemas.microsoft.com/office/drawing/2014/main" id="{52B25B7D-CA53-FB47-1530-BCD856543CC9}"/>
              </a:ext>
            </a:extLst>
          </p:cNvPr>
          <p:cNvCxnSpPr>
            <a:cxnSpLocks/>
            <a:stCxn id="65" idx="3"/>
            <a:endCxn id="4" idx="1"/>
          </p:cNvCxnSpPr>
          <p:nvPr/>
        </p:nvCxnSpPr>
        <p:spPr>
          <a:xfrm>
            <a:off x="1041722" y="3376408"/>
            <a:ext cx="44417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9FCE6487-9C5D-EF3F-9012-1D4D93033FE7}"/>
              </a:ext>
            </a:extLst>
          </p:cNvPr>
          <p:cNvGrpSpPr/>
          <p:nvPr/>
        </p:nvGrpSpPr>
        <p:grpSpPr>
          <a:xfrm>
            <a:off x="31721" y="3543541"/>
            <a:ext cx="1182968" cy="123111"/>
            <a:chOff x="31721" y="2973090"/>
            <a:chExt cx="1182968" cy="123111"/>
          </a:xfrm>
        </p:grpSpPr>
        <p:sp>
          <p:nvSpPr>
            <p:cNvPr id="69" name="TextBox 68">
              <a:extLst>
                <a:ext uri="{FF2B5EF4-FFF2-40B4-BE49-F238E27FC236}">
                  <a16:creationId xmlns:a16="http://schemas.microsoft.com/office/drawing/2014/main" id="{AC9BD0C6-AF02-A62D-40A1-E6FE9197227B}"/>
                </a:ext>
              </a:extLst>
            </p:cNvPr>
            <p:cNvSpPr txBox="1"/>
            <p:nvPr/>
          </p:nvSpPr>
          <p:spPr>
            <a:xfrm>
              <a:off x="866826" y="2973090"/>
              <a:ext cx="347863"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1520</a:t>
              </a:r>
            </a:p>
          </p:txBody>
        </p:sp>
        <p:sp>
          <p:nvSpPr>
            <p:cNvPr id="70" name="TextBox 69">
              <a:extLst>
                <a:ext uri="{FF2B5EF4-FFF2-40B4-BE49-F238E27FC236}">
                  <a16:creationId xmlns:a16="http://schemas.microsoft.com/office/drawing/2014/main" id="{F09EB5DA-6B86-B5FC-27E8-508683F329D5}"/>
                </a:ext>
              </a:extLst>
            </p:cNvPr>
            <p:cNvSpPr txBox="1"/>
            <p:nvPr/>
          </p:nvSpPr>
          <p:spPr>
            <a:xfrm>
              <a:off x="580443" y="2973090"/>
              <a:ext cx="347863"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1520</a:t>
              </a:r>
            </a:p>
          </p:txBody>
        </p:sp>
        <p:sp>
          <p:nvSpPr>
            <p:cNvPr id="71" name="TextBox 70">
              <a:extLst>
                <a:ext uri="{FF2B5EF4-FFF2-40B4-BE49-F238E27FC236}">
                  <a16:creationId xmlns:a16="http://schemas.microsoft.com/office/drawing/2014/main" id="{06AC932B-F5BF-6C01-FCD2-5BC523041CCC}"/>
                </a:ext>
              </a:extLst>
            </p:cNvPr>
            <p:cNvSpPr txBox="1"/>
            <p:nvPr/>
          </p:nvSpPr>
          <p:spPr>
            <a:xfrm>
              <a:off x="308405" y="2973090"/>
              <a:ext cx="347863"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1500</a:t>
              </a:r>
            </a:p>
          </p:txBody>
        </p:sp>
        <p:sp>
          <p:nvSpPr>
            <p:cNvPr id="72" name="TextBox 71">
              <a:extLst>
                <a:ext uri="{FF2B5EF4-FFF2-40B4-BE49-F238E27FC236}">
                  <a16:creationId xmlns:a16="http://schemas.microsoft.com/office/drawing/2014/main" id="{42C9AB1F-11F5-960E-50AB-B705F3BBBE41}"/>
                </a:ext>
              </a:extLst>
            </p:cNvPr>
            <p:cNvSpPr txBox="1"/>
            <p:nvPr/>
          </p:nvSpPr>
          <p:spPr>
            <a:xfrm>
              <a:off x="31721" y="2973090"/>
              <a:ext cx="347863"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1490</a:t>
              </a:r>
            </a:p>
          </p:txBody>
        </p:sp>
      </p:grpSp>
      <p:cxnSp>
        <p:nvCxnSpPr>
          <p:cNvPr id="75" name="Straight Arrow Connector 74">
            <a:extLst>
              <a:ext uri="{FF2B5EF4-FFF2-40B4-BE49-F238E27FC236}">
                <a16:creationId xmlns:a16="http://schemas.microsoft.com/office/drawing/2014/main" id="{30685524-EF60-DBA5-2545-8751700D1D0E}"/>
              </a:ext>
            </a:extLst>
          </p:cNvPr>
          <p:cNvCxnSpPr>
            <a:cxnSpLocks/>
          </p:cNvCxnSpPr>
          <p:nvPr/>
        </p:nvCxnSpPr>
        <p:spPr>
          <a:xfrm>
            <a:off x="1477511" y="2592198"/>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CBED74AB-A638-8221-C757-A568AE009817}"/>
              </a:ext>
            </a:extLst>
          </p:cNvPr>
          <p:cNvCxnSpPr>
            <a:cxnSpLocks/>
          </p:cNvCxnSpPr>
          <p:nvPr/>
        </p:nvCxnSpPr>
        <p:spPr>
          <a:xfrm>
            <a:off x="3441933" y="2592198"/>
            <a:ext cx="0" cy="545285"/>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81D56B9-AD63-6336-0CA7-DAE331BDA6AA}"/>
              </a:ext>
            </a:extLst>
          </p:cNvPr>
          <p:cNvCxnSpPr>
            <a:cxnSpLocks/>
          </p:cNvCxnSpPr>
          <p:nvPr/>
        </p:nvCxnSpPr>
        <p:spPr>
          <a:xfrm>
            <a:off x="5121129" y="2592198"/>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FC0FF2B3-6F69-2D78-DF73-3717A752D16D}"/>
              </a:ext>
            </a:extLst>
          </p:cNvPr>
          <p:cNvCxnSpPr>
            <a:cxnSpLocks/>
          </p:cNvCxnSpPr>
          <p:nvPr/>
        </p:nvCxnSpPr>
        <p:spPr>
          <a:xfrm>
            <a:off x="5954435" y="2084727"/>
            <a:ext cx="0" cy="105275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F6EED49-5428-1A12-F1BF-F760A7CE6C23}"/>
              </a:ext>
            </a:extLst>
          </p:cNvPr>
          <p:cNvCxnSpPr>
            <a:cxnSpLocks/>
          </p:cNvCxnSpPr>
          <p:nvPr/>
        </p:nvCxnSpPr>
        <p:spPr>
          <a:xfrm>
            <a:off x="6787742" y="2592198"/>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78F61CAD-EEFD-6481-1BAD-0EC22450A99D}"/>
              </a:ext>
            </a:extLst>
          </p:cNvPr>
          <p:cNvCxnSpPr>
            <a:cxnSpLocks/>
          </p:cNvCxnSpPr>
          <p:nvPr/>
        </p:nvCxnSpPr>
        <p:spPr>
          <a:xfrm>
            <a:off x="7349804" y="2084727"/>
            <a:ext cx="0" cy="1052756"/>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D5DAF5E3-E28D-2617-A655-5F0022594159}"/>
              </a:ext>
            </a:extLst>
          </p:cNvPr>
          <p:cNvCxnSpPr>
            <a:cxnSpLocks/>
          </p:cNvCxnSpPr>
          <p:nvPr/>
        </p:nvCxnSpPr>
        <p:spPr>
          <a:xfrm>
            <a:off x="7912827" y="2592198"/>
            <a:ext cx="0" cy="54528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E3D5EB02-529C-465C-9F98-F88C6AD5A148}"/>
              </a:ext>
            </a:extLst>
          </p:cNvPr>
          <p:cNvCxnSpPr>
            <a:cxnSpLocks/>
          </p:cNvCxnSpPr>
          <p:nvPr/>
        </p:nvCxnSpPr>
        <p:spPr>
          <a:xfrm flipH="1" flipV="1">
            <a:off x="482336" y="3750542"/>
            <a:ext cx="0" cy="545285"/>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EEE20A51-E541-7469-1E76-47DE42D5F2EB}"/>
              </a:ext>
            </a:extLst>
          </p:cNvPr>
          <p:cNvSpPr txBox="1"/>
          <p:nvPr/>
        </p:nvSpPr>
        <p:spPr>
          <a:xfrm>
            <a:off x="-19560" y="4267453"/>
            <a:ext cx="2120633" cy="707886"/>
          </a:xfrm>
          <a:prstGeom prst="rect">
            <a:avLst/>
          </a:prstGeom>
          <a:noFill/>
        </p:spPr>
        <p:txBody>
          <a:bodyPr wrap="square" rtlCol="0">
            <a:spAutoFit/>
          </a:bodyPr>
          <a:lstStyle/>
          <a:p>
            <a:pPr algn="ctr">
              <a:spcAft>
                <a:spcPts val="600"/>
              </a:spcAft>
            </a:pPr>
            <a:r>
              <a:rPr lang="en-GB" sz="1000" b="1">
                <a:solidFill>
                  <a:schemeClr val="accent5"/>
                </a:solidFill>
                <a:latin typeface="Roboto" panose="02000000000000000000" pitchFamily="2" charset="0"/>
                <a:ea typeface="Roboto" panose="02000000000000000000" pitchFamily="2" charset="0"/>
                <a:cs typeface="Roboto" panose="02000000000000000000" pitchFamily="2" charset="0"/>
              </a:rPr>
              <a:t>Leonardo</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(1470s-1500s) – Y1</a:t>
            </a:r>
          </a:p>
          <a:p>
            <a:pPr algn="ctr">
              <a:spcAft>
                <a:spcPts val="600"/>
              </a:spcAft>
            </a:pPr>
            <a:r>
              <a:rPr lang="en-GB" sz="1000" b="1">
                <a:solidFill>
                  <a:schemeClr val="accent5"/>
                </a:solidFill>
                <a:latin typeface="Roboto" panose="02000000000000000000" pitchFamily="2" charset="0"/>
                <a:ea typeface="Roboto" panose="02000000000000000000" pitchFamily="2" charset="0"/>
                <a:cs typeface="Roboto" panose="02000000000000000000" pitchFamily="2" charset="0"/>
              </a:rPr>
              <a:t>Raphael</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(1500s-1520) – Y3</a:t>
            </a:r>
          </a:p>
          <a:p>
            <a:pPr algn="ctr">
              <a:spcAft>
                <a:spcPts val="600"/>
              </a:spcAft>
            </a:pPr>
            <a:r>
              <a:rPr lang="en-GB" sz="1000" b="1">
                <a:solidFill>
                  <a:schemeClr val="accent5"/>
                </a:solidFill>
                <a:latin typeface="Roboto" panose="02000000000000000000" pitchFamily="2" charset="0"/>
                <a:ea typeface="Roboto" panose="02000000000000000000" pitchFamily="2" charset="0"/>
                <a:cs typeface="Roboto" panose="02000000000000000000" pitchFamily="2" charset="0"/>
              </a:rPr>
              <a:t>Michelangelo</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(1500s-40s) – Y5</a:t>
            </a:r>
          </a:p>
        </p:txBody>
      </p:sp>
      <p:sp>
        <p:nvSpPr>
          <p:cNvPr id="89" name="TextBox 88">
            <a:extLst>
              <a:ext uri="{FF2B5EF4-FFF2-40B4-BE49-F238E27FC236}">
                <a16:creationId xmlns:a16="http://schemas.microsoft.com/office/drawing/2014/main" id="{DBEA4748-049E-7804-54B1-36CFBCB8713F}"/>
              </a:ext>
            </a:extLst>
          </p:cNvPr>
          <p:cNvSpPr txBox="1"/>
          <p:nvPr/>
        </p:nvSpPr>
        <p:spPr>
          <a:xfrm>
            <a:off x="864266" y="2182920"/>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Rousseau</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(1750-1780s) – Y4</a:t>
            </a:r>
          </a:p>
        </p:txBody>
      </p:sp>
      <p:sp>
        <p:nvSpPr>
          <p:cNvPr id="90" name="TextBox 89">
            <a:extLst>
              <a:ext uri="{FF2B5EF4-FFF2-40B4-BE49-F238E27FC236}">
                <a16:creationId xmlns:a16="http://schemas.microsoft.com/office/drawing/2014/main" id="{F3B07A68-B976-8770-6820-A0B3407C34E3}"/>
              </a:ext>
            </a:extLst>
          </p:cNvPr>
          <p:cNvSpPr txBox="1"/>
          <p:nvPr/>
        </p:nvSpPr>
        <p:spPr>
          <a:xfrm>
            <a:off x="2771074" y="2182920"/>
            <a:ext cx="1341505" cy="400110"/>
          </a:xfrm>
          <a:prstGeom prst="rect">
            <a:avLst/>
          </a:prstGeom>
          <a:noFill/>
        </p:spPr>
        <p:txBody>
          <a:bodyPr wrap="square" rtlCol="0">
            <a:spAutoFit/>
          </a:bodyPr>
          <a:lstStyle/>
          <a:p>
            <a:pPr algn="ctr"/>
            <a:r>
              <a:rPr lang="en-GB" sz="1000" b="1">
                <a:solidFill>
                  <a:schemeClr val="bg2"/>
                </a:solidFill>
                <a:latin typeface="Roboto" panose="02000000000000000000" pitchFamily="2" charset="0"/>
                <a:ea typeface="Roboto" panose="02000000000000000000" pitchFamily="2" charset="0"/>
                <a:cs typeface="Roboto" panose="02000000000000000000" pitchFamily="2" charset="0"/>
              </a:rPr>
              <a:t>Hokusai*</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(1820-30s) – Y2</a:t>
            </a:r>
          </a:p>
        </p:txBody>
      </p:sp>
      <p:sp>
        <p:nvSpPr>
          <p:cNvPr id="91" name="TextBox 90">
            <a:extLst>
              <a:ext uri="{FF2B5EF4-FFF2-40B4-BE49-F238E27FC236}">
                <a16:creationId xmlns:a16="http://schemas.microsoft.com/office/drawing/2014/main" id="{D49E96F7-1064-BD5E-C162-6C53BE50DC3B}"/>
              </a:ext>
            </a:extLst>
          </p:cNvPr>
          <p:cNvSpPr txBox="1"/>
          <p:nvPr/>
        </p:nvSpPr>
        <p:spPr>
          <a:xfrm>
            <a:off x="514434" y="6012706"/>
            <a:ext cx="3254519" cy="400110"/>
          </a:xfrm>
          <a:prstGeom prst="rect">
            <a:avLst/>
          </a:prstGeom>
          <a:noFill/>
        </p:spPr>
        <p:txBody>
          <a:bodyPr wrap="square" rtlCol="0">
            <a:spAutoFit/>
          </a:bodyPr>
          <a:lstStyle/>
          <a:p>
            <a:pPr algn="l">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*The art history terms traditional, modern and contemporary art can only be applied to western art.</a:t>
            </a:r>
          </a:p>
        </p:txBody>
      </p:sp>
      <p:sp>
        <p:nvSpPr>
          <p:cNvPr id="92" name="TextBox 91">
            <a:extLst>
              <a:ext uri="{FF2B5EF4-FFF2-40B4-BE49-F238E27FC236}">
                <a16:creationId xmlns:a16="http://schemas.microsoft.com/office/drawing/2014/main" id="{3B8572F5-224F-230C-9AEE-71BD186AB731}"/>
              </a:ext>
            </a:extLst>
          </p:cNvPr>
          <p:cNvSpPr txBox="1"/>
          <p:nvPr/>
        </p:nvSpPr>
        <p:spPr>
          <a:xfrm>
            <a:off x="4443487" y="2182920"/>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Van Gogh</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(1880-90s) – Y3</a:t>
            </a:r>
          </a:p>
        </p:txBody>
      </p:sp>
      <p:sp>
        <p:nvSpPr>
          <p:cNvPr id="93" name="TextBox 92">
            <a:extLst>
              <a:ext uri="{FF2B5EF4-FFF2-40B4-BE49-F238E27FC236}">
                <a16:creationId xmlns:a16="http://schemas.microsoft.com/office/drawing/2014/main" id="{D1D96BEF-554F-74F9-AD0A-E9E476B150ED}"/>
              </a:ext>
            </a:extLst>
          </p:cNvPr>
          <p:cNvSpPr txBox="1"/>
          <p:nvPr/>
        </p:nvSpPr>
        <p:spPr>
          <a:xfrm>
            <a:off x="3882634" y="4263547"/>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Monet</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(1860-1900s) – Y1</a:t>
            </a:r>
          </a:p>
        </p:txBody>
      </p:sp>
      <p:cxnSp>
        <p:nvCxnSpPr>
          <p:cNvPr id="94" name="Straight Arrow Connector 93">
            <a:extLst>
              <a:ext uri="{FF2B5EF4-FFF2-40B4-BE49-F238E27FC236}">
                <a16:creationId xmlns:a16="http://schemas.microsoft.com/office/drawing/2014/main" id="{63DA971D-7810-0ABB-1020-8B50EFFDA615}"/>
              </a:ext>
            </a:extLst>
          </p:cNvPr>
          <p:cNvCxnSpPr>
            <a:cxnSpLocks/>
          </p:cNvCxnSpPr>
          <p:nvPr/>
        </p:nvCxnSpPr>
        <p:spPr>
          <a:xfrm flipH="1" flipV="1">
            <a:off x="4556445" y="3750542"/>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DFC96857-741A-053C-FB3A-80004CC82EFC}"/>
              </a:ext>
            </a:extLst>
          </p:cNvPr>
          <p:cNvSpPr txBox="1"/>
          <p:nvPr/>
        </p:nvSpPr>
        <p:spPr>
          <a:xfrm>
            <a:off x="4993939" y="4663518"/>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Picasso</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(1900-50s) – Y2</a:t>
            </a:r>
          </a:p>
        </p:txBody>
      </p:sp>
      <p:cxnSp>
        <p:nvCxnSpPr>
          <p:cNvPr id="96" name="Straight Arrow Connector 95">
            <a:extLst>
              <a:ext uri="{FF2B5EF4-FFF2-40B4-BE49-F238E27FC236}">
                <a16:creationId xmlns:a16="http://schemas.microsoft.com/office/drawing/2014/main" id="{D3D22590-66C5-F4C7-F2F4-D6891C501F97}"/>
              </a:ext>
            </a:extLst>
          </p:cNvPr>
          <p:cNvCxnSpPr>
            <a:cxnSpLocks/>
          </p:cNvCxnSpPr>
          <p:nvPr/>
        </p:nvCxnSpPr>
        <p:spPr>
          <a:xfrm flipV="1">
            <a:off x="5667750" y="3749396"/>
            <a:ext cx="0" cy="91412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DA262C78-8986-8050-3E6E-39BC0CBCB95B}"/>
              </a:ext>
            </a:extLst>
          </p:cNvPr>
          <p:cNvSpPr txBox="1"/>
          <p:nvPr/>
        </p:nvSpPr>
        <p:spPr>
          <a:xfrm>
            <a:off x="5290175" y="915176"/>
            <a:ext cx="1341505" cy="1169551"/>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Klee</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(1910-40s) – Y1</a:t>
            </a:r>
          </a:p>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Mondrian</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(1910-40s) – Y1</a:t>
            </a:r>
          </a:p>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Kandinsky</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(1910s-20s) – Y1</a:t>
            </a:r>
          </a:p>
        </p:txBody>
      </p:sp>
      <p:sp>
        <p:nvSpPr>
          <p:cNvPr id="99" name="TextBox 98">
            <a:extLst>
              <a:ext uri="{FF2B5EF4-FFF2-40B4-BE49-F238E27FC236}">
                <a16:creationId xmlns:a16="http://schemas.microsoft.com/office/drawing/2014/main" id="{2D588098-5F62-D859-ECDE-2D0BB1495FB7}"/>
              </a:ext>
            </a:extLst>
          </p:cNvPr>
          <p:cNvSpPr txBox="1"/>
          <p:nvPr/>
        </p:nvSpPr>
        <p:spPr>
          <a:xfrm>
            <a:off x="5855478" y="5307804"/>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Kahlo</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(1930-40s) – Y5</a:t>
            </a:r>
          </a:p>
        </p:txBody>
      </p:sp>
      <p:cxnSp>
        <p:nvCxnSpPr>
          <p:cNvPr id="101" name="Straight Arrow Connector 100">
            <a:extLst>
              <a:ext uri="{FF2B5EF4-FFF2-40B4-BE49-F238E27FC236}">
                <a16:creationId xmlns:a16="http://schemas.microsoft.com/office/drawing/2014/main" id="{A44EC702-19B6-DC09-13C6-2A9A5878693B}"/>
              </a:ext>
            </a:extLst>
          </p:cNvPr>
          <p:cNvCxnSpPr>
            <a:cxnSpLocks/>
          </p:cNvCxnSpPr>
          <p:nvPr/>
        </p:nvCxnSpPr>
        <p:spPr>
          <a:xfrm flipV="1">
            <a:off x="6509507" y="3749396"/>
            <a:ext cx="0" cy="155840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FF4239FF-E5D2-3641-9E9D-422FCFA02F64}"/>
              </a:ext>
            </a:extLst>
          </p:cNvPr>
          <p:cNvSpPr txBox="1"/>
          <p:nvPr/>
        </p:nvSpPr>
        <p:spPr>
          <a:xfrm>
            <a:off x="6080495" y="2182920"/>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Matisse</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(1940-50s) – Y4</a:t>
            </a:r>
          </a:p>
        </p:txBody>
      </p:sp>
      <p:sp>
        <p:nvSpPr>
          <p:cNvPr id="108" name="TextBox 107">
            <a:extLst>
              <a:ext uri="{FF2B5EF4-FFF2-40B4-BE49-F238E27FC236}">
                <a16:creationId xmlns:a16="http://schemas.microsoft.com/office/drawing/2014/main" id="{7E2C4D32-BDDA-EAFF-D7F8-903512CC4BC2}"/>
              </a:ext>
            </a:extLst>
          </p:cNvPr>
          <p:cNvSpPr txBox="1"/>
          <p:nvPr/>
        </p:nvSpPr>
        <p:spPr>
          <a:xfrm>
            <a:off x="6415934" y="4263547"/>
            <a:ext cx="1341505" cy="784830"/>
          </a:xfrm>
          <a:prstGeom prst="rect">
            <a:avLst/>
          </a:prstGeom>
          <a:noFill/>
        </p:spPr>
        <p:txBody>
          <a:bodyPr wrap="square" rtlCol="0">
            <a:spAutoFit/>
          </a:bodyPr>
          <a:lstStyle/>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McGee</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(1950-2020s) – Y1</a:t>
            </a:r>
          </a:p>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Kusuma</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(1950-2020s) – Y1</a:t>
            </a:r>
          </a:p>
        </p:txBody>
      </p:sp>
      <p:cxnSp>
        <p:nvCxnSpPr>
          <p:cNvPr id="109" name="Straight Arrow Connector 108">
            <a:extLst>
              <a:ext uri="{FF2B5EF4-FFF2-40B4-BE49-F238E27FC236}">
                <a16:creationId xmlns:a16="http://schemas.microsoft.com/office/drawing/2014/main" id="{2B2F4ED6-C579-B590-466B-D03DA8B526F5}"/>
              </a:ext>
            </a:extLst>
          </p:cNvPr>
          <p:cNvCxnSpPr>
            <a:cxnSpLocks/>
          </p:cNvCxnSpPr>
          <p:nvPr/>
        </p:nvCxnSpPr>
        <p:spPr>
          <a:xfrm flipH="1" flipV="1">
            <a:off x="7072967" y="3750403"/>
            <a:ext cx="0" cy="54528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62C8E04-22DF-C3F9-94EE-F840E05022D6}"/>
              </a:ext>
            </a:extLst>
          </p:cNvPr>
          <p:cNvSpPr txBox="1"/>
          <p:nvPr/>
        </p:nvSpPr>
        <p:spPr>
          <a:xfrm>
            <a:off x="6679051" y="928677"/>
            <a:ext cx="1341505" cy="1169551"/>
          </a:xfrm>
          <a:prstGeom prst="rect">
            <a:avLst/>
          </a:prstGeom>
          <a:noFill/>
        </p:spPr>
        <p:txBody>
          <a:bodyPr wrap="square" rtlCol="0">
            <a:spAutoFit/>
          </a:bodyPr>
          <a:lstStyle/>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Hockney</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(1960-2020s) – Y2</a:t>
            </a:r>
          </a:p>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Auerbach</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(1960-2020s) – Y3</a:t>
            </a:r>
          </a:p>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Long</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(1960-2020s) – Y5</a:t>
            </a:r>
          </a:p>
        </p:txBody>
      </p:sp>
      <p:sp>
        <p:nvSpPr>
          <p:cNvPr id="113" name="TextBox 112">
            <a:extLst>
              <a:ext uri="{FF2B5EF4-FFF2-40B4-BE49-F238E27FC236}">
                <a16:creationId xmlns:a16="http://schemas.microsoft.com/office/drawing/2014/main" id="{1114A975-67F1-ABA4-2789-CCB5072BD9DF}"/>
              </a:ext>
            </a:extLst>
          </p:cNvPr>
          <p:cNvSpPr txBox="1"/>
          <p:nvPr/>
        </p:nvSpPr>
        <p:spPr>
          <a:xfrm>
            <a:off x="7263211" y="2177301"/>
            <a:ext cx="1341505" cy="400110"/>
          </a:xfrm>
          <a:prstGeom prst="rect">
            <a:avLst/>
          </a:prstGeom>
          <a:noFill/>
        </p:spPr>
        <p:txBody>
          <a:bodyPr wrap="square" rtlCol="0">
            <a:spAutoFit/>
          </a:bodyPr>
          <a:lstStyle/>
          <a:p>
            <a:pPr algn="ctr"/>
            <a:r>
              <a:rPr lang="en-GB" sz="1000" b="1" err="1">
                <a:solidFill>
                  <a:schemeClr val="accent4"/>
                </a:solidFill>
                <a:latin typeface="Roboto" panose="02000000000000000000" pitchFamily="2" charset="0"/>
                <a:ea typeface="Roboto" panose="02000000000000000000" pitchFamily="2" charset="0"/>
                <a:cs typeface="Roboto" panose="02000000000000000000" pitchFamily="2" charset="0"/>
              </a:rPr>
              <a:t>Himid</a:t>
            </a:r>
            <a:endParaRPr lang="en-GB" sz="1000" b="1">
              <a:solidFill>
                <a:schemeClr val="accent4"/>
              </a:solidFill>
              <a:latin typeface="Roboto" panose="02000000000000000000" pitchFamily="2" charset="0"/>
              <a:ea typeface="Roboto" panose="02000000000000000000" pitchFamily="2" charset="0"/>
              <a:cs typeface="Roboto" panose="02000000000000000000" pitchFamily="2" charset="0"/>
            </a:endParaRP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(1980-2020s) – Y5</a:t>
            </a:r>
          </a:p>
        </p:txBody>
      </p:sp>
      <p:cxnSp>
        <p:nvCxnSpPr>
          <p:cNvPr id="114" name="Straight Arrow Connector 113">
            <a:extLst>
              <a:ext uri="{FF2B5EF4-FFF2-40B4-BE49-F238E27FC236}">
                <a16:creationId xmlns:a16="http://schemas.microsoft.com/office/drawing/2014/main" id="{9E67C313-7252-4C78-5C8B-8B17BFF19E8E}"/>
              </a:ext>
            </a:extLst>
          </p:cNvPr>
          <p:cNvCxnSpPr>
            <a:cxnSpLocks/>
          </p:cNvCxnSpPr>
          <p:nvPr/>
        </p:nvCxnSpPr>
        <p:spPr>
          <a:xfrm flipV="1">
            <a:off x="8201967" y="3750403"/>
            <a:ext cx="0" cy="513144"/>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CD38B3B6-FCDB-3FEF-68E3-B9368652A103}"/>
              </a:ext>
            </a:extLst>
          </p:cNvPr>
          <p:cNvSpPr txBox="1"/>
          <p:nvPr/>
        </p:nvSpPr>
        <p:spPr>
          <a:xfrm>
            <a:off x="7535701" y="4263547"/>
            <a:ext cx="1341505" cy="1554272"/>
          </a:xfrm>
          <a:prstGeom prst="rect">
            <a:avLst/>
          </a:prstGeom>
          <a:noFill/>
        </p:spPr>
        <p:txBody>
          <a:bodyPr wrap="square" rtlCol="0">
            <a:spAutoFit/>
          </a:bodyPr>
          <a:lstStyle/>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Hadid</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(1990-2010s) – Y2</a:t>
            </a:r>
          </a:p>
          <a:p>
            <a:pPr algn="ctr"/>
            <a:r>
              <a:rPr lang="en-GB" sz="1000" b="1" err="1">
                <a:solidFill>
                  <a:schemeClr val="accent4"/>
                </a:solidFill>
                <a:latin typeface="Roboto" panose="02000000000000000000" pitchFamily="2" charset="0"/>
                <a:ea typeface="Roboto" panose="02000000000000000000" pitchFamily="2" charset="0"/>
                <a:cs typeface="Roboto" panose="02000000000000000000" pitchFamily="2" charset="0"/>
              </a:rPr>
              <a:t>Ofili</a:t>
            </a:r>
            <a:endParaRPr lang="en-GB" sz="1000" b="1">
              <a:solidFill>
                <a:schemeClr val="accent4"/>
              </a:solidFill>
              <a:latin typeface="Roboto" panose="02000000000000000000" pitchFamily="2" charset="0"/>
              <a:ea typeface="Roboto" panose="02000000000000000000" pitchFamily="2" charset="0"/>
              <a:cs typeface="Roboto" panose="02000000000000000000" pitchFamily="2" charset="0"/>
            </a:endParaRP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(1990-2020s) – Y3</a:t>
            </a:r>
          </a:p>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Boyce</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(1990-2020s) – Y6</a:t>
            </a:r>
          </a:p>
          <a:p>
            <a:pPr algn="ctr"/>
            <a:r>
              <a:rPr lang="en-GB" sz="1000" b="1" err="1">
                <a:solidFill>
                  <a:schemeClr val="accent4"/>
                </a:solidFill>
                <a:latin typeface="Roboto" panose="02000000000000000000" pitchFamily="2" charset="0"/>
                <a:ea typeface="Roboto" panose="02000000000000000000" pitchFamily="2" charset="0"/>
                <a:cs typeface="Roboto" panose="02000000000000000000" pitchFamily="2" charset="0"/>
              </a:rPr>
              <a:t>Shonibare</a:t>
            </a:r>
            <a:endParaRPr lang="en-GB" sz="1000" b="1">
              <a:solidFill>
                <a:schemeClr val="accent4"/>
              </a:solidFill>
              <a:latin typeface="Roboto" panose="02000000000000000000" pitchFamily="2" charset="0"/>
              <a:ea typeface="Roboto" panose="02000000000000000000" pitchFamily="2" charset="0"/>
              <a:cs typeface="Roboto" panose="02000000000000000000" pitchFamily="2" charset="0"/>
            </a:endParaRP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(1990-2020s) – Y6</a:t>
            </a:r>
          </a:p>
        </p:txBody>
      </p:sp>
    </p:spTree>
    <p:extLst>
      <p:ext uri="{BB962C8B-B14F-4D97-AF65-F5344CB8AC3E}">
        <p14:creationId xmlns:p14="http://schemas.microsoft.com/office/powerpoint/2010/main" val="1825391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7E355BE-B936-7F6F-8297-E6BC903D00A1}"/>
              </a:ext>
            </a:extLst>
          </p:cNvPr>
          <p:cNvPicPr>
            <a:picLocks noChangeAspect="1"/>
          </p:cNvPicPr>
          <p:nvPr/>
        </p:nvPicPr>
        <p:blipFill>
          <a:blip r:embed="rId2"/>
          <a:stretch>
            <a:fillRect/>
          </a:stretch>
        </p:blipFill>
        <p:spPr>
          <a:xfrm>
            <a:off x="1804632" y="2593569"/>
            <a:ext cx="5737071" cy="2938958"/>
          </a:xfrm>
          <a:prstGeom prst="rect">
            <a:avLst/>
          </a:prstGeom>
        </p:spPr>
      </p:pic>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w="12700">
                  <a:solidFill>
                    <a:srgbClr val="565656"/>
                  </a:solidFill>
                </a:ln>
                <a:solidFill>
                  <a:srgbClr val="565656"/>
                </a:solidFill>
                <a:effectLst/>
                <a:uLnTx/>
                <a:uFillTx/>
                <a:latin typeface="ABeeZee" panose="02000000000000000000" pitchFamily="2" charset="0"/>
                <a:ea typeface="+mn-ea"/>
                <a:cs typeface="+mn-cs"/>
              </a:rPr>
              <a:t>Progression in Theoretical Knowledge</a:t>
            </a:r>
            <a:endParaRPr kumimoji="0" lang="en-GB" sz="2400" b="0" i="0" u="none" strike="noStrike" kern="1200" cap="none" spc="0" normalizeH="0" baseline="0" noProof="0">
              <a:ln w="12700">
                <a:solidFill>
                  <a:schemeClr val="accent1"/>
                </a:solidFill>
              </a:ln>
              <a:solidFill>
                <a:srgbClr val="C35993"/>
              </a:solidFill>
              <a:effectLst/>
              <a:uLnTx/>
              <a:uFillTx/>
              <a:latin typeface="ABeeZee" panose="02000000000000000000" pitchFamily="2" charset="0"/>
              <a:ea typeface="+mn-ea"/>
              <a:cs typeface="+mn-cs"/>
            </a:endParaRPr>
          </a:p>
        </p:txBody>
      </p:sp>
      <p:sp>
        <p:nvSpPr>
          <p:cNvPr id="3" name="Freeform: Shape 2">
            <a:extLst>
              <a:ext uri="{FF2B5EF4-FFF2-40B4-BE49-F238E27FC236}">
                <a16:creationId xmlns:a16="http://schemas.microsoft.com/office/drawing/2014/main" id="{EEF51685-DA17-4197-2FB8-FB756D8CD432}"/>
              </a:ext>
            </a:extLst>
          </p:cNvPr>
          <p:cNvSpPr/>
          <p:nvPr/>
        </p:nvSpPr>
        <p:spPr>
          <a:xfrm>
            <a:off x="-9053" y="915176"/>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Artists from around the world</a:t>
            </a:r>
          </a:p>
        </p:txBody>
      </p:sp>
      <p:sp>
        <p:nvSpPr>
          <p:cNvPr id="5" name="TextBox 4">
            <a:extLst>
              <a:ext uri="{FF2B5EF4-FFF2-40B4-BE49-F238E27FC236}">
                <a16:creationId xmlns:a16="http://schemas.microsoft.com/office/drawing/2014/main" id="{2E42EF77-7E5B-A7D1-6CDC-6F02894F54C8}"/>
              </a:ext>
            </a:extLst>
          </p:cNvPr>
          <p:cNvSpPr txBox="1"/>
          <p:nvPr/>
        </p:nvSpPr>
        <p:spPr>
          <a:xfrm>
            <a:off x="1524156" y="2165918"/>
            <a:ext cx="1518340" cy="553998"/>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Italy</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Raphael, Michelangelo, Leonardo (Y1, Y3)</a:t>
            </a:r>
          </a:p>
        </p:txBody>
      </p:sp>
      <p:cxnSp>
        <p:nvCxnSpPr>
          <p:cNvPr id="8" name="Straight Arrow Connector 7">
            <a:extLst>
              <a:ext uri="{FF2B5EF4-FFF2-40B4-BE49-F238E27FC236}">
                <a16:creationId xmlns:a16="http://schemas.microsoft.com/office/drawing/2014/main" id="{46C64C56-C0C8-3135-6EE3-932B35005F3C}"/>
              </a:ext>
            </a:extLst>
          </p:cNvPr>
          <p:cNvCxnSpPr>
            <a:cxnSpLocks/>
          </p:cNvCxnSpPr>
          <p:nvPr/>
        </p:nvCxnSpPr>
        <p:spPr>
          <a:xfrm>
            <a:off x="2665048" y="2601502"/>
            <a:ext cx="2182467" cy="71450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215D2A5-1C19-E0F4-05BD-FD1EC0CD06C6}"/>
              </a:ext>
            </a:extLst>
          </p:cNvPr>
          <p:cNvSpPr txBox="1"/>
          <p:nvPr/>
        </p:nvSpPr>
        <p:spPr>
          <a:xfrm>
            <a:off x="2949058" y="1783464"/>
            <a:ext cx="1239228" cy="707886"/>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France</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Monet (Y1)</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Rousseau (Y4)</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Matisse (Y4)</a:t>
            </a:r>
          </a:p>
        </p:txBody>
      </p:sp>
      <p:cxnSp>
        <p:nvCxnSpPr>
          <p:cNvPr id="10" name="Straight Arrow Connector 9">
            <a:extLst>
              <a:ext uri="{FF2B5EF4-FFF2-40B4-BE49-F238E27FC236}">
                <a16:creationId xmlns:a16="http://schemas.microsoft.com/office/drawing/2014/main" id="{413BE31F-EB4F-AFF8-0D55-9BE7559767BF}"/>
              </a:ext>
            </a:extLst>
          </p:cNvPr>
          <p:cNvCxnSpPr>
            <a:cxnSpLocks/>
          </p:cNvCxnSpPr>
          <p:nvPr/>
        </p:nvCxnSpPr>
        <p:spPr>
          <a:xfrm>
            <a:off x="3624044" y="2466364"/>
            <a:ext cx="1069528" cy="77260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985B64-98F7-AE5E-CB56-D917EA4A07F0}"/>
              </a:ext>
            </a:extLst>
          </p:cNvPr>
          <p:cNvCxnSpPr>
            <a:cxnSpLocks/>
          </p:cNvCxnSpPr>
          <p:nvPr/>
        </p:nvCxnSpPr>
        <p:spPr>
          <a:xfrm flipH="1">
            <a:off x="4804726" y="2466364"/>
            <a:ext cx="329200" cy="6383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1866B54-469E-0FF7-DB38-6DD2F34CA230}"/>
              </a:ext>
            </a:extLst>
          </p:cNvPr>
          <p:cNvSpPr txBox="1"/>
          <p:nvPr/>
        </p:nvSpPr>
        <p:spPr>
          <a:xfrm>
            <a:off x="4932793" y="1910083"/>
            <a:ext cx="1069527" cy="553998"/>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Netherlands</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Mondrian (Y1)</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Van Gogh (Y3)</a:t>
            </a:r>
          </a:p>
        </p:txBody>
      </p:sp>
      <p:sp>
        <p:nvSpPr>
          <p:cNvPr id="16" name="TextBox 15">
            <a:extLst>
              <a:ext uri="{FF2B5EF4-FFF2-40B4-BE49-F238E27FC236}">
                <a16:creationId xmlns:a16="http://schemas.microsoft.com/office/drawing/2014/main" id="{17964CF7-C663-8CAA-40AE-47716D45C9F1}"/>
              </a:ext>
            </a:extLst>
          </p:cNvPr>
          <p:cNvSpPr txBox="1"/>
          <p:nvPr/>
        </p:nvSpPr>
        <p:spPr>
          <a:xfrm>
            <a:off x="6040943" y="2060652"/>
            <a:ext cx="1069527"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Russia</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Kandinsky (Y1)</a:t>
            </a:r>
          </a:p>
        </p:txBody>
      </p:sp>
      <p:cxnSp>
        <p:nvCxnSpPr>
          <p:cNvPr id="17" name="Straight Arrow Connector 16">
            <a:extLst>
              <a:ext uri="{FF2B5EF4-FFF2-40B4-BE49-F238E27FC236}">
                <a16:creationId xmlns:a16="http://schemas.microsoft.com/office/drawing/2014/main" id="{7E32D308-C1CB-03A3-782A-91BD3FF6BACC}"/>
              </a:ext>
            </a:extLst>
          </p:cNvPr>
          <p:cNvCxnSpPr>
            <a:cxnSpLocks/>
          </p:cNvCxnSpPr>
          <p:nvPr/>
        </p:nvCxnSpPr>
        <p:spPr>
          <a:xfrm flipH="1">
            <a:off x="5707313" y="2442917"/>
            <a:ext cx="420923" cy="5351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BC23730-2599-8A84-028D-D85A673B1170}"/>
              </a:ext>
            </a:extLst>
          </p:cNvPr>
          <p:cNvSpPr txBox="1"/>
          <p:nvPr/>
        </p:nvSpPr>
        <p:spPr>
          <a:xfrm>
            <a:off x="7166110" y="2576145"/>
            <a:ext cx="2141417" cy="553998"/>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Germany</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Klee (Y1)</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Auerbach (German-British) (Y3)</a:t>
            </a:r>
          </a:p>
        </p:txBody>
      </p:sp>
      <p:cxnSp>
        <p:nvCxnSpPr>
          <p:cNvPr id="22" name="Straight Arrow Connector 21">
            <a:extLst>
              <a:ext uri="{FF2B5EF4-FFF2-40B4-BE49-F238E27FC236}">
                <a16:creationId xmlns:a16="http://schemas.microsoft.com/office/drawing/2014/main" id="{5CC92310-56CC-8839-BADF-DBD262B6607F}"/>
              </a:ext>
            </a:extLst>
          </p:cNvPr>
          <p:cNvCxnSpPr>
            <a:cxnSpLocks/>
            <a:stCxn id="21" idx="1"/>
          </p:cNvCxnSpPr>
          <p:nvPr/>
        </p:nvCxnSpPr>
        <p:spPr>
          <a:xfrm flipH="1">
            <a:off x="4804726" y="2853144"/>
            <a:ext cx="2361384" cy="32911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FC6C0F0-39A2-2612-CB39-329C5922A95A}"/>
              </a:ext>
            </a:extLst>
          </p:cNvPr>
          <p:cNvSpPr txBox="1"/>
          <p:nvPr/>
        </p:nvSpPr>
        <p:spPr>
          <a:xfrm>
            <a:off x="4007166" y="1505981"/>
            <a:ext cx="1256025" cy="1015663"/>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UK</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Hockney (Y2)</a:t>
            </a:r>
          </a:p>
          <a:p>
            <a:pPr algn="l"/>
            <a:r>
              <a:rPr lang="en-GB" sz="1000" err="1">
                <a:solidFill>
                  <a:schemeClr val="bg1"/>
                </a:solidFill>
                <a:latin typeface="Roboto" panose="02000000000000000000" pitchFamily="2" charset="0"/>
                <a:ea typeface="Roboto" panose="02000000000000000000" pitchFamily="2" charset="0"/>
                <a:cs typeface="Roboto" panose="02000000000000000000" pitchFamily="2" charset="0"/>
              </a:rPr>
              <a:t>Ofili</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(Y3)</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Long (Y5)</a:t>
            </a:r>
          </a:p>
          <a:p>
            <a:pPr algn="l"/>
            <a:r>
              <a:rPr lang="en-GB" sz="1000" err="1">
                <a:solidFill>
                  <a:schemeClr val="bg1"/>
                </a:solidFill>
                <a:latin typeface="Roboto" panose="02000000000000000000" pitchFamily="2" charset="0"/>
                <a:ea typeface="Roboto" panose="02000000000000000000" pitchFamily="2" charset="0"/>
                <a:cs typeface="Roboto" panose="02000000000000000000" pitchFamily="2" charset="0"/>
              </a:rPr>
              <a:t>Himid</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(Y5)</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Boyce (Y6)</a:t>
            </a:r>
          </a:p>
        </p:txBody>
      </p:sp>
      <p:cxnSp>
        <p:nvCxnSpPr>
          <p:cNvPr id="26" name="Straight Arrow Connector 25">
            <a:extLst>
              <a:ext uri="{FF2B5EF4-FFF2-40B4-BE49-F238E27FC236}">
                <a16:creationId xmlns:a16="http://schemas.microsoft.com/office/drawing/2014/main" id="{03B932D1-FE5B-A5D2-81FD-10D077045F73}"/>
              </a:ext>
            </a:extLst>
          </p:cNvPr>
          <p:cNvCxnSpPr>
            <a:cxnSpLocks/>
          </p:cNvCxnSpPr>
          <p:nvPr/>
        </p:nvCxnSpPr>
        <p:spPr>
          <a:xfrm>
            <a:off x="4429387" y="2491350"/>
            <a:ext cx="206162" cy="63936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F7F44C7-9AED-BA50-25EF-4F029695AC34}"/>
              </a:ext>
            </a:extLst>
          </p:cNvPr>
          <p:cNvSpPr txBox="1"/>
          <p:nvPr/>
        </p:nvSpPr>
        <p:spPr>
          <a:xfrm>
            <a:off x="7765808" y="4002696"/>
            <a:ext cx="1621473"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Iraq</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Hadid (British-Iraqi) (Y2)</a:t>
            </a:r>
          </a:p>
        </p:txBody>
      </p:sp>
      <p:cxnSp>
        <p:nvCxnSpPr>
          <p:cNvPr id="29" name="Straight Arrow Connector 28">
            <a:extLst>
              <a:ext uri="{FF2B5EF4-FFF2-40B4-BE49-F238E27FC236}">
                <a16:creationId xmlns:a16="http://schemas.microsoft.com/office/drawing/2014/main" id="{E50B1900-CF66-FF85-3541-2013507690C8}"/>
              </a:ext>
            </a:extLst>
          </p:cNvPr>
          <p:cNvCxnSpPr>
            <a:cxnSpLocks/>
            <a:stCxn id="28" idx="1"/>
          </p:cNvCxnSpPr>
          <p:nvPr/>
        </p:nvCxnSpPr>
        <p:spPr>
          <a:xfrm flipH="1" flipV="1">
            <a:off x="5301842" y="3492161"/>
            <a:ext cx="2463966" cy="7105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4716071-A5D8-EB97-C98E-C401F06C687E}"/>
              </a:ext>
            </a:extLst>
          </p:cNvPr>
          <p:cNvSpPr txBox="1"/>
          <p:nvPr/>
        </p:nvSpPr>
        <p:spPr>
          <a:xfrm>
            <a:off x="7668271" y="3305263"/>
            <a:ext cx="1069527" cy="553998"/>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Japan</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Hokusai (Y2)</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Kusama (Y4)</a:t>
            </a:r>
          </a:p>
        </p:txBody>
      </p:sp>
      <p:cxnSp>
        <p:nvCxnSpPr>
          <p:cNvPr id="34" name="Straight Arrow Connector 33">
            <a:extLst>
              <a:ext uri="{FF2B5EF4-FFF2-40B4-BE49-F238E27FC236}">
                <a16:creationId xmlns:a16="http://schemas.microsoft.com/office/drawing/2014/main" id="{456E3E16-CD2B-F486-F2BF-B66C59C8D041}"/>
              </a:ext>
            </a:extLst>
          </p:cNvPr>
          <p:cNvCxnSpPr>
            <a:cxnSpLocks/>
            <a:stCxn id="33" idx="1"/>
          </p:cNvCxnSpPr>
          <p:nvPr/>
        </p:nvCxnSpPr>
        <p:spPr>
          <a:xfrm flipH="1" flipV="1">
            <a:off x="6719751" y="3428373"/>
            <a:ext cx="948520" cy="15388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C95C4A5-46FE-8C84-ACFE-124168631C5F}"/>
              </a:ext>
            </a:extLst>
          </p:cNvPr>
          <p:cNvSpPr txBox="1"/>
          <p:nvPr/>
        </p:nvSpPr>
        <p:spPr>
          <a:xfrm>
            <a:off x="482200" y="3329345"/>
            <a:ext cx="1259148"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Spain</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Picasso (Y2)</a:t>
            </a:r>
          </a:p>
        </p:txBody>
      </p:sp>
      <p:cxnSp>
        <p:nvCxnSpPr>
          <p:cNvPr id="39" name="Straight Arrow Connector 38">
            <a:extLst>
              <a:ext uri="{FF2B5EF4-FFF2-40B4-BE49-F238E27FC236}">
                <a16:creationId xmlns:a16="http://schemas.microsoft.com/office/drawing/2014/main" id="{BB4EC438-9A0E-3ACA-18D4-74636C147F23}"/>
              </a:ext>
            </a:extLst>
          </p:cNvPr>
          <p:cNvCxnSpPr>
            <a:cxnSpLocks/>
          </p:cNvCxnSpPr>
          <p:nvPr/>
        </p:nvCxnSpPr>
        <p:spPr>
          <a:xfrm flipV="1">
            <a:off x="1358713" y="3346908"/>
            <a:ext cx="3276836" cy="2353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5A04674-FD90-7B7C-D44E-2AD2EB5961A5}"/>
              </a:ext>
            </a:extLst>
          </p:cNvPr>
          <p:cNvCxnSpPr>
            <a:cxnSpLocks/>
          </p:cNvCxnSpPr>
          <p:nvPr/>
        </p:nvCxnSpPr>
        <p:spPr>
          <a:xfrm>
            <a:off x="1813491" y="3024769"/>
            <a:ext cx="1478655" cy="30511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F2594DC-1240-DCA7-64B7-689FA474E652}"/>
              </a:ext>
            </a:extLst>
          </p:cNvPr>
          <p:cNvSpPr txBox="1"/>
          <p:nvPr/>
        </p:nvSpPr>
        <p:spPr>
          <a:xfrm>
            <a:off x="993576" y="2754645"/>
            <a:ext cx="1075099"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USA</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McGee (Y1)</a:t>
            </a:r>
          </a:p>
        </p:txBody>
      </p:sp>
      <p:cxnSp>
        <p:nvCxnSpPr>
          <p:cNvPr id="46" name="Straight Arrow Connector 45">
            <a:extLst>
              <a:ext uri="{FF2B5EF4-FFF2-40B4-BE49-F238E27FC236}">
                <a16:creationId xmlns:a16="http://schemas.microsoft.com/office/drawing/2014/main" id="{473D4E90-61DB-BF50-9E7B-DCDFFE4BE810}"/>
              </a:ext>
            </a:extLst>
          </p:cNvPr>
          <p:cNvCxnSpPr>
            <a:cxnSpLocks/>
          </p:cNvCxnSpPr>
          <p:nvPr/>
        </p:nvCxnSpPr>
        <p:spPr>
          <a:xfrm flipV="1">
            <a:off x="1459684" y="3678254"/>
            <a:ext cx="1658340" cy="50010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BF14C1A-BBD5-1DB6-D223-47A18745B29C}"/>
              </a:ext>
            </a:extLst>
          </p:cNvPr>
          <p:cNvSpPr txBox="1"/>
          <p:nvPr/>
        </p:nvSpPr>
        <p:spPr>
          <a:xfrm>
            <a:off x="810322" y="4057029"/>
            <a:ext cx="1069527"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Mexico</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Kahlo (Y5)</a:t>
            </a:r>
          </a:p>
        </p:txBody>
      </p:sp>
      <p:cxnSp>
        <p:nvCxnSpPr>
          <p:cNvPr id="49" name="Straight Arrow Connector 48">
            <a:extLst>
              <a:ext uri="{FF2B5EF4-FFF2-40B4-BE49-F238E27FC236}">
                <a16:creationId xmlns:a16="http://schemas.microsoft.com/office/drawing/2014/main" id="{9BCB46CC-0E10-FB4F-3905-94DD34CE3A2A}"/>
              </a:ext>
            </a:extLst>
          </p:cNvPr>
          <p:cNvCxnSpPr>
            <a:cxnSpLocks/>
            <a:stCxn id="51" idx="1"/>
          </p:cNvCxnSpPr>
          <p:nvPr/>
        </p:nvCxnSpPr>
        <p:spPr>
          <a:xfrm flipH="1" flipV="1">
            <a:off x="4785220" y="3912472"/>
            <a:ext cx="2408791" cy="13718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F9D587F-2423-E073-6026-1B49697D8622}"/>
              </a:ext>
            </a:extLst>
          </p:cNvPr>
          <p:cNvSpPr txBox="1"/>
          <p:nvPr/>
        </p:nvSpPr>
        <p:spPr>
          <a:xfrm>
            <a:off x="7194011" y="5084241"/>
            <a:ext cx="2055302"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Nigeria</a:t>
            </a:r>
          </a:p>
          <a:p>
            <a:pPr algn="l"/>
            <a:r>
              <a:rPr lang="en-GB" sz="1000" err="1">
                <a:solidFill>
                  <a:schemeClr val="bg1"/>
                </a:solidFill>
                <a:latin typeface="Roboto" panose="02000000000000000000" pitchFamily="2" charset="0"/>
                <a:ea typeface="Roboto" panose="02000000000000000000" pitchFamily="2" charset="0"/>
                <a:cs typeface="Roboto" panose="02000000000000000000" pitchFamily="2" charset="0"/>
              </a:rPr>
              <a:t>Shonibare</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(British-Nigerian) (Y6)</a:t>
            </a:r>
          </a:p>
        </p:txBody>
      </p:sp>
      <p:sp>
        <p:nvSpPr>
          <p:cNvPr id="52" name="TextBox 51">
            <a:extLst>
              <a:ext uri="{FF2B5EF4-FFF2-40B4-BE49-F238E27FC236}">
                <a16:creationId xmlns:a16="http://schemas.microsoft.com/office/drawing/2014/main" id="{6A668E59-6682-505B-5133-07B48B5CDEEA}"/>
              </a:ext>
            </a:extLst>
          </p:cNvPr>
          <p:cNvSpPr txBox="1"/>
          <p:nvPr/>
        </p:nvSpPr>
        <p:spPr>
          <a:xfrm>
            <a:off x="1269868" y="5129833"/>
            <a:ext cx="1069527"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Colombia</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Rodriguez (Y4)</a:t>
            </a:r>
          </a:p>
        </p:txBody>
      </p:sp>
      <p:cxnSp>
        <p:nvCxnSpPr>
          <p:cNvPr id="53" name="Straight Arrow Connector 52">
            <a:extLst>
              <a:ext uri="{FF2B5EF4-FFF2-40B4-BE49-F238E27FC236}">
                <a16:creationId xmlns:a16="http://schemas.microsoft.com/office/drawing/2014/main" id="{E2DE29AD-A51F-0664-E13A-A78D71D130A7}"/>
              </a:ext>
            </a:extLst>
          </p:cNvPr>
          <p:cNvCxnSpPr>
            <a:cxnSpLocks/>
            <a:stCxn id="52" idx="0"/>
          </p:cNvCxnSpPr>
          <p:nvPr/>
        </p:nvCxnSpPr>
        <p:spPr>
          <a:xfrm flipV="1">
            <a:off x="1804632" y="4002696"/>
            <a:ext cx="1731386" cy="112713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788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noAutofit/>
          </a:bodyPr>
          <a:lstStyle/>
          <a:p>
            <a:r>
              <a:rPr lang="en-US" sz="2400"/>
              <a:t>Progression in Disciplinary Knowledge</a:t>
            </a:r>
            <a:endParaRPr lang="en-GB" sz="2400"/>
          </a:p>
        </p:txBody>
      </p:sp>
      <p:graphicFrame>
        <p:nvGraphicFramePr>
          <p:cNvPr id="4" name="Content Placeholder 4">
            <a:extLst>
              <a:ext uri="{FF2B5EF4-FFF2-40B4-BE49-F238E27FC236}">
                <a16:creationId xmlns:a16="http://schemas.microsoft.com/office/drawing/2014/main" id="{8A7ED9C2-13AB-4C86-BEDE-F5B3CDAFFB8F}"/>
              </a:ext>
            </a:extLst>
          </p:cNvPr>
          <p:cNvGraphicFramePr>
            <a:graphicFrameLocks/>
          </p:cNvGraphicFramePr>
          <p:nvPr>
            <p:extLst>
              <p:ext uri="{D42A27DB-BD31-4B8C-83A1-F6EECF244321}">
                <p14:modId xmlns:p14="http://schemas.microsoft.com/office/powerpoint/2010/main" val="3005343745"/>
              </p:ext>
            </p:extLst>
          </p:nvPr>
        </p:nvGraphicFramePr>
        <p:xfrm>
          <a:off x="203201" y="825577"/>
          <a:ext cx="9175417" cy="5591863"/>
        </p:xfrm>
        <a:graphic>
          <a:graphicData uri="http://schemas.openxmlformats.org/drawingml/2006/table">
            <a:tbl>
              <a:tblPr firstRow="1" firstCol="1" bandRow="1"/>
              <a:tblGrid>
                <a:gridCol w="480678">
                  <a:extLst>
                    <a:ext uri="{9D8B030D-6E8A-4147-A177-3AD203B41FA5}">
                      <a16:colId xmlns:a16="http://schemas.microsoft.com/office/drawing/2014/main" val="20000"/>
                    </a:ext>
                  </a:extLst>
                </a:gridCol>
                <a:gridCol w="2955385">
                  <a:extLst>
                    <a:ext uri="{9D8B030D-6E8A-4147-A177-3AD203B41FA5}">
                      <a16:colId xmlns:a16="http://schemas.microsoft.com/office/drawing/2014/main" val="2580161655"/>
                    </a:ext>
                  </a:extLst>
                </a:gridCol>
                <a:gridCol w="2869677">
                  <a:extLst>
                    <a:ext uri="{9D8B030D-6E8A-4147-A177-3AD203B41FA5}">
                      <a16:colId xmlns:a16="http://schemas.microsoft.com/office/drawing/2014/main" val="1134524090"/>
                    </a:ext>
                  </a:extLst>
                </a:gridCol>
                <a:gridCol w="2869677">
                  <a:extLst>
                    <a:ext uri="{9D8B030D-6E8A-4147-A177-3AD203B41FA5}">
                      <a16:colId xmlns:a16="http://schemas.microsoft.com/office/drawing/2014/main" val="3371073341"/>
                    </a:ext>
                  </a:extLst>
                </a:gridCol>
              </a:tblGrid>
              <a:tr h="210108">
                <a:tc>
                  <a:txBody>
                    <a:bodyPr/>
                    <a:lstStyle/>
                    <a:p>
                      <a:pPr algn="ctr">
                        <a:lnSpc>
                          <a:spcPct val="115000"/>
                        </a:lnSpc>
                        <a:spcAft>
                          <a:spcPts val="1000"/>
                        </a:spcAft>
                      </a:pPr>
                      <a:r>
                        <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120" marR="59120" marT="0" marB="0">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noFill/>
                  </a:tcPr>
                </a:tc>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What do artists do?</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What inspires artists?</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Understanding Artworks</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46596">
                <a:tc>
                  <a:txBody>
                    <a:bodyPr/>
                    <a:lstStyle/>
                    <a:p>
                      <a:pPr algn="ctr">
                        <a:lnSpc>
                          <a:spcPct val="115000"/>
                        </a:lnSpc>
                        <a:spcAft>
                          <a:spcPts val="1000"/>
                        </a:spcAft>
                      </a:pPr>
                      <a:r>
                        <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explore and play. </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GB"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stories they read.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GB"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Make statements about my artwork.</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4656086"/>
                  </a:ext>
                </a:extLst>
              </a:tr>
              <a:tr h="433933">
                <a:tc>
                  <a:txBody>
                    <a:bodyPr/>
                    <a:lstStyle/>
                    <a:p>
                      <a:pPr algn="ctr">
                        <a:lnSpc>
                          <a:spcPct val="115000"/>
                        </a:lnSpc>
                        <a:spcAft>
                          <a:spcPts val="1000"/>
                        </a:spcAft>
                      </a:pPr>
                      <a:r>
                        <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experiment, explore and play. </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sketchbook is a special book that artists use. </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natural world.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Discuss the work of artists, including our own.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8206591"/>
                  </a:ext>
                </a:extLst>
              </a:tr>
              <a:tr h="1461059">
                <a:tc>
                  <a:txBody>
                    <a:bodyPr/>
                    <a:lstStyle/>
                    <a:p>
                      <a:pPr algn="ctr">
                        <a:lnSpc>
                          <a:spcPct val="115000"/>
                        </a:lnSpc>
                        <a:spcAft>
                          <a:spcPts val="1000"/>
                        </a:spcAft>
                      </a:pPr>
                      <a:r>
                        <a:rPr lang="en-US" sz="1000" b="1">
                          <a:solidFill>
                            <a:schemeClr val="bg1"/>
                          </a:solidFill>
                          <a:effectLst/>
                          <a:latin typeface="ABeeZee" panose="02000000000000000000" pitchFamily="2" charset="0"/>
                          <a:cs typeface="Times New Roman" panose="02020603050405020304" pitchFamily="18" charset="0"/>
                        </a:rPr>
                        <a:t>Y</a:t>
                      </a:r>
                      <a:r>
                        <a:rPr lang="en-GB" sz="1000" b="1">
                          <a:solidFill>
                            <a:schemeClr val="bg1"/>
                          </a:solidFill>
                          <a:effectLst/>
                          <a:latin typeface="ABeeZee" panose="02000000000000000000" pitchFamily="2"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often create art for its own sake. Designers create things that are useful and have a purpose.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Sometimes artists are designers who create art for a specific purpose.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Architects are artists and designers who design buildings.</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 can be made by individual artists, or by a group of artists who collaborate.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latin typeface="Roboto" panose="02000000000000000000" pitchFamily="2" charset="0"/>
                          <a:ea typeface="Roboto" panose="02000000000000000000" pitchFamily="2" charset="0"/>
                        </a:rPr>
                        <a:t>Artists can be inspired by hidden details in seemingly ordinary objects.</a:t>
                      </a:r>
                    </a:p>
                    <a:p>
                      <a:pPr marL="72000" indent="-72000" algn="l">
                        <a:lnSpc>
                          <a:spcPct val="100000"/>
                        </a:lnSpc>
                        <a:spcAft>
                          <a:spcPts val="200"/>
                        </a:spcAft>
                        <a:buFont typeface="Arial" panose="020B0604020202020204" pitchFamily="34" charset="0"/>
                        <a:buChar char="•"/>
                      </a:pPr>
                      <a:r>
                        <a:rPr lang="en-US" sz="1000" b="0">
                          <a:solidFill>
                            <a:schemeClr val="bg1"/>
                          </a:solidFill>
                          <a:latin typeface="Roboto" panose="02000000000000000000" pitchFamily="2" charset="0"/>
                          <a:ea typeface="Roboto" panose="02000000000000000000" pitchFamily="2" charset="0"/>
                        </a:rPr>
                        <a:t>Artists can be inspired by the artificial (man-made) world.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Label the features of different artworks with key words.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931346">
                <a:tc>
                  <a:txBody>
                    <a:bodyPr/>
                    <a:lstStyle/>
                    <a:p>
                      <a:pPr algn="ctr">
                        <a:lnSpc>
                          <a:spcPct val="115000"/>
                        </a:lnSpc>
                        <a:spcAft>
                          <a:spcPts val="1000"/>
                        </a:spcAft>
                      </a:pPr>
                      <a:r>
                        <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art is something humans have done from the very beginnings of their existence.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make choices about materials that are appropriate for their composition.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each other, and we can make connections between our artworks and theirs.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the features of different artworks and the effects they have on the viewer.</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588971">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Y4</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0" indent="0" algn="l">
                        <a:lnSpc>
                          <a:spcPct val="100000"/>
                        </a:lnSpc>
                        <a:spcAft>
                          <a:spcPts val="200"/>
                        </a:spcAft>
                        <a:buFont typeface="Arial" panose="020B0604020202020204" pitchFamily="34" charset="0"/>
                        <a:buNone/>
                      </a:pPr>
                      <a:endPar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their own experiences and stories.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my artwork with connections to another artist's work.</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1590544"/>
                  </a:ext>
                </a:extLst>
              </a:tr>
              <a:tr h="776309">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Y5</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make mood boards to help them collect and shape ideas.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Compare the artwork of two artists.</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Curate an exhibition, deciding how the artwork will be displayed.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08770398"/>
                  </a:ext>
                </a:extLst>
              </a:tr>
              <a:tr h="588971">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Y6</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endParaRPr lang="en-GB"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to bring difficult or contentious issues to light and provoke debate and discussion.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Write as an art historian to analyse artists and their artworks.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52238610"/>
                  </a:ext>
                </a:extLst>
              </a:tr>
            </a:tbl>
          </a:graphicData>
        </a:graphic>
      </p:graphicFrame>
    </p:spTree>
    <p:extLst>
      <p:ext uri="{BB962C8B-B14F-4D97-AF65-F5344CB8AC3E}">
        <p14:creationId xmlns:p14="http://schemas.microsoft.com/office/powerpoint/2010/main" val="4142264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a:xfrm>
            <a:off x="203201" y="234234"/>
            <a:ext cx="8056879" cy="458089"/>
          </a:xfrm>
        </p:spPr>
        <p:txBody>
          <a:bodyPr/>
          <a:lstStyle/>
          <a:p>
            <a:r>
              <a:rPr lang="en-US" sz="2800"/>
              <a:t>Alignment to the National Curriculum</a:t>
            </a:r>
            <a:endParaRPr lang="en-GB" sz="2800"/>
          </a:p>
        </p:txBody>
      </p:sp>
      <p:sp>
        <p:nvSpPr>
          <p:cNvPr id="4" name="Content Placeholder 40">
            <a:extLst>
              <a:ext uri="{FF2B5EF4-FFF2-40B4-BE49-F238E27FC236}">
                <a16:creationId xmlns:a16="http://schemas.microsoft.com/office/drawing/2014/main" id="{4B2A4DA0-EDB8-4AE2-87C1-3CF9388300D1}"/>
              </a:ext>
            </a:extLst>
          </p:cNvPr>
          <p:cNvSpPr txBox="1">
            <a:spLocks/>
          </p:cNvSpPr>
          <p:nvPr/>
        </p:nvSpPr>
        <p:spPr bwMode="auto">
          <a:xfrm>
            <a:off x="213093" y="887069"/>
            <a:ext cx="8294299" cy="45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a:solidFill>
                  <a:schemeClr val="bg1"/>
                </a:solidFill>
                <a:latin typeface="Roboto" panose="02000000000000000000" pitchFamily="2" charset="0"/>
                <a:ea typeface="Roboto" panose="02000000000000000000" pitchFamily="2" charset="0"/>
              </a:rPr>
              <a:t>The below tables outlines where the statutory content from the National Curriculum is </a:t>
            </a:r>
            <a:r>
              <a:rPr lang="en-US" sz="1200" b="1">
                <a:solidFill>
                  <a:schemeClr val="accent1"/>
                </a:solidFill>
                <a:latin typeface="Roboto" panose="02000000000000000000" pitchFamily="2" charset="0"/>
                <a:ea typeface="Roboto" panose="02000000000000000000" pitchFamily="2" charset="0"/>
              </a:rPr>
              <a:t>first taught </a:t>
            </a:r>
            <a:r>
              <a:rPr lang="en-US" sz="1200" b="1">
                <a:solidFill>
                  <a:schemeClr val="bg1"/>
                </a:solidFill>
                <a:latin typeface="Roboto" panose="02000000000000000000" pitchFamily="2" charset="0"/>
                <a:ea typeface="Roboto" panose="02000000000000000000" pitchFamily="2" charset="0"/>
              </a:rPr>
              <a:t>across KS1 or KS2. The curriculum has been sequenced so that much of the content is reviewed in subsequent units.</a:t>
            </a:r>
            <a:endParaRPr lang="en-GB" sz="1400" b="1">
              <a:solidFill>
                <a:schemeClr val="bg1"/>
              </a:solidFill>
              <a:latin typeface="Roboto" panose="02000000000000000000" pitchFamily="2" charset="0"/>
              <a:ea typeface="Roboto" panose="02000000000000000000" pitchFamily="2" charset="0"/>
            </a:endParaRPr>
          </a:p>
        </p:txBody>
      </p:sp>
      <p:graphicFrame>
        <p:nvGraphicFramePr>
          <p:cNvPr id="6" name="Table 5">
            <a:extLst>
              <a:ext uri="{FF2B5EF4-FFF2-40B4-BE49-F238E27FC236}">
                <a16:creationId xmlns:a16="http://schemas.microsoft.com/office/drawing/2014/main" id="{DF88DE6B-4B1B-4D64-8725-406129EAC8F9}"/>
              </a:ext>
            </a:extLst>
          </p:cNvPr>
          <p:cNvGraphicFramePr>
            <a:graphicFrameLocks noGrp="1"/>
          </p:cNvGraphicFramePr>
          <p:nvPr/>
        </p:nvGraphicFramePr>
        <p:xfrm>
          <a:off x="371192" y="1467476"/>
          <a:ext cx="8917664" cy="4665600"/>
        </p:xfrm>
        <a:graphic>
          <a:graphicData uri="http://schemas.openxmlformats.org/drawingml/2006/table">
            <a:tbl>
              <a:tblPr firstRow="1" bandRow="1"/>
              <a:tblGrid>
                <a:gridCol w="6955581">
                  <a:extLst>
                    <a:ext uri="{9D8B030D-6E8A-4147-A177-3AD203B41FA5}">
                      <a16:colId xmlns:a16="http://schemas.microsoft.com/office/drawing/2014/main" val="1335714826"/>
                    </a:ext>
                  </a:extLst>
                </a:gridCol>
                <a:gridCol w="1962083">
                  <a:extLst>
                    <a:ext uri="{9D8B030D-6E8A-4147-A177-3AD203B41FA5}">
                      <a16:colId xmlns:a16="http://schemas.microsoft.com/office/drawing/2014/main" val="4037097178"/>
                    </a:ext>
                  </a:extLst>
                </a:gridCol>
              </a:tblGrid>
              <a:tr h="36000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200">
                          <a:solidFill>
                            <a:schemeClr val="tx1"/>
                          </a:solidFill>
                          <a:latin typeface="ABeeZee" panose="02000000000000000000" pitchFamily="2" charset="0"/>
                          <a:ea typeface="Roboto" panose="02000000000000000000" pitchFamily="2" charset="0"/>
                        </a:rPr>
                        <a:t>In KS1, pupils should be taught:</a:t>
                      </a: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sz="1200"/>
                    </a:p>
                  </a:txBody>
                  <a:tcPr marL="36000" marR="36000" marT="36000" marB="36000">
                    <a:solidFill>
                      <a:srgbClr val="0079BC"/>
                    </a:solidFill>
                  </a:tcPr>
                </a:tc>
                <a:extLst>
                  <a:ext uri="{0D108BD9-81ED-4DB2-BD59-A6C34878D82A}">
                    <a16:rowId xmlns:a16="http://schemas.microsoft.com/office/drawing/2014/main" val="3249849227"/>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To use a range of materials creatively to design and make products</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Y1 Aut, Y1 Spr, Y1 Sum, Y2 Aut</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59801434"/>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To use drawing, painting and sculpture to develop and share their ideas, experiences</a:t>
                      </a:r>
                    </a:p>
                    <a:p>
                      <a:r>
                        <a:rPr lang="en-US" sz="1000">
                          <a:solidFill>
                            <a:schemeClr val="bg1"/>
                          </a:solidFill>
                          <a:latin typeface="Roboto" panose="02000000000000000000" pitchFamily="2" charset="0"/>
                          <a:ea typeface="Roboto" panose="02000000000000000000" pitchFamily="2" charset="0"/>
                        </a:rPr>
                        <a:t>and imagination</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Y1 Aut, Y1 Spr, Y1 Sum, Y2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98157952"/>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To develop a wide range of art and design techniques in using colour, pattern, texture,</a:t>
                      </a:r>
                    </a:p>
                    <a:p>
                      <a:r>
                        <a:rPr lang="en-US" sz="1000">
                          <a:solidFill>
                            <a:schemeClr val="bg1"/>
                          </a:solidFill>
                          <a:latin typeface="Roboto" panose="02000000000000000000" pitchFamily="2" charset="0"/>
                          <a:ea typeface="Roboto" panose="02000000000000000000" pitchFamily="2" charset="0"/>
                        </a:rPr>
                        <a:t>line, shape, form and space</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Y1 Aut, Y1 Spr, Y2 Aut, Y2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34395341"/>
                  </a:ext>
                </a:extLst>
              </a:tr>
              <a:tr h="493200">
                <a:tc>
                  <a:txBody>
                    <a:body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About the work of a range of artists, craft makers and designers, describing the</a:t>
                      </a:r>
                    </a:p>
                    <a:p>
                      <a:r>
                        <a:rPr lang="en-US" sz="1000">
                          <a:solidFill>
                            <a:schemeClr val="bg1"/>
                          </a:solidFill>
                          <a:latin typeface="Roboto" panose="02000000000000000000" pitchFamily="2" charset="0"/>
                          <a:ea typeface="Roboto" panose="02000000000000000000" pitchFamily="2" charset="0"/>
                        </a:rPr>
                        <a:t>differences and similarities between different practices and disciplines, and making</a:t>
                      </a:r>
                    </a:p>
                    <a:p>
                      <a:r>
                        <a:rPr lang="en-US" sz="1000">
                          <a:solidFill>
                            <a:schemeClr val="bg1"/>
                          </a:solidFill>
                          <a:latin typeface="Roboto" panose="02000000000000000000" pitchFamily="2" charset="0"/>
                          <a:ea typeface="Roboto" panose="02000000000000000000" pitchFamily="2" charset="0"/>
                        </a:rPr>
                        <a:t>links to their own work.</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a:solidFill>
                            <a:schemeClr val="bg1"/>
                          </a:solidFill>
                          <a:latin typeface="Roboto" panose="02000000000000000000" pitchFamily="2" charset="0"/>
                          <a:ea typeface="Roboto" panose="02000000000000000000" pitchFamily="2" charset="0"/>
                        </a:rPr>
                        <a:t>Y1 Aut, Y1 Spr, Y1 Sum, Y2 Aut, Y2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01717702"/>
                  </a:ext>
                </a:extLst>
              </a:tr>
              <a:tr h="360000">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200" b="1">
                          <a:solidFill>
                            <a:schemeClr val="tx1"/>
                          </a:solidFill>
                          <a:latin typeface="ABeeZee" panose="02000000000000000000" pitchFamily="2" charset="0"/>
                          <a:ea typeface="Roboto" panose="02000000000000000000" pitchFamily="2" charset="0"/>
                        </a:rPr>
                        <a:t>In KS2, pupils should be taught:</a:t>
                      </a: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indent="0">
                        <a:buFont typeface="Arial" panose="020B0604020202020204" pitchFamily="34" charset="0"/>
                        <a:buNone/>
                      </a:pPr>
                      <a:endParaRPr lang="en-GB" sz="1200" b="1">
                        <a:solidFill>
                          <a:schemeClr val="bg1"/>
                        </a:solidFill>
                      </a:endParaRPr>
                    </a:p>
                  </a:txBody>
                  <a:tcPr marL="36000" marR="36000" marT="36000" marB="36000">
                    <a:lnL w="12700" cmpd="sng">
                      <a:noFill/>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0079BC"/>
                    </a:solidFill>
                  </a:tcPr>
                </a:tc>
                <a:extLst>
                  <a:ext uri="{0D108BD9-81ED-4DB2-BD59-A6C34878D82A}">
                    <a16:rowId xmlns:a16="http://schemas.microsoft.com/office/drawing/2014/main" val="2688738991"/>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a:solidFill>
                            <a:schemeClr val="bg1"/>
                          </a:solidFill>
                          <a:latin typeface="Roboto" panose="02000000000000000000" pitchFamily="2" charset="0"/>
                          <a:ea typeface="Roboto" panose="02000000000000000000" pitchFamily="2" charset="0"/>
                        </a:rPr>
                        <a:t>To develop their techniques, including their control and their use of materials, with creativity, experimentation and an increasing awareness of different kinds of art, craft and design. </a:t>
                      </a:r>
                    </a:p>
                  </a:txBody>
                  <a:tcPr marL="36000" marR="36000" marT="18000" marB="18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Y3 Aut, Y4 Aut, Y4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35455451"/>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a:solidFill>
                            <a:schemeClr val="bg1"/>
                          </a:solidFill>
                          <a:latin typeface="Roboto" panose="02000000000000000000" pitchFamily="2" charset="0"/>
                          <a:ea typeface="Roboto" panose="02000000000000000000" pitchFamily="2" charset="0"/>
                        </a:rPr>
                        <a:t>To create sketch books to record their observations and use them to review and revisit ideas</a:t>
                      </a:r>
                    </a:p>
                  </a:txBody>
                  <a:tcPr marL="36000" marR="36000" marT="18000" marB="18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(Y1) Y3 Aut, Y4 Aut, Y4 Spr, Y4 Sum, Y5 Aut, Y6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53070703"/>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To improve their mastery of art and design techniques, including drawing, painting and sculpture with a range of materials [for example, pencil, charcoal, paint, clay]</a:t>
                      </a:r>
                    </a:p>
                  </a:txBody>
                  <a:tcPr marL="36000" marR="36000" marT="18000" marB="18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Y3 Aut, Y3 Spr, Y4 Aut, Y4 Spr, Y4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93709976"/>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About great artists, architects and designers in history.</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Y3 Aut, Y3 Sum, Y4 Aut, Y4 Spr, Y5 Aut </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tx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73531684"/>
                  </a:ext>
                </a:extLst>
              </a:tr>
            </a:tbl>
          </a:graphicData>
        </a:graphic>
      </p:graphicFrame>
    </p:spTree>
    <p:extLst>
      <p:ext uri="{BB962C8B-B14F-4D97-AF65-F5344CB8AC3E}">
        <p14:creationId xmlns:p14="http://schemas.microsoft.com/office/powerpoint/2010/main" val="3882795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GB" dirty="0"/>
              <a:t>Implementation</a:t>
            </a:r>
          </a:p>
        </p:txBody>
      </p:sp>
      <p:sp>
        <p:nvSpPr>
          <p:cNvPr id="4" name="TextBox 3">
            <a:extLst>
              <a:ext uri="{FF2B5EF4-FFF2-40B4-BE49-F238E27FC236}">
                <a16:creationId xmlns:a16="http://schemas.microsoft.com/office/drawing/2014/main" id="{A8852460-68B8-1935-7729-AEB2E6E15E49}"/>
              </a:ext>
            </a:extLst>
          </p:cNvPr>
          <p:cNvSpPr txBox="1"/>
          <p:nvPr/>
        </p:nvSpPr>
        <p:spPr>
          <a:xfrm>
            <a:off x="203201" y="878869"/>
            <a:ext cx="9285573" cy="3170099"/>
          </a:xfrm>
          <a:prstGeom prst="rect">
            <a:avLst/>
          </a:prstGeom>
          <a:noFill/>
        </p:spPr>
        <p:txBody>
          <a:bodyPr wrap="square" lIns="91440" tIns="45720" rIns="91440" bIns="45720" rtlCol="0" anchor="t">
            <a:spAutoFit/>
          </a:bodyPr>
          <a:lstStyle/>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implementation of the United Curriculum for Art &amp; Design reflects our broader teaching and learning principles:</a:t>
            </a:r>
            <a:endParaRPr lang="en-US" sz="1200" b="1" u="sng"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For Art &amp; Design in particular:</a:t>
            </a:r>
          </a:p>
          <a:p>
            <a:pPr marL="171450" indent="-171450">
              <a:spcAft>
                <a:spcPts val="600"/>
              </a:spcAft>
              <a:buFont typeface="Arial" panose="020B0604020202020204" pitchFamily="34" charset="0"/>
              <a:buChar char="•"/>
            </a:pPr>
            <a:r>
              <a:rPr lang="en-US" sz="1200" dirty="0">
                <a:solidFill>
                  <a:schemeClr val="bg1"/>
                </a:solidFill>
                <a:latin typeface="Roboto"/>
                <a:ea typeface="Roboto"/>
                <a:cs typeface="Roboto"/>
              </a:rPr>
              <a:t>Content is always carefully situated within existing schemas. Every unit considers the prior knowledge that is prerequisite for that unit and builds on that knowledge to develop a deeper understanding of that concept. For example, pupils are not expected to be able to produce a representational drawing until after they have explored a range of drawing materials and have had the opportunity to experiment and create using a range of materials, techniques and processes. </a:t>
            </a:r>
          </a:p>
          <a:p>
            <a:pPr marL="171450" indent="-171450">
              <a:spcAft>
                <a:spcPts val="600"/>
              </a:spcAft>
              <a:buFont typeface="Arial" panose="020B0604020202020204" pitchFamily="34" charset="0"/>
              <a:buChar char="•"/>
            </a:pPr>
            <a:r>
              <a:rPr lang="en-US" sz="1200" dirty="0">
                <a:solidFill>
                  <a:schemeClr val="bg1"/>
                </a:solidFill>
                <a:latin typeface="Roboto"/>
                <a:ea typeface="Roboto"/>
                <a:cs typeface="Roboto"/>
              </a:rPr>
              <a:t>Vertical concepts are used within lessons to connect aspects of learning. In Art and Design, this is most clearly evidenced in the progression of knowledge and skills linked through the formal elements (line, tone, space, shape, form, colour, pattern and texture). These building blocks of the subject offer opportunities for pupils to develop their knowledge and understanding as well as their practical skills.</a:t>
            </a:r>
          </a:p>
          <a:p>
            <a:pPr marL="171450" indent="-171450">
              <a:spcAft>
                <a:spcPts val="600"/>
              </a:spcAft>
              <a:buFont typeface="Arial" panose="020B0604020202020204" pitchFamily="34" charset="0"/>
              <a:buChar char="•"/>
            </a:pPr>
            <a:r>
              <a:rPr lang="en-US" sz="1200" dirty="0">
                <a:solidFill>
                  <a:schemeClr val="bg1"/>
                </a:solidFill>
                <a:latin typeface="Roboto"/>
                <a:ea typeface="+mn-lt"/>
                <a:cs typeface="+mn-lt"/>
              </a:rPr>
              <a:t>Disciplinary knowledge is explicitly taught to pupils and carefully sequenced to ensure pupils are provided with opportunities to practice these skills throughout the curriculum. Pupils are encouraged to engage with big questions about the meaning and purpose of art, as well as exploring the concept of creativity in both a theoretical and very practical way. Our purpose is to allow our pupils to see themselves as artists by developing their innate creativity through building their confidence in knowledge, understanding and skill.</a:t>
            </a:r>
            <a:endParaRPr lang="en-US" sz="1200" dirty="0">
              <a:solidFill>
                <a:schemeClr val="bg1"/>
              </a:solidFill>
              <a:latin typeface="Roboto"/>
              <a:ea typeface="Calibri"/>
              <a:cs typeface="Calibri"/>
            </a:endParaRPr>
          </a:p>
        </p:txBody>
      </p:sp>
    </p:spTree>
    <p:extLst>
      <p:ext uri="{BB962C8B-B14F-4D97-AF65-F5344CB8AC3E}">
        <p14:creationId xmlns:p14="http://schemas.microsoft.com/office/powerpoint/2010/main" val="3879984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GB" dirty="0"/>
              <a:t>Impact</a:t>
            </a:r>
          </a:p>
        </p:txBody>
      </p:sp>
      <p:sp>
        <p:nvSpPr>
          <p:cNvPr id="2" name="TextBox 1">
            <a:extLst>
              <a:ext uri="{FF2B5EF4-FFF2-40B4-BE49-F238E27FC236}">
                <a16:creationId xmlns:a16="http://schemas.microsoft.com/office/drawing/2014/main" id="{6E84A31D-DFC6-C98F-0C6A-9F4BFA915B16}"/>
              </a:ext>
            </a:extLst>
          </p:cNvPr>
          <p:cNvSpPr txBox="1"/>
          <p:nvPr/>
        </p:nvSpPr>
        <p:spPr>
          <a:xfrm>
            <a:off x="598310" y="1388534"/>
            <a:ext cx="8139289" cy="3903633"/>
          </a:xfrm>
          <a:prstGeom prst="rect">
            <a:avLst/>
          </a:prstGeom>
          <a:noFill/>
        </p:spPr>
        <p:txBody>
          <a:bodyPr wrap="square" lIns="91440" tIns="45720" rIns="91440" bIns="45720" rtlCol="0" anchor="t">
            <a:spAutoFit/>
          </a:bodyPr>
          <a:lstStyle/>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careful sequencing of the curriculum – and how concepts are gradually built over time – is the progression model. If pupils are keeping up with the curriculum, they are making progress. Formative assessment is </a:t>
            </a:r>
            <a:r>
              <a:rPr lang="en-US" sz="1200" dirty="0" err="1">
                <a:solidFill>
                  <a:schemeClr val="bg1"/>
                </a:solidFill>
                <a:latin typeface="Roboto" panose="02000000000000000000" pitchFamily="2" charset="0"/>
                <a:ea typeface="Roboto" panose="02000000000000000000" pitchFamily="2" charset="0"/>
                <a:cs typeface="Roboto" panose="02000000000000000000" pitchFamily="2" charset="0"/>
              </a:rPr>
              <a:t>prioritised</a:t>
            </a: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 and is focused on whether pupils are keeping up with the curriculum.</a:t>
            </a:r>
          </a:p>
          <a:p>
            <a:pPr algn="l">
              <a:spcAft>
                <a:spcPts val="600"/>
              </a:spcAft>
            </a:pPr>
            <a:endParaRPr lang="en-US" sz="1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In general, this is done through:</a:t>
            </a:r>
          </a:p>
          <a:p>
            <a:pPr>
              <a:spcBef>
                <a:spcPts val="0"/>
              </a:spcBef>
              <a:spcAft>
                <a:spcPts val="400"/>
              </a:spcAft>
            </a:pPr>
            <a:r>
              <a:rPr lang="en-US" sz="1200" b="1" dirty="0">
                <a:solidFill>
                  <a:schemeClr val="accent1"/>
                </a:solidFill>
                <a:latin typeface="Roboto" panose="02000000000000000000" pitchFamily="2" charset="0"/>
                <a:ea typeface="Roboto" panose="02000000000000000000" pitchFamily="2" charset="0"/>
              </a:rPr>
              <a:t>Use of sketchbooks and pupil-conferencing</a:t>
            </a:r>
          </a:p>
          <a:p>
            <a:pPr>
              <a:spcBef>
                <a:spcPts val="0"/>
              </a:spcBef>
              <a:spcAft>
                <a:spcPts val="400"/>
              </a:spcAft>
            </a:pPr>
            <a:r>
              <a:rPr lang="en-US" sz="1200" dirty="0">
                <a:solidFill>
                  <a:schemeClr val="bg1"/>
                </a:solidFill>
                <a:latin typeface="Roboto" panose="02000000000000000000" pitchFamily="2" charset="0"/>
                <a:ea typeface="Roboto" panose="02000000000000000000" pitchFamily="2" charset="0"/>
              </a:rPr>
              <a:t>Unless it is unavoidable, pupils use the same sketchbook over multiple years, until it is complete. Sketchbooks contain a record of pupils’ progress over a significant period of time. Talking to pupils about their sketchbooks allows us to assess how much of the curriculum content is secure. These conversations are used to determine whether pupils have a good understanding of the vertical concepts (</a:t>
            </a:r>
            <a:r>
              <a:rPr lang="en-US" sz="1200" b="1" dirty="0">
                <a:solidFill>
                  <a:schemeClr val="bg1"/>
                </a:solidFill>
                <a:latin typeface="Roboto" panose="02000000000000000000" pitchFamily="2" charset="0"/>
                <a:ea typeface="Roboto" panose="02000000000000000000" pitchFamily="2" charset="0"/>
              </a:rPr>
              <a:t>practical knowledge</a:t>
            </a:r>
            <a:r>
              <a:rPr lang="en-US" sz="1200" dirty="0">
                <a:solidFill>
                  <a:schemeClr val="bg1"/>
                </a:solidFill>
                <a:latin typeface="Roboto" panose="02000000000000000000" pitchFamily="2" charset="0"/>
                <a:ea typeface="Roboto" panose="02000000000000000000" pitchFamily="2" charset="0"/>
              </a:rPr>
              <a:t>), and if they can link recently taught content to learning from previous units. </a:t>
            </a:r>
          </a:p>
          <a:p>
            <a:pPr>
              <a:spcBef>
                <a:spcPts val="0"/>
              </a:spcBef>
              <a:spcAft>
                <a:spcPts val="400"/>
              </a:spcAft>
            </a:pPr>
            <a:r>
              <a:rPr lang="en-US" sz="1200" b="1" dirty="0">
                <a:solidFill>
                  <a:schemeClr val="accent1"/>
                </a:solidFill>
                <a:latin typeface="Roboto" panose="02000000000000000000" pitchFamily="2" charset="0"/>
                <a:ea typeface="Roboto" panose="02000000000000000000" pitchFamily="2" charset="0"/>
              </a:rPr>
              <a:t>Formative assessment in lessons</a:t>
            </a:r>
          </a:p>
          <a:p>
            <a:pPr>
              <a:spcBef>
                <a:spcPts val="0"/>
              </a:spcBef>
              <a:spcAft>
                <a:spcPts val="400"/>
              </a:spcAft>
            </a:pPr>
            <a:r>
              <a:rPr lang="en-US" sz="1200" dirty="0">
                <a:solidFill>
                  <a:schemeClr val="bg1"/>
                </a:solidFill>
                <a:latin typeface="Roboto" panose="02000000000000000000" pitchFamily="2" charset="0"/>
                <a:ea typeface="Roboto" panose="02000000000000000000" pitchFamily="2" charset="0"/>
              </a:rPr>
              <a:t>There are opportunities for formative assessment in the lessons, and teachers continually adapt their lesson delivery to address misconceptions and ensure that pupils are keeping up with the content.</a:t>
            </a:r>
          </a:p>
          <a:p>
            <a:pPr>
              <a:spcBef>
                <a:spcPts val="0"/>
              </a:spcBef>
              <a:spcAft>
                <a:spcPts val="400"/>
              </a:spcAft>
            </a:pPr>
            <a:r>
              <a:rPr lang="en-US" sz="1200" b="1" dirty="0">
                <a:solidFill>
                  <a:schemeClr val="accent1"/>
                </a:solidFill>
                <a:latin typeface="Roboto" panose="02000000000000000000" pitchFamily="2" charset="0"/>
                <a:ea typeface="Roboto" panose="02000000000000000000" pitchFamily="2" charset="0"/>
              </a:rPr>
              <a:t>Low-stakes summative assessment</a:t>
            </a:r>
          </a:p>
          <a:p>
            <a:pPr>
              <a:spcBef>
                <a:spcPts val="0"/>
              </a:spcBef>
              <a:spcAft>
                <a:spcPts val="400"/>
              </a:spcAft>
            </a:pPr>
            <a:r>
              <a:rPr lang="en-US" sz="1200" dirty="0">
                <a:solidFill>
                  <a:schemeClr val="bg1"/>
                </a:solidFill>
                <a:latin typeface="Roboto" panose="02000000000000000000" pitchFamily="2" charset="0"/>
                <a:ea typeface="Roboto" panose="02000000000000000000" pitchFamily="2" charset="0"/>
              </a:rPr>
              <a:t>We also use low-stakes quizzes at the end of the unit to assess whether pupils have learned the core knowledge for that unit. These are also used formatively, and teachers plan to fill gaps and address misconceptions before moving on.</a:t>
            </a:r>
            <a:endParaRPr lang="en-US" sz="1200" dirty="0">
              <a:solidFill>
                <a:schemeClr val="bg1"/>
              </a:solidFill>
              <a:highlight>
                <a:srgbClr val="F1C2D2"/>
              </a:highligh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85211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Freeform: Shape 207">
            <a:extLst>
              <a:ext uri="{FF2B5EF4-FFF2-40B4-BE49-F238E27FC236}">
                <a16:creationId xmlns:a16="http://schemas.microsoft.com/office/drawing/2014/main" id="{AD1DDCE0-68F0-830A-1C94-5FFF435C29ED}"/>
              </a:ext>
            </a:extLst>
          </p:cNvPr>
          <p:cNvSpPr/>
          <p:nvPr/>
        </p:nvSpPr>
        <p:spPr>
          <a:xfrm>
            <a:off x="3596915" y="4984429"/>
            <a:ext cx="991442" cy="925497"/>
          </a:xfrm>
          <a:custGeom>
            <a:avLst/>
            <a:gdLst>
              <a:gd name="connsiteX0" fmla="*/ 956552 w 991442"/>
              <a:gd name="connsiteY0" fmla="*/ 0 h 925497"/>
              <a:gd name="connsiteX1" fmla="*/ 0 w 991442"/>
              <a:gd name="connsiteY1" fmla="*/ 0 h 925497"/>
              <a:gd name="connsiteX2" fmla="*/ 0 w 991442"/>
              <a:gd name="connsiteY2" fmla="*/ 5156 h 925497"/>
              <a:gd name="connsiteX3" fmla="*/ 516284 w 991442"/>
              <a:gd name="connsiteY3" fmla="*/ 925498 h 925497"/>
              <a:gd name="connsiteX4" fmla="*/ 991442 w 991442"/>
              <a:gd name="connsiteY4" fmla="*/ 103353 h 925497"/>
              <a:gd name="connsiteX5" fmla="*/ 956552 w 991442"/>
              <a:gd name="connsiteY5" fmla="*/ 0 h 9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442" h="925497">
                <a:moveTo>
                  <a:pt x="956552" y="0"/>
                </a:moveTo>
                <a:lnTo>
                  <a:pt x="0" y="0"/>
                </a:lnTo>
                <a:lnTo>
                  <a:pt x="0" y="5156"/>
                </a:lnTo>
                <a:cubicBezTo>
                  <a:pt x="0" y="389191"/>
                  <a:pt x="205027" y="727305"/>
                  <a:pt x="516284" y="925498"/>
                </a:cubicBezTo>
                <a:lnTo>
                  <a:pt x="991442" y="103353"/>
                </a:lnTo>
                <a:cubicBezTo>
                  <a:pt x="970220" y="73858"/>
                  <a:pt x="957631" y="38248"/>
                  <a:pt x="956552" y="0"/>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09" name="Freeform: Shape 208">
            <a:extLst>
              <a:ext uri="{FF2B5EF4-FFF2-40B4-BE49-F238E27FC236}">
                <a16:creationId xmlns:a16="http://schemas.microsoft.com/office/drawing/2014/main" id="{1E3CCEF5-8FC8-ACF6-5FE8-1719424373BD}"/>
              </a:ext>
            </a:extLst>
          </p:cNvPr>
          <p:cNvSpPr/>
          <p:nvPr/>
        </p:nvSpPr>
        <p:spPr>
          <a:xfrm>
            <a:off x="4154204" y="5117037"/>
            <a:ext cx="1210976" cy="977893"/>
          </a:xfrm>
          <a:custGeom>
            <a:avLst/>
            <a:gdLst>
              <a:gd name="connsiteX0" fmla="*/ 600453 w 1210976"/>
              <a:gd name="connsiteY0" fmla="*/ 54554 h 977893"/>
              <a:gd name="connsiteX1" fmla="*/ 468444 w 1210976"/>
              <a:gd name="connsiteY1" fmla="*/ 7314 h 977893"/>
              <a:gd name="connsiteX2" fmla="*/ 0 w 1210976"/>
              <a:gd name="connsiteY2" fmla="*/ 817829 h 977893"/>
              <a:gd name="connsiteX3" fmla="*/ 600453 w 1210976"/>
              <a:gd name="connsiteY3" fmla="*/ 977893 h 977893"/>
              <a:gd name="connsiteX4" fmla="*/ 600453 w 1210976"/>
              <a:gd name="connsiteY4" fmla="*/ 977893 h 977893"/>
              <a:gd name="connsiteX5" fmla="*/ 1210977 w 1210976"/>
              <a:gd name="connsiteY5" fmla="*/ 811834 h 977893"/>
              <a:gd name="connsiteX6" fmla="*/ 740854 w 1210976"/>
              <a:gd name="connsiteY6" fmla="*/ 0 h 977893"/>
              <a:gd name="connsiteX7" fmla="*/ 600453 w 1210976"/>
              <a:gd name="connsiteY7" fmla="*/ 54554 h 97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0976" h="977893">
                <a:moveTo>
                  <a:pt x="600453" y="54554"/>
                </a:moveTo>
                <a:cubicBezTo>
                  <a:pt x="549855" y="54554"/>
                  <a:pt x="503814" y="36689"/>
                  <a:pt x="468444" y="7314"/>
                </a:cubicBezTo>
                <a:lnTo>
                  <a:pt x="0" y="817829"/>
                </a:lnTo>
                <a:cubicBezTo>
                  <a:pt x="175052" y="919383"/>
                  <a:pt x="380559" y="977893"/>
                  <a:pt x="600453" y="977893"/>
                </a:cubicBezTo>
                <a:lnTo>
                  <a:pt x="600453" y="977893"/>
                </a:lnTo>
                <a:cubicBezTo>
                  <a:pt x="824543" y="977893"/>
                  <a:pt x="1033766" y="916985"/>
                  <a:pt x="1210977" y="811834"/>
                </a:cubicBezTo>
                <a:lnTo>
                  <a:pt x="740854" y="0"/>
                </a:lnTo>
                <a:cubicBezTo>
                  <a:pt x="704525" y="33691"/>
                  <a:pt x="655127" y="54554"/>
                  <a:pt x="600453" y="54554"/>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0" name="Freeform: Shape 209">
            <a:extLst>
              <a:ext uri="{FF2B5EF4-FFF2-40B4-BE49-F238E27FC236}">
                <a16:creationId xmlns:a16="http://schemas.microsoft.com/office/drawing/2014/main" id="{95290483-23A9-B8A8-8A20-1052755DB866}"/>
              </a:ext>
            </a:extLst>
          </p:cNvPr>
          <p:cNvSpPr/>
          <p:nvPr/>
        </p:nvSpPr>
        <p:spPr>
          <a:xfrm>
            <a:off x="4927551" y="4980593"/>
            <a:ext cx="984967" cy="922980"/>
          </a:xfrm>
          <a:custGeom>
            <a:avLst/>
            <a:gdLst>
              <a:gd name="connsiteX0" fmla="*/ 120 w 984967"/>
              <a:gd name="connsiteY0" fmla="*/ 96878 h 922980"/>
              <a:gd name="connsiteX1" fmla="*/ 478516 w 984967"/>
              <a:gd name="connsiteY1" fmla="*/ 922980 h 922980"/>
              <a:gd name="connsiteX2" fmla="*/ 984967 w 984967"/>
              <a:gd name="connsiteY2" fmla="*/ 8992 h 922980"/>
              <a:gd name="connsiteX3" fmla="*/ 984967 w 984967"/>
              <a:gd name="connsiteY3" fmla="*/ 0 h 922980"/>
              <a:gd name="connsiteX4" fmla="*/ 28416 w 984967"/>
              <a:gd name="connsiteY4" fmla="*/ 0 h 922980"/>
              <a:gd name="connsiteX5" fmla="*/ 0 w 984967"/>
              <a:gd name="connsiteY5" fmla="*/ 96878 h 92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967" h="922980">
                <a:moveTo>
                  <a:pt x="120" y="96878"/>
                </a:moveTo>
                <a:lnTo>
                  <a:pt x="478516" y="922980"/>
                </a:lnTo>
                <a:cubicBezTo>
                  <a:pt x="784257" y="724068"/>
                  <a:pt x="984967" y="388951"/>
                  <a:pt x="984967" y="8992"/>
                </a:cubicBezTo>
                <a:lnTo>
                  <a:pt x="984967" y="0"/>
                </a:lnTo>
                <a:lnTo>
                  <a:pt x="28416" y="0"/>
                </a:lnTo>
                <a:cubicBezTo>
                  <a:pt x="28176" y="35490"/>
                  <a:pt x="17745" y="68462"/>
                  <a:pt x="0" y="96878"/>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1" name="Freeform: Shape 210">
            <a:extLst>
              <a:ext uri="{FF2B5EF4-FFF2-40B4-BE49-F238E27FC236}">
                <a16:creationId xmlns:a16="http://schemas.microsoft.com/office/drawing/2014/main" id="{CC0BFA4D-F773-3CBF-2198-716E8A698A4D}"/>
              </a:ext>
            </a:extLst>
          </p:cNvPr>
          <p:cNvSpPr/>
          <p:nvPr/>
        </p:nvSpPr>
        <p:spPr>
          <a:xfrm>
            <a:off x="6263941" y="1176568"/>
            <a:ext cx="1009906" cy="945041"/>
          </a:xfrm>
          <a:custGeom>
            <a:avLst/>
            <a:gdLst>
              <a:gd name="connsiteX0" fmla="*/ 1009787 w 1009906"/>
              <a:gd name="connsiteY0" fmla="*/ 934370 h 945041"/>
              <a:gd name="connsiteX1" fmla="*/ 670593 w 1009906"/>
              <a:gd name="connsiteY1" fmla="*/ 152751 h 945041"/>
              <a:gd name="connsiteX2" fmla="*/ 470722 w 1009906"/>
              <a:gd name="connsiteY2" fmla="*/ 0 h 945041"/>
              <a:gd name="connsiteX3" fmla="*/ 0 w 1009906"/>
              <a:gd name="connsiteY3" fmla="*/ 814472 h 945041"/>
              <a:gd name="connsiteX4" fmla="*/ 53595 w 1009906"/>
              <a:gd name="connsiteY4" fmla="*/ 944682 h 945041"/>
              <a:gd name="connsiteX5" fmla="*/ 53595 w 1009906"/>
              <a:gd name="connsiteY5" fmla="*/ 945041 h 945041"/>
              <a:gd name="connsiteX6" fmla="*/ 1009907 w 1009906"/>
              <a:gd name="connsiteY6" fmla="*/ 945041 h 945041"/>
              <a:gd name="connsiteX7" fmla="*/ 1009907 w 1009906"/>
              <a:gd name="connsiteY7" fmla="*/ 934370 h 94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9906" h="945041">
                <a:moveTo>
                  <a:pt x="1009787" y="934370"/>
                </a:moveTo>
                <a:cubicBezTo>
                  <a:pt x="1009787" y="629108"/>
                  <a:pt x="880176" y="352742"/>
                  <a:pt x="670593" y="152751"/>
                </a:cubicBezTo>
                <a:cubicBezTo>
                  <a:pt x="610164" y="95080"/>
                  <a:pt x="543141" y="43883"/>
                  <a:pt x="470722" y="0"/>
                </a:cubicBezTo>
                <a:lnTo>
                  <a:pt x="0" y="814472"/>
                </a:lnTo>
                <a:cubicBezTo>
                  <a:pt x="33092" y="848763"/>
                  <a:pt x="53595" y="894444"/>
                  <a:pt x="53595" y="944682"/>
                </a:cubicBezTo>
                <a:lnTo>
                  <a:pt x="53595" y="945041"/>
                </a:lnTo>
                <a:lnTo>
                  <a:pt x="1009907" y="945041"/>
                </a:lnTo>
                <a:lnTo>
                  <a:pt x="1009907" y="93437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2" name="Freeform: Shape 211">
            <a:extLst>
              <a:ext uri="{FF2B5EF4-FFF2-40B4-BE49-F238E27FC236}">
                <a16:creationId xmlns:a16="http://schemas.microsoft.com/office/drawing/2014/main" id="{128F9091-41F4-CE6F-0DF0-FD093157D957}"/>
              </a:ext>
            </a:extLst>
          </p:cNvPr>
          <p:cNvSpPr/>
          <p:nvPr/>
        </p:nvSpPr>
        <p:spPr>
          <a:xfrm>
            <a:off x="6317536" y="4980473"/>
            <a:ext cx="991322" cy="927176"/>
          </a:xfrm>
          <a:custGeom>
            <a:avLst/>
            <a:gdLst>
              <a:gd name="connsiteX0" fmla="*/ 956551 w 991322"/>
              <a:gd name="connsiteY0" fmla="*/ 120 h 927176"/>
              <a:gd name="connsiteX1" fmla="*/ 0 w 991322"/>
              <a:gd name="connsiteY1" fmla="*/ 120 h 927176"/>
              <a:gd name="connsiteX2" fmla="*/ 0 w 991322"/>
              <a:gd name="connsiteY2" fmla="*/ 6954 h 927176"/>
              <a:gd name="connsiteX3" fmla="*/ 516164 w 991322"/>
              <a:gd name="connsiteY3" fmla="*/ 927177 h 927176"/>
              <a:gd name="connsiteX4" fmla="*/ 991322 w 991322"/>
              <a:gd name="connsiteY4" fmla="*/ 105031 h 927176"/>
              <a:gd name="connsiteX5" fmla="*/ 956431 w 991322"/>
              <a:gd name="connsiteY5" fmla="*/ 0 h 92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322" h="927176">
                <a:moveTo>
                  <a:pt x="956551" y="120"/>
                </a:moveTo>
                <a:lnTo>
                  <a:pt x="0" y="120"/>
                </a:lnTo>
                <a:lnTo>
                  <a:pt x="0" y="6954"/>
                </a:lnTo>
                <a:cubicBezTo>
                  <a:pt x="0" y="390870"/>
                  <a:pt x="205026" y="729104"/>
                  <a:pt x="516164" y="927177"/>
                </a:cubicBezTo>
                <a:lnTo>
                  <a:pt x="991322" y="105031"/>
                </a:lnTo>
                <a:cubicBezTo>
                  <a:pt x="969860" y="75057"/>
                  <a:pt x="957151" y="38967"/>
                  <a:pt x="956431" y="0"/>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3" name="Freeform: Shape 212">
            <a:extLst>
              <a:ext uri="{FF2B5EF4-FFF2-40B4-BE49-F238E27FC236}">
                <a16:creationId xmlns:a16="http://schemas.microsoft.com/office/drawing/2014/main" id="{8B3535F3-0AEA-7AA5-2191-B847C23CB829}"/>
              </a:ext>
            </a:extLst>
          </p:cNvPr>
          <p:cNvSpPr/>
          <p:nvPr/>
        </p:nvSpPr>
        <p:spPr>
          <a:xfrm>
            <a:off x="7646853" y="4980473"/>
            <a:ext cx="986286" cy="922140"/>
          </a:xfrm>
          <a:custGeom>
            <a:avLst/>
            <a:gdLst>
              <a:gd name="connsiteX0" fmla="*/ 0 w 986286"/>
              <a:gd name="connsiteY0" fmla="*/ 96998 h 922140"/>
              <a:gd name="connsiteX1" fmla="*/ 477916 w 986286"/>
              <a:gd name="connsiteY1" fmla="*/ 922141 h 922140"/>
              <a:gd name="connsiteX2" fmla="*/ 986287 w 986286"/>
              <a:gd name="connsiteY2" fmla="*/ 6834 h 922140"/>
              <a:gd name="connsiteX3" fmla="*/ 986287 w 986286"/>
              <a:gd name="connsiteY3" fmla="*/ 0 h 922140"/>
              <a:gd name="connsiteX4" fmla="*/ 29615 w 986286"/>
              <a:gd name="connsiteY4" fmla="*/ 0 h 922140"/>
              <a:gd name="connsiteX5" fmla="*/ 0 w 986286"/>
              <a:gd name="connsiteY5" fmla="*/ 96878 h 92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286" h="922140">
                <a:moveTo>
                  <a:pt x="0" y="96998"/>
                </a:moveTo>
                <a:lnTo>
                  <a:pt x="477916" y="922141"/>
                </a:lnTo>
                <a:cubicBezTo>
                  <a:pt x="784737" y="723349"/>
                  <a:pt x="986287" y="387633"/>
                  <a:pt x="986287" y="6834"/>
                </a:cubicBezTo>
                <a:lnTo>
                  <a:pt x="986287" y="0"/>
                </a:lnTo>
                <a:lnTo>
                  <a:pt x="29615" y="0"/>
                </a:lnTo>
                <a:cubicBezTo>
                  <a:pt x="29015" y="35490"/>
                  <a:pt x="18225" y="68582"/>
                  <a:pt x="0" y="96878"/>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4" name="Freeform: Shape 213">
            <a:extLst>
              <a:ext uri="{FF2B5EF4-FFF2-40B4-BE49-F238E27FC236}">
                <a16:creationId xmlns:a16="http://schemas.microsoft.com/office/drawing/2014/main" id="{FC776D91-F95D-E989-F033-FD6F8DB06463}"/>
              </a:ext>
            </a:extLst>
          </p:cNvPr>
          <p:cNvSpPr/>
          <p:nvPr/>
        </p:nvSpPr>
        <p:spPr>
          <a:xfrm>
            <a:off x="5530641" y="1005472"/>
            <a:ext cx="1162417" cy="959668"/>
          </a:xfrm>
          <a:custGeom>
            <a:avLst/>
            <a:gdLst>
              <a:gd name="connsiteX0" fmla="*/ 585225 w 1162417"/>
              <a:gd name="connsiteY0" fmla="*/ 120 h 959668"/>
              <a:gd name="connsiteX1" fmla="*/ 0 w 1162417"/>
              <a:gd name="connsiteY1" fmla="*/ 151552 h 959668"/>
              <a:gd name="connsiteX2" fmla="*/ 467964 w 1162417"/>
              <a:gd name="connsiteY2" fmla="*/ 959669 h 959668"/>
              <a:gd name="connsiteX3" fmla="*/ 585345 w 1162417"/>
              <a:gd name="connsiteY3" fmla="*/ 923459 h 959668"/>
              <a:gd name="connsiteX4" fmla="*/ 695532 w 1162417"/>
              <a:gd name="connsiteY4" fmla="*/ 954873 h 959668"/>
              <a:gd name="connsiteX5" fmla="*/ 1162417 w 1162417"/>
              <a:gd name="connsiteY5" fmla="*/ 146996 h 959668"/>
              <a:gd name="connsiteX6" fmla="*/ 585225 w 1162417"/>
              <a:gd name="connsiteY6" fmla="*/ 0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417" h="959668">
                <a:moveTo>
                  <a:pt x="585225" y="120"/>
                </a:moveTo>
                <a:cubicBezTo>
                  <a:pt x="371686" y="120"/>
                  <a:pt x="171695" y="55393"/>
                  <a:pt x="0" y="151552"/>
                </a:cubicBezTo>
                <a:lnTo>
                  <a:pt x="467964" y="959669"/>
                </a:lnTo>
                <a:cubicBezTo>
                  <a:pt x="501056" y="937008"/>
                  <a:pt x="541462" y="923459"/>
                  <a:pt x="585345" y="923459"/>
                </a:cubicBezTo>
                <a:cubicBezTo>
                  <a:pt x="625991" y="923459"/>
                  <a:pt x="663879" y="935090"/>
                  <a:pt x="695532" y="954873"/>
                </a:cubicBezTo>
                <a:lnTo>
                  <a:pt x="1162417" y="146996"/>
                </a:lnTo>
                <a:cubicBezTo>
                  <a:pt x="992521" y="53475"/>
                  <a:pt x="795288" y="0"/>
                  <a:pt x="585225" y="0"/>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5" name="Freeform: Shape 214">
            <a:extLst>
              <a:ext uri="{FF2B5EF4-FFF2-40B4-BE49-F238E27FC236}">
                <a16:creationId xmlns:a16="http://schemas.microsoft.com/office/drawing/2014/main" id="{9AC25AA1-11CB-8F22-C8CF-B0F515C553CF}"/>
              </a:ext>
            </a:extLst>
          </p:cNvPr>
          <p:cNvSpPr/>
          <p:nvPr/>
        </p:nvSpPr>
        <p:spPr>
          <a:xfrm>
            <a:off x="6874705" y="5116438"/>
            <a:ext cx="1209178" cy="976334"/>
          </a:xfrm>
          <a:custGeom>
            <a:avLst/>
            <a:gdLst>
              <a:gd name="connsiteX0" fmla="*/ 600573 w 1209178"/>
              <a:gd name="connsiteY0" fmla="*/ 52995 h 976334"/>
              <a:gd name="connsiteX1" fmla="*/ 468444 w 1209178"/>
              <a:gd name="connsiteY1" fmla="*/ 5635 h 976334"/>
              <a:gd name="connsiteX2" fmla="*/ 0 w 1209178"/>
              <a:gd name="connsiteY2" fmla="*/ 816150 h 976334"/>
              <a:gd name="connsiteX3" fmla="*/ 600573 w 1209178"/>
              <a:gd name="connsiteY3" fmla="*/ 976335 h 976334"/>
              <a:gd name="connsiteX4" fmla="*/ 600693 w 1209178"/>
              <a:gd name="connsiteY4" fmla="*/ 976335 h 976334"/>
              <a:gd name="connsiteX5" fmla="*/ 1209179 w 1209178"/>
              <a:gd name="connsiteY5" fmla="*/ 811474 h 976334"/>
              <a:gd name="connsiteX6" fmla="*/ 739176 w 1209178"/>
              <a:gd name="connsiteY6" fmla="*/ 0 h 976334"/>
              <a:gd name="connsiteX7" fmla="*/ 600453 w 1209178"/>
              <a:gd name="connsiteY7" fmla="*/ 53115 h 97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9178" h="976334">
                <a:moveTo>
                  <a:pt x="600573" y="52995"/>
                </a:moveTo>
                <a:cubicBezTo>
                  <a:pt x="549975" y="52995"/>
                  <a:pt x="503934" y="35010"/>
                  <a:pt x="468444" y="5635"/>
                </a:cubicBezTo>
                <a:lnTo>
                  <a:pt x="0" y="816150"/>
                </a:lnTo>
                <a:cubicBezTo>
                  <a:pt x="175052" y="917824"/>
                  <a:pt x="380678" y="976335"/>
                  <a:pt x="600573" y="976335"/>
                </a:cubicBezTo>
                <a:lnTo>
                  <a:pt x="600693" y="976335"/>
                </a:lnTo>
                <a:cubicBezTo>
                  <a:pt x="823944" y="976335"/>
                  <a:pt x="1032447" y="915906"/>
                  <a:pt x="1209179" y="811474"/>
                </a:cubicBezTo>
                <a:lnTo>
                  <a:pt x="739176" y="0"/>
                </a:lnTo>
                <a:cubicBezTo>
                  <a:pt x="703086" y="32852"/>
                  <a:pt x="654287" y="53115"/>
                  <a:pt x="600453" y="53115"/>
                </a:cubicBez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6" name="Freeform: Shape 215">
            <a:extLst>
              <a:ext uri="{FF2B5EF4-FFF2-40B4-BE49-F238E27FC236}">
                <a16:creationId xmlns:a16="http://schemas.microsoft.com/office/drawing/2014/main" id="{5D5199E3-1459-82A4-B214-6A376F415F24}"/>
              </a:ext>
            </a:extLst>
          </p:cNvPr>
          <p:cNvSpPr/>
          <p:nvPr/>
        </p:nvSpPr>
        <p:spPr>
          <a:xfrm>
            <a:off x="4958125" y="1181244"/>
            <a:ext cx="1003791" cy="940365"/>
          </a:xfrm>
          <a:custGeom>
            <a:avLst/>
            <a:gdLst>
              <a:gd name="connsiteX0" fmla="*/ 0 w 1003791"/>
              <a:gd name="connsiteY0" fmla="*/ 929694 h 940365"/>
              <a:gd name="connsiteX1" fmla="*/ 0 w 1003791"/>
              <a:gd name="connsiteY1" fmla="*/ 940365 h 940365"/>
              <a:gd name="connsiteX2" fmla="*/ 956432 w 1003791"/>
              <a:gd name="connsiteY2" fmla="*/ 940365 h 940365"/>
              <a:gd name="connsiteX3" fmla="*/ 956432 w 1003791"/>
              <a:gd name="connsiteY3" fmla="*/ 940006 h 940365"/>
              <a:gd name="connsiteX4" fmla="*/ 1003792 w 1003791"/>
              <a:gd name="connsiteY4" fmla="*/ 816150 h 940365"/>
              <a:gd name="connsiteX5" fmla="*/ 531151 w 1003791"/>
              <a:gd name="connsiteY5" fmla="*/ 0 h 940365"/>
              <a:gd name="connsiteX6" fmla="*/ 0 w 1003791"/>
              <a:gd name="connsiteY6" fmla="*/ 929694 h 94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791" h="940365">
                <a:moveTo>
                  <a:pt x="0" y="929694"/>
                </a:moveTo>
                <a:lnTo>
                  <a:pt x="0" y="940365"/>
                </a:lnTo>
                <a:lnTo>
                  <a:pt x="956432" y="940365"/>
                </a:lnTo>
                <a:lnTo>
                  <a:pt x="956432" y="940006"/>
                </a:lnTo>
                <a:cubicBezTo>
                  <a:pt x="956432" y="892765"/>
                  <a:pt x="974296" y="849722"/>
                  <a:pt x="1003792" y="816150"/>
                </a:cubicBezTo>
                <a:lnTo>
                  <a:pt x="531151" y="0"/>
                </a:lnTo>
                <a:cubicBezTo>
                  <a:pt x="211621" y="196754"/>
                  <a:pt x="0" y="539544"/>
                  <a:pt x="0" y="929694"/>
                </a:cubicBez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7" name="Freeform: Shape 216">
            <a:extLst>
              <a:ext uri="{FF2B5EF4-FFF2-40B4-BE49-F238E27FC236}">
                <a16:creationId xmlns:a16="http://schemas.microsoft.com/office/drawing/2014/main" id="{4B4EF311-8D64-C183-ACA4-2AEB75294A64}"/>
              </a:ext>
            </a:extLst>
          </p:cNvPr>
          <p:cNvSpPr/>
          <p:nvPr/>
        </p:nvSpPr>
        <p:spPr>
          <a:xfrm>
            <a:off x="875456" y="4984429"/>
            <a:ext cx="989523" cy="920102"/>
          </a:xfrm>
          <a:custGeom>
            <a:avLst/>
            <a:gdLst>
              <a:gd name="connsiteX0" fmla="*/ 956791 w 989523"/>
              <a:gd name="connsiteY0" fmla="*/ 0 h 920102"/>
              <a:gd name="connsiteX1" fmla="*/ 0 w 989523"/>
              <a:gd name="connsiteY1" fmla="*/ 0 h 920102"/>
              <a:gd name="connsiteX2" fmla="*/ 0 w 989523"/>
              <a:gd name="connsiteY2" fmla="*/ 1439 h 920102"/>
              <a:gd name="connsiteX3" fmla="*/ 513646 w 989523"/>
              <a:gd name="connsiteY3" fmla="*/ 920102 h 920102"/>
              <a:gd name="connsiteX4" fmla="*/ 989524 w 989523"/>
              <a:gd name="connsiteY4" fmla="*/ 96878 h 920102"/>
              <a:gd name="connsiteX5" fmla="*/ 956791 w 989523"/>
              <a:gd name="connsiteY5" fmla="*/ 0 h 9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523" h="920102">
                <a:moveTo>
                  <a:pt x="956791" y="0"/>
                </a:moveTo>
                <a:lnTo>
                  <a:pt x="0" y="0"/>
                </a:lnTo>
                <a:lnTo>
                  <a:pt x="0" y="1439"/>
                </a:lnTo>
                <a:cubicBezTo>
                  <a:pt x="0" y="384395"/>
                  <a:pt x="203948" y="721670"/>
                  <a:pt x="513646" y="920102"/>
                </a:cubicBezTo>
                <a:lnTo>
                  <a:pt x="989524" y="96878"/>
                </a:lnTo>
                <a:cubicBezTo>
                  <a:pt x="970220" y="68822"/>
                  <a:pt x="958470" y="35730"/>
                  <a:pt x="956791" y="0"/>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8" name="Freeform: Shape 217">
            <a:extLst>
              <a:ext uri="{FF2B5EF4-FFF2-40B4-BE49-F238E27FC236}">
                <a16:creationId xmlns:a16="http://schemas.microsoft.com/office/drawing/2014/main" id="{861BAD07-1B33-DD55-278B-14ED80FA9D02}"/>
              </a:ext>
            </a:extLst>
          </p:cNvPr>
          <p:cNvSpPr/>
          <p:nvPr/>
        </p:nvSpPr>
        <p:spPr>
          <a:xfrm>
            <a:off x="1429987" y="5117996"/>
            <a:ext cx="1207739" cy="973457"/>
          </a:xfrm>
          <a:custGeom>
            <a:avLst/>
            <a:gdLst>
              <a:gd name="connsiteX0" fmla="*/ 603210 w 1207739"/>
              <a:gd name="connsiteY0" fmla="*/ 49998 h 973457"/>
              <a:gd name="connsiteX1" fmla="*/ 468804 w 1207739"/>
              <a:gd name="connsiteY1" fmla="*/ 719 h 973457"/>
              <a:gd name="connsiteX2" fmla="*/ 0 w 1207739"/>
              <a:gd name="connsiteY2" fmla="*/ 811714 h 973457"/>
              <a:gd name="connsiteX3" fmla="*/ 603090 w 1207739"/>
              <a:gd name="connsiteY3" fmla="*/ 973457 h 973457"/>
              <a:gd name="connsiteX4" fmla="*/ 603090 w 1207739"/>
              <a:gd name="connsiteY4" fmla="*/ 973457 h 973457"/>
              <a:gd name="connsiteX5" fmla="*/ 1207739 w 1207739"/>
              <a:gd name="connsiteY5" fmla="*/ 810875 h 973457"/>
              <a:gd name="connsiteX6" fmla="*/ 738216 w 1207739"/>
              <a:gd name="connsiteY6" fmla="*/ 0 h 973457"/>
              <a:gd name="connsiteX7" fmla="*/ 602970 w 1207739"/>
              <a:gd name="connsiteY7" fmla="*/ 50118 h 97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7739" h="973457">
                <a:moveTo>
                  <a:pt x="603210" y="49998"/>
                </a:moveTo>
                <a:cubicBezTo>
                  <a:pt x="551534" y="49998"/>
                  <a:pt x="504534" y="31294"/>
                  <a:pt x="468804" y="719"/>
                </a:cubicBezTo>
                <a:lnTo>
                  <a:pt x="0" y="811714"/>
                </a:lnTo>
                <a:cubicBezTo>
                  <a:pt x="175652" y="914227"/>
                  <a:pt x="382117" y="973457"/>
                  <a:pt x="603090" y="973457"/>
                </a:cubicBezTo>
                <a:lnTo>
                  <a:pt x="603090" y="973457"/>
                </a:lnTo>
                <a:cubicBezTo>
                  <a:pt x="824663" y="973457"/>
                  <a:pt x="1031728" y="913988"/>
                  <a:pt x="1207739" y="810875"/>
                </a:cubicBezTo>
                <a:lnTo>
                  <a:pt x="738216" y="0"/>
                </a:lnTo>
                <a:cubicBezTo>
                  <a:pt x="702486" y="31054"/>
                  <a:pt x="655126" y="50118"/>
                  <a:pt x="602970" y="50118"/>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9" name="Freeform: Shape 218">
            <a:extLst>
              <a:ext uri="{FF2B5EF4-FFF2-40B4-BE49-F238E27FC236}">
                <a16:creationId xmlns:a16="http://schemas.microsoft.com/office/drawing/2014/main" id="{B0B0655C-A12C-CBD0-D0D7-A3690837A2AC}"/>
              </a:ext>
            </a:extLst>
          </p:cNvPr>
          <p:cNvSpPr/>
          <p:nvPr/>
        </p:nvSpPr>
        <p:spPr>
          <a:xfrm>
            <a:off x="2811339" y="1001876"/>
            <a:ext cx="1165534" cy="958230"/>
          </a:xfrm>
          <a:custGeom>
            <a:avLst/>
            <a:gdLst>
              <a:gd name="connsiteX0" fmla="*/ 583067 w 1165534"/>
              <a:gd name="connsiteY0" fmla="*/ 0 h 958230"/>
              <a:gd name="connsiteX1" fmla="*/ 0 w 1165534"/>
              <a:gd name="connsiteY1" fmla="*/ 150353 h 958230"/>
              <a:gd name="connsiteX2" fmla="*/ 467844 w 1165534"/>
              <a:gd name="connsiteY2" fmla="*/ 958230 h 958230"/>
              <a:gd name="connsiteX3" fmla="*/ 583187 w 1165534"/>
              <a:gd name="connsiteY3" fmla="*/ 923459 h 958230"/>
              <a:gd name="connsiteX4" fmla="*/ 698410 w 1165534"/>
              <a:gd name="connsiteY4" fmla="*/ 958230 h 958230"/>
              <a:gd name="connsiteX5" fmla="*/ 1165535 w 1165534"/>
              <a:gd name="connsiteY5" fmla="*/ 149993 h 958230"/>
              <a:gd name="connsiteX6" fmla="*/ 583067 w 1165534"/>
              <a:gd name="connsiteY6" fmla="*/ 0 h 95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534" h="958230">
                <a:moveTo>
                  <a:pt x="583067" y="0"/>
                </a:moveTo>
                <a:cubicBezTo>
                  <a:pt x="370367" y="0"/>
                  <a:pt x="171215" y="54794"/>
                  <a:pt x="0" y="150353"/>
                </a:cubicBezTo>
                <a:lnTo>
                  <a:pt x="467844" y="958230"/>
                </a:lnTo>
                <a:cubicBezTo>
                  <a:pt x="500577" y="936409"/>
                  <a:pt x="540263" y="923459"/>
                  <a:pt x="583187" y="923459"/>
                </a:cubicBezTo>
                <a:cubicBezTo>
                  <a:pt x="626111" y="923459"/>
                  <a:pt x="665797" y="936409"/>
                  <a:pt x="698410" y="958230"/>
                </a:cubicBezTo>
                <a:lnTo>
                  <a:pt x="1165535" y="149993"/>
                </a:lnTo>
                <a:cubicBezTo>
                  <a:pt x="994439" y="54674"/>
                  <a:pt x="795408" y="0"/>
                  <a:pt x="583067" y="0"/>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0" name="Freeform: Shape 219">
            <a:extLst>
              <a:ext uri="{FF2B5EF4-FFF2-40B4-BE49-F238E27FC236}">
                <a16:creationId xmlns:a16="http://schemas.microsoft.com/office/drawing/2014/main" id="{045BC0E2-455D-CF68-A4FC-5B27D946C63D}"/>
              </a:ext>
            </a:extLst>
          </p:cNvPr>
          <p:cNvSpPr/>
          <p:nvPr/>
        </p:nvSpPr>
        <p:spPr>
          <a:xfrm>
            <a:off x="2202014" y="4984429"/>
            <a:ext cx="989044" cy="919143"/>
          </a:xfrm>
          <a:custGeom>
            <a:avLst/>
            <a:gdLst>
              <a:gd name="connsiteX0" fmla="*/ 0 w 989044"/>
              <a:gd name="connsiteY0" fmla="*/ 95799 h 919143"/>
              <a:gd name="connsiteX1" fmla="*/ 476837 w 989044"/>
              <a:gd name="connsiteY1" fmla="*/ 919143 h 919143"/>
              <a:gd name="connsiteX2" fmla="*/ 989044 w 989044"/>
              <a:gd name="connsiteY2" fmla="*/ 1439 h 919143"/>
              <a:gd name="connsiteX3" fmla="*/ 989044 w 989044"/>
              <a:gd name="connsiteY3" fmla="*/ 0 h 919143"/>
              <a:gd name="connsiteX4" fmla="*/ 32133 w 989044"/>
              <a:gd name="connsiteY4" fmla="*/ 0 h 919143"/>
              <a:gd name="connsiteX5" fmla="*/ 0 w 989044"/>
              <a:gd name="connsiteY5" fmla="*/ 95799 h 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044" h="919143">
                <a:moveTo>
                  <a:pt x="0" y="95799"/>
                </a:moveTo>
                <a:lnTo>
                  <a:pt x="476837" y="919143"/>
                </a:lnTo>
                <a:cubicBezTo>
                  <a:pt x="785816" y="720591"/>
                  <a:pt x="989044" y="383676"/>
                  <a:pt x="989044" y="1439"/>
                </a:cubicBezTo>
                <a:lnTo>
                  <a:pt x="989044" y="0"/>
                </a:lnTo>
                <a:lnTo>
                  <a:pt x="32133" y="0"/>
                </a:lnTo>
                <a:cubicBezTo>
                  <a:pt x="30454" y="35250"/>
                  <a:pt x="18944" y="67982"/>
                  <a:pt x="0" y="95799"/>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1" name="Freeform: Shape 220">
            <a:extLst>
              <a:ext uri="{FF2B5EF4-FFF2-40B4-BE49-F238E27FC236}">
                <a16:creationId xmlns:a16="http://schemas.microsoft.com/office/drawing/2014/main" id="{24BAC1D7-1AFF-01AC-914F-0122EA8F5D9A}"/>
              </a:ext>
            </a:extLst>
          </p:cNvPr>
          <p:cNvSpPr/>
          <p:nvPr/>
        </p:nvSpPr>
        <p:spPr>
          <a:xfrm>
            <a:off x="3546798" y="1175968"/>
            <a:ext cx="1005470" cy="945520"/>
          </a:xfrm>
          <a:custGeom>
            <a:avLst/>
            <a:gdLst>
              <a:gd name="connsiteX0" fmla="*/ 1005470 w 1005470"/>
              <a:gd name="connsiteY0" fmla="*/ 931253 h 945520"/>
              <a:gd name="connsiteX1" fmla="*/ 666277 w 1005470"/>
              <a:gd name="connsiteY1" fmla="*/ 149634 h 945520"/>
              <a:gd name="connsiteX2" fmla="*/ 471561 w 1005470"/>
              <a:gd name="connsiteY2" fmla="*/ 0 h 945520"/>
              <a:gd name="connsiteX3" fmla="*/ 0 w 1005470"/>
              <a:gd name="connsiteY3" fmla="*/ 815910 h 945520"/>
              <a:gd name="connsiteX4" fmla="*/ 49158 w 1005470"/>
              <a:gd name="connsiteY4" fmla="*/ 941564 h 945520"/>
              <a:gd name="connsiteX5" fmla="*/ 49158 w 1005470"/>
              <a:gd name="connsiteY5" fmla="*/ 945521 h 945520"/>
              <a:gd name="connsiteX6" fmla="*/ 1005470 w 1005470"/>
              <a:gd name="connsiteY6" fmla="*/ 945521 h 945520"/>
              <a:gd name="connsiteX7" fmla="*/ 1005470 w 1005470"/>
              <a:gd name="connsiteY7" fmla="*/ 931253 h 94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470" h="945520">
                <a:moveTo>
                  <a:pt x="1005470" y="931253"/>
                </a:moveTo>
                <a:cubicBezTo>
                  <a:pt x="1005470" y="625991"/>
                  <a:pt x="875860" y="349625"/>
                  <a:pt x="666277" y="149634"/>
                </a:cubicBezTo>
                <a:cubicBezTo>
                  <a:pt x="607287" y="93401"/>
                  <a:pt x="542062" y="43164"/>
                  <a:pt x="471561" y="0"/>
                </a:cubicBezTo>
                <a:lnTo>
                  <a:pt x="0" y="815910"/>
                </a:lnTo>
                <a:cubicBezTo>
                  <a:pt x="30574" y="849602"/>
                  <a:pt x="49158" y="893485"/>
                  <a:pt x="49158" y="941564"/>
                </a:cubicBezTo>
                <a:lnTo>
                  <a:pt x="49158" y="945521"/>
                </a:lnTo>
                <a:lnTo>
                  <a:pt x="1005470" y="945521"/>
                </a:lnTo>
                <a:lnTo>
                  <a:pt x="1005470" y="931253"/>
                </a:ln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2" name="Freeform: Shape 221">
            <a:extLst>
              <a:ext uri="{FF2B5EF4-FFF2-40B4-BE49-F238E27FC236}">
                <a16:creationId xmlns:a16="http://schemas.microsoft.com/office/drawing/2014/main" id="{10B9ED2C-DFB4-D718-71F0-F2D28078F052}"/>
              </a:ext>
            </a:extLst>
          </p:cNvPr>
          <p:cNvSpPr/>
          <p:nvPr/>
        </p:nvSpPr>
        <p:spPr>
          <a:xfrm>
            <a:off x="2236665" y="1176328"/>
            <a:ext cx="1005590" cy="945161"/>
          </a:xfrm>
          <a:custGeom>
            <a:avLst/>
            <a:gdLst>
              <a:gd name="connsiteX0" fmla="*/ 0 w 1005590"/>
              <a:gd name="connsiteY0" fmla="*/ 930893 h 945161"/>
              <a:gd name="connsiteX1" fmla="*/ 0 w 1005590"/>
              <a:gd name="connsiteY1" fmla="*/ 945161 h 945161"/>
              <a:gd name="connsiteX2" fmla="*/ 956432 w 1005590"/>
              <a:gd name="connsiteY2" fmla="*/ 945161 h 945161"/>
              <a:gd name="connsiteX3" fmla="*/ 956432 w 1005590"/>
              <a:gd name="connsiteY3" fmla="*/ 941205 h 945161"/>
              <a:gd name="connsiteX4" fmla="*/ 1005590 w 1005590"/>
              <a:gd name="connsiteY4" fmla="*/ 815551 h 945161"/>
              <a:gd name="connsiteX5" fmla="*/ 533189 w 1005590"/>
              <a:gd name="connsiteY5" fmla="*/ 0 h 945161"/>
              <a:gd name="connsiteX6" fmla="*/ 0 w 1005590"/>
              <a:gd name="connsiteY6" fmla="*/ 930893 h 94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590" h="945161">
                <a:moveTo>
                  <a:pt x="0" y="930893"/>
                </a:moveTo>
                <a:lnTo>
                  <a:pt x="0" y="945161"/>
                </a:lnTo>
                <a:lnTo>
                  <a:pt x="956432" y="945161"/>
                </a:lnTo>
                <a:lnTo>
                  <a:pt x="956432" y="941205"/>
                </a:lnTo>
                <a:cubicBezTo>
                  <a:pt x="956432" y="893125"/>
                  <a:pt x="975016" y="849242"/>
                  <a:pt x="1005590" y="815551"/>
                </a:cubicBezTo>
                <a:lnTo>
                  <a:pt x="533189" y="0"/>
                </a:lnTo>
                <a:cubicBezTo>
                  <a:pt x="212460" y="196514"/>
                  <a:pt x="0" y="540024"/>
                  <a:pt x="0" y="930893"/>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3" name="Freeform: Shape 222">
            <a:extLst>
              <a:ext uri="{FF2B5EF4-FFF2-40B4-BE49-F238E27FC236}">
                <a16:creationId xmlns:a16="http://schemas.microsoft.com/office/drawing/2014/main" id="{DA6DFE63-07A3-B868-455D-90E2CB6090A6}"/>
              </a:ext>
            </a:extLst>
          </p:cNvPr>
          <p:cNvSpPr/>
          <p:nvPr/>
        </p:nvSpPr>
        <p:spPr>
          <a:xfrm>
            <a:off x="6311421" y="4932633"/>
            <a:ext cx="6114" cy="47959"/>
          </a:xfrm>
          <a:custGeom>
            <a:avLst/>
            <a:gdLst>
              <a:gd name="connsiteX0" fmla="*/ 0 w 6114"/>
              <a:gd name="connsiteY0" fmla="*/ 0 h 47959"/>
              <a:gd name="connsiteX1" fmla="*/ 6115 w 6114"/>
              <a:gd name="connsiteY1" fmla="*/ 0 h 47959"/>
              <a:gd name="connsiteX2" fmla="*/ 6115 w 6114"/>
              <a:gd name="connsiteY2" fmla="*/ 47959 h 47959"/>
              <a:gd name="connsiteX3" fmla="*/ 0 w 6114"/>
              <a:gd name="connsiteY3" fmla="*/ 47959 h 47959"/>
            </a:gdLst>
            <a:ahLst/>
            <a:cxnLst>
              <a:cxn ang="0">
                <a:pos x="connsiteX0" y="connsiteY0"/>
              </a:cxn>
              <a:cxn ang="0">
                <a:pos x="connsiteX1" y="connsiteY1"/>
              </a:cxn>
              <a:cxn ang="0">
                <a:pos x="connsiteX2" y="connsiteY2"/>
              </a:cxn>
              <a:cxn ang="0">
                <a:pos x="connsiteX3" y="connsiteY3"/>
              </a:cxn>
            </a:cxnLst>
            <a:rect l="l" t="t" r="r" b="b"/>
            <a:pathLst>
              <a:path w="6114" h="47959">
                <a:moveTo>
                  <a:pt x="0" y="0"/>
                </a:moveTo>
                <a:lnTo>
                  <a:pt x="6115" y="0"/>
                </a:lnTo>
                <a:lnTo>
                  <a:pt x="6115" y="47959"/>
                </a:lnTo>
                <a:lnTo>
                  <a:pt x="0" y="47959"/>
                </a:lnTo>
                <a:close/>
              </a:path>
            </a:pathLst>
          </a:custGeom>
          <a:solidFill>
            <a:srgbClr val="FFFFF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4" name="Freeform: Shape 223">
            <a:extLst>
              <a:ext uri="{FF2B5EF4-FFF2-40B4-BE49-F238E27FC236}">
                <a16:creationId xmlns:a16="http://schemas.microsoft.com/office/drawing/2014/main" id="{8691FCC0-750C-DC41-8E23-E926AD680EB7}"/>
              </a:ext>
            </a:extLst>
          </p:cNvPr>
          <p:cNvSpPr/>
          <p:nvPr/>
        </p:nvSpPr>
        <p:spPr>
          <a:xfrm>
            <a:off x="3593798" y="4936470"/>
            <a:ext cx="3117" cy="47959"/>
          </a:xfrm>
          <a:custGeom>
            <a:avLst/>
            <a:gdLst>
              <a:gd name="connsiteX0" fmla="*/ 0 w 3117"/>
              <a:gd name="connsiteY0" fmla="*/ 0 h 47959"/>
              <a:gd name="connsiteX1" fmla="*/ 3117 w 3117"/>
              <a:gd name="connsiteY1" fmla="*/ 0 h 47959"/>
              <a:gd name="connsiteX2" fmla="*/ 3117 w 3117"/>
              <a:gd name="connsiteY2" fmla="*/ 47960 h 47959"/>
              <a:gd name="connsiteX3" fmla="*/ 0 w 3117"/>
              <a:gd name="connsiteY3" fmla="*/ 47960 h 47959"/>
            </a:gdLst>
            <a:ahLst/>
            <a:cxnLst>
              <a:cxn ang="0">
                <a:pos x="connsiteX0" y="connsiteY0"/>
              </a:cxn>
              <a:cxn ang="0">
                <a:pos x="connsiteX1" y="connsiteY1"/>
              </a:cxn>
              <a:cxn ang="0">
                <a:pos x="connsiteX2" y="connsiteY2"/>
              </a:cxn>
              <a:cxn ang="0">
                <a:pos x="connsiteX3" y="connsiteY3"/>
              </a:cxn>
            </a:cxnLst>
            <a:rect l="l" t="t" r="r" b="b"/>
            <a:pathLst>
              <a:path w="3117" h="47959">
                <a:moveTo>
                  <a:pt x="0" y="0"/>
                </a:moveTo>
                <a:lnTo>
                  <a:pt x="3117" y="0"/>
                </a:lnTo>
                <a:lnTo>
                  <a:pt x="3117" y="47960"/>
                </a:lnTo>
                <a:lnTo>
                  <a:pt x="0" y="47960"/>
                </a:lnTo>
                <a:close/>
              </a:path>
            </a:pathLst>
          </a:custGeom>
          <a:solidFill>
            <a:srgbClr val="BFBBDB"/>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5" name="Freeform: Shape 224">
            <a:extLst>
              <a:ext uri="{FF2B5EF4-FFF2-40B4-BE49-F238E27FC236}">
                <a16:creationId xmlns:a16="http://schemas.microsoft.com/office/drawing/2014/main" id="{A0B6F843-B300-A053-1B6A-EDADBCA44C6E}"/>
              </a:ext>
            </a:extLst>
          </p:cNvPr>
          <p:cNvSpPr/>
          <p:nvPr/>
        </p:nvSpPr>
        <p:spPr>
          <a:xfrm>
            <a:off x="7679041" y="3032239"/>
            <a:ext cx="957630" cy="493502"/>
          </a:xfrm>
          <a:custGeom>
            <a:avLst/>
            <a:gdLst>
              <a:gd name="connsiteX0" fmla="*/ 957631 w 957630"/>
              <a:gd name="connsiteY0" fmla="*/ 179248 h 493502"/>
              <a:gd name="connsiteX1" fmla="*/ 956432 w 957630"/>
              <a:gd name="connsiteY1" fmla="*/ 179248 h 493502"/>
              <a:gd name="connsiteX2" fmla="*/ 956432 w 957630"/>
              <a:gd name="connsiteY2" fmla="*/ 493503 h 493502"/>
              <a:gd name="connsiteX3" fmla="*/ 0 w 957630"/>
              <a:gd name="connsiteY3" fmla="*/ 493503 h 493502"/>
              <a:gd name="connsiteX4" fmla="*/ 0 w 957630"/>
              <a:gd name="connsiteY4" fmla="*/ 0 h 493502"/>
              <a:gd name="connsiteX5" fmla="*/ 957631 w 957630"/>
              <a:gd name="connsiteY5" fmla="*/ 0 h 493502"/>
              <a:gd name="connsiteX6" fmla="*/ 957631 w 957630"/>
              <a:gd name="connsiteY6" fmla="*/ 179248 h 49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630" h="493502">
                <a:moveTo>
                  <a:pt x="957631" y="179248"/>
                </a:moveTo>
                <a:lnTo>
                  <a:pt x="956432" y="179248"/>
                </a:lnTo>
                <a:lnTo>
                  <a:pt x="956432" y="493503"/>
                </a:lnTo>
                <a:lnTo>
                  <a:pt x="0" y="493503"/>
                </a:lnTo>
                <a:lnTo>
                  <a:pt x="0" y="0"/>
                </a:lnTo>
                <a:lnTo>
                  <a:pt x="957631" y="0"/>
                </a:lnTo>
                <a:lnTo>
                  <a:pt x="957631" y="179248"/>
                </a:ln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6" name="Freeform: Shape 225">
            <a:extLst>
              <a:ext uri="{FF2B5EF4-FFF2-40B4-BE49-F238E27FC236}">
                <a16:creationId xmlns:a16="http://schemas.microsoft.com/office/drawing/2014/main" id="{FFDB2AA4-CB3F-75DE-4940-F666FDCDEBA7}"/>
              </a:ext>
            </a:extLst>
          </p:cNvPr>
          <p:cNvSpPr/>
          <p:nvPr/>
        </p:nvSpPr>
        <p:spPr>
          <a:xfrm>
            <a:off x="7679760" y="2874813"/>
            <a:ext cx="956191" cy="157306"/>
          </a:xfrm>
          <a:custGeom>
            <a:avLst/>
            <a:gdLst>
              <a:gd name="connsiteX0" fmla="*/ 0 w 956191"/>
              <a:gd name="connsiteY0" fmla="*/ 157307 h 157306"/>
              <a:gd name="connsiteX1" fmla="*/ 956192 w 956191"/>
              <a:gd name="connsiteY1" fmla="*/ 157307 h 157306"/>
              <a:gd name="connsiteX2" fmla="*/ 475278 w 956191"/>
              <a:gd name="connsiteY2" fmla="*/ 0 h 157306"/>
              <a:gd name="connsiteX3" fmla="*/ 0 w 956191"/>
              <a:gd name="connsiteY3" fmla="*/ 157307 h 157306"/>
            </a:gdLst>
            <a:ahLst/>
            <a:cxnLst>
              <a:cxn ang="0">
                <a:pos x="connsiteX0" y="connsiteY0"/>
              </a:cxn>
              <a:cxn ang="0">
                <a:pos x="connsiteX1" y="connsiteY1"/>
              </a:cxn>
              <a:cxn ang="0">
                <a:pos x="connsiteX2" y="connsiteY2"/>
              </a:cxn>
              <a:cxn ang="0">
                <a:pos x="connsiteX3" y="connsiteY3"/>
              </a:cxn>
            </a:cxnLst>
            <a:rect l="l" t="t" r="r" b="b"/>
            <a:pathLst>
              <a:path w="956191" h="157306">
                <a:moveTo>
                  <a:pt x="0" y="157307"/>
                </a:moveTo>
                <a:lnTo>
                  <a:pt x="956192" y="157307"/>
                </a:lnTo>
                <a:lnTo>
                  <a:pt x="475278" y="0"/>
                </a:lnTo>
                <a:lnTo>
                  <a:pt x="0" y="157307"/>
                </a:ln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7" name="Freeform: Shape 226">
            <a:extLst>
              <a:ext uri="{FF2B5EF4-FFF2-40B4-BE49-F238E27FC236}">
                <a16:creationId xmlns:a16="http://schemas.microsoft.com/office/drawing/2014/main" id="{77935903-282D-8A50-5A63-1D20440AFA50}"/>
              </a:ext>
            </a:extLst>
          </p:cNvPr>
          <p:cNvSpPr/>
          <p:nvPr/>
        </p:nvSpPr>
        <p:spPr>
          <a:xfrm>
            <a:off x="3591520" y="2874453"/>
            <a:ext cx="956431" cy="651649"/>
          </a:xfrm>
          <a:custGeom>
            <a:avLst/>
            <a:gdLst>
              <a:gd name="connsiteX0" fmla="*/ 0 w 956431"/>
              <a:gd name="connsiteY0" fmla="*/ 0 h 651649"/>
              <a:gd name="connsiteX1" fmla="*/ 956432 w 956431"/>
              <a:gd name="connsiteY1" fmla="*/ 0 h 651649"/>
              <a:gd name="connsiteX2" fmla="*/ 956432 w 956431"/>
              <a:gd name="connsiteY2" fmla="*/ 651649 h 651649"/>
              <a:gd name="connsiteX3" fmla="*/ 0 w 956431"/>
              <a:gd name="connsiteY3" fmla="*/ 651649 h 651649"/>
            </a:gdLst>
            <a:ahLst/>
            <a:cxnLst>
              <a:cxn ang="0">
                <a:pos x="connsiteX0" y="connsiteY0"/>
              </a:cxn>
              <a:cxn ang="0">
                <a:pos x="connsiteX1" y="connsiteY1"/>
              </a:cxn>
              <a:cxn ang="0">
                <a:pos x="connsiteX2" y="connsiteY2"/>
              </a:cxn>
              <a:cxn ang="0">
                <a:pos x="connsiteX3" y="connsiteY3"/>
              </a:cxn>
            </a:cxnLst>
            <a:rect l="l" t="t" r="r" b="b"/>
            <a:pathLst>
              <a:path w="956431" h="651649">
                <a:moveTo>
                  <a:pt x="0" y="0"/>
                </a:moveTo>
                <a:lnTo>
                  <a:pt x="956432" y="0"/>
                </a:lnTo>
                <a:lnTo>
                  <a:pt x="956432" y="651649"/>
                </a:lnTo>
                <a:lnTo>
                  <a:pt x="0" y="651649"/>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8" name="Freeform: Shape 227">
            <a:extLst>
              <a:ext uri="{FF2B5EF4-FFF2-40B4-BE49-F238E27FC236}">
                <a16:creationId xmlns:a16="http://schemas.microsoft.com/office/drawing/2014/main" id="{62B20C5F-73D0-84CF-2111-4D23605B6D04}"/>
              </a:ext>
            </a:extLst>
          </p:cNvPr>
          <p:cNvSpPr/>
          <p:nvPr/>
        </p:nvSpPr>
        <p:spPr>
          <a:xfrm>
            <a:off x="3591520" y="3578378"/>
            <a:ext cx="957630" cy="650090"/>
          </a:xfrm>
          <a:custGeom>
            <a:avLst/>
            <a:gdLst>
              <a:gd name="connsiteX0" fmla="*/ 957631 w 957630"/>
              <a:gd name="connsiteY0" fmla="*/ 413890 h 650090"/>
              <a:gd name="connsiteX1" fmla="*/ 956432 w 957630"/>
              <a:gd name="connsiteY1" fmla="*/ 413890 h 650090"/>
              <a:gd name="connsiteX2" fmla="*/ 956432 w 957630"/>
              <a:gd name="connsiteY2" fmla="*/ 0 h 650090"/>
              <a:gd name="connsiteX3" fmla="*/ 0 w 957630"/>
              <a:gd name="connsiteY3" fmla="*/ 0 h 650090"/>
              <a:gd name="connsiteX4" fmla="*/ 0 w 957630"/>
              <a:gd name="connsiteY4" fmla="*/ 650090 h 650090"/>
              <a:gd name="connsiteX5" fmla="*/ 957631 w 957630"/>
              <a:gd name="connsiteY5" fmla="*/ 650090 h 650090"/>
              <a:gd name="connsiteX6" fmla="*/ 957631 w 957630"/>
              <a:gd name="connsiteY6" fmla="*/ 413890 h 65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630" h="650090">
                <a:moveTo>
                  <a:pt x="957631" y="413890"/>
                </a:moveTo>
                <a:lnTo>
                  <a:pt x="956432" y="413890"/>
                </a:lnTo>
                <a:lnTo>
                  <a:pt x="956432" y="0"/>
                </a:lnTo>
                <a:lnTo>
                  <a:pt x="0" y="0"/>
                </a:lnTo>
                <a:lnTo>
                  <a:pt x="0" y="650090"/>
                </a:lnTo>
                <a:lnTo>
                  <a:pt x="957631" y="650090"/>
                </a:lnTo>
                <a:lnTo>
                  <a:pt x="957631" y="4138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9" name="Freeform: Shape 228">
            <a:extLst>
              <a:ext uri="{FF2B5EF4-FFF2-40B4-BE49-F238E27FC236}">
                <a16:creationId xmlns:a16="http://schemas.microsoft.com/office/drawing/2014/main" id="{BCA58F3D-AD20-686C-3DDB-A78154325380}"/>
              </a:ext>
            </a:extLst>
          </p:cNvPr>
          <p:cNvSpPr/>
          <p:nvPr/>
        </p:nvSpPr>
        <p:spPr>
          <a:xfrm>
            <a:off x="2236665" y="2874453"/>
            <a:ext cx="956551" cy="650090"/>
          </a:xfrm>
          <a:custGeom>
            <a:avLst/>
            <a:gdLst>
              <a:gd name="connsiteX0" fmla="*/ 956552 w 956551"/>
              <a:gd name="connsiteY0" fmla="*/ 650091 h 650090"/>
              <a:gd name="connsiteX1" fmla="*/ 956552 w 956551"/>
              <a:gd name="connsiteY1" fmla="*/ 0 h 650090"/>
              <a:gd name="connsiteX2" fmla="*/ 240 w 956551"/>
              <a:gd name="connsiteY2" fmla="*/ 0 h 650090"/>
              <a:gd name="connsiteX3" fmla="*/ 240 w 956551"/>
              <a:gd name="connsiteY3" fmla="*/ 161624 h 650090"/>
              <a:gd name="connsiteX4" fmla="*/ 0 w 956551"/>
              <a:gd name="connsiteY4" fmla="*/ 161624 h 650090"/>
              <a:gd name="connsiteX5" fmla="*/ 0 w 956551"/>
              <a:gd name="connsiteY5" fmla="*/ 650091 h 650090"/>
              <a:gd name="connsiteX6" fmla="*/ 956552 w 956551"/>
              <a:gd name="connsiteY6" fmla="*/ 650091 h 65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551" h="650090">
                <a:moveTo>
                  <a:pt x="956552" y="650091"/>
                </a:moveTo>
                <a:lnTo>
                  <a:pt x="956552" y="0"/>
                </a:lnTo>
                <a:lnTo>
                  <a:pt x="240" y="0"/>
                </a:lnTo>
                <a:lnTo>
                  <a:pt x="240" y="161624"/>
                </a:lnTo>
                <a:lnTo>
                  <a:pt x="0" y="161624"/>
                </a:lnTo>
                <a:lnTo>
                  <a:pt x="0" y="650091"/>
                </a:lnTo>
                <a:lnTo>
                  <a:pt x="956552" y="650091"/>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0" name="Freeform: Shape 229">
            <a:extLst>
              <a:ext uri="{FF2B5EF4-FFF2-40B4-BE49-F238E27FC236}">
                <a16:creationId xmlns:a16="http://schemas.microsoft.com/office/drawing/2014/main" id="{67BEE379-41C7-1B82-4D41-985B6A4CE566}"/>
              </a:ext>
            </a:extLst>
          </p:cNvPr>
          <p:cNvSpPr/>
          <p:nvPr/>
        </p:nvSpPr>
        <p:spPr>
          <a:xfrm>
            <a:off x="2236665" y="2168969"/>
            <a:ext cx="956551" cy="653327"/>
          </a:xfrm>
          <a:custGeom>
            <a:avLst/>
            <a:gdLst>
              <a:gd name="connsiteX0" fmla="*/ 240 w 956551"/>
              <a:gd name="connsiteY0" fmla="*/ 116542 h 653327"/>
              <a:gd name="connsiteX1" fmla="*/ 240 w 956551"/>
              <a:gd name="connsiteY1" fmla="*/ 653328 h 653327"/>
              <a:gd name="connsiteX2" fmla="*/ 956552 w 956551"/>
              <a:gd name="connsiteY2" fmla="*/ 653328 h 653327"/>
              <a:gd name="connsiteX3" fmla="*/ 956552 w 956551"/>
              <a:gd name="connsiteY3" fmla="*/ 0 h 653327"/>
              <a:gd name="connsiteX4" fmla="*/ 0 w 956551"/>
              <a:gd name="connsiteY4" fmla="*/ 0 h 653327"/>
              <a:gd name="connsiteX5" fmla="*/ 120 w 956551"/>
              <a:gd name="connsiteY5" fmla="*/ 116542 h 65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551" h="653327">
                <a:moveTo>
                  <a:pt x="240" y="116542"/>
                </a:moveTo>
                <a:lnTo>
                  <a:pt x="240" y="653328"/>
                </a:lnTo>
                <a:lnTo>
                  <a:pt x="956552" y="653328"/>
                </a:lnTo>
                <a:lnTo>
                  <a:pt x="956552" y="0"/>
                </a:lnTo>
                <a:lnTo>
                  <a:pt x="0" y="0"/>
                </a:lnTo>
                <a:cubicBezTo>
                  <a:pt x="120" y="39567"/>
                  <a:pt x="120" y="77215"/>
                  <a:pt x="120" y="116542"/>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1" name="Freeform: Shape 230">
            <a:extLst>
              <a:ext uri="{FF2B5EF4-FFF2-40B4-BE49-F238E27FC236}">
                <a16:creationId xmlns:a16="http://schemas.microsoft.com/office/drawing/2014/main" id="{D0B942AC-60C7-E561-DE13-5D909784A232}"/>
              </a:ext>
            </a:extLst>
          </p:cNvPr>
          <p:cNvSpPr/>
          <p:nvPr/>
        </p:nvSpPr>
        <p:spPr>
          <a:xfrm>
            <a:off x="2236665" y="3578378"/>
            <a:ext cx="956551" cy="650090"/>
          </a:xfrm>
          <a:custGeom>
            <a:avLst/>
            <a:gdLst>
              <a:gd name="connsiteX0" fmla="*/ 956312 w 956551"/>
              <a:gd name="connsiteY0" fmla="*/ 650090 h 650090"/>
              <a:gd name="connsiteX1" fmla="*/ 956312 w 956551"/>
              <a:gd name="connsiteY1" fmla="*/ 281043 h 650090"/>
              <a:gd name="connsiteX2" fmla="*/ 956552 w 956551"/>
              <a:gd name="connsiteY2" fmla="*/ 281043 h 650090"/>
              <a:gd name="connsiteX3" fmla="*/ 956552 w 956551"/>
              <a:gd name="connsiteY3" fmla="*/ 0 h 650090"/>
              <a:gd name="connsiteX4" fmla="*/ 0 w 956551"/>
              <a:gd name="connsiteY4" fmla="*/ 0 h 650090"/>
              <a:gd name="connsiteX5" fmla="*/ 0 w 956551"/>
              <a:gd name="connsiteY5" fmla="*/ 650090 h 650090"/>
              <a:gd name="connsiteX6" fmla="*/ 956312 w 956551"/>
              <a:gd name="connsiteY6" fmla="*/ 650090 h 65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551" h="650090">
                <a:moveTo>
                  <a:pt x="956312" y="650090"/>
                </a:moveTo>
                <a:lnTo>
                  <a:pt x="956312" y="281043"/>
                </a:lnTo>
                <a:lnTo>
                  <a:pt x="956552" y="281043"/>
                </a:lnTo>
                <a:lnTo>
                  <a:pt x="956552" y="0"/>
                </a:lnTo>
                <a:lnTo>
                  <a:pt x="0" y="0"/>
                </a:lnTo>
                <a:lnTo>
                  <a:pt x="0" y="650090"/>
                </a:lnTo>
                <a:lnTo>
                  <a:pt x="956312" y="6500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2" name="Freeform: Shape 231">
            <a:extLst>
              <a:ext uri="{FF2B5EF4-FFF2-40B4-BE49-F238E27FC236}">
                <a16:creationId xmlns:a16="http://schemas.microsoft.com/office/drawing/2014/main" id="{A98E95AC-EBBB-F1F1-922B-E1416C4E6DB7}"/>
              </a:ext>
            </a:extLst>
          </p:cNvPr>
          <p:cNvSpPr/>
          <p:nvPr/>
        </p:nvSpPr>
        <p:spPr>
          <a:xfrm>
            <a:off x="6314898" y="2874453"/>
            <a:ext cx="956431" cy="650090"/>
          </a:xfrm>
          <a:custGeom>
            <a:avLst/>
            <a:gdLst>
              <a:gd name="connsiteX0" fmla="*/ 0 w 956431"/>
              <a:gd name="connsiteY0" fmla="*/ 0 h 650090"/>
              <a:gd name="connsiteX1" fmla="*/ 956432 w 956431"/>
              <a:gd name="connsiteY1" fmla="*/ 0 h 650090"/>
              <a:gd name="connsiteX2" fmla="*/ 956432 w 956431"/>
              <a:gd name="connsiteY2" fmla="*/ 650090 h 650090"/>
              <a:gd name="connsiteX3" fmla="*/ 0 w 956431"/>
              <a:gd name="connsiteY3" fmla="*/ 650090 h 650090"/>
            </a:gdLst>
            <a:ahLst/>
            <a:cxnLst>
              <a:cxn ang="0">
                <a:pos x="connsiteX0" y="connsiteY0"/>
              </a:cxn>
              <a:cxn ang="0">
                <a:pos x="connsiteX1" y="connsiteY1"/>
              </a:cxn>
              <a:cxn ang="0">
                <a:pos x="connsiteX2" y="connsiteY2"/>
              </a:cxn>
              <a:cxn ang="0">
                <a:pos x="connsiteX3" y="connsiteY3"/>
              </a:cxn>
            </a:cxnLst>
            <a:rect l="l" t="t" r="r" b="b"/>
            <a:pathLst>
              <a:path w="956431" h="650090">
                <a:moveTo>
                  <a:pt x="0" y="0"/>
                </a:moveTo>
                <a:lnTo>
                  <a:pt x="956432" y="0"/>
                </a:lnTo>
                <a:lnTo>
                  <a:pt x="956432" y="650090"/>
                </a:lnTo>
                <a:lnTo>
                  <a:pt x="0" y="650090"/>
                </a:ln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3" name="Freeform: Shape 232">
            <a:extLst>
              <a:ext uri="{FF2B5EF4-FFF2-40B4-BE49-F238E27FC236}">
                <a16:creationId xmlns:a16="http://schemas.microsoft.com/office/drawing/2014/main" id="{4DC57F41-9328-8F1A-B43B-BBEB8A43C997}"/>
              </a:ext>
            </a:extLst>
          </p:cNvPr>
          <p:cNvSpPr/>
          <p:nvPr/>
        </p:nvSpPr>
        <p:spPr>
          <a:xfrm>
            <a:off x="6314898" y="3578378"/>
            <a:ext cx="956431" cy="650090"/>
          </a:xfrm>
          <a:custGeom>
            <a:avLst/>
            <a:gdLst>
              <a:gd name="connsiteX0" fmla="*/ 0 w 956431"/>
              <a:gd name="connsiteY0" fmla="*/ 0 h 650090"/>
              <a:gd name="connsiteX1" fmla="*/ 956432 w 956431"/>
              <a:gd name="connsiteY1" fmla="*/ 0 h 650090"/>
              <a:gd name="connsiteX2" fmla="*/ 956432 w 956431"/>
              <a:gd name="connsiteY2" fmla="*/ 650090 h 650090"/>
              <a:gd name="connsiteX3" fmla="*/ 0 w 956431"/>
              <a:gd name="connsiteY3" fmla="*/ 650090 h 650090"/>
            </a:gdLst>
            <a:ahLst/>
            <a:cxnLst>
              <a:cxn ang="0">
                <a:pos x="connsiteX0" y="connsiteY0"/>
              </a:cxn>
              <a:cxn ang="0">
                <a:pos x="connsiteX1" y="connsiteY1"/>
              </a:cxn>
              <a:cxn ang="0">
                <a:pos x="connsiteX2" y="connsiteY2"/>
              </a:cxn>
              <a:cxn ang="0">
                <a:pos x="connsiteX3" y="connsiteY3"/>
              </a:cxn>
            </a:cxnLst>
            <a:rect l="l" t="t" r="r" b="b"/>
            <a:pathLst>
              <a:path w="956431" h="650090">
                <a:moveTo>
                  <a:pt x="0" y="0"/>
                </a:moveTo>
                <a:lnTo>
                  <a:pt x="956432" y="0"/>
                </a:lnTo>
                <a:lnTo>
                  <a:pt x="956432" y="650090"/>
                </a:lnTo>
                <a:lnTo>
                  <a:pt x="0" y="6500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4" name="Freeform: Shape 233">
            <a:extLst>
              <a:ext uri="{FF2B5EF4-FFF2-40B4-BE49-F238E27FC236}">
                <a16:creationId xmlns:a16="http://schemas.microsoft.com/office/drawing/2014/main" id="{ED0FDB27-F3DE-850A-89D8-13C6B80DC1E9}"/>
              </a:ext>
            </a:extLst>
          </p:cNvPr>
          <p:cNvSpPr/>
          <p:nvPr/>
        </p:nvSpPr>
        <p:spPr>
          <a:xfrm>
            <a:off x="4959324" y="2874453"/>
            <a:ext cx="956551" cy="651649"/>
          </a:xfrm>
          <a:custGeom>
            <a:avLst/>
            <a:gdLst>
              <a:gd name="connsiteX0" fmla="*/ 956552 w 956551"/>
              <a:gd name="connsiteY0" fmla="*/ 651649 h 651649"/>
              <a:gd name="connsiteX1" fmla="*/ 956552 w 956551"/>
              <a:gd name="connsiteY1" fmla="*/ 0 h 651649"/>
              <a:gd name="connsiteX2" fmla="*/ 240 w 956551"/>
              <a:gd name="connsiteY2" fmla="*/ 0 h 651649"/>
              <a:gd name="connsiteX3" fmla="*/ 240 w 956551"/>
              <a:gd name="connsiteY3" fmla="*/ 181047 h 651649"/>
              <a:gd name="connsiteX4" fmla="*/ 0 w 956551"/>
              <a:gd name="connsiteY4" fmla="*/ 181047 h 651649"/>
              <a:gd name="connsiteX5" fmla="*/ 0 w 956551"/>
              <a:gd name="connsiteY5" fmla="*/ 651649 h 651649"/>
              <a:gd name="connsiteX6" fmla="*/ 956552 w 956551"/>
              <a:gd name="connsiteY6" fmla="*/ 651649 h 65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551" h="651649">
                <a:moveTo>
                  <a:pt x="956552" y="651649"/>
                </a:moveTo>
                <a:lnTo>
                  <a:pt x="956552" y="0"/>
                </a:lnTo>
                <a:lnTo>
                  <a:pt x="240" y="0"/>
                </a:lnTo>
                <a:lnTo>
                  <a:pt x="240" y="181047"/>
                </a:lnTo>
                <a:lnTo>
                  <a:pt x="0" y="181047"/>
                </a:lnTo>
                <a:lnTo>
                  <a:pt x="0" y="651649"/>
                </a:lnTo>
                <a:lnTo>
                  <a:pt x="956552" y="651649"/>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5" name="Freeform: Shape 234">
            <a:extLst>
              <a:ext uri="{FF2B5EF4-FFF2-40B4-BE49-F238E27FC236}">
                <a16:creationId xmlns:a16="http://schemas.microsoft.com/office/drawing/2014/main" id="{277CC954-E013-0A08-191D-367EA59906D9}"/>
              </a:ext>
            </a:extLst>
          </p:cNvPr>
          <p:cNvSpPr/>
          <p:nvPr/>
        </p:nvSpPr>
        <p:spPr>
          <a:xfrm>
            <a:off x="6314898" y="2170768"/>
            <a:ext cx="956431" cy="650090"/>
          </a:xfrm>
          <a:custGeom>
            <a:avLst/>
            <a:gdLst>
              <a:gd name="connsiteX0" fmla="*/ 0 w 956431"/>
              <a:gd name="connsiteY0" fmla="*/ 0 h 650090"/>
              <a:gd name="connsiteX1" fmla="*/ 956432 w 956431"/>
              <a:gd name="connsiteY1" fmla="*/ 0 h 650090"/>
              <a:gd name="connsiteX2" fmla="*/ 956432 w 956431"/>
              <a:gd name="connsiteY2" fmla="*/ 650090 h 650090"/>
              <a:gd name="connsiteX3" fmla="*/ 0 w 956431"/>
              <a:gd name="connsiteY3" fmla="*/ 650090 h 650090"/>
            </a:gdLst>
            <a:ahLst/>
            <a:cxnLst>
              <a:cxn ang="0">
                <a:pos x="connsiteX0" y="connsiteY0"/>
              </a:cxn>
              <a:cxn ang="0">
                <a:pos x="connsiteX1" y="connsiteY1"/>
              </a:cxn>
              <a:cxn ang="0">
                <a:pos x="connsiteX2" y="connsiteY2"/>
              </a:cxn>
              <a:cxn ang="0">
                <a:pos x="connsiteX3" y="connsiteY3"/>
              </a:cxn>
            </a:cxnLst>
            <a:rect l="l" t="t" r="r" b="b"/>
            <a:pathLst>
              <a:path w="956431" h="650090">
                <a:moveTo>
                  <a:pt x="0" y="0"/>
                </a:moveTo>
                <a:lnTo>
                  <a:pt x="956432" y="0"/>
                </a:lnTo>
                <a:lnTo>
                  <a:pt x="956432" y="650090"/>
                </a:lnTo>
                <a:lnTo>
                  <a:pt x="0" y="6500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6" name="Freeform: Shape 235">
            <a:extLst>
              <a:ext uri="{FF2B5EF4-FFF2-40B4-BE49-F238E27FC236}">
                <a16:creationId xmlns:a16="http://schemas.microsoft.com/office/drawing/2014/main" id="{EF08E222-47DE-95E6-1C9E-917B43A3129D}"/>
              </a:ext>
            </a:extLst>
          </p:cNvPr>
          <p:cNvSpPr/>
          <p:nvPr/>
        </p:nvSpPr>
        <p:spPr>
          <a:xfrm>
            <a:off x="4959324" y="2170767"/>
            <a:ext cx="956551" cy="651649"/>
          </a:xfrm>
          <a:custGeom>
            <a:avLst/>
            <a:gdLst>
              <a:gd name="connsiteX0" fmla="*/ 956552 w 956551"/>
              <a:gd name="connsiteY0" fmla="*/ 651649 h 651649"/>
              <a:gd name="connsiteX1" fmla="*/ 956552 w 956551"/>
              <a:gd name="connsiteY1" fmla="*/ 0 h 651649"/>
              <a:gd name="connsiteX2" fmla="*/ 240 w 956551"/>
              <a:gd name="connsiteY2" fmla="*/ 0 h 651649"/>
              <a:gd name="connsiteX3" fmla="*/ 240 w 956551"/>
              <a:gd name="connsiteY3" fmla="*/ 181047 h 651649"/>
              <a:gd name="connsiteX4" fmla="*/ 0 w 956551"/>
              <a:gd name="connsiteY4" fmla="*/ 181047 h 651649"/>
              <a:gd name="connsiteX5" fmla="*/ 0 w 956551"/>
              <a:gd name="connsiteY5" fmla="*/ 651649 h 651649"/>
              <a:gd name="connsiteX6" fmla="*/ 956552 w 956551"/>
              <a:gd name="connsiteY6" fmla="*/ 651649 h 65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551" h="651649">
                <a:moveTo>
                  <a:pt x="956552" y="651649"/>
                </a:moveTo>
                <a:lnTo>
                  <a:pt x="956552" y="0"/>
                </a:lnTo>
                <a:lnTo>
                  <a:pt x="240" y="0"/>
                </a:lnTo>
                <a:lnTo>
                  <a:pt x="240" y="181047"/>
                </a:lnTo>
                <a:lnTo>
                  <a:pt x="0" y="181047"/>
                </a:lnTo>
                <a:lnTo>
                  <a:pt x="0" y="651649"/>
                </a:lnTo>
                <a:lnTo>
                  <a:pt x="956552" y="651649"/>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7" name="Freeform: Shape 236">
            <a:extLst>
              <a:ext uri="{FF2B5EF4-FFF2-40B4-BE49-F238E27FC236}">
                <a16:creationId xmlns:a16="http://schemas.microsoft.com/office/drawing/2014/main" id="{7AC72E1A-DBD2-F9E6-C9C8-46061C4222A4}"/>
              </a:ext>
            </a:extLst>
          </p:cNvPr>
          <p:cNvSpPr/>
          <p:nvPr/>
        </p:nvSpPr>
        <p:spPr>
          <a:xfrm>
            <a:off x="4959324" y="3578378"/>
            <a:ext cx="956551" cy="650090"/>
          </a:xfrm>
          <a:custGeom>
            <a:avLst/>
            <a:gdLst>
              <a:gd name="connsiteX0" fmla="*/ 956312 w 956551"/>
              <a:gd name="connsiteY0" fmla="*/ 650090 h 650090"/>
              <a:gd name="connsiteX1" fmla="*/ 956312 w 956551"/>
              <a:gd name="connsiteY1" fmla="*/ 300466 h 650090"/>
              <a:gd name="connsiteX2" fmla="*/ 956552 w 956551"/>
              <a:gd name="connsiteY2" fmla="*/ 300466 h 650090"/>
              <a:gd name="connsiteX3" fmla="*/ 956552 w 956551"/>
              <a:gd name="connsiteY3" fmla="*/ 0 h 650090"/>
              <a:gd name="connsiteX4" fmla="*/ 0 w 956551"/>
              <a:gd name="connsiteY4" fmla="*/ 0 h 650090"/>
              <a:gd name="connsiteX5" fmla="*/ 0 w 956551"/>
              <a:gd name="connsiteY5" fmla="*/ 650090 h 650090"/>
              <a:gd name="connsiteX6" fmla="*/ 956312 w 956551"/>
              <a:gd name="connsiteY6" fmla="*/ 650090 h 65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551" h="650090">
                <a:moveTo>
                  <a:pt x="956312" y="650090"/>
                </a:moveTo>
                <a:lnTo>
                  <a:pt x="956312" y="300466"/>
                </a:lnTo>
                <a:lnTo>
                  <a:pt x="956552" y="300466"/>
                </a:lnTo>
                <a:lnTo>
                  <a:pt x="956552" y="0"/>
                </a:lnTo>
                <a:lnTo>
                  <a:pt x="0" y="0"/>
                </a:lnTo>
                <a:lnTo>
                  <a:pt x="0" y="650090"/>
                </a:lnTo>
                <a:lnTo>
                  <a:pt x="956312" y="6500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8" name="Freeform: Shape 237">
            <a:extLst>
              <a:ext uri="{FF2B5EF4-FFF2-40B4-BE49-F238E27FC236}">
                <a16:creationId xmlns:a16="http://schemas.microsoft.com/office/drawing/2014/main" id="{B3E4A063-2A84-A18B-C573-D72BC56E4EEB}"/>
              </a:ext>
            </a:extLst>
          </p:cNvPr>
          <p:cNvSpPr/>
          <p:nvPr/>
        </p:nvSpPr>
        <p:spPr>
          <a:xfrm>
            <a:off x="875456" y="3578378"/>
            <a:ext cx="956431" cy="650090"/>
          </a:xfrm>
          <a:custGeom>
            <a:avLst/>
            <a:gdLst>
              <a:gd name="connsiteX0" fmla="*/ 0 w 956431"/>
              <a:gd name="connsiteY0" fmla="*/ 0 h 650090"/>
              <a:gd name="connsiteX1" fmla="*/ 956432 w 956431"/>
              <a:gd name="connsiteY1" fmla="*/ 0 h 650090"/>
              <a:gd name="connsiteX2" fmla="*/ 956432 w 956431"/>
              <a:gd name="connsiteY2" fmla="*/ 650090 h 650090"/>
              <a:gd name="connsiteX3" fmla="*/ 0 w 956431"/>
              <a:gd name="connsiteY3" fmla="*/ 650090 h 650090"/>
            </a:gdLst>
            <a:ahLst/>
            <a:cxnLst>
              <a:cxn ang="0">
                <a:pos x="connsiteX0" y="connsiteY0"/>
              </a:cxn>
              <a:cxn ang="0">
                <a:pos x="connsiteX1" y="connsiteY1"/>
              </a:cxn>
              <a:cxn ang="0">
                <a:pos x="connsiteX2" y="connsiteY2"/>
              </a:cxn>
              <a:cxn ang="0">
                <a:pos x="connsiteX3" y="connsiteY3"/>
              </a:cxn>
            </a:cxnLst>
            <a:rect l="l" t="t" r="r" b="b"/>
            <a:pathLst>
              <a:path w="956431" h="650090">
                <a:moveTo>
                  <a:pt x="0" y="0"/>
                </a:moveTo>
                <a:lnTo>
                  <a:pt x="956432" y="0"/>
                </a:lnTo>
                <a:lnTo>
                  <a:pt x="956432" y="650090"/>
                </a:lnTo>
                <a:lnTo>
                  <a:pt x="0" y="6500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9" name="Freeform: Shape 238">
            <a:extLst>
              <a:ext uri="{FF2B5EF4-FFF2-40B4-BE49-F238E27FC236}">
                <a16:creationId xmlns:a16="http://schemas.microsoft.com/office/drawing/2014/main" id="{203ADE50-A7BF-D756-87C7-6AB51E31AACC}"/>
              </a:ext>
            </a:extLst>
          </p:cNvPr>
          <p:cNvSpPr/>
          <p:nvPr/>
        </p:nvSpPr>
        <p:spPr>
          <a:xfrm>
            <a:off x="875456" y="2873973"/>
            <a:ext cx="956431" cy="650090"/>
          </a:xfrm>
          <a:custGeom>
            <a:avLst/>
            <a:gdLst>
              <a:gd name="connsiteX0" fmla="*/ 0 w 956431"/>
              <a:gd name="connsiteY0" fmla="*/ 0 h 650090"/>
              <a:gd name="connsiteX1" fmla="*/ 956432 w 956431"/>
              <a:gd name="connsiteY1" fmla="*/ 0 h 650090"/>
              <a:gd name="connsiteX2" fmla="*/ 956432 w 956431"/>
              <a:gd name="connsiteY2" fmla="*/ 650091 h 650090"/>
              <a:gd name="connsiteX3" fmla="*/ 0 w 956431"/>
              <a:gd name="connsiteY3" fmla="*/ 650091 h 650090"/>
            </a:gdLst>
            <a:ahLst/>
            <a:cxnLst>
              <a:cxn ang="0">
                <a:pos x="connsiteX0" y="connsiteY0"/>
              </a:cxn>
              <a:cxn ang="0">
                <a:pos x="connsiteX1" y="connsiteY1"/>
              </a:cxn>
              <a:cxn ang="0">
                <a:pos x="connsiteX2" y="connsiteY2"/>
              </a:cxn>
              <a:cxn ang="0">
                <a:pos x="connsiteX3" y="connsiteY3"/>
              </a:cxn>
            </a:cxnLst>
            <a:rect l="l" t="t" r="r" b="b"/>
            <a:pathLst>
              <a:path w="956431" h="650090">
                <a:moveTo>
                  <a:pt x="0" y="0"/>
                </a:moveTo>
                <a:lnTo>
                  <a:pt x="956432" y="0"/>
                </a:lnTo>
                <a:lnTo>
                  <a:pt x="956432" y="650091"/>
                </a:lnTo>
                <a:lnTo>
                  <a:pt x="0" y="650091"/>
                </a:ln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40" name="Freeform: Shape 239">
            <a:extLst>
              <a:ext uri="{FF2B5EF4-FFF2-40B4-BE49-F238E27FC236}">
                <a16:creationId xmlns:a16="http://schemas.microsoft.com/office/drawing/2014/main" id="{289F9F17-27AA-07AF-4B66-1D493B152CCC}"/>
              </a:ext>
            </a:extLst>
          </p:cNvPr>
          <p:cNvSpPr/>
          <p:nvPr/>
        </p:nvSpPr>
        <p:spPr>
          <a:xfrm>
            <a:off x="3591520" y="4282423"/>
            <a:ext cx="957630" cy="650210"/>
          </a:xfrm>
          <a:custGeom>
            <a:avLst/>
            <a:gdLst>
              <a:gd name="connsiteX0" fmla="*/ 957631 w 957630"/>
              <a:gd name="connsiteY0" fmla="*/ 414010 h 650210"/>
              <a:gd name="connsiteX1" fmla="*/ 956432 w 957630"/>
              <a:gd name="connsiteY1" fmla="*/ 414010 h 650210"/>
              <a:gd name="connsiteX2" fmla="*/ 956432 w 957630"/>
              <a:gd name="connsiteY2" fmla="*/ 0 h 650210"/>
              <a:gd name="connsiteX3" fmla="*/ 0 w 957630"/>
              <a:gd name="connsiteY3" fmla="*/ 0 h 650210"/>
              <a:gd name="connsiteX4" fmla="*/ 0 w 957630"/>
              <a:gd name="connsiteY4" fmla="*/ 650211 h 650210"/>
              <a:gd name="connsiteX5" fmla="*/ 957631 w 957630"/>
              <a:gd name="connsiteY5" fmla="*/ 650211 h 650210"/>
              <a:gd name="connsiteX6" fmla="*/ 957631 w 957630"/>
              <a:gd name="connsiteY6" fmla="*/ 414010 h 6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630" h="650210">
                <a:moveTo>
                  <a:pt x="957631" y="414010"/>
                </a:moveTo>
                <a:lnTo>
                  <a:pt x="956432" y="414010"/>
                </a:lnTo>
                <a:lnTo>
                  <a:pt x="956432" y="0"/>
                </a:lnTo>
                <a:lnTo>
                  <a:pt x="0" y="0"/>
                </a:lnTo>
                <a:lnTo>
                  <a:pt x="0" y="650211"/>
                </a:lnTo>
                <a:lnTo>
                  <a:pt x="957631" y="650211"/>
                </a:lnTo>
                <a:lnTo>
                  <a:pt x="957631" y="414010"/>
                </a:ln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41" name="Freeform: Shape 240">
            <a:extLst>
              <a:ext uri="{FF2B5EF4-FFF2-40B4-BE49-F238E27FC236}">
                <a16:creationId xmlns:a16="http://schemas.microsoft.com/office/drawing/2014/main" id="{9752F716-E9C7-A415-9626-2A8D23AC6DA1}"/>
              </a:ext>
            </a:extLst>
          </p:cNvPr>
          <p:cNvSpPr/>
          <p:nvPr/>
        </p:nvSpPr>
        <p:spPr>
          <a:xfrm>
            <a:off x="2236665" y="4282423"/>
            <a:ext cx="956551" cy="650210"/>
          </a:xfrm>
          <a:custGeom>
            <a:avLst/>
            <a:gdLst>
              <a:gd name="connsiteX0" fmla="*/ 956312 w 956551"/>
              <a:gd name="connsiteY0" fmla="*/ 650211 h 650210"/>
              <a:gd name="connsiteX1" fmla="*/ 956312 w 956551"/>
              <a:gd name="connsiteY1" fmla="*/ 281163 h 650210"/>
              <a:gd name="connsiteX2" fmla="*/ 956552 w 956551"/>
              <a:gd name="connsiteY2" fmla="*/ 281163 h 650210"/>
              <a:gd name="connsiteX3" fmla="*/ 956552 w 956551"/>
              <a:gd name="connsiteY3" fmla="*/ 0 h 650210"/>
              <a:gd name="connsiteX4" fmla="*/ 0 w 956551"/>
              <a:gd name="connsiteY4" fmla="*/ 0 h 650210"/>
              <a:gd name="connsiteX5" fmla="*/ 0 w 956551"/>
              <a:gd name="connsiteY5" fmla="*/ 650211 h 650210"/>
              <a:gd name="connsiteX6" fmla="*/ 956312 w 956551"/>
              <a:gd name="connsiteY6" fmla="*/ 650211 h 6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551" h="650210">
                <a:moveTo>
                  <a:pt x="956312" y="650211"/>
                </a:moveTo>
                <a:lnTo>
                  <a:pt x="956312" y="281163"/>
                </a:lnTo>
                <a:lnTo>
                  <a:pt x="956552" y="281163"/>
                </a:lnTo>
                <a:lnTo>
                  <a:pt x="956552" y="0"/>
                </a:lnTo>
                <a:lnTo>
                  <a:pt x="0" y="0"/>
                </a:lnTo>
                <a:lnTo>
                  <a:pt x="0" y="650211"/>
                </a:lnTo>
                <a:lnTo>
                  <a:pt x="956312" y="650211"/>
                </a:ln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42" name="Freeform: Shape 241">
            <a:extLst>
              <a:ext uri="{FF2B5EF4-FFF2-40B4-BE49-F238E27FC236}">
                <a16:creationId xmlns:a16="http://schemas.microsoft.com/office/drawing/2014/main" id="{CF0A1F9C-F72A-8E1B-B89A-FEFA94E06058}"/>
              </a:ext>
            </a:extLst>
          </p:cNvPr>
          <p:cNvSpPr/>
          <p:nvPr/>
        </p:nvSpPr>
        <p:spPr>
          <a:xfrm>
            <a:off x="6314898" y="4282423"/>
            <a:ext cx="956431" cy="650090"/>
          </a:xfrm>
          <a:custGeom>
            <a:avLst/>
            <a:gdLst>
              <a:gd name="connsiteX0" fmla="*/ 0 w 956431"/>
              <a:gd name="connsiteY0" fmla="*/ 0 h 650090"/>
              <a:gd name="connsiteX1" fmla="*/ 956432 w 956431"/>
              <a:gd name="connsiteY1" fmla="*/ 0 h 650090"/>
              <a:gd name="connsiteX2" fmla="*/ 956432 w 956431"/>
              <a:gd name="connsiteY2" fmla="*/ 650090 h 650090"/>
              <a:gd name="connsiteX3" fmla="*/ 0 w 956431"/>
              <a:gd name="connsiteY3" fmla="*/ 650090 h 650090"/>
            </a:gdLst>
            <a:ahLst/>
            <a:cxnLst>
              <a:cxn ang="0">
                <a:pos x="connsiteX0" y="connsiteY0"/>
              </a:cxn>
              <a:cxn ang="0">
                <a:pos x="connsiteX1" y="connsiteY1"/>
              </a:cxn>
              <a:cxn ang="0">
                <a:pos x="connsiteX2" y="connsiteY2"/>
              </a:cxn>
              <a:cxn ang="0">
                <a:pos x="connsiteX3" y="connsiteY3"/>
              </a:cxn>
            </a:cxnLst>
            <a:rect l="l" t="t" r="r" b="b"/>
            <a:pathLst>
              <a:path w="956431" h="650090">
                <a:moveTo>
                  <a:pt x="0" y="0"/>
                </a:moveTo>
                <a:lnTo>
                  <a:pt x="956432" y="0"/>
                </a:lnTo>
                <a:lnTo>
                  <a:pt x="956432" y="650090"/>
                </a:lnTo>
                <a:lnTo>
                  <a:pt x="0" y="6500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43" name="Freeform: Shape 242">
            <a:extLst>
              <a:ext uri="{FF2B5EF4-FFF2-40B4-BE49-F238E27FC236}">
                <a16:creationId xmlns:a16="http://schemas.microsoft.com/office/drawing/2014/main" id="{F68D8167-CDA3-1A3E-0991-01184D5B3228}"/>
              </a:ext>
            </a:extLst>
          </p:cNvPr>
          <p:cNvSpPr/>
          <p:nvPr/>
        </p:nvSpPr>
        <p:spPr>
          <a:xfrm>
            <a:off x="7676707" y="3578378"/>
            <a:ext cx="956431" cy="650090"/>
          </a:xfrm>
          <a:custGeom>
            <a:avLst/>
            <a:gdLst>
              <a:gd name="connsiteX0" fmla="*/ 0 w 956431"/>
              <a:gd name="connsiteY0" fmla="*/ 0 h 650090"/>
              <a:gd name="connsiteX1" fmla="*/ 956432 w 956431"/>
              <a:gd name="connsiteY1" fmla="*/ 0 h 650090"/>
              <a:gd name="connsiteX2" fmla="*/ 956432 w 956431"/>
              <a:gd name="connsiteY2" fmla="*/ 650090 h 650090"/>
              <a:gd name="connsiteX3" fmla="*/ 0 w 956431"/>
              <a:gd name="connsiteY3" fmla="*/ 650090 h 650090"/>
            </a:gdLst>
            <a:ahLst/>
            <a:cxnLst>
              <a:cxn ang="0">
                <a:pos x="connsiteX0" y="connsiteY0"/>
              </a:cxn>
              <a:cxn ang="0">
                <a:pos x="connsiteX1" y="connsiteY1"/>
              </a:cxn>
              <a:cxn ang="0">
                <a:pos x="connsiteX2" y="connsiteY2"/>
              </a:cxn>
              <a:cxn ang="0">
                <a:pos x="connsiteX3" y="connsiteY3"/>
              </a:cxn>
            </a:cxnLst>
            <a:rect l="l" t="t" r="r" b="b"/>
            <a:pathLst>
              <a:path w="956431" h="650090">
                <a:moveTo>
                  <a:pt x="0" y="0"/>
                </a:moveTo>
                <a:lnTo>
                  <a:pt x="956432" y="0"/>
                </a:lnTo>
                <a:lnTo>
                  <a:pt x="956432" y="650090"/>
                </a:lnTo>
                <a:lnTo>
                  <a:pt x="0" y="6500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44" name="Freeform: Shape 243">
            <a:extLst>
              <a:ext uri="{FF2B5EF4-FFF2-40B4-BE49-F238E27FC236}">
                <a16:creationId xmlns:a16="http://schemas.microsoft.com/office/drawing/2014/main" id="{0F685160-B3EF-B249-3A6E-8185BD572103}"/>
              </a:ext>
            </a:extLst>
          </p:cNvPr>
          <p:cNvSpPr/>
          <p:nvPr/>
        </p:nvSpPr>
        <p:spPr>
          <a:xfrm>
            <a:off x="7676707" y="4282423"/>
            <a:ext cx="956431" cy="650090"/>
          </a:xfrm>
          <a:custGeom>
            <a:avLst/>
            <a:gdLst>
              <a:gd name="connsiteX0" fmla="*/ 0 w 956431"/>
              <a:gd name="connsiteY0" fmla="*/ 0 h 650090"/>
              <a:gd name="connsiteX1" fmla="*/ 956432 w 956431"/>
              <a:gd name="connsiteY1" fmla="*/ 0 h 650090"/>
              <a:gd name="connsiteX2" fmla="*/ 956432 w 956431"/>
              <a:gd name="connsiteY2" fmla="*/ 650090 h 650090"/>
              <a:gd name="connsiteX3" fmla="*/ 0 w 956431"/>
              <a:gd name="connsiteY3" fmla="*/ 650090 h 650090"/>
            </a:gdLst>
            <a:ahLst/>
            <a:cxnLst>
              <a:cxn ang="0">
                <a:pos x="connsiteX0" y="connsiteY0"/>
              </a:cxn>
              <a:cxn ang="0">
                <a:pos x="connsiteX1" y="connsiteY1"/>
              </a:cxn>
              <a:cxn ang="0">
                <a:pos x="connsiteX2" y="connsiteY2"/>
              </a:cxn>
              <a:cxn ang="0">
                <a:pos x="connsiteX3" y="connsiteY3"/>
              </a:cxn>
            </a:cxnLst>
            <a:rect l="l" t="t" r="r" b="b"/>
            <a:pathLst>
              <a:path w="956431" h="650090">
                <a:moveTo>
                  <a:pt x="0" y="0"/>
                </a:moveTo>
                <a:lnTo>
                  <a:pt x="956432" y="0"/>
                </a:lnTo>
                <a:lnTo>
                  <a:pt x="956432" y="650090"/>
                </a:lnTo>
                <a:lnTo>
                  <a:pt x="0" y="6500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45" name="Freeform: Shape 244">
            <a:extLst>
              <a:ext uri="{FF2B5EF4-FFF2-40B4-BE49-F238E27FC236}">
                <a16:creationId xmlns:a16="http://schemas.microsoft.com/office/drawing/2014/main" id="{E0304D5A-CEE8-0CFB-C840-5F0850C46B08}"/>
              </a:ext>
            </a:extLst>
          </p:cNvPr>
          <p:cNvSpPr/>
          <p:nvPr/>
        </p:nvSpPr>
        <p:spPr>
          <a:xfrm>
            <a:off x="4959324" y="4282423"/>
            <a:ext cx="956551" cy="650210"/>
          </a:xfrm>
          <a:custGeom>
            <a:avLst/>
            <a:gdLst>
              <a:gd name="connsiteX0" fmla="*/ 956312 w 956551"/>
              <a:gd name="connsiteY0" fmla="*/ 650211 h 650210"/>
              <a:gd name="connsiteX1" fmla="*/ 956312 w 956551"/>
              <a:gd name="connsiteY1" fmla="*/ 300586 h 650210"/>
              <a:gd name="connsiteX2" fmla="*/ 956552 w 956551"/>
              <a:gd name="connsiteY2" fmla="*/ 300586 h 650210"/>
              <a:gd name="connsiteX3" fmla="*/ 956552 w 956551"/>
              <a:gd name="connsiteY3" fmla="*/ 0 h 650210"/>
              <a:gd name="connsiteX4" fmla="*/ 0 w 956551"/>
              <a:gd name="connsiteY4" fmla="*/ 0 h 650210"/>
              <a:gd name="connsiteX5" fmla="*/ 0 w 956551"/>
              <a:gd name="connsiteY5" fmla="*/ 650211 h 650210"/>
              <a:gd name="connsiteX6" fmla="*/ 956312 w 956551"/>
              <a:gd name="connsiteY6" fmla="*/ 650211 h 6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551" h="650210">
                <a:moveTo>
                  <a:pt x="956312" y="650211"/>
                </a:moveTo>
                <a:lnTo>
                  <a:pt x="956312" y="300586"/>
                </a:lnTo>
                <a:lnTo>
                  <a:pt x="956552" y="300586"/>
                </a:lnTo>
                <a:lnTo>
                  <a:pt x="956552" y="0"/>
                </a:lnTo>
                <a:lnTo>
                  <a:pt x="0" y="0"/>
                </a:lnTo>
                <a:lnTo>
                  <a:pt x="0" y="650211"/>
                </a:lnTo>
                <a:lnTo>
                  <a:pt x="956312" y="650211"/>
                </a:ln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46" name="Freeform: Shape 245">
            <a:extLst>
              <a:ext uri="{FF2B5EF4-FFF2-40B4-BE49-F238E27FC236}">
                <a16:creationId xmlns:a16="http://schemas.microsoft.com/office/drawing/2014/main" id="{843146BD-9E9F-B481-EB80-2C9C3B3D63D8}"/>
              </a:ext>
            </a:extLst>
          </p:cNvPr>
          <p:cNvSpPr/>
          <p:nvPr/>
        </p:nvSpPr>
        <p:spPr>
          <a:xfrm>
            <a:off x="875456" y="4282423"/>
            <a:ext cx="956431" cy="650090"/>
          </a:xfrm>
          <a:custGeom>
            <a:avLst/>
            <a:gdLst>
              <a:gd name="connsiteX0" fmla="*/ 0 w 956431"/>
              <a:gd name="connsiteY0" fmla="*/ 0 h 650090"/>
              <a:gd name="connsiteX1" fmla="*/ 956432 w 956431"/>
              <a:gd name="connsiteY1" fmla="*/ 0 h 650090"/>
              <a:gd name="connsiteX2" fmla="*/ 956432 w 956431"/>
              <a:gd name="connsiteY2" fmla="*/ 650090 h 650090"/>
              <a:gd name="connsiteX3" fmla="*/ 0 w 956431"/>
              <a:gd name="connsiteY3" fmla="*/ 650090 h 650090"/>
            </a:gdLst>
            <a:ahLst/>
            <a:cxnLst>
              <a:cxn ang="0">
                <a:pos x="connsiteX0" y="connsiteY0"/>
              </a:cxn>
              <a:cxn ang="0">
                <a:pos x="connsiteX1" y="connsiteY1"/>
              </a:cxn>
              <a:cxn ang="0">
                <a:pos x="connsiteX2" y="connsiteY2"/>
              </a:cxn>
              <a:cxn ang="0">
                <a:pos x="connsiteX3" y="connsiteY3"/>
              </a:cxn>
            </a:cxnLst>
            <a:rect l="l" t="t" r="r" b="b"/>
            <a:pathLst>
              <a:path w="956431" h="650090">
                <a:moveTo>
                  <a:pt x="0" y="0"/>
                </a:moveTo>
                <a:lnTo>
                  <a:pt x="956432" y="0"/>
                </a:lnTo>
                <a:lnTo>
                  <a:pt x="956432" y="650090"/>
                </a:lnTo>
                <a:lnTo>
                  <a:pt x="0" y="6500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47" name="Freeform: Shape 246">
            <a:extLst>
              <a:ext uri="{FF2B5EF4-FFF2-40B4-BE49-F238E27FC236}">
                <a16:creationId xmlns:a16="http://schemas.microsoft.com/office/drawing/2014/main" id="{74AB06E4-911D-CD8A-2046-FC8B3C11B3C0}"/>
              </a:ext>
            </a:extLst>
          </p:cNvPr>
          <p:cNvSpPr/>
          <p:nvPr/>
        </p:nvSpPr>
        <p:spPr>
          <a:xfrm>
            <a:off x="3591520" y="2169688"/>
            <a:ext cx="956431" cy="651649"/>
          </a:xfrm>
          <a:custGeom>
            <a:avLst/>
            <a:gdLst>
              <a:gd name="connsiteX0" fmla="*/ 0 w 956431"/>
              <a:gd name="connsiteY0" fmla="*/ 0 h 651649"/>
              <a:gd name="connsiteX1" fmla="*/ 956432 w 956431"/>
              <a:gd name="connsiteY1" fmla="*/ 0 h 651649"/>
              <a:gd name="connsiteX2" fmla="*/ 956432 w 956431"/>
              <a:gd name="connsiteY2" fmla="*/ 651649 h 651649"/>
              <a:gd name="connsiteX3" fmla="*/ 0 w 956431"/>
              <a:gd name="connsiteY3" fmla="*/ 651649 h 651649"/>
            </a:gdLst>
            <a:ahLst/>
            <a:cxnLst>
              <a:cxn ang="0">
                <a:pos x="connsiteX0" y="connsiteY0"/>
              </a:cxn>
              <a:cxn ang="0">
                <a:pos x="connsiteX1" y="connsiteY1"/>
              </a:cxn>
              <a:cxn ang="0">
                <a:pos x="connsiteX2" y="connsiteY2"/>
              </a:cxn>
              <a:cxn ang="0">
                <a:pos x="connsiteX3" y="connsiteY3"/>
              </a:cxn>
            </a:cxnLst>
            <a:rect l="l" t="t" r="r" b="b"/>
            <a:pathLst>
              <a:path w="956431" h="651649">
                <a:moveTo>
                  <a:pt x="0" y="0"/>
                </a:moveTo>
                <a:lnTo>
                  <a:pt x="956432" y="0"/>
                </a:lnTo>
                <a:lnTo>
                  <a:pt x="956432" y="651649"/>
                </a:lnTo>
                <a:lnTo>
                  <a:pt x="0" y="651649"/>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48" name="TextBox 247">
            <a:extLst>
              <a:ext uri="{FF2B5EF4-FFF2-40B4-BE49-F238E27FC236}">
                <a16:creationId xmlns:a16="http://schemas.microsoft.com/office/drawing/2014/main" id="{60402511-85F3-6D03-15DC-9F1CAB2405CE}"/>
              </a:ext>
            </a:extLst>
          </p:cNvPr>
          <p:cNvSpPr txBox="1"/>
          <p:nvPr/>
        </p:nvSpPr>
        <p:spPr>
          <a:xfrm>
            <a:off x="7689087" y="3043907"/>
            <a:ext cx="940321" cy="461665"/>
          </a:xfrm>
          <a:prstGeom prst="rect">
            <a:avLst/>
          </a:prstGeom>
          <a:noFill/>
        </p:spPr>
        <p:txBody>
          <a:bodyPr wrap="square" rtlCol="0">
            <a:spAutoFit/>
          </a:bodyPr>
          <a:lstStyle/>
          <a:p>
            <a:pPr algn="ctr"/>
            <a:r>
              <a:rPr lang="en-GB" sz="1200">
                <a:ln/>
                <a:solidFill>
                  <a:srgbClr val="FFFFFF"/>
                </a:solidFill>
                <a:latin typeface="ABeeZee" panose="020B0604020202020204" charset="0"/>
                <a:sym typeface="United Curriculum"/>
                <a:rtl val="0"/>
              </a:rPr>
              <a:t>Key Stage 3</a:t>
            </a:r>
          </a:p>
        </p:txBody>
      </p:sp>
      <p:sp>
        <p:nvSpPr>
          <p:cNvPr id="249" name="TextBox 248">
            <a:extLst>
              <a:ext uri="{FF2B5EF4-FFF2-40B4-BE49-F238E27FC236}">
                <a16:creationId xmlns:a16="http://schemas.microsoft.com/office/drawing/2014/main" id="{D16CC024-33F8-2DA0-3C36-50C908C34C7B}"/>
              </a:ext>
            </a:extLst>
          </p:cNvPr>
          <p:cNvSpPr txBox="1"/>
          <p:nvPr/>
        </p:nvSpPr>
        <p:spPr>
          <a:xfrm>
            <a:off x="972733" y="3021578"/>
            <a:ext cx="758212" cy="338554"/>
          </a:xfrm>
          <a:prstGeom prst="rect">
            <a:avLst/>
          </a:prstGeom>
          <a:noFill/>
        </p:spPr>
        <p:txBody>
          <a:bodyPr wrap="square" rtlCol="0">
            <a:spAutoFit/>
          </a:bodyPr>
          <a:lstStyle/>
          <a:p>
            <a:pPr algn="ctr"/>
            <a:r>
              <a:rPr lang="en-GB" sz="1600">
                <a:ln/>
                <a:solidFill>
                  <a:srgbClr val="FFFFFF"/>
                </a:solidFill>
                <a:latin typeface="ABeeZee" panose="020B0604020202020204" charset="0"/>
                <a:sym typeface="United Curriculum"/>
                <a:rtl val="0"/>
              </a:rPr>
              <a:t>N 3/4</a:t>
            </a:r>
          </a:p>
        </p:txBody>
      </p:sp>
      <p:sp>
        <p:nvSpPr>
          <p:cNvPr id="250" name="TextBox 249">
            <a:extLst>
              <a:ext uri="{FF2B5EF4-FFF2-40B4-BE49-F238E27FC236}">
                <a16:creationId xmlns:a16="http://schemas.microsoft.com/office/drawing/2014/main" id="{B5D085B3-7310-C775-9C10-940F44E3624A}"/>
              </a:ext>
            </a:extLst>
          </p:cNvPr>
          <p:cNvSpPr txBox="1"/>
          <p:nvPr/>
        </p:nvSpPr>
        <p:spPr>
          <a:xfrm>
            <a:off x="2447065" y="4428982"/>
            <a:ext cx="560824" cy="338554"/>
          </a:xfrm>
          <a:prstGeom prst="rect">
            <a:avLst/>
          </a:prstGeom>
          <a:noFill/>
        </p:spPr>
        <p:txBody>
          <a:bodyPr wrap="square" rtlCol="0">
            <a:spAutoFit/>
          </a:bodyPr>
          <a:lstStyle/>
          <a:p>
            <a:pPr algn="ctr"/>
            <a:r>
              <a:rPr lang="en-GB" sz="1600">
                <a:ln/>
                <a:solidFill>
                  <a:srgbClr val="FFFFFF"/>
                </a:solidFill>
                <a:latin typeface="ABeeZee" panose="020B0604020202020204" charset="0"/>
                <a:sym typeface="United Curriculum"/>
                <a:rtl val="0"/>
              </a:rPr>
              <a:t>R</a:t>
            </a:r>
          </a:p>
        </p:txBody>
      </p:sp>
      <p:sp>
        <p:nvSpPr>
          <p:cNvPr id="251" name="TextBox 250">
            <a:extLst>
              <a:ext uri="{FF2B5EF4-FFF2-40B4-BE49-F238E27FC236}">
                <a16:creationId xmlns:a16="http://schemas.microsoft.com/office/drawing/2014/main" id="{D0275D39-B760-C897-A64A-39AF4EF29062}"/>
              </a:ext>
            </a:extLst>
          </p:cNvPr>
          <p:cNvSpPr txBox="1"/>
          <p:nvPr/>
        </p:nvSpPr>
        <p:spPr>
          <a:xfrm>
            <a:off x="3626719" y="1510418"/>
            <a:ext cx="935564" cy="584775"/>
          </a:xfrm>
          <a:prstGeom prst="rect">
            <a:avLst/>
          </a:prstGeom>
          <a:noFill/>
        </p:spPr>
        <p:txBody>
          <a:bodyPr wrap="square" rtlCol="0">
            <a:spAutoFit/>
          </a:bodyPr>
          <a:lstStyle/>
          <a:p>
            <a:pPr algn="ctr"/>
            <a:r>
              <a:rPr lang="en-GB" sz="1600">
                <a:ln/>
                <a:solidFill>
                  <a:srgbClr val="FFFFFF"/>
                </a:solidFill>
                <a:latin typeface="ABeeZee" panose="020B0604020202020204" charset="0"/>
                <a:sym typeface="United Curriculum"/>
                <a:rtl val="0"/>
              </a:rPr>
              <a:t>Year</a:t>
            </a:r>
          </a:p>
          <a:p>
            <a:pPr algn="ctr"/>
            <a:r>
              <a:rPr lang="en-GB" sz="1600">
                <a:ln/>
                <a:solidFill>
                  <a:srgbClr val="FFFFFF"/>
                </a:solidFill>
                <a:latin typeface="ABeeZee" panose="020B0604020202020204" charset="0"/>
                <a:sym typeface="United Curriculum"/>
                <a:rtl val="0"/>
              </a:rPr>
              <a:t>1</a:t>
            </a:r>
          </a:p>
        </p:txBody>
      </p:sp>
      <p:sp>
        <p:nvSpPr>
          <p:cNvPr id="252" name="TextBox 251">
            <a:extLst>
              <a:ext uri="{FF2B5EF4-FFF2-40B4-BE49-F238E27FC236}">
                <a16:creationId xmlns:a16="http://schemas.microsoft.com/office/drawing/2014/main" id="{CE459716-6FD9-FA17-E68B-64089FF90258}"/>
              </a:ext>
            </a:extLst>
          </p:cNvPr>
          <p:cNvSpPr txBox="1"/>
          <p:nvPr/>
        </p:nvSpPr>
        <p:spPr>
          <a:xfrm>
            <a:off x="5005822" y="1515143"/>
            <a:ext cx="864408" cy="584775"/>
          </a:xfrm>
          <a:prstGeom prst="rect">
            <a:avLst/>
          </a:prstGeom>
          <a:noFill/>
        </p:spPr>
        <p:txBody>
          <a:bodyPr wrap="square" rtlCol="0">
            <a:spAutoFit/>
          </a:bodyPr>
          <a:lstStyle/>
          <a:p>
            <a:pPr algn="ctr"/>
            <a:r>
              <a:rPr lang="en-GB" sz="1600">
                <a:ln/>
                <a:solidFill>
                  <a:srgbClr val="FFFFFF"/>
                </a:solidFill>
                <a:latin typeface="ABeeZee" panose="020B0604020202020204" charset="0"/>
                <a:sym typeface="United Curriculum"/>
                <a:rtl val="0"/>
              </a:rPr>
              <a:t>Year</a:t>
            </a:r>
          </a:p>
          <a:p>
            <a:pPr algn="ctr"/>
            <a:r>
              <a:rPr lang="en-GB" sz="1600">
                <a:ln/>
                <a:solidFill>
                  <a:srgbClr val="FFFFFF"/>
                </a:solidFill>
                <a:latin typeface="ABeeZee" panose="020B0604020202020204" charset="0"/>
                <a:sym typeface="United Curriculum"/>
                <a:rtl val="0"/>
              </a:rPr>
              <a:t>4</a:t>
            </a:r>
          </a:p>
        </p:txBody>
      </p:sp>
      <p:sp>
        <p:nvSpPr>
          <p:cNvPr id="253" name="TextBox 252">
            <a:extLst>
              <a:ext uri="{FF2B5EF4-FFF2-40B4-BE49-F238E27FC236}">
                <a16:creationId xmlns:a16="http://schemas.microsoft.com/office/drawing/2014/main" id="{0B45A193-6932-58F3-5295-89A14FA87724}"/>
              </a:ext>
            </a:extLst>
          </p:cNvPr>
          <p:cNvSpPr txBox="1"/>
          <p:nvPr/>
        </p:nvSpPr>
        <p:spPr>
          <a:xfrm>
            <a:off x="3654879" y="4420226"/>
            <a:ext cx="828836" cy="338554"/>
          </a:xfrm>
          <a:prstGeom prst="rect">
            <a:avLst/>
          </a:prstGeom>
          <a:noFill/>
          <a:ln>
            <a:noFill/>
          </a:ln>
        </p:spPr>
        <p:txBody>
          <a:bodyPr wrap="square" rtlCol="0">
            <a:spAutoFit/>
          </a:bodyPr>
          <a:lstStyle/>
          <a:p>
            <a:pPr algn="ctr"/>
            <a:r>
              <a:rPr lang="en-GB" sz="1600">
                <a:ln w="1655" cap="flat">
                  <a:noFill/>
                  <a:miter/>
                </a:ln>
                <a:solidFill>
                  <a:srgbClr val="FFFFFF"/>
                </a:solidFill>
                <a:latin typeface="ABeeZee" panose="020B0604020202020204" charset="0"/>
                <a:sym typeface="United Curriculum"/>
                <a:rtl val="0"/>
              </a:rPr>
              <a:t>Year 2</a:t>
            </a:r>
          </a:p>
        </p:txBody>
      </p:sp>
      <p:sp>
        <p:nvSpPr>
          <p:cNvPr id="254" name="TextBox 253">
            <a:extLst>
              <a:ext uri="{FF2B5EF4-FFF2-40B4-BE49-F238E27FC236}">
                <a16:creationId xmlns:a16="http://schemas.microsoft.com/office/drawing/2014/main" id="{92301592-8A3C-C4D4-F46A-A038531DA8E5}"/>
              </a:ext>
            </a:extLst>
          </p:cNvPr>
          <p:cNvSpPr txBox="1"/>
          <p:nvPr/>
        </p:nvSpPr>
        <p:spPr>
          <a:xfrm>
            <a:off x="4985657" y="4426018"/>
            <a:ext cx="890073" cy="338554"/>
          </a:xfrm>
          <a:prstGeom prst="rect">
            <a:avLst/>
          </a:prstGeom>
          <a:noFill/>
          <a:ln>
            <a:noFill/>
          </a:ln>
        </p:spPr>
        <p:txBody>
          <a:bodyPr wrap="square" rtlCol="0">
            <a:spAutoFit/>
          </a:bodyPr>
          <a:lstStyle/>
          <a:p>
            <a:pPr algn="ctr"/>
            <a:r>
              <a:rPr lang="en-GB" sz="1600">
                <a:ln w="1655" cap="flat">
                  <a:noFill/>
                  <a:miter/>
                </a:ln>
                <a:solidFill>
                  <a:srgbClr val="FFFFFF"/>
                </a:solidFill>
                <a:latin typeface="ABeeZee" panose="020B0604020202020204" charset="0"/>
                <a:sym typeface="United Curriculum"/>
                <a:rtl val="0"/>
              </a:rPr>
              <a:t>Year 3</a:t>
            </a:r>
          </a:p>
        </p:txBody>
      </p:sp>
      <p:sp>
        <p:nvSpPr>
          <p:cNvPr id="255" name="TextBox 254">
            <a:extLst>
              <a:ext uri="{FF2B5EF4-FFF2-40B4-BE49-F238E27FC236}">
                <a16:creationId xmlns:a16="http://schemas.microsoft.com/office/drawing/2014/main" id="{5B2E90E3-34FE-5625-45E6-8334AB09D14F}"/>
              </a:ext>
            </a:extLst>
          </p:cNvPr>
          <p:cNvSpPr txBox="1"/>
          <p:nvPr/>
        </p:nvSpPr>
        <p:spPr>
          <a:xfrm>
            <a:off x="6385333" y="3011042"/>
            <a:ext cx="813043" cy="338554"/>
          </a:xfrm>
          <a:prstGeom prst="rect">
            <a:avLst/>
          </a:prstGeom>
          <a:noFill/>
          <a:ln>
            <a:noFill/>
          </a:ln>
        </p:spPr>
        <p:txBody>
          <a:bodyPr wrap="none" rtlCol="0">
            <a:spAutoFit/>
          </a:bodyPr>
          <a:lstStyle/>
          <a:p>
            <a:pPr algn="ctr"/>
            <a:r>
              <a:rPr lang="en-GB" sz="1600">
                <a:ln w="1655" cap="flat">
                  <a:noFill/>
                  <a:miter/>
                </a:ln>
                <a:solidFill>
                  <a:srgbClr val="FFFFFF"/>
                </a:solidFill>
                <a:latin typeface="ABeeZee" panose="020B0604020202020204" charset="0"/>
                <a:sym typeface="United Curriculum"/>
                <a:rtl val="0"/>
              </a:rPr>
              <a:t>Year 5</a:t>
            </a:r>
          </a:p>
        </p:txBody>
      </p:sp>
      <p:sp>
        <p:nvSpPr>
          <p:cNvPr id="256" name="TextBox 255">
            <a:extLst>
              <a:ext uri="{FF2B5EF4-FFF2-40B4-BE49-F238E27FC236}">
                <a16:creationId xmlns:a16="http://schemas.microsoft.com/office/drawing/2014/main" id="{3D17C700-22BA-DA24-83F1-C86B34FC16DF}"/>
              </a:ext>
            </a:extLst>
          </p:cNvPr>
          <p:cNvSpPr txBox="1"/>
          <p:nvPr/>
        </p:nvSpPr>
        <p:spPr>
          <a:xfrm>
            <a:off x="842837" y="3620960"/>
            <a:ext cx="1012500" cy="553998"/>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Marvellous Me /</a:t>
            </a:r>
          </a:p>
          <a:p>
            <a:pPr algn="ctr"/>
            <a:r>
              <a:rPr lang="en-GB" sz="1000">
                <a:ln/>
                <a:solidFill>
                  <a:srgbClr val="1D1D1B"/>
                </a:solidFill>
                <a:latin typeface="ABeeZee" panose="020B0604020202020204" charset="0"/>
                <a:sym typeface="United Curriculum"/>
                <a:rtl val="0"/>
              </a:rPr>
              <a:t>Look at Me</a:t>
            </a:r>
          </a:p>
        </p:txBody>
      </p:sp>
      <p:sp>
        <p:nvSpPr>
          <p:cNvPr id="257" name="TextBox 256">
            <a:extLst>
              <a:ext uri="{FF2B5EF4-FFF2-40B4-BE49-F238E27FC236}">
                <a16:creationId xmlns:a16="http://schemas.microsoft.com/office/drawing/2014/main" id="{63C7F14F-5FD3-2EB1-4A3A-D328568CDDF8}"/>
              </a:ext>
            </a:extLst>
          </p:cNvPr>
          <p:cNvSpPr txBox="1"/>
          <p:nvPr/>
        </p:nvSpPr>
        <p:spPr>
          <a:xfrm>
            <a:off x="919099" y="4340521"/>
            <a:ext cx="875107" cy="553998"/>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It’s Getting Cold / Bears</a:t>
            </a:r>
          </a:p>
        </p:txBody>
      </p:sp>
      <p:sp>
        <p:nvSpPr>
          <p:cNvPr id="258" name="TextBox 257">
            <a:extLst>
              <a:ext uri="{FF2B5EF4-FFF2-40B4-BE49-F238E27FC236}">
                <a16:creationId xmlns:a16="http://schemas.microsoft.com/office/drawing/2014/main" id="{ACCFCB84-69BA-3A2C-59BF-9B35A6AAAB15}"/>
              </a:ext>
            </a:extLst>
          </p:cNvPr>
          <p:cNvSpPr txBox="1"/>
          <p:nvPr/>
        </p:nvSpPr>
        <p:spPr>
          <a:xfrm>
            <a:off x="946110" y="4985857"/>
            <a:ext cx="811461" cy="707886"/>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Polar Express / Special Days</a:t>
            </a:r>
          </a:p>
        </p:txBody>
      </p:sp>
      <p:sp>
        <p:nvSpPr>
          <p:cNvPr id="259" name="TextBox 258">
            <a:extLst>
              <a:ext uri="{FF2B5EF4-FFF2-40B4-BE49-F238E27FC236}">
                <a16:creationId xmlns:a16="http://schemas.microsoft.com/office/drawing/2014/main" id="{9B6284F4-952D-91E3-B77C-D0EED51E2B4C}"/>
              </a:ext>
            </a:extLst>
          </p:cNvPr>
          <p:cNvSpPr txBox="1"/>
          <p:nvPr/>
        </p:nvSpPr>
        <p:spPr>
          <a:xfrm>
            <a:off x="1619986" y="5280085"/>
            <a:ext cx="811461" cy="707886"/>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Once Upon a Time</a:t>
            </a:r>
          </a:p>
          <a:p>
            <a:pPr algn="ctr"/>
            <a:r>
              <a:rPr lang="en-GB" sz="1000">
                <a:ln/>
                <a:solidFill>
                  <a:srgbClr val="1D1D1B"/>
                </a:solidFill>
                <a:latin typeface="ABeeZee" panose="020B0604020202020204" charset="0"/>
                <a:sym typeface="United Curriculum"/>
                <a:rtl val="0"/>
              </a:rPr>
              <a:t>1/2</a:t>
            </a:r>
          </a:p>
        </p:txBody>
      </p:sp>
      <p:sp>
        <p:nvSpPr>
          <p:cNvPr id="260" name="TextBox 259">
            <a:extLst>
              <a:ext uri="{FF2B5EF4-FFF2-40B4-BE49-F238E27FC236}">
                <a16:creationId xmlns:a16="http://schemas.microsoft.com/office/drawing/2014/main" id="{511D1862-D78F-7E6C-1E32-808F96D40D68}"/>
              </a:ext>
            </a:extLst>
          </p:cNvPr>
          <p:cNvSpPr txBox="1"/>
          <p:nvPr/>
        </p:nvSpPr>
        <p:spPr>
          <a:xfrm>
            <a:off x="2237743" y="4979148"/>
            <a:ext cx="976785" cy="707886"/>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All Creatures Great &amp; Small</a:t>
            </a:r>
          </a:p>
          <a:p>
            <a:pPr algn="ctr"/>
            <a:r>
              <a:rPr lang="en-GB" sz="1000">
                <a:ln/>
                <a:solidFill>
                  <a:srgbClr val="1D1D1B"/>
                </a:solidFill>
                <a:latin typeface="ABeeZee" panose="020B0604020202020204" charset="0"/>
                <a:sym typeface="United Curriculum"/>
                <a:rtl val="0"/>
              </a:rPr>
              <a:t>1/2</a:t>
            </a:r>
          </a:p>
        </p:txBody>
      </p:sp>
      <p:sp>
        <p:nvSpPr>
          <p:cNvPr id="261" name="TextBox 260">
            <a:extLst>
              <a:ext uri="{FF2B5EF4-FFF2-40B4-BE49-F238E27FC236}">
                <a16:creationId xmlns:a16="http://schemas.microsoft.com/office/drawing/2014/main" id="{CBA40803-70B0-6CA9-A796-13584D38E32F}"/>
              </a:ext>
            </a:extLst>
          </p:cNvPr>
          <p:cNvSpPr txBox="1"/>
          <p:nvPr/>
        </p:nvSpPr>
        <p:spPr>
          <a:xfrm>
            <a:off x="2278495" y="3698039"/>
            <a:ext cx="875107"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Me &amp; My World</a:t>
            </a:r>
          </a:p>
        </p:txBody>
      </p:sp>
      <p:sp>
        <p:nvSpPr>
          <p:cNvPr id="262" name="TextBox 261">
            <a:extLst>
              <a:ext uri="{FF2B5EF4-FFF2-40B4-BE49-F238E27FC236}">
                <a16:creationId xmlns:a16="http://schemas.microsoft.com/office/drawing/2014/main" id="{41DCEBAC-950C-8D61-19C6-6D0AB37C785D}"/>
              </a:ext>
            </a:extLst>
          </p:cNvPr>
          <p:cNvSpPr txBox="1"/>
          <p:nvPr/>
        </p:nvSpPr>
        <p:spPr>
          <a:xfrm>
            <a:off x="2275485" y="3071055"/>
            <a:ext cx="875107" cy="246221"/>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My Heroes</a:t>
            </a:r>
          </a:p>
        </p:txBody>
      </p:sp>
      <p:sp>
        <p:nvSpPr>
          <p:cNvPr id="263" name="TextBox 262">
            <a:extLst>
              <a:ext uri="{FF2B5EF4-FFF2-40B4-BE49-F238E27FC236}">
                <a16:creationId xmlns:a16="http://schemas.microsoft.com/office/drawing/2014/main" id="{99AE47B4-F614-65E2-99FE-00A7D3A20F7D}"/>
              </a:ext>
            </a:extLst>
          </p:cNvPr>
          <p:cNvSpPr txBox="1"/>
          <p:nvPr/>
        </p:nvSpPr>
        <p:spPr>
          <a:xfrm>
            <a:off x="2273357" y="2289644"/>
            <a:ext cx="875107"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Spring in</a:t>
            </a:r>
            <a:br>
              <a:rPr lang="en-GB" sz="1000">
                <a:ln/>
                <a:solidFill>
                  <a:srgbClr val="1D1D1B"/>
                </a:solidFill>
                <a:latin typeface="ABeeZee" panose="020B0604020202020204" charset="0"/>
                <a:sym typeface="United Curriculum"/>
                <a:rtl val="0"/>
              </a:rPr>
            </a:br>
            <a:r>
              <a:rPr lang="en-GB" sz="1000">
                <a:ln/>
                <a:solidFill>
                  <a:srgbClr val="1D1D1B"/>
                </a:solidFill>
                <a:latin typeface="ABeeZee" panose="020B0604020202020204" charset="0"/>
                <a:sym typeface="United Curriculum"/>
                <a:rtl val="0"/>
              </a:rPr>
              <a:t>Our Step</a:t>
            </a:r>
          </a:p>
        </p:txBody>
      </p:sp>
      <p:sp>
        <p:nvSpPr>
          <p:cNvPr id="264" name="TextBox 263">
            <a:extLst>
              <a:ext uri="{FF2B5EF4-FFF2-40B4-BE49-F238E27FC236}">
                <a16:creationId xmlns:a16="http://schemas.microsoft.com/office/drawing/2014/main" id="{3401A135-E14A-8F16-541D-6F1254D9725F}"/>
              </a:ext>
            </a:extLst>
          </p:cNvPr>
          <p:cNvSpPr txBox="1"/>
          <p:nvPr/>
        </p:nvSpPr>
        <p:spPr>
          <a:xfrm>
            <a:off x="2340739" y="1591442"/>
            <a:ext cx="731231"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Where We live</a:t>
            </a:r>
          </a:p>
        </p:txBody>
      </p:sp>
      <p:sp>
        <p:nvSpPr>
          <p:cNvPr id="265" name="TextBox 264">
            <a:extLst>
              <a:ext uri="{FF2B5EF4-FFF2-40B4-BE49-F238E27FC236}">
                <a16:creationId xmlns:a16="http://schemas.microsoft.com/office/drawing/2014/main" id="{865E335A-F64B-7FD8-7F03-B71306774063}"/>
              </a:ext>
            </a:extLst>
          </p:cNvPr>
          <p:cNvSpPr txBox="1"/>
          <p:nvPr/>
        </p:nvSpPr>
        <p:spPr>
          <a:xfrm>
            <a:off x="2965148" y="1154053"/>
            <a:ext cx="875107"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Science Detectives</a:t>
            </a:r>
          </a:p>
        </p:txBody>
      </p:sp>
      <p:sp>
        <p:nvSpPr>
          <p:cNvPr id="266" name="TextBox 265">
            <a:extLst>
              <a:ext uri="{FF2B5EF4-FFF2-40B4-BE49-F238E27FC236}">
                <a16:creationId xmlns:a16="http://schemas.microsoft.com/office/drawing/2014/main" id="{E230F713-B10C-C707-7239-1A1EFBB1000C}"/>
              </a:ext>
            </a:extLst>
          </p:cNvPr>
          <p:cNvSpPr txBox="1"/>
          <p:nvPr/>
        </p:nvSpPr>
        <p:spPr>
          <a:xfrm>
            <a:off x="3750854" y="2293391"/>
            <a:ext cx="660320" cy="400110"/>
          </a:xfrm>
          <a:prstGeom prst="rect">
            <a:avLst/>
          </a:prstGeom>
          <a:noFill/>
        </p:spPr>
        <p:txBody>
          <a:bodyPr wrap="square" rtlCol="0">
            <a:spAutoFit/>
          </a:bodyPr>
          <a:lstStyle/>
          <a:p>
            <a:pPr algn="ctr">
              <a:spcAft>
                <a:spcPts val="300"/>
              </a:spcAft>
            </a:pPr>
            <a:r>
              <a:rPr lang="en-GB" sz="1000">
                <a:solidFill>
                  <a:prstClr val="black"/>
                </a:solidFill>
                <a:latin typeface="ABeeZee" panose="020B0604020202020204" charset="0"/>
                <a:ea typeface="Roboto" panose="02000000000000000000" pitchFamily="2" charset="0"/>
                <a:cs typeface="Times New Roman" panose="02020603050405020304" pitchFamily="18" charset="0"/>
              </a:rPr>
              <a:t>I am an Artist</a:t>
            </a:r>
          </a:p>
        </p:txBody>
      </p:sp>
      <p:sp>
        <p:nvSpPr>
          <p:cNvPr id="267" name="TextBox 266">
            <a:extLst>
              <a:ext uri="{FF2B5EF4-FFF2-40B4-BE49-F238E27FC236}">
                <a16:creationId xmlns:a16="http://schemas.microsoft.com/office/drawing/2014/main" id="{C8C7F748-8718-D41C-79BF-04BC86C3CC41}"/>
              </a:ext>
            </a:extLst>
          </p:cNvPr>
          <p:cNvSpPr txBox="1"/>
          <p:nvPr/>
        </p:nvSpPr>
        <p:spPr>
          <a:xfrm>
            <a:off x="3632875" y="2981056"/>
            <a:ext cx="875107"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Paper Sculpture</a:t>
            </a:r>
          </a:p>
        </p:txBody>
      </p:sp>
      <p:sp>
        <p:nvSpPr>
          <p:cNvPr id="268" name="TextBox 267">
            <a:extLst>
              <a:ext uri="{FF2B5EF4-FFF2-40B4-BE49-F238E27FC236}">
                <a16:creationId xmlns:a16="http://schemas.microsoft.com/office/drawing/2014/main" id="{DE3CADD2-91D5-7487-707E-549C0F645BA9}"/>
              </a:ext>
            </a:extLst>
          </p:cNvPr>
          <p:cNvSpPr txBox="1"/>
          <p:nvPr/>
        </p:nvSpPr>
        <p:spPr>
          <a:xfrm>
            <a:off x="3591364" y="3698815"/>
            <a:ext cx="953676"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The Natural World</a:t>
            </a:r>
          </a:p>
        </p:txBody>
      </p:sp>
      <p:sp>
        <p:nvSpPr>
          <p:cNvPr id="269" name="TextBox 268">
            <a:extLst>
              <a:ext uri="{FF2B5EF4-FFF2-40B4-BE49-F238E27FC236}">
                <a16:creationId xmlns:a16="http://schemas.microsoft.com/office/drawing/2014/main" id="{74773AE3-BC2E-A9F1-2025-07480D43B2F1}"/>
              </a:ext>
            </a:extLst>
          </p:cNvPr>
          <p:cNvSpPr txBox="1"/>
          <p:nvPr/>
        </p:nvSpPr>
        <p:spPr>
          <a:xfrm>
            <a:off x="3795217" y="5085397"/>
            <a:ext cx="594407"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Our School</a:t>
            </a:r>
          </a:p>
        </p:txBody>
      </p:sp>
      <p:sp>
        <p:nvSpPr>
          <p:cNvPr id="270" name="TextBox 269">
            <a:extLst>
              <a:ext uri="{FF2B5EF4-FFF2-40B4-BE49-F238E27FC236}">
                <a16:creationId xmlns:a16="http://schemas.microsoft.com/office/drawing/2014/main" id="{B54D207E-5005-25A3-E7F3-0DFBF2F9A378}"/>
              </a:ext>
            </a:extLst>
          </p:cNvPr>
          <p:cNvSpPr txBox="1"/>
          <p:nvPr/>
        </p:nvSpPr>
        <p:spPr>
          <a:xfrm>
            <a:off x="4422351" y="5433973"/>
            <a:ext cx="674682"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Colour</a:t>
            </a:r>
          </a:p>
          <a:p>
            <a:pPr algn="ctr"/>
            <a:r>
              <a:rPr lang="en-GB" sz="1000">
                <a:ln/>
                <a:solidFill>
                  <a:srgbClr val="1D1D1B"/>
                </a:solidFill>
                <a:latin typeface="ABeeZee" panose="020B0604020202020204" charset="0"/>
                <a:sym typeface="United Curriculum"/>
                <a:rtl val="0"/>
              </a:rPr>
              <a:t>&amp; Tone</a:t>
            </a:r>
          </a:p>
        </p:txBody>
      </p:sp>
      <p:sp>
        <p:nvSpPr>
          <p:cNvPr id="271" name="TextBox 270">
            <a:extLst>
              <a:ext uri="{FF2B5EF4-FFF2-40B4-BE49-F238E27FC236}">
                <a16:creationId xmlns:a16="http://schemas.microsoft.com/office/drawing/2014/main" id="{80259297-5B3F-E6C1-B467-C84B6C0A8906}"/>
              </a:ext>
            </a:extLst>
          </p:cNvPr>
          <p:cNvSpPr txBox="1"/>
          <p:nvPr/>
        </p:nvSpPr>
        <p:spPr>
          <a:xfrm>
            <a:off x="5125887" y="5092002"/>
            <a:ext cx="674682"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Painting Water</a:t>
            </a:r>
          </a:p>
        </p:txBody>
      </p:sp>
      <p:sp>
        <p:nvSpPr>
          <p:cNvPr id="272" name="TextBox 271">
            <a:extLst>
              <a:ext uri="{FF2B5EF4-FFF2-40B4-BE49-F238E27FC236}">
                <a16:creationId xmlns:a16="http://schemas.microsoft.com/office/drawing/2014/main" id="{BBB4E241-2609-6B44-976D-7774165C2EBC}"/>
              </a:ext>
            </a:extLst>
          </p:cNvPr>
          <p:cNvSpPr txBox="1"/>
          <p:nvPr/>
        </p:nvSpPr>
        <p:spPr>
          <a:xfrm>
            <a:off x="4989425" y="3698978"/>
            <a:ext cx="890074"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Why Do We Make Art?</a:t>
            </a:r>
          </a:p>
        </p:txBody>
      </p:sp>
      <p:sp>
        <p:nvSpPr>
          <p:cNvPr id="273" name="TextBox 272">
            <a:extLst>
              <a:ext uri="{FF2B5EF4-FFF2-40B4-BE49-F238E27FC236}">
                <a16:creationId xmlns:a16="http://schemas.microsoft.com/office/drawing/2014/main" id="{77159B52-D33E-75E4-E2C3-9390A21C7410}"/>
              </a:ext>
            </a:extLst>
          </p:cNvPr>
          <p:cNvSpPr txBox="1"/>
          <p:nvPr/>
        </p:nvSpPr>
        <p:spPr>
          <a:xfrm>
            <a:off x="4993396" y="2978959"/>
            <a:ext cx="895978"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Clay Fairy Tales</a:t>
            </a:r>
          </a:p>
        </p:txBody>
      </p:sp>
      <p:sp>
        <p:nvSpPr>
          <p:cNvPr id="274" name="TextBox 273">
            <a:extLst>
              <a:ext uri="{FF2B5EF4-FFF2-40B4-BE49-F238E27FC236}">
                <a16:creationId xmlns:a16="http://schemas.microsoft.com/office/drawing/2014/main" id="{BAB170F4-5105-B57D-CADE-25BB88D97F52}"/>
              </a:ext>
            </a:extLst>
          </p:cNvPr>
          <p:cNvSpPr txBox="1"/>
          <p:nvPr/>
        </p:nvSpPr>
        <p:spPr>
          <a:xfrm>
            <a:off x="5025525" y="2365533"/>
            <a:ext cx="850644" cy="246221"/>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Mythology</a:t>
            </a:r>
          </a:p>
        </p:txBody>
      </p:sp>
      <p:sp>
        <p:nvSpPr>
          <p:cNvPr id="275" name="TextBox 274">
            <a:extLst>
              <a:ext uri="{FF2B5EF4-FFF2-40B4-BE49-F238E27FC236}">
                <a16:creationId xmlns:a16="http://schemas.microsoft.com/office/drawing/2014/main" id="{5E29B31F-FC32-ADC7-E510-384DDDFB6E4C}"/>
              </a:ext>
            </a:extLst>
          </p:cNvPr>
          <p:cNvSpPr txBox="1"/>
          <p:nvPr/>
        </p:nvSpPr>
        <p:spPr>
          <a:xfrm>
            <a:off x="5714764" y="1203532"/>
            <a:ext cx="800794"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Pattern &amp; Pumpkins</a:t>
            </a:r>
          </a:p>
        </p:txBody>
      </p:sp>
      <p:sp>
        <p:nvSpPr>
          <p:cNvPr id="276" name="TextBox 275">
            <a:extLst>
              <a:ext uri="{FF2B5EF4-FFF2-40B4-BE49-F238E27FC236}">
                <a16:creationId xmlns:a16="http://schemas.microsoft.com/office/drawing/2014/main" id="{46332303-9E78-66CB-8205-2E1338AF1435}"/>
              </a:ext>
            </a:extLst>
          </p:cNvPr>
          <p:cNvSpPr txBox="1"/>
          <p:nvPr/>
        </p:nvSpPr>
        <p:spPr>
          <a:xfrm>
            <a:off x="6284334" y="1638992"/>
            <a:ext cx="1043940" cy="553998"/>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Watercolour Tropical Rainforest</a:t>
            </a:r>
          </a:p>
        </p:txBody>
      </p:sp>
      <p:sp>
        <p:nvSpPr>
          <p:cNvPr id="277" name="TextBox 276">
            <a:extLst>
              <a:ext uri="{FF2B5EF4-FFF2-40B4-BE49-F238E27FC236}">
                <a16:creationId xmlns:a16="http://schemas.microsoft.com/office/drawing/2014/main" id="{37CB367E-BB9D-B8D0-91F1-BB5C58105B20}"/>
              </a:ext>
            </a:extLst>
          </p:cNvPr>
          <p:cNvSpPr txBox="1"/>
          <p:nvPr/>
        </p:nvSpPr>
        <p:spPr>
          <a:xfrm>
            <a:off x="6282056" y="2235846"/>
            <a:ext cx="1026802" cy="553998"/>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Drawing My Favourite Things</a:t>
            </a:r>
          </a:p>
        </p:txBody>
      </p:sp>
      <p:sp>
        <p:nvSpPr>
          <p:cNvPr id="278" name="TextBox 277">
            <a:extLst>
              <a:ext uri="{FF2B5EF4-FFF2-40B4-BE49-F238E27FC236}">
                <a16:creationId xmlns:a16="http://schemas.microsoft.com/office/drawing/2014/main" id="{D44727A9-298A-66EF-EED1-F18E936606DE}"/>
              </a:ext>
            </a:extLst>
          </p:cNvPr>
          <p:cNvSpPr txBox="1"/>
          <p:nvPr/>
        </p:nvSpPr>
        <p:spPr>
          <a:xfrm>
            <a:off x="6293539" y="3639498"/>
            <a:ext cx="999622" cy="553998"/>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Illustrations &amp; Narrative Art</a:t>
            </a:r>
          </a:p>
        </p:txBody>
      </p:sp>
      <p:sp>
        <p:nvSpPr>
          <p:cNvPr id="279" name="TextBox 278">
            <a:extLst>
              <a:ext uri="{FF2B5EF4-FFF2-40B4-BE49-F238E27FC236}">
                <a16:creationId xmlns:a16="http://schemas.microsoft.com/office/drawing/2014/main" id="{9F9CB0A2-CC9D-E5E7-9126-72BD2D07DF6D}"/>
              </a:ext>
            </a:extLst>
          </p:cNvPr>
          <p:cNvSpPr txBox="1"/>
          <p:nvPr/>
        </p:nvSpPr>
        <p:spPr>
          <a:xfrm>
            <a:off x="6356824" y="4463571"/>
            <a:ext cx="865988" cy="246221"/>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Journeys</a:t>
            </a:r>
          </a:p>
        </p:txBody>
      </p:sp>
      <p:sp>
        <p:nvSpPr>
          <p:cNvPr id="280" name="TextBox 279">
            <a:extLst>
              <a:ext uri="{FF2B5EF4-FFF2-40B4-BE49-F238E27FC236}">
                <a16:creationId xmlns:a16="http://schemas.microsoft.com/office/drawing/2014/main" id="{529915DD-BB8D-AD7A-718C-39EB6B4592F7}"/>
              </a:ext>
            </a:extLst>
          </p:cNvPr>
          <p:cNvSpPr txBox="1"/>
          <p:nvPr/>
        </p:nvSpPr>
        <p:spPr>
          <a:xfrm>
            <a:off x="6403239" y="5058058"/>
            <a:ext cx="806130"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Pattern &amp; Sculpture</a:t>
            </a:r>
          </a:p>
        </p:txBody>
      </p:sp>
      <p:sp>
        <p:nvSpPr>
          <p:cNvPr id="281" name="TextBox 280">
            <a:extLst>
              <a:ext uri="{FF2B5EF4-FFF2-40B4-BE49-F238E27FC236}">
                <a16:creationId xmlns:a16="http://schemas.microsoft.com/office/drawing/2014/main" id="{80FC84BE-5180-A2E8-6163-D6F181CA3C0C}"/>
              </a:ext>
            </a:extLst>
          </p:cNvPr>
          <p:cNvSpPr txBox="1"/>
          <p:nvPr/>
        </p:nvSpPr>
        <p:spPr>
          <a:xfrm>
            <a:off x="7731139" y="4955301"/>
            <a:ext cx="904812" cy="553998"/>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Recycled Materials Installation</a:t>
            </a:r>
          </a:p>
        </p:txBody>
      </p:sp>
      <p:sp>
        <p:nvSpPr>
          <p:cNvPr id="282" name="TextBox 281">
            <a:extLst>
              <a:ext uri="{FF2B5EF4-FFF2-40B4-BE49-F238E27FC236}">
                <a16:creationId xmlns:a16="http://schemas.microsoft.com/office/drawing/2014/main" id="{D72529B1-E4D1-4A0C-0957-D3F59A66A057}"/>
              </a:ext>
            </a:extLst>
          </p:cNvPr>
          <p:cNvSpPr txBox="1"/>
          <p:nvPr/>
        </p:nvSpPr>
        <p:spPr>
          <a:xfrm>
            <a:off x="7619482" y="4395240"/>
            <a:ext cx="1049100"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Displacement / Challenges</a:t>
            </a:r>
          </a:p>
        </p:txBody>
      </p:sp>
      <p:sp>
        <p:nvSpPr>
          <p:cNvPr id="283" name="TextBox 282">
            <a:extLst>
              <a:ext uri="{FF2B5EF4-FFF2-40B4-BE49-F238E27FC236}">
                <a16:creationId xmlns:a16="http://schemas.microsoft.com/office/drawing/2014/main" id="{4D3D2F7C-BA19-97A2-FB3E-16AE28CB2059}"/>
              </a:ext>
            </a:extLst>
          </p:cNvPr>
          <p:cNvSpPr txBox="1"/>
          <p:nvPr/>
        </p:nvSpPr>
        <p:spPr>
          <a:xfrm>
            <a:off x="7817581" y="3677488"/>
            <a:ext cx="674682"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Art &amp; Identity</a:t>
            </a:r>
          </a:p>
        </p:txBody>
      </p:sp>
      <p:sp>
        <p:nvSpPr>
          <p:cNvPr id="284" name="TextBox 283">
            <a:extLst>
              <a:ext uri="{FF2B5EF4-FFF2-40B4-BE49-F238E27FC236}">
                <a16:creationId xmlns:a16="http://schemas.microsoft.com/office/drawing/2014/main" id="{870DF164-9095-8AB3-C9CB-512C6022129C}"/>
              </a:ext>
            </a:extLst>
          </p:cNvPr>
          <p:cNvSpPr txBox="1"/>
          <p:nvPr/>
        </p:nvSpPr>
        <p:spPr>
          <a:xfrm>
            <a:off x="6985185" y="5410805"/>
            <a:ext cx="991616" cy="584775"/>
          </a:xfrm>
          <a:prstGeom prst="rect">
            <a:avLst/>
          </a:prstGeom>
          <a:noFill/>
        </p:spPr>
        <p:txBody>
          <a:bodyPr wrap="square" rtlCol="0">
            <a:spAutoFit/>
          </a:bodyPr>
          <a:lstStyle/>
          <a:p>
            <a:pPr algn="ctr"/>
            <a:r>
              <a:rPr lang="en-GB" sz="1600">
                <a:ln/>
                <a:solidFill>
                  <a:srgbClr val="FFFFFF"/>
                </a:solidFill>
                <a:latin typeface="ABeeZee" panose="020B0604020202020204" charset="0"/>
                <a:sym typeface="United Curriculum"/>
                <a:rtl val="0"/>
              </a:rPr>
              <a:t>Year</a:t>
            </a:r>
          </a:p>
          <a:p>
            <a:pPr algn="ctr"/>
            <a:r>
              <a:rPr lang="en-GB" sz="1600">
                <a:ln/>
                <a:solidFill>
                  <a:srgbClr val="FFFFFF"/>
                </a:solidFill>
                <a:latin typeface="ABeeZee" panose="020B0604020202020204" charset="0"/>
                <a:sym typeface="United Curriculum"/>
                <a:rtl val="0"/>
              </a:rPr>
              <a:t>6</a:t>
            </a:r>
          </a:p>
        </p:txBody>
      </p:sp>
      <p:sp>
        <p:nvSpPr>
          <p:cNvPr id="285" name="Text Placeholder 284">
            <a:extLst>
              <a:ext uri="{FF2B5EF4-FFF2-40B4-BE49-F238E27FC236}">
                <a16:creationId xmlns:a16="http://schemas.microsoft.com/office/drawing/2014/main" id="{78A8562C-25D3-A4F3-36CF-F7F84042F92D}"/>
              </a:ext>
            </a:extLst>
          </p:cNvPr>
          <p:cNvSpPr>
            <a:spLocks noGrp="1"/>
          </p:cNvSpPr>
          <p:nvPr>
            <p:ph type="body" sz="quarter" idx="10"/>
          </p:nvPr>
        </p:nvSpPr>
        <p:spPr/>
        <p:txBody>
          <a:bodyPr/>
          <a:lstStyle/>
          <a:p>
            <a:r>
              <a:rPr lang="en-US" altLang="en-US" dirty="0"/>
              <a:t>United Curriculum: </a:t>
            </a:r>
            <a:r>
              <a:rPr lang="en-US" altLang="en-US" dirty="0">
                <a:ln w="12700">
                  <a:solidFill>
                    <a:schemeClr val="accent1"/>
                  </a:solidFill>
                </a:ln>
                <a:solidFill>
                  <a:schemeClr val="accent1"/>
                </a:solidFill>
              </a:rPr>
              <a:t>Art &amp; Design</a:t>
            </a:r>
            <a:endParaRPr lang="en-GB" dirty="0">
              <a:ln w="12700">
                <a:solidFill>
                  <a:schemeClr val="accent1"/>
                </a:solidFill>
              </a:ln>
              <a:solidFill>
                <a:schemeClr val="accent1"/>
              </a:solidFill>
            </a:endParaRPr>
          </a:p>
        </p:txBody>
      </p:sp>
    </p:spTree>
    <p:extLst>
      <p:ext uri="{BB962C8B-B14F-4D97-AF65-F5344CB8AC3E}">
        <p14:creationId xmlns:p14="http://schemas.microsoft.com/office/powerpoint/2010/main" val="4167442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065004-58BA-4EB5-86D6-F83801E70241}"/>
              </a:ext>
            </a:extLst>
          </p:cNvPr>
          <p:cNvSpPr>
            <a:spLocks noGrp="1"/>
          </p:cNvSpPr>
          <p:nvPr>
            <p:ph type="body" sz="quarter" idx="10"/>
          </p:nvPr>
        </p:nvSpPr>
        <p:spPr/>
        <p:txBody>
          <a:bodyPr/>
          <a:lstStyle/>
          <a:p>
            <a:r>
              <a:rPr lang="en-GB"/>
              <a:t>United Curriculum: </a:t>
            </a:r>
            <a:r>
              <a:rPr lang="en-GB">
                <a:solidFill>
                  <a:schemeClr val="accent1"/>
                </a:solidFill>
              </a:rPr>
              <a:t>Art &amp; Design</a:t>
            </a:r>
          </a:p>
        </p:txBody>
      </p:sp>
      <p:graphicFrame>
        <p:nvGraphicFramePr>
          <p:cNvPr id="3" name="Table 2">
            <a:extLst>
              <a:ext uri="{FF2B5EF4-FFF2-40B4-BE49-F238E27FC236}">
                <a16:creationId xmlns:a16="http://schemas.microsoft.com/office/drawing/2014/main" id="{5EB1C054-BDF6-1718-1BBE-93BA56DE2717}"/>
              </a:ext>
            </a:extLst>
          </p:cNvPr>
          <p:cNvGraphicFramePr>
            <a:graphicFrameLocks noGrp="1"/>
          </p:cNvGraphicFramePr>
          <p:nvPr/>
        </p:nvGraphicFramePr>
        <p:xfrm>
          <a:off x="203200" y="781345"/>
          <a:ext cx="9165650" cy="5484544"/>
        </p:xfrm>
        <a:graphic>
          <a:graphicData uri="http://schemas.openxmlformats.org/drawingml/2006/table">
            <a:tbl>
              <a:tblPr firstRow="1" bandRow="1">
                <a:tableStyleId>{5C22544A-7EE6-4342-B048-85BDC9FD1C3A}</a:tableStyleId>
              </a:tblPr>
              <a:tblGrid>
                <a:gridCol w="215676">
                  <a:extLst>
                    <a:ext uri="{9D8B030D-6E8A-4147-A177-3AD203B41FA5}">
                      <a16:colId xmlns:a16="http://schemas.microsoft.com/office/drawing/2014/main" val="3992725249"/>
                    </a:ext>
                  </a:extLst>
                </a:gridCol>
                <a:gridCol w="1491662">
                  <a:extLst>
                    <a:ext uri="{9D8B030D-6E8A-4147-A177-3AD203B41FA5}">
                      <a16:colId xmlns:a16="http://schemas.microsoft.com/office/drawing/2014/main" val="2651868341"/>
                    </a:ext>
                  </a:extLst>
                </a:gridCol>
                <a:gridCol w="1491662">
                  <a:extLst>
                    <a:ext uri="{9D8B030D-6E8A-4147-A177-3AD203B41FA5}">
                      <a16:colId xmlns:a16="http://schemas.microsoft.com/office/drawing/2014/main" val="4129289550"/>
                    </a:ext>
                  </a:extLst>
                </a:gridCol>
                <a:gridCol w="1491662">
                  <a:extLst>
                    <a:ext uri="{9D8B030D-6E8A-4147-A177-3AD203B41FA5}">
                      <a16:colId xmlns:a16="http://schemas.microsoft.com/office/drawing/2014/main" val="3606215477"/>
                    </a:ext>
                  </a:extLst>
                </a:gridCol>
                <a:gridCol w="1491662">
                  <a:extLst>
                    <a:ext uri="{9D8B030D-6E8A-4147-A177-3AD203B41FA5}">
                      <a16:colId xmlns:a16="http://schemas.microsoft.com/office/drawing/2014/main" val="3772626618"/>
                    </a:ext>
                  </a:extLst>
                </a:gridCol>
                <a:gridCol w="1459239">
                  <a:extLst>
                    <a:ext uri="{9D8B030D-6E8A-4147-A177-3AD203B41FA5}">
                      <a16:colId xmlns:a16="http://schemas.microsoft.com/office/drawing/2014/main" val="2563548700"/>
                    </a:ext>
                  </a:extLst>
                </a:gridCol>
                <a:gridCol w="1524087">
                  <a:extLst>
                    <a:ext uri="{9D8B030D-6E8A-4147-A177-3AD203B41FA5}">
                      <a16:colId xmlns:a16="http://schemas.microsoft.com/office/drawing/2014/main" val="3742635946"/>
                    </a:ext>
                  </a:extLst>
                </a:gridCol>
              </a:tblGrid>
              <a:tr h="212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1-</a:t>
                      </a:r>
                      <a:r>
                        <a:rPr lang="en-US" sz="1000" b="1" i="0">
                          <a:solidFill>
                            <a:srgbClr val="000000"/>
                          </a:solidFill>
                          <a:effectLst/>
                          <a:latin typeface="ABeeZee" panose="02000000000000000000" pitchFamily="2" charset="0"/>
                          <a:cs typeface="Times New Roman" panose="02020603050405020304" pitchFamily="18" charset="0"/>
                        </a:rPr>
                        <a:t>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grid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3-</a:t>
                      </a:r>
                      <a:r>
                        <a:rPr lang="en-US" sz="1000" b="1" i="0">
                          <a:solidFill>
                            <a:srgbClr val="000000"/>
                          </a:solidFill>
                          <a:effectLst/>
                          <a:latin typeface="ABeeZee" panose="02000000000000000000" pitchFamily="2" charset="0"/>
                          <a:cs typeface="Times New Roman" panose="02020603050405020304" pitchFamily="18" charset="0"/>
                        </a:rPr>
                        <a:t>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grid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Year 5-</a:t>
                      </a:r>
                      <a:r>
                        <a:rPr lang="en-US" sz="1000" b="1" i="0">
                          <a:solidFill>
                            <a:srgbClr val="000000"/>
                          </a:solidFill>
                          <a:effectLst/>
                          <a:latin typeface="ABeeZee" panose="02000000000000000000" pitchFamily="2" charset="0"/>
                          <a:cs typeface="Times New Roman" panose="02020603050405020304" pitchFamily="18" charset="0"/>
                        </a:rPr>
                        <a:t>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97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a:solidFill>
                          <a:schemeClr val="bg1"/>
                        </a:solidFill>
                        <a:latin typeface="ABeeZee" panose="02000000000000000000" pitchFamily="2" charset="0"/>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A</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B</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A</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B</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A</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Cycle B</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763915124"/>
                  </a:ext>
                </a:extLst>
              </a:tr>
              <a:tr h="1684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BeeZee" panose="02000000000000000000"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alpha val="60000"/>
                      </a:schemeClr>
                    </a:solidFill>
                  </a:tcPr>
                </a:tc>
                <a:tc>
                  <a:txBody>
                    <a:bodyPr/>
                    <a:lstStyle/>
                    <a:p>
                      <a:pPr algn="ctr">
                        <a:lnSpc>
                          <a:spcPct val="100000"/>
                        </a:lnSpc>
                        <a:spcBef>
                          <a:spcPts val="0"/>
                        </a:spcBef>
                        <a:spcAft>
                          <a:spcPts val="0"/>
                        </a:spcAft>
                      </a:pPr>
                      <a:r>
                        <a:rPr lang="en-GB" sz="1050" b="1" i="0">
                          <a:solidFill>
                            <a:schemeClr val="bg1"/>
                          </a:solidFill>
                          <a:effectLst/>
                          <a:latin typeface="Roboto" panose="02000000000000000000" pitchFamily="2" charset="0"/>
                          <a:ea typeface="Roboto" panose="02000000000000000000" pitchFamily="2" charset="0"/>
                          <a:cs typeface="Calibri" panose="020F0502020204030204" pitchFamily="34" charset="0"/>
                        </a:rPr>
                        <a:t> I Am An Artist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i="0">
                          <a:solidFill>
                            <a:schemeClr val="bg1"/>
                          </a:solidFill>
                          <a:effectLst/>
                          <a:latin typeface="Roboto" panose="02000000000000000000" pitchFamily="2" charset="0"/>
                          <a:ea typeface="Roboto" panose="02000000000000000000" pitchFamily="2" charset="0"/>
                          <a:cs typeface="Calibri" panose="020F0502020204030204" pitchFamily="34" charset="0"/>
                        </a:rPr>
                        <a:t>Introducing sketchbooks,  experimenting with mark-making and learning about primary colours.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i="0">
                        <a:solidFill>
                          <a:schemeClr val="bg1"/>
                        </a:solidFill>
                        <a:effectLst/>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a:solidFill>
                            <a:schemeClr val="accent1"/>
                          </a:solidFill>
                          <a:effectLst/>
                          <a:latin typeface="Roboto" panose="02000000000000000000" pitchFamily="2" charset="0"/>
                          <a:ea typeface="Roboto" panose="02000000000000000000" pitchFamily="2" charset="0"/>
                          <a:cs typeface="Calibri" panose="020F0502020204030204" pitchFamily="34" charset="0"/>
                        </a:rPr>
                        <a:t>Paul Klee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a:solidFill>
                            <a:schemeClr val="accent1"/>
                          </a:solidFill>
                          <a:effectLst/>
                          <a:latin typeface="Roboto" panose="02000000000000000000" pitchFamily="2" charset="0"/>
                          <a:ea typeface="Roboto" panose="02000000000000000000" pitchFamily="2" charset="0"/>
                          <a:cs typeface="Calibri" panose="020F0502020204030204" pitchFamily="34" charset="0"/>
                        </a:rPr>
                        <a:t>Piet Mondrian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a:solidFill>
                            <a:schemeClr val="accent1"/>
                          </a:solidFill>
                          <a:effectLst/>
                          <a:latin typeface="Roboto" panose="02000000000000000000" pitchFamily="2" charset="0"/>
                          <a:ea typeface="Roboto" panose="02000000000000000000" pitchFamily="2" charset="0"/>
                          <a:cs typeface="Calibri" panose="020F0502020204030204" pitchFamily="34" charset="0"/>
                        </a:rPr>
                        <a:t>Wassily Kandinsky</a:t>
                      </a:r>
                      <a:endParaRPr lang="en-GB"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Our School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Looking at architecture and urban landscapes through photography and recording surface textures.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Producing a collaborative outcome with printmaking.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Zaha Hadid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The Boyle Family</a:t>
                      </a:r>
                      <a:endParaRPr kumimoji="0" lang="en-GB" sz="900" b="1" i="0" u="none" strike="noStrike" kern="1200" cap="none" spc="0" normalizeH="0" baseline="0" noProof="0">
                        <a:ln>
                          <a:noFill/>
                        </a:ln>
                        <a:solidFill>
                          <a:schemeClr val="accent1"/>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Why Do We Make Art?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highlight>
                          <a:srgbClr val="EEBFCF"/>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Exploring the purpose of art through the study of cave paintings from Lascaux. Using continuous line and considering the use of perspective.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Satoshi Kitamura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Pablo Picasso</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Pattern &amp; Pumpkins</a:t>
                      </a: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Making 3D pumpkins from clay. Exploring texture and pattern by printmaking using bubble wrap.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Yayoi Kusama</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Illustration &amp; Narrative Art</a:t>
                      </a: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Developing a visual response to a text, creating digital art.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Marjane Satrapi, Mel Tregonning </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Recycled Materials Installation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highlight>
                          <a:srgbClr val="EEBFCF"/>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Using plastic waste to create an installation.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Ifeoma Anyaeji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Serge Attukwei Clottey Veronika Richterová Katharine Harvey</a:t>
                      </a:r>
                      <a:endParaRPr kumimoji="0" lang="en-GB" sz="900" b="0" i="0" u="none" strike="noStrike" kern="1200" cap="none" spc="0" normalizeH="0" baseline="0" noProof="0">
                        <a:ln>
                          <a:noFill/>
                        </a:ln>
                        <a:solidFill>
                          <a:srgbClr val="000000"/>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16502617"/>
                  </a:ext>
                </a:extLst>
              </a:tr>
              <a:tr h="1706133">
                <a:tc>
                  <a:txBody>
                    <a:bodyPr/>
                    <a:lstStyle/>
                    <a:p>
                      <a:pPr algn="ctr"/>
                      <a:r>
                        <a:rPr lang="en-GB" sz="1000" b="1">
                          <a:solidFill>
                            <a:schemeClr val="tx1"/>
                          </a:solidFill>
                          <a:latin typeface="ABeeZee" panose="02000000000000000000"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Paper Sculpture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Further exploration of mark making. Creating a sculpture by folding and twisting paper and gluing onto a base. Photography of shadow and light.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Charles McGee</a:t>
                      </a:r>
                      <a:endPar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Colour and Tone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Looking at tints, tones and shades in </a:t>
                      </a:r>
                      <a:r>
                        <a:rPr kumimoji="0" lang="en-GB" sz="9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The King Who Banned the Dark </a:t>
                      </a: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and Picasso’s paintings from his Blue Period.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Emily Haworth-Booth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Pablo Picasso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Clay Fairy Tales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Using clay to produce a collaborative visual representation of a fairy tale crime.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Anthony Browne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Quentin Blake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highlight>
                          <a:srgbClr val="D9EBD9"/>
                        </a:highlight>
                        <a:uLnTx/>
                        <a:uFillTx/>
                        <a:latin typeface="Roboto" panose="02000000000000000000" pitchFamily="2" charset="0"/>
                        <a:ea typeface="Roboto" panose="02000000000000000000" pitchFamily="2" charset="0"/>
                        <a:cs typeface="Calibri" panose="020F0502020204030204" pitchFamily="34"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Watercolour Tropical Rainforest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Exploring use of watercolours to create a collaged response to the work of artists studied.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Abel Rodriguez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Henri Rousseau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Henri Matisse</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Journeys</a:t>
                      </a: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Looking at </a:t>
                      </a:r>
                      <a:r>
                        <a:rPr kumimoji="0" lang="en-GB" sz="9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Shackleton’s Journey</a:t>
                      </a: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 and how artists have portrayed journeys. Collage, printmaking and mixed-media outcomes.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Richard Long, Frida Kahlo, Lubaina Himid</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Displacement / Challenges</a:t>
                      </a: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Looking at the work of artists who have been refugees or have produced art in different circumstances.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Pissarro, Wiltshire, Schwitters, Kerr </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9660222"/>
                  </a:ext>
                </a:extLst>
              </a:tr>
              <a:tr h="1684340">
                <a:tc>
                  <a:txBody>
                    <a:bodyPr/>
                    <a:lstStyle/>
                    <a:p>
                      <a:pPr algn="ctr"/>
                      <a:r>
                        <a:rPr lang="en-GB" sz="1000" b="1">
                          <a:solidFill>
                            <a:schemeClr val="tx1"/>
                          </a:solidFill>
                          <a:latin typeface="ABeeZee" panose="02000000000000000000"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The Natural World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Drawing from observation, printmaking using leaves and introducing secondary colours.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Leonardo Da Vinci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Frances Hatch</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Painting Water</a:t>
                      </a: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Using wax resist and watercolour to create water textures. Exploring collage to create an outcome using suspended fish paintings.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 </a:t>
                      </a:r>
                      <a:endParaRPr kumimoji="0" lang="en-GB" sz="900" b="0"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Katsushika Hokusai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David Hockney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Claude Monet</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Mythology</a:t>
                      </a: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highlight>
                          <a:srgbClr val="F1C2D2"/>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Representations of myths by artists from different eras. Introduction of key terms: traditional, modern, contemporary.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Claude Monet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David Hockney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Edward Burne-Jones</a:t>
                      </a:r>
                      <a:endPar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My Favourite Things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Looking at objects from the British Museum using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This or That</a:t>
                      </a: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 by Goodhart. Drawing a still life based on personal possessions.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Pippa Goodhart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Joseph Cornell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highlight>
                          <a:srgbClr val="D9EBD9"/>
                        </a:highlight>
                        <a:uLnTx/>
                        <a:uFillTx/>
                        <a:latin typeface="Roboto" panose="02000000000000000000" pitchFamily="2" charset="0"/>
                        <a:ea typeface="Roboto" panose="02000000000000000000" pitchFamily="2" charset="0"/>
                        <a:cs typeface="Calibri" panose="020F0502020204030204" pitchFamily="34"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Pattern &amp; Sculpture</a:t>
                      </a: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Using origami to create bird sculptures out of printed designs exploring pattern and the natural world.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Mark </a:t>
                      </a:r>
                      <a:r>
                        <a:rPr kumimoji="0" lang="en-GB" sz="900" b="1" i="0" u="none" strike="noStrike" kern="1200" cap="none" spc="0" normalizeH="0" baseline="0" noProof="0" err="1">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Hearld</a:t>
                      </a:r>
                      <a:endPar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Jackie Morris</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Art &amp; Identity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Considering the impact of the British Empire on art and how our art can reflect our identity. Drawing the face and creating a shared exhibition.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Yinka </a:t>
                      </a:r>
                      <a:r>
                        <a:rPr kumimoji="0" lang="en-GB" sz="900" b="1" i="0" u="none" strike="noStrike" kern="1200" cap="none" spc="0" normalizeH="0" baseline="0" noProof="0" err="1">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Shonibare</a:t>
                      </a:r>
                      <a:endPar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Sonia Boyce</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spTree>
    <p:extLst>
      <p:ext uri="{BB962C8B-B14F-4D97-AF65-F5344CB8AC3E}">
        <p14:creationId xmlns:p14="http://schemas.microsoft.com/office/powerpoint/2010/main" val="294089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71CFA-A133-86E5-BDC7-3B8ADB73477F}"/>
              </a:ext>
            </a:extLst>
          </p:cNvPr>
          <p:cNvSpPr txBox="1"/>
          <p:nvPr/>
        </p:nvSpPr>
        <p:spPr>
          <a:xfrm>
            <a:off x="508000" y="1270408"/>
            <a:ext cx="8613422" cy="3559949"/>
          </a:xfrm>
          <a:prstGeom prst="rect">
            <a:avLst/>
          </a:prstGeom>
          <a:noFill/>
        </p:spPr>
        <p:txBody>
          <a:bodyPr wrap="square" lIns="91440" tIns="45720" rIns="91440" bIns="45720" rtlCol="0" anchor="t">
            <a:spAutoFit/>
          </a:bodyPr>
          <a:lstStyle/>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Art is taught in 6-lesson units, once a term (Art alternates with D&amp;T).</a:t>
            </a:r>
          </a:p>
          <a:p>
            <a:pPr>
              <a:spcAft>
                <a:spcPts val="600"/>
              </a:spcAft>
            </a:pPr>
            <a:r>
              <a:rPr lang="en-US" sz="1200" dirty="0">
                <a:solidFill>
                  <a:schemeClr val="bg1"/>
                </a:solidFill>
                <a:latin typeface="Roboto"/>
                <a:ea typeface="Roboto"/>
                <a:cs typeface="Roboto"/>
              </a:rPr>
              <a:t>The United Curriculum is sequenced so that meaningful links are made between subjects, and the order of units allows these connections to be made. For example, in Year 3 Spring pupils have the opportunity to create individual clay tiles which form part of collaborative storyboard illustrating a fairy tale. This unit links explicitly with the English curriculum unit </a:t>
            </a:r>
            <a:r>
              <a:rPr lang="en-US" sz="1200" i="1" dirty="0">
                <a:solidFill>
                  <a:schemeClr val="bg1"/>
                </a:solidFill>
                <a:latin typeface="Roboto"/>
                <a:ea typeface="Roboto"/>
                <a:cs typeface="Roboto"/>
              </a:rPr>
              <a:t>Fairy Tale Crimes</a:t>
            </a:r>
            <a:r>
              <a:rPr lang="en-US" sz="1200" dirty="0">
                <a:solidFill>
                  <a:schemeClr val="bg1"/>
                </a:solidFill>
                <a:latin typeface="Roboto"/>
                <a:ea typeface="Roboto"/>
                <a:cs typeface="Roboto"/>
              </a:rPr>
              <a:t>, in which pupils consider alternative readings of fairy tale characters and their intentions. </a:t>
            </a:r>
            <a:endParaRPr lang="en-US" sz="1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United Curriculum for Art &amp; Design has been adapted for Royles Brook by considering the context of our pupils and the community.</a:t>
            </a: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For example:</a:t>
            </a:r>
            <a:endParaRPr lang="en-US" sz="1200" dirty="0">
              <a:solidFill>
                <a:schemeClr val="bg1"/>
              </a:solidFill>
              <a:highlight>
                <a:srgbClr val="FFFF00"/>
              </a:highlight>
              <a:latin typeface="Roboto" panose="02000000000000000000" pitchFamily="2" charset="0"/>
              <a:ea typeface="Roboto" panose="02000000000000000000" pitchFamily="2" charset="0"/>
              <a:cs typeface="Roboto" panose="02000000000000000000" pitchFamily="2" charset="0"/>
            </a:endParaRPr>
          </a:p>
          <a:p>
            <a:pPr marL="171450" indent="-171450">
              <a:spcAft>
                <a:spcPts val="400"/>
              </a:spcAft>
              <a:buFont typeface="Arial" panose="020B0604020202020204" pitchFamily="34" charset="0"/>
              <a:buChar char="•"/>
            </a:pPr>
            <a:r>
              <a:rPr lang="en-US" sz="1200" dirty="0">
                <a:solidFill>
                  <a:schemeClr val="bg1"/>
                </a:solidFill>
                <a:latin typeface="Roboto"/>
                <a:ea typeface="Roboto"/>
                <a:cs typeface="Roboto"/>
              </a:rPr>
              <a:t>Pupils learn about local artists and their work, both past and present </a:t>
            </a:r>
            <a:r>
              <a:rPr lang="en-US" sz="1200" dirty="0" err="1">
                <a:solidFill>
                  <a:schemeClr val="bg1"/>
                </a:solidFill>
                <a:latin typeface="Roboto"/>
                <a:ea typeface="Roboto"/>
                <a:cs typeface="Roboto"/>
              </a:rPr>
              <a:t>e.g</a:t>
            </a:r>
            <a:r>
              <a:rPr lang="en-US" sz="1200" dirty="0">
                <a:solidFill>
                  <a:schemeClr val="bg1"/>
                </a:solidFill>
                <a:latin typeface="Roboto"/>
                <a:ea typeface="Roboto"/>
                <a:cs typeface="Roboto"/>
              </a:rPr>
              <a:t> </a:t>
            </a:r>
            <a:r>
              <a:rPr lang="en-US" sz="1200" dirty="0" err="1">
                <a:solidFill>
                  <a:schemeClr val="bg1"/>
                </a:solidFill>
                <a:latin typeface="Roboto"/>
                <a:ea typeface="Roboto"/>
                <a:cs typeface="Roboto"/>
              </a:rPr>
              <a:t>Lubaina</a:t>
            </a:r>
            <a:r>
              <a:rPr lang="en-US" sz="1200" dirty="0">
                <a:solidFill>
                  <a:schemeClr val="bg1"/>
                </a:solidFill>
                <a:latin typeface="Roboto"/>
                <a:ea typeface="Roboto"/>
                <a:cs typeface="Roboto"/>
              </a:rPr>
              <a:t> </a:t>
            </a:r>
            <a:r>
              <a:rPr lang="en-US" sz="1200" dirty="0" err="1">
                <a:solidFill>
                  <a:schemeClr val="bg1"/>
                </a:solidFill>
                <a:latin typeface="Roboto"/>
                <a:ea typeface="Roboto"/>
                <a:cs typeface="Roboto"/>
              </a:rPr>
              <a:t>Himid</a:t>
            </a:r>
            <a:r>
              <a:rPr lang="en-US" sz="1200" dirty="0">
                <a:solidFill>
                  <a:schemeClr val="bg1"/>
                </a:solidFill>
                <a:latin typeface="Roboto"/>
                <a:ea typeface="Roboto"/>
                <a:cs typeface="Roboto"/>
              </a:rPr>
              <a:t> who is from Preston</a:t>
            </a:r>
          </a:p>
          <a:p>
            <a:pPr marL="171450" indent="-171450">
              <a:spcAft>
                <a:spcPts val="400"/>
              </a:spcAft>
              <a:buFont typeface="Arial" panose="020B0604020202020204" pitchFamily="34" charset="0"/>
              <a:buChar char="•"/>
            </a:pPr>
            <a:r>
              <a:rPr lang="en-US" sz="1200" dirty="0">
                <a:solidFill>
                  <a:schemeClr val="bg1"/>
                </a:solidFill>
                <a:latin typeface="Roboto"/>
                <a:ea typeface="Roboto"/>
                <a:cs typeface="Roboto"/>
              </a:rPr>
              <a:t>In Y1 Summer, pupils have the opportunity to explore the natural environment around their school building, including our many different trees, and record their findings using art techniques.</a:t>
            </a:r>
          </a:p>
          <a:p>
            <a:pPr marL="171450" indent="-171450">
              <a:spcAft>
                <a:spcPts val="400"/>
              </a:spcAft>
              <a:buFont typeface="Arial" panose="020B0604020202020204" pitchFamily="34" charset="0"/>
              <a:buChar char="•"/>
            </a:pPr>
            <a:r>
              <a:rPr lang="en-US" sz="1200" dirty="0">
                <a:solidFill>
                  <a:schemeClr val="bg1"/>
                </a:solidFill>
                <a:latin typeface="Roboto"/>
                <a:ea typeface="Roboto"/>
                <a:cs typeface="Roboto"/>
              </a:rPr>
              <a:t>In Y2 Autumn, pupils explore their school environment and consider the work of designers and architects in relation to their own built environment.</a:t>
            </a:r>
          </a:p>
          <a:p>
            <a:pPr marL="171450" indent="-171450">
              <a:spcAft>
                <a:spcPts val="400"/>
              </a:spcAft>
              <a:buFont typeface="Arial" panose="020B0604020202020204" pitchFamily="34" charset="0"/>
              <a:buChar char="•"/>
            </a:pPr>
            <a:r>
              <a:rPr lang="en-US" sz="1200" dirty="0">
                <a:solidFill>
                  <a:schemeClr val="bg1"/>
                </a:solidFill>
                <a:latin typeface="Roboto"/>
                <a:ea typeface="Roboto"/>
                <a:cs typeface="Roboto"/>
              </a:rPr>
              <a:t>In Y4 Summer and Y6 Summer, pupils are encouraged to explore and celebrate their identity through artwork.</a:t>
            </a:r>
          </a:p>
          <a:p>
            <a:pPr marL="171450" indent="-171450">
              <a:spcAft>
                <a:spcPts val="400"/>
              </a:spcAft>
              <a:buFont typeface="Arial" panose="020B0604020202020204" pitchFamily="34" charset="0"/>
              <a:buChar char="•"/>
            </a:pPr>
            <a:r>
              <a:rPr lang="en-US" sz="1200" dirty="0">
                <a:solidFill>
                  <a:schemeClr val="bg1"/>
                </a:solidFill>
                <a:latin typeface="Roboto"/>
                <a:ea typeface="Roboto"/>
                <a:cs typeface="Roboto"/>
              </a:rPr>
              <a:t>In Y5 Spring, pupils have the opportunity to record a journey they have made, during which they explore the local area through the study of maps.</a:t>
            </a:r>
          </a:p>
        </p:txBody>
      </p:sp>
      <p:sp>
        <p:nvSpPr>
          <p:cNvPr id="4" name="Text Placeholder 3">
            <a:extLst>
              <a:ext uri="{FF2B5EF4-FFF2-40B4-BE49-F238E27FC236}">
                <a16:creationId xmlns:a16="http://schemas.microsoft.com/office/drawing/2014/main" id="{BA149438-65AE-EB03-961D-1FDBC6DE7686}"/>
              </a:ext>
            </a:extLst>
          </p:cNvPr>
          <p:cNvSpPr>
            <a:spLocks noGrp="1"/>
          </p:cNvSpPr>
          <p:nvPr>
            <p:ph type="body" sz="quarter" idx="10"/>
          </p:nvPr>
        </p:nvSpPr>
        <p:spPr/>
        <p:txBody>
          <a:bodyPr/>
          <a:lstStyle/>
          <a:p>
            <a:r>
              <a:rPr lang="en-GB" dirty="0"/>
              <a:t>Art &amp; Design in Our Local Context</a:t>
            </a:r>
          </a:p>
        </p:txBody>
      </p:sp>
    </p:spTree>
    <p:extLst>
      <p:ext uri="{BB962C8B-B14F-4D97-AF65-F5344CB8AC3E}">
        <p14:creationId xmlns:p14="http://schemas.microsoft.com/office/powerpoint/2010/main" val="322912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2367CD6D-0BC3-E08B-0089-2DB5752D1B44}"/>
              </a:ext>
            </a:extLst>
          </p:cNvPr>
          <p:cNvPicPr>
            <a:picLocks noChangeAspect="1"/>
          </p:cNvPicPr>
          <p:nvPr/>
        </p:nvPicPr>
        <p:blipFill>
          <a:blip r:embed="rId2"/>
          <a:stretch>
            <a:fillRect/>
          </a:stretch>
        </p:blipFill>
        <p:spPr>
          <a:xfrm>
            <a:off x="2717427" y="1752484"/>
            <a:ext cx="5377950" cy="3509909"/>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1827642"/>
            <a:ext cx="1006676" cy="182996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4204133-3A22-520F-DCD5-FF8996BE9667}"/>
              </a:ext>
            </a:extLst>
          </p:cNvPr>
          <p:cNvSpPr txBox="1"/>
          <p:nvPr/>
        </p:nvSpPr>
        <p:spPr>
          <a:xfrm>
            <a:off x="2702586" y="1019008"/>
            <a:ext cx="1508082" cy="707886"/>
          </a:xfrm>
          <a:prstGeom prst="rect">
            <a:avLst/>
          </a:prstGeom>
          <a:noFill/>
        </p:spPr>
        <p:txBody>
          <a:bodyPr wrap="square" rtlCol="0">
            <a:spAutoFit/>
          </a:bodyPr>
          <a:lstStyle/>
          <a:p>
            <a:pPr>
              <a:spcAft>
                <a:spcPts val="600"/>
              </a:spcAft>
            </a:pP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Primary colours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are red, blue and yellow. They cannot be mixed from other colours.</a:t>
            </a:r>
          </a:p>
        </p:txBody>
      </p:sp>
      <p:sp>
        <p:nvSpPr>
          <p:cNvPr id="24" name="TextBox 23">
            <a:extLst>
              <a:ext uri="{FF2B5EF4-FFF2-40B4-BE49-F238E27FC236}">
                <a16:creationId xmlns:a16="http://schemas.microsoft.com/office/drawing/2014/main" id="{AECBBF60-CD56-DBE4-9B55-7879832B9C6F}"/>
              </a:ext>
            </a:extLst>
          </p:cNvPr>
          <p:cNvSpPr txBox="1"/>
          <p:nvPr/>
        </p:nvSpPr>
        <p:spPr>
          <a:xfrm>
            <a:off x="4448894" y="1019008"/>
            <a:ext cx="1508082" cy="707886"/>
          </a:xfrm>
          <a:prstGeom prst="rect">
            <a:avLst/>
          </a:prstGeom>
          <a:noFill/>
        </p:spPr>
        <p:txBody>
          <a:bodyPr wrap="square" rtlCol="0">
            <a:spAutoFit/>
          </a:bodyPr>
          <a:lstStyle/>
          <a:p>
            <a:pPr>
              <a:spcAft>
                <a:spcPts val="600"/>
              </a:spcAft>
            </a:pP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Secondary colours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are green, orange and purple. They are mixed from primary colours.</a:t>
            </a:r>
          </a:p>
        </p:txBody>
      </p:sp>
      <p:sp>
        <p:nvSpPr>
          <p:cNvPr id="25" name="TextBox 24">
            <a:extLst>
              <a:ext uri="{FF2B5EF4-FFF2-40B4-BE49-F238E27FC236}">
                <a16:creationId xmlns:a16="http://schemas.microsoft.com/office/drawing/2014/main" id="{F9CEE98A-02EE-CFAE-34D4-5275CBE09FB5}"/>
              </a:ext>
            </a:extLst>
          </p:cNvPr>
          <p:cNvSpPr txBox="1"/>
          <p:nvPr/>
        </p:nvSpPr>
        <p:spPr>
          <a:xfrm>
            <a:off x="3697414" y="5542947"/>
            <a:ext cx="1759752" cy="861774"/>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Artists can change the way a colour looks by making </a:t>
            </a: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tints</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(adding white), </a:t>
            </a: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tones</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(adding grey) and </a:t>
            </a: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shades</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(adding black).</a:t>
            </a:r>
          </a:p>
        </p:txBody>
      </p:sp>
      <p:sp>
        <p:nvSpPr>
          <p:cNvPr id="26" name="TextBox 25">
            <a:extLst>
              <a:ext uri="{FF2B5EF4-FFF2-40B4-BE49-F238E27FC236}">
                <a16:creationId xmlns:a16="http://schemas.microsoft.com/office/drawing/2014/main" id="{268F0155-4BAA-F4F5-9ED6-F8697C830544}"/>
              </a:ext>
            </a:extLst>
          </p:cNvPr>
          <p:cNvSpPr txBox="1"/>
          <p:nvPr/>
        </p:nvSpPr>
        <p:spPr>
          <a:xfrm>
            <a:off x="5457166" y="5542947"/>
            <a:ext cx="1759752" cy="707886"/>
          </a:xfrm>
          <a:prstGeom prst="rect">
            <a:avLst/>
          </a:prstGeom>
          <a:noFill/>
        </p:spPr>
        <p:txBody>
          <a:bodyPr wrap="square" rtlCol="0">
            <a:spAutoFit/>
          </a:bodyPr>
          <a:lstStyle/>
          <a:p>
            <a:pPr>
              <a:spcAft>
                <a:spcPts val="600"/>
              </a:spcAft>
            </a:pP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Warm</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colours are red, orange and yellow. </a:t>
            </a: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Cool</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colours are blue, purple and green.</a:t>
            </a:r>
          </a:p>
        </p:txBody>
      </p:sp>
      <p:sp>
        <p:nvSpPr>
          <p:cNvPr id="27" name="TextBox 26">
            <a:extLst>
              <a:ext uri="{FF2B5EF4-FFF2-40B4-BE49-F238E27FC236}">
                <a16:creationId xmlns:a16="http://schemas.microsoft.com/office/drawing/2014/main" id="{B09C77FF-3176-55D2-B6E3-A0581C49486E}"/>
              </a:ext>
            </a:extLst>
          </p:cNvPr>
          <p:cNvSpPr txBox="1"/>
          <p:nvPr/>
        </p:nvSpPr>
        <p:spPr>
          <a:xfrm>
            <a:off x="7216918" y="5542947"/>
            <a:ext cx="1759752" cy="861774"/>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Colours can be used to represent emotions. For example, red can represent anger and blue can represent sadness.</a:t>
            </a:r>
          </a:p>
        </p:txBody>
      </p:sp>
      <p:sp>
        <p:nvSpPr>
          <p:cNvPr id="28" name="TextBox 27">
            <a:extLst>
              <a:ext uri="{FF2B5EF4-FFF2-40B4-BE49-F238E27FC236}">
                <a16:creationId xmlns:a16="http://schemas.microsoft.com/office/drawing/2014/main" id="{C6DE84D6-F1C8-167A-9503-E5FCCDB195C0}"/>
              </a:ext>
            </a:extLst>
          </p:cNvPr>
          <p:cNvSpPr txBox="1"/>
          <p:nvPr/>
        </p:nvSpPr>
        <p:spPr>
          <a:xfrm>
            <a:off x="7339763" y="2100505"/>
            <a:ext cx="2121622" cy="861774"/>
          </a:xfrm>
          <a:prstGeom prst="rect">
            <a:avLst/>
          </a:prstGeom>
          <a:noFill/>
        </p:spPr>
        <p:txBody>
          <a:bodyPr wrap="square" rtlCol="0">
            <a:spAutoFit/>
          </a:bodyPr>
          <a:lstStyle/>
          <a:p>
            <a:pPr>
              <a:spcAft>
                <a:spcPts val="600"/>
              </a:spcAft>
            </a:pP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Tertiary colours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are red-orange, yellow-orange, yellow-green, blue-green, blue-purple, red-purple. They are mixed from one primary and one secondary colour.</a:t>
            </a:r>
          </a:p>
        </p:txBody>
      </p:sp>
      <p:sp>
        <p:nvSpPr>
          <p:cNvPr id="29" name="TextBox 28">
            <a:extLst>
              <a:ext uri="{FF2B5EF4-FFF2-40B4-BE49-F238E27FC236}">
                <a16:creationId xmlns:a16="http://schemas.microsoft.com/office/drawing/2014/main" id="{12D2138B-3118-AA9E-5B33-0908FE0EE44A}"/>
              </a:ext>
            </a:extLst>
          </p:cNvPr>
          <p:cNvSpPr txBox="1"/>
          <p:nvPr/>
        </p:nvSpPr>
        <p:spPr>
          <a:xfrm>
            <a:off x="7339763" y="1658876"/>
            <a:ext cx="2046915" cy="400110"/>
          </a:xfrm>
          <a:prstGeom prst="rect">
            <a:avLst/>
          </a:prstGeom>
          <a:noFill/>
        </p:spPr>
        <p:txBody>
          <a:bodyPr wrap="square" rtlCol="0">
            <a:spAutoFit/>
          </a:bodyPr>
          <a:lstStyle/>
          <a:p>
            <a:pPr>
              <a:spcAft>
                <a:spcPts val="600"/>
              </a:spcAft>
            </a:pP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Earthy colours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are reds, browns, oranges (colours of earth).</a:t>
            </a:r>
          </a:p>
        </p:txBody>
      </p:sp>
      <p:sp>
        <p:nvSpPr>
          <p:cNvPr id="30" name="TextBox 29">
            <a:extLst>
              <a:ext uri="{FF2B5EF4-FFF2-40B4-BE49-F238E27FC236}">
                <a16:creationId xmlns:a16="http://schemas.microsoft.com/office/drawing/2014/main" id="{46341C4B-6F91-E3E4-68E0-4E11B751F1B3}"/>
              </a:ext>
            </a:extLst>
          </p:cNvPr>
          <p:cNvSpPr txBox="1"/>
          <p:nvPr/>
        </p:nvSpPr>
        <p:spPr>
          <a:xfrm>
            <a:off x="6439552" y="1036417"/>
            <a:ext cx="2741202"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The appearance of secondary colours can vary according to the amount of each primary colour used to mix it.</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3959604" y="1586475"/>
            <a:ext cx="746620" cy="11536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449337B-6F7A-094B-966A-B8442585D090}"/>
              </a:ext>
            </a:extLst>
          </p:cNvPr>
          <p:cNvCxnSpPr>
            <a:cxnSpLocks/>
          </p:cNvCxnSpPr>
          <p:nvPr/>
        </p:nvCxnSpPr>
        <p:spPr>
          <a:xfrm flipH="1">
            <a:off x="5117284" y="1739899"/>
            <a:ext cx="350402" cy="189254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356C2C5-35C1-7266-D828-8800BEBA2C70}"/>
              </a:ext>
            </a:extLst>
          </p:cNvPr>
          <p:cNvCxnSpPr>
            <a:cxnSpLocks/>
          </p:cNvCxnSpPr>
          <p:nvPr/>
        </p:nvCxnSpPr>
        <p:spPr>
          <a:xfrm flipV="1">
            <a:off x="5285944" y="5070277"/>
            <a:ext cx="42826" cy="40644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Right Bracket 40">
            <a:extLst>
              <a:ext uri="{FF2B5EF4-FFF2-40B4-BE49-F238E27FC236}">
                <a16:creationId xmlns:a16="http://schemas.microsoft.com/office/drawing/2014/main" id="{EA56545D-4BFF-FAE1-CB7C-CB5954CA9CF9}"/>
              </a:ext>
            </a:extLst>
          </p:cNvPr>
          <p:cNvSpPr/>
          <p:nvPr/>
        </p:nvSpPr>
        <p:spPr>
          <a:xfrm rot="16200000">
            <a:off x="6146644" y="3049512"/>
            <a:ext cx="235995" cy="5107566"/>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3" name="Straight Arrow Connector 42">
            <a:extLst>
              <a:ext uri="{FF2B5EF4-FFF2-40B4-BE49-F238E27FC236}">
                <a16:creationId xmlns:a16="http://schemas.microsoft.com/office/drawing/2014/main" id="{16E7EDBD-A8B8-B48E-3BD9-7F4350AFAC7B}"/>
              </a:ext>
            </a:extLst>
          </p:cNvPr>
          <p:cNvCxnSpPr>
            <a:cxnSpLocks/>
          </p:cNvCxnSpPr>
          <p:nvPr/>
        </p:nvCxnSpPr>
        <p:spPr>
          <a:xfrm flipH="1">
            <a:off x="6717813" y="1547861"/>
            <a:ext cx="126394" cy="61546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A96444D-7F27-AE41-76B3-EEA90FEBA62C}"/>
              </a:ext>
            </a:extLst>
          </p:cNvPr>
          <p:cNvCxnSpPr>
            <a:cxnSpLocks/>
          </p:cNvCxnSpPr>
          <p:nvPr/>
        </p:nvCxnSpPr>
        <p:spPr>
          <a:xfrm flipH="1">
            <a:off x="5956976" y="2195176"/>
            <a:ext cx="1381777" cy="143726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ight Bracket 47">
            <a:extLst>
              <a:ext uri="{FF2B5EF4-FFF2-40B4-BE49-F238E27FC236}">
                <a16:creationId xmlns:a16="http://schemas.microsoft.com/office/drawing/2014/main" id="{E74247C6-A6EB-70CE-E98E-084625DC61A5}"/>
              </a:ext>
            </a:extLst>
          </p:cNvPr>
          <p:cNvSpPr/>
          <p:nvPr/>
        </p:nvSpPr>
        <p:spPr>
          <a:xfrm rot="10800000">
            <a:off x="7338753" y="1658876"/>
            <a:ext cx="235995" cy="1311982"/>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TextBox 67">
            <a:extLst>
              <a:ext uri="{FF2B5EF4-FFF2-40B4-BE49-F238E27FC236}">
                <a16:creationId xmlns:a16="http://schemas.microsoft.com/office/drawing/2014/main" id="{25B38FE5-4EBC-E865-8F79-24D4B11FA6A7}"/>
              </a:ext>
            </a:extLst>
          </p:cNvPr>
          <p:cNvSpPr txBox="1"/>
          <p:nvPr/>
        </p:nvSpPr>
        <p:spPr>
          <a:xfrm>
            <a:off x="1631106" y="2355172"/>
            <a:ext cx="1508082"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colours that are representative of real objects and how I feel.</a:t>
            </a:r>
          </a:p>
        </p:txBody>
      </p:sp>
      <p:cxnSp>
        <p:nvCxnSpPr>
          <p:cNvPr id="69" name="Straight Arrow Connector 68">
            <a:extLst>
              <a:ext uri="{FF2B5EF4-FFF2-40B4-BE49-F238E27FC236}">
                <a16:creationId xmlns:a16="http://schemas.microsoft.com/office/drawing/2014/main" id="{6B281318-F4BD-BA93-92A1-0C7B768292F8}"/>
              </a:ext>
            </a:extLst>
          </p:cNvPr>
          <p:cNvCxnSpPr>
            <a:cxnSpLocks/>
            <a:stCxn id="68" idx="2"/>
          </p:cNvCxnSpPr>
          <p:nvPr/>
        </p:nvCxnSpPr>
        <p:spPr>
          <a:xfrm>
            <a:off x="2385147" y="2909170"/>
            <a:ext cx="397589" cy="7232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721087A7-485D-8D5E-4B38-13B92683C175}"/>
              </a:ext>
            </a:extLst>
          </p:cNvPr>
          <p:cNvSpPr/>
          <p:nvPr/>
        </p:nvSpPr>
        <p:spPr>
          <a:xfrm>
            <a:off x="8222629" y="3951330"/>
            <a:ext cx="1238756" cy="861774"/>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colour is explicitly reviewed in units across EYFS-KS2.</a:t>
            </a:r>
          </a:p>
        </p:txBody>
      </p:sp>
      <p:cxnSp>
        <p:nvCxnSpPr>
          <p:cNvPr id="76" name="Straight Arrow Connector 75">
            <a:extLst>
              <a:ext uri="{FF2B5EF4-FFF2-40B4-BE49-F238E27FC236}">
                <a16:creationId xmlns:a16="http://schemas.microsoft.com/office/drawing/2014/main" id="{C3B83D36-E816-1CB6-5A1A-470759C0792F}"/>
              </a:ext>
            </a:extLst>
          </p:cNvPr>
          <p:cNvCxnSpPr>
            <a:cxnSpLocks/>
            <a:stCxn id="75" idx="1"/>
          </p:cNvCxnSpPr>
          <p:nvPr/>
        </p:nvCxnSpPr>
        <p:spPr>
          <a:xfrm flipH="1">
            <a:off x="7029974" y="4382217"/>
            <a:ext cx="1192655" cy="22290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CEBB2F7-739B-7C55-EAD8-22C3C81BA1DF}"/>
              </a:ext>
            </a:extLst>
          </p:cNvPr>
          <p:cNvCxnSpPr>
            <a:cxnSpLocks/>
            <a:stCxn id="75" idx="1"/>
          </p:cNvCxnSpPr>
          <p:nvPr/>
        </p:nvCxnSpPr>
        <p:spPr>
          <a:xfrm flipH="1" flipV="1">
            <a:off x="7994708" y="4271325"/>
            <a:ext cx="227921" cy="11089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A50BE6AE-D26C-9478-2050-46C6552F57AB}"/>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85" name="Rectangle 84">
            <a:extLst>
              <a:ext uri="{FF2B5EF4-FFF2-40B4-BE49-F238E27FC236}">
                <a16:creationId xmlns:a16="http://schemas.microsoft.com/office/drawing/2014/main" id="{9877D737-68BB-A57C-F6BB-DF1455D11416}"/>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86" name="Rectangle 85">
            <a:extLst>
              <a:ext uri="{FF2B5EF4-FFF2-40B4-BE49-F238E27FC236}">
                <a16:creationId xmlns:a16="http://schemas.microsoft.com/office/drawing/2014/main" id="{7D9D082F-DA85-9724-37DD-F630ABFB2388}"/>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87" name="Rectangle 86">
            <a:extLst>
              <a:ext uri="{FF2B5EF4-FFF2-40B4-BE49-F238E27FC236}">
                <a16:creationId xmlns:a16="http://schemas.microsoft.com/office/drawing/2014/main" id="{DDCC8D46-A5B0-C2B0-8D4D-165C0854AD66}"/>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88" name="Rectangle 87">
            <a:extLst>
              <a:ext uri="{FF2B5EF4-FFF2-40B4-BE49-F238E27FC236}">
                <a16:creationId xmlns:a16="http://schemas.microsoft.com/office/drawing/2014/main" id="{72E5FB73-9207-214B-E668-651616F60A01}"/>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89" name="Rectangle 88">
            <a:extLst>
              <a:ext uri="{FF2B5EF4-FFF2-40B4-BE49-F238E27FC236}">
                <a16:creationId xmlns:a16="http://schemas.microsoft.com/office/drawing/2014/main" id="{0B392202-5139-CCFF-EDBC-0104AE28AE6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90" name="Rectangle 89">
            <a:extLst>
              <a:ext uri="{FF2B5EF4-FFF2-40B4-BE49-F238E27FC236}">
                <a16:creationId xmlns:a16="http://schemas.microsoft.com/office/drawing/2014/main" id="{B05D4275-1D5F-1DAA-1BA8-6A0AFE6024F5}"/>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91" name="Rectangle 90">
            <a:extLst>
              <a:ext uri="{FF2B5EF4-FFF2-40B4-BE49-F238E27FC236}">
                <a16:creationId xmlns:a16="http://schemas.microsoft.com/office/drawing/2014/main" id="{1584BC70-209B-7D1D-1FA2-C063F7B76852}"/>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92" name="Rectangle 91">
            <a:extLst>
              <a:ext uri="{FF2B5EF4-FFF2-40B4-BE49-F238E27FC236}">
                <a16:creationId xmlns:a16="http://schemas.microsoft.com/office/drawing/2014/main" id="{C190E689-7E6E-3B66-76F5-D63B6468D56C}"/>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8242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C3E50446-4542-7FC4-7D35-507000CE3609}"/>
              </a:ext>
            </a:extLst>
          </p:cNvPr>
          <p:cNvPicPr>
            <a:picLocks noChangeAspect="1"/>
          </p:cNvPicPr>
          <p:nvPr/>
        </p:nvPicPr>
        <p:blipFill>
          <a:blip r:embed="rId2"/>
          <a:stretch>
            <a:fillRect/>
          </a:stretch>
        </p:blipFill>
        <p:spPr>
          <a:xfrm>
            <a:off x="2729271" y="1755030"/>
            <a:ext cx="5369558" cy="3504432"/>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2109323"/>
            <a:ext cx="1006676" cy="1548288"/>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329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449337B-6F7A-094B-966A-B8442585D090}"/>
              </a:ext>
            </a:extLst>
          </p:cNvPr>
          <p:cNvCxnSpPr>
            <a:cxnSpLocks/>
          </p:cNvCxnSpPr>
          <p:nvPr/>
        </p:nvCxnSpPr>
        <p:spPr>
          <a:xfrm flipH="1">
            <a:off x="5102812" y="1668700"/>
            <a:ext cx="290855" cy="148631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356C2C5-35C1-7266-D828-8800BEBA2C70}"/>
              </a:ext>
            </a:extLst>
          </p:cNvPr>
          <p:cNvCxnSpPr>
            <a:cxnSpLocks/>
          </p:cNvCxnSpPr>
          <p:nvPr/>
        </p:nvCxnSpPr>
        <p:spPr>
          <a:xfrm flipV="1">
            <a:off x="5083728" y="5070277"/>
            <a:ext cx="245042" cy="4774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A96444D-7F27-AE41-76B3-EEA90FEBA62C}"/>
              </a:ext>
            </a:extLst>
          </p:cNvPr>
          <p:cNvCxnSpPr>
            <a:cxnSpLocks/>
            <a:stCxn id="47" idx="1"/>
          </p:cNvCxnSpPr>
          <p:nvPr/>
        </p:nvCxnSpPr>
        <p:spPr>
          <a:xfrm flipH="1">
            <a:off x="6132352" y="2109323"/>
            <a:ext cx="1276070" cy="10456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ight Bracket 47">
            <a:extLst>
              <a:ext uri="{FF2B5EF4-FFF2-40B4-BE49-F238E27FC236}">
                <a16:creationId xmlns:a16="http://schemas.microsoft.com/office/drawing/2014/main" id="{E74247C6-A6EB-70CE-E98E-084625DC61A5}"/>
              </a:ext>
            </a:extLst>
          </p:cNvPr>
          <p:cNvSpPr/>
          <p:nvPr/>
        </p:nvSpPr>
        <p:spPr>
          <a:xfrm rot="5400000">
            <a:off x="5196375" y="-1230300"/>
            <a:ext cx="235995" cy="5562005"/>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TextBox 67">
            <a:extLst>
              <a:ext uri="{FF2B5EF4-FFF2-40B4-BE49-F238E27FC236}">
                <a16:creationId xmlns:a16="http://schemas.microsoft.com/office/drawing/2014/main" id="{25B38FE5-4EBC-E865-8F79-24D4B11FA6A7}"/>
              </a:ext>
            </a:extLst>
          </p:cNvPr>
          <p:cNvSpPr txBox="1"/>
          <p:nvPr/>
        </p:nvSpPr>
        <p:spPr>
          <a:xfrm>
            <a:off x="2562326" y="950395"/>
            <a:ext cx="2258037"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Tone is about light and dark in an artwork. A strong tone means there is a big difference (contrast) between the light and the dark areas.</a:t>
            </a:r>
          </a:p>
        </p:txBody>
      </p:sp>
      <p:sp>
        <p:nvSpPr>
          <p:cNvPr id="3" name="Rectangle 2">
            <a:extLst>
              <a:ext uri="{FF2B5EF4-FFF2-40B4-BE49-F238E27FC236}">
                <a16:creationId xmlns:a16="http://schemas.microsoft.com/office/drawing/2014/main" id="{2A27CC9C-6608-2A5D-E81A-81E2C5009F83}"/>
              </a:ext>
            </a:extLst>
          </p:cNvPr>
          <p:cNvSpPr/>
          <p:nvPr/>
        </p:nvSpPr>
        <p:spPr>
          <a:xfrm>
            <a:off x="436880" y="1571723"/>
            <a:ext cx="1006676" cy="27617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1539301" y="2205924"/>
            <a:ext cx="1924730"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Explore mark making with different materials and using different pressure to create lighter and darker marks.</a:t>
            </a:r>
          </a:p>
        </p:txBody>
      </p:sp>
      <p:sp>
        <p:nvSpPr>
          <p:cNvPr id="36" name="TextBox 35">
            <a:extLst>
              <a:ext uri="{FF2B5EF4-FFF2-40B4-BE49-F238E27FC236}">
                <a16:creationId xmlns:a16="http://schemas.microsoft.com/office/drawing/2014/main" id="{BF313A39-44F1-B38F-400B-AD852D1D8979}"/>
              </a:ext>
            </a:extLst>
          </p:cNvPr>
          <p:cNvSpPr txBox="1"/>
          <p:nvPr/>
        </p:nvSpPr>
        <p:spPr>
          <a:xfrm>
            <a:off x="4820363" y="927394"/>
            <a:ext cx="1798551"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Doing the same thing with different materials - like pencil, </a:t>
            </a:r>
            <a:r>
              <a:rPr lang="en-US" sz="1000" err="1">
                <a:solidFill>
                  <a:schemeClr val="bg1"/>
                </a:solidFill>
                <a:latin typeface="Roboto" panose="02000000000000000000" pitchFamily="2" charset="0"/>
                <a:ea typeface="Roboto" panose="02000000000000000000" pitchFamily="2" charset="0"/>
                <a:cs typeface="Roboto" panose="02000000000000000000" pitchFamily="2" charset="0"/>
              </a:rPr>
              <a:t>fineliner</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biro, felt tip - can create a different tone.</a:t>
            </a:r>
          </a:p>
        </p:txBody>
      </p:sp>
      <p:sp>
        <p:nvSpPr>
          <p:cNvPr id="38" name="TextBox 37">
            <a:extLst>
              <a:ext uri="{FF2B5EF4-FFF2-40B4-BE49-F238E27FC236}">
                <a16:creationId xmlns:a16="http://schemas.microsoft.com/office/drawing/2014/main" id="{D29F469C-08E6-73BB-95E7-C23C872FFFAB}"/>
              </a:ext>
            </a:extLst>
          </p:cNvPr>
          <p:cNvSpPr txBox="1"/>
          <p:nvPr/>
        </p:nvSpPr>
        <p:spPr>
          <a:xfrm>
            <a:off x="6566169" y="930735"/>
            <a:ext cx="1529205" cy="716046"/>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Shadows are an area of darkness that can be created by a sculpture or other 3D object.</a:t>
            </a:r>
          </a:p>
        </p:txBody>
      </p:sp>
      <p:sp>
        <p:nvSpPr>
          <p:cNvPr id="44" name="TextBox 43">
            <a:extLst>
              <a:ext uri="{FF2B5EF4-FFF2-40B4-BE49-F238E27FC236}">
                <a16:creationId xmlns:a16="http://schemas.microsoft.com/office/drawing/2014/main" id="{B0CAB18C-E3CA-55E8-D638-60FE86C67A36}"/>
              </a:ext>
            </a:extLst>
          </p:cNvPr>
          <p:cNvSpPr txBox="1"/>
          <p:nvPr/>
        </p:nvSpPr>
        <p:spPr>
          <a:xfrm>
            <a:off x="4188397" y="5532126"/>
            <a:ext cx="1529205"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Manipulate shadows using torches to create a different tone.</a:t>
            </a:r>
          </a:p>
        </p:txBody>
      </p:sp>
      <p:sp>
        <p:nvSpPr>
          <p:cNvPr id="47" name="TextBox 46">
            <a:extLst>
              <a:ext uri="{FF2B5EF4-FFF2-40B4-BE49-F238E27FC236}">
                <a16:creationId xmlns:a16="http://schemas.microsoft.com/office/drawing/2014/main" id="{4BC291C4-94E4-C58F-6BE9-1873FB844389}"/>
              </a:ext>
            </a:extLst>
          </p:cNvPr>
          <p:cNvSpPr txBox="1"/>
          <p:nvPr/>
        </p:nvSpPr>
        <p:spPr>
          <a:xfrm>
            <a:off x="7408422" y="1832324"/>
            <a:ext cx="1677191"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Tone can be created using the same pencil by pressing harder or lighter.</a:t>
            </a:r>
          </a:p>
        </p:txBody>
      </p:sp>
      <p:sp>
        <p:nvSpPr>
          <p:cNvPr id="49" name="TextBox 48">
            <a:extLst>
              <a:ext uri="{FF2B5EF4-FFF2-40B4-BE49-F238E27FC236}">
                <a16:creationId xmlns:a16="http://schemas.microsoft.com/office/drawing/2014/main" id="{8F791C62-4A4E-458F-BFB6-DFA3B961AE99}"/>
              </a:ext>
            </a:extLst>
          </p:cNvPr>
          <p:cNvSpPr txBox="1"/>
          <p:nvPr/>
        </p:nvSpPr>
        <p:spPr>
          <a:xfrm>
            <a:off x="7408421" y="2439305"/>
            <a:ext cx="1873467" cy="400110"/>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Tone can be created using different grades of pencil.</a:t>
            </a:r>
          </a:p>
        </p:txBody>
      </p:sp>
      <p:sp>
        <p:nvSpPr>
          <p:cNvPr id="50" name="TextBox 49">
            <a:extLst>
              <a:ext uri="{FF2B5EF4-FFF2-40B4-BE49-F238E27FC236}">
                <a16:creationId xmlns:a16="http://schemas.microsoft.com/office/drawing/2014/main" id="{789BBEE6-580E-1B8E-5CDD-6CE41B4B91D6}"/>
              </a:ext>
            </a:extLst>
          </p:cNvPr>
          <p:cNvSpPr txBox="1"/>
          <p:nvPr/>
        </p:nvSpPr>
        <p:spPr>
          <a:xfrm>
            <a:off x="6049986" y="5445557"/>
            <a:ext cx="1529205" cy="707886"/>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Tone can be created using white pens and pencils, which highlight areas of the artwork.</a:t>
            </a:r>
          </a:p>
        </p:txBody>
      </p:sp>
      <p:sp>
        <p:nvSpPr>
          <p:cNvPr id="51" name="TextBox 50">
            <a:extLst>
              <a:ext uri="{FF2B5EF4-FFF2-40B4-BE49-F238E27FC236}">
                <a16:creationId xmlns:a16="http://schemas.microsoft.com/office/drawing/2014/main" id="{B3D5CD5F-AA7D-3F9C-0259-5B92B569A3A6}"/>
              </a:ext>
            </a:extLst>
          </p:cNvPr>
          <p:cNvSpPr txBox="1"/>
          <p:nvPr/>
        </p:nvSpPr>
        <p:spPr>
          <a:xfrm>
            <a:off x="7522744" y="5445557"/>
            <a:ext cx="2099428" cy="938719"/>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Linear shading is a method of creating tone, often with a pen.</a:t>
            </a:r>
          </a:p>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Examples of linear shading include hatching, cross hatching and contoured hatching.</a:t>
            </a:r>
          </a:p>
        </p:txBody>
      </p:sp>
      <p:cxnSp>
        <p:nvCxnSpPr>
          <p:cNvPr id="58" name="Straight Arrow Connector 57">
            <a:extLst>
              <a:ext uri="{FF2B5EF4-FFF2-40B4-BE49-F238E27FC236}">
                <a16:creationId xmlns:a16="http://schemas.microsoft.com/office/drawing/2014/main" id="{DBAEE1D7-7B65-F215-1502-3FD8A5FC94D7}"/>
              </a:ext>
            </a:extLst>
          </p:cNvPr>
          <p:cNvCxnSpPr>
            <a:cxnSpLocks/>
          </p:cNvCxnSpPr>
          <p:nvPr/>
        </p:nvCxnSpPr>
        <p:spPr>
          <a:xfrm flipH="1">
            <a:off x="7021585" y="2632171"/>
            <a:ext cx="386835" cy="20724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3" name="Right Bracket 62">
            <a:extLst>
              <a:ext uri="{FF2B5EF4-FFF2-40B4-BE49-F238E27FC236}">
                <a16:creationId xmlns:a16="http://schemas.microsoft.com/office/drawing/2014/main" id="{77C8D8D8-27FF-89F3-C030-204777EFB3E8}"/>
              </a:ext>
            </a:extLst>
          </p:cNvPr>
          <p:cNvSpPr/>
          <p:nvPr/>
        </p:nvSpPr>
        <p:spPr>
          <a:xfrm rot="16200000">
            <a:off x="7641580" y="3833562"/>
            <a:ext cx="235995" cy="3419183"/>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5" name="Straight Arrow Connector 64">
            <a:extLst>
              <a:ext uri="{FF2B5EF4-FFF2-40B4-BE49-F238E27FC236}">
                <a16:creationId xmlns:a16="http://schemas.microsoft.com/office/drawing/2014/main" id="{65DA292E-6BD5-FF47-D73F-ACA98866765B}"/>
              </a:ext>
            </a:extLst>
          </p:cNvPr>
          <p:cNvCxnSpPr>
            <a:cxnSpLocks/>
          </p:cNvCxnSpPr>
          <p:nvPr/>
        </p:nvCxnSpPr>
        <p:spPr>
          <a:xfrm flipH="1" flipV="1">
            <a:off x="6664568" y="3884103"/>
            <a:ext cx="357017" cy="154105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41683762-E6B2-C2B4-22B3-C50AEED57FF6}"/>
              </a:ext>
            </a:extLst>
          </p:cNvPr>
          <p:cNvSpPr/>
          <p:nvPr/>
        </p:nvSpPr>
        <p:spPr>
          <a:xfrm>
            <a:off x="8237989" y="4208967"/>
            <a:ext cx="1273728" cy="707886"/>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tone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a:stCxn id="74" idx="1"/>
          </p:cNvCxnSpPr>
          <p:nvPr/>
        </p:nvCxnSpPr>
        <p:spPr>
          <a:xfrm flipH="1" flipV="1">
            <a:off x="7904438" y="4379053"/>
            <a:ext cx="333551" cy="18385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273AFD1A-74B9-354B-A726-91F4C55A7584}"/>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84" name="Rectangle 83">
            <a:extLst>
              <a:ext uri="{FF2B5EF4-FFF2-40B4-BE49-F238E27FC236}">
                <a16:creationId xmlns:a16="http://schemas.microsoft.com/office/drawing/2014/main" id="{5B8D9564-4207-E61F-6B82-9BF0DBC07142}"/>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85" name="Rectangle 84">
            <a:extLst>
              <a:ext uri="{FF2B5EF4-FFF2-40B4-BE49-F238E27FC236}">
                <a16:creationId xmlns:a16="http://schemas.microsoft.com/office/drawing/2014/main" id="{EBFB8A22-3455-AAE8-C84A-76771996DE98}"/>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86" name="Rectangle 85">
            <a:extLst>
              <a:ext uri="{FF2B5EF4-FFF2-40B4-BE49-F238E27FC236}">
                <a16:creationId xmlns:a16="http://schemas.microsoft.com/office/drawing/2014/main" id="{509E626A-C705-8CAA-BEEC-1DB5D07963E5}"/>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87" name="Rectangle 86">
            <a:extLst>
              <a:ext uri="{FF2B5EF4-FFF2-40B4-BE49-F238E27FC236}">
                <a16:creationId xmlns:a16="http://schemas.microsoft.com/office/drawing/2014/main" id="{4926B99F-D3DC-979B-FD87-3B6DF799D817}"/>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88" name="Rectangle 87">
            <a:extLst>
              <a:ext uri="{FF2B5EF4-FFF2-40B4-BE49-F238E27FC236}">
                <a16:creationId xmlns:a16="http://schemas.microsoft.com/office/drawing/2014/main" id="{D55A10DE-17A0-D2F4-6C97-FEE7FA976004}"/>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89" name="Rectangle 88">
            <a:extLst>
              <a:ext uri="{FF2B5EF4-FFF2-40B4-BE49-F238E27FC236}">
                <a16:creationId xmlns:a16="http://schemas.microsoft.com/office/drawing/2014/main" id="{350F3E5B-C0AD-392E-0E1F-91AFD5FC7F7B}"/>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90" name="Rectangle 89">
            <a:extLst>
              <a:ext uri="{FF2B5EF4-FFF2-40B4-BE49-F238E27FC236}">
                <a16:creationId xmlns:a16="http://schemas.microsoft.com/office/drawing/2014/main" id="{6F055EE6-AA35-3513-4425-452861E7F9E1}"/>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91" name="Rectangle 90">
            <a:extLst>
              <a:ext uri="{FF2B5EF4-FFF2-40B4-BE49-F238E27FC236}">
                <a16:creationId xmlns:a16="http://schemas.microsoft.com/office/drawing/2014/main" id="{318C7745-1F66-559C-716F-CB9B6BE3AB83}"/>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456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E938148-090C-46A6-4884-E940E9D9FC13}"/>
              </a:ext>
            </a:extLst>
          </p:cNvPr>
          <p:cNvPicPr>
            <a:picLocks noChangeAspect="1"/>
          </p:cNvPicPr>
          <p:nvPr/>
        </p:nvPicPr>
        <p:blipFill>
          <a:blip r:embed="rId2"/>
          <a:stretch>
            <a:fillRect/>
          </a:stretch>
        </p:blipFill>
        <p:spPr>
          <a:xfrm>
            <a:off x="2724615" y="1750688"/>
            <a:ext cx="5369559" cy="3504432"/>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2370747"/>
            <a:ext cx="1006676" cy="1286864"/>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a:stCxn id="48" idx="2"/>
          </p:cNvCxnSpPr>
          <p:nvPr/>
        </p:nvCxnSpPr>
        <p:spPr>
          <a:xfrm flipH="1">
            <a:off x="5066950" y="1668700"/>
            <a:ext cx="247422" cy="99702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ight Bracket 47">
            <a:extLst>
              <a:ext uri="{FF2B5EF4-FFF2-40B4-BE49-F238E27FC236}">
                <a16:creationId xmlns:a16="http://schemas.microsoft.com/office/drawing/2014/main" id="{E74247C6-A6EB-70CE-E98E-084625DC61A5}"/>
              </a:ext>
            </a:extLst>
          </p:cNvPr>
          <p:cNvSpPr/>
          <p:nvPr/>
        </p:nvSpPr>
        <p:spPr>
          <a:xfrm rot="5400000">
            <a:off x="5196375" y="-1230300"/>
            <a:ext cx="235995" cy="5562005"/>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Rectangle 2">
            <a:extLst>
              <a:ext uri="{FF2B5EF4-FFF2-40B4-BE49-F238E27FC236}">
                <a16:creationId xmlns:a16="http://schemas.microsoft.com/office/drawing/2014/main" id="{2A27CC9C-6608-2A5D-E81A-81E2C5009F83}"/>
              </a:ext>
            </a:extLst>
          </p:cNvPr>
          <p:cNvSpPr/>
          <p:nvPr/>
        </p:nvSpPr>
        <p:spPr>
          <a:xfrm>
            <a:off x="436880" y="1571723"/>
            <a:ext cx="1006676" cy="53759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2598583" y="836389"/>
            <a:ext cx="2354417" cy="78483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 line is a mark made on a surface that joins different points. </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Lines can vary in length, width, direction and shape.</a:t>
            </a:r>
          </a:p>
        </p:txBody>
      </p:sp>
      <p:sp>
        <p:nvSpPr>
          <p:cNvPr id="74" name="Rectangle 73">
            <a:extLst>
              <a:ext uri="{FF2B5EF4-FFF2-40B4-BE49-F238E27FC236}">
                <a16:creationId xmlns:a16="http://schemas.microsoft.com/office/drawing/2014/main" id="{41683762-E6B2-C2B4-22B3-C50AEED57FF6}"/>
              </a:ext>
            </a:extLst>
          </p:cNvPr>
          <p:cNvSpPr/>
          <p:nvPr/>
        </p:nvSpPr>
        <p:spPr>
          <a:xfrm>
            <a:off x="7546319" y="2000051"/>
            <a:ext cx="1798206"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line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a:stCxn id="74" idx="1"/>
          </p:cNvCxnSpPr>
          <p:nvPr/>
        </p:nvCxnSpPr>
        <p:spPr>
          <a:xfrm flipH="1">
            <a:off x="7088697" y="2277050"/>
            <a:ext cx="457622" cy="13203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443402F-C934-0035-48B1-7E289EBD070B}"/>
              </a:ext>
            </a:extLst>
          </p:cNvPr>
          <p:cNvSpPr txBox="1"/>
          <p:nvPr/>
        </p:nvSpPr>
        <p:spPr>
          <a:xfrm>
            <a:off x="4739774" y="854743"/>
            <a:ext cx="1447799" cy="707886"/>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 continuous line drawing is one where the pencil does not leave the page.</a:t>
            </a:r>
          </a:p>
        </p:txBody>
      </p:sp>
      <p:sp>
        <p:nvSpPr>
          <p:cNvPr id="20" name="TextBox 19">
            <a:extLst>
              <a:ext uri="{FF2B5EF4-FFF2-40B4-BE49-F238E27FC236}">
                <a16:creationId xmlns:a16="http://schemas.microsoft.com/office/drawing/2014/main" id="{8C81CDE5-AFF1-7968-5E2A-9518141983C3}"/>
              </a:ext>
            </a:extLst>
          </p:cNvPr>
          <p:cNvSpPr txBox="1"/>
          <p:nvPr/>
        </p:nvSpPr>
        <p:spPr>
          <a:xfrm>
            <a:off x="6223079" y="836389"/>
            <a:ext cx="1884131" cy="707886"/>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Doing the same thing with different materials - like pencil, crayon, pens, charcoal - can create different lines.</a:t>
            </a:r>
          </a:p>
        </p:txBody>
      </p:sp>
      <p:sp>
        <p:nvSpPr>
          <p:cNvPr id="25" name="TextBox 24">
            <a:extLst>
              <a:ext uri="{FF2B5EF4-FFF2-40B4-BE49-F238E27FC236}">
                <a16:creationId xmlns:a16="http://schemas.microsoft.com/office/drawing/2014/main" id="{5374CCB5-58AC-7FD2-ABB7-AB076F2FA492}"/>
              </a:ext>
            </a:extLst>
          </p:cNvPr>
          <p:cNvSpPr txBox="1"/>
          <p:nvPr/>
        </p:nvSpPr>
        <p:spPr>
          <a:xfrm>
            <a:off x="1605080" y="2460181"/>
            <a:ext cx="1354826"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marks including lines and closed shapes.</a:t>
            </a:r>
            <a:endParaRPr lang="en-GB" sz="100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26" name="Straight Arrow Connector 25">
            <a:extLst>
              <a:ext uri="{FF2B5EF4-FFF2-40B4-BE49-F238E27FC236}">
                <a16:creationId xmlns:a16="http://schemas.microsoft.com/office/drawing/2014/main" id="{51158737-9AB1-2559-E039-8447DECA944C}"/>
              </a:ext>
            </a:extLst>
          </p:cNvPr>
          <p:cNvCxnSpPr>
            <a:cxnSpLocks/>
          </p:cNvCxnSpPr>
          <p:nvPr/>
        </p:nvCxnSpPr>
        <p:spPr>
          <a:xfrm>
            <a:off x="2373367" y="3001595"/>
            <a:ext cx="399786" cy="69503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657036E-A586-95A2-E111-5EC9AAD731BC}"/>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9" name="Rectangle 38">
            <a:extLst>
              <a:ext uri="{FF2B5EF4-FFF2-40B4-BE49-F238E27FC236}">
                <a16:creationId xmlns:a16="http://schemas.microsoft.com/office/drawing/2014/main" id="{B28CD3B5-061A-2EBE-125D-602F221B6CA3}"/>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40" name="Rectangle 39">
            <a:extLst>
              <a:ext uri="{FF2B5EF4-FFF2-40B4-BE49-F238E27FC236}">
                <a16:creationId xmlns:a16="http://schemas.microsoft.com/office/drawing/2014/main" id="{8715A456-BEE7-E9E5-7E39-AE5607539DEB}"/>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41" name="Rectangle 40">
            <a:extLst>
              <a:ext uri="{FF2B5EF4-FFF2-40B4-BE49-F238E27FC236}">
                <a16:creationId xmlns:a16="http://schemas.microsoft.com/office/drawing/2014/main" id="{7E9119D1-10F5-BF4F-C5F2-E8C3E00DEFEA}"/>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42" name="Rectangle 41">
            <a:extLst>
              <a:ext uri="{FF2B5EF4-FFF2-40B4-BE49-F238E27FC236}">
                <a16:creationId xmlns:a16="http://schemas.microsoft.com/office/drawing/2014/main" id="{591B4E8D-323C-17CF-2AC6-CDB490DCE91D}"/>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43" name="Rectangle 42">
            <a:extLst>
              <a:ext uri="{FF2B5EF4-FFF2-40B4-BE49-F238E27FC236}">
                <a16:creationId xmlns:a16="http://schemas.microsoft.com/office/drawing/2014/main" id="{A5C198B7-1B0D-B486-425E-B25E4BBAB1B0}"/>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46" name="Rectangle 45">
            <a:extLst>
              <a:ext uri="{FF2B5EF4-FFF2-40B4-BE49-F238E27FC236}">
                <a16:creationId xmlns:a16="http://schemas.microsoft.com/office/drawing/2014/main" id="{655A1A94-FE50-5651-6F46-ED9DAC61A119}"/>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52" name="Rectangle 51">
            <a:extLst>
              <a:ext uri="{FF2B5EF4-FFF2-40B4-BE49-F238E27FC236}">
                <a16:creationId xmlns:a16="http://schemas.microsoft.com/office/drawing/2014/main" id="{FEF6491C-1276-604F-9BF1-57A6EA5B3188}"/>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53" name="Rectangle 52">
            <a:extLst>
              <a:ext uri="{FF2B5EF4-FFF2-40B4-BE49-F238E27FC236}">
                <a16:creationId xmlns:a16="http://schemas.microsoft.com/office/drawing/2014/main" id="{FBB21C18-CA73-CA2D-4BD8-8E2B49886FD7}"/>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319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9E89FC7-4310-1195-97E0-C8B104C27D61}"/>
              </a:ext>
            </a:extLst>
          </p:cNvPr>
          <p:cNvPicPr>
            <a:picLocks noChangeAspect="1"/>
          </p:cNvPicPr>
          <p:nvPr/>
        </p:nvPicPr>
        <p:blipFill>
          <a:blip r:embed="rId2"/>
          <a:stretch>
            <a:fillRect/>
          </a:stretch>
        </p:blipFill>
        <p:spPr>
          <a:xfrm>
            <a:off x="2729329" y="1756693"/>
            <a:ext cx="5372574"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2586747"/>
            <a:ext cx="1006676" cy="1070864"/>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329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571723"/>
            <a:ext cx="1006676" cy="75359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2949858" y="883870"/>
            <a:ext cx="2393929" cy="630942"/>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 form is something that you can view from all sides [it is 3D].</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 form can be created as a sculpture.</a:t>
            </a:r>
          </a:p>
        </p:txBody>
      </p:sp>
      <p:sp>
        <p:nvSpPr>
          <p:cNvPr id="74" name="Rectangle 73">
            <a:extLst>
              <a:ext uri="{FF2B5EF4-FFF2-40B4-BE49-F238E27FC236}">
                <a16:creationId xmlns:a16="http://schemas.microsoft.com/office/drawing/2014/main" id="{41683762-E6B2-C2B4-22B3-C50AEED57FF6}"/>
              </a:ext>
            </a:extLst>
          </p:cNvPr>
          <p:cNvSpPr/>
          <p:nvPr/>
        </p:nvSpPr>
        <p:spPr>
          <a:xfrm>
            <a:off x="6861523" y="5609069"/>
            <a:ext cx="2467704"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form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a:off x="3951215" y="1514812"/>
            <a:ext cx="788565" cy="16402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7D6F195-EE81-A90C-7D00-04AEA04DFEBB}"/>
              </a:ext>
            </a:extLst>
          </p:cNvPr>
          <p:cNvSpPr txBox="1"/>
          <p:nvPr/>
        </p:nvSpPr>
        <p:spPr>
          <a:xfrm>
            <a:off x="7544390" y="2232061"/>
            <a:ext cx="1924730"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 form can be represented using tone in a 2D artwork.</a:t>
            </a:r>
          </a:p>
        </p:txBody>
      </p:sp>
      <p:sp>
        <p:nvSpPr>
          <p:cNvPr id="20" name="TextBox 19">
            <a:extLst>
              <a:ext uri="{FF2B5EF4-FFF2-40B4-BE49-F238E27FC236}">
                <a16:creationId xmlns:a16="http://schemas.microsoft.com/office/drawing/2014/main" id="{3F34E53D-8318-9F56-587D-45FCA49C575C}"/>
              </a:ext>
            </a:extLst>
          </p:cNvPr>
          <p:cNvSpPr txBox="1"/>
          <p:nvPr/>
        </p:nvSpPr>
        <p:spPr>
          <a:xfrm>
            <a:off x="1725590" y="2511908"/>
            <a:ext cx="1378338"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3D sculptures in junk modelling.</a:t>
            </a:r>
          </a:p>
        </p:txBody>
      </p:sp>
      <p:cxnSp>
        <p:nvCxnSpPr>
          <p:cNvPr id="25" name="Straight Arrow Connector 24">
            <a:extLst>
              <a:ext uri="{FF2B5EF4-FFF2-40B4-BE49-F238E27FC236}">
                <a16:creationId xmlns:a16="http://schemas.microsoft.com/office/drawing/2014/main" id="{EC8BF0F8-D1AF-EB13-30BD-B9B4B6E2A8B9}"/>
              </a:ext>
            </a:extLst>
          </p:cNvPr>
          <p:cNvCxnSpPr>
            <a:cxnSpLocks/>
            <a:stCxn id="4" idx="1"/>
          </p:cNvCxnSpPr>
          <p:nvPr/>
        </p:nvCxnSpPr>
        <p:spPr>
          <a:xfrm flipH="1">
            <a:off x="7055141" y="2432116"/>
            <a:ext cx="489249" cy="29430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98A2548-E98F-BD30-4776-864D6F797625}"/>
              </a:ext>
            </a:extLst>
          </p:cNvPr>
          <p:cNvCxnSpPr>
            <a:cxnSpLocks/>
          </p:cNvCxnSpPr>
          <p:nvPr/>
        </p:nvCxnSpPr>
        <p:spPr>
          <a:xfrm flipV="1">
            <a:off x="7429761" y="4928392"/>
            <a:ext cx="355222" cy="6806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8C0B9D1-3EC2-3C67-4182-6B690A7EAB90}"/>
              </a:ext>
            </a:extLst>
          </p:cNvPr>
          <p:cNvCxnSpPr>
            <a:cxnSpLocks/>
          </p:cNvCxnSpPr>
          <p:nvPr/>
        </p:nvCxnSpPr>
        <p:spPr>
          <a:xfrm flipH="1" flipV="1">
            <a:off x="6831705" y="4912448"/>
            <a:ext cx="598056" cy="69662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E7592B5-0505-2F5E-DB39-2E4FE09DC72A}"/>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40" name="Rectangle 39">
            <a:extLst>
              <a:ext uri="{FF2B5EF4-FFF2-40B4-BE49-F238E27FC236}">
                <a16:creationId xmlns:a16="http://schemas.microsoft.com/office/drawing/2014/main" id="{39918ADC-0AF6-17BB-675C-46534AE027AB}"/>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41" name="Rectangle 40">
            <a:extLst>
              <a:ext uri="{FF2B5EF4-FFF2-40B4-BE49-F238E27FC236}">
                <a16:creationId xmlns:a16="http://schemas.microsoft.com/office/drawing/2014/main" id="{F2AAA941-9E91-F746-D780-4523A0DA766A}"/>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42" name="Rectangle 41">
            <a:extLst>
              <a:ext uri="{FF2B5EF4-FFF2-40B4-BE49-F238E27FC236}">
                <a16:creationId xmlns:a16="http://schemas.microsoft.com/office/drawing/2014/main" id="{10777A60-5E45-5B22-782E-9EF767D9257A}"/>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43" name="Rectangle 42">
            <a:extLst>
              <a:ext uri="{FF2B5EF4-FFF2-40B4-BE49-F238E27FC236}">
                <a16:creationId xmlns:a16="http://schemas.microsoft.com/office/drawing/2014/main" id="{8A7AB808-D5FB-4309-73C3-8362DD89DA52}"/>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44" name="Rectangle 43">
            <a:extLst>
              <a:ext uri="{FF2B5EF4-FFF2-40B4-BE49-F238E27FC236}">
                <a16:creationId xmlns:a16="http://schemas.microsoft.com/office/drawing/2014/main" id="{21E5BB6A-F7B0-9752-6F6F-A797A1592A37}"/>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45" name="Rectangle 44">
            <a:extLst>
              <a:ext uri="{FF2B5EF4-FFF2-40B4-BE49-F238E27FC236}">
                <a16:creationId xmlns:a16="http://schemas.microsoft.com/office/drawing/2014/main" id="{0933C122-5B96-28E9-68D5-B6799AB5DCD7}"/>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46" name="Rectangle 45">
            <a:extLst>
              <a:ext uri="{FF2B5EF4-FFF2-40B4-BE49-F238E27FC236}">
                <a16:creationId xmlns:a16="http://schemas.microsoft.com/office/drawing/2014/main" id="{F8A7C37E-E243-5A2A-77B8-D7948BF58D4D}"/>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47" name="Rectangle 46">
            <a:extLst>
              <a:ext uri="{FF2B5EF4-FFF2-40B4-BE49-F238E27FC236}">
                <a16:creationId xmlns:a16="http://schemas.microsoft.com/office/drawing/2014/main" id="{70C74A45-D2CB-6434-AB33-9E8D861BA5C8}"/>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6366398"/>
      </p:ext>
    </p:extLst>
  </p:cSld>
  <p:clrMapOvr>
    <a:masterClrMapping/>
  </p:clrMapOvr>
</p:sld>
</file>

<file path=ppt/theme/theme1.xml><?xml version="1.0" encoding="utf-8"?>
<a:theme xmlns:a="http://schemas.openxmlformats.org/drawingml/2006/main" name="Title Slide">
  <a:themeElements>
    <a:clrScheme name="UL Arts (Teacher Facing)">
      <a:dk1>
        <a:srgbClr val="FFFFFF"/>
      </a:dk1>
      <a:lt1>
        <a:srgbClr val="000000"/>
      </a:lt1>
      <a:dk2>
        <a:srgbClr val="E6E6E6"/>
      </a:dk2>
      <a:lt2>
        <a:srgbClr val="565656"/>
      </a:lt2>
      <a:accent1>
        <a:srgbClr val="C35993"/>
      </a:accent1>
      <a:accent2>
        <a:srgbClr val="D17E3F"/>
      </a:accent2>
      <a:accent3>
        <a:srgbClr val="8262A6"/>
      </a:accent3>
      <a:accent4>
        <a:srgbClr val="4E83BE"/>
      </a:accent4>
      <a:accent5>
        <a:srgbClr val="3E9C64"/>
      </a:accent5>
      <a:accent6>
        <a:srgbClr val="D55D5D"/>
      </a:accent6>
      <a:hlink>
        <a:srgbClr val="88A442"/>
      </a:hlink>
      <a:folHlink>
        <a:srgbClr val="40A6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cher Resources">
  <a:themeElements>
    <a:clrScheme name="UL Arts (Teacher Facing)">
      <a:dk1>
        <a:srgbClr val="FFFFFF"/>
      </a:dk1>
      <a:lt1>
        <a:srgbClr val="000000"/>
      </a:lt1>
      <a:dk2>
        <a:srgbClr val="E6E6E6"/>
      </a:dk2>
      <a:lt2>
        <a:srgbClr val="565656"/>
      </a:lt2>
      <a:accent1>
        <a:srgbClr val="C35993"/>
      </a:accent1>
      <a:accent2>
        <a:srgbClr val="D17E3F"/>
      </a:accent2>
      <a:accent3>
        <a:srgbClr val="8262A6"/>
      </a:accent3>
      <a:accent4>
        <a:srgbClr val="4E83BE"/>
      </a:accent4>
      <a:accent5>
        <a:srgbClr val="3E9C64"/>
      </a:accent5>
      <a:accent6>
        <a:srgbClr val="D55D5D"/>
      </a:accent6>
      <a:hlink>
        <a:srgbClr val="88A442"/>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600"/>
          </a:spcAft>
          <a:defRPr sz="1000" dirty="0" smtClean="0">
            <a:solidFill>
              <a:schemeClr val="bg1"/>
            </a:solidFill>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rt">
  <a:themeElements>
    <a:clrScheme name="UL Arts (Teacher Facing)">
      <a:dk1>
        <a:srgbClr val="FFFFFF"/>
      </a:dk1>
      <a:lt1>
        <a:srgbClr val="000000"/>
      </a:lt1>
      <a:dk2>
        <a:srgbClr val="E6E6E6"/>
      </a:dk2>
      <a:lt2>
        <a:srgbClr val="565656"/>
      </a:lt2>
      <a:accent1>
        <a:srgbClr val="C35993"/>
      </a:accent1>
      <a:accent2>
        <a:srgbClr val="D17E3F"/>
      </a:accent2>
      <a:accent3>
        <a:srgbClr val="8262A6"/>
      </a:accent3>
      <a:accent4>
        <a:srgbClr val="4E83BE"/>
      </a:accent4>
      <a:accent5>
        <a:srgbClr val="3E9C64"/>
      </a:accent5>
      <a:accent6>
        <a:srgbClr val="D55D5D"/>
      </a:accent6>
      <a:hlink>
        <a:srgbClr val="88A442"/>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E6177357FBCE499A411D5506B1466F" ma:contentTypeVersion="17" ma:contentTypeDescription="Create a new document." ma:contentTypeScope="" ma:versionID="131d5961487e47022d75714cee2e178b">
  <xsd:schema xmlns:xsd="http://www.w3.org/2001/XMLSchema" xmlns:xs="http://www.w3.org/2001/XMLSchema" xmlns:p="http://schemas.microsoft.com/office/2006/metadata/properties" xmlns:ns2="eb27f817-6f62-42a5-b97e-5e5876e68540" xmlns:ns3="bdd40a26-798e-4419-82cd-8bafc402cc20" targetNamespace="http://schemas.microsoft.com/office/2006/metadata/properties" ma:root="true" ma:fieldsID="d0e12cd565eb6355b47d75520118c426" ns2:_="" ns3:_="">
    <xsd:import namespace="eb27f817-6f62-42a5-b97e-5e5876e68540"/>
    <xsd:import namespace="bdd40a26-798e-4419-82cd-8bafc402cc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27f817-6f62-42a5-b97e-5e5876e685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547d1d0-3da5-4772-b279-2d11b77b4c5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_Flow_SignoffStatus" ma:index="24" nillable="true" ma:displayName="Sign-off status"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40a26-798e-4419-82cd-8bafc402cc2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6a694a5-b75d-4606-a410-cac4d626996e}" ma:internalName="TaxCatchAll" ma:showField="CatchAllData" ma:web="bdd40a26-798e-4419-82cd-8bafc402cc2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dd40a26-798e-4419-82cd-8bafc402cc20">
      <UserInfo>
        <DisplayName>Mark Stephenson</DisplayName>
        <AccountId>31</AccountId>
        <AccountType/>
      </UserInfo>
      <UserInfo>
        <DisplayName>Jessica Quinn</DisplayName>
        <AccountId>345</AccountId>
        <AccountType/>
      </UserInfo>
      <UserInfo>
        <DisplayName>Tanya Hughes</DisplayName>
        <AccountId>18</AccountId>
        <AccountType/>
      </UserInfo>
      <UserInfo>
        <DisplayName>Sarah Kilpatrick</DisplayName>
        <AccountId>638</AccountId>
        <AccountType/>
      </UserInfo>
      <UserInfo>
        <DisplayName>Beth Walker</DisplayName>
        <AccountId>47</AccountId>
        <AccountType/>
      </UserInfo>
      <UserInfo>
        <DisplayName>Charlie Cutler</DisplayName>
        <AccountId>30</AccountId>
        <AccountType/>
      </UserInfo>
      <UserInfo>
        <DisplayName>Lucy Hawker</DisplayName>
        <AccountId>1123</AccountId>
        <AccountType/>
      </UserInfo>
    </SharedWithUsers>
    <TaxCatchAll xmlns="bdd40a26-798e-4419-82cd-8bafc402cc20" xsi:nil="true"/>
    <lcf76f155ced4ddcb4097134ff3c332f xmlns="eb27f817-6f62-42a5-b97e-5e5876e68540">
      <Terms xmlns="http://schemas.microsoft.com/office/infopath/2007/PartnerControls"/>
    </lcf76f155ced4ddcb4097134ff3c332f>
    <_Flow_SignoffStatus xmlns="eb27f817-6f62-42a5-b97e-5e5876e6854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0BB638-E1B4-4E65-A711-12E9508322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27f817-6f62-42a5-b97e-5e5876e68540"/>
    <ds:schemaRef ds:uri="bdd40a26-798e-4419-82cd-8bafc402cc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20F8DA-C4FB-4450-BACC-F5A742E79B9F}">
  <ds:schemaRefs>
    <ds:schemaRef ds:uri="7cdbce52-7c58-4c49-97cb-d953267058b2"/>
    <ds:schemaRef ds:uri="84283a62-dbf0-4bf3-9286-04d2ea05a3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bdd40a26-798e-4419-82cd-8bafc402cc20"/>
    <ds:schemaRef ds:uri="eb27f817-6f62-42a5-b97e-5e5876e68540"/>
  </ds:schemaRefs>
</ds:datastoreItem>
</file>

<file path=customXml/itemProps3.xml><?xml version="1.0" encoding="utf-8"?>
<ds:datastoreItem xmlns:ds="http://schemas.openxmlformats.org/officeDocument/2006/customXml" ds:itemID="{FF2A31F0-0284-4FFD-850E-478562CD718B}">
  <ds:schemaRefs>
    <ds:schemaRef ds:uri="http://schemas.microsoft.com/sharepoint/v3/contenttype/forms"/>
  </ds:schemaRefs>
</ds:datastoreItem>
</file>

<file path=docMetadata/LabelInfo.xml><?xml version="1.0" encoding="utf-8"?>
<clbl:labelList xmlns:clbl="http://schemas.microsoft.com/office/2020/mipLabelMetadata">
  <clbl:label id="{a4d068aa-090e-4f55-a950-b1b95cea1c6b}" enabled="0" method="" siteId="{a4d068aa-090e-4f55-a950-b1b95cea1c6b}" removed="1"/>
</clbl:labelList>
</file>

<file path=docProps/app.xml><?xml version="1.0" encoding="utf-8"?>
<Properties xmlns="http://schemas.openxmlformats.org/officeDocument/2006/extended-properties" xmlns:vt="http://schemas.openxmlformats.org/officeDocument/2006/docPropsVTypes">
  <Template>Office Theme</Template>
  <TotalTime>3</TotalTime>
  <Words>5059</Words>
  <Application>Microsoft Office PowerPoint</Application>
  <PresentationFormat>A4 Paper (210x297 mm)</PresentationFormat>
  <Paragraphs>805</Paragraphs>
  <Slides>27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ABeeZee</vt:lpstr>
      <vt:lpstr>Roboto</vt:lpstr>
      <vt:lpstr>Arial</vt:lpstr>
      <vt:lpstr>Calibri</vt:lpstr>
      <vt:lpstr>United Curriculum</vt:lpstr>
      <vt:lpstr>Title Slide</vt:lpstr>
      <vt:lpstr>Teacher Resources</vt:lpstr>
      <vt:lpstr>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lastModifiedBy>Clare Selway-Hall</cp:lastModifiedBy>
  <cp:revision>175</cp:revision>
  <dcterms:created xsi:type="dcterms:W3CDTF">2021-04-22T13:12:58Z</dcterms:created>
  <dcterms:modified xsi:type="dcterms:W3CDTF">2026-01-09T13:54:02Z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0x01010069E6177357FBCE499A411D5506B1466F</vt:lpwstr>
  </property>
  <property fmtid="{D5CDD505-2E9C-101B-9397-08002B2CF9AE}" pid="3" name="MediaServiceImageTags">
    <vt:lpwstr/>
  </property>
</Properties>
</file>