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73" r:id="rId6"/>
    <p:sldMasterId id="2147483680" r:id="rId7"/>
  </p:sldMasterIdLst>
  <p:notesMasterIdLst>
    <p:notesMasterId r:id="rId24"/>
  </p:notesMasterIdLst>
  <p:handoutMasterIdLst>
    <p:handoutMasterId r:id="rId25"/>
  </p:handoutMasterIdLst>
  <p:sldIdLst>
    <p:sldId id="564" r:id="rId8"/>
    <p:sldId id="565" r:id="rId9"/>
    <p:sldId id="443" r:id="rId10"/>
    <p:sldId id="488" r:id="rId11"/>
    <p:sldId id="566" r:id="rId12"/>
    <p:sldId id="524" r:id="rId13"/>
    <p:sldId id="525" r:id="rId14"/>
    <p:sldId id="526" r:id="rId15"/>
    <p:sldId id="527" r:id="rId16"/>
    <p:sldId id="528" r:id="rId17"/>
    <p:sldId id="529" r:id="rId18"/>
    <p:sldId id="533" r:id="rId19"/>
    <p:sldId id="534" r:id="rId20"/>
    <p:sldId id="471" r:id="rId21"/>
    <p:sldId id="567" r:id="rId22"/>
    <p:sldId id="568" r:id="rId23"/>
  </p:sldIdLst>
  <p:sldSz cx="9906000" cy="6858000" type="A4"/>
  <p:notesSz cx="6858000" cy="9144000"/>
  <p:embeddedFontLst>
    <p:embeddedFont>
      <p:font typeface="ABeeZee" panose="020B060402020202020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United Curriculum" panose="020B060402020202020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31FA8B-4239-4224-ACCC-4857B2408278}">
          <p14:sldIdLst>
            <p14:sldId id="564"/>
          </p14:sldIdLst>
        </p14:section>
        <p14:section name="Intent" id="{2F26FD93-82A0-4CF1-895D-398D2E6E8D45}">
          <p14:sldIdLst>
            <p14:sldId id="565"/>
            <p14:sldId id="443"/>
            <p14:sldId id="488"/>
            <p14:sldId id="566"/>
            <p14:sldId id="524"/>
            <p14:sldId id="525"/>
            <p14:sldId id="526"/>
            <p14:sldId id="527"/>
            <p14:sldId id="528"/>
            <p14:sldId id="529"/>
            <p14:sldId id="533"/>
            <p14:sldId id="534"/>
            <p14:sldId id="471"/>
          </p14:sldIdLst>
        </p14:section>
        <p14:section name="Implementation" id="{A710C6D0-D16A-4F64-AB20-6E8F987A68B6}">
          <p14:sldIdLst>
            <p14:sldId id="567"/>
          </p14:sldIdLst>
        </p14:section>
        <p14:section name="Impact" id="{C4E7AD45-5098-4258-9B3A-6B453A381CD7}">
          <p14:sldIdLst>
            <p14:sldId id="5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7A9426-8E71-580F-A5B8-2EE4FF047C8C}" name="Lucy Hawker" initials="LH" userId="S::Lucy.Hawker@unitedlearning.org.uk::1ef25c0a-c1f6-440b-b33b-783bdcbee9d5" providerId="AD"/>
  <p188:author id="{6C9BADAA-4940-520A-5319-8E8EA85EDB29}" name="Charlie Cutler" initials="CC" userId="S::charlie.cutler@unitedlearning.org.uk::c5b094de-3707-4aae-994d-70175e9a1467" providerId="AD"/>
  <p188:author id="{C1970DAF-E6A3-64D7-9804-F7D68B8409F0}" name="Sally McCartney" initials="SM" userId="S::sally.mccartney@unitedlearning.org.uk::1b5c1c85-70fd-40d9-aba5-bb5ae0d377f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A1CA"/>
    <a:srgbClr val="463359"/>
    <a:srgbClr val="48355B"/>
    <a:srgbClr val="F3DEE9"/>
    <a:srgbClr val="FFFFFF"/>
    <a:srgbClr val="BBBBBB"/>
    <a:srgbClr val="D55D5D"/>
    <a:srgbClr val="DB7474"/>
    <a:srgbClr val="0033CC"/>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elway-Hall" userId="a79acd08-3fd9-42be-8e67-08a25827aa87" providerId="ADAL" clId="{B7ADB65D-D13D-49E8-AC35-012A150FE616}"/>
    <pc:docChg chg="custSel delSld modSld modSection">
      <pc:chgData name="Clare Selway-Hall" userId="a79acd08-3fd9-42be-8e67-08a25827aa87" providerId="ADAL" clId="{B7ADB65D-D13D-49E8-AC35-012A150FE616}" dt="2026-01-09T14:17:29.774" v="181" actId="13926"/>
      <pc:docMkLst>
        <pc:docMk/>
      </pc:docMkLst>
      <pc:sldChg chg="modSp mod">
        <pc:chgData name="Clare Selway-Hall" userId="a79acd08-3fd9-42be-8e67-08a25827aa87" providerId="ADAL" clId="{B7ADB65D-D13D-49E8-AC35-012A150FE616}" dt="2026-01-09T14:14:29.992" v="10" actId="14100"/>
        <pc:sldMkLst>
          <pc:docMk/>
          <pc:sldMk cId="3145543489" sldId="488"/>
        </pc:sldMkLst>
        <pc:graphicFrameChg chg="modGraphic">
          <ac:chgData name="Clare Selway-Hall" userId="a79acd08-3fd9-42be-8e67-08a25827aa87" providerId="ADAL" clId="{B7ADB65D-D13D-49E8-AC35-012A150FE616}" dt="2026-01-09T14:14:29.992" v="10" actId="14100"/>
          <ac:graphicFrameMkLst>
            <pc:docMk/>
            <pc:sldMk cId="3145543489" sldId="488"/>
            <ac:graphicFrameMk id="3" creationId="{6FB7E699-D9C2-4EAE-9FF2-4C62B76A6E62}"/>
          </ac:graphicFrameMkLst>
        </pc:graphicFrameChg>
      </pc:sldChg>
      <pc:sldChg chg="del">
        <pc:chgData name="Clare Selway-Hall" userId="a79acd08-3fd9-42be-8e67-08a25827aa87" providerId="ADAL" clId="{B7ADB65D-D13D-49E8-AC35-012A150FE616}" dt="2026-01-09T14:12:28.595" v="8" actId="47"/>
        <pc:sldMkLst>
          <pc:docMk/>
          <pc:sldMk cId="342297128" sldId="521"/>
        </pc:sldMkLst>
      </pc:sldChg>
      <pc:sldChg chg="addSp delSp modSp mod">
        <pc:chgData name="Clare Selway-Hall" userId="a79acd08-3fd9-42be-8e67-08a25827aa87" providerId="ADAL" clId="{B7ADB65D-D13D-49E8-AC35-012A150FE616}" dt="2026-01-09T14:12:20.884" v="7" actId="1076"/>
        <pc:sldMkLst>
          <pc:docMk/>
          <pc:sldMk cId="2474788349" sldId="564"/>
        </pc:sldMkLst>
        <pc:spChg chg="del mod">
          <ac:chgData name="Clare Selway-Hall" userId="a79acd08-3fd9-42be-8e67-08a25827aa87" providerId="ADAL" clId="{B7ADB65D-D13D-49E8-AC35-012A150FE616}" dt="2026-01-09T14:12:06.767" v="1" actId="478"/>
          <ac:spMkLst>
            <pc:docMk/>
            <pc:sldMk cId="2474788349" sldId="564"/>
            <ac:spMk id="4" creationId="{02D25A7C-13AD-F25A-29AA-BEDAF0153206}"/>
          </ac:spMkLst>
        </pc:spChg>
        <pc:picChg chg="add mod">
          <ac:chgData name="Clare Selway-Hall" userId="a79acd08-3fd9-42be-8e67-08a25827aa87" providerId="ADAL" clId="{B7ADB65D-D13D-49E8-AC35-012A150FE616}" dt="2026-01-09T14:12:20.884" v="7" actId="1076"/>
          <ac:picMkLst>
            <pc:docMk/>
            <pc:sldMk cId="2474788349" sldId="564"/>
            <ac:picMk id="7" creationId="{67FC13D8-AE95-F0DC-6A4E-0378C8A15E55}"/>
          </ac:picMkLst>
        </pc:picChg>
      </pc:sldChg>
      <pc:sldChg chg="modSp mod">
        <pc:chgData name="Clare Selway-Hall" userId="a79acd08-3fd9-42be-8e67-08a25827aa87" providerId="ADAL" clId="{B7ADB65D-D13D-49E8-AC35-012A150FE616}" dt="2026-01-09T14:17:29.774" v="181" actId="13926"/>
        <pc:sldMkLst>
          <pc:docMk/>
          <pc:sldMk cId="2111449068" sldId="566"/>
        </pc:sldMkLst>
        <pc:spChg chg="mod">
          <ac:chgData name="Clare Selway-Hall" userId="a79acd08-3fd9-42be-8e67-08a25827aa87" providerId="ADAL" clId="{B7ADB65D-D13D-49E8-AC35-012A150FE616}" dt="2026-01-09T14:17:29.774" v="181" actId="13926"/>
          <ac:spMkLst>
            <pc:docMk/>
            <pc:sldMk cId="2111449068" sldId="566"/>
            <ac:spMk id="2" creationId="{FC671CFA-A133-86E5-BDC7-3B8ADB7347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09/01/2026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09/01/2026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86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5C559768-E6A6-463E-92FF-7267CDB95A57}"/>
              </a:ext>
            </a:extLst>
          </p:cNvPr>
          <p:cNvGrpSpPr/>
          <p:nvPr userDrawn="1"/>
        </p:nvGrpSpPr>
        <p:grpSpPr>
          <a:xfrm>
            <a:off x="8354346" y="-8877"/>
            <a:ext cx="1065321" cy="748952"/>
            <a:chOff x="7607201" y="-8675"/>
            <a:chExt cx="1065321" cy="748952"/>
          </a:xfrm>
        </p:grpSpPr>
        <p:grpSp>
          <p:nvGrpSpPr>
            <p:cNvPr id="26" name="Group 25">
              <a:extLst>
                <a:ext uri="{FF2B5EF4-FFF2-40B4-BE49-F238E27FC236}">
                  <a16:creationId xmlns:a16="http://schemas.microsoft.com/office/drawing/2014/main" id="{1834BFE4-2764-4BE1-897F-F8AF14BAAA17}"/>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CC59DE60-758B-49A8-83EA-186D374EBE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DEF08932-D36E-4EE1-BADB-56B8C83DA77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BA9986D7-F112-4542-A58C-5224620209B7}"/>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E128F88D-FDE5-4754-82F4-6141101C53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8993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5DBD8379-2E09-451F-A82D-FE65DB265043}"/>
              </a:ext>
            </a:extLst>
          </p:cNvPr>
          <p:cNvGrpSpPr/>
          <p:nvPr userDrawn="1"/>
        </p:nvGrpSpPr>
        <p:grpSpPr>
          <a:xfrm>
            <a:off x="8354346" y="-8877"/>
            <a:ext cx="1065321" cy="748952"/>
            <a:chOff x="7607201" y="-8675"/>
            <a:chExt cx="1065321" cy="748952"/>
          </a:xfrm>
        </p:grpSpPr>
        <p:grpSp>
          <p:nvGrpSpPr>
            <p:cNvPr id="25" name="Group 24">
              <a:extLst>
                <a:ext uri="{FF2B5EF4-FFF2-40B4-BE49-F238E27FC236}">
                  <a16:creationId xmlns:a16="http://schemas.microsoft.com/office/drawing/2014/main" id="{8A1B8BC5-AD90-48DD-BC77-D8C409232493}"/>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C0D67A2F-F6B8-43A6-A68A-0DA5A09560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B32A6385-AA93-4DD2-9373-1AF2BE502F60}"/>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6732B8CB-5CF6-4FED-9986-D3C052A8A2F8}"/>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63FFE521-9F1D-4F90-A0BE-22A40EC0E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378767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93AD7552-CC83-4E3D-970D-6A2246A40FDF}"/>
              </a:ext>
            </a:extLst>
          </p:cNvPr>
          <p:cNvGrpSpPr/>
          <p:nvPr userDrawn="1"/>
        </p:nvGrpSpPr>
        <p:grpSpPr>
          <a:xfrm>
            <a:off x="8354346" y="-8877"/>
            <a:ext cx="1065321" cy="748952"/>
            <a:chOff x="7607201" y="-8675"/>
            <a:chExt cx="1065321" cy="748952"/>
          </a:xfrm>
        </p:grpSpPr>
        <p:grpSp>
          <p:nvGrpSpPr>
            <p:cNvPr id="20" name="Group 19">
              <a:extLst>
                <a:ext uri="{FF2B5EF4-FFF2-40B4-BE49-F238E27FC236}">
                  <a16:creationId xmlns:a16="http://schemas.microsoft.com/office/drawing/2014/main" id="{D043479A-9BEA-4DE1-A228-CAF87616DD0A}"/>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6476FD17-20EB-449A-9366-B6A9B46BC637}"/>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4652A866-A903-4D46-87DB-8F2F2809AC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352FCA6B-E539-4D64-8A69-1B54EA53441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F046EDD7-405B-4297-A877-EF9E24ABB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171571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
        <p:nvSpPr>
          <p:cNvPr id="2" name="Freeform: Shape 13">
            <a:extLst>
              <a:ext uri="{FF2B5EF4-FFF2-40B4-BE49-F238E27FC236}">
                <a16:creationId xmlns:a16="http://schemas.microsoft.com/office/drawing/2014/main" id="{6BD0EDB3-B8F1-2F9D-14D3-9B5D03E3EC90}"/>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a:solidFill>
                <a:srgbClr val="FFFFFF"/>
              </a:solidFill>
              <a:latin typeface="United Curriculum" pitchFamily="2" charset="0"/>
              <a:ea typeface="Roboto Slab" pitchFamily="2" charset="0"/>
            </a:endParaRPr>
          </a:p>
        </p:txBody>
      </p:sp>
    </p:spTree>
    <p:extLst>
      <p:ext uri="{BB962C8B-B14F-4D97-AF65-F5344CB8AC3E}">
        <p14:creationId xmlns:p14="http://schemas.microsoft.com/office/powerpoint/2010/main" val="64570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5A3DB0E7-3789-49EC-9A8E-019531BBA488}"/>
              </a:ext>
            </a:extLst>
          </p:cNvPr>
          <p:cNvGrpSpPr/>
          <p:nvPr userDrawn="1"/>
        </p:nvGrpSpPr>
        <p:grpSpPr>
          <a:xfrm>
            <a:off x="8354346" y="-8675"/>
            <a:ext cx="1065321" cy="748952"/>
            <a:chOff x="8354346" y="-8675"/>
            <a:chExt cx="1065321" cy="748952"/>
          </a:xfrm>
        </p:grpSpPr>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956020D-94A2-4697-A42B-ED9750A59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grpSp>
    </p:spTree>
    <p:extLst>
      <p:ext uri="{BB962C8B-B14F-4D97-AF65-F5344CB8AC3E}">
        <p14:creationId xmlns:p14="http://schemas.microsoft.com/office/powerpoint/2010/main" val="405270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893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5E81916-54E8-459A-987B-78854A030B53}"/>
              </a:ext>
            </a:extLst>
          </p:cNvPr>
          <p:cNvGrpSpPr/>
          <p:nvPr userDrawn="1"/>
        </p:nvGrpSpPr>
        <p:grpSpPr>
          <a:xfrm>
            <a:off x="8354346" y="-8877"/>
            <a:ext cx="1065321" cy="748952"/>
            <a:chOff x="7607201" y="-8675"/>
            <a:chExt cx="1065321" cy="748952"/>
          </a:xfrm>
        </p:grpSpPr>
        <p:grpSp>
          <p:nvGrpSpPr>
            <p:cNvPr id="21" name="Group 20">
              <a:extLst>
                <a:ext uri="{FF2B5EF4-FFF2-40B4-BE49-F238E27FC236}">
                  <a16:creationId xmlns:a16="http://schemas.microsoft.com/office/drawing/2014/main" id="{E0EAA518-848E-4028-A16C-2F5ADD7DCCFB}"/>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01F41F55-9008-4189-8E39-8E8E708AB71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905860C6-66B1-4724-838E-E326A1866426}"/>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1C60CA21-294B-48D9-8A6C-0B116F4E8EE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38566C9-9CD1-4BF5-83BF-A433DCAFE8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28720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6" name="Picture 5" descr="Icon&#10;&#10;Description automatically generated">
            <a:extLst>
              <a:ext uri="{FF2B5EF4-FFF2-40B4-BE49-F238E27FC236}">
                <a16:creationId xmlns:a16="http://schemas.microsoft.com/office/drawing/2014/main" id="{2B3BF4CA-72A6-B60C-17D8-E1C17B8B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9905" y="168560"/>
            <a:ext cx="363996" cy="438366"/>
          </a:xfrm>
          <a:prstGeom prst="rect">
            <a:avLst/>
          </a:prstGeom>
        </p:spPr>
      </p:pic>
    </p:spTree>
    <p:extLst>
      <p:ext uri="{BB962C8B-B14F-4D97-AF65-F5344CB8AC3E}">
        <p14:creationId xmlns:p14="http://schemas.microsoft.com/office/powerpoint/2010/main" val="337123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323879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History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2600"/>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Geography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1077088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21159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25618/PRIMARY_national_curriculum_-_Science.pdf"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5000"/>
              </a:lnSpc>
              <a:spcBef>
                <a:spcPts val="0"/>
              </a:spcBef>
              <a:spcAft>
                <a:spcPts val="0"/>
              </a:spcAft>
              <a:buClrTx/>
              <a:buSzTx/>
              <a:buFontTx/>
              <a:buNone/>
              <a:tabLst/>
              <a:defRPr/>
            </a:pPr>
            <a:r>
              <a:rPr kumimoji="0" lang="en-US" sz="4800" b="1" i="0" u="none" strike="noStrike" kern="100" cap="none" spc="150" normalizeH="0" baseline="0" noProof="0">
                <a:ln w="12700">
                  <a:solidFill>
                    <a:srgbClr val="D17E3F"/>
                  </a:solidFill>
                </a:ln>
                <a:solidFill>
                  <a:srgbClr val="D17E3F"/>
                </a:solidFill>
                <a:effectLst/>
                <a:uLnTx/>
                <a:uFillTx/>
                <a:latin typeface="United Curriculum"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404108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Primary Science</a:t>
            </a:r>
            <a:endParaRPr kumimoji="0" lang="en-GB" sz="32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pic>
        <p:nvPicPr>
          <p:cNvPr id="5" name="Picture 4" descr="Icon&#10;&#10;Description automatically generated">
            <a:extLst>
              <a:ext uri="{FF2B5EF4-FFF2-40B4-BE49-F238E27FC236}">
                <a16:creationId xmlns:a16="http://schemas.microsoft.com/office/drawing/2014/main" id="{3D52D8BC-3FA6-4B07-AA2C-5DA955C16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83" y="2705653"/>
            <a:ext cx="3994355" cy="357071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7FC13D8-AE95-F0DC-6A4E-0378C8A15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5" y="3133357"/>
            <a:ext cx="1579261" cy="1618488"/>
          </a:xfrm>
          <a:prstGeom prst="rect">
            <a:avLst/>
          </a:prstGeom>
        </p:spPr>
      </p:pic>
    </p:spTree>
    <p:extLst>
      <p:ext uri="{BB962C8B-B14F-4D97-AF65-F5344CB8AC3E}">
        <p14:creationId xmlns:p14="http://schemas.microsoft.com/office/powerpoint/2010/main" val="247478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5827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5 (B)</a:t>
            </a:r>
          </a:p>
          <a:p>
            <a:pPr algn="ctr">
              <a:spcAft>
                <a:spcPts val="600"/>
              </a:spcAft>
            </a:pPr>
            <a:r>
              <a:rPr lang="en-US" sz="1050">
                <a:latin typeface="United Curriculum" panose="020B0604020202020204" pitchFamily="2" charset="0"/>
                <a:cs typeface="United Curriculum" panose="020B0604020202020204" pitchFamily="2" charset="0"/>
              </a:rPr>
              <a:t>The composition of the Earth and its atmosphere and the processes occurring within them shape the Earth’s surface and its climate.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8" y="876191"/>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Environmental Science</a:t>
            </a:r>
            <a:endParaRPr lang="en-GB" sz="1400" b="1">
              <a:solidFill>
                <a:srgbClr val="FFFFFF"/>
              </a:solidFill>
              <a:latin typeface="United Curriculum" pitchFamily="2" charset="0"/>
              <a:ea typeface="Roboto"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82D713EE-7377-DBE9-AD6A-734CD0745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228" y="168560"/>
            <a:ext cx="363996" cy="438366"/>
          </a:xfrm>
          <a:prstGeom prst="rect">
            <a:avLst/>
          </a:prstGeom>
        </p:spPr>
      </p:pic>
      <p:cxnSp>
        <p:nvCxnSpPr>
          <p:cNvPr id="7" name="Straight Arrow Connector 6">
            <a:extLst>
              <a:ext uri="{FF2B5EF4-FFF2-40B4-BE49-F238E27FC236}">
                <a16:creationId xmlns:a16="http://schemas.microsoft.com/office/drawing/2014/main" id="{D9BA0EAE-B19A-228E-E07A-786D55B9E034}"/>
              </a:ext>
            </a:extLst>
          </p:cNvPr>
          <p:cNvCxnSpPr>
            <a:cxnSpLocks/>
          </p:cNvCxnSpPr>
          <p:nvPr/>
        </p:nvCxnSpPr>
        <p:spPr>
          <a:xfrm flipV="1">
            <a:off x="2555116" y="3318232"/>
            <a:ext cx="871725" cy="18158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018CD1-1C97-C631-1470-2CFDE223D3A9}"/>
              </a:ext>
            </a:extLst>
          </p:cNvPr>
          <p:cNvSpPr txBox="1"/>
          <p:nvPr/>
        </p:nvSpPr>
        <p:spPr>
          <a:xfrm>
            <a:off x="982640" y="4187639"/>
            <a:ext cx="1662690"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We experience different types of weather in different seasons (focus on spring and winter).</a:t>
            </a:r>
          </a:p>
        </p:txBody>
      </p:sp>
      <p:sp>
        <p:nvSpPr>
          <p:cNvPr id="21" name="TextBox 20">
            <a:extLst>
              <a:ext uri="{FF2B5EF4-FFF2-40B4-BE49-F238E27FC236}">
                <a16:creationId xmlns:a16="http://schemas.microsoft.com/office/drawing/2014/main" id="{F9BCB159-4A57-43B0-FA0E-F049C45466A6}"/>
              </a:ext>
            </a:extLst>
          </p:cNvPr>
          <p:cNvSpPr txBox="1"/>
          <p:nvPr/>
        </p:nvSpPr>
        <p:spPr>
          <a:xfrm>
            <a:off x="1979800" y="2132556"/>
            <a:ext cx="1439762"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weather can change rapidly. The four different seasons have different weather patterns.</a:t>
            </a:r>
          </a:p>
        </p:txBody>
      </p:sp>
      <p:cxnSp>
        <p:nvCxnSpPr>
          <p:cNvPr id="23" name="Straight Arrow Connector 22">
            <a:extLst>
              <a:ext uri="{FF2B5EF4-FFF2-40B4-BE49-F238E27FC236}">
                <a16:creationId xmlns:a16="http://schemas.microsoft.com/office/drawing/2014/main" id="{F49CE6B7-B333-4D7A-B373-E23361BCC30B}"/>
              </a:ext>
            </a:extLst>
          </p:cNvPr>
          <p:cNvCxnSpPr>
            <a:cxnSpLocks/>
          </p:cNvCxnSpPr>
          <p:nvPr/>
        </p:nvCxnSpPr>
        <p:spPr>
          <a:xfrm>
            <a:off x="3281903" y="2534882"/>
            <a:ext cx="844929" cy="37678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4B11304-2B67-BC25-DDFC-3BDA382B29AA}"/>
              </a:ext>
            </a:extLst>
          </p:cNvPr>
          <p:cNvSpPr txBox="1"/>
          <p:nvPr/>
        </p:nvSpPr>
        <p:spPr>
          <a:xfrm>
            <a:off x="982640" y="3821167"/>
            <a:ext cx="177733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air is all around us on Earth. Air has oxygen in it. </a:t>
            </a:r>
          </a:p>
        </p:txBody>
      </p:sp>
      <p:cxnSp>
        <p:nvCxnSpPr>
          <p:cNvPr id="30" name="Straight Arrow Connector 29">
            <a:extLst>
              <a:ext uri="{FF2B5EF4-FFF2-40B4-BE49-F238E27FC236}">
                <a16:creationId xmlns:a16="http://schemas.microsoft.com/office/drawing/2014/main" id="{D3F6DC89-F8B7-954E-F366-57BB7C9341D1}"/>
              </a:ext>
            </a:extLst>
          </p:cNvPr>
          <p:cNvCxnSpPr>
            <a:cxnSpLocks/>
          </p:cNvCxnSpPr>
          <p:nvPr/>
        </p:nvCxnSpPr>
        <p:spPr>
          <a:xfrm flipV="1">
            <a:off x="2645330" y="3580937"/>
            <a:ext cx="2063845" cy="32544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60CE4DD-575A-9D0B-0E79-675A3BFD06B8}"/>
              </a:ext>
            </a:extLst>
          </p:cNvPr>
          <p:cNvSpPr txBox="1"/>
          <p:nvPr/>
        </p:nvSpPr>
        <p:spPr>
          <a:xfrm>
            <a:off x="982640" y="4699935"/>
            <a:ext cx="1468146"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Global warming describes the increase in Earth’s average temperatures.</a:t>
            </a:r>
          </a:p>
        </p:txBody>
      </p:sp>
      <p:pic>
        <p:nvPicPr>
          <p:cNvPr id="41" name="Picture 40" descr="Icon&#10;&#10;Description automatically generated">
            <a:extLst>
              <a:ext uri="{FF2B5EF4-FFF2-40B4-BE49-F238E27FC236}">
                <a16:creationId xmlns:a16="http://schemas.microsoft.com/office/drawing/2014/main" id="{09F9A420-7B78-6703-D393-E8FEC9F7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cxnSp>
        <p:nvCxnSpPr>
          <p:cNvPr id="42" name="Straight Arrow Connector 41">
            <a:extLst>
              <a:ext uri="{FF2B5EF4-FFF2-40B4-BE49-F238E27FC236}">
                <a16:creationId xmlns:a16="http://schemas.microsoft.com/office/drawing/2014/main" id="{D5A3D877-8446-178C-97A4-416B335F261F}"/>
              </a:ext>
            </a:extLst>
          </p:cNvPr>
          <p:cNvCxnSpPr>
            <a:cxnSpLocks/>
          </p:cNvCxnSpPr>
          <p:nvPr/>
        </p:nvCxnSpPr>
        <p:spPr>
          <a:xfrm flipV="1">
            <a:off x="2304370" y="4529693"/>
            <a:ext cx="2482817" cy="29167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13B6730-3F0B-A291-280B-786169B808B5}"/>
              </a:ext>
            </a:extLst>
          </p:cNvPr>
          <p:cNvCxnSpPr>
            <a:cxnSpLocks/>
          </p:cNvCxnSpPr>
          <p:nvPr/>
        </p:nvCxnSpPr>
        <p:spPr>
          <a:xfrm flipV="1">
            <a:off x="5762112" y="4064494"/>
            <a:ext cx="190384" cy="118303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34BDAF5-8CDD-4CCD-9ADD-151223C9F8E8}"/>
              </a:ext>
            </a:extLst>
          </p:cNvPr>
          <p:cNvSpPr txBox="1"/>
          <p:nvPr/>
        </p:nvSpPr>
        <p:spPr>
          <a:xfrm>
            <a:off x="7695460" y="1394315"/>
            <a:ext cx="176294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water cycle involves evaporation of water from oceans and condensation of water, which falls as precipitation.</a:t>
            </a:r>
          </a:p>
        </p:txBody>
      </p:sp>
      <p:cxnSp>
        <p:nvCxnSpPr>
          <p:cNvPr id="59" name="Straight Arrow Connector 58">
            <a:extLst>
              <a:ext uri="{FF2B5EF4-FFF2-40B4-BE49-F238E27FC236}">
                <a16:creationId xmlns:a16="http://schemas.microsoft.com/office/drawing/2014/main" id="{B0A76B2D-BD0B-4EA8-0945-65477F3C5685}"/>
              </a:ext>
            </a:extLst>
          </p:cNvPr>
          <p:cNvCxnSpPr>
            <a:cxnSpLocks/>
          </p:cNvCxnSpPr>
          <p:nvPr/>
        </p:nvCxnSpPr>
        <p:spPr>
          <a:xfrm>
            <a:off x="5329819" y="1979090"/>
            <a:ext cx="83265" cy="55579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1F2A89-7FBB-92C9-1AC4-AC5F25EF2E39}"/>
              </a:ext>
            </a:extLst>
          </p:cNvPr>
          <p:cNvCxnSpPr>
            <a:cxnSpLocks/>
            <a:stCxn id="8" idx="3"/>
          </p:cNvCxnSpPr>
          <p:nvPr/>
        </p:nvCxnSpPr>
        <p:spPr>
          <a:xfrm flipV="1">
            <a:off x="2645330" y="4299174"/>
            <a:ext cx="1402593" cy="11929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9D0E78A-2923-826B-E344-C2E28E17E844}"/>
              </a:ext>
            </a:extLst>
          </p:cNvPr>
          <p:cNvCxnSpPr>
            <a:cxnSpLocks/>
          </p:cNvCxnSpPr>
          <p:nvPr/>
        </p:nvCxnSpPr>
        <p:spPr>
          <a:xfrm>
            <a:off x="4471104" y="2032431"/>
            <a:ext cx="301067" cy="8168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AD0D11-3171-8F15-F445-C9D601D84C5B}"/>
              </a:ext>
            </a:extLst>
          </p:cNvPr>
          <p:cNvSpPr txBox="1"/>
          <p:nvPr/>
        </p:nvSpPr>
        <p:spPr>
          <a:xfrm>
            <a:off x="2049733" y="1377862"/>
            <a:ext cx="2860792" cy="687368"/>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weather is short-term. Climate is long-term summary of the weather conditions.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Precipitation is the fall of water as rain, sleet, snow or hail.</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Deserts are places where there is very little precipitation.</a:t>
            </a:r>
          </a:p>
        </p:txBody>
      </p:sp>
      <p:sp>
        <p:nvSpPr>
          <p:cNvPr id="11" name="TextBox 10">
            <a:extLst>
              <a:ext uri="{FF2B5EF4-FFF2-40B4-BE49-F238E27FC236}">
                <a16:creationId xmlns:a16="http://schemas.microsoft.com/office/drawing/2014/main" id="{FE293D0E-4008-0B75-43AE-AC97A5E4BBC6}"/>
              </a:ext>
            </a:extLst>
          </p:cNvPr>
          <p:cNvSpPr txBox="1"/>
          <p:nvPr/>
        </p:nvSpPr>
        <p:spPr>
          <a:xfrm>
            <a:off x="4995477" y="1131641"/>
            <a:ext cx="2673469" cy="933589"/>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layer of air around the Earth is called the atmosphere.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Atmospheric circulation causes some areas on Earth to have higher levels of precipitation than others.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Tropical rainforests are places where there is lots of precipitation.</a:t>
            </a:r>
          </a:p>
        </p:txBody>
      </p:sp>
      <p:sp>
        <p:nvSpPr>
          <p:cNvPr id="13" name="TextBox 12">
            <a:extLst>
              <a:ext uri="{FF2B5EF4-FFF2-40B4-BE49-F238E27FC236}">
                <a16:creationId xmlns:a16="http://schemas.microsoft.com/office/drawing/2014/main" id="{B53A2540-D0F3-DD7F-0EAD-702B248FA87F}"/>
              </a:ext>
            </a:extLst>
          </p:cNvPr>
          <p:cNvSpPr txBox="1"/>
          <p:nvPr/>
        </p:nvSpPr>
        <p:spPr>
          <a:xfrm>
            <a:off x="982641" y="3375132"/>
            <a:ext cx="177733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Types of weather include sunny, rainy, windy, and snowy.</a:t>
            </a:r>
          </a:p>
        </p:txBody>
      </p:sp>
      <p:cxnSp>
        <p:nvCxnSpPr>
          <p:cNvPr id="17" name="Straight Arrow Connector 16">
            <a:extLst>
              <a:ext uri="{FF2B5EF4-FFF2-40B4-BE49-F238E27FC236}">
                <a16:creationId xmlns:a16="http://schemas.microsoft.com/office/drawing/2014/main" id="{3BF7DBF0-97F4-2404-D227-95501AEFFDEA}"/>
              </a:ext>
            </a:extLst>
          </p:cNvPr>
          <p:cNvCxnSpPr>
            <a:cxnSpLocks/>
          </p:cNvCxnSpPr>
          <p:nvPr/>
        </p:nvCxnSpPr>
        <p:spPr>
          <a:xfrm flipH="1">
            <a:off x="6314655" y="1979090"/>
            <a:ext cx="1672188" cy="96629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1E158D-A38F-D0DF-0297-2782D22858AF}"/>
              </a:ext>
            </a:extLst>
          </p:cNvPr>
          <p:cNvSpPr txBox="1"/>
          <p:nvPr/>
        </p:nvSpPr>
        <p:spPr>
          <a:xfrm>
            <a:off x="478465" y="5247529"/>
            <a:ext cx="9051856" cy="1205458"/>
          </a:xfrm>
          <a:prstGeom prst="rect">
            <a:avLst/>
          </a:prstGeom>
          <a:solidFill>
            <a:schemeClr val="accent2">
              <a:lumMod val="20000"/>
              <a:lumOff val="80000"/>
            </a:schemeClr>
          </a:solidFill>
        </p:spPr>
        <p:txBody>
          <a:bodyPr wrap="square" rtlCol="0">
            <a:spAutoFit/>
          </a:bodyPr>
          <a:lstStyle/>
          <a:p>
            <a:pPr>
              <a:spcAft>
                <a:spcPts val="2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 amount of water on Earth is constant. Most is saltwater stored in oceans, and most freshwater is stored as ice or underground.</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Water cycle: Evaporation from the air and transpiration from plants means that water </a:t>
            </a:r>
            <a:r>
              <a:rPr lang="en-US" sz="800" err="1">
                <a:solidFill>
                  <a:schemeClr val="accent2">
                    <a:lumMod val="50000"/>
                  </a:schemeClr>
                </a:solidFill>
                <a:latin typeface="Roboto" panose="02000000000000000000" pitchFamily="2" charset="0"/>
                <a:ea typeface="Roboto" panose="02000000000000000000" pitchFamily="2" charset="0"/>
              </a:rPr>
              <a:t>vapour</a:t>
            </a:r>
            <a:r>
              <a:rPr lang="en-US" sz="800">
                <a:solidFill>
                  <a:schemeClr val="accent2">
                    <a:lumMod val="50000"/>
                  </a:schemeClr>
                </a:solidFill>
                <a:latin typeface="Roboto" panose="02000000000000000000" pitchFamily="2" charset="0"/>
                <a:ea typeface="Roboto" panose="02000000000000000000" pitchFamily="2" charset="0"/>
              </a:rPr>
              <a:t> rises in the air. It condenses to form clouds and precipitation occurs when the clouds get heavy. Surface runoff is the flow of water overground; throughflow is the flow of water underground.</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Climate zones share long-term weather patterns. There are six main climate zones: polar, temperate, arid, tropical, Mediterranean and mountains.</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Biomes are areas of the world that, because of similar climates, have similar landscapes, flora and fauna. The major biomes of the world are tundra, tropical rainforests, coral reefs, temperate forests and hot deserts.</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The natural greenhouse effect, the enhanced greenhouse effect, global warming and resulting climate change.</a:t>
            </a:r>
          </a:p>
          <a:p>
            <a:pPr>
              <a:spcAft>
                <a:spcPts val="200"/>
              </a:spcAft>
            </a:pPr>
            <a:r>
              <a:rPr lang="en-US" sz="800">
                <a:solidFill>
                  <a:schemeClr val="accent2">
                    <a:lumMod val="50000"/>
                  </a:schemeClr>
                </a:solidFill>
                <a:latin typeface="Roboto" panose="02000000000000000000" pitchFamily="2" charset="0"/>
                <a:ea typeface="Roboto" panose="02000000000000000000" pitchFamily="2" charset="0"/>
              </a:rPr>
              <a:t>The increase in frequency of extreme weather events like heatwaves and drought as a result of climate change.</a:t>
            </a:r>
          </a:p>
        </p:txBody>
      </p:sp>
      <p:sp>
        <p:nvSpPr>
          <p:cNvPr id="26" name="TextBox 25">
            <a:extLst>
              <a:ext uri="{FF2B5EF4-FFF2-40B4-BE49-F238E27FC236}">
                <a16:creationId xmlns:a16="http://schemas.microsoft.com/office/drawing/2014/main" id="{3B3B2BF6-44AF-97B3-3445-C4D990485839}"/>
              </a:ext>
            </a:extLst>
          </p:cNvPr>
          <p:cNvSpPr txBox="1"/>
          <p:nvPr/>
        </p:nvSpPr>
        <p:spPr>
          <a:xfrm>
            <a:off x="7045633" y="4462940"/>
            <a:ext cx="216890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is less and less air further away from the Earth’s surface; space is a vacuum.</a:t>
            </a:r>
          </a:p>
        </p:txBody>
      </p:sp>
      <p:cxnSp>
        <p:nvCxnSpPr>
          <p:cNvPr id="28" name="Straight Arrow Connector 27">
            <a:extLst>
              <a:ext uri="{FF2B5EF4-FFF2-40B4-BE49-F238E27FC236}">
                <a16:creationId xmlns:a16="http://schemas.microsoft.com/office/drawing/2014/main" id="{148F26F7-EE2D-94C5-481D-3CF9A986FB17}"/>
              </a:ext>
            </a:extLst>
          </p:cNvPr>
          <p:cNvCxnSpPr>
            <a:cxnSpLocks/>
          </p:cNvCxnSpPr>
          <p:nvPr/>
        </p:nvCxnSpPr>
        <p:spPr>
          <a:xfrm flipH="1" flipV="1">
            <a:off x="6927421" y="3627886"/>
            <a:ext cx="287283" cy="82771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729879F-B203-1428-9F8A-DCB2240064D7}"/>
              </a:ext>
            </a:extLst>
          </p:cNvPr>
          <p:cNvSpPr txBox="1"/>
          <p:nvPr/>
        </p:nvSpPr>
        <p:spPr>
          <a:xfrm>
            <a:off x="7795950" y="2330330"/>
            <a:ext cx="1620001" cy="707886"/>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Mitigation and adaptation are ways that humans can reduce and live with the effects of climate change.</a:t>
            </a:r>
          </a:p>
        </p:txBody>
      </p:sp>
      <p:cxnSp>
        <p:nvCxnSpPr>
          <p:cNvPr id="34" name="Straight Arrow Connector 33">
            <a:extLst>
              <a:ext uri="{FF2B5EF4-FFF2-40B4-BE49-F238E27FC236}">
                <a16:creationId xmlns:a16="http://schemas.microsoft.com/office/drawing/2014/main" id="{D6D4FD31-CB62-4275-6C41-E2EF53383A66}"/>
              </a:ext>
            </a:extLst>
          </p:cNvPr>
          <p:cNvCxnSpPr>
            <a:cxnSpLocks/>
            <a:stCxn id="32" idx="1"/>
          </p:cNvCxnSpPr>
          <p:nvPr/>
        </p:nvCxnSpPr>
        <p:spPr>
          <a:xfrm flipH="1">
            <a:off x="7049194" y="2684273"/>
            <a:ext cx="746756" cy="54584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1EFAFF8-499C-3A98-2A6A-0A0477C150B3}"/>
              </a:ext>
            </a:extLst>
          </p:cNvPr>
          <p:cNvSpPr txBox="1"/>
          <p:nvPr/>
        </p:nvSpPr>
        <p:spPr>
          <a:xfrm>
            <a:off x="7701899" y="3240479"/>
            <a:ext cx="1828422" cy="1128514"/>
          </a:xfrm>
          <a:prstGeom prst="rect">
            <a:avLst/>
          </a:prstGeom>
          <a:noFill/>
          <a:ln>
            <a:solidFill>
              <a:schemeClr val="bg1"/>
            </a:solidFill>
          </a:ln>
        </p:spPr>
        <p:txBody>
          <a:bodyPr wrap="square">
            <a:spAutoFit/>
          </a:bodyPr>
          <a:lstStyle/>
          <a:p>
            <a:pPr marR="0" lvl="0" algn="l" defTabSz="914400" rtl="0" eaLnBrk="1" fontAlgn="auto" latinLnBrk="0" hangingPunct="1">
              <a:lnSpc>
                <a:spcPct val="100000"/>
              </a:lnSpc>
              <a:spcBef>
                <a:spcPts val="0"/>
              </a:spcBef>
              <a:spcAft>
                <a:spcPts val="400"/>
              </a:spcAft>
              <a:buClrTx/>
              <a:buSzTx/>
              <a:tabLst/>
              <a:defRPr/>
            </a:pPr>
            <a:r>
              <a:rPr lang="en-GB" sz="800" b="1" i="0">
                <a:solidFill>
                  <a:schemeClr val="accent2"/>
                </a:solidFill>
                <a:effectLst/>
                <a:latin typeface="Roboto" panose="02000000000000000000" pitchFamily="2" charset="0"/>
                <a:ea typeface="Roboto" panose="02000000000000000000" pitchFamily="2" charset="0"/>
              </a:rPr>
              <a:t>Geography</a:t>
            </a:r>
            <a:r>
              <a:rPr lang="en-GB" sz="800" b="1" i="0">
                <a:solidFill>
                  <a:schemeClr val="bg1"/>
                </a:solidFill>
                <a:effectLst/>
                <a:latin typeface="Roboto" panose="02000000000000000000" pitchFamily="2" charset="0"/>
                <a:ea typeface="Roboto" panose="02000000000000000000" pitchFamily="2" charset="0"/>
              </a:rPr>
              <a:t>: </a:t>
            </a:r>
            <a:r>
              <a:rPr lang="en-GB" sz="800" b="0" i="0">
                <a:solidFill>
                  <a:schemeClr val="bg1"/>
                </a:solidFill>
                <a:effectLst/>
                <a:latin typeface="Roboto" panose="02000000000000000000" pitchFamily="2" charset="0"/>
                <a:ea typeface="Roboto" panose="02000000000000000000" pitchFamily="2" charset="0"/>
              </a:rPr>
              <a:t>Weather is determined by conditions of the air. The pressure, temperature, direction and speed of the movement and the amount of water vapour in the air combine to create weather.</a:t>
            </a:r>
          </a:p>
          <a:p>
            <a:pPr marR="0" lvl="0" algn="l" defTabSz="914400" rtl="0" eaLnBrk="1" fontAlgn="auto" latinLnBrk="0" hangingPunct="1">
              <a:lnSpc>
                <a:spcPct val="100000"/>
              </a:lnSpc>
              <a:spcBef>
                <a:spcPts val="0"/>
              </a:spcBef>
              <a:spcAft>
                <a:spcPts val="400"/>
              </a:spcAft>
              <a:buClrTx/>
              <a:buSzTx/>
              <a:tabLst/>
              <a:defRPr/>
            </a:pPr>
            <a:r>
              <a:rPr lang="en-GB" sz="800" b="0" i="0">
                <a:solidFill>
                  <a:schemeClr val="bg1"/>
                </a:solidFill>
                <a:effectLst/>
                <a:latin typeface="Roboto" panose="02000000000000000000" pitchFamily="2" charset="0"/>
                <a:ea typeface="Roboto" panose="02000000000000000000" pitchFamily="2" charset="0"/>
              </a:rPr>
              <a:t>Understanding convection currents in terms of pressure and particles.</a:t>
            </a:r>
            <a:endParaRPr lang="en-GB" sz="800" b="1" i="0">
              <a:solidFill>
                <a:schemeClr val="bg1"/>
              </a:solidFill>
              <a:effectLst/>
              <a:latin typeface="Roboto" panose="02000000000000000000" pitchFamily="2" charset="0"/>
              <a:ea typeface="Roboto" panose="02000000000000000000" pitchFamily="2" charset="0"/>
            </a:endParaRPr>
          </a:p>
        </p:txBody>
      </p:sp>
      <p:cxnSp>
        <p:nvCxnSpPr>
          <p:cNvPr id="65" name="Straight Arrow Connector 64">
            <a:extLst>
              <a:ext uri="{FF2B5EF4-FFF2-40B4-BE49-F238E27FC236}">
                <a16:creationId xmlns:a16="http://schemas.microsoft.com/office/drawing/2014/main" id="{9A8206FD-B608-CA9E-B0A8-D511B713EC91}"/>
              </a:ext>
            </a:extLst>
          </p:cNvPr>
          <p:cNvCxnSpPr>
            <a:cxnSpLocks/>
            <a:stCxn id="64" idx="1"/>
          </p:cNvCxnSpPr>
          <p:nvPr/>
        </p:nvCxnSpPr>
        <p:spPr>
          <a:xfrm flipH="1" flipV="1">
            <a:off x="7495553" y="3713686"/>
            <a:ext cx="206346" cy="910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F26228-0FDD-7F6F-95A7-5186B9684BC6}"/>
              </a:ext>
            </a:extLst>
          </p:cNvPr>
          <p:cNvSpPr txBox="1"/>
          <p:nvPr/>
        </p:nvSpPr>
        <p:spPr>
          <a:xfrm>
            <a:off x="6694676" y="4848292"/>
            <a:ext cx="2168904"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Air is a mixture of lots of different gases, including oxygen and carbon dioxide.</a:t>
            </a:r>
          </a:p>
        </p:txBody>
      </p:sp>
      <p:cxnSp>
        <p:nvCxnSpPr>
          <p:cNvPr id="16" name="Straight Arrow Connector 15">
            <a:extLst>
              <a:ext uri="{FF2B5EF4-FFF2-40B4-BE49-F238E27FC236}">
                <a16:creationId xmlns:a16="http://schemas.microsoft.com/office/drawing/2014/main" id="{7E7B1B64-8CD7-7C97-1734-05B2D69AF682}"/>
              </a:ext>
            </a:extLst>
          </p:cNvPr>
          <p:cNvCxnSpPr>
            <a:cxnSpLocks/>
          </p:cNvCxnSpPr>
          <p:nvPr/>
        </p:nvCxnSpPr>
        <p:spPr>
          <a:xfrm flipH="1" flipV="1">
            <a:off x="6200695" y="4479230"/>
            <a:ext cx="548816" cy="50144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EBDC672-FB92-CCFB-4548-3998A051685D}"/>
              </a:ext>
            </a:extLst>
          </p:cNvPr>
          <p:cNvSpPr txBox="1"/>
          <p:nvPr/>
        </p:nvSpPr>
        <p:spPr>
          <a:xfrm>
            <a:off x="4143889" y="4916790"/>
            <a:ext cx="2168904"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Air has carbon dioxide in it.</a:t>
            </a:r>
          </a:p>
        </p:txBody>
      </p:sp>
      <p:cxnSp>
        <p:nvCxnSpPr>
          <p:cNvPr id="37" name="Straight Arrow Connector 36">
            <a:extLst>
              <a:ext uri="{FF2B5EF4-FFF2-40B4-BE49-F238E27FC236}">
                <a16:creationId xmlns:a16="http://schemas.microsoft.com/office/drawing/2014/main" id="{511F1EF3-03DB-E0F7-E44F-D0E709B0B41B}"/>
              </a:ext>
            </a:extLst>
          </p:cNvPr>
          <p:cNvCxnSpPr>
            <a:cxnSpLocks/>
          </p:cNvCxnSpPr>
          <p:nvPr/>
        </p:nvCxnSpPr>
        <p:spPr>
          <a:xfrm flipV="1">
            <a:off x="4888929" y="3599073"/>
            <a:ext cx="519415" cy="13117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67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1"/>
            <a:ext cx="1620000" cy="918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7.</a:t>
            </a:r>
          </a:p>
          <a:p>
            <a:pPr algn="ctr">
              <a:spcAft>
                <a:spcPts val="600"/>
              </a:spcAft>
            </a:pPr>
            <a:r>
              <a:rPr lang="en-US" sz="1050">
                <a:latin typeface="United Curriculum" panose="020B0604020202020204" pitchFamily="2" charset="0"/>
                <a:cs typeface="United Curriculum" panose="020B0604020202020204" pitchFamily="2" charset="0"/>
              </a:rPr>
              <a:t>Organisms are organised on a cellular basis.</a:t>
            </a:r>
          </a:p>
        </p:txBody>
      </p:sp>
      <p:sp>
        <p:nvSpPr>
          <p:cNvPr id="12" name="Rectangle 11">
            <a:extLst>
              <a:ext uri="{FF2B5EF4-FFF2-40B4-BE49-F238E27FC236}">
                <a16:creationId xmlns:a16="http://schemas.microsoft.com/office/drawing/2014/main" id="{39EF22C8-395F-3581-3896-C1DF2D3B1D6A}"/>
              </a:ext>
            </a:extLst>
          </p:cNvPr>
          <p:cNvSpPr/>
          <p:nvPr/>
        </p:nvSpPr>
        <p:spPr>
          <a:xfrm>
            <a:off x="243316" y="2413557"/>
            <a:ext cx="1620000" cy="1580752"/>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8.</a:t>
            </a:r>
          </a:p>
          <a:p>
            <a:pPr algn="ctr">
              <a:spcAft>
                <a:spcPts val="600"/>
              </a:spcAft>
            </a:pPr>
            <a:r>
              <a:rPr lang="en-US" sz="1050">
                <a:latin typeface="United Curriculum" panose="020B0604020202020204" pitchFamily="2" charset="0"/>
                <a:cs typeface="United Curriculum" panose="020B0604020202020204" pitchFamily="2" charset="0"/>
              </a:rPr>
              <a:t>Organisms require a supply of energy and materials for which they are often dependent or in competition with other organisms.</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sp>
        <p:nvSpPr>
          <p:cNvPr id="14" name="TextBox 13">
            <a:extLst>
              <a:ext uri="{FF2B5EF4-FFF2-40B4-BE49-F238E27FC236}">
                <a16:creationId xmlns:a16="http://schemas.microsoft.com/office/drawing/2014/main" id="{AD33F4CF-3A8A-38CD-721E-7EB613BF3124}"/>
              </a:ext>
            </a:extLst>
          </p:cNvPr>
          <p:cNvSpPr txBox="1"/>
          <p:nvPr/>
        </p:nvSpPr>
        <p:spPr>
          <a:xfrm>
            <a:off x="5954852" y="4937720"/>
            <a:ext cx="1421286" cy="1128514"/>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A cell is the smallest building block of living things. All organisms are made of cells.</a:t>
            </a:r>
          </a:p>
          <a:p>
            <a:pPr>
              <a:spcAft>
                <a:spcPts val="400"/>
              </a:spcAft>
            </a:pPr>
            <a:r>
              <a:rPr lang="en-US" sz="800">
                <a:solidFill>
                  <a:schemeClr val="accent3"/>
                </a:solidFill>
                <a:latin typeface="Roboto" panose="02000000000000000000" pitchFamily="2" charset="0"/>
                <a:ea typeface="Roboto" panose="02000000000000000000" pitchFamily="2" charset="0"/>
              </a:rPr>
              <a:t>There are lots of different types of cell (e.g. sex cells), which each have different purposes.</a:t>
            </a:r>
          </a:p>
        </p:txBody>
      </p:sp>
      <p:sp>
        <p:nvSpPr>
          <p:cNvPr id="15" name="TextBox 14">
            <a:extLst>
              <a:ext uri="{FF2B5EF4-FFF2-40B4-BE49-F238E27FC236}">
                <a16:creationId xmlns:a16="http://schemas.microsoft.com/office/drawing/2014/main" id="{7D54A881-673D-164E-9679-B6A358C0AFE5}"/>
              </a:ext>
            </a:extLst>
          </p:cNvPr>
          <p:cNvSpPr txBox="1"/>
          <p:nvPr/>
        </p:nvSpPr>
        <p:spPr>
          <a:xfrm>
            <a:off x="2058897" y="2262193"/>
            <a:ext cx="1213692" cy="584775"/>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There is a wide variety of living things on Earth, including plants and animals.</a:t>
            </a:r>
          </a:p>
        </p:txBody>
      </p:sp>
      <p:cxnSp>
        <p:nvCxnSpPr>
          <p:cNvPr id="16" name="Straight Arrow Connector 15">
            <a:extLst>
              <a:ext uri="{FF2B5EF4-FFF2-40B4-BE49-F238E27FC236}">
                <a16:creationId xmlns:a16="http://schemas.microsoft.com/office/drawing/2014/main" id="{709E4520-9D62-4BB7-A7AC-02063D021F79}"/>
              </a:ext>
            </a:extLst>
          </p:cNvPr>
          <p:cNvCxnSpPr>
            <a:cxnSpLocks/>
          </p:cNvCxnSpPr>
          <p:nvPr/>
        </p:nvCxnSpPr>
        <p:spPr>
          <a:xfrm flipV="1">
            <a:off x="6665495" y="4496093"/>
            <a:ext cx="111967" cy="4514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3B4E4A-17AD-CE4F-748D-967CC9EAFE8F}"/>
              </a:ext>
            </a:extLst>
          </p:cNvPr>
          <p:cNvSpPr txBox="1"/>
          <p:nvPr/>
        </p:nvSpPr>
        <p:spPr>
          <a:xfrm>
            <a:off x="7904438" y="2121169"/>
            <a:ext cx="1447600"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Micro-organisms are organisms that are so small that we cannot see them with our eyes alone.</a:t>
            </a:r>
          </a:p>
        </p:txBody>
      </p:sp>
      <p:cxnSp>
        <p:nvCxnSpPr>
          <p:cNvPr id="21" name="Straight Arrow Connector 20">
            <a:extLst>
              <a:ext uri="{FF2B5EF4-FFF2-40B4-BE49-F238E27FC236}">
                <a16:creationId xmlns:a16="http://schemas.microsoft.com/office/drawing/2014/main" id="{39B6E06A-3B27-BE28-E91D-E398B3EBF3B8}"/>
              </a:ext>
            </a:extLst>
          </p:cNvPr>
          <p:cNvCxnSpPr>
            <a:cxnSpLocks/>
          </p:cNvCxnSpPr>
          <p:nvPr/>
        </p:nvCxnSpPr>
        <p:spPr>
          <a:xfrm flipH="1">
            <a:off x="7521361" y="2256323"/>
            <a:ext cx="378025" cy="31645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FBA089-62DC-C955-FB9C-6461889FB3BF}"/>
              </a:ext>
            </a:extLst>
          </p:cNvPr>
          <p:cNvCxnSpPr>
            <a:cxnSpLocks/>
          </p:cNvCxnSpPr>
          <p:nvPr/>
        </p:nvCxnSpPr>
        <p:spPr>
          <a:xfrm flipH="1">
            <a:off x="7606893" y="3053846"/>
            <a:ext cx="292493"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D75C3C-9A08-8F83-D761-954EB4782B1D}"/>
              </a:ext>
            </a:extLst>
          </p:cNvPr>
          <p:cNvSpPr txBox="1"/>
          <p:nvPr/>
        </p:nvSpPr>
        <p:spPr>
          <a:xfrm>
            <a:off x="7904438" y="2784086"/>
            <a:ext cx="1447600" cy="1005403"/>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Respiration takes places in cells.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Living things move, reproduce, are sensitive to their surroundings, grow, respire, excrete, and need nutrition (MRS GREN).</a:t>
            </a:r>
          </a:p>
        </p:txBody>
      </p:sp>
      <p:sp>
        <p:nvSpPr>
          <p:cNvPr id="26" name="TextBox 25">
            <a:extLst>
              <a:ext uri="{FF2B5EF4-FFF2-40B4-BE49-F238E27FC236}">
                <a16:creationId xmlns:a16="http://schemas.microsoft.com/office/drawing/2014/main" id="{75FFC589-AA2F-4744-6BAE-2957D2591B1A}"/>
              </a:ext>
            </a:extLst>
          </p:cNvPr>
          <p:cNvSpPr txBox="1"/>
          <p:nvPr/>
        </p:nvSpPr>
        <p:spPr>
          <a:xfrm>
            <a:off x="7464656" y="4029153"/>
            <a:ext cx="1887382" cy="1744067"/>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All organisms are made of one or more cells, which can only be seen through a microscope. All the basic functions of life – growth, reproduction, extracting energy from food – are the results of what happens inside cells. Cells are often aggregated into tissues, tissues into organs, and organs into organ systems.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Decomposers are essential (alongside producers and consumers) for a stable ecosystem. </a:t>
            </a:r>
          </a:p>
        </p:txBody>
      </p:sp>
      <p:cxnSp>
        <p:nvCxnSpPr>
          <p:cNvPr id="28" name="Straight Arrow Connector 27">
            <a:extLst>
              <a:ext uri="{FF2B5EF4-FFF2-40B4-BE49-F238E27FC236}">
                <a16:creationId xmlns:a16="http://schemas.microsoft.com/office/drawing/2014/main" id="{33198BB0-99FF-C787-C919-FDBF7FFA901B}"/>
              </a:ext>
            </a:extLst>
          </p:cNvPr>
          <p:cNvCxnSpPr>
            <a:cxnSpLocks/>
          </p:cNvCxnSpPr>
          <p:nvPr/>
        </p:nvCxnSpPr>
        <p:spPr>
          <a:xfrm>
            <a:off x="3019926" y="2846968"/>
            <a:ext cx="341404" cy="42636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04FDEBE-1DB7-B439-1D15-CBB6028B642B}"/>
              </a:ext>
            </a:extLst>
          </p:cNvPr>
          <p:cNvSpPr txBox="1"/>
          <p:nvPr/>
        </p:nvSpPr>
        <p:spPr>
          <a:xfrm>
            <a:off x="3309073" y="1207830"/>
            <a:ext cx="1114981"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Living things, including humans, react to their surroundings with their senses.</a:t>
            </a:r>
          </a:p>
        </p:txBody>
      </p:sp>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4128877" y="1871338"/>
            <a:ext cx="714132" cy="70218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D75549-8DE9-3023-EF87-5E6E610E18EE}"/>
              </a:ext>
            </a:extLst>
          </p:cNvPr>
          <p:cNvSpPr txBox="1"/>
          <p:nvPr/>
        </p:nvSpPr>
        <p:spPr>
          <a:xfrm>
            <a:off x="2058764" y="3858106"/>
            <a:ext cx="1208394"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All living things need food, oxygen, water and certain temperature conditions.</a:t>
            </a:r>
          </a:p>
        </p:txBody>
      </p:sp>
      <p:cxnSp>
        <p:nvCxnSpPr>
          <p:cNvPr id="39" name="Straight Arrow Connector 38">
            <a:extLst>
              <a:ext uri="{FF2B5EF4-FFF2-40B4-BE49-F238E27FC236}">
                <a16:creationId xmlns:a16="http://schemas.microsoft.com/office/drawing/2014/main" id="{09BDB10A-02CC-B5D4-BC83-F04F6594F1D7}"/>
              </a:ext>
            </a:extLst>
          </p:cNvPr>
          <p:cNvCxnSpPr>
            <a:cxnSpLocks/>
          </p:cNvCxnSpPr>
          <p:nvPr/>
        </p:nvCxnSpPr>
        <p:spPr>
          <a:xfrm flipV="1">
            <a:off x="3085889" y="3584670"/>
            <a:ext cx="1620000" cy="40963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055D59-BAF4-C778-E3CD-2189662FCD3B}"/>
              </a:ext>
            </a:extLst>
          </p:cNvPr>
          <p:cNvSpPr txBox="1"/>
          <p:nvPr/>
        </p:nvSpPr>
        <p:spPr>
          <a:xfrm>
            <a:off x="744280" y="4937720"/>
            <a:ext cx="2853880" cy="1477328"/>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Most plants make their own food. Animals’ food comes from eating plants (herbivores) or by eating animals (carnivores), which have eaten plants or other animals. These relationships can be represented in a food chain.</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Plants and animals are often dependent on each other.</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Organisms are adapted to their environment. If conditions in a habitat change, organisms may not be able to survive.</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Organisms move, reproduce, are sensitive to their surroundings, grow, need oxygen, get rid of their waste, and need nutrition (MRS GOWN).</a:t>
            </a:r>
          </a:p>
        </p:txBody>
      </p:sp>
      <p:cxnSp>
        <p:nvCxnSpPr>
          <p:cNvPr id="43" name="Straight Arrow Connector 42">
            <a:extLst>
              <a:ext uri="{FF2B5EF4-FFF2-40B4-BE49-F238E27FC236}">
                <a16:creationId xmlns:a16="http://schemas.microsoft.com/office/drawing/2014/main" id="{E03EB41E-0A89-15F7-37A5-C824AB087593}"/>
              </a:ext>
            </a:extLst>
          </p:cNvPr>
          <p:cNvCxnSpPr>
            <a:cxnSpLocks/>
          </p:cNvCxnSpPr>
          <p:nvPr/>
        </p:nvCxnSpPr>
        <p:spPr>
          <a:xfrm flipV="1">
            <a:off x="3394406" y="4194718"/>
            <a:ext cx="1311483" cy="70646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40CE9D-8B87-97D3-FC4C-CDD59BBED693}"/>
              </a:ext>
            </a:extLst>
          </p:cNvPr>
          <p:cNvSpPr txBox="1"/>
          <p:nvPr/>
        </p:nvSpPr>
        <p:spPr>
          <a:xfrm>
            <a:off x="4344068" y="1207830"/>
            <a:ext cx="1014828"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Plants make their own food using sunlight, carbon dioxide and water.</a:t>
            </a:r>
          </a:p>
        </p:txBody>
      </p:sp>
      <p:cxnSp>
        <p:nvCxnSpPr>
          <p:cNvPr id="46" name="Straight Arrow Connector 45">
            <a:extLst>
              <a:ext uri="{FF2B5EF4-FFF2-40B4-BE49-F238E27FC236}">
                <a16:creationId xmlns:a16="http://schemas.microsoft.com/office/drawing/2014/main" id="{D0FA1D5F-86C8-7578-AB28-FA0622D8C62D}"/>
              </a:ext>
            </a:extLst>
          </p:cNvPr>
          <p:cNvCxnSpPr>
            <a:cxnSpLocks/>
          </p:cNvCxnSpPr>
          <p:nvPr/>
        </p:nvCxnSpPr>
        <p:spPr>
          <a:xfrm>
            <a:off x="5009015" y="1871338"/>
            <a:ext cx="413745" cy="160059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EAF609-9866-8CD3-1CAB-63DC530E75D9}"/>
              </a:ext>
            </a:extLst>
          </p:cNvPr>
          <p:cNvSpPr txBox="1"/>
          <p:nvPr/>
        </p:nvSpPr>
        <p:spPr>
          <a:xfrm>
            <a:off x="5527301" y="1207830"/>
            <a:ext cx="1872083" cy="882293"/>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The feeding relationships between organisms can be represented as food chains and food webs. They show where the energy is being transferred from and to.</a:t>
            </a:r>
          </a:p>
          <a:p>
            <a:pPr>
              <a:spcAft>
                <a:spcPts val="400"/>
              </a:spcAft>
            </a:pPr>
            <a:endParaRPr lang="en-US" sz="800">
              <a:solidFill>
                <a:schemeClr val="accent3">
                  <a:lumMod val="50000"/>
                </a:schemeClr>
              </a:solidFill>
              <a:latin typeface="Roboto" panose="02000000000000000000" pitchFamily="2" charset="0"/>
              <a:ea typeface="Roboto" panose="02000000000000000000" pitchFamily="2" charset="0"/>
            </a:endParaRPr>
          </a:p>
        </p:txBody>
      </p:sp>
      <p:cxnSp>
        <p:nvCxnSpPr>
          <p:cNvPr id="51" name="Straight Arrow Connector 50">
            <a:extLst>
              <a:ext uri="{FF2B5EF4-FFF2-40B4-BE49-F238E27FC236}">
                <a16:creationId xmlns:a16="http://schemas.microsoft.com/office/drawing/2014/main" id="{E3CF98FE-D17E-068A-F466-172A3B34D5D8}"/>
              </a:ext>
            </a:extLst>
          </p:cNvPr>
          <p:cNvCxnSpPr>
            <a:cxnSpLocks/>
          </p:cNvCxnSpPr>
          <p:nvPr/>
        </p:nvCxnSpPr>
        <p:spPr>
          <a:xfrm flipH="1">
            <a:off x="6116883" y="1900548"/>
            <a:ext cx="33642" cy="72329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B1776BC-6E40-89A3-47F5-FB333E99EC6B}"/>
              </a:ext>
            </a:extLst>
          </p:cNvPr>
          <p:cNvSpPr txBox="1"/>
          <p:nvPr/>
        </p:nvSpPr>
        <p:spPr>
          <a:xfrm>
            <a:off x="3727356" y="4937720"/>
            <a:ext cx="1105881" cy="1077218"/>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Humans are organised with organs like hearts and lungs, which do particular jobs. The skeleton and muscles allow the body to move.</a:t>
            </a:r>
          </a:p>
        </p:txBody>
      </p:sp>
      <p:cxnSp>
        <p:nvCxnSpPr>
          <p:cNvPr id="58" name="Straight Arrow Connector 57">
            <a:extLst>
              <a:ext uri="{FF2B5EF4-FFF2-40B4-BE49-F238E27FC236}">
                <a16:creationId xmlns:a16="http://schemas.microsoft.com/office/drawing/2014/main" id="{A057A94D-D643-92D6-03B7-B7807A08E21C}"/>
              </a:ext>
            </a:extLst>
          </p:cNvPr>
          <p:cNvCxnSpPr>
            <a:cxnSpLocks/>
          </p:cNvCxnSpPr>
          <p:nvPr/>
        </p:nvCxnSpPr>
        <p:spPr>
          <a:xfrm flipV="1">
            <a:off x="4505216" y="3909590"/>
            <a:ext cx="844441" cy="102813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014083F-DC8C-2A09-0A2E-9FAB14677085}"/>
              </a:ext>
            </a:extLst>
          </p:cNvPr>
          <p:cNvSpPr txBox="1"/>
          <p:nvPr/>
        </p:nvSpPr>
        <p:spPr>
          <a:xfrm>
            <a:off x="2078507" y="1424978"/>
            <a:ext cx="1213692"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7. Plants are organised with roots, stem, leaves and flowers.</a:t>
            </a:r>
          </a:p>
        </p:txBody>
      </p:sp>
      <p:cxnSp>
        <p:nvCxnSpPr>
          <p:cNvPr id="61" name="Straight Arrow Connector 60">
            <a:extLst>
              <a:ext uri="{FF2B5EF4-FFF2-40B4-BE49-F238E27FC236}">
                <a16:creationId xmlns:a16="http://schemas.microsoft.com/office/drawing/2014/main" id="{A56385A4-2034-D1BB-3A0E-FBFA13750BA9}"/>
              </a:ext>
            </a:extLst>
          </p:cNvPr>
          <p:cNvCxnSpPr>
            <a:cxnSpLocks/>
          </p:cNvCxnSpPr>
          <p:nvPr/>
        </p:nvCxnSpPr>
        <p:spPr>
          <a:xfrm>
            <a:off x="2993815" y="1915716"/>
            <a:ext cx="1120029" cy="130680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B29B27A-5246-B07B-E787-99B75ACF345C}"/>
              </a:ext>
            </a:extLst>
          </p:cNvPr>
          <p:cNvSpPr txBox="1"/>
          <p:nvPr/>
        </p:nvSpPr>
        <p:spPr>
          <a:xfrm>
            <a:off x="4755460" y="4937720"/>
            <a:ext cx="1311359" cy="1446550"/>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8. Energy is transferred to the Earth by light. When making their own food, plants transfer some of this energy to their chemical store. As other organisms eat these producers, some energy in this chemical energy store is transferred.</a:t>
            </a:r>
          </a:p>
        </p:txBody>
      </p:sp>
      <p:cxnSp>
        <p:nvCxnSpPr>
          <p:cNvPr id="68" name="Straight Arrow Connector 67">
            <a:extLst>
              <a:ext uri="{FF2B5EF4-FFF2-40B4-BE49-F238E27FC236}">
                <a16:creationId xmlns:a16="http://schemas.microsoft.com/office/drawing/2014/main" id="{B4841914-6084-3572-9E22-8FA2D5BAFFFA}"/>
              </a:ext>
            </a:extLst>
          </p:cNvPr>
          <p:cNvCxnSpPr>
            <a:cxnSpLocks/>
          </p:cNvCxnSpPr>
          <p:nvPr/>
        </p:nvCxnSpPr>
        <p:spPr>
          <a:xfrm flipV="1">
            <a:off x="5772144" y="4627561"/>
            <a:ext cx="570897" cy="3199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6DAAC43-7673-F990-D8EE-DF8EFEA16C6C}"/>
              </a:ext>
            </a:extLst>
          </p:cNvPr>
          <p:cNvCxnSpPr>
            <a:cxnSpLocks/>
          </p:cNvCxnSpPr>
          <p:nvPr/>
        </p:nvCxnSpPr>
        <p:spPr>
          <a:xfrm flipH="1" flipV="1">
            <a:off x="7564126" y="3789489"/>
            <a:ext cx="131334" cy="23966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0"/>
            <a:ext cx="1620000" cy="123550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9.</a:t>
            </a:r>
          </a:p>
          <a:p>
            <a:pPr algn="ctr">
              <a:spcAft>
                <a:spcPts val="600"/>
              </a:spcAft>
            </a:pPr>
            <a:r>
              <a:rPr lang="en-US" sz="1050">
                <a:latin typeface="United Curriculum" panose="020B0604020202020204" pitchFamily="2" charset="0"/>
                <a:cs typeface="United Curriculum" panose="020B0604020202020204" pitchFamily="2" charset="0"/>
              </a:rPr>
              <a:t>Genetic information is passed down from </a:t>
            </a:r>
            <a:br>
              <a:rPr lang="en-US" sz="1050">
                <a:latin typeface="United Curriculum" panose="020B0604020202020204" pitchFamily="2" charset="0"/>
                <a:cs typeface="United Curriculum" panose="020B0604020202020204" pitchFamily="2" charset="0"/>
              </a:rPr>
            </a:br>
            <a:r>
              <a:rPr lang="en-US" sz="1050">
                <a:latin typeface="United Curriculum" panose="020B0604020202020204" pitchFamily="2" charset="0"/>
                <a:cs typeface="United Curriculum" panose="020B0604020202020204" pitchFamily="2" charset="0"/>
              </a:rPr>
              <a:t>one generation of organisms to another.</a:t>
            </a:r>
          </a:p>
        </p:txBody>
      </p:sp>
      <p:sp>
        <p:nvSpPr>
          <p:cNvPr id="12" name="Rectangle 11">
            <a:extLst>
              <a:ext uri="{FF2B5EF4-FFF2-40B4-BE49-F238E27FC236}">
                <a16:creationId xmlns:a16="http://schemas.microsoft.com/office/drawing/2014/main" id="{39EF22C8-395F-3581-3896-C1DF2D3B1D6A}"/>
              </a:ext>
            </a:extLst>
          </p:cNvPr>
          <p:cNvSpPr/>
          <p:nvPr/>
        </p:nvSpPr>
        <p:spPr>
          <a:xfrm>
            <a:off x="243316" y="2758800"/>
            <a:ext cx="1620000" cy="1235508"/>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10.</a:t>
            </a:r>
          </a:p>
          <a:p>
            <a:pPr algn="ctr">
              <a:spcAft>
                <a:spcPts val="600"/>
              </a:spcAft>
            </a:pPr>
            <a:r>
              <a:rPr lang="en-US" sz="1050">
                <a:latin typeface="United Curriculum" panose="020B0604020202020204" pitchFamily="2" charset="0"/>
                <a:cs typeface="United Curriculum" panose="020B0604020202020204" pitchFamily="2" charset="0"/>
              </a:rPr>
              <a:t>Diversity of organisms, living and extinct, is the result of evolution.</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2911333" y="3335383"/>
            <a:ext cx="1826686" cy="18104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014083F-DC8C-2A09-0A2E-9FAB14677085}"/>
              </a:ext>
            </a:extLst>
          </p:cNvPr>
          <p:cNvSpPr txBox="1"/>
          <p:nvPr/>
        </p:nvSpPr>
        <p:spPr>
          <a:xfrm>
            <a:off x="1944210" y="3956268"/>
            <a:ext cx="1223393"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Young animals grow into adult animals. The young look similar, but not the same, as the adults.</a:t>
            </a:r>
          </a:p>
        </p:txBody>
      </p:sp>
      <p:cxnSp>
        <p:nvCxnSpPr>
          <p:cNvPr id="61" name="Straight Arrow Connector 60">
            <a:extLst>
              <a:ext uri="{FF2B5EF4-FFF2-40B4-BE49-F238E27FC236}">
                <a16:creationId xmlns:a16="http://schemas.microsoft.com/office/drawing/2014/main" id="{A56385A4-2034-D1BB-3A0E-FBFA13750BA9}"/>
              </a:ext>
            </a:extLst>
          </p:cNvPr>
          <p:cNvCxnSpPr>
            <a:cxnSpLocks/>
          </p:cNvCxnSpPr>
          <p:nvPr/>
        </p:nvCxnSpPr>
        <p:spPr>
          <a:xfrm>
            <a:off x="3167603" y="4125545"/>
            <a:ext cx="290740"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BC1EEA-B8F9-EFCC-A938-2B2398844E82}"/>
              </a:ext>
            </a:extLst>
          </p:cNvPr>
          <p:cNvSpPr txBox="1"/>
          <p:nvPr/>
        </p:nvSpPr>
        <p:spPr>
          <a:xfrm>
            <a:off x="1944210" y="3218447"/>
            <a:ext cx="1135875" cy="46166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Plants and animals </a:t>
            </a:r>
            <a:r>
              <a:rPr lang="en-US" sz="800" b="1">
                <a:solidFill>
                  <a:schemeClr val="accent3"/>
                </a:solidFill>
                <a:latin typeface="Roboto" panose="02000000000000000000" pitchFamily="2" charset="0"/>
                <a:ea typeface="Roboto" panose="02000000000000000000" pitchFamily="2" charset="0"/>
              </a:rPr>
              <a:t>reproduce</a:t>
            </a:r>
            <a:r>
              <a:rPr lang="en-US" sz="800">
                <a:solidFill>
                  <a:schemeClr val="accent3"/>
                </a:solidFill>
                <a:latin typeface="Roboto" panose="02000000000000000000" pitchFamily="2" charset="0"/>
                <a:ea typeface="Roboto" panose="02000000000000000000" pitchFamily="2" charset="0"/>
              </a:rPr>
              <a:t> (have </a:t>
            </a:r>
            <a:r>
              <a:rPr lang="en-US" sz="800" b="1">
                <a:solidFill>
                  <a:schemeClr val="accent3"/>
                </a:solidFill>
                <a:latin typeface="Roboto" panose="02000000000000000000" pitchFamily="2" charset="0"/>
                <a:ea typeface="Roboto" panose="02000000000000000000" pitchFamily="2" charset="0"/>
              </a:rPr>
              <a:t>offspring</a:t>
            </a:r>
            <a:r>
              <a:rPr lang="en-US" sz="800">
                <a:solidFill>
                  <a:schemeClr val="accent3"/>
                </a:solidFill>
                <a:latin typeface="Roboto" panose="02000000000000000000" pitchFamily="2" charset="0"/>
                <a:ea typeface="Roboto" panose="02000000000000000000" pitchFamily="2" charset="0"/>
              </a:rPr>
              <a:t>).</a:t>
            </a:r>
          </a:p>
        </p:txBody>
      </p:sp>
      <p:sp>
        <p:nvSpPr>
          <p:cNvPr id="18" name="TextBox 17">
            <a:extLst>
              <a:ext uri="{FF2B5EF4-FFF2-40B4-BE49-F238E27FC236}">
                <a16:creationId xmlns:a16="http://schemas.microsoft.com/office/drawing/2014/main" id="{500C666E-2856-0AC1-7A12-A8A43123D8F4}"/>
              </a:ext>
            </a:extLst>
          </p:cNvPr>
          <p:cNvSpPr txBox="1"/>
          <p:nvPr/>
        </p:nvSpPr>
        <p:spPr>
          <a:xfrm>
            <a:off x="1340965" y="5339642"/>
            <a:ext cx="2543057" cy="1056700"/>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 </a:t>
            </a:r>
            <a:r>
              <a:rPr lang="en-US" sz="800" b="1">
                <a:solidFill>
                  <a:schemeClr val="accent3"/>
                </a:solidFill>
                <a:latin typeface="Roboto" panose="02000000000000000000" pitchFamily="2" charset="0"/>
                <a:ea typeface="Roboto" panose="02000000000000000000" pitchFamily="2" charset="0"/>
              </a:rPr>
              <a:t>species</a:t>
            </a:r>
            <a:r>
              <a:rPr lang="en-US" sz="800">
                <a:solidFill>
                  <a:schemeClr val="accent3"/>
                </a:solidFill>
                <a:latin typeface="Roboto" panose="02000000000000000000" pitchFamily="2" charset="0"/>
                <a:ea typeface="Roboto" panose="02000000000000000000" pitchFamily="2" charset="0"/>
              </a:rPr>
              <a:t> is a group of living things of the same type.</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a:t>
            </a:r>
            <a:r>
              <a:rPr lang="en-US" sz="800" b="1">
                <a:solidFill>
                  <a:schemeClr val="accent3">
                    <a:lumMod val="50000"/>
                  </a:schemeClr>
                </a:solidFill>
                <a:latin typeface="Roboto" panose="02000000000000000000" pitchFamily="2" charset="0"/>
                <a:ea typeface="Roboto" panose="02000000000000000000" pitchFamily="2" charset="0"/>
              </a:rPr>
              <a:t>Biodiversity</a:t>
            </a:r>
            <a:r>
              <a:rPr lang="en-US" sz="800">
                <a:solidFill>
                  <a:schemeClr val="accent3">
                    <a:lumMod val="50000"/>
                  </a:schemeClr>
                </a:solidFill>
                <a:latin typeface="Roboto" panose="02000000000000000000" pitchFamily="2" charset="0"/>
                <a:ea typeface="Roboto" panose="02000000000000000000" pitchFamily="2" charset="0"/>
              </a:rPr>
              <a:t> describes all the different living things in an area.</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Living things are adapted to their environments. If the environment changes, the organisms may no longer be adapted and may struggle to survive.</a:t>
            </a:r>
          </a:p>
        </p:txBody>
      </p:sp>
      <p:cxnSp>
        <p:nvCxnSpPr>
          <p:cNvPr id="19" name="Straight Arrow Connector 18">
            <a:extLst>
              <a:ext uri="{FF2B5EF4-FFF2-40B4-BE49-F238E27FC236}">
                <a16:creationId xmlns:a16="http://schemas.microsoft.com/office/drawing/2014/main" id="{73BAE9C2-F38A-2593-C77C-B4A9F4A8BFF3}"/>
              </a:ext>
            </a:extLst>
          </p:cNvPr>
          <p:cNvCxnSpPr>
            <a:cxnSpLocks/>
          </p:cNvCxnSpPr>
          <p:nvPr/>
        </p:nvCxnSpPr>
        <p:spPr>
          <a:xfrm flipV="1">
            <a:off x="3380379" y="4125545"/>
            <a:ext cx="1357640" cy="114430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18F9187-E317-B94F-97CD-6B96600105CD}"/>
              </a:ext>
            </a:extLst>
          </p:cNvPr>
          <p:cNvSpPr txBox="1"/>
          <p:nvPr/>
        </p:nvSpPr>
        <p:spPr>
          <a:xfrm>
            <a:off x="3962400" y="4991123"/>
            <a:ext cx="1504730" cy="137473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When there are no living individuals of a species to reproduce, the species is </a:t>
            </a:r>
            <a:r>
              <a:rPr lang="en-US" sz="800" b="1">
                <a:solidFill>
                  <a:schemeClr val="accent3"/>
                </a:solidFill>
                <a:latin typeface="Roboto" panose="02000000000000000000" pitchFamily="2" charset="0"/>
                <a:ea typeface="Roboto" panose="02000000000000000000" pitchFamily="2" charset="0"/>
              </a:rPr>
              <a:t>extinct</a:t>
            </a:r>
            <a:r>
              <a:rPr lang="en-US" sz="800">
                <a:solidFill>
                  <a:schemeClr val="accent3"/>
                </a:solidFill>
                <a:latin typeface="Roboto" panose="02000000000000000000" pitchFamily="2" charset="0"/>
                <a:ea typeface="Roboto" panose="02000000000000000000" pitchFamily="2" charset="0"/>
              </a:rPr>
              <a:t>.</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We know about extinct and dead species from </a:t>
            </a:r>
            <a:r>
              <a:rPr lang="en-US" sz="800" b="1">
                <a:solidFill>
                  <a:schemeClr val="accent3">
                    <a:lumMod val="50000"/>
                  </a:schemeClr>
                </a:solidFill>
                <a:latin typeface="Roboto" panose="02000000000000000000" pitchFamily="2" charset="0"/>
                <a:ea typeface="Roboto" panose="02000000000000000000" pitchFamily="2" charset="0"/>
              </a:rPr>
              <a:t>fossils</a:t>
            </a:r>
            <a:r>
              <a:rPr lang="en-US" sz="800">
                <a:solidFill>
                  <a:schemeClr val="accent3">
                    <a:lumMod val="50000"/>
                  </a:schemeClr>
                </a:solidFill>
                <a:latin typeface="Roboto" panose="02000000000000000000" pitchFamily="2" charset="0"/>
                <a:ea typeface="Roboto" panose="02000000000000000000" pitchFamily="2" charset="0"/>
              </a:rPr>
              <a:t>. These are the preserved</a:t>
            </a:r>
            <a:r>
              <a:rPr lang="en-US" sz="800" b="1">
                <a:solidFill>
                  <a:schemeClr val="accent3">
                    <a:lumMod val="50000"/>
                  </a:schemeClr>
                </a:solidFill>
                <a:latin typeface="Roboto" panose="02000000000000000000" pitchFamily="2" charset="0"/>
                <a:ea typeface="Roboto" panose="02000000000000000000" pitchFamily="2" charset="0"/>
              </a:rPr>
              <a:t> </a:t>
            </a:r>
            <a:r>
              <a:rPr lang="en-US" sz="800">
                <a:solidFill>
                  <a:schemeClr val="accent3">
                    <a:lumMod val="50000"/>
                  </a:schemeClr>
                </a:solidFill>
                <a:latin typeface="Roboto" panose="02000000000000000000" pitchFamily="2" charset="0"/>
                <a:ea typeface="Roboto" panose="02000000000000000000" pitchFamily="2" charset="0"/>
              </a:rPr>
              <a:t>remains</a:t>
            </a:r>
            <a:r>
              <a:rPr lang="en-US" sz="800" b="1">
                <a:solidFill>
                  <a:schemeClr val="accent3">
                    <a:lumMod val="50000"/>
                  </a:schemeClr>
                </a:solidFill>
                <a:latin typeface="Roboto" panose="02000000000000000000" pitchFamily="2" charset="0"/>
                <a:ea typeface="Roboto" panose="02000000000000000000" pitchFamily="2" charset="0"/>
              </a:rPr>
              <a:t> </a:t>
            </a:r>
            <a:r>
              <a:rPr lang="en-US" sz="800">
                <a:solidFill>
                  <a:schemeClr val="accent3">
                    <a:lumMod val="50000"/>
                  </a:schemeClr>
                </a:solidFill>
                <a:latin typeface="Roboto" panose="02000000000000000000" pitchFamily="2" charset="0"/>
                <a:ea typeface="Roboto" panose="02000000000000000000" pitchFamily="2" charset="0"/>
              </a:rPr>
              <a:t>(or traces) of organisms that lived many years ago.</a:t>
            </a:r>
          </a:p>
        </p:txBody>
      </p:sp>
      <p:cxnSp>
        <p:nvCxnSpPr>
          <p:cNvPr id="27" name="Straight Arrow Connector 26">
            <a:extLst>
              <a:ext uri="{FF2B5EF4-FFF2-40B4-BE49-F238E27FC236}">
                <a16:creationId xmlns:a16="http://schemas.microsoft.com/office/drawing/2014/main" id="{E7A4E992-22F1-7141-4405-2C287E7DE71D}"/>
              </a:ext>
            </a:extLst>
          </p:cNvPr>
          <p:cNvCxnSpPr>
            <a:cxnSpLocks/>
          </p:cNvCxnSpPr>
          <p:nvPr/>
        </p:nvCxnSpPr>
        <p:spPr>
          <a:xfrm flipV="1">
            <a:off x="5151212" y="4519046"/>
            <a:ext cx="398494" cy="46202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E731F4-C7F8-50CF-32A6-6F8DAEDC638A}"/>
              </a:ext>
            </a:extLst>
          </p:cNvPr>
          <p:cNvSpPr txBox="1"/>
          <p:nvPr/>
        </p:nvSpPr>
        <p:spPr>
          <a:xfrm>
            <a:off x="4343533" y="1069280"/>
            <a:ext cx="1698486"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When a plant reproduces,  it goes through stages of </a:t>
            </a:r>
            <a:r>
              <a:rPr lang="en-US" sz="800" b="1">
                <a:solidFill>
                  <a:schemeClr val="accent3"/>
                </a:solidFill>
                <a:latin typeface="Roboto" panose="02000000000000000000" pitchFamily="2" charset="0"/>
                <a:ea typeface="Roboto" panose="02000000000000000000" pitchFamily="2" charset="0"/>
              </a:rPr>
              <a:t>pollination</a:t>
            </a:r>
            <a:r>
              <a:rPr lang="en-US" sz="800">
                <a:solidFill>
                  <a:schemeClr val="accent3"/>
                </a:solidFill>
                <a:latin typeface="Roboto" panose="02000000000000000000" pitchFamily="2" charset="0"/>
                <a:ea typeface="Roboto" panose="02000000000000000000" pitchFamily="2" charset="0"/>
              </a:rPr>
              <a:t>, </a:t>
            </a:r>
            <a:r>
              <a:rPr lang="en-US" sz="800" b="1">
                <a:solidFill>
                  <a:schemeClr val="accent3"/>
                </a:solidFill>
                <a:latin typeface="Roboto" panose="02000000000000000000" pitchFamily="2" charset="0"/>
                <a:ea typeface="Roboto" panose="02000000000000000000" pitchFamily="2" charset="0"/>
              </a:rPr>
              <a:t>fertilisation</a:t>
            </a:r>
            <a:r>
              <a:rPr lang="en-US" sz="800">
                <a:solidFill>
                  <a:schemeClr val="accent3"/>
                </a:solidFill>
                <a:latin typeface="Roboto" panose="02000000000000000000" pitchFamily="2" charset="0"/>
                <a:ea typeface="Roboto" panose="02000000000000000000" pitchFamily="2" charset="0"/>
              </a:rPr>
              <a:t> and </a:t>
            </a:r>
            <a:r>
              <a:rPr lang="en-US" sz="800" b="1">
                <a:solidFill>
                  <a:schemeClr val="accent3"/>
                </a:solidFill>
                <a:latin typeface="Roboto" panose="02000000000000000000" pitchFamily="2" charset="0"/>
                <a:ea typeface="Roboto" panose="02000000000000000000" pitchFamily="2" charset="0"/>
              </a:rPr>
              <a:t>seed dispersal</a:t>
            </a:r>
            <a:r>
              <a:rPr lang="en-US" sz="800">
                <a:solidFill>
                  <a:schemeClr val="accent3"/>
                </a:solidFill>
                <a:latin typeface="Roboto" panose="02000000000000000000" pitchFamily="2" charset="0"/>
                <a:ea typeface="Roboto" panose="02000000000000000000" pitchFamily="2" charset="0"/>
              </a:rPr>
              <a:t>. The seed will then germinate and grow into a plant.</a:t>
            </a:r>
          </a:p>
        </p:txBody>
      </p:sp>
      <p:cxnSp>
        <p:nvCxnSpPr>
          <p:cNvPr id="37" name="Straight Arrow Connector 36">
            <a:extLst>
              <a:ext uri="{FF2B5EF4-FFF2-40B4-BE49-F238E27FC236}">
                <a16:creationId xmlns:a16="http://schemas.microsoft.com/office/drawing/2014/main" id="{8F8B5BF5-0A6B-B4A5-D65D-AB05D2BC68BA}"/>
              </a:ext>
            </a:extLst>
          </p:cNvPr>
          <p:cNvCxnSpPr>
            <a:cxnSpLocks/>
          </p:cNvCxnSpPr>
          <p:nvPr/>
        </p:nvCxnSpPr>
        <p:spPr>
          <a:xfrm>
            <a:off x="4157927" y="1733412"/>
            <a:ext cx="1195629" cy="20286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5B23747-3F37-E488-A2BD-5961A8D80FC6}"/>
              </a:ext>
            </a:extLst>
          </p:cNvPr>
          <p:cNvSpPr txBox="1"/>
          <p:nvPr/>
        </p:nvSpPr>
        <p:spPr>
          <a:xfrm>
            <a:off x="6043271" y="1069280"/>
            <a:ext cx="1699856"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 </a:t>
            </a:r>
            <a:r>
              <a:rPr lang="en-US" sz="800" b="1">
                <a:solidFill>
                  <a:schemeClr val="accent3"/>
                </a:solidFill>
                <a:latin typeface="Roboto" panose="02000000000000000000" pitchFamily="2" charset="0"/>
                <a:ea typeface="Roboto" panose="02000000000000000000" pitchFamily="2" charset="0"/>
              </a:rPr>
              <a:t>species</a:t>
            </a:r>
            <a:r>
              <a:rPr lang="en-US" sz="800">
                <a:solidFill>
                  <a:schemeClr val="accent3"/>
                </a:solidFill>
                <a:latin typeface="Roboto" panose="02000000000000000000" pitchFamily="2" charset="0"/>
                <a:ea typeface="Roboto" panose="02000000000000000000" pitchFamily="2" charset="0"/>
              </a:rPr>
              <a:t> is a group of one type of organism. Individuals in this group can breed with each other to produce offspring that can go on to reproduce.</a:t>
            </a:r>
          </a:p>
        </p:txBody>
      </p:sp>
      <p:cxnSp>
        <p:nvCxnSpPr>
          <p:cNvPr id="49" name="Straight Arrow Connector 48">
            <a:extLst>
              <a:ext uri="{FF2B5EF4-FFF2-40B4-BE49-F238E27FC236}">
                <a16:creationId xmlns:a16="http://schemas.microsoft.com/office/drawing/2014/main" id="{CDA7EA45-7B69-A52A-8FAF-09870B8631EC}"/>
              </a:ext>
            </a:extLst>
          </p:cNvPr>
          <p:cNvCxnSpPr>
            <a:cxnSpLocks/>
          </p:cNvCxnSpPr>
          <p:nvPr/>
        </p:nvCxnSpPr>
        <p:spPr>
          <a:xfrm flipH="1">
            <a:off x="5972427" y="1776820"/>
            <a:ext cx="284397" cy="70168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B16D311-8F72-3FAA-EFE4-0A5337B23675}"/>
              </a:ext>
            </a:extLst>
          </p:cNvPr>
          <p:cNvCxnSpPr>
            <a:cxnSpLocks/>
          </p:cNvCxnSpPr>
          <p:nvPr/>
        </p:nvCxnSpPr>
        <p:spPr>
          <a:xfrm flipV="1">
            <a:off x="6771417" y="4519046"/>
            <a:ext cx="0" cy="55371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FBE9A33-E4CC-BF8A-36BF-9154EA94DDD4}"/>
              </a:ext>
            </a:extLst>
          </p:cNvPr>
          <p:cNvSpPr txBox="1"/>
          <p:nvPr/>
        </p:nvSpPr>
        <p:spPr>
          <a:xfrm>
            <a:off x="5401881" y="5072757"/>
            <a:ext cx="4094543" cy="1302921"/>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An organism's </a:t>
            </a:r>
            <a:r>
              <a:rPr lang="en-US" sz="800" b="1">
                <a:solidFill>
                  <a:schemeClr val="accent3"/>
                </a:solidFill>
                <a:latin typeface="Roboto" panose="02000000000000000000" pitchFamily="2" charset="0"/>
                <a:ea typeface="Roboto" panose="02000000000000000000" pitchFamily="2" charset="0"/>
              </a:rPr>
              <a:t>genome</a:t>
            </a:r>
            <a:r>
              <a:rPr lang="en-US" sz="800">
                <a:solidFill>
                  <a:schemeClr val="accent3"/>
                </a:solidFill>
                <a:latin typeface="Roboto" panose="02000000000000000000" pitchFamily="2" charset="0"/>
                <a:ea typeface="Roboto" panose="02000000000000000000" pitchFamily="2" charset="0"/>
              </a:rPr>
              <a:t> is the information that controls how that individual organism will develop.</a:t>
            </a:r>
          </a:p>
          <a:p>
            <a:pPr>
              <a:spcAft>
                <a:spcPts val="400"/>
              </a:spcAft>
            </a:pPr>
            <a:r>
              <a:rPr lang="en-US" sz="800">
                <a:solidFill>
                  <a:schemeClr val="accent3"/>
                </a:solidFill>
                <a:latin typeface="Roboto" panose="02000000000000000000" pitchFamily="2" charset="0"/>
                <a:ea typeface="Roboto" panose="02000000000000000000" pitchFamily="2" charset="0"/>
              </a:rPr>
              <a:t>In </a:t>
            </a:r>
            <a:r>
              <a:rPr lang="en-US" sz="800" b="1">
                <a:solidFill>
                  <a:schemeClr val="accent3"/>
                </a:solidFill>
                <a:latin typeface="Roboto" panose="02000000000000000000" pitchFamily="2" charset="0"/>
                <a:ea typeface="Roboto" panose="02000000000000000000" pitchFamily="2" charset="0"/>
              </a:rPr>
              <a:t>sexual reproduction</a:t>
            </a:r>
            <a:r>
              <a:rPr lang="en-US" sz="800">
                <a:solidFill>
                  <a:schemeClr val="accent3"/>
                </a:solidFill>
                <a:latin typeface="Roboto" panose="02000000000000000000" pitchFamily="2" charset="0"/>
                <a:ea typeface="Roboto" panose="02000000000000000000" pitchFamily="2" charset="0"/>
              </a:rPr>
              <a:t>, two parents contribute to the formation of offspring. They each pass down half their genome through specialised cells called </a:t>
            </a:r>
            <a:r>
              <a:rPr lang="en-US" sz="800" b="1">
                <a:solidFill>
                  <a:schemeClr val="accent3"/>
                </a:solidFill>
                <a:latin typeface="Roboto" panose="02000000000000000000" pitchFamily="2" charset="0"/>
                <a:ea typeface="Roboto" panose="02000000000000000000" pitchFamily="2" charset="0"/>
              </a:rPr>
              <a:t>sex cells</a:t>
            </a:r>
            <a:r>
              <a:rPr lang="en-US" sz="800">
                <a:solidFill>
                  <a:schemeClr val="accent3"/>
                </a:solidFill>
                <a:latin typeface="Roboto" panose="02000000000000000000" pitchFamily="2" charset="0"/>
                <a:ea typeface="Roboto" panose="02000000000000000000" pitchFamily="2" charset="0"/>
              </a:rPr>
              <a:t>. The two halves are combined during </a:t>
            </a:r>
            <a:r>
              <a:rPr lang="en-US" sz="800" b="1">
                <a:solidFill>
                  <a:schemeClr val="accent3"/>
                </a:solidFill>
                <a:latin typeface="Roboto" panose="02000000000000000000" pitchFamily="2" charset="0"/>
                <a:ea typeface="Roboto" panose="02000000000000000000" pitchFamily="2" charset="0"/>
              </a:rPr>
              <a:t>fertilisation</a:t>
            </a:r>
            <a:r>
              <a:rPr lang="en-US" sz="800">
                <a:solidFill>
                  <a:schemeClr val="accent3"/>
                </a:solidFill>
                <a:latin typeface="Roboto" panose="02000000000000000000" pitchFamily="2" charset="0"/>
                <a:ea typeface="Roboto" panose="02000000000000000000" pitchFamily="2" charset="0"/>
              </a:rPr>
              <a:t>. While it inherits genetic information from both parents, the offspring's genome is distinct, which means the offspring is not identical to a parent.</a:t>
            </a:r>
          </a:p>
          <a:p>
            <a:pPr>
              <a:spcAft>
                <a:spcPts val="400"/>
              </a:spcAft>
            </a:pPr>
            <a:r>
              <a:rPr lang="en-US" sz="800" b="1">
                <a:solidFill>
                  <a:schemeClr val="accent3"/>
                </a:solidFill>
                <a:latin typeface="Roboto" panose="02000000000000000000" pitchFamily="2" charset="0"/>
                <a:ea typeface="Roboto" panose="02000000000000000000" pitchFamily="2" charset="0"/>
              </a:rPr>
              <a:t>Asexual reproduction </a:t>
            </a:r>
            <a:r>
              <a:rPr lang="en-US" sz="800">
                <a:solidFill>
                  <a:schemeClr val="accent3"/>
                </a:solidFill>
                <a:latin typeface="Roboto" panose="02000000000000000000" pitchFamily="2" charset="0"/>
                <a:ea typeface="Roboto" panose="02000000000000000000" pitchFamily="2" charset="0"/>
              </a:rPr>
              <a:t>involves only one parent. In this process, the offspring's genome is an exact copy of the parent's genome. The offspring is identical to the parent.</a:t>
            </a:r>
          </a:p>
        </p:txBody>
      </p:sp>
      <p:sp>
        <p:nvSpPr>
          <p:cNvPr id="62" name="TextBox 61">
            <a:extLst>
              <a:ext uri="{FF2B5EF4-FFF2-40B4-BE49-F238E27FC236}">
                <a16:creationId xmlns:a16="http://schemas.microsoft.com/office/drawing/2014/main" id="{8B8CCFE4-2482-5399-F1CF-8CDEC603410F}"/>
              </a:ext>
            </a:extLst>
          </p:cNvPr>
          <p:cNvSpPr txBox="1"/>
          <p:nvPr/>
        </p:nvSpPr>
        <p:spPr>
          <a:xfrm>
            <a:off x="7149675" y="3889185"/>
            <a:ext cx="2380918" cy="1128514"/>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9. In a human body, most cells contain 23 pairs of chromosomes. These provide information that is needed to make more cells in growth and reproduction.</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 natural selection of organisms has been going since the first form of life appeared on Earth 3.5 billion years ago. Multi-cellular organisms evolved around 2 billion years ago.</a:t>
            </a:r>
          </a:p>
        </p:txBody>
      </p:sp>
      <p:sp>
        <p:nvSpPr>
          <p:cNvPr id="65" name="TextBox 64">
            <a:extLst>
              <a:ext uri="{FF2B5EF4-FFF2-40B4-BE49-F238E27FC236}">
                <a16:creationId xmlns:a16="http://schemas.microsoft.com/office/drawing/2014/main" id="{7FB1B616-E0A5-D87F-0BD7-BA80497C5836}"/>
              </a:ext>
            </a:extLst>
          </p:cNvPr>
          <p:cNvSpPr txBox="1"/>
          <p:nvPr/>
        </p:nvSpPr>
        <p:spPr>
          <a:xfrm>
            <a:off x="1340965" y="4808180"/>
            <a:ext cx="1478850" cy="461665"/>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There are many different kinds of plants and animals in the world today.</a:t>
            </a:r>
          </a:p>
        </p:txBody>
      </p:sp>
      <p:cxnSp>
        <p:nvCxnSpPr>
          <p:cNvPr id="66" name="Straight Arrow Connector 65">
            <a:extLst>
              <a:ext uri="{FF2B5EF4-FFF2-40B4-BE49-F238E27FC236}">
                <a16:creationId xmlns:a16="http://schemas.microsoft.com/office/drawing/2014/main" id="{48C90153-94C2-2B32-C7CF-226FE4CFCCDA}"/>
              </a:ext>
            </a:extLst>
          </p:cNvPr>
          <p:cNvCxnSpPr>
            <a:cxnSpLocks/>
          </p:cNvCxnSpPr>
          <p:nvPr/>
        </p:nvCxnSpPr>
        <p:spPr>
          <a:xfrm flipV="1">
            <a:off x="2816468" y="4558334"/>
            <a:ext cx="971129" cy="34638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DF5C99A-6DE0-3408-3146-255856DCB9D5}"/>
              </a:ext>
            </a:extLst>
          </p:cNvPr>
          <p:cNvSpPr txBox="1"/>
          <p:nvPr/>
        </p:nvSpPr>
        <p:spPr>
          <a:xfrm>
            <a:off x="2026143" y="2105816"/>
            <a:ext cx="1432200"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There are lots of types of animal, and some types can be grouped as amphibians, birds, fish, mammals and reptiles.</a:t>
            </a:r>
          </a:p>
        </p:txBody>
      </p:sp>
      <p:cxnSp>
        <p:nvCxnSpPr>
          <p:cNvPr id="74" name="Straight Arrow Connector 73">
            <a:extLst>
              <a:ext uri="{FF2B5EF4-FFF2-40B4-BE49-F238E27FC236}">
                <a16:creationId xmlns:a16="http://schemas.microsoft.com/office/drawing/2014/main" id="{71AD1B9D-455A-F390-4E39-36D95DC907CC}"/>
              </a:ext>
            </a:extLst>
          </p:cNvPr>
          <p:cNvCxnSpPr>
            <a:cxnSpLocks/>
          </p:cNvCxnSpPr>
          <p:nvPr/>
        </p:nvCxnSpPr>
        <p:spPr>
          <a:xfrm>
            <a:off x="3219566" y="2475942"/>
            <a:ext cx="1213097" cy="4651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9617332-BD7E-AD7B-609F-6D5BD52B4781}"/>
              </a:ext>
            </a:extLst>
          </p:cNvPr>
          <p:cNvSpPr txBox="1"/>
          <p:nvPr/>
        </p:nvSpPr>
        <p:spPr>
          <a:xfrm>
            <a:off x="2911333" y="1069280"/>
            <a:ext cx="1539715" cy="707886"/>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To help scientists make sense of the diversity of organisms, they are classified into different groups. Each group has similar features.</a:t>
            </a:r>
          </a:p>
        </p:txBody>
      </p:sp>
      <p:cxnSp>
        <p:nvCxnSpPr>
          <p:cNvPr id="82" name="Straight Arrow Connector 81">
            <a:extLst>
              <a:ext uri="{FF2B5EF4-FFF2-40B4-BE49-F238E27FC236}">
                <a16:creationId xmlns:a16="http://schemas.microsoft.com/office/drawing/2014/main" id="{3A46E3D7-5EF5-664E-9B6B-D4C3A97B8834}"/>
              </a:ext>
            </a:extLst>
          </p:cNvPr>
          <p:cNvCxnSpPr>
            <a:cxnSpLocks/>
          </p:cNvCxnSpPr>
          <p:nvPr/>
        </p:nvCxnSpPr>
        <p:spPr>
          <a:xfrm>
            <a:off x="5024236" y="1733412"/>
            <a:ext cx="366279" cy="17629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EB55E364-552D-63E7-0B99-7CDBFEA92360}"/>
              </a:ext>
            </a:extLst>
          </p:cNvPr>
          <p:cNvSpPr txBox="1"/>
          <p:nvPr/>
        </p:nvSpPr>
        <p:spPr>
          <a:xfrm>
            <a:off x="7743596" y="1069280"/>
            <a:ext cx="1802861" cy="2359620"/>
          </a:xfrm>
          <a:prstGeom prst="rect">
            <a:avLst/>
          </a:prstGeom>
          <a:noFill/>
        </p:spPr>
        <p:txBody>
          <a:bodyPr wrap="square" rtlCol="0">
            <a:spAutoFit/>
          </a:bodyPr>
          <a:lstStyle/>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10. Variation exists within species, caused by genetic and environmental factors.</a:t>
            </a:r>
          </a:p>
          <a:p>
            <a:pPr>
              <a:spcAft>
                <a:spcPts val="400"/>
              </a:spcAft>
            </a:pPr>
            <a:r>
              <a:rPr lang="en-US" sz="800">
                <a:solidFill>
                  <a:schemeClr val="accent3">
                    <a:lumMod val="50000"/>
                  </a:schemeClr>
                </a:solidFill>
                <a:latin typeface="Roboto" panose="02000000000000000000" pitchFamily="2" charset="0"/>
                <a:ea typeface="Roboto" panose="02000000000000000000" pitchFamily="2" charset="0"/>
              </a:rPr>
              <a:t>Living things are found in certain environments because they have the features that enable them to survive there. This adaptation to their environment has come about because of the small differences that occur during reproduction, resulting in some individuals being better suited to the environment than others. In the competition for materials and food, those that are better adapted will survive and are more likely to pass on their adapted feature to their offspring. Fossils are evidence of evolution.</a:t>
            </a:r>
          </a:p>
        </p:txBody>
      </p:sp>
      <p:cxnSp>
        <p:nvCxnSpPr>
          <p:cNvPr id="100" name="Straight Arrow Connector 99">
            <a:extLst>
              <a:ext uri="{FF2B5EF4-FFF2-40B4-BE49-F238E27FC236}">
                <a16:creationId xmlns:a16="http://schemas.microsoft.com/office/drawing/2014/main" id="{51BFFCAD-6A70-5D72-8757-E396E02DCB35}"/>
              </a:ext>
            </a:extLst>
          </p:cNvPr>
          <p:cNvCxnSpPr>
            <a:cxnSpLocks/>
          </p:cNvCxnSpPr>
          <p:nvPr/>
        </p:nvCxnSpPr>
        <p:spPr>
          <a:xfrm flipH="1">
            <a:off x="6785275" y="2032502"/>
            <a:ext cx="957852" cy="623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6E06053-0715-06B8-2D4B-0DB665DE95E7}"/>
              </a:ext>
            </a:extLst>
          </p:cNvPr>
          <p:cNvCxnSpPr>
            <a:cxnSpLocks/>
          </p:cNvCxnSpPr>
          <p:nvPr/>
        </p:nvCxnSpPr>
        <p:spPr>
          <a:xfrm flipH="1" flipV="1">
            <a:off x="7594377" y="3679412"/>
            <a:ext cx="101083" cy="20977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690-82DF-F0B6-137D-3DDBD0FBA979}"/>
              </a:ext>
            </a:extLst>
          </p:cNvPr>
          <p:cNvSpPr>
            <a:spLocks noGrp="1"/>
          </p:cNvSpPr>
          <p:nvPr>
            <p:ph type="body" sz="quarter" idx="10"/>
          </p:nvPr>
        </p:nvSpPr>
        <p:spPr/>
        <p:txBody>
          <a:bodyPr/>
          <a:lstStyle/>
          <a:p>
            <a:r>
              <a:rPr lang="en-GB"/>
              <a:t>Progression in Vertical Concepts</a:t>
            </a:r>
          </a:p>
        </p:txBody>
      </p:sp>
      <p:pic>
        <p:nvPicPr>
          <p:cNvPr id="5" name="Picture 4" descr="Icon&#10;&#10;Description automatically generated">
            <a:extLst>
              <a:ext uri="{FF2B5EF4-FFF2-40B4-BE49-F238E27FC236}">
                <a16:creationId xmlns:a16="http://schemas.microsoft.com/office/drawing/2014/main" id="{90483442-6375-2C43-9BF9-BF86DF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585" y="154523"/>
            <a:ext cx="229771" cy="452579"/>
          </a:xfrm>
          <a:prstGeom prst="rect">
            <a:avLst/>
          </a:prstGeom>
        </p:spPr>
      </p:pic>
      <p:sp>
        <p:nvSpPr>
          <p:cNvPr id="8" name="Rectangle 18">
            <a:extLst>
              <a:ext uri="{FF2B5EF4-FFF2-40B4-BE49-F238E27FC236}">
                <a16:creationId xmlns:a16="http://schemas.microsoft.com/office/drawing/2014/main" id="{885FB484-DBEB-7F88-80BE-9E42E105F833}"/>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Biology </a:t>
            </a:r>
            <a:endParaRPr lang="en-GB" sz="1400" b="1">
              <a:solidFill>
                <a:srgbClr val="FFFFFF"/>
              </a:solidFill>
              <a:latin typeface="United Curriculum" pitchFamily="2" charset="0"/>
              <a:ea typeface="Roboto" panose="02000000000000000000" pitchFamily="2" charset="0"/>
            </a:endParaRPr>
          </a:p>
        </p:txBody>
      </p:sp>
      <p:sp>
        <p:nvSpPr>
          <p:cNvPr id="11" name="Rectangle 10">
            <a:extLst>
              <a:ext uri="{FF2B5EF4-FFF2-40B4-BE49-F238E27FC236}">
                <a16:creationId xmlns:a16="http://schemas.microsoft.com/office/drawing/2014/main" id="{B3D44CF4-E576-9304-0A95-F10304C1C45F}"/>
              </a:ext>
            </a:extLst>
          </p:cNvPr>
          <p:cNvSpPr/>
          <p:nvPr/>
        </p:nvSpPr>
        <p:spPr>
          <a:xfrm>
            <a:off x="243316" y="1338010"/>
            <a:ext cx="1620000" cy="123550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11.</a:t>
            </a:r>
          </a:p>
          <a:p>
            <a:pPr algn="ctr">
              <a:spcAft>
                <a:spcPts val="600"/>
              </a:spcAft>
            </a:pPr>
            <a:r>
              <a:rPr lang="en-US" sz="1050">
                <a:latin typeface="United Curriculum" panose="020B0604020202020204" pitchFamily="2" charset="0"/>
                <a:cs typeface="United Curriculum" panose="020B0604020202020204" pitchFamily="2" charset="0"/>
              </a:rPr>
              <a:t>Organisms are healthy when physically, mentally and socially well and free from disease.</a:t>
            </a:r>
          </a:p>
        </p:txBody>
      </p:sp>
      <p:pic>
        <p:nvPicPr>
          <p:cNvPr id="13" name="Picture 12">
            <a:extLst>
              <a:ext uri="{FF2B5EF4-FFF2-40B4-BE49-F238E27FC236}">
                <a16:creationId xmlns:a16="http://schemas.microsoft.com/office/drawing/2014/main" id="{0CFC2283-EC88-EB08-6272-36D956BD1909}"/>
              </a:ext>
            </a:extLst>
          </p:cNvPr>
          <p:cNvPicPr>
            <a:picLocks noChangeAspect="1"/>
          </p:cNvPicPr>
          <p:nvPr/>
        </p:nvPicPr>
        <p:blipFill>
          <a:blip r:embed="rId3"/>
          <a:stretch>
            <a:fillRect/>
          </a:stretch>
        </p:blipFill>
        <p:spPr>
          <a:xfrm>
            <a:off x="3382393" y="2353378"/>
            <a:ext cx="4313067" cy="2382063"/>
          </a:xfrm>
          <a:prstGeom prst="rect">
            <a:avLst/>
          </a:prstGeom>
        </p:spPr>
      </p:pic>
      <p:cxnSp>
        <p:nvCxnSpPr>
          <p:cNvPr id="33" name="Straight Arrow Connector 32">
            <a:extLst>
              <a:ext uri="{FF2B5EF4-FFF2-40B4-BE49-F238E27FC236}">
                <a16:creationId xmlns:a16="http://schemas.microsoft.com/office/drawing/2014/main" id="{7FD2A5E6-469E-0221-8DA7-BC8A3686E400}"/>
              </a:ext>
            </a:extLst>
          </p:cNvPr>
          <p:cNvCxnSpPr>
            <a:cxnSpLocks/>
          </p:cNvCxnSpPr>
          <p:nvPr/>
        </p:nvCxnSpPr>
        <p:spPr>
          <a:xfrm>
            <a:off x="4061328" y="1823449"/>
            <a:ext cx="754512" cy="7939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BC1EEA-B8F9-EFCC-A938-2B2398844E82}"/>
              </a:ext>
            </a:extLst>
          </p:cNvPr>
          <p:cNvSpPr txBox="1"/>
          <p:nvPr/>
        </p:nvSpPr>
        <p:spPr>
          <a:xfrm>
            <a:off x="1481334" y="2844225"/>
            <a:ext cx="1213097"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need to practise good hygiene, like brushing teeth and washing hands.</a:t>
            </a:r>
          </a:p>
        </p:txBody>
      </p:sp>
      <p:sp>
        <p:nvSpPr>
          <p:cNvPr id="62" name="TextBox 61">
            <a:extLst>
              <a:ext uri="{FF2B5EF4-FFF2-40B4-BE49-F238E27FC236}">
                <a16:creationId xmlns:a16="http://schemas.microsoft.com/office/drawing/2014/main" id="{8B8CCFE4-2482-5399-F1CF-8CDEC603410F}"/>
              </a:ext>
            </a:extLst>
          </p:cNvPr>
          <p:cNvSpPr txBox="1"/>
          <p:nvPr/>
        </p:nvSpPr>
        <p:spPr>
          <a:xfrm>
            <a:off x="7787273" y="2870350"/>
            <a:ext cx="1709495" cy="1077218"/>
          </a:xfrm>
          <a:prstGeom prst="rect">
            <a:avLst/>
          </a:prstGeom>
          <a:noFill/>
          <a:ln>
            <a:solidFill>
              <a:schemeClr val="bg1"/>
            </a:solidFill>
          </a:ln>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The biological causes and effects of diseases (e.g. coeliac disease and emphysema), exercise, lifestyles (e.g. vaping) and deficiencies on the body. Pathogens, their transmission and how transmission can be prevented.</a:t>
            </a:r>
          </a:p>
        </p:txBody>
      </p:sp>
      <p:cxnSp>
        <p:nvCxnSpPr>
          <p:cNvPr id="74" name="Straight Arrow Connector 73">
            <a:extLst>
              <a:ext uri="{FF2B5EF4-FFF2-40B4-BE49-F238E27FC236}">
                <a16:creationId xmlns:a16="http://schemas.microsoft.com/office/drawing/2014/main" id="{71AD1B9D-455A-F390-4E39-36D95DC907CC}"/>
              </a:ext>
            </a:extLst>
          </p:cNvPr>
          <p:cNvCxnSpPr>
            <a:cxnSpLocks/>
          </p:cNvCxnSpPr>
          <p:nvPr/>
        </p:nvCxnSpPr>
        <p:spPr>
          <a:xfrm>
            <a:off x="2621719" y="3021874"/>
            <a:ext cx="760674"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33DCA2-3367-831A-BEF2-A22352EC6386}"/>
              </a:ext>
            </a:extLst>
          </p:cNvPr>
          <p:cNvSpPr txBox="1"/>
          <p:nvPr/>
        </p:nvSpPr>
        <p:spPr>
          <a:xfrm>
            <a:off x="2862714" y="1364957"/>
            <a:ext cx="1486113" cy="58477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have five senses. Some people have impairments, like visual and hearing impairments.</a:t>
            </a:r>
          </a:p>
        </p:txBody>
      </p:sp>
      <p:sp>
        <p:nvSpPr>
          <p:cNvPr id="15" name="TextBox 14">
            <a:extLst>
              <a:ext uri="{FF2B5EF4-FFF2-40B4-BE49-F238E27FC236}">
                <a16:creationId xmlns:a16="http://schemas.microsoft.com/office/drawing/2014/main" id="{F11C6925-1F96-04C1-7B8F-CCF43650C953}"/>
              </a:ext>
            </a:extLst>
          </p:cNvPr>
          <p:cNvSpPr txBox="1"/>
          <p:nvPr/>
        </p:nvSpPr>
        <p:spPr>
          <a:xfrm>
            <a:off x="2818099" y="5181775"/>
            <a:ext cx="1633956"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need to exercise, practise good hygiene and eat a healthy and balanced diet to stay healthy. Their diet should be high in fruits and vegetables and low in fats, sugar and salt.</a:t>
            </a:r>
          </a:p>
        </p:txBody>
      </p:sp>
      <p:cxnSp>
        <p:nvCxnSpPr>
          <p:cNvPr id="16" name="Straight Arrow Connector 15">
            <a:extLst>
              <a:ext uri="{FF2B5EF4-FFF2-40B4-BE49-F238E27FC236}">
                <a16:creationId xmlns:a16="http://schemas.microsoft.com/office/drawing/2014/main" id="{636A75D7-C4CD-04B2-06DF-E94F338917FE}"/>
              </a:ext>
            </a:extLst>
          </p:cNvPr>
          <p:cNvCxnSpPr>
            <a:cxnSpLocks/>
          </p:cNvCxnSpPr>
          <p:nvPr/>
        </p:nvCxnSpPr>
        <p:spPr>
          <a:xfrm flipV="1">
            <a:off x="4188823" y="3615358"/>
            <a:ext cx="534708" cy="159236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04AA0C-0F15-C0EC-906B-DC2615037021}"/>
              </a:ext>
            </a:extLst>
          </p:cNvPr>
          <p:cNvSpPr txBox="1"/>
          <p:nvPr/>
        </p:nvSpPr>
        <p:spPr>
          <a:xfrm>
            <a:off x="4465273" y="5177430"/>
            <a:ext cx="2243326" cy="1005403"/>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A balanced diet includes the right proportions of the main food groups of carbohydrates (starch and sugars), proteins, fats, fibre, vitamins and minerals.</a:t>
            </a:r>
          </a:p>
          <a:p>
            <a:pPr>
              <a:spcAft>
                <a:spcPts val="400"/>
              </a:spcAft>
            </a:pPr>
            <a:r>
              <a:rPr lang="en-US" sz="800">
                <a:solidFill>
                  <a:schemeClr val="accent3"/>
                </a:solidFill>
                <a:latin typeface="Roboto" panose="02000000000000000000" pitchFamily="2" charset="0"/>
                <a:ea typeface="Roboto" panose="02000000000000000000" pitchFamily="2" charset="0"/>
              </a:rPr>
              <a:t>Animals, including humans, may get diseases (like scurvy) if they are deficient in vitamins and minerals.</a:t>
            </a:r>
          </a:p>
        </p:txBody>
      </p:sp>
      <p:cxnSp>
        <p:nvCxnSpPr>
          <p:cNvPr id="24" name="Straight Arrow Connector 23">
            <a:extLst>
              <a:ext uri="{FF2B5EF4-FFF2-40B4-BE49-F238E27FC236}">
                <a16:creationId xmlns:a16="http://schemas.microsoft.com/office/drawing/2014/main" id="{CF0873A8-758E-4281-CA11-22A1D50D8684}"/>
              </a:ext>
            </a:extLst>
          </p:cNvPr>
          <p:cNvCxnSpPr>
            <a:cxnSpLocks/>
          </p:cNvCxnSpPr>
          <p:nvPr/>
        </p:nvCxnSpPr>
        <p:spPr>
          <a:xfrm flipV="1">
            <a:off x="5624870" y="3889185"/>
            <a:ext cx="0" cy="128824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5B6DA53-DC12-B9C0-075D-AA9AA10E1FAF}"/>
              </a:ext>
            </a:extLst>
          </p:cNvPr>
          <p:cNvSpPr txBox="1"/>
          <p:nvPr/>
        </p:nvSpPr>
        <p:spPr>
          <a:xfrm>
            <a:off x="4533653" y="1364956"/>
            <a:ext cx="1519570"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Bacteria are tiny living things. Some are useful for humans, and some can cause diseases. Bacteria can cause tooth decay.</a:t>
            </a:r>
          </a:p>
        </p:txBody>
      </p:sp>
      <p:cxnSp>
        <p:nvCxnSpPr>
          <p:cNvPr id="32" name="Straight Arrow Connector 31">
            <a:extLst>
              <a:ext uri="{FF2B5EF4-FFF2-40B4-BE49-F238E27FC236}">
                <a16:creationId xmlns:a16="http://schemas.microsoft.com/office/drawing/2014/main" id="{8AF06F78-5993-18C6-1955-C20445F56F8A}"/>
              </a:ext>
            </a:extLst>
          </p:cNvPr>
          <p:cNvCxnSpPr>
            <a:cxnSpLocks/>
          </p:cNvCxnSpPr>
          <p:nvPr/>
        </p:nvCxnSpPr>
        <p:spPr>
          <a:xfrm>
            <a:off x="5624870" y="1949731"/>
            <a:ext cx="491443" cy="62378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181853-2DE4-9BC2-B240-49C2C0E18623}"/>
              </a:ext>
            </a:extLst>
          </p:cNvPr>
          <p:cNvSpPr txBox="1"/>
          <p:nvPr/>
        </p:nvSpPr>
        <p:spPr>
          <a:xfrm>
            <a:off x="6080958" y="1364956"/>
            <a:ext cx="1223017" cy="707886"/>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Humans with hearing loss may use closed captions, hearing aids and/or sign language.</a:t>
            </a:r>
          </a:p>
        </p:txBody>
      </p:sp>
      <p:cxnSp>
        <p:nvCxnSpPr>
          <p:cNvPr id="38" name="Straight Arrow Connector 37">
            <a:extLst>
              <a:ext uri="{FF2B5EF4-FFF2-40B4-BE49-F238E27FC236}">
                <a16:creationId xmlns:a16="http://schemas.microsoft.com/office/drawing/2014/main" id="{1FF03BAE-B97F-DE6C-6EBE-EBED806F14D5}"/>
              </a:ext>
            </a:extLst>
          </p:cNvPr>
          <p:cNvCxnSpPr>
            <a:cxnSpLocks/>
          </p:cNvCxnSpPr>
          <p:nvPr/>
        </p:nvCxnSpPr>
        <p:spPr>
          <a:xfrm flipH="1">
            <a:off x="6260296" y="2087748"/>
            <a:ext cx="158139" cy="111603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4F8388E-9279-E208-96ED-E78543671DF6}"/>
              </a:ext>
            </a:extLst>
          </p:cNvPr>
          <p:cNvSpPr txBox="1"/>
          <p:nvPr/>
        </p:nvSpPr>
        <p:spPr>
          <a:xfrm>
            <a:off x="6795927" y="5449299"/>
            <a:ext cx="2366127" cy="461665"/>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Some substances are toxic; this means they can be poisonous. Humans and other organisms need to avoid these to stay healthy.</a:t>
            </a:r>
          </a:p>
        </p:txBody>
      </p:sp>
      <p:cxnSp>
        <p:nvCxnSpPr>
          <p:cNvPr id="42" name="Straight Arrow Connector 41">
            <a:extLst>
              <a:ext uri="{FF2B5EF4-FFF2-40B4-BE49-F238E27FC236}">
                <a16:creationId xmlns:a16="http://schemas.microsoft.com/office/drawing/2014/main" id="{6942BED3-F506-020C-278E-13989D3CFF87}"/>
              </a:ext>
            </a:extLst>
          </p:cNvPr>
          <p:cNvCxnSpPr>
            <a:cxnSpLocks/>
          </p:cNvCxnSpPr>
          <p:nvPr/>
        </p:nvCxnSpPr>
        <p:spPr>
          <a:xfrm flipH="1" flipV="1">
            <a:off x="6352036" y="3889184"/>
            <a:ext cx="686792" cy="156011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63B5D93-0B09-B5E6-45D5-C1D13524BDA0}"/>
              </a:ext>
            </a:extLst>
          </p:cNvPr>
          <p:cNvCxnSpPr>
            <a:cxnSpLocks/>
          </p:cNvCxnSpPr>
          <p:nvPr/>
        </p:nvCxnSpPr>
        <p:spPr>
          <a:xfrm flipH="1">
            <a:off x="7576457" y="3707538"/>
            <a:ext cx="210816" cy="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C575285-CD7A-E364-673C-5B0375B8815B}"/>
              </a:ext>
            </a:extLst>
          </p:cNvPr>
          <p:cNvSpPr txBox="1"/>
          <p:nvPr/>
        </p:nvSpPr>
        <p:spPr>
          <a:xfrm>
            <a:off x="7130641" y="4136856"/>
            <a:ext cx="2366127" cy="1128514"/>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Healthy development includes cognitive, physical, social and emotional development. Most of this happens during infancy and childhood. Ageing happens naturally, and can be sped up by environmental factors like smoking.</a:t>
            </a:r>
          </a:p>
          <a:p>
            <a:pPr>
              <a:spcAft>
                <a:spcPts val="400"/>
              </a:spcAft>
            </a:pPr>
            <a:r>
              <a:rPr lang="en-US" sz="800">
                <a:solidFill>
                  <a:schemeClr val="accent3"/>
                </a:solidFill>
                <a:latin typeface="Roboto" panose="02000000000000000000" pitchFamily="2" charset="0"/>
                <a:ea typeface="Roboto" panose="02000000000000000000" pitchFamily="2" charset="0"/>
              </a:rPr>
              <a:t>Some adults are unable to become pregnant. IVF and other treatments can be used.</a:t>
            </a:r>
          </a:p>
        </p:txBody>
      </p:sp>
      <p:cxnSp>
        <p:nvCxnSpPr>
          <p:cNvPr id="50" name="Straight Arrow Connector 49">
            <a:extLst>
              <a:ext uri="{FF2B5EF4-FFF2-40B4-BE49-F238E27FC236}">
                <a16:creationId xmlns:a16="http://schemas.microsoft.com/office/drawing/2014/main" id="{0C5A061F-4709-AF72-3F6C-8018993DCC75}"/>
              </a:ext>
            </a:extLst>
          </p:cNvPr>
          <p:cNvCxnSpPr>
            <a:cxnSpLocks/>
          </p:cNvCxnSpPr>
          <p:nvPr/>
        </p:nvCxnSpPr>
        <p:spPr>
          <a:xfrm flipH="1" flipV="1">
            <a:off x="6967464" y="4075398"/>
            <a:ext cx="158692" cy="1449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4273F72-DA92-B90B-B136-040EE5F75C73}"/>
              </a:ext>
            </a:extLst>
          </p:cNvPr>
          <p:cNvSpPr txBox="1"/>
          <p:nvPr/>
        </p:nvSpPr>
        <p:spPr>
          <a:xfrm>
            <a:off x="7389753" y="1012239"/>
            <a:ext cx="2192793"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Visual impairments include long and short sightedness, colour vision deficiency, and blindness. Some of these can be corrected, and some people with visual impairments will use Braille, magnifying devices, canes and/or guide dogs.</a:t>
            </a:r>
          </a:p>
        </p:txBody>
      </p:sp>
      <p:cxnSp>
        <p:nvCxnSpPr>
          <p:cNvPr id="69" name="Straight Arrow Connector 68">
            <a:extLst>
              <a:ext uri="{FF2B5EF4-FFF2-40B4-BE49-F238E27FC236}">
                <a16:creationId xmlns:a16="http://schemas.microsoft.com/office/drawing/2014/main" id="{2F989984-7CDB-B017-ED83-C00641B48165}"/>
              </a:ext>
            </a:extLst>
          </p:cNvPr>
          <p:cNvCxnSpPr>
            <a:cxnSpLocks/>
          </p:cNvCxnSpPr>
          <p:nvPr/>
        </p:nvCxnSpPr>
        <p:spPr>
          <a:xfrm flipH="1">
            <a:off x="7126156" y="1764438"/>
            <a:ext cx="360021" cy="71136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2012DCE-E2D1-595C-84AB-CFC1404577A3}"/>
              </a:ext>
            </a:extLst>
          </p:cNvPr>
          <p:cNvSpPr txBox="1"/>
          <p:nvPr/>
        </p:nvSpPr>
        <p:spPr>
          <a:xfrm>
            <a:off x="7693743" y="1904694"/>
            <a:ext cx="1803026" cy="830997"/>
          </a:xfrm>
          <a:prstGeom prst="rect">
            <a:avLst/>
          </a:prstGeom>
          <a:noFill/>
        </p:spPr>
        <p:txBody>
          <a:bodyPr wrap="square" rtlCol="0">
            <a:spAutoFit/>
          </a:bodyPr>
          <a:lstStyle/>
          <a:p>
            <a:pPr>
              <a:spcAft>
                <a:spcPts val="400"/>
              </a:spcAft>
            </a:pPr>
            <a:r>
              <a:rPr lang="en-US" sz="800">
                <a:solidFill>
                  <a:schemeClr val="accent3"/>
                </a:solidFill>
                <a:latin typeface="Roboto" panose="02000000000000000000" pitchFamily="2" charset="0"/>
                <a:ea typeface="Roboto" panose="02000000000000000000" pitchFamily="2" charset="0"/>
              </a:rPr>
              <a:t>11. Being healthy means we are in a state of physical, mental and social well being and are free from disease. Some drugs can help us and some can harm us (particularly in the wrong quantities).</a:t>
            </a:r>
          </a:p>
        </p:txBody>
      </p:sp>
      <p:cxnSp>
        <p:nvCxnSpPr>
          <p:cNvPr id="73" name="Straight Arrow Connector 72">
            <a:extLst>
              <a:ext uri="{FF2B5EF4-FFF2-40B4-BE49-F238E27FC236}">
                <a16:creationId xmlns:a16="http://schemas.microsoft.com/office/drawing/2014/main" id="{148F678C-D9E2-6D5D-C886-23F5904781B8}"/>
              </a:ext>
            </a:extLst>
          </p:cNvPr>
          <p:cNvCxnSpPr>
            <a:cxnSpLocks/>
          </p:cNvCxnSpPr>
          <p:nvPr/>
        </p:nvCxnSpPr>
        <p:spPr>
          <a:xfrm flipH="1">
            <a:off x="7576457" y="2731163"/>
            <a:ext cx="210816" cy="2056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23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73742FF-2A10-48F4-B780-A7DBBB2401D7}"/>
              </a:ext>
            </a:extLst>
          </p:cNvPr>
          <p:cNvPicPr>
            <a:picLocks noChangeAspect="1"/>
          </p:cNvPicPr>
          <p:nvPr/>
        </p:nvPicPr>
        <p:blipFill>
          <a:blip r:embed="rId2"/>
          <a:stretch>
            <a:fillRect/>
          </a:stretch>
        </p:blipFill>
        <p:spPr>
          <a:xfrm>
            <a:off x="238473" y="983439"/>
            <a:ext cx="5492934" cy="3175716"/>
          </a:xfrm>
          <a:prstGeom prst="rect">
            <a:avLst/>
          </a:prstGeom>
        </p:spPr>
      </p:pic>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a:t>Alignment to the National Curriculum</a:t>
            </a:r>
            <a:endParaRPr lang="en-GB"/>
          </a:p>
        </p:txBody>
      </p:sp>
      <p:sp>
        <p:nvSpPr>
          <p:cNvPr id="6" name="TextBox 5">
            <a:extLst>
              <a:ext uri="{FF2B5EF4-FFF2-40B4-BE49-F238E27FC236}">
                <a16:creationId xmlns:a16="http://schemas.microsoft.com/office/drawing/2014/main" id="{F6278D31-D2AD-4180-93DE-955325627FBD}"/>
              </a:ext>
            </a:extLst>
          </p:cNvPr>
          <p:cNvSpPr txBox="1"/>
          <p:nvPr/>
        </p:nvSpPr>
        <p:spPr>
          <a:xfrm>
            <a:off x="203201" y="5116464"/>
            <a:ext cx="5293453" cy="1103755"/>
          </a:xfrm>
          <a:prstGeom prst="rect">
            <a:avLst/>
          </a:prstGeom>
          <a:noFill/>
          <a:ln>
            <a:noFill/>
          </a:ln>
        </p:spPr>
        <p:txBody>
          <a:bodyPr wrap="square" tIns="36000" bIns="36000">
            <a:spAutoFit/>
          </a:bodyPr>
          <a:lstStyle/>
          <a:p>
            <a:pPr>
              <a:spcAft>
                <a:spcPts val="600"/>
              </a:spcAft>
            </a:pPr>
            <a:r>
              <a:rPr lang="en-US" sz="1200" b="1">
                <a:solidFill>
                  <a:schemeClr val="accent1"/>
                </a:solidFill>
                <a:latin typeface="Roboto" panose="02000000000000000000" pitchFamily="2" charset="0"/>
                <a:ea typeface="Roboto" panose="02000000000000000000" pitchFamily="2" charset="0"/>
              </a:rPr>
              <a:t>Disciplinary knowledge (working scientifically)</a:t>
            </a:r>
          </a:p>
          <a:p>
            <a:pPr>
              <a:spcAft>
                <a:spcPts val="600"/>
              </a:spcAft>
            </a:pPr>
            <a:r>
              <a:rPr lang="en-US" sz="1000">
                <a:solidFill>
                  <a:schemeClr val="bg1"/>
                </a:solidFill>
                <a:latin typeface="Roboto" panose="02000000000000000000" pitchFamily="2" charset="0"/>
                <a:ea typeface="Roboto" panose="02000000000000000000" pitchFamily="2" charset="0"/>
              </a:rPr>
              <a:t>As specified in the National Curriculum, disciplinary knowledge is not taught as a separate strand. Instead, very specific aspects of disciplinary knowledge (for example, </a:t>
            </a:r>
            <a:r>
              <a:rPr lang="en-US" sz="1000" err="1">
                <a:solidFill>
                  <a:schemeClr val="bg1"/>
                </a:solidFill>
                <a:latin typeface="Roboto" panose="02000000000000000000" pitchFamily="2" charset="0"/>
                <a:ea typeface="Roboto" panose="02000000000000000000" pitchFamily="2" charset="0"/>
              </a:rPr>
              <a:t>recognising</a:t>
            </a:r>
            <a:r>
              <a:rPr lang="en-US" sz="1000">
                <a:solidFill>
                  <a:schemeClr val="bg1"/>
                </a:solidFill>
                <a:latin typeface="Roboto" panose="02000000000000000000" pitchFamily="2" charset="0"/>
                <a:ea typeface="Roboto" panose="02000000000000000000" pitchFamily="2" charset="0"/>
              </a:rPr>
              <a:t> and managing risk; or measuring using a </a:t>
            </a:r>
            <a:r>
              <a:rPr lang="en-US" sz="1000" err="1">
                <a:solidFill>
                  <a:schemeClr val="bg1"/>
                </a:solidFill>
                <a:latin typeface="Roboto" panose="02000000000000000000" pitchFamily="2" charset="0"/>
                <a:ea typeface="Roboto" panose="02000000000000000000" pitchFamily="2" charset="0"/>
              </a:rPr>
              <a:t>Newtonmeter</a:t>
            </a:r>
            <a:r>
              <a:rPr lang="en-US" sz="1000">
                <a:solidFill>
                  <a:schemeClr val="bg1"/>
                </a:solidFill>
                <a:latin typeface="Roboto" panose="02000000000000000000" pitchFamily="2" charset="0"/>
                <a:ea typeface="Roboto" panose="02000000000000000000" pitchFamily="2" charset="0"/>
              </a:rPr>
              <a:t>) are explicitly taught as part of the units set out here. They are deliberately practiced in the context of relevant and appropriate experiments, and then reviewed at regularly intervals across the key stages.</a:t>
            </a:r>
          </a:p>
        </p:txBody>
      </p:sp>
      <p:sp>
        <p:nvSpPr>
          <p:cNvPr id="7" name="TextBox 6">
            <a:extLst>
              <a:ext uri="{FF2B5EF4-FFF2-40B4-BE49-F238E27FC236}">
                <a16:creationId xmlns:a16="http://schemas.microsoft.com/office/drawing/2014/main" id="{A03CF1C6-F39C-4F7F-9E3F-55B009A70097}"/>
              </a:ext>
            </a:extLst>
          </p:cNvPr>
          <p:cNvSpPr txBox="1"/>
          <p:nvPr/>
        </p:nvSpPr>
        <p:spPr>
          <a:xfrm>
            <a:off x="5863233" y="922812"/>
            <a:ext cx="3575712" cy="795978"/>
          </a:xfrm>
          <a:prstGeom prst="rect">
            <a:avLst/>
          </a:prstGeom>
          <a:noFill/>
          <a:ln>
            <a:noFill/>
          </a:ln>
        </p:spPr>
        <p:txBody>
          <a:bodyPr wrap="square" lIns="36000" tIns="36000" rIns="36000" bIns="36000" rtlCol="0">
            <a:spAutoFit/>
          </a:bodyPr>
          <a:lstStyle/>
          <a:p>
            <a:pPr>
              <a:spcAft>
                <a:spcPts val="600"/>
              </a:spcAft>
            </a:pPr>
            <a:r>
              <a:rPr lang="en-US" sz="1200" b="1">
                <a:solidFill>
                  <a:schemeClr val="accent1"/>
                </a:solidFill>
                <a:latin typeface="Roboto" panose="02000000000000000000" pitchFamily="2" charset="0"/>
                <a:ea typeface="Roboto" panose="02000000000000000000" pitchFamily="2" charset="0"/>
              </a:rPr>
              <a:t>Substantive knowledge</a:t>
            </a:r>
            <a:endParaRPr lang="en-US" sz="1200">
              <a:solidFill>
                <a:schemeClr val="accent1"/>
              </a:solidFill>
              <a:latin typeface="Roboto" panose="02000000000000000000" pitchFamily="2" charset="0"/>
              <a:ea typeface="Roboto" panose="02000000000000000000" pitchFamily="2" charset="0"/>
            </a:endParaRPr>
          </a:p>
          <a:p>
            <a:pPr>
              <a:spcAft>
                <a:spcPts val="600"/>
              </a:spcAft>
            </a:pPr>
            <a:r>
              <a:rPr lang="en-US" sz="1000">
                <a:solidFill>
                  <a:schemeClr val="bg1"/>
                </a:solidFill>
                <a:latin typeface="Roboto" panose="02000000000000000000" pitchFamily="2" charset="0"/>
                <a:ea typeface="Roboto" panose="02000000000000000000" pitchFamily="2" charset="0"/>
              </a:rPr>
              <a:t>The units that are not highlighted in colour align directly to the topics in the </a:t>
            </a:r>
            <a:r>
              <a:rPr lang="en-US" sz="1000" err="1">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Programmes</a:t>
            </a:r>
            <a:r>
              <a:rPr lang="en-US" sz="1000">
                <a:solidFill>
                  <a:srgbClr val="0000FF"/>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of Study</a:t>
            </a:r>
            <a:r>
              <a:rPr lang="en-US" sz="1000">
                <a:solidFill>
                  <a:srgbClr val="0000FF"/>
                </a:solidFill>
                <a:latin typeface="Roboto" panose="02000000000000000000" pitchFamily="2" charset="0"/>
                <a:ea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rPr>
              <a:t>and cover – at a minimum – the statutory content set out.</a:t>
            </a:r>
          </a:p>
        </p:txBody>
      </p:sp>
      <p:sp>
        <p:nvSpPr>
          <p:cNvPr id="8" name="TextBox 7">
            <a:extLst>
              <a:ext uri="{FF2B5EF4-FFF2-40B4-BE49-F238E27FC236}">
                <a16:creationId xmlns:a16="http://schemas.microsoft.com/office/drawing/2014/main" id="{14774C30-AC7B-4D29-9B03-DCA370BE3D0C}"/>
              </a:ext>
            </a:extLst>
          </p:cNvPr>
          <p:cNvSpPr txBox="1"/>
          <p:nvPr/>
        </p:nvSpPr>
        <p:spPr>
          <a:xfrm>
            <a:off x="5863233" y="1941136"/>
            <a:ext cx="3575711" cy="765201"/>
          </a:xfrm>
          <a:prstGeom prst="rect">
            <a:avLst/>
          </a:prstGeom>
          <a:solidFill>
            <a:schemeClr val="accent6">
              <a:lumMod val="40000"/>
              <a:lumOff val="60000"/>
            </a:schemeClr>
          </a:solidFill>
          <a:ln>
            <a:noFill/>
          </a:ln>
        </p:spPr>
        <p:txBody>
          <a:bodyPr wrap="square" lIns="36000" tIns="36000" rIns="36000" bIns="36000" rtlCol="0" anchor="ctr">
            <a:noAutofit/>
          </a:bodyPr>
          <a:lstStyle/>
          <a:p>
            <a:r>
              <a:rPr lang="en-US" sz="1000">
                <a:solidFill>
                  <a:schemeClr val="bg1"/>
                </a:solidFill>
                <a:latin typeface="Roboto" panose="02000000000000000000" pitchFamily="2" charset="0"/>
                <a:ea typeface="Roboto" panose="02000000000000000000" pitchFamily="2" charset="0"/>
              </a:rPr>
              <a:t>The statutory content in some topics in the </a:t>
            </a:r>
            <a:r>
              <a:rPr lang="en-US" sz="1000" err="1">
                <a:solidFill>
                  <a:schemeClr val="bg1"/>
                </a:solidFill>
                <a:latin typeface="Roboto" panose="02000000000000000000" pitchFamily="2" charset="0"/>
                <a:ea typeface="Roboto" panose="02000000000000000000" pitchFamily="2" charset="0"/>
              </a:rPr>
              <a:t>Programmes</a:t>
            </a:r>
            <a:r>
              <a:rPr lang="en-US" sz="1000">
                <a:solidFill>
                  <a:schemeClr val="bg1"/>
                </a:solidFill>
                <a:latin typeface="Roboto" panose="02000000000000000000" pitchFamily="2" charset="0"/>
                <a:ea typeface="Roboto" panose="02000000000000000000" pitchFamily="2" charset="0"/>
              </a:rPr>
              <a:t> of Study is substantial. Where this is the case, more time has been dedicated to it and the content is split into two complementary units. This allows sufficient time for mastery.</a:t>
            </a:r>
          </a:p>
        </p:txBody>
      </p:sp>
      <p:cxnSp>
        <p:nvCxnSpPr>
          <p:cNvPr id="9" name="Straight Arrow Connector 8">
            <a:extLst>
              <a:ext uri="{FF2B5EF4-FFF2-40B4-BE49-F238E27FC236}">
                <a16:creationId xmlns:a16="http://schemas.microsoft.com/office/drawing/2014/main" id="{AA1B601A-D1B9-4BFF-84D0-B52A945CC44C}"/>
              </a:ext>
            </a:extLst>
          </p:cNvPr>
          <p:cNvCxnSpPr>
            <a:cxnSpLocks/>
            <a:stCxn id="8" idx="1"/>
          </p:cNvCxnSpPr>
          <p:nvPr/>
        </p:nvCxnSpPr>
        <p:spPr>
          <a:xfrm flipH="1" flipV="1">
            <a:off x="4704080" y="1529206"/>
            <a:ext cx="1159153" cy="79453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62F080-F17B-4B6D-9CCB-EBCE06B57115}"/>
              </a:ext>
            </a:extLst>
          </p:cNvPr>
          <p:cNvCxnSpPr>
            <a:cxnSpLocks/>
          </p:cNvCxnSpPr>
          <p:nvPr/>
        </p:nvCxnSpPr>
        <p:spPr>
          <a:xfrm flipV="1">
            <a:off x="1576863" y="3963110"/>
            <a:ext cx="117863" cy="383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E254B2-7922-4076-9D72-4082682F9F14}"/>
              </a:ext>
            </a:extLst>
          </p:cNvPr>
          <p:cNvSpPr txBox="1"/>
          <p:nvPr/>
        </p:nvSpPr>
        <p:spPr>
          <a:xfrm>
            <a:off x="239473" y="4398211"/>
            <a:ext cx="5220910" cy="553998"/>
          </a:xfrm>
          <a:prstGeom prst="rect">
            <a:avLst/>
          </a:prstGeom>
          <a:solidFill>
            <a:schemeClr val="tx2"/>
          </a:solidFill>
          <a:ln>
            <a:noFill/>
          </a:ln>
        </p:spPr>
        <p:txBody>
          <a:bodyPr wrap="square" rtlCol="0">
            <a:spAutoFit/>
          </a:bodyPr>
          <a:lstStyle/>
          <a:p>
            <a:r>
              <a:rPr lang="en-US" sz="1000">
                <a:solidFill>
                  <a:schemeClr val="bg1"/>
                </a:solidFill>
                <a:latin typeface="Roboto" panose="02000000000000000000" pitchFamily="2" charset="0"/>
                <a:ea typeface="Roboto" panose="02000000000000000000" pitchFamily="2" charset="0"/>
              </a:rPr>
              <a:t>There are opportunities for pupils to consolidate or review knowledge in KS1, to ensure that these early concepts are fully mastered before KS2. They also allow time for pupils to revisit ideas in different seasons (e.g. observing changes in spring from autumn).</a:t>
            </a:r>
          </a:p>
        </p:txBody>
      </p:sp>
      <p:sp>
        <p:nvSpPr>
          <p:cNvPr id="12" name="TextBox 11">
            <a:extLst>
              <a:ext uri="{FF2B5EF4-FFF2-40B4-BE49-F238E27FC236}">
                <a16:creationId xmlns:a16="http://schemas.microsoft.com/office/drawing/2014/main" id="{CAA555E3-5112-4412-A9E2-8C1C492B97DD}"/>
              </a:ext>
            </a:extLst>
          </p:cNvPr>
          <p:cNvSpPr txBox="1"/>
          <p:nvPr/>
        </p:nvSpPr>
        <p:spPr>
          <a:xfrm>
            <a:off x="5863233" y="3023031"/>
            <a:ext cx="3575711" cy="3197188"/>
          </a:xfrm>
          <a:prstGeom prst="rect">
            <a:avLst/>
          </a:prstGeom>
          <a:solidFill>
            <a:schemeClr val="accent2">
              <a:lumMod val="40000"/>
              <a:lumOff val="60000"/>
            </a:schemeClr>
          </a:solidFill>
          <a:ln>
            <a:noFill/>
          </a:ln>
        </p:spPr>
        <p:txBody>
          <a:bodyPr wrap="square" lIns="36000" tIns="36000" rIns="36000" bIns="36000" rtlCol="0" anchor="ctr">
            <a:noAutofit/>
          </a:bodyPr>
          <a:lstStyle/>
          <a:p>
            <a:pPr>
              <a:spcAft>
                <a:spcPts val="600"/>
              </a:spcAft>
            </a:pPr>
            <a:r>
              <a:rPr lang="en-US" sz="1000">
                <a:solidFill>
                  <a:schemeClr val="bg1"/>
                </a:solidFill>
                <a:latin typeface="Roboto" panose="02000000000000000000" pitchFamily="2" charset="0"/>
                <a:ea typeface="Roboto" panose="02000000000000000000" pitchFamily="2" charset="0"/>
              </a:rPr>
              <a:t>Three additional units purposefully take pupils beyond the </a:t>
            </a:r>
            <a:r>
              <a:rPr lang="en-US" sz="1000" err="1">
                <a:solidFill>
                  <a:schemeClr val="bg1"/>
                </a:solidFill>
                <a:latin typeface="Roboto" panose="02000000000000000000" pitchFamily="2" charset="0"/>
                <a:ea typeface="Roboto" panose="02000000000000000000" pitchFamily="2" charset="0"/>
              </a:rPr>
              <a:t>Programmes</a:t>
            </a:r>
            <a:r>
              <a:rPr lang="en-US" sz="1000">
                <a:solidFill>
                  <a:schemeClr val="bg1"/>
                </a:solidFill>
                <a:latin typeface="Roboto" panose="02000000000000000000" pitchFamily="2" charset="0"/>
                <a:ea typeface="Roboto" panose="02000000000000000000" pitchFamily="2" charset="0"/>
              </a:rPr>
              <a:t> of Study:</a:t>
            </a:r>
          </a:p>
          <a:p>
            <a:pPr marL="72000" indent="-72000">
              <a:spcAft>
                <a:spcPts val="600"/>
              </a:spcAft>
              <a:buFont typeface="Arial" panose="020B0604020202020204" pitchFamily="34" charset="0"/>
              <a:buChar char="•"/>
            </a:pPr>
            <a:r>
              <a:rPr lang="en-US" sz="1000" b="1">
                <a:solidFill>
                  <a:schemeClr val="bg1"/>
                </a:solidFill>
                <a:latin typeface="Roboto" panose="02000000000000000000" pitchFamily="2" charset="0"/>
                <a:ea typeface="Roboto" panose="02000000000000000000" pitchFamily="2" charset="0"/>
              </a:rPr>
              <a:t>Year 2: Solids, liquids and gases</a:t>
            </a:r>
            <a:r>
              <a:rPr lang="en-US" sz="1000">
                <a:solidFill>
                  <a:schemeClr val="bg1"/>
                </a:solidFill>
                <a:latin typeface="Roboto" panose="02000000000000000000" pitchFamily="2" charset="0"/>
                <a:ea typeface="Roboto" panose="02000000000000000000" pitchFamily="2" charset="0"/>
              </a:rPr>
              <a:t>. This introduces pupils to the idea that familiar substances (like water or chocolate) can exist as solids, liquids or gases. It will support understanding of states of matter and the particle model in Year 4, and preempts the misconception that substances only ever exist in one state.</a:t>
            </a:r>
          </a:p>
          <a:p>
            <a:pPr marL="72000" indent="-72000">
              <a:spcAft>
                <a:spcPts val="600"/>
              </a:spcAft>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 </a:t>
            </a:r>
            <a:r>
              <a:rPr lang="en-US" sz="1000" b="1">
                <a:solidFill>
                  <a:schemeClr val="bg1"/>
                </a:solidFill>
                <a:latin typeface="Roboto" panose="02000000000000000000" pitchFamily="2" charset="0"/>
                <a:ea typeface="Roboto" panose="02000000000000000000" pitchFamily="2" charset="0"/>
              </a:rPr>
              <a:t>Year 5: Energy</a:t>
            </a:r>
            <a:r>
              <a:rPr lang="en-US" sz="1000">
                <a:solidFill>
                  <a:schemeClr val="bg1"/>
                </a:solidFill>
                <a:latin typeface="Roboto" panose="02000000000000000000" pitchFamily="2" charset="0"/>
                <a:ea typeface="Roboto" panose="02000000000000000000" pitchFamily="2" charset="0"/>
              </a:rPr>
              <a:t>.</a:t>
            </a:r>
            <a:r>
              <a:rPr lang="en-US" sz="1000" b="1">
                <a:solidFill>
                  <a:schemeClr val="bg1"/>
                </a:solidFill>
                <a:latin typeface="Roboto" panose="02000000000000000000" pitchFamily="2" charset="0"/>
                <a:ea typeface="Roboto" panose="02000000000000000000" pitchFamily="2" charset="0"/>
              </a:rPr>
              <a:t> T</a:t>
            </a:r>
            <a:r>
              <a:rPr lang="en-US" sz="1000">
                <a:solidFill>
                  <a:schemeClr val="bg1"/>
                </a:solidFill>
                <a:latin typeface="Roboto" panose="02000000000000000000" pitchFamily="2" charset="0"/>
                <a:ea typeface="Roboto" panose="02000000000000000000" pitchFamily="2" charset="0"/>
              </a:rPr>
              <a:t>his introduces pupils to energy stores and transfers at a very basic level, and has been designed to preempt misconceptions that need to be unpicked at secondary. It also allows pupils to review content from previous topics across biology, chemistry and physics (like food webs, electricity, and states of matter), and consider them through the lens of energy.</a:t>
            </a:r>
          </a:p>
          <a:p>
            <a:pPr marL="72000" indent="-72000">
              <a:spcAft>
                <a:spcPts val="600"/>
              </a:spcAft>
              <a:buFont typeface="Arial" panose="020B0604020202020204" pitchFamily="34" charset="0"/>
              <a:buChar char="•"/>
            </a:pPr>
            <a:r>
              <a:rPr lang="en-US" sz="1000" b="1">
                <a:solidFill>
                  <a:schemeClr val="bg1"/>
                </a:solidFill>
                <a:latin typeface="Roboto" panose="02000000000000000000" pitchFamily="2" charset="0"/>
                <a:ea typeface="Roboto" panose="02000000000000000000" pitchFamily="2" charset="0"/>
              </a:rPr>
              <a:t>Year 6: Physical &amp; chemical changes</a:t>
            </a:r>
            <a:r>
              <a:rPr lang="en-US" sz="1000">
                <a:solidFill>
                  <a:schemeClr val="bg1"/>
                </a:solidFill>
                <a:latin typeface="Roboto" panose="02000000000000000000" pitchFamily="2" charset="0"/>
                <a:ea typeface="Roboto" panose="02000000000000000000" pitchFamily="2" charset="0"/>
              </a:rPr>
              <a:t>. This unit gives pupils the opportunity to run more sophisticated practical investigations. It provides a good transition to Year 7.</a:t>
            </a:r>
          </a:p>
        </p:txBody>
      </p:sp>
      <p:cxnSp>
        <p:nvCxnSpPr>
          <p:cNvPr id="13" name="Straight Arrow Connector 12">
            <a:extLst>
              <a:ext uri="{FF2B5EF4-FFF2-40B4-BE49-F238E27FC236}">
                <a16:creationId xmlns:a16="http://schemas.microsoft.com/office/drawing/2014/main" id="{42A8969F-E0E7-4F25-8066-6F0B55EA6443}"/>
              </a:ext>
            </a:extLst>
          </p:cNvPr>
          <p:cNvCxnSpPr>
            <a:cxnSpLocks/>
          </p:cNvCxnSpPr>
          <p:nvPr/>
        </p:nvCxnSpPr>
        <p:spPr>
          <a:xfrm flipH="1">
            <a:off x="5496654" y="3299875"/>
            <a:ext cx="366580" cy="5307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014766-4AB1-40EC-BA0B-507FE649AC3F}"/>
              </a:ext>
            </a:extLst>
          </p:cNvPr>
          <p:cNvCxnSpPr>
            <a:cxnSpLocks/>
          </p:cNvCxnSpPr>
          <p:nvPr/>
        </p:nvCxnSpPr>
        <p:spPr>
          <a:xfrm flipH="1">
            <a:off x="2001520" y="3299875"/>
            <a:ext cx="3861714" cy="2169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8D600-21DD-4126-9658-FA56CF12B45F}"/>
              </a:ext>
            </a:extLst>
          </p:cNvPr>
          <p:cNvCxnSpPr>
            <a:cxnSpLocks/>
            <a:stCxn id="8" idx="1"/>
          </p:cNvCxnSpPr>
          <p:nvPr/>
        </p:nvCxnSpPr>
        <p:spPr>
          <a:xfrm flipH="1">
            <a:off x="2849927" y="2323737"/>
            <a:ext cx="3013306" cy="89900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B5AAA0-8917-4896-AC5A-4EF276687C27}"/>
              </a:ext>
            </a:extLst>
          </p:cNvPr>
          <p:cNvCxnSpPr>
            <a:cxnSpLocks/>
          </p:cNvCxnSpPr>
          <p:nvPr/>
        </p:nvCxnSpPr>
        <p:spPr>
          <a:xfrm flipH="1" flipV="1">
            <a:off x="1048775" y="2964819"/>
            <a:ext cx="528088" cy="13816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79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Implementation</a:t>
            </a:r>
          </a:p>
        </p:txBody>
      </p:sp>
      <p:sp>
        <p:nvSpPr>
          <p:cNvPr id="4" name="TextBox 3">
            <a:extLst>
              <a:ext uri="{FF2B5EF4-FFF2-40B4-BE49-F238E27FC236}">
                <a16:creationId xmlns:a16="http://schemas.microsoft.com/office/drawing/2014/main" id="{A8852460-68B8-1935-7729-AEB2E6E15E49}"/>
              </a:ext>
            </a:extLst>
          </p:cNvPr>
          <p:cNvSpPr txBox="1"/>
          <p:nvPr/>
        </p:nvSpPr>
        <p:spPr>
          <a:xfrm>
            <a:off x="203201" y="878869"/>
            <a:ext cx="9285573" cy="3323987"/>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Science reflects our broader teaching and learning principles, found </a:t>
            </a:r>
            <a:r>
              <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rPr>
              <a:t>here:</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Science in particular:</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Content is always carefully situated within existing schemas. Every unit considers the prior knowledge that is prerequisite for that unit and builds on that knowledge to develop a deeper understanding of that concept.</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Vertical concepts are used within lessons to connect aspects of learning. For example, in Year 1 pupils learn that different objects have a specific purpose, in Year 2 they learn that objects are made from different materials because these materials have different properties which make them suitable for a different purpose and in Year 4 they learn that some of the properties of different materials can be classified as chemical or physical.</a:t>
            </a:r>
          </a:p>
          <a:p>
            <a:pPr marL="171450" indent="-171450">
              <a:spcAft>
                <a:spcPts val="600"/>
              </a:spcAft>
              <a:buFont typeface="Arial" panose="020B0604020202020204" pitchFamily="34" charset="0"/>
              <a:buChar char="•"/>
            </a:pPr>
            <a:r>
              <a:rPr lang="en-US" sz="1200" dirty="0">
                <a:solidFill>
                  <a:schemeClr val="bg1"/>
                </a:solidFill>
                <a:latin typeface="Roboto"/>
                <a:ea typeface="+mn-lt"/>
                <a:cs typeface="+mn-lt"/>
              </a:rPr>
              <a:t>Disciplinary knowledge is explicitly taught to pupils and carefully sequenced to ensure pupils are provided with opportunities to practice these skills throughout the curriculum. </a:t>
            </a:r>
            <a:endParaRPr lang="en-US" sz="1200" dirty="0">
              <a:solidFill>
                <a:schemeClr val="bg1"/>
              </a:solidFill>
              <a:latin typeface="Roboto"/>
              <a:ea typeface="Roboto"/>
              <a:cs typeface="Roboto"/>
            </a:endParaRP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Calibri"/>
              </a:rPr>
              <a:t>Sustainability forms an integral part of the science and geography curriculum. An appreciation and understanding of key aspects of sustainability are carefully sequenced and interweaved for the most part through science and geography lessons.</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Opportunities for extended, scholarly writing appear throughout the curriculum. These have a clear purpose and audience and, crucially, allow pupils to write as a scientist. For example, in Year 4 pupils write a letter to an elderly relative to explain the solutions that exist to help with hearing loss.</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998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Impact</a:t>
            </a:r>
          </a:p>
        </p:txBody>
      </p:sp>
      <p:sp>
        <p:nvSpPr>
          <p:cNvPr id="2" name="TextBox 1">
            <a:extLst>
              <a:ext uri="{FF2B5EF4-FFF2-40B4-BE49-F238E27FC236}">
                <a16:creationId xmlns:a16="http://schemas.microsoft.com/office/drawing/2014/main" id="{6E84A31D-DFC6-C98F-0C6A-9F4BFA915B16}"/>
              </a:ext>
            </a:extLst>
          </p:cNvPr>
          <p:cNvSpPr txBox="1"/>
          <p:nvPr/>
        </p:nvSpPr>
        <p:spPr>
          <a:xfrm>
            <a:off x="598310" y="1388534"/>
            <a:ext cx="8139289" cy="4247317"/>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marL="171450" indent="-171450" algn="l">
              <a:spcAft>
                <a:spcPts val="6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Questioning in lessons. Teachers check understanding so they can fill gaps and address misconceptions as required.</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Pupil conferencing with books. Subject leads and SLT talk to pupils about what they have learnt – both substantive and disciplinary knowledge – and how this connects to the vertical concepts that they have been developing in previous years and other subjects. </a:t>
            </a:r>
            <a:r>
              <a:rPr lang="en-US" sz="1200" b="1" dirty="0">
                <a:solidFill>
                  <a:schemeClr val="accent1"/>
                </a:solidFill>
                <a:latin typeface="Roboto"/>
                <a:ea typeface="Roboto"/>
                <a:cs typeface="Roboto"/>
              </a:rPr>
              <a:t>For example, in Year 6 pupils may be asked to talk about how combustion links to habitat loss of the polar bear.</a:t>
            </a:r>
            <a:endParaRPr lang="en-US" sz="1200" b="1" dirty="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Post-learning quizzes at the end of each unit. These give teachers an understanding of the knowledge that pupils can recall at the end of the unit, and can be used to identify any remaining gaps to be filled. </a:t>
            </a:r>
            <a:r>
              <a:rPr lang="en-US" sz="1200" b="1" dirty="0">
                <a:solidFill>
                  <a:schemeClr val="accent1"/>
                </a:solidFill>
                <a:latin typeface="Roboto"/>
                <a:ea typeface="Roboto"/>
                <a:cs typeface="Roboto"/>
              </a:rPr>
              <a:t>These are generally recall questions, such as identifying the symbols used for electrical components used in a circuit or  identifying different animal features.</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Pre-learning quizzes at the start of each unit. These assess pupils’ understanding of the prior knowledge that is required to access the new content in the unit. These are used to identify gaps to be filled prior to teaching the new unit. </a:t>
            </a:r>
            <a:r>
              <a:rPr lang="en-US" sz="1200" b="1" dirty="0">
                <a:solidFill>
                  <a:schemeClr val="accent1"/>
                </a:solidFill>
                <a:latin typeface="Roboto"/>
                <a:ea typeface="Roboto"/>
                <a:cs typeface="Roboto"/>
              </a:rPr>
              <a:t>For example, in a unit about magnetism pupils will need to recall that a force can be a push or a pull and that forces act in particular directions. This knowledge is assessed in the Pre-Learning Quiz, and teachers can plan to fill any identified gaps.</a:t>
            </a:r>
          </a:p>
        </p:txBody>
      </p:sp>
    </p:spTree>
    <p:extLst>
      <p:ext uri="{BB962C8B-B14F-4D97-AF65-F5344CB8AC3E}">
        <p14:creationId xmlns:p14="http://schemas.microsoft.com/office/powerpoint/2010/main" val="85211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dirty="0"/>
              <a:t>Principles of the Science Curriculum</a:t>
            </a:r>
            <a:endParaRPr lang="en-GB" dirty="0">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7236" y="875764"/>
            <a:ext cx="9162906" cy="5504071"/>
          </a:xfrm>
          <a:prstGeom prst="rect">
            <a:avLst/>
          </a:prstGeom>
          <a:noFill/>
        </p:spPr>
        <p:txBody>
          <a:bodyPr wrap="square" anchor="t">
            <a:spAutoFit/>
          </a:bodyPr>
          <a:lstStyle/>
          <a:p>
            <a:pPr>
              <a:spcAft>
                <a:spcPts val="1800"/>
              </a:spcAft>
              <a:defRPr/>
            </a:pPr>
            <a:r>
              <a:rPr lang="en-US" sz="1400" b="1">
                <a:solidFill>
                  <a:schemeClr val="bg1"/>
                </a:solidFill>
                <a:latin typeface="Roboto" panose="02000000000000000000" pitchFamily="2" charset="0"/>
                <a:ea typeface="Roboto" panose="02000000000000000000" pitchFamily="2" charset="0"/>
              </a:rPr>
              <a:t>The United Curriculum for science provides all pupils, regardless of their background, with:</a:t>
            </a: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Substantive knowledge</a:t>
            </a:r>
            <a:r>
              <a:rPr lang="en-US" sz="1200">
                <a:solidFill>
                  <a:schemeClr val="accent1"/>
                </a:solidFill>
                <a:latin typeface="Roboto" panose="02000000000000000000" pitchFamily="2" charset="0"/>
                <a:ea typeface="Roboto" panose="02000000000000000000" pitchFamily="2" charset="0"/>
                <a:cs typeface="Arial"/>
              </a:rPr>
              <a:t>:</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Ensuring pupils </a:t>
            </a:r>
            <a:r>
              <a:rPr lang="en-US" sz="1200" b="1">
                <a:solidFill>
                  <a:schemeClr val="bg1"/>
                </a:solidFill>
                <a:latin typeface="Roboto" panose="02000000000000000000" pitchFamily="2" charset="0"/>
                <a:ea typeface="Roboto" panose="02000000000000000000" pitchFamily="2" charset="0"/>
                <a:cs typeface="Arial"/>
              </a:rPr>
              <a:t>master</a:t>
            </a:r>
            <a:r>
              <a:rPr lang="en-US" sz="1200">
                <a:solidFill>
                  <a:schemeClr val="bg1"/>
                </a:solidFill>
                <a:latin typeface="Roboto" panose="02000000000000000000" pitchFamily="2" charset="0"/>
                <a:ea typeface="Roboto" panose="02000000000000000000" pitchFamily="2" charset="0"/>
                <a:cs typeface="Arial"/>
              </a:rPr>
              <a:t> core content through the development of key concepts and </a:t>
            </a:r>
            <a:r>
              <a:rPr lang="en-US" sz="1200" b="1">
                <a:solidFill>
                  <a:schemeClr val="bg1"/>
                </a:solidFill>
                <a:latin typeface="Roboto" panose="02000000000000000000" pitchFamily="2" charset="0"/>
                <a:ea typeface="Roboto" panose="02000000000000000000" pitchFamily="2" charset="0"/>
                <a:cs typeface="Arial"/>
              </a:rPr>
              <a:t>timely revisiting </a:t>
            </a:r>
            <a:r>
              <a:rPr lang="en-US" sz="1200">
                <a:solidFill>
                  <a:schemeClr val="bg1"/>
                </a:solidFill>
                <a:latin typeface="Roboto" panose="02000000000000000000" pitchFamily="2" charset="0"/>
                <a:ea typeface="Roboto" panose="02000000000000000000" pitchFamily="2" charset="0"/>
                <a:cs typeface="Arial"/>
              </a:rPr>
              <a:t>of key knowledge </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Sequencing the curriculum and selecting knowledge to allow for gradual development of </a:t>
            </a:r>
            <a:r>
              <a:rPr lang="en-US" sz="1200" b="1">
                <a:solidFill>
                  <a:schemeClr val="bg1"/>
                </a:solidFill>
                <a:latin typeface="Roboto" panose="02000000000000000000" pitchFamily="2" charset="0"/>
                <a:ea typeface="Roboto" panose="02000000000000000000" pitchFamily="2" charset="0"/>
                <a:cs typeface="Arial"/>
              </a:rPr>
              <a:t>vertical concepts </a:t>
            </a:r>
            <a:r>
              <a:rPr lang="en-US" sz="1200">
                <a:solidFill>
                  <a:schemeClr val="bg1"/>
                </a:solidFill>
                <a:latin typeface="Roboto" panose="02000000000000000000" pitchFamily="2" charset="0"/>
                <a:ea typeface="Roboto" panose="02000000000000000000" pitchFamily="2" charset="0"/>
                <a:cs typeface="Arial"/>
              </a:rPr>
              <a:t>– the ‘big ideas’ in science – to provide firm foundations for KS3 and KS4</a:t>
            </a:r>
          </a:p>
          <a:p>
            <a:pPr marL="172800" indent="-172800">
              <a:spcAft>
                <a:spcPts val="400"/>
              </a:spcAft>
              <a:buFont typeface="Arial" panose="020B0604020202020204" pitchFamily="34" charset="0"/>
              <a:buChar char="•"/>
              <a:defRPr/>
            </a:pPr>
            <a:r>
              <a:rPr lang="en-US" sz="1200" b="1">
                <a:solidFill>
                  <a:schemeClr val="bg1"/>
                </a:solidFill>
                <a:latin typeface="Roboto" panose="02000000000000000000" pitchFamily="2" charset="0"/>
                <a:ea typeface="Roboto" panose="02000000000000000000" pitchFamily="2" charset="0"/>
                <a:cs typeface="Arial"/>
              </a:rPr>
              <a:t>Preventing common misconceptions </a:t>
            </a:r>
            <a:r>
              <a:rPr lang="en-US" sz="1200">
                <a:solidFill>
                  <a:schemeClr val="bg1"/>
                </a:solidFill>
                <a:latin typeface="Roboto" panose="02000000000000000000" pitchFamily="2" charset="0"/>
                <a:ea typeface="Roboto" panose="02000000000000000000" pitchFamily="2" charset="0"/>
                <a:cs typeface="Arial"/>
              </a:rPr>
              <a:t>that are often formed at an early age and prove problematic at the later stages of pupils’ science education</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Purposefully teaching appropriate knowledge that </a:t>
            </a:r>
            <a:r>
              <a:rPr lang="en-US" sz="1200" b="1">
                <a:solidFill>
                  <a:schemeClr val="bg1"/>
                </a:solidFill>
                <a:latin typeface="Roboto" panose="02000000000000000000" pitchFamily="2" charset="0"/>
                <a:ea typeface="Roboto" panose="02000000000000000000" pitchFamily="2" charset="0"/>
                <a:cs typeface="Arial"/>
              </a:rPr>
              <a:t>goes beyond the KS1 and KS2 national curriculum</a:t>
            </a:r>
            <a:r>
              <a:rPr lang="en-US" sz="1200">
                <a:solidFill>
                  <a:schemeClr val="bg1"/>
                </a:solidFill>
                <a:latin typeface="Roboto" panose="02000000000000000000" pitchFamily="2" charset="0"/>
                <a:ea typeface="Roboto" panose="02000000000000000000" pitchFamily="2" charset="0"/>
                <a:cs typeface="Arial"/>
              </a:rPr>
              <a:t>, to aid current and future understanding, and to smooth the transition to KS3</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Encouraging pupils to apply and </a:t>
            </a:r>
            <a:r>
              <a:rPr lang="en-US" sz="1200" b="1">
                <a:solidFill>
                  <a:schemeClr val="bg1"/>
                </a:solidFill>
                <a:latin typeface="Roboto" panose="02000000000000000000" pitchFamily="2" charset="0"/>
                <a:ea typeface="Roboto" panose="02000000000000000000" pitchFamily="2" charset="0"/>
                <a:cs typeface="Arial"/>
              </a:rPr>
              <a:t>make connections </a:t>
            </a:r>
            <a:r>
              <a:rPr lang="en-US" sz="1200">
                <a:solidFill>
                  <a:schemeClr val="bg1"/>
                </a:solidFill>
                <a:latin typeface="Roboto" panose="02000000000000000000" pitchFamily="2" charset="0"/>
                <a:ea typeface="Roboto" panose="02000000000000000000" pitchFamily="2" charset="0"/>
                <a:cs typeface="Arial"/>
              </a:rPr>
              <a:t>between the disciplines of science, the wider curriculum and the wider world </a:t>
            </a:r>
          </a:p>
          <a:p>
            <a:pPr lvl="1">
              <a:spcAft>
                <a:spcPts val="400"/>
              </a:spcAft>
              <a:defRPr/>
            </a:pPr>
            <a:endParaRPr lang="en-US" sz="1200" i="1">
              <a:solidFill>
                <a:srgbClr val="052264"/>
              </a:solidFill>
              <a:latin typeface="Roboto" panose="02000000000000000000" pitchFamily="2" charset="0"/>
              <a:ea typeface="Roboto" panose="02000000000000000000" pitchFamily="2" charset="0"/>
              <a:cs typeface="Arial"/>
            </a:endParaRP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Disciplinary knowledge: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Sequencing Working Scientifically elements so that they are </a:t>
            </a:r>
            <a:r>
              <a:rPr lang="en-US" sz="1200" b="1">
                <a:solidFill>
                  <a:schemeClr val="bg1"/>
                </a:solidFill>
                <a:latin typeface="Roboto" panose="02000000000000000000" pitchFamily="2" charset="0"/>
                <a:ea typeface="Roboto" panose="02000000000000000000" pitchFamily="2" charset="0"/>
                <a:cs typeface="Arial"/>
              </a:rPr>
              <a:t>explicitly taught </a:t>
            </a:r>
            <a:r>
              <a:rPr lang="en-US" sz="1200">
                <a:solidFill>
                  <a:schemeClr val="bg1"/>
                </a:solidFill>
                <a:latin typeface="Roboto" panose="02000000000000000000" pitchFamily="2" charset="0"/>
                <a:ea typeface="Roboto" panose="02000000000000000000" pitchFamily="2" charset="0"/>
                <a:cs typeface="Arial"/>
              </a:rPr>
              <a:t>and </a:t>
            </a:r>
            <a:r>
              <a:rPr lang="en-US" sz="1200" err="1">
                <a:solidFill>
                  <a:schemeClr val="bg1"/>
                </a:solidFill>
                <a:latin typeface="Roboto" panose="02000000000000000000" pitchFamily="2" charset="0"/>
                <a:ea typeface="Roboto" panose="02000000000000000000" pitchFamily="2" charset="0"/>
                <a:cs typeface="Arial"/>
              </a:rPr>
              <a:t>practised</a:t>
            </a:r>
            <a:r>
              <a:rPr lang="en-US" sz="1200">
                <a:solidFill>
                  <a:schemeClr val="bg1"/>
                </a:solidFill>
                <a:latin typeface="Roboto" panose="02000000000000000000" pitchFamily="2" charset="0"/>
                <a:ea typeface="Roboto" panose="02000000000000000000" pitchFamily="2" charset="0"/>
                <a:cs typeface="Arial"/>
              </a:rPr>
              <a:t> alongside the substantive knowledge, and regularly reviewed and built upon across the years and key stages</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Making deliberate and </a:t>
            </a:r>
            <a:r>
              <a:rPr lang="en-US" sz="1200" b="1">
                <a:solidFill>
                  <a:schemeClr val="bg1"/>
                </a:solidFill>
                <a:latin typeface="Roboto" panose="02000000000000000000" pitchFamily="2" charset="0"/>
                <a:ea typeface="Roboto" panose="02000000000000000000" pitchFamily="2" charset="0"/>
                <a:cs typeface="Arial"/>
              </a:rPr>
              <a:t>explicit links to other curriculum areas </a:t>
            </a:r>
            <a:r>
              <a:rPr lang="en-US" sz="1200">
                <a:solidFill>
                  <a:schemeClr val="bg1"/>
                </a:solidFill>
                <a:latin typeface="Roboto" panose="02000000000000000000" pitchFamily="2" charset="0"/>
                <a:ea typeface="Roboto" panose="02000000000000000000" pitchFamily="2" charset="0"/>
                <a:cs typeface="Arial"/>
              </a:rPr>
              <a:t>– particularly geography and mathematics – to ensure there is a consistent approach to teaching content, and that pupils are always </a:t>
            </a:r>
            <a:r>
              <a:rPr lang="en-US" sz="1200" b="1">
                <a:solidFill>
                  <a:schemeClr val="bg1"/>
                </a:solidFill>
                <a:latin typeface="Roboto" panose="02000000000000000000" pitchFamily="2" charset="0"/>
                <a:ea typeface="Roboto" panose="02000000000000000000" pitchFamily="2" charset="0"/>
                <a:cs typeface="Arial"/>
              </a:rPr>
              <a:t>first taught content in the most relevant subject</a:t>
            </a:r>
            <a:r>
              <a:rPr lang="en-US" sz="1200">
                <a:solidFill>
                  <a:schemeClr val="bg1"/>
                </a:solidFill>
                <a:latin typeface="Roboto" panose="02000000000000000000" pitchFamily="2" charset="0"/>
                <a:ea typeface="Roboto" panose="02000000000000000000" pitchFamily="2" charset="0"/>
                <a:cs typeface="Arial"/>
              </a:rPr>
              <a:t>. For example, pupils are taught how to construct bar charts or calculate the mean in mathematics before they are applied in science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Planning practical tasks that have a </a:t>
            </a:r>
            <a:r>
              <a:rPr lang="en-US" sz="1200" b="1">
                <a:solidFill>
                  <a:schemeClr val="bg1"/>
                </a:solidFill>
                <a:latin typeface="Roboto" panose="02000000000000000000" pitchFamily="2" charset="0"/>
                <a:ea typeface="Roboto" panose="02000000000000000000" pitchFamily="2" charset="0"/>
                <a:cs typeface="Arial"/>
              </a:rPr>
              <a:t>clear purpose</a:t>
            </a:r>
            <a:r>
              <a:rPr lang="en-US" sz="1200">
                <a:solidFill>
                  <a:schemeClr val="bg1"/>
                </a:solidFill>
                <a:latin typeface="Roboto" panose="02000000000000000000" pitchFamily="2" charset="0"/>
                <a:ea typeface="Roboto" panose="02000000000000000000" pitchFamily="2" charset="0"/>
                <a:cs typeface="Arial"/>
              </a:rPr>
              <a:t>: to demonstrate or prove substantive concepts, or to allow pupils to deliberately practice working scientifically skills in a relevant context</a:t>
            </a:r>
          </a:p>
          <a:p>
            <a:pPr marL="285750" indent="-285750">
              <a:spcAft>
                <a:spcPts val="400"/>
              </a:spcAft>
              <a:buFont typeface="Arial" panose="020B0604020202020204" pitchFamily="34" charset="0"/>
              <a:buChar char="•"/>
              <a:defRPr/>
            </a:pPr>
            <a:endParaRPr lang="en-US" sz="1200">
              <a:solidFill>
                <a:srgbClr val="052264"/>
              </a:solidFill>
              <a:latin typeface="Roboto" panose="02000000000000000000" pitchFamily="2" charset="0"/>
              <a:ea typeface="Roboto" panose="02000000000000000000" pitchFamily="2" charset="0"/>
              <a:cs typeface="Arial"/>
            </a:endParaRPr>
          </a:p>
          <a:p>
            <a:pPr>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Curiosity and excitement about science:</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Selecting examples and applications of science that </a:t>
            </a:r>
            <a:r>
              <a:rPr lang="en-US" sz="1200" b="1">
                <a:solidFill>
                  <a:schemeClr val="bg1"/>
                </a:solidFill>
                <a:latin typeface="Roboto" panose="02000000000000000000" pitchFamily="2" charset="0"/>
                <a:ea typeface="Roboto" panose="02000000000000000000" pitchFamily="2" charset="0"/>
                <a:cs typeface="Arial"/>
              </a:rPr>
              <a:t>inspires pupils’ curiosity </a:t>
            </a:r>
            <a:r>
              <a:rPr lang="en-US" sz="1200">
                <a:solidFill>
                  <a:schemeClr val="bg1"/>
                </a:solidFill>
                <a:latin typeface="Roboto" panose="02000000000000000000" pitchFamily="2" charset="0"/>
                <a:ea typeface="Roboto" panose="02000000000000000000" pitchFamily="2" charset="0"/>
                <a:cs typeface="Arial"/>
              </a:rPr>
              <a:t>about the world and natural phenomena</a:t>
            </a:r>
          </a:p>
          <a:p>
            <a:pPr marL="172800" indent="-172800">
              <a:spcAft>
                <a:spcPts val="4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Ensuring that all pupils </a:t>
            </a:r>
            <a:r>
              <a:rPr lang="en-US" sz="1200" b="1">
                <a:solidFill>
                  <a:schemeClr val="bg1"/>
                </a:solidFill>
                <a:latin typeface="Roboto" panose="02000000000000000000" pitchFamily="2" charset="0"/>
                <a:ea typeface="Roboto" panose="02000000000000000000" pitchFamily="2" charset="0"/>
                <a:cs typeface="Arial"/>
              </a:rPr>
              <a:t>can see themselves reflected </a:t>
            </a:r>
            <a:r>
              <a:rPr lang="en-US" sz="1200">
                <a:solidFill>
                  <a:schemeClr val="bg1"/>
                </a:solidFill>
                <a:latin typeface="Roboto" panose="02000000000000000000" pitchFamily="2" charset="0"/>
                <a:ea typeface="Roboto" panose="02000000000000000000" pitchFamily="2" charset="0"/>
                <a:cs typeface="Arial"/>
              </a:rPr>
              <a:t>in the science curriculum, by highlighting present-day role models and the contributions of scientists from a wide range of backgrounds; and considering social and cultural values around scientific ideas</a:t>
            </a:r>
          </a:p>
        </p:txBody>
      </p:sp>
    </p:spTree>
    <p:extLst>
      <p:ext uri="{BB962C8B-B14F-4D97-AF65-F5344CB8AC3E}">
        <p14:creationId xmlns:p14="http://schemas.microsoft.com/office/powerpoint/2010/main" val="69376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Science</a:t>
            </a:r>
            <a:endParaRPr lang="en-GB">
              <a:ln w="12700">
                <a:solidFill>
                  <a:schemeClr val="accent1"/>
                </a:solidFill>
              </a:ln>
              <a:solidFill>
                <a:schemeClr val="accent1"/>
              </a:solidFill>
            </a:endParaRPr>
          </a:p>
        </p:txBody>
      </p:sp>
      <p:sp>
        <p:nvSpPr>
          <p:cNvPr id="4" name="Freeform: Shape 3">
            <a:extLst>
              <a:ext uri="{FF2B5EF4-FFF2-40B4-BE49-F238E27FC236}">
                <a16:creationId xmlns:a16="http://schemas.microsoft.com/office/drawing/2014/main" id="{D0C5A0C6-9708-BEB6-175C-150E15C85C81}"/>
              </a:ext>
            </a:extLst>
          </p:cNvPr>
          <p:cNvSpPr/>
          <p:nvPr/>
        </p:nvSpPr>
        <p:spPr>
          <a:xfrm>
            <a:off x="8248975" y="3779734"/>
            <a:ext cx="918055" cy="151108"/>
          </a:xfrm>
          <a:custGeom>
            <a:avLst/>
            <a:gdLst>
              <a:gd name="connsiteX0" fmla="*/ 0 w 918055"/>
              <a:gd name="connsiteY0" fmla="*/ 0 h 151108"/>
              <a:gd name="connsiteX1" fmla="*/ 918056 w 918055"/>
              <a:gd name="connsiteY1" fmla="*/ 0 h 151108"/>
              <a:gd name="connsiteX2" fmla="*/ 456321 w 918055"/>
              <a:gd name="connsiteY2" fmla="*/ 151109 h 151108"/>
              <a:gd name="connsiteX3" fmla="*/ 0 w 918055"/>
              <a:gd name="connsiteY3" fmla="*/ 0 h 151108"/>
            </a:gdLst>
            <a:ahLst/>
            <a:cxnLst>
              <a:cxn ang="0">
                <a:pos x="connsiteX0" y="connsiteY0"/>
              </a:cxn>
              <a:cxn ang="0">
                <a:pos x="connsiteX1" y="connsiteY1"/>
              </a:cxn>
              <a:cxn ang="0">
                <a:pos x="connsiteX2" y="connsiteY2"/>
              </a:cxn>
              <a:cxn ang="0">
                <a:pos x="connsiteX3" y="connsiteY3"/>
              </a:cxn>
            </a:cxnLst>
            <a:rect l="l" t="t" r="r" b="b"/>
            <a:pathLst>
              <a:path w="918055" h="151108">
                <a:moveTo>
                  <a:pt x="0" y="0"/>
                </a:moveTo>
                <a:lnTo>
                  <a:pt x="918056" y="0"/>
                </a:lnTo>
                <a:lnTo>
                  <a:pt x="456321" y="151109"/>
                </a:lnTo>
                <a:lnTo>
                  <a:pt x="0" y="0"/>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 name="Freeform: Shape 4">
            <a:extLst>
              <a:ext uri="{FF2B5EF4-FFF2-40B4-BE49-F238E27FC236}">
                <a16:creationId xmlns:a16="http://schemas.microsoft.com/office/drawing/2014/main" id="{3F0E3D39-6F11-6C67-700B-2C5C7BF12C97}"/>
              </a:ext>
            </a:extLst>
          </p:cNvPr>
          <p:cNvSpPr/>
          <p:nvPr/>
        </p:nvSpPr>
        <p:spPr>
          <a:xfrm>
            <a:off x="3022355" y="4928600"/>
            <a:ext cx="952378" cy="889032"/>
          </a:xfrm>
          <a:custGeom>
            <a:avLst/>
            <a:gdLst>
              <a:gd name="connsiteX0" fmla="*/ 918863 w 952378"/>
              <a:gd name="connsiteY0" fmla="*/ 0 h 889032"/>
              <a:gd name="connsiteX1" fmla="*/ 0 w 952378"/>
              <a:gd name="connsiteY1" fmla="*/ 0 h 889032"/>
              <a:gd name="connsiteX2" fmla="*/ 0 w 952378"/>
              <a:gd name="connsiteY2" fmla="*/ 4953 h 889032"/>
              <a:gd name="connsiteX3" fmla="*/ 495942 w 952378"/>
              <a:gd name="connsiteY3" fmla="*/ 889032 h 889032"/>
              <a:gd name="connsiteX4" fmla="*/ 952378 w 952378"/>
              <a:gd name="connsiteY4" fmla="*/ 99281 h 889032"/>
              <a:gd name="connsiteX5" fmla="*/ 918863 w 952378"/>
              <a:gd name="connsiteY5" fmla="*/ 0 h 8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78" h="889032">
                <a:moveTo>
                  <a:pt x="918863" y="0"/>
                </a:moveTo>
                <a:lnTo>
                  <a:pt x="0" y="0"/>
                </a:lnTo>
                <a:lnTo>
                  <a:pt x="0" y="4953"/>
                </a:lnTo>
                <a:cubicBezTo>
                  <a:pt x="0" y="373857"/>
                  <a:pt x="196949" y="698649"/>
                  <a:pt x="495942" y="889032"/>
                </a:cubicBezTo>
                <a:lnTo>
                  <a:pt x="952378" y="99281"/>
                </a:lnTo>
                <a:cubicBezTo>
                  <a:pt x="931992" y="70948"/>
                  <a:pt x="919899" y="36741"/>
                  <a:pt x="918863"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7" name="Freeform: Shape 6">
            <a:extLst>
              <a:ext uri="{FF2B5EF4-FFF2-40B4-BE49-F238E27FC236}">
                <a16:creationId xmlns:a16="http://schemas.microsoft.com/office/drawing/2014/main" id="{03BDCB25-83BF-1436-CF46-099BF3864EE5}"/>
              </a:ext>
            </a:extLst>
          </p:cNvPr>
          <p:cNvSpPr/>
          <p:nvPr/>
        </p:nvSpPr>
        <p:spPr>
          <a:xfrm>
            <a:off x="6941398" y="3829605"/>
            <a:ext cx="918747" cy="502160"/>
          </a:xfrm>
          <a:custGeom>
            <a:avLst/>
            <a:gdLst>
              <a:gd name="connsiteX0" fmla="*/ 0 w 918747"/>
              <a:gd name="connsiteY0" fmla="*/ 0 h 502160"/>
              <a:gd name="connsiteX1" fmla="*/ 918747 w 918747"/>
              <a:gd name="connsiteY1" fmla="*/ 0 h 502160"/>
              <a:gd name="connsiteX2" fmla="*/ 918747 w 918747"/>
              <a:gd name="connsiteY2" fmla="*/ 502161 h 502160"/>
              <a:gd name="connsiteX3" fmla="*/ 0 w 918747"/>
              <a:gd name="connsiteY3" fmla="*/ 502161 h 502160"/>
            </a:gdLst>
            <a:ahLst/>
            <a:cxnLst>
              <a:cxn ang="0">
                <a:pos x="connsiteX0" y="connsiteY0"/>
              </a:cxn>
              <a:cxn ang="0">
                <a:pos x="connsiteX1" y="connsiteY1"/>
              </a:cxn>
              <a:cxn ang="0">
                <a:pos x="connsiteX2" y="connsiteY2"/>
              </a:cxn>
              <a:cxn ang="0">
                <a:pos x="connsiteX3" y="connsiteY3"/>
              </a:cxn>
            </a:cxnLst>
            <a:rect l="l" t="t" r="r" b="b"/>
            <a:pathLst>
              <a:path w="918747" h="502160">
                <a:moveTo>
                  <a:pt x="0" y="0"/>
                </a:moveTo>
                <a:lnTo>
                  <a:pt x="918747" y="0"/>
                </a:lnTo>
                <a:lnTo>
                  <a:pt x="918747" y="502161"/>
                </a:lnTo>
                <a:lnTo>
                  <a:pt x="0" y="502161"/>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8" name="Freeform: Shape 7">
            <a:extLst>
              <a:ext uri="{FF2B5EF4-FFF2-40B4-BE49-F238E27FC236}">
                <a16:creationId xmlns:a16="http://schemas.microsoft.com/office/drawing/2014/main" id="{DDC64CFC-0D76-21A0-0C28-7140105AF9CC}"/>
              </a:ext>
            </a:extLst>
          </p:cNvPr>
          <p:cNvSpPr/>
          <p:nvPr/>
        </p:nvSpPr>
        <p:spPr>
          <a:xfrm>
            <a:off x="3557686" y="5055983"/>
            <a:ext cx="1163262" cy="939363"/>
          </a:xfrm>
          <a:custGeom>
            <a:avLst/>
            <a:gdLst>
              <a:gd name="connsiteX0" fmla="*/ 576794 w 1163262"/>
              <a:gd name="connsiteY0" fmla="*/ 52405 h 939363"/>
              <a:gd name="connsiteX1" fmla="*/ 449987 w 1163262"/>
              <a:gd name="connsiteY1" fmla="*/ 7026 h 939363"/>
              <a:gd name="connsiteX2" fmla="*/ 0 w 1163262"/>
              <a:gd name="connsiteY2" fmla="*/ 785606 h 939363"/>
              <a:gd name="connsiteX3" fmla="*/ 576794 w 1163262"/>
              <a:gd name="connsiteY3" fmla="*/ 939364 h 939363"/>
              <a:gd name="connsiteX4" fmla="*/ 576794 w 1163262"/>
              <a:gd name="connsiteY4" fmla="*/ 939364 h 939363"/>
              <a:gd name="connsiteX5" fmla="*/ 1163263 w 1163262"/>
              <a:gd name="connsiteY5" fmla="*/ 779847 h 939363"/>
              <a:gd name="connsiteX6" fmla="*/ 711663 w 1163262"/>
              <a:gd name="connsiteY6" fmla="*/ 0 h 939363"/>
              <a:gd name="connsiteX7" fmla="*/ 576794 w 1163262"/>
              <a:gd name="connsiteY7" fmla="*/ 52405 h 9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262" h="939363">
                <a:moveTo>
                  <a:pt x="576794" y="52405"/>
                </a:moveTo>
                <a:cubicBezTo>
                  <a:pt x="528191" y="52405"/>
                  <a:pt x="483964" y="35244"/>
                  <a:pt x="449987" y="7026"/>
                </a:cubicBezTo>
                <a:lnTo>
                  <a:pt x="0" y="785606"/>
                </a:lnTo>
                <a:cubicBezTo>
                  <a:pt x="168155" y="883158"/>
                  <a:pt x="365564" y="939364"/>
                  <a:pt x="576794" y="939364"/>
                </a:cubicBezTo>
                <a:lnTo>
                  <a:pt x="576794" y="939364"/>
                </a:lnTo>
                <a:cubicBezTo>
                  <a:pt x="792055" y="939364"/>
                  <a:pt x="993035" y="880855"/>
                  <a:pt x="1163263" y="779847"/>
                </a:cubicBezTo>
                <a:lnTo>
                  <a:pt x="711663" y="0"/>
                </a:lnTo>
                <a:cubicBezTo>
                  <a:pt x="676766" y="32364"/>
                  <a:pt x="629314" y="52405"/>
                  <a:pt x="576794" y="52405"/>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9" name="Freeform: Shape 8">
            <a:extLst>
              <a:ext uri="{FF2B5EF4-FFF2-40B4-BE49-F238E27FC236}">
                <a16:creationId xmlns:a16="http://schemas.microsoft.com/office/drawing/2014/main" id="{1E4BFDB8-BD7A-C64F-DC6A-D2E31B577075}"/>
              </a:ext>
            </a:extLst>
          </p:cNvPr>
          <p:cNvSpPr/>
          <p:nvPr/>
        </p:nvSpPr>
        <p:spPr>
          <a:xfrm>
            <a:off x="4300561" y="4924914"/>
            <a:ext cx="946158" cy="886613"/>
          </a:xfrm>
          <a:custGeom>
            <a:avLst/>
            <a:gdLst>
              <a:gd name="connsiteX0" fmla="*/ 115 w 946158"/>
              <a:gd name="connsiteY0" fmla="*/ 93061 h 886613"/>
              <a:gd name="connsiteX1" fmla="*/ 459662 w 946158"/>
              <a:gd name="connsiteY1" fmla="*/ 886613 h 886613"/>
              <a:gd name="connsiteX2" fmla="*/ 946159 w 946158"/>
              <a:gd name="connsiteY2" fmla="*/ 8638 h 886613"/>
              <a:gd name="connsiteX3" fmla="*/ 946159 w 946158"/>
              <a:gd name="connsiteY3" fmla="*/ 0 h 886613"/>
              <a:gd name="connsiteX4" fmla="*/ 27296 w 946158"/>
              <a:gd name="connsiteY4" fmla="*/ 0 h 886613"/>
              <a:gd name="connsiteX5" fmla="*/ 0 w 946158"/>
              <a:gd name="connsiteY5" fmla="*/ 93061 h 88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158" h="886613">
                <a:moveTo>
                  <a:pt x="115" y="93061"/>
                </a:moveTo>
                <a:lnTo>
                  <a:pt x="459662" y="886613"/>
                </a:lnTo>
                <a:cubicBezTo>
                  <a:pt x="753357" y="695539"/>
                  <a:pt x="946159" y="373626"/>
                  <a:pt x="946159" y="8638"/>
                </a:cubicBezTo>
                <a:lnTo>
                  <a:pt x="946159" y="0"/>
                </a:lnTo>
                <a:lnTo>
                  <a:pt x="27296" y="0"/>
                </a:lnTo>
                <a:cubicBezTo>
                  <a:pt x="27066" y="34092"/>
                  <a:pt x="17046" y="65765"/>
                  <a:pt x="0" y="93061"/>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0" name="Freeform: Shape 9">
            <a:extLst>
              <a:ext uri="{FF2B5EF4-FFF2-40B4-BE49-F238E27FC236}">
                <a16:creationId xmlns:a16="http://schemas.microsoft.com/office/drawing/2014/main" id="{3FE44FA6-7331-3860-3E46-7564E051A9A4}"/>
              </a:ext>
            </a:extLst>
          </p:cNvPr>
          <p:cNvSpPr/>
          <p:nvPr/>
        </p:nvSpPr>
        <p:spPr>
          <a:xfrm>
            <a:off x="4327973" y="3829605"/>
            <a:ext cx="918747" cy="502160"/>
          </a:xfrm>
          <a:custGeom>
            <a:avLst/>
            <a:gdLst>
              <a:gd name="connsiteX0" fmla="*/ 0 w 918747"/>
              <a:gd name="connsiteY0" fmla="*/ 0 h 502160"/>
              <a:gd name="connsiteX1" fmla="*/ 918747 w 918747"/>
              <a:gd name="connsiteY1" fmla="*/ 0 h 502160"/>
              <a:gd name="connsiteX2" fmla="*/ 918747 w 918747"/>
              <a:gd name="connsiteY2" fmla="*/ 502161 h 502160"/>
              <a:gd name="connsiteX3" fmla="*/ 0 w 918747"/>
              <a:gd name="connsiteY3" fmla="*/ 502161 h 502160"/>
            </a:gdLst>
            <a:ahLst/>
            <a:cxnLst>
              <a:cxn ang="0">
                <a:pos x="connsiteX0" y="connsiteY0"/>
              </a:cxn>
              <a:cxn ang="0">
                <a:pos x="connsiteX1" y="connsiteY1"/>
              </a:cxn>
              <a:cxn ang="0">
                <a:pos x="connsiteX2" y="connsiteY2"/>
              </a:cxn>
              <a:cxn ang="0">
                <a:pos x="connsiteX3" y="connsiteY3"/>
              </a:cxn>
            </a:cxnLst>
            <a:rect l="l" t="t" r="r" b="b"/>
            <a:pathLst>
              <a:path w="918747" h="502160">
                <a:moveTo>
                  <a:pt x="0" y="0"/>
                </a:moveTo>
                <a:lnTo>
                  <a:pt x="918747" y="0"/>
                </a:lnTo>
                <a:lnTo>
                  <a:pt x="918747" y="502161"/>
                </a:lnTo>
                <a:lnTo>
                  <a:pt x="0" y="502161"/>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1" name="Freeform: Shape 10">
            <a:extLst>
              <a:ext uri="{FF2B5EF4-FFF2-40B4-BE49-F238E27FC236}">
                <a16:creationId xmlns:a16="http://schemas.microsoft.com/office/drawing/2014/main" id="{8B92C8F2-D47D-D0DD-164A-785B5D1982BA}"/>
              </a:ext>
            </a:extLst>
          </p:cNvPr>
          <p:cNvSpPr/>
          <p:nvPr/>
        </p:nvSpPr>
        <p:spPr>
          <a:xfrm>
            <a:off x="4327973" y="4377835"/>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12" name="Freeform: Shape 11">
            <a:extLst>
              <a:ext uri="{FF2B5EF4-FFF2-40B4-BE49-F238E27FC236}">
                <a16:creationId xmlns:a16="http://schemas.microsoft.com/office/drawing/2014/main" id="{F0DACE32-6C97-2EFA-091A-91617A0B800C}"/>
              </a:ext>
            </a:extLst>
          </p:cNvPr>
          <p:cNvSpPr/>
          <p:nvPr/>
        </p:nvSpPr>
        <p:spPr>
          <a:xfrm>
            <a:off x="5635665" y="3829605"/>
            <a:ext cx="918747" cy="497093"/>
          </a:xfrm>
          <a:custGeom>
            <a:avLst/>
            <a:gdLst>
              <a:gd name="connsiteX0" fmla="*/ 918747 w 918747"/>
              <a:gd name="connsiteY0" fmla="*/ 0 h 497093"/>
              <a:gd name="connsiteX1" fmla="*/ 0 w 918747"/>
              <a:gd name="connsiteY1" fmla="*/ 0 h 497093"/>
              <a:gd name="connsiteX2" fmla="*/ 0 w 918747"/>
              <a:gd name="connsiteY2" fmla="*/ 52865 h 497093"/>
              <a:gd name="connsiteX3" fmla="*/ 115 w 918747"/>
              <a:gd name="connsiteY3" fmla="*/ 52865 h 497093"/>
              <a:gd name="connsiteX4" fmla="*/ 115 w 918747"/>
              <a:gd name="connsiteY4" fmla="*/ 497093 h 497093"/>
              <a:gd name="connsiteX5" fmla="*/ 918747 w 918747"/>
              <a:gd name="connsiteY5" fmla="*/ 497093 h 497093"/>
              <a:gd name="connsiteX6" fmla="*/ 918747 w 918747"/>
              <a:gd name="connsiteY6" fmla="*/ 0 h 4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747" h="497093">
                <a:moveTo>
                  <a:pt x="918747" y="0"/>
                </a:moveTo>
                <a:lnTo>
                  <a:pt x="0" y="0"/>
                </a:lnTo>
                <a:lnTo>
                  <a:pt x="0" y="52865"/>
                </a:lnTo>
                <a:lnTo>
                  <a:pt x="115" y="52865"/>
                </a:lnTo>
                <a:lnTo>
                  <a:pt x="115" y="497093"/>
                </a:lnTo>
                <a:lnTo>
                  <a:pt x="918747" y="497093"/>
                </a:lnTo>
                <a:lnTo>
                  <a:pt x="918747" y="0"/>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3" name="Freeform: Shape 12">
            <a:extLst>
              <a:ext uri="{FF2B5EF4-FFF2-40B4-BE49-F238E27FC236}">
                <a16:creationId xmlns:a16="http://schemas.microsoft.com/office/drawing/2014/main" id="{532295C7-3D50-F16C-A41F-C8C16C932AA4}"/>
              </a:ext>
            </a:extLst>
          </p:cNvPr>
          <p:cNvSpPr/>
          <p:nvPr/>
        </p:nvSpPr>
        <p:spPr>
          <a:xfrm>
            <a:off x="6941398"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14" name="Freeform: Shape 13">
            <a:extLst>
              <a:ext uri="{FF2B5EF4-FFF2-40B4-BE49-F238E27FC236}">
                <a16:creationId xmlns:a16="http://schemas.microsoft.com/office/drawing/2014/main" id="{9748C612-0BFD-3C90-0CFC-B2AC9609E430}"/>
              </a:ext>
            </a:extLst>
          </p:cNvPr>
          <p:cNvSpPr/>
          <p:nvPr/>
        </p:nvSpPr>
        <p:spPr>
          <a:xfrm>
            <a:off x="3021433" y="2731876"/>
            <a:ext cx="919553" cy="500893"/>
          </a:xfrm>
          <a:custGeom>
            <a:avLst/>
            <a:gdLst>
              <a:gd name="connsiteX0" fmla="*/ 919553 w 919553"/>
              <a:gd name="connsiteY0" fmla="*/ 148230 h 500893"/>
              <a:gd name="connsiteX1" fmla="*/ 918632 w 919553"/>
              <a:gd name="connsiteY1" fmla="*/ 148230 h 500893"/>
              <a:gd name="connsiteX2" fmla="*/ 918632 w 919553"/>
              <a:gd name="connsiteY2" fmla="*/ 0 h 500893"/>
              <a:gd name="connsiteX3" fmla="*/ 0 w 919553"/>
              <a:gd name="connsiteY3" fmla="*/ 0 h 500893"/>
              <a:gd name="connsiteX4" fmla="*/ 0 w 919553"/>
              <a:gd name="connsiteY4" fmla="*/ 500894 h 500893"/>
              <a:gd name="connsiteX5" fmla="*/ 919553 w 919553"/>
              <a:gd name="connsiteY5" fmla="*/ 500894 h 500893"/>
              <a:gd name="connsiteX6" fmla="*/ 919553 w 919553"/>
              <a:gd name="connsiteY6" fmla="*/ 148230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53" h="500893">
                <a:moveTo>
                  <a:pt x="919553" y="148230"/>
                </a:moveTo>
                <a:lnTo>
                  <a:pt x="918632" y="148230"/>
                </a:lnTo>
                <a:lnTo>
                  <a:pt x="918632" y="0"/>
                </a:lnTo>
                <a:lnTo>
                  <a:pt x="0" y="0"/>
                </a:lnTo>
                <a:lnTo>
                  <a:pt x="0" y="500894"/>
                </a:lnTo>
                <a:lnTo>
                  <a:pt x="919553" y="500894"/>
                </a:lnTo>
                <a:lnTo>
                  <a:pt x="919553" y="148230"/>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5" name="Freeform: Shape 14">
            <a:extLst>
              <a:ext uri="{FF2B5EF4-FFF2-40B4-BE49-F238E27FC236}">
                <a16:creationId xmlns:a16="http://schemas.microsoft.com/office/drawing/2014/main" id="{88CDC0A2-E61C-315A-9B26-5D77539B878A}"/>
              </a:ext>
            </a:extLst>
          </p:cNvPr>
          <p:cNvSpPr/>
          <p:nvPr/>
        </p:nvSpPr>
        <p:spPr>
          <a:xfrm>
            <a:off x="6941398"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16" name="Freeform: Shape 15">
            <a:extLst>
              <a:ext uri="{FF2B5EF4-FFF2-40B4-BE49-F238E27FC236}">
                <a16:creationId xmlns:a16="http://schemas.microsoft.com/office/drawing/2014/main" id="{2B7F2790-A02A-0B2D-6D15-A0F1E465A180}"/>
              </a:ext>
            </a:extLst>
          </p:cNvPr>
          <p:cNvSpPr/>
          <p:nvPr/>
        </p:nvSpPr>
        <p:spPr>
          <a:xfrm>
            <a:off x="3021433" y="3278840"/>
            <a:ext cx="919553" cy="504694"/>
          </a:xfrm>
          <a:custGeom>
            <a:avLst/>
            <a:gdLst>
              <a:gd name="connsiteX0" fmla="*/ 0 w 919553"/>
              <a:gd name="connsiteY0" fmla="*/ 0 h 504694"/>
              <a:gd name="connsiteX1" fmla="*/ 919553 w 919553"/>
              <a:gd name="connsiteY1" fmla="*/ 0 h 504694"/>
              <a:gd name="connsiteX2" fmla="*/ 919553 w 919553"/>
              <a:gd name="connsiteY2" fmla="*/ 504695 h 504694"/>
              <a:gd name="connsiteX3" fmla="*/ 0 w 919553"/>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9553" h="504694">
                <a:moveTo>
                  <a:pt x="0" y="0"/>
                </a:moveTo>
                <a:lnTo>
                  <a:pt x="919553" y="0"/>
                </a:lnTo>
                <a:lnTo>
                  <a:pt x="919553" y="504695"/>
                </a:lnTo>
                <a:lnTo>
                  <a:pt x="0" y="50469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7" name="Freeform: Shape 16">
            <a:extLst>
              <a:ext uri="{FF2B5EF4-FFF2-40B4-BE49-F238E27FC236}">
                <a16:creationId xmlns:a16="http://schemas.microsoft.com/office/drawing/2014/main" id="{2F597E0B-E07A-01A7-C419-7B3AAD48790B}"/>
              </a:ext>
            </a:extLst>
          </p:cNvPr>
          <p:cNvSpPr/>
          <p:nvPr/>
        </p:nvSpPr>
        <p:spPr>
          <a:xfrm>
            <a:off x="6941398" y="4377835"/>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18" name="Freeform: Shape 17">
            <a:extLst>
              <a:ext uri="{FF2B5EF4-FFF2-40B4-BE49-F238E27FC236}">
                <a16:creationId xmlns:a16="http://schemas.microsoft.com/office/drawing/2014/main" id="{2DD42841-43C8-90EC-DAEE-09A06EEFBB93}"/>
              </a:ext>
            </a:extLst>
          </p:cNvPr>
          <p:cNvSpPr/>
          <p:nvPr/>
        </p:nvSpPr>
        <p:spPr>
          <a:xfrm>
            <a:off x="3021433" y="3829605"/>
            <a:ext cx="919553" cy="500893"/>
          </a:xfrm>
          <a:custGeom>
            <a:avLst/>
            <a:gdLst>
              <a:gd name="connsiteX0" fmla="*/ 919553 w 919553"/>
              <a:gd name="connsiteY0" fmla="*/ 0 h 500893"/>
              <a:gd name="connsiteX1" fmla="*/ 0 w 919553"/>
              <a:gd name="connsiteY1" fmla="*/ 0 h 500893"/>
              <a:gd name="connsiteX2" fmla="*/ 0 w 919553"/>
              <a:gd name="connsiteY2" fmla="*/ 49295 h 500893"/>
              <a:gd name="connsiteX3" fmla="*/ 921 w 919553"/>
              <a:gd name="connsiteY3" fmla="*/ 49295 h 500893"/>
              <a:gd name="connsiteX4" fmla="*/ 921 w 919553"/>
              <a:gd name="connsiteY4" fmla="*/ 500894 h 500893"/>
              <a:gd name="connsiteX5" fmla="*/ 919553 w 919553"/>
              <a:gd name="connsiteY5" fmla="*/ 500894 h 500893"/>
              <a:gd name="connsiteX6" fmla="*/ 919553 w 919553"/>
              <a:gd name="connsiteY6" fmla="*/ 0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53" h="500893">
                <a:moveTo>
                  <a:pt x="919553" y="0"/>
                </a:moveTo>
                <a:lnTo>
                  <a:pt x="0" y="0"/>
                </a:lnTo>
                <a:lnTo>
                  <a:pt x="0" y="49295"/>
                </a:lnTo>
                <a:lnTo>
                  <a:pt x="921" y="49295"/>
                </a:lnTo>
                <a:lnTo>
                  <a:pt x="921" y="500894"/>
                </a:lnTo>
                <a:lnTo>
                  <a:pt x="919553" y="500894"/>
                </a:lnTo>
                <a:lnTo>
                  <a:pt x="919553" y="0"/>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19" name="Freeform: Shape 18">
            <a:extLst>
              <a:ext uri="{FF2B5EF4-FFF2-40B4-BE49-F238E27FC236}">
                <a16:creationId xmlns:a16="http://schemas.microsoft.com/office/drawing/2014/main" id="{A916BE8B-280E-1BFA-D7A3-228B8C53B560}"/>
              </a:ext>
            </a:extLst>
          </p:cNvPr>
          <p:cNvSpPr/>
          <p:nvPr/>
        </p:nvSpPr>
        <p:spPr>
          <a:xfrm>
            <a:off x="5635665" y="3278840"/>
            <a:ext cx="918747" cy="504694"/>
          </a:xfrm>
          <a:custGeom>
            <a:avLst/>
            <a:gdLst>
              <a:gd name="connsiteX0" fmla="*/ 0 w 918747"/>
              <a:gd name="connsiteY0" fmla="*/ 0 h 504694"/>
              <a:gd name="connsiteX1" fmla="*/ 918747 w 918747"/>
              <a:gd name="connsiteY1" fmla="*/ 0 h 504694"/>
              <a:gd name="connsiteX2" fmla="*/ 918747 w 918747"/>
              <a:gd name="connsiteY2" fmla="*/ 504695 h 504694"/>
              <a:gd name="connsiteX3" fmla="*/ 0 w 918747"/>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8747" h="504694">
                <a:moveTo>
                  <a:pt x="0" y="0"/>
                </a:moveTo>
                <a:lnTo>
                  <a:pt x="918747" y="0"/>
                </a:lnTo>
                <a:lnTo>
                  <a:pt x="918747" y="504695"/>
                </a:lnTo>
                <a:lnTo>
                  <a:pt x="0" y="50469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0" name="Freeform: Shape 19">
            <a:extLst>
              <a:ext uri="{FF2B5EF4-FFF2-40B4-BE49-F238E27FC236}">
                <a16:creationId xmlns:a16="http://schemas.microsoft.com/office/drawing/2014/main" id="{7CCE0687-42BD-F882-3FF8-10512ACCD6E1}"/>
              </a:ext>
            </a:extLst>
          </p:cNvPr>
          <p:cNvSpPr/>
          <p:nvPr/>
        </p:nvSpPr>
        <p:spPr>
          <a:xfrm>
            <a:off x="5584297" y="1236220"/>
            <a:ext cx="970115" cy="907805"/>
          </a:xfrm>
          <a:custGeom>
            <a:avLst/>
            <a:gdLst>
              <a:gd name="connsiteX0" fmla="*/ 970000 w 970115"/>
              <a:gd name="connsiteY0" fmla="*/ 897555 h 907805"/>
              <a:gd name="connsiteX1" fmla="*/ 644171 w 970115"/>
              <a:gd name="connsiteY1" fmla="*/ 146732 h 907805"/>
              <a:gd name="connsiteX2" fmla="*/ 452175 w 970115"/>
              <a:gd name="connsiteY2" fmla="*/ 0 h 907805"/>
              <a:gd name="connsiteX3" fmla="*/ 0 w 970115"/>
              <a:gd name="connsiteY3" fmla="*/ 782380 h 907805"/>
              <a:gd name="connsiteX4" fmla="*/ 51483 w 970115"/>
              <a:gd name="connsiteY4" fmla="*/ 907460 h 907805"/>
              <a:gd name="connsiteX5" fmla="*/ 51483 w 970115"/>
              <a:gd name="connsiteY5" fmla="*/ 907805 h 907805"/>
              <a:gd name="connsiteX6" fmla="*/ 970115 w 970115"/>
              <a:gd name="connsiteY6" fmla="*/ 907805 h 907805"/>
              <a:gd name="connsiteX7" fmla="*/ 970115 w 970115"/>
              <a:gd name="connsiteY7" fmla="*/ 897555 h 90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115" h="907805">
                <a:moveTo>
                  <a:pt x="970000" y="897555"/>
                </a:moveTo>
                <a:cubicBezTo>
                  <a:pt x="970000" y="604321"/>
                  <a:pt x="845496" y="338843"/>
                  <a:pt x="644171" y="146732"/>
                </a:cubicBezTo>
                <a:cubicBezTo>
                  <a:pt x="586123" y="91333"/>
                  <a:pt x="521740" y="42154"/>
                  <a:pt x="452175" y="0"/>
                </a:cubicBezTo>
                <a:lnTo>
                  <a:pt x="0" y="782380"/>
                </a:lnTo>
                <a:cubicBezTo>
                  <a:pt x="31788" y="815320"/>
                  <a:pt x="51483" y="859202"/>
                  <a:pt x="51483" y="907460"/>
                </a:cubicBezTo>
                <a:lnTo>
                  <a:pt x="51483" y="907805"/>
                </a:lnTo>
                <a:lnTo>
                  <a:pt x="970115" y="907805"/>
                </a:lnTo>
                <a:lnTo>
                  <a:pt x="970115" y="89755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1" name="Freeform: Shape 20">
            <a:extLst>
              <a:ext uri="{FF2B5EF4-FFF2-40B4-BE49-F238E27FC236}">
                <a16:creationId xmlns:a16="http://schemas.microsoft.com/office/drawing/2014/main" id="{A39CAF52-738F-342B-EC0E-6C411B24207E}"/>
              </a:ext>
            </a:extLst>
          </p:cNvPr>
          <p:cNvSpPr/>
          <p:nvPr/>
        </p:nvSpPr>
        <p:spPr>
          <a:xfrm>
            <a:off x="5635665" y="2731876"/>
            <a:ext cx="918747" cy="500893"/>
          </a:xfrm>
          <a:custGeom>
            <a:avLst/>
            <a:gdLst>
              <a:gd name="connsiteX0" fmla="*/ 918747 w 918747"/>
              <a:gd name="connsiteY0" fmla="*/ 146156 h 500893"/>
              <a:gd name="connsiteX1" fmla="*/ 918632 w 918747"/>
              <a:gd name="connsiteY1" fmla="*/ 146156 h 500893"/>
              <a:gd name="connsiteX2" fmla="*/ 918632 w 918747"/>
              <a:gd name="connsiteY2" fmla="*/ 0 h 500893"/>
              <a:gd name="connsiteX3" fmla="*/ 0 w 918747"/>
              <a:gd name="connsiteY3" fmla="*/ 0 h 500893"/>
              <a:gd name="connsiteX4" fmla="*/ 0 w 918747"/>
              <a:gd name="connsiteY4" fmla="*/ 500894 h 500893"/>
              <a:gd name="connsiteX5" fmla="*/ 918747 w 918747"/>
              <a:gd name="connsiteY5" fmla="*/ 500894 h 500893"/>
              <a:gd name="connsiteX6" fmla="*/ 918747 w 918747"/>
              <a:gd name="connsiteY6" fmla="*/ 146156 h 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747" h="500893">
                <a:moveTo>
                  <a:pt x="918747" y="146156"/>
                </a:moveTo>
                <a:lnTo>
                  <a:pt x="918632" y="146156"/>
                </a:lnTo>
                <a:lnTo>
                  <a:pt x="918632" y="0"/>
                </a:lnTo>
                <a:lnTo>
                  <a:pt x="0" y="0"/>
                </a:lnTo>
                <a:lnTo>
                  <a:pt x="0" y="500894"/>
                </a:lnTo>
                <a:lnTo>
                  <a:pt x="918747" y="500894"/>
                </a:lnTo>
                <a:lnTo>
                  <a:pt x="918747" y="14615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2" name="Freeform: Shape 21">
            <a:extLst>
              <a:ext uri="{FF2B5EF4-FFF2-40B4-BE49-F238E27FC236}">
                <a16:creationId xmlns:a16="http://schemas.microsoft.com/office/drawing/2014/main" id="{AF4AC901-3244-5E29-125B-F0A6137E4B8F}"/>
              </a:ext>
            </a:extLst>
          </p:cNvPr>
          <p:cNvSpPr/>
          <p:nvPr/>
        </p:nvSpPr>
        <p:spPr>
          <a:xfrm>
            <a:off x="4327973"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3" name="Freeform: Shape 22">
            <a:extLst>
              <a:ext uri="{FF2B5EF4-FFF2-40B4-BE49-F238E27FC236}">
                <a16:creationId xmlns:a16="http://schemas.microsoft.com/office/drawing/2014/main" id="{A98B881B-CB83-F5CC-EDDC-DFBF1F74984C}"/>
              </a:ext>
            </a:extLst>
          </p:cNvPr>
          <p:cNvSpPr/>
          <p:nvPr/>
        </p:nvSpPr>
        <p:spPr>
          <a:xfrm>
            <a:off x="5635665"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24" name="Freeform: Shape 23">
            <a:extLst>
              <a:ext uri="{FF2B5EF4-FFF2-40B4-BE49-F238E27FC236}">
                <a16:creationId xmlns:a16="http://schemas.microsoft.com/office/drawing/2014/main" id="{F37C6BFE-D958-567A-F10C-AD7B17971B1E}"/>
              </a:ext>
            </a:extLst>
          </p:cNvPr>
          <p:cNvSpPr/>
          <p:nvPr/>
        </p:nvSpPr>
        <p:spPr>
          <a:xfrm>
            <a:off x="5635780" y="4372768"/>
            <a:ext cx="918631" cy="505961"/>
          </a:xfrm>
          <a:custGeom>
            <a:avLst/>
            <a:gdLst>
              <a:gd name="connsiteX0" fmla="*/ 0 w 918631"/>
              <a:gd name="connsiteY0" fmla="*/ 0 h 505961"/>
              <a:gd name="connsiteX1" fmla="*/ 918632 w 918631"/>
              <a:gd name="connsiteY1" fmla="*/ 0 h 505961"/>
              <a:gd name="connsiteX2" fmla="*/ 918632 w 918631"/>
              <a:gd name="connsiteY2" fmla="*/ 505962 h 505961"/>
              <a:gd name="connsiteX3" fmla="*/ 0 w 918631"/>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2"/>
                </a:lnTo>
                <a:lnTo>
                  <a:pt x="0" y="505962"/>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25" name="Freeform: Shape 24">
            <a:extLst>
              <a:ext uri="{FF2B5EF4-FFF2-40B4-BE49-F238E27FC236}">
                <a16:creationId xmlns:a16="http://schemas.microsoft.com/office/drawing/2014/main" id="{598255F9-1E3B-F500-B583-4BF4FF3F888A}"/>
              </a:ext>
            </a:extLst>
          </p:cNvPr>
          <p:cNvSpPr/>
          <p:nvPr/>
        </p:nvSpPr>
        <p:spPr>
          <a:xfrm>
            <a:off x="6941398"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6" name="Freeform: Shape 25">
            <a:extLst>
              <a:ext uri="{FF2B5EF4-FFF2-40B4-BE49-F238E27FC236}">
                <a16:creationId xmlns:a16="http://schemas.microsoft.com/office/drawing/2014/main" id="{FA533AE9-244B-E57C-D4C6-0EE36749E70F}"/>
              </a:ext>
            </a:extLst>
          </p:cNvPr>
          <p:cNvSpPr/>
          <p:nvPr/>
        </p:nvSpPr>
        <p:spPr>
          <a:xfrm>
            <a:off x="5635780" y="4924684"/>
            <a:ext cx="952262" cy="890644"/>
          </a:xfrm>
          <a:custGeom>
            <a:avLst/>
            <a:gdLst>
              <a:gd name="connsiteX0" fmla="*/ 918862 w 952262"/>
              <a:gd name="connsiteY0" fmla="*/ 115 h 890644"/>
              <a:gd name="connsiteX1" fmla="*/ 0 w 952262"/>
              <a:gd name="connsiteY1" fmla="*/ 115 h 890644"/>
              <a:gd name="connsiteX2" fmla="*/ 0 w 952262"/>
              <a:gd name="connsiteY2" fmla="*/ 6680 h 890644"/>
              <a:gd name="connsiteX3" fmla="*/ 495826 w 952262"/>
              <a:gd name="connsiteY3" fmla="*/ 890645 h 890644"/>
              <a:gd name="connsiteX4" fmla="*/ 952263 w 952262"/>
              <a:gd name="connsiteY4" fmla="*/ 100893 h 890644"/>
              <a:gd name="connsiteX5" fmla="*/ 918747 w 952262"/>
              <a:gd name="connsiteY5" fmla="*/ 0 h 89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262" h="890644">
                <a:moveTo>
                  <a:pt x="918862" y="115"/>
                </a:moveTo>
                <a:lnTo>
                  <a:pt x="0" y="115"/>
                </a:lnTo>
                <a:lnTo>
                  <a:pt x="0" y="6680"/>
                </a:lnTo>
                <a:cubicBezTo>
                  <a:pt x="0" y="375469"/>
                  <a:pt x="196948" y="700376"/>
                  <a:pt x="495826" y="890645"/>
                </a:cubicBezTo>
                <a:lnTo>
                  <a:pt x="952263" y="100893"/>
                </a:lnTo>
                <a:cubicBezTo>
                  <a:pt x="931647" y="72099"/>
                  <a:pt x="919438" y="37432"/>
                  <a:pt x="918747"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27" name="Freeform: Shape 26">
            <a:extLst>
              <a:ext uri="{FF2B5EF4-FFF2-40B4-BE49-F238E27FC236}">
                <a16:creationId xmlns:a16="http://schemas.microsoft.com/office/drawing/2014/main" id="{67CBD56C-507A-A8FE-2CEC-8816EB85180D}"/>
              </a:ext>
            </a:extLst>
          </p:cNvPr>
          <p:cNvSpPr/>
          <p:nvPr/>
        </p:nvSpPr>
        <p:spPr>
          <a:xfrm>
            <a:off x="4327973"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28" name="Freeform: Shape 27">
            <a:extLst>
              <a:ext uri="{FF2B5EF4-FFF2-40B4-BE49-F238E27FC236}">
                <a16:creationId xmlns:a16="http://schemas.microsoft.com/office/drawing/2014/main" id="{4D5DBF39-8328-D073-A4D5-AEED62BE6093}"/>
              </a:ext>
            </a:extLst>
          </p:cNvPr>
          <p:cNvSpPr/>
          <p:nvPr/>
        </p:nvSpPr>
        <p:spPr>
          <a:xfrm>
            <a:off x="6912720" y="4924799"/>
            <a:ext cx="947425" cy="885807"/>
          </a:xfrm>
          <a:custGeom>
            <a:avLst/>
            <a:gdLst>
              <a:gd name="connsiteX0" fmla="*/ 0 w 947425"/>
              <a:gd name="connsiteY0" fmla="*/ 93176 h 885807"/>
              <a:gd name="connsiteX1" fmla="*/ 459085 w 947425"/>
              <a:gd name="connsiteY1" fmla="*/ 885807 h 885807"/>
              <a:gd name="connsiteX2" fmla="*/ 947426 w 947425"/>
              <a:gd name="connsiteY2" fmla="*/ 6565 h 885807"/>
              <a:gd name="connsiteX3" fmla="*/ 947426 w 947425"/>
              <a:gd name="connsiteY3" fmla="*/ 0 h 885807"/>
              <a:gd name="connsiteX4" fmla="*/ 28448 w 947425"/>
              <a:gd name="connsiteY4" fmla="*/ 0 h 885807"/>
              <a:gd name="connsiteX5" fmla="*/ 0 w 947425"/>
              <a:gd name="connsiteY5" fmla="*/ 93061 h 88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25" h="885807">
                <a:moveTo>
                  <a:pt x="0" y="93176"/>
                </a:moveTo>
                <a:lnTo>
                  <a:pt x="459085" y="885807"/>
                </a:lnTo>
                <a:cubicBezTo>
                  <a:pt x="753817" y="694848"/>
                  <a:pt x="947426" y="372359"/>
                  <a:pt x="947426" y="6565"/>
                </a:cubicBezTo>
                <a:lnTo>
                  <a:pt x="947426" y="0"/>
                </a:lnTo>
                <a:lnTo>
                  <a:pt x="28448" y="0"/>
                </a:lnTo>
                <a:cubicBezTo>
                  <a:pt x="27872" y="34092"/>
                  <a:pt x="17507" y="65880"/>
                  <a:pt x="0" y="93061"/>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29" name="Freeform: Shape 28">
            <a:extLst>
              <a:ext uri="{FF2B5EF4-FFF2-40B4-BE49-F238E27FC236}">
                <a16:creationId xmlns:a16="http://schemas.microsoft.com/office/drawing/2014/main" id="{D7D1C9CC-A249-D64C-B2CB-B1A87A2D63A1}"/>
              </a:ext>
            </a:extLst>
          </p:cNvPr>
          <p:cNvSpPr/>
          <p:nvPr/>
        </p:nvSpPr>
        <p:spPr>
          <a:xfrm>
            <a:off x="4327973"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0" name="Freeform: Shape 29">
            <a:extLst>
              <a:ext uri="{FF2B5EF4-FFF2-40B4-BE49-F238E27FC236}">
                <a16:creationId xmlns:a16="http://schemas.microsoft.com/office/drawing/2014/main" id="{A84B023C-4EE2-662C-FB65-526CADCCECC6}"/>
              </a:ext>
            </a:extLst>
          </p:cNvPr>
          <p:cNvSpPr/>
          <p:nvPr/>
        </p:nvSpPr>
        <p:spPr>
          <a:xfrm>
            <a:off x="4879890" y="1071751"/>
            <a:ext cx="1116616" cy="921856"/>
          </a:xfrm>
          <a:custGeom>
            <a:avLst/>
            <a:gdLst>
              <a:gd name="connsiteX0" fmla="*/ 562167 w 1116616"/>
              <a:gd name="connsiteY0" fmla="*/ 115 h 921856"/>
              <a:gd name="connsiteX1" fmla="*/ 0 w 1116616"/>
              <a:gd name="connsiteY1" fmla="*/ 145581 h 921856"/>
              <a:gd name="connsiteX2" fmla="*/ 449526 w 1116616"/>
              <a:gd name="connsiteY2" fmla="*/ 921857 h 921856"/>
              <a:gd name="connsiteX3" fmla="*/ 562282 w 1116616"/>
              <a:gd name="connsiteY3" fmla="*/ 887074 h 921856"/>
              <a:gd name="connsiteX4" fmla="*/ 668127 w 1116616"/>
              <a:gd name="connsiteY4" fmla="*/ 917250 h 921856"/>
              <a:gd name="connsiteX5" fmla="*/ 1116617 w 1116616"/>
              <a:gd name="connsiteY5" fmla="*/ 141204 h 921856"/>
              <a:gd name="connsiteX6" fmla="*/ 562167 w 1116616"/>
              <a:gd name="connsiteY6" fmla="*/ 0 h 92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616" h="921856">
                <a:moveTo>
                  <a:pt x="562167" y="115"/>
                </a:moveTo>
                <a:cubicBezTo>
                  <a:pt x="357041" y="115"/>
                  <a:pt x="164930" y="53211"/>
                  <a:pt x="0" y="145581"/>
                </a:cubicBezTo>
                <a:lnTo>
                  <a:pt x="449526" y="921857"/>
                </a:lnTo>
                <a:cubicBezTo>
                  <a:pt x="481314" y="900089"/>
                  <a:pt x="520128" y="887074"/>
                  <a:pt x="562282" y="887074"/>
                </a:cubicBezTo>
                <a:cubicBezTo>
                  <a:pt x="601326" y="887074"/>
                  <a:pt x="637721" y="898246"/>
                  <a:pt x="668127" y="917250"/>
                </a:cubicBezTo>
                <a:lnTo>
                  <a:pt x="1116617" y="141204"/>
                </a:lnTo>
                <a:cubicBezTo>
                  <a:pt x="953415" y="51368"/>
                  <a:pt x="763952" y="0"/>
                  <a:pt x="562167" y="0"/>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1" name="Freeform: Shape 30">
            <a:extLst>
              <a:ext uri="{FF2B5EF4-FFF2-40B4-BE49-F238E27FC236}">
                <a16:creationId xmlns:a16="http://schemas.microsoft.com/office/drawing/2014/main" id="{F4DABE91-F132-B83C-A21F-E351CF98A101}"/>
              </a:ext>
            </a:extLst>
          </p:cNvPr>
          <p:cNvSpPr/>
          <p:nvPr/>
        </p:nvSpPr>
        <p:spPr>
          <a:xfrm>
            <a:off x="6170996" y="5055407"/>
            <a:ext cx="1161535" cy="937865"/>
          </a:xfrm>
          <a:custGeom>
            <a:avLst/>
            <a:gdLst>
              <a:gd name="connsiteX0" fmla="*/ 576910 w 1161535"/>
              <a:gd name="connsiteY0" fmla="*/ 50907 h 937865"/>
              <a:gd name="connsiteX1" fmla="*/ 449987 w 1161535"/>
              <a:gd name="connsiteY1" fmla="*/ 5413 h 937865"/>
              <a:gd name="connsiteX2" fmla="*/ 0 w 1161535"/>
              <a:gd name="connsiteY2" fmla="*/ 783993 h 937865"/>
              <a:gd name="connsiteX3" fmla="*/ 576910 w 1161535"/>
              <a:gd name="connsiteY3" fmla="*/ 937866 h 937865"/>
              <a:gd name="connsiteX4" fmla="*/ 577025 w 1161535"/>
              <a:gd name="connsiteY4" fmla="*/ 937866 h 937865"/>
              <a:gd name="connsiteX5" fmla="*/ 1161536 w 1161535"/>
              <a:gd name="connsiteY5" fmla="*/ 779501 h 937865"/>
              <a:gd name="connsiteX6" fmla="*/ 710051 w 1161535"/>
              <a:gd name="connsiteY6" fmla="*/ 0 h 937865"/>
              <a:gd name="connsiteX7" fmla="*/ 576794 w 1161535"/>
              <a:gd name="connsiteY7" fmla="*/ 51022 h 93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35" h="937865">
                <a:moveTo>
                  <a:pt x="576910" y="50907"/>
                </a:moveTo>
                <a:cubicBezTo>
                  <a:pt x="528305" y="50907"/>
                  <a:pt x="484079" y="33631"/>
                  <a:pt x="449987" y="5413"/>
                </a:cubicBezTo>
                <a:lnTo>
                  <a:pt x="0" y="783993"/>
                </a:lnTo>
                <a:cubicBezTo>
                  <a:pt x="168155" y="881661"/>
                  <a:pt x="365679" y="937866"/>
                  <a:pt x="576910" y="937866"/>
                </a:cubicBezTo>
                <a:lnTo>
                  <a:pt x="577025" y="937866"/>
                </a:lnTo>
                <a:cubicBezTo>
                  <a:pt x="791480" y="937866"/>
                  <a:pt x="991768" y="879818"/>
                  <a:pt x="1161536" y="779501"/>
                </a:cubicBezTo>
                <a:lnTo>
                  <a:pt x="710051" y="0"/>
                </a:lnTo>
                <a:cubicBezTo>
                  <a:pt x="675384" y="31558"/>
                  <a:pt x="628507" y="51022"/>
                  <a:pt x="576794" y="51022"/>
                </a:cubicBez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2" name="Freeform: Shape 31">
            <a:extLst>
              <a:ext uri="{FF2B5EF4-FFF2-40B4-BE49-F238E27FC236}">
                <a16:creationId xmlns:a16="http://schemas.microsoft.com/office/drawing/2014/main" id="{445AE4C9-3B0B-BCF0-01DA-ED9D85BD8395}"/>
              </a:ext>
            </a:extLst>
          </p:cNvPr>
          <p:cNvSpPr/>
          <p:nvPr/>
        </p:nvSpPr>
        <p:spPr>
          <a:xfrm>
            <a:off x="4329931" y="1240712"/>
            <a:ext cx="964241" cy="903313"/>
          </a:xfrm>
          <a:custGeom>
            <a:avLst/>
            <a:gdLst>
              <a:gd name="connsiteX0" fmla="*/ 0 w 964241"/>
              <a:gd name="connsiteY0" fmla="*/ 893063 h 903313"/>
              <a:gd name="connsiteX1" fmla="*/ 0 w 964241"/>
              <a:gd name="connsiteY1" fmla="*/ 903314 h 903313"/>
              <a:gd name="connsiteX2" fmla="*/ 918747 w 964241"/>
              <a:gd name="connsiteY2" fmla="*/ 903314 h 903313"/>
              <a:gd name="connsiteX3" fmla="*/ 918747 w 964241"/>
              <a:gd name="connsiteY3" fmla="*/ 902968 h 903313"/>
              <a:gd name="connsiteX4" fmla="*/ 964241 w 964241"/>
              <a:gd name="connsiteY4" fmla="*/ 783993 h 903313"/>
              <a:gd name="connsiteX5" fmla="*/ 510223 w 964241"/>
              <a:gd name="connsiteY5" fmla="*/ 0 h 903313"/>
              <a:gd name="connsiteX6" fmla="*/ 0 w 964241"/>
              <a:gd name="connsiteY6" fmla="*/ 893063 h 9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241" h="903313">
                <a:moveTo>
                  <a:pt x="0" y="893063"/>
                </a:moveTo>
                <a:lnTo>
                  <a:pt x="0" y="903314"/>
                </a:lnTo>
                <a:lnTo>
                  <a:pt x="918747" y="903314"/>
                </a:lnTo>
                <a:lnTo>
                  <a:pt x="918747" y="902968"/>
                </a:lnTo>
                <a:cubicBezTo>
                  <a:pt x="918747" y="857589"/>
                  <a:pt x="935908" y="816242"/>
                  <a:pt x="964241" y="783993"/>
                </a:cubicBezTo>
                <a:lnTo>
                  <a:pt x="510223" y="0"/>
                </a:lnTo>
                <a:cubicBezTo>
                  <a:pt x="203283" y="189001"/>
                  <a:pt x="0" y="518285"/>
                  <a:pt x="0" y="893063"/>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33" name="Freeform: Shape 32">
            <a:extLst>
              <a:ext uri="{FF2B5EF4-FFF2-40B4-BE49-F238E27FC236}">
                <a16:creationId xmlns:a16="http://schemas.microsoft.com/office/drawing/2014/main" id="{A317493F-291F-2F4D-DD72-E8148505CEB9}"/>
              </a:ext>
            </a:extLst>
          </p:cNvPr>
          <p:cNvSpPr/>
          <p:nvPr/>
        </p:nvSpPr>
        <p:spPr>
          <a:xfrm>
            <a:off x="3022355" y="4376568"/>
            <a:ext cx="918631" cy="505961"/>
          </a:xfrm>
          <a:custGeom>
            <a:avLst/>
            <a:gdLst>
              <a:gd name="connsiteX0" fmla="*/ 0 w 918631"/>
              <a:gd name="connsiteY0" fmla="*/ 0 h 505961"/>
              <a:gd name="connsiteX1" fmla="*/ 918632 w 918631"/>
              <a:gd name="connsiteY1" fmla="*/ 0 h 505961"/>
              <a:gd name="connsiteX2" fmla="*/ 918632 w 918631"/>
              <a:gd name="connsiteY2" fmla="*/ 505961 h 505961"/>
              <a:gd name="connsiteX3" fmla="*/ 0 w 918631"/>
              <a:gd name="connsiteY3" fmla="*/ 505961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1"/>
                </a:lnTo>
                <a:lnTo>
                  <a:pt x="0" y="505961"/>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4" name="Freeform: Shape 33">
            <a:extLst>
              <a:ext uri="{FF2B5EF4-FFF2-40B4-BE49-F238E27FC236}">
                <a16:creationId xmlns:a16="http://schemas.microsoft.com/office/drawing/2014/main" id="{28B4B316-8261-8933-FB1F-F8B0B29EB5CC}"/>
              </a:ext>
            </a:extLst>
          </p:cNvPr>
          <p:cNvSpPr/>
          <p:nvPr/>
        </p:nvSpPr>
        <p:spPr>
          <a:xfrm>
            <a:off x="408124" y="4381636"/>
            <a:ext cx="918631" cy="500893"/>
          </a:xfrm>
          <a:custGeom>
            <a:avLst/>
            <a:gdLst>
              <a:gd name="connsiteX0" fmla="*/ 0 w 918631"/>
              <a:gd name="connsiteY0" fmla="*/ 0 h 500893"/>
              <a:gd name="connsiteX1" fmla="*/ 918632 w 918631"/>
              <a:gd name="connsiteY1" fmla="*/ 0 h 500893"/>
              <a:gd name="connsiteX2" fmla="*/ 918632 w 918631"/>
              <a:gd name="connsiteY2" fmla="*/ 500894 h 500893"/>
              <a:gd name="connsiteX3" fmla="*/ 0 w 918631"/>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631" h="500893">
                <a:moveTo>
                  <a:pt x="0" y="0"/>
                </a:moveTo>
                <a:lnTo>
                  <a:pt x="918632" y="0"/>
                </a:lnTo>
                <a:lnTo>
                  <a:pt x="918632"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5" name="Freeform: Shape 34">
            <a:extLst>
              <a:ext uri="{FF2B5EF4-FFF2-40B4-BE49-F238E27FC236}">
                <a16:creationId xmlns:a16="http://schemas.microsoft.com/office/drawing/2014/main" id="{BCB2CD9E-A78C-B280-CDA5-BC3134D9A842}"/>
              </a:ext>
            </a:extLst>
          </p:cNvPr>
          <p:cNvSpPr/>
          <p:nvPr/>
        </p:nvSpPr>
        <p:spPr>
          <a:xfrm>
            <a:off x="8249090" y="3278840"/>
            <a:ext cx="918631" cy="500893"/>
          </a:xfrm>
          <a:custGeom>
            <a:avLst/>
            <a:gdLst>
              <a:gd name="connsiteX0" fmla="*/ 0 w 918631"/>
              <a:gd name="connsiteY0" fmla="*/ 0 h 500893"/>
              <a:gd name="connsiteX1" fmla="*/ 918632 w 918631"/>
              <a:gd name="connsiteY1" fmla="*/ 0 h 500893"/>
              <a:gd name="connsiteX2" fmla="*/ 918632 w 918631"/>
              <a:gd name="connsiteY2" fmla="*/ 500894 h 500893"/>
              <a:gd name="connsiteX3" fmla="*/ 0 w 918631"/>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631" h="500893">
                <a:moveTo>
                  <a:pt x="0" y="0"/>
                </a:moveTo>
                <a:lnTo>
                  <a:pt x="918632" y="0"/>
                </a:lnTo>
                <a:lnTo>
                  <a:pt x="918632" y="500894"/>
                </a:lnTo>
                <a:lnTo>
                  <a:pt x="0" y="500894"/>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36" name="Freeform: Shape 35">
            <a:extLst>
              <a:ext uri="{FF2B5EF4-FFF2-40B4-BE49-F238E27FC236}">
                <a16:creationId xmlns:a16="http://schemas.microsoft.com/office/drawing/2014/main" id="{27B338DD-0DB3-A8B2-C140-82073153CD9B}"/>
              </a:ext>
            </a:extLst>
          </p:cNvPr>
          <p:cNvSpPr/>
          <p:nvPr/>
        </p:nvSpPr>
        <p:spPr>
          <a:xfrm>
            <a:off x="408124" y="3829605"/>
            <a:ext cx="918631" cy="505961"/>
          </a:xfrm>
          <a:custGeom>
            <a:avLst/>
            <a:gdLst>
              <a:gd name="connsiteX0" fmla="*/ 0 w 918631"/>
              <a:gd name="connsiteY0" fmla="*/ 0 h 505961"/>
              <a:gd name="connsiteX1" fmla="*/ 918632 w 918631"/>
              <a:gd name="connsiteY1" fmla="*/ 0 h 505961"/>
              <a:gd name="connsiteX2" fmla="*/ 918632 w 918631"/>
              <a:gd name="connsiteY2" fmla="*/ 505962 h 505961"/>
              <a:gd name="connsiteX3" fmla="*/ 0 w 918631"/>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631" h="505961">
                <a:moveTo>
                  <a:pt x="0" y="0"/>
                </a:moveTo>
                <a:lnTo>
                  <a:pt x="918632" y="0"/>
                </a:lnTo>
                <a:lnTo>
                  <a:pt x="918632" y="505962"/>
                </a:lnTo>
                <a:lnTo>
                  <a:pt x="0" y="505962"/>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37" name="Freeform: Shape 36">
            <a:extLst>
              <a:ext uri="{FF2B5EF4-FFF2-40B4-BE49-F238E27FC236}">
                <a16:creationId xmlns:a16="http://schemas.microsoft.com/office/drawing/2014/main" id="{ABEA5AC2-72F0-BCF5-A5EF-AE80E4932A05}"/>
              </a:ext>
            </a:extLst>
          </p:cNvPr>
          <p:cNvSpPr/>
          <p:nvPr/>
        </p:nvSpPr>
        <p:spPr>
          <a:xfrm>
            <a:off x="8249090"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38" name="Freeform: Shape 37">
            <a:extLst>
              <a:ext uri="{FF2B5EF4-FFF2-40B4-BE49-F238E27FC236}">
                <a16:creationId xmlns:a16="http://schemas.microsoft.com/office/drawing/2014/main" id="{E86F736A-3ACB-28A0-13A7-9F03D06BCEE6}"/>
              </a:ext>
            </a:extLst>
          </p:cNvPr>
          <p:cNvSpPr/>
          <p:nvPr/>
        </p:nvSpPr>
        <p:spPr>
          <a:xfrm>
            <a:off x="8249090" y="2731992"/>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39" name="Freeform: Shape 38">
            <a:extLst>
              <a:ext uri="{FF2B5EF4-FFF2-40B4-BE49-F238E27FC236}">
                <a16:creationId xmlns:a16="http://schemas.microsoft.com/office/drawing/2014/main" id="{8C13D0D2-47F7-A101-1623-00953BCA532C}"/>
              </a:ext>
            </a:extLst>
          </p:cNvPr>
          <p:cNvSpPr/>
          <p:nvPr/>
        </p:nvSpPr>
        <p:spPr>
          <a:xfrm>
            <a:off x="408124" y="4928600"/>
            <a:ext cx="950535" cy="883849"/>
          </a:xfrm>
          <a:custGeom>
            <a:avLst/>
            <a:gdLst>
              <a:gd name="connsiteX0" fmla="*/ 919093 w 950535"/>
              <a:gd name="connsiteY0" fmla="*/ 0 h 883849"/>
              <a:gd name="connsiteX1" fmla="*/ 0 w 950535"/>
              <a:gd name="connsiteY1" fmla="*/ 0 h 883849"/>
              <a:gd name="connsiteX2" fmla="*/ 0 w 950535"/>
              <a:gd name="connsiteY2" fmla="*/ 1382 h 883849"/>
              <a:gd name="connsiteX3" fmla="*/ 493408 w 950535"/>
              <a:gd name="connsiteY3" fmla="*/ 883849 h 883849"/>
              <a:gd name="connsiteX4" fmla="*/ 950535 w 950535"/>
              <a:gd name="connsiteY4" fmla="*/ 93061 h 883849"/>
              <a:gd name="connsiteX5" fmla="*/ 919093 w 950535"/>
              <a:gd name="connsiteY5" fmla="*/ 0 h 88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35" h="883849">
                <a:moveTo>
                  <a:pt x="919093" y="0"/>
                </a:moveTo>
                <a:lnTo>
                  <a:pt x="0" y="0"/>
                </a:lnTo>
                <a:lnTo>
                  <a:pt x="0" y="1382"/>
                </a:lnTo>
                <a:cubicBezTo>
                  <a:pt x="0" y="369249"/>
                  <a:pt x="195912" y="693235"/>
                  <a:pt x="493408" y="883849"/>
                </a:cubicBezTo>
                <a:lnTo>
                  <a:pt x="950535" y="93061"/>
                </a:lnTo>
                <a:cubicBezTo>
                  <a:pt x="931992" y="66110"/>
                  <a:pt x="920705" y="34322"/>
                  <a:pt x="919093" y="0"/>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40" name="Freeform: Shape 39">
            <a:extLst>
              <a:ext uri="{FF2B5EF4-FFF2-40B4-BE49-F238E27FC236}">
                <a16:creationId xmlns:a16="http://schemas.microsoft.com/office/drawing/2014/main" id="{810AA8BB-4328-5C6B-B3A8-7FE27B2CBC54}"/>
              </a:ext>
            </a:extLst>
          </p:cNvPr>
          <p:cNvSpPr/>
          <p:nvPr/>
        </p:nvSpPr>
        <p:spPr>
          <a:xfrm>
            <a:off x="940806" y="5056789"/>
            <a:ext cx="1160152" cy="935101"/>
          </a:xfrm>
          <a:custGeom>
            <a:avLst/>
            <a:gdLst>
              <a:gd name="connsiteX0" fmla="*/ 579443 w 1160152"/>
              <a:gd name="connsiteY0" fmla="*/ 48028 h 935101"/>
              <a:gd name="connsiteX1" fmla="*/ 450332 w 1160152"/>
              <a:gd name="connsiteY1" fmla="*/ 691 h 935101"/>
              <a:gd name="connsiteX2" fmla="*/ 0 w 1160152"/>
              <a:gd name="connsiteY2" fmla="*/ 779732 h 935101"/>
              <a:gd name="connsiteX3" fmla="*/ 579328 w 1160152"/>
              <a:gd name="connsiteY3" fmla="*/ 935102 h 935101"/>
              <a:gd name="connsiteX4" fmla="*/ 579328 w 1160152"/>
              <a:gd name="connsiteY4" fmla="*/ 935102 h 935101"/>
              <a:gd name="connsiteX5" fmla="*/ 1160153 w 1160152"/>
              <a:gd name="connsiteY5" fmla="*/ 778925 h 935101"/>
              <a:gd name="connsiteX6" fmla="*/ 709130 w 1160152"/>
              <a:gd name="connsiteY6" fmla="*/ 0 h 935101"/>
              <a:gd name="connsiteX7" fmla="*/ 579213 w 1160152"/>
              <a:gd name="connsiteY7" fmla="*/ 48143 h 9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152" h="935101">
                <a:moveTo>
                  <a:pt x="579443" y="48028"/>
                </a:moveTo>
                <a:cubicBezTo>
                  <a:pt x="529803" y="48028"/>
                  <a:pt x="484654" y="30061"/>
                  <a:pt x="450332" y="691"/>
                </a:cubicBezTo>
                <a:lnTo>
                  <a:pt x="0" y="779732"/>
                </a:lnTo>
                <a:cubicBezTo>
                  <a:pt x="168731" y="878206"/>
                  <a:pt x="367061" y="935102"/>
                  <a:pt x="579328" y="935102"/>
                </a:cubicBezTo>
                <a:lnTo>
                  <a:pt x="579328" y="935102"/>
                </a:lnTo>
                <a:cubicBezTo>
                  <a:pt x="792170" y="935102"/>
                  <a:pt x="991077" y="877975"/>
                  <a:pt x="1160153" y="778925"/>
                </a:cubicBezTo>
                <a:lnTo>
                  <a:pt x="709130" y="0"/>
                </a:lnTo>
                <a:cubicBezTo>
                  <a:pt x="674808" y="29830"/>
                  <a:pt x="629314" y="48143"/>
                  <a:pt x="579213" y="48143"/>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1" name="Freeform: Shape 40">
            <a:extLst>
              <a:ext uri="{FF2B5EF4-FFF2-40B4-BE49-F238E27FC236}">
                <a16:creationId xmlns:a16="http://schemas.microsoft.com/office/drawing/2014/main" id="{F39F8252-3254-2164-E3C5-4D955582F366}"/>
              </a:ext>
            </a:extLst>
          </p:cNvPr>
          <p:cNvSpPr/>
          <p:nvPr/>
        </p:nvSpPr>
        <p:spPr>
          <a:xfrm>
            <a:off x="408124" y="3278840"/>
            <a:ext cx="918631" cy="504694"/>
          </a:xfrm>
          <a:custGeom>
            <a:avLst/>
            <a:gdLst>
              <a:gd name="connsiteX0" fmla="*/ 0 w 918631"/>
              <a:gd name="connsiteY0" fmla="*/ 0 h 504694"/>
              <a:gd name="connsiteX1" fmla="*/ 918632 w 918631"/>
              <a:gd name="connsiteY1" fmla="*/ 0 h 504694"/>
              <a:gd name="connsiteX2" fmla="*/ 918632 w 918631"/>
              <a:gd name="connsiteY2" fmla="*/ 504695 h 504694"/>
              <a:gd name="connsiteX3" fmla="*/ 0 w 918631"/>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18631" h="504694">
                <a:moveTo>
                  <a:pt x="0" y="0"/>
                </a:moveTo>
                <a:lnTo>
                  <a:pt x="918632" y="0"/>
                </a:lnTo>
                <a:lnTo>
                  <a:pt x="918632" y="504695"/>
                </a:lnTo>
                <a:lnTo>
                  <a:pt x="0" y="504695"/>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42" name="Freeform: Shape 41">
            <a:extLst>
              <a:ext uri="{FF2B5EF4-FFF2-40B4-BE49-F238E27FC236}">
                <a16:creationId xmlns:a16="http://schemas.microsoft.com/office/drawing/2014/main" id="{23295B90-FFC3-6752-6392-125CEAD5DF7A}"/>
              </a:ext>
            </a:extLst>
          </p:cNvPr>
          <p:cNvSpPr/>
          <p:nvPr/>
        </p:nvSpPr>
        <p:spPr>
          <a:xfrm>
            <a:off x="408124" y="2189059"/>
            <a:ext cx="918631" cy="496747"/>
          </a:xfrm>
          <a:custGeom>
            <a:avLst/>
            <a:gdLst>
              <a:gd name="connsiteX0" fmla="*/ 0 w 918631"/>
              <a:gd name="connsiteY0" fmla="*/ 0 h 496747"/>
              <a:gd name="connsiteX1" fmla="*/ 918632 w 918631"/>
              <a:gd name="connsiteY1" fmla="*/ 0 h 496747"/>
              <a:gd name="connsiteX2" fmla="*/ 918632 w 918631"/>
              <a:gd name="connsiteY2" fmla="*/ 496748 h 496747"/>
              <a:gd name="connsiteX3" fmla="*/ 0 w 918631"/>
              <a:gd name="connsiteY3" fmla="*/ 496748 h 496747"/>
            </a:gdLst>
            <a:ahLst/>
            <a:cxnLst>
              <a:cxn ang="0">
                <a:pos x="connsiteX0" y="connsiteY0"/>
              </a:cxn>
              <a:cxn ang="0">
                <a:pos x="connsiteX1" y="connsiteY1"/>
              </a:cxn>
              <a:cxn ang="0">
                <a:pos x="connsiteX2" y="connsiteY2"/>
              </a:cxn>
              <a:cxn ang="0">
                <a:pos x="connsiteX3" y="connsiteY3"/>
              </a:cxn>
            </a:cxnLst>
            <a:rect l="l" t="t" r="r" b="b"/>
            <a:pathLst>
              <a:path w="918631" h="496747">
                <a:moveTo>
                  <a:pt x="0" y="0"/>
                </a:moveTo>
                <a:lnTo>
                  <a:pt x="918632" y="0"/>
                </a:lnTo>
                <a:lnTo>
                  <a:pt x="918632" y="496748"/>
                </a:lnTo>
                <a:lnTo>
                  <a:pt x="0" y="496748"/>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43" name="Freeform: Shape 42">
            <a:extLst>
              <a:ext uri="{FF2B5EF4-FFF2-40B4-BE49-F238E27FC236}">
                <a16:creationId xmlns:a16="http://schemas.microsoft.com/office/drawing/2014/main" id="{7D98BE97-6767-B16E-D9D9-C7872AA4DAF0}"/>
              </a:ext>
            </a:extLst>
          </p:cNvPr>
          <p:cNvSpPr/>
          <p:nvPr/>
        </p:nvSpPr>
        <p:spPr>
          <a:xfrm>
            <a:off x="408124" y="2740745"/>
            <a:ext cx="918631" cy="492025"/>
          </a:xfrm>
          <a:custGeom>
            <a:avLst/>
            <a:gdLst>
              <a:gd name="connsiteX0" fmla="*/ 0 w 918631"/>
              <a:gd name="connsiteY0" fmla="*/ 0 h 492025"/>
              <a:gd name="connsiteX1" fmla="*/ 918632 w 918631"/>
              <a:gd name="connsiteY1" fmla="*/ 0 h 492025"/>
              <a:gd name="connsiteX2" fmla="*/ 918632 w 918631"/>
              <a:gd name="connsiteY2" fmla="*/ 492025 h 492025"/>
              <a:gd name="connsiteX3" fmla="*/ 0 w 918631"/>
              <a:gd name="connsiteY3" fmla="*/ 492025 h 492025"/>
            </a:gdLst>
            <a:ahLst/>
            <a:cxnLst>
              <a:cxn ang="0">
                <a:pos x="connsiteX0" y="connsiteY0"/>
              </a:cxn>
              <a:cxn ang="0">
                <a:pos x="connsiteX1" y="connsiteY1"/>
              </a:cxn>
              <a:cxn ang="0">
                <a:pos x="connsiteX2" y="connsiteY2"/>
              </a:cxn>
              <a:cxn ang="0">
                <a:pos x="connsiteX3" y="connsiteY3"/>
              </a:cxn>
            </a:cxnLst>
            <a:rect l="l" t="t" r="r" b="b"/>
            <a:pathLst>
              <a:path w="918631" h="492025">
                <a:moveTo>
                  <a:pt x="0" y="0"/>
                </a:moveTo>
                <a:lnTo>
                  <a:pt x="918632" y="0"/>
                </a:lnTo>
                <a:lnTo>
                  <a:pt x="918632" y="492025"/>
                </a:lnTo>
                <a:lnTo>
                  <a:pt x="0" y="492025"/>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4" name="Freeform: Shape 43">
            <a:extLst>
              <a:ext uri="{FF2B5EF4-FFF2-40B4-BE49-F238E27FC236}">
                <a16:creationId xmlns:a16="http://schemas.microsoft.com/office/drawing/2014/main" id="{FA38C12D-F9F1-60EF-4CCF-1914328ACDB5}"/>
              </a:ext>
            </a:extLst>
          </p:cNvPr>
          <p:cNvSpPr/>
          <p:nvPr/>
        </p:nvSpPr>
        <p:spPr>
          <a:xfrm>
            <a:off x="1713742" y="2731876"/>
            <a:ext cx="920705" cy="500893"/>
          </a:xfrm>
          <a:custGeom>
            <a:avLst/>
            <a:gdLst>
              <a:gd name="connsiteX0" fmla="*/ 0 w 920705"/>
              <a:gd name="connsiteY0" fmla="*/ 0 h 500893"/>
              <a:gd name="connsiteX1" fmla="*/ 920705 w 920705"/>
              <a:gd name="connsiteY1" fmla="*/ 0 h 500893"/>
              <a:gd name="connsiteX2" fmla="*/ 920705 w 920705"/>
              <a:gd name="connsiteY2" fmla="*/ 500894 h 500893"/>
              <a:gd name="connsiteX3" fmla="*/ 0 w 920705"/>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20705" h="500893">
                <a:moveTo>
                  <a:pt x="0" y="0"/>
                </a:moveTo>
                <a:lnTo>
                  <a:pt x="920705" y="0"/>
                </a:lnTo>
                <a:lnTo>
                  <a:pt x="920705" y="500894"/>
                </a:lnTo>
                <a:lnTo>
                  <a:pt x="0" y="500894"/>
                </a:ln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5" name="Freeform: Shape 44">
            <a:extLst>
              <a:ext uri="{FF2B5EF4-FFF2-40B4-BE49-F238E27FC236}">
                <a16:creationId xmlns:a16="http://schemas.microsoft.com/office/drawing/2014/main" id="{58517926-C3C9-B74A-F1E2-953789CEA493}"/>
              </a:ext>
            </a:extLst>
          </p:cNvPr>
          <p:cNvSpPr/>
          <p:nvPr/>
        </p:nvSpPr>
        <p:spPr>
          <a:xfrm>
            <a:off x="2267731" y="1068411"/>
            <a:ext cx="1119611" cy="920474"/>
          </a:xfrm>
          <a:custGeom>
            <a:avLst/>
            <a:gdLst>
              <a:gd name="connsiteX0" fmla="*/ 560094 w 1119611"/>
              <a:gd name="connsiteY0" fmla="*/ 0 h 920474"/>
              <a:gd name="connsiteX1" fmla="*/ 0 w 1119611"/>
              <a:gd name="connsiteY1" fmla="*/ 144429 h 920474"/>
              <a:gd name="connsiteX2" fmla="*/ 449411 w 1119611"/>
              <a:gd name="connsiteY2" fmla="*/ 920475 h 920474"/>
              <a:gd name="connsiteX3" fmla="*/ 560209 w 1119611"/>
              <a:gd name="connsiteY3" fmla="*/ 887074 h 920474"/>
              <a:gd name="connsiteX4" fmla="*/ 670892 w 1119611"/>
              <a:gd name="connsiteY4" fmla="*/ 920475 h 920474"/>
              <a:gd name="connsiteX5" fmla="*/ 1119612 w 1119611"/>
              <a:gd name="connsiteY5" fmla="*/ 144083 h 920474"/>
              <a:gd name="connsiteX6" fmla="*/ 560094 w 1119611"/>
              <a:gd name="connsiteY6" fmla="*/ 0 h 92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11" h="920474">
                <a:moveTo>
                  <a:pt x="560094" y="0"/>
                </a:moveTo>
                <a:cubicBezTo>
                  <a:pt x="355774" y="0"/>
                  <a:pt x="164469" y="52635"/>
                  <a:pt x="0" y="144429"/>
                </a:cubicBezTo>
                <a:lnTo>
                  <a:pt x="449411" y="920475"/>
                </a:lnTo>
                <a:cubicBezTo>
                  <a:pt x="480854" y="899513"/>
                  <a:pt x="518976" y="887074"/>
                  <a:pt x="560209" y="887074"/>
                </a:cubicBezTo>
                <a:cubicBezTo>
                  <a:pt x="601441" y="887074"/>
                  <a:pt x="639564" y="899513"/>
                  <a:pt x="670892" y="920475"/>
                </a:cubicBezTo>
                <a:lnTo>
                  <a:pt x="1119612" y="144083"/>
                </a:lnTo>
                <a:cubicBezTo>
                  <a:pt x="955257" y="52520"/>
                  <a:pt x="764068" y="0"/>
                  <a:pt x="560094" y="0"/>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6" name="Freeform: Shape 45">
            <a:extLst>
              <a:ext uri="{FF2B5EF4-FFF2-40B4-BE49-F238E27FC236}">
                <a16:creationId xmlns:a16="http://schemas.microsoft.com/office/drawing/2014/main" id="{C5D01D7E-849F-E6BB-AB2E-2964343D3B78}"/>
              </a:ext>
            </a:extLst>
          </p:cNvPr>
          <p:cNvSpPr/>
          <p:nvPr/>
        </p:nvSpPr>
        <p:spPr>
          <a:xfrm>
            <a:off x="7489514" y="1069793"/>
            <a:ext cx="1118344" cy="924275"/>
          </a:xfrm>
          <a:custGeom>
            <a:avLst/>
            <a:gdLst>
              <a:gd name="connsiteX0" fmla="*/ 565967 w 1118344"/>
              <a:gd name="connsiteY0" fmla="*/ 0 h 924275"/>
              <a:gd name="connsiteX1" fmla="*/ 0 w 1118344"/>
              <a:gd name="connsiteY1" fmla="*/ 147654 h 924275"/>
              <a:gd name="connsiteX2" fmla="*/ 449756 w 1118344"/>
              <a:gd name="connsiteY2" fmla="*/ 924275 h 924275"/>
              <a:gd name="connsiteX3" fmla="*/ 566082 w 1118344"/>
              <a:gd name="connsiteY3" fmla="*/ 886959 h 924275"/>
              <a:gd name="connsiteX4" fmla="*/ 669855 w 1118344"/>
              <a:gd name="connsiteY4" fmla="*/ 915983 h 924275"/>
              <a:gd name="connsiteX5" fmla="*/ 1118344 w 1118344"/>
              <a:gd name="connsiteY5" fmla="*/ 140052 h 924275"/>
              <a:gd name="connsiteX6" fmla="*/ 565852 w 1118344"/>
              <a:gd name="connsiteY6" fmla="*/ 0 h 9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344" h="924275">
                <a:moveTo>
                  <a:pt x="565967" y="0"/>
                </a:moveTo>
                <a:cubicBezTo>
                  <a:pt x="359229" y="0"/>
                  <a:pt x="165736" y="53902"/>
                  <a:pt x="0" y="147654"/>
                </a:cubicBezTo>
                <a:lnTo>
                  <a:pt x="449756" y="924275"/>
                </a:lnTo>
                <a:cubicBezTo>
                  <a:pt x="482120" y="900895"/>
                  <a:pt x="522316" y="886959"/>
                  <a:pt x="566082" y="886959"/>
                </a:cubicBezTo>
                <a:cubicBezTo>
                  <a:pt x="604320" y="886959"/>
                  <a:pt x="639910" y="897670"/>
                  <a:pt x="669855" y="915983"/>
                </a:cubicBezTo>
                <a:lnTo>
                  <a:pt x="1118344" y="140052"/>
                </a:lnTo>
                <a:cubicBezTo>
                  <a:pt x="955603" y="50907"/>
                  <a:pt x="766947" y="0"/>
                  <a:pt x="565852" y="0"/>
                </a:cubicBezTo>
                <a:close/>
              </a:path>
            </a:pathLst>
          </a:custGeom>
          <a:solidFill>
            <a:srgbClr val="F9CC9A"/>
          </a:solidFill>
          <a:ln w="11515" cap="flat">
            <a:noFill/>
            <a:prstDash val="solid"/>
            <a:miter/>
          </a:ln>
        </p:spPr>
        <p:txBody>
          <a:bodyPr rtlCol="0" anchor="ctr"/>
          <a:lstStyle/>
          <a:p>
            <a:endParaRPr lang="en-GB">
              <a:solidFill>
                <a:prstClr val="black"/>
              </a:solidFill>
              <a:latin typeface="United Curriculum"/>
            </a:endParaRPr>
          </a:p>
        </p:txBody>
      </p:sp>
      <p:sp>
        <p:nvSpPr>
          <p:cNvPr id="47" name="Freeform: Shape 46">
            <a:extLst>
              <a:ext uri="{FF2B5EF4-FFF2-40B4-BE49-F238E27FC236}">
                <a16:creationId xmlns:a16="http://schemas.microsoft.com/office/drawing/2014/main" id="{CD0659CC-8AEF-9846-2891-224921567C4A}"/>
              </a:ext>
            </a:extLst>
          </p:cNvPr>
          <p:cNvSpPr/>
          <p:nvPr/>
        </p:nvSpPr>
        <p:spPr>
          <a:xfrm>
            <a:off x="1713742" y="2190095"/>
            <a:ext cx="920705" cy="495826"/>
          </a:xfrm>
          <a:custGeom>
            <a:avLst/>
            <a:gdLst>
              <a:gd name="connsiteX0" fmla="*/ 0 w 920705"/>
              <a:gd name="connsiteY0" fmla="*/ 0 h 495826"/>
              <a:gd name="connsiteX1" fmla="*/ 920705 w 920705"/>
              <a:gd name="connsiteY1" fmla="*/ 0 h 495826"/>
              <a:gd name="connsiteX2" fmla="*/ 920705 w 920705"/>
              <a:gd name="connsiteY2" fmla="*/ 495826 h 495826"/>
              <a:gd name="connsiteX3" fmla="*/ 0 w 920705"/>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20705" h="495826">
                <a:moveTo>
                  <a:pt x="0" y="0"/>
                </a:moveTo>
                <a:lnTo>
                  <a:pt x="920705" y="0"/>
                </a:lnTo>
                <a:lnTo>
                  <a:pt x="920705" y="495826"/>
                </a:lnTo>
                <a:lnTo>
                  <a:pt x="0" y="495826"/>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48" name="Freeform: Shape 47">
            <a:extLst>
              <a:ext uri="{FF2B5EF4-FFF2-40B4-BE49-F238E27FC236}">
                <a16:creationId xmlns:a16="http://schemas.microsoft.com/office/drawing/2014/main" id="{48A73635-D49F-92BC-66DD-40C56573885C}"/>
              </a:ext>
            </a:extLst>
          </p:cNvPr>
          <p:cNvSpPr/>
          <p:nvPr/>
        </p:nvSpPr>
        <p:spPr>
          <a:xfrm>
            <a:off x="1682414" y="4928600"/>
            <a:ext cx="950074" cy="882927"/>
          </a:xfrm>
          <a:custGeom>
            <a:avLst/>
            <a:gdLst>
              <a:gd name="connsiteX0" fmla="*/ 0 w 950074"/>
              <a:gd name="connsiteY0" fmla="*/ 92025 h 882927"/>
              <a:gd name="connsiteX1" fmla="*/ 458049 w 950074"/>
              <a:gd name="connsiteY1" fmla="*/ 882928 h 882927"/>
              <a:gd name="connsiteX2" fmla="*/ 950075 w 950074"/>
              <a:gd name="connsiteY2" fmla="*/ 1382 h 882927"/>
              <a:gd name="connsiteX3" fmla="*/ 950075 w 950074"/>
              <a:gd name="connsiteY3" fmla="*/ 0 h 882927"/>
              <a:gd name="connsiteX4" fmla="*/ 30867 w 950074"/>
              <a:gd name="connsiteY4" fmla="*/ 0 h 882927"/>
              <a:gd name="connsiteX5" fmla="*/ 0 w 950074"/>
              <a:gd name="connsiteY5" fmla="*/ 92025 h 8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74" h="882927">
                <a:moveTo>
                  <a:pt x="0" y="92025"/>
                </a:moveTo>
                <a:lnTo>
                  <a:pt x="458049" y="882928"/>
                </a:lnTo>
                <a:cubicBezTo>
                  <a:pt x="754854" y="692199"/>
                  <a:pt x="950075" y="368558"/>
                  <a:pt x="950075" y="1382"/>
                </a:cubicBezTo>
                <a:lnTo>
                  <a:pt x="950075" y="0"/>
                </a:lnTo>
                <a:lnTo>
                  <a:pt x="30867" y="0"/>
                </a:lnTo>
                <a:cubicBezTo>
                  <a:pt x="29254" y="33861"/>
                  <a:pt x="18198" y="65304"/>
                  <a:pt x="0" y="92025"/>
                </a:cubicBez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49" name="Freeform: Shape 48">
            <a:extLst>
              <a:ext uri="{FF2B5EF4-FFF2-40B4-BE49-F238E27FC236}">
                <a16:creationId xmlns:a16="http://schemas.microsoft.com/office/drawing/2014/main" id="{8AA05AEE-161B-DB16-A8D9-30259BB51E04}"/>
              </a:ext>
            </a:extLst>
          </p:cNvPr>
          <p:cNvSpPr/>
          <p:nvPr/>
        </p:nvSpPr>
        <p:spPr>
          <a:xfrm>
            <a:off x="6943356" y="1241058"/>
            <a:ext cx="961246" cy="902968"/>
          </a:xfrm>
          <a:custGeom>
            <a:avLst/>
            <a:gdLst>
              <a:gd name="connsiteX0" fmla="*/ 0 w 961246"/>
              <a:gd name="connsiteY0" fmla="*/ 890645 h 902968"/>
              <a:gd name="connsiteX1" fmla="*/ 0 w 961246"/>
              <a:gd name="connsiteY1" fmla="*/ 902968 h 902968"/>
              <a:gd name="connsiteX2" fmla="*/ 918747 w 961246"/>
              <a:gd name="connsiteY2" fmla="*/ 902968 h 902968"/>
              <a:gd name="connsiteX3" fmla="*/ 918747 w 961246"/>
              <a:gd name="connsiteY3" fmla="*/ 900550 h 902968"/>
              <a:gd name="connsiteX4" fmla="*/ 961247 w 961246"/>
              <a:gd name="connsiteY4" fmla="*/ 785260 h 902968"/>
              <a:gd name="connsiteX5" fmla="*/ 506538 w 961246"/>
              <a:gd name="connsiteY5" fmla="*/ 0 h 902968"/>
              <a:gd name="connsiteX6" fmla="*/ 0 w 961246"/>
              <a:gd name="connsiteY6" fmla="*/ 890645 h 90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46" h="902968">
                <a:moveTo>
                  <a:pt x="0" y="890645"/>
                </a:moveTo>
                <a:lnTo>
                  <a:pt x="0" y="902968"/>
                </a:lnTo>
                <a:lnTo>
                  <a:pt x="918747" y="902968"/>
                </a:lnTo>
                <a:lnTo>
                  <a:pt x="918747" y="900550"/>
                </a:lnTo>
                <a:cubicBezTo>
                  <a:pt x="918747" y="856898"/>
                  <a:pt x="934642" y="816818"/>
                  <a:pt x="961247" y="785260"/>
                </a:cubicBezTo>
                <a:lnTo>
                  <a:pt x="506538" y="0"/>
                </a:lnTo>
                <a:cubicBezTo>
                  <a:pt x="201671" y="189347"/>
                  <a:pt x="0" y="517479"/>
                  <a:pt x="0" y="890645"/>
                </a:cubicBez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0" name="Freeform: Shape 49">
            <a:extLst>
              <a:ext uri="{FF2B5EF4-FFF2-40B4-BE49-F238E27FC236}">
                <a16:creationId xmlns:a16="http://schemas.microsoft.com/office/drawing/2014/main" id="{732BE651-09D3-347C-1939-F2B8BB9BCACF}"/>
              </a:ext>
            </a:extLst>
          </p:cNvPr>
          <p:cNvSpPr/>
          <p:nvPr/>
        </p:nvSpPr>
        <p:spPr>
          <a:xfrm>
            <a:off x="2974212" y="1235644"/>
            <a:ext cx="965853" cy="908266"/>
          </a:xfrm>
          <a:custGeom>
            <a:avLst/>
            <a:gdLst>
              <a:gd name="connsiteX0" fmla="*/ 965854 w 965853"/>
              <a:gd name="connsiteY0" fmla="*/ 894560 h 908266"/>
              <a:gd name="connsiteX1" fmla="*/ 640025 w 965853"/>
              <a:gd name="connsiteY1" fmla="*/ 143738 h 908266"/>
              <a:gd name="connsiteX2" fmla="*/ 452981 w 965853"/>
              <a:gd name="connsiteY2" fmla="*/ 0 h 908266"/>
              <a:gd name="connsiteX3" fmla="*/ 0 w 965853"/>
              <a:gd name="connsiteY3" fmla="*/ 783763 h 908266"/>
              <a:gd name="connsiteX4" fmla="*/ 47221 w 965853"/>
              <a:gd name="connsiteY4" fmla="*/ 904465 h 908266"/>
              <a:gd name="connsiteX5" fmla="*/ 47221 w 965853"/>
              <a:gd name="connsiteY5" fmla="*/ 908266 h 908266"/>
              <a:gd name="connsiteX6" fmla="*/ 965854 w 965853"/>
              <a:gd name="connsiteY6" fmla="*/ 908266 h 908266"/>
              <a:gd name="connsiteX7" fmla="*/ 965854 w 965853"/>
              <a:gd name="connsiteY7" fmla="*/ 894560 h 9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853" h="908266">
                <a:moveTo>
                  <a:pt x="965854" y="894560"/>
                </a:moveTo>
                <a:cubicBezTo>
                  <a:pt x="965854" y="601326"/>
                  <a:pt x="841350" y="335849"/>
                  <a:pt x="640025" y="143738"/>
                </a:cubicBezTo>
                <a:cubicBezTo>
                  <a:pt x="583359" y="89721"/>
                  <a:pt x="520704" y="41463"/>
                  <a:pt x="452981" y="0"/>
                </a:cubicBezTo>
                <a:lnTo>
                  <a:pt x="0" y="783763"/>
                </a:lnTo>
                <a:cubicBezTo>
                  <a:pt x="29370" y="816127"/>
                  <a:pt x="47221" y="858280"/>
                  <a:pt x="47221" y="904465"/>
                </a:cubicBezTo>
                <a:lnTo>
                  <a:pt x="47221" y="908266"/>
                </a:lnTo>
                <a:lnTo>
                  <a:pt x="965854" y="908266"/>
                </a:lnTo>
                <a:lnTo>
                  <a:pt x="965854" y="894560"/>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1" name="Freeform: Shape 50">
            <a:extLst>
              <a:ext uri="{FF2B5EF4-FFF2-40B4-BE49-F238E27FC236}">
                <a16:creationId xmlns:a16="http://schemas.microsoft.com/office/drawing/2014/main" id="{F6D7AF74-6750-622C-8548-1D2B0CA7EEFD}"/>
              </a:ext>
            </a:extLst>
          </p:cNvPr>
          <p:cNvSpPr/>
          <p:nvPr/>
        </p:nvSpPr>
        <p:spPr>
          <a:xfrm>
            <a:off x="1715700" y="1235990"/>
            <a:ext cx="965968" cy="907920"/>
          </a:xfrm>
          <a:custGeom>
            <a:avLst/>
            <a:gdLst>
              <a:gd name="connsiteX0" fmla="*/ 0 w 965968"/>
              <a:gd name="connsiteY0" fmla="*/ 894215 h 907920"/>
              <a:gd name="connsiteX1" fmla="*/ 0 w 965968"/>
              <a:gd name="connsiteY1" fmla="*/ 907921 h 907920"/>
              <a:gd name="connsiteX2" fmla="*/ 918747 w 965968"/>
              <a:gd name="connsiteY2" fmla="*/ 907921 h 907920"/>
              <a:gd name="connsiteX3" fmla="*/ 918747 w 965968"/>
              <a:gd name="connsiteY3" fmla="*/ 904120 h 907920"/>
              <a:gd name="connsiteX4" fmla="*/ 965969 w 965968"/>
              <a:gd name="connsiteY4" fmla="*/ 783417 h 907920"/>
              <a:gd name="connsiteX5" fmla="*/ 512181 w 965968"/>
              <a:gd name="connsiteY5" fmla="*/ 0 h 907920"/>
              <a:gd name="connsiteX6" fmla="*/ 0 w 965968"/>
              <a:gd name="connsiteY6" fmla="*/ 894215 h 9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968" h="907920">
                <a:moveTo>
                  <a:pt x="0" y="894215"/>
                </a:moveTo>
                <a:lnTo>
                  <a:pt x="0" y="907921"/>
                </a:lnTo>
                <a:lnTo>
                  <a:pt x="918747" y="907921"/>
                </a:lnTo>
                <a:lnTo>
                  <a:pt x="918747" y="904120"/>
                </a:lnTo>
                <a:cubicBezTo>
                  <a:pt x="918747" y="857935"/>
                  <a:pt x="936599" y="815781"/>
                  <a:pt x="965969" y="783417"/>
                </a:cubicBezTo>
                <a:lnTo>
                  <a:pt x="512181" y="0"/>
                </a:lnTo>
                <a:cubicBezTo>
                  <a:pt x="204089" y="188771"/>
                  <a:pt x="0" y="518746"/>
                  <a:pt x="0" y="894215"/>
                </a:cubicBez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52" name="Freeform: Shape 51">
            <a:extLst>
              <a:ext uri="{FF2B5EF4-FFF2-40B4-BE49-F238E27FC236}">
                <a16:creationId xmlns:a16="http://schemas.microsoft.com/office/drawing/2014/main" id="{748422D1-040A-607B-2E96-9FFD41CFC58C}"/>
              </a:ext>
            </a:extLst>
          </p:cNvPr>
          <p:cNvSpPr/>
          <p:nvPr/>
        </p:nvSpPr>
        <p:spPr>
          <a:xfrm>
            <a:off x="8195994" y="1232995"/>
            <a:ext cx="971727" cy="911145"/>
          </a:xfrm>
          <a:custGeom>
            <a:avLst/>
            <a:gdLst>
              <a:gd name="connsiteX0" fmla="*/ 971727 w 971727"/>
              <a:gd name="connsiteY0" fmla="*/ 898707 h 911145"/>
              <a:gd name="connsiteX1" fmla="*/ 645899 w 971727"/>
              <a:gd name="connsiteY1" fmla="*/ 147884 h 911145"/>
              <a:gd name="connsiteX2" fmla="*/ 451829 w 971727"/>
              <a:gd name="connsiteY2" fmla="*/ 0 h 911145"/>
              <a:gd name="connsiteX3" fmla="*/ 0 w 971727"/>
              <a:gd name="connsiteY3" fmla="*/ 781805 h 911145"/>
              <a:gd name="connsiteX4" fmla="*/ 53095 w 971727"/>
              <a:gd name="connsiteY4" fmla="*/ 908727 h 911145"/>
              <a:gd name="connsiteX5" fmla="*/ 53095 w 971727"/>
              <a:gd name="connsiteY5" fmla="*/ 911146 h 911145"/>
              <a:gd name="connsiteX6" fmla="*/ 971727 w 971727"/>
              <a:gd name="connsiteY6" fmla="*/ 911146 h 911145"/>
              <a:gd name="connsiteX7" fmla="*/ 971727 w 971727"/>
              <a:gd name="connsiteY7" fmla="*/ 898822 h 9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727" h="911145">
                <a:moveTo>
                  <a:pt x="971727" y="898707"/>
                </a:moveTo>
                <a:cubicBezTo>
                  <a:pt x="971727" y="605472"/>
                  <a:pt x="847224" y="339995"/>
                  <a:pt x="645899" y="147884"/>
                </a:cubicBezTo>
                <a:cubicBezTo>
                  <a:pt x="587390" y="92024"/>
                  <a:pt x="522202" y="42384"/>
                  <a:pt x="451829" y="0"/>
                </a:cubicBezTo>
                <a:lnTo>
                  <a:pt x="0" y="781805"/>
                </a:lnTo>
                <a:cubicBezTo>
                  <a:pt x="32825" y="814860"/>
                  <a:pt x="53095" y="859432"/>
                  <a:pt x="53095" y="908727"/>
                </a:cubicBezTo>
                <a:lnTo>
                  <a:pt x="53095" y="911146"/>
                </a:lnTo>
                <a:lnTo>
                  <a:pt x="971727" y="911146"/>
                </a:lnTo>
                <a:lnTo>
                  <a:pt x="971727" y="898822"/>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3" name="Freeform: Shape 52">
            <a:extLst>
              <a:ext uri="{FF2B5EF4-FFF2-40B4-BE49-F238E27FC236}">
                <a16:creationId xmlns:a16="http://schemas.microsoft.com/office/drawing/2014/main" id="{26272465-0CFA-8800-57E9-22C1BD56CE39}"/>
              </a:ext>
            </a:extLst>
          </p:cNvPr>
          <p:cNvSpPr/>
          <p:nvPr/>
        </p:nvSpPr>
        <p:spPr>
          <a:xfrm>
            <a:off x="1713742" y="3829605"/>
            <a:ext cx="918747" cy="505961"/>
          </a:xfrm>
          <a:custGeom>
            <a:avLst/>
            <a:gdLst>
              <a:gd name="connsiteX0" fmla="*/ 0 w 918747"/>
              <a:gd name="connsiteY0" fmla="*/ 0 h 505961"/>
              <a:gd name="connsiteX1" fmla="*/ 918747 w 918747"/>
              <a:gd name="connsiteY1" fmla="*/ 0 h 505961"/>
              <a:gd name="connsiteX2" fmla="*/ 918747 w 918747"/>
              <a:gd name="connsiteY2" fmla="*/ 505962 h 505961"/>
              <a:gd name="connsiteX3" fmla="*/ 0 w 918747"/>
              <a:gd name="connsiteY3" fmla="*/ 505962 h 505961"/>
            </a:gdLst>
            <a:ahLst/>
            <a:cxnLst>
              <a:cxn ang="0">
                <a:pos x="connsiteX0" y="connsiteY0"/>
              </a:cxn>
              <a:cxn ang="0">
                <a:pos x="connsiteX1" y="connsiteY1"/>
              </a:cxn>
              <a:cxn ang="0">
                <a:pos x="connsiteX2" y="connsiteY2"/>
              </a:cxn>
              <a:cxn ang="0">
                <a:pos x="connsiteX3" y="connsiteY3"/>
              </a:cxn>
            </a:cxnLst>
            <a:rect l="l" t="t" r="r" b="b"/>
            <a:pathLst>
              <a:path w="918747" h="505961">
                <a:moveTo>
                  <a:pt x="0" y="0"/>
                </a:moveTo>
                <a:lnTo>
                  <a:pt x="918747" y="0"/>
                </a:lnTo>
                <a:lnTo>
                  <a:pt x="918747" y="505962"/>
                </a:lnTo>
                <a:lnTo>
                  <a:pt x="0" y="505962"/>
                </a:lnTo>
                <a:close/>
              </a:path>
            </a:pathLst>
          </a:custGeom>
          <a:solidFill>
            <a:srgbClr val="E2A56C"/>
          </a:solidFill>
          <a:ln w="11515" cap="flat">
            <a:noFill/>
            <a:prstDash val="solid"/>
            <a:miter/>
          </a:ln>
        </p:spPr>
        <p:txBody>
          <a:bodyPr rtlCol="0" anchor="ctr"/>
          <a:lstStyle/>
          <a:p>
            <a:endParaRPr lang="en-GB">
              <a:solidFill>
                <a:prstClr val="black"/>
              </a:solidFill>
              <a:latin typeface="United Curriculum"/>
            </a:endParaRPr>
          </a:p>
        </p:txBody>
      </p:sp>
      <p:sp>
        <p:nvSpPr>
          <p:cNvPr id="54" name="Freeform: Shape 53">
            <a:extLst>
              <a:ext uri="{FF2B5EF4-FFF2-40B4-BE49-F238E27FC236}">
                <a16:creationId xmlns:a16="http://schemas.microsoft.com/office/drawing/2014/main" id="{26E4EBB9-989A-398C-FBF6-7925BC1AEF10}"/>
              </a:ext>
            </a:extLst>
          </p:cNvPr>
          <p:cNvSpPr/>
          <p:nvPr/>
        </p:nvSpPr>
        <p:spPr>
          <a:xfrm>
            <a:off x="1713742" y="4381636"/>
            <a:ext cx="918747" cy="500893"/>
          </a:xfrm>
          <a:custGeom>
            <a:avLst/>
            <a:gdLst>
              <a:gd name="connsiteX0" fmla="*/ 0 w 918747"/>
              <a:gd name="connsiteY0" fmla="*/ 0 h 500893"/>
              <a:gd name="connsiteX1" fmla="*/ 918747 w 918747"/>
              <a:gd name="connsiteY1" fmla="*/ 0 h 500893"/>
              <a:gd name="connsiteX2" fmla="*/ 918747 w 918747"/>
              <a:gd name="connsiteY2" fmla="*/ 500894 h 500893"/>
              <a:gd name="connsiteX3" fmla="*/ 0 w 918747"/>
              <a:gd name="connsiteY3" fmla="*/ 500894 h 500893"/>
            </a:gdLst>
            <a:ahLst/>
            <a:cxnLst>
              <a:cxn ang="0">
                <a:pos x="connsiteX0" y="connsiteY0"/>
              </a:cxn>
              <a:cxn ang="0">
                <a:pos x="connsiteX1" y="connsiteY1"/>
              </a:cxn>
              <a:cxn ang="0">
                <a:pos x="connsiteX2" y="connsiteY2"/>
              </a:cxn>
              <a:cxn ang="0">
                <a:pos x="connsiteX3" y="connsiteY3"/>
              </a:cxn>
            </a:cxnLst>
            <a:rect l="l" t="t" r="r" b="b"/>
            <a:pathLst>
              <a:path w="918747" h="500893">
                <a:moveTo>
                  <a:pt x="0" y="0"/>
                </a:moveTo>
                <a:lnTo>
                  <a:pt x="918747" y="0"/>
                </a:lnTo>
                <a:lnTo>
                  <a:pt x="918747" y="500894"/>
                </a:lnTo>
                <a:lnTo>
                  <a:pt x="0" y="500894"/>
                </a:lnTo>
                <a:close/>
              </a:path>
            </a:pathLst>
          </a:custGeom>
          <a:solidFill>
            <a:srgbClr val="FCE1C3"/>
          </a:solidFill>
          <a:ln w="11515" cap="flat">
            <a:noFill/>
            <a:prstDash val="solid"/>
            <a:miter/>
          </a:ln>
        </p:spPr>
        <p:txBody>
          <a:bodyPr rtlCol="0" anchor="ctr"/>
          <a:lstStyle/>
          <a:p>
            <a:endParaRPr lang="en-GB">
              <a:solidFill>
                <a:prstClr val="black"/>
              </a:solidFill>
              <a:latin typeface="United Curriculum"/>
            </a:endParaRPr>
          </a:p>
        </p:txBody>
      </p:sp>
      <p:sp>
        <p:nvSpPr>
          <p:cNvPr id="55" name="Freeform: Shape 54">
            <a:extLst>
              <a:ext uri="{FF2B5EF4-FFF2-40B4-BE49-F238E27FC236}">
                <a16:creationId xmlns:a16="http://schemas.microsoft.com/office/drawing/2014/main" id="{65986980-EBC6-8000-068F-26C95FCD65C8}"/>
              </a:ext>
            </a:extLst>
          </p:cNvPr>
          <p:cNvSpPr/>
          <p:nvPr/>
        </p:nvSpPr>
        <p:spPr>
          <a:xfrm>
            <a:off x="3021433" y="2190095"/>
            <a:ext cx="918631" cy="495826"/>
          </a:xfrm>
          <a:custGeom>
            <a:avLst/>
            <a:gdLst>
              <a:gd name="connsiteX0" fmla="*/ 0 w 918631"/>
              <a:gd name="connsiteY0" fmla="*/ 0 h 495826"/>
              <a:gd name="connsiteX1" fmla="*/ 918632 w 918631"/>
              <a:gd name="connsiteY1" fmla="*/ 0 h 495826"/>
              <a:gd name="connsiteX2" fmla="*/ 918632 w 918631"/>
              <a:gd name="connsiteY2" fmla="*/ 495826 h 495826"/>
              <a:gd name="connsiteX3" fmla="*/ 0 w 918631"/>
              <a:gd name="connsiteY3" fmla="*/ 495826 h 495826"/>
            </a:gdLst>
            <a:ahLst/>
            <a:cxnLst>
              <a:cxn ang="0">
                <a:pos x="connsiteX0" y="connsiteY0"/>
              </a:cxn>
              <a:cxn ang="0">
                <a:pos x="connsiteX1" y="connsiteY1"/>
              </a:cxn>
              <a:cxn ang="0">
                <a:pos x="connsiteX2" y="connsiteY2"/>
              </a:cxn>
              <a:cxn ang="0">
                <a:pos x="connsiteX3" y="connsiteY3"/>
              </a:cxn>
            </a:cxnLst>
            <a:rect l="l" t="t" r="r" b="b"/>
            <a:pathLst>
              <a:path w="918631" h="495826">
                <a:moveTo>
                  <a:pt x="0" y="0"/>
                </a:moveTo>
                <a:lnTo>
                  <a:pt x="918632" y="0"/>
                </a:lnTo>
                <a:lnTo>
                  <a:pt x="918632" y="495826"/>
                </a:lnTo>
                <a:lnTo>
                  <a:pt x="0" y="495826"/>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6" name="Freeform: Shape 55">
            <a:extLst>
              <a:ext uri="{FF2B5EF4-FFF2-40B4-BE49-F238E27FC236}">
                <a16:creationId xmlns:a16="http://schemas.microsoft.com/office/drawing/2014/main" id="{5729FF35-0512-980F-A10C-8F1A9388A88D}"/>
              </a:ext>
            </a:extLst>
          </p:cNvPr>
          <p:cNvSpPr/>
          <p:nvPr/>
        </p:nvSpPr>
        <p:spPr>
          <a:xfrm>
            <a:off x="1713742" y="3278840"/>
            <a:ext cx="920705" cy="504694"/>
          </a:xfrm>
          <a:custGeom>
            <a:avLst/>
            <a:gdLst>
              <a:gd name="connsiteX0" fmla="*/ 0 w 920705"/>
              <a:gd name="connsiteY0" fmla="*/ 0 h 504694"/>
              <a:gd name="connsiteX1" fmla="*/ 920705 w 920705"/>
              <a:gd name="connsiteY1" fmla="*/ 0 h 504694"/>
              <a:gd name="connsiteX2" fmla="*/ 920705 w 920705"/>
              <a:gd name="connsiteY2" fmla="*/ 504695 h 504694"/>
              <a:gd name="connsiteX3" fmla="*/ 0 w 920705"/>
              <a:gd name="connsiteY3" fmla="*/ 504695 h 504694"/>
            </a:gdLst>
            <a:ahLst/>
            <a:cxnLst>
              <a:cxn ang="0">
                <a:pos x="connsiteX0" y="connsiteY0"/>
              </a:cxn>
              <a:cxn ang="0">
                <a:pos x="connsiteX1" y="connsiteY1"/>
              </a:cxn>
              <a:cxn ang="0">
                <a:pos x="connsiteX2" y="connsiteY2"/>
              </a:cxn>
              <a:cxn ang="0">
                <a:pos x="connsiteX3" y="connsiteY3"/>
              </a:cxn>
            </a:cxnLst>
            <a:rect l="l" t="t" r="r" b="b"/>
            <a:pathLst>
              <a:path w="920705" h="504694">
                <a:moveTo>
                  <a:pt x="0" y="0"/>
                </a:moveTo>
                <a:lnTo>
                  <a:pt x="920705" y="0"/>
                </a:lnTo>
                <a:lnTo>
                  <a:pt x="920705" y="504695"/>
                </a:lnTo>
                <a:lnTo>
                  <a:pt x="0" y="504695"/>
                </a:lnTo>
                <a:close/>
              </a:path>
            </a:pathLst>
          </a:custGeom>
          <a:solidFill>
            <a:srgbClr val="4E3313"/>
          </a:solidFill>
          <a:ln w="11515" cap="flat">
            <a:noFill/>
            <a:prstDash val="solid"/>
            <a:miter/>
          </a:ln>
        </p:spPr>
        <p:txBody>
          <a:bodyPr rtlCol="0" anchor="ctr"/>
          <a:lstStyle/>
          <a:p>
            <a:endParaRPr lang="en-GB">
              <a:solidFill>
                <a:prstClr val="black"/>
              </a:solidFill>
              <a:latin typeface="United Curriculum"/>
            </a:endParaRPr>
          </a:p>
        </p:txBody>
      </p:sp>
      <p:sp>
        <p:nvSpPr>
          <p:cNvPr id="57" name="Freeform: Shape 56">
            <a:extLst>
              <a:ext uri="{FF2B5EF4-FFF2-40B4-BE49-F238E27FC236}">
                <a16:creationId xmlns:a16="http://schemas.microsoft.com/office/drawing/2014/main" id="{4C41E7C6-E6DC-9AB6-E54B-7F046FF64CF3}"/>
              </a:ext>
            </a:extLst>
          </p:cNvPr>
          <p:cNvSpPr/>
          <p:nvPr/>
        </p:nvSpPr>
        <p:spPr>
          <a:xfrm>
            <a:off x="5629906" y="4878729"/>
            <a:ext cx="5873" cy="46069"/>
          </a:xfrm>
          <a:custGeom>
            <a:avLst/>
            <a:gdLst>
              <a:gd name="connsiteX0" fmla="*/ 0 w 5873"/>
              <a:gd name="connsiteY0" fmla="*/ 0 h 46069"/>
              <a:gd name="connsiteX1" fmla="*/ 5874 w 5873"/>
              <a:gd name="connsiteY1" fmla="*/ 0 h 46069"/>
              <a:gd name="connsiteX2" fmla="*/ 5874 w 5873"/>
              <a:gd name="connsiteY2" fmla="*/ 46070 h 46069"/>
              <a:gd name="connsiteX3" fmla="*/ 0 w 5873"/>
              <a:gd name="connsiteY3" fmla="*/ 46070 h 46069"/>
            </a:gdLst>
            <a:ahLst/>
            <a:cxnLst>
              <a:cxn ang="0">
                <a:pos x="connsiteX0" y="connsiteY0"/>
              </a:cxn>
              <a:cxn ang="0">
                <a:pos x="connsiteX1" y="connsiteY1"/>
              </a:cxn>
              <a:cxn ang="0">
                <a:pos x="connsiteX2" y="connsiteY2"/>
              </a:cxn>
              <a:cxn ang="0">
                <a:pos x="connsiteX3" y="connsiteY3"/>
              </a:cxn>
            </a:cxnLst>
            <a:rect l="l" t="t" r="r" b="b"/>
            <a:pathLst>
              <a:path w="5873" h="46069">
                <a:moveTo>
                  <a:pt x="0" y="0"/>
                </a:moveTo>
                <a:lnTo>
                  <a:pt x="5874" y="0"/>
                </a:lnTo>
                <a:lnTo>
                  <a:pt x="5874" y="46070"/>
                </a:lnTo>
                <a:lnTo>
                  <a:pt x="0" y="46070"/>
                </a:lnTo>
                <a:close/>
              </a:path>
            </a:pathLst>
          </a:custGeom>
          <a:solidFill>
            <a:srgbClr val="FFFFFF"/>
          </a:solidFill>
          <a:ln w="11515" cap="flat">
            <a:noFill/>
            <a:prstDash val="solid"/>
            <a:miter/>
          </a:ln>
        </p:spPr>
        <p:txBody>
          <a:bodyPr rtlCol="0" anchor="ctr"/>
          <a:lstStyle/>
          <a:p>
            <a:endParaRPr lang="en-GB">
              <a:solidFill>
                <a:prstClr val="black"/>
              </a:solidFill>
              <a:latin typeface="United Curriculum"/>
            </a:endParaRPr>
          </a:p>
        </p:txBody>
      </p:sp>
      <p:sp>
        <p:nvSpPr>
          <p:cNvPr id="58" name="TextBox 57">
            <a:extLst>
              <a:ext uri="{FF2B5EF4-FFF2-40B4-BE49-F238E27FC236}">
                <a16:creationId xmlns:a16="http://schemas.microsoft.com/office/drawing/2014/main" id="{619C8FC0-9775-8D87-C205-BE54F25BEE73}"/>
              </a:ext>
            </a:extLst>
          </p:cNvPr>
          <p:cNvSpPr txBox="1"/>
          <p:nvPr/>
        </p:nvSpPr>
        <p:spPr>
          <a:xfrm>
            <a:off x="407869" y="2731613"/>
            <a:ext cx="918631" cy="507831"/>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It’s Getting Cold Outside / Bears</a:t>
            </a:r>
          </a:p>
        </p:txBody>
      </p:sp>
      <p:sp>
        <p:nvSpPr>
          <p:cNvPr id="59" name="TextBox 58">
            <a:extLst>
              <a:ext uri="{FF2B5EF4-FFF2-40B4-BE49-F238E27FC236}">
                <a16:creationId xmlns:a16="http://schemas.microsoft.com/office/drawing/2014/main" id="{E1591C7C-7467-D362-AA4F-076CFB802C28}"/>
              </a:ext>
            </a:extLst>
          </p:cNvPr>
          <p:cNvSpPr txBox="1"/>
          <p:nvPr/>
        </p:nvSpPr>
        <p:spPr>
          <a:xfrm>
            <a:off x="373412" y="3340095"/>
            <a:ext cx="989152"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Polar Express &amp; Special Days</a:t>
            </a:r>
          </a:p>
        </p:txBody>
      </p:sp>
      <p:sp>
        <p:nvSpPr>
          <p:cNvPr id="60" name="TextBox 59">
            <a:extLst>
              <a:ext uri="{FF2B5EF4-FFF2-40B4-BE49-F238E27FC236}">
                <a16:creationId xmlns:a16="http://schemas.microsoft.com/office/drawing/2014/main" id="{B893E251-6E47-E1B8-0429-1822B63182AB}"/>
              </a:ext>
            </a:extLst>
          </p:cNvPr>
          <p:cNvSpPr txBox="1"/>
          <p:nvPr/>
        </p:nvSpPr>
        <p:spPr>
          <a:xfrm>
            <a:off x="372467" y="4444122"/>
            <a:ext cx="989152"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 the Farm / Glorious Food</a:t>
            </a:r>
          </a:p>
        </p:txBody>
      </p:sp>
      <p:sp>
        <p:nvSpPr>
          <p:cNvPr id="61" name="TextBox 60">
            <a:extLst>
              <a:ext uri="{FF2B5EF4-FFF2-40B4-BE49-F238E27FC236}">
                <a16:creationId xmlns:a16="http://schemas.microsoft.com/office/drawing/2014/main" id="{DAEF4575-765C-DF5A-73AF-48BD366EA5C4}"/>
              </a:ext>
            </a:extLst>
          </p:cNvPr>
          <p:cNvSpPr txBox="1"/>
          <p:nvPr/>
        </p:nvSpPr>
        <p:spPr>
          <a:xfrm>
            <a:off x="467493" y="5012086"/>
            <a:ext cx="760508" cy="507831"/>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Once Upon a Time</a:t>
            </a:r>
          </a:p>
          <a:p>
            <a:pPr algn="ctr"/>
            <a:r>
              <a:rPr lang="en-GB" sz="900">
                <a:ln/>
                <a:solidFill>
                  <a:srgbClr val="1E1E1C"/>
                </a:solidFill>
                <a:latin typeface="United Curriculum"/>
                <a:sym typeface="United Curriculum"/>
                <a:rtl val="0"/>
              </a:rPr>
              <a:t>1/2</a:t>
            </a:r>
          </a:p>
        </p:txBody>
      </p:sp>
      <p:sp>
        <p:nvSpPr>
          <p:cNvPr id="62" name="TextBox 61">
            <a:extLst>
              <a:ext uri="{FF2B5EF4-FFF2-40B4-BE49-F238E27FC236}">
                <a16:creationId xmlns:a16="http://schemas.microsoft.com/office/drawing/2014/main" id="{41B68212-C74F-A53B-D8F1-E065AFD140B1}"/>
              </a:ext>
            </a:extLst>
          </p:cNvPr>
          <p:cNvSpPr txBox="1"/>
          <p:nvPr/>
        </p:nvSpPr>
        <p:spPr>
          <a:xfrm>
            <a:off x="427213" y="3910764"/>
            <a:ext cx="869026" cy="369332"/>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On the Move / Toys</a:t>
            </a:r>
          </a:p>
        </p:txBody>
      </p:sp>
      <p:sp>
        <p:nvSpPr>
          <p:cNvPr id="63" name="TextBox 62">
            <a:extLst>
              <a:ext uri="{FF2B5EF4-FFF2-40B4-BE49-F238E27FC236}">
                <a16:creationId xmlns:a16="http://schemas.microsoft.com/office/drawing/2014/main" id="{75377E05-063C-C7D7-76F9-6D7D05D27814}"/>
              </a:ext>
            </a:extLst>
          </p:cNvPr>
          <p:cNvSpPr txBox="1"/>
          <p:nvPr/>
        </p:nvSpPr>
        <p:spPr>
          <a:xfrm>
            <a:off x="1092583" y="5167276"/>
            <a:ext cx="857148" cy="784830"/>
          </a:xfrm>
          <a:prstGeom prst="rect">
            <a:avLst/>
          </a:prstGeom>
          <a:noFill/>
        </p:spPr>
        <p:txBody>
          <a:bodyPr wrap="square" rtlCol="0">
            <a:spAutoFit/>
          </a:bodyPr>
          <a:lstStyle/>
          <a:p>
            <a:pPr algn="ctr"/>
            <a:r>
              <a:rPr lang="en-GB" sz="900">
                <a:ln/>
                <a:solidFill>
                  <a:srgbClr val="1E1E1C"/>
                </a:solidFill>
                <a:latin typeface="United Curriculum"/>
                <a:sym typeface="United Curriculum"/>
                <a:rtl val="0"/>
              </a:rPr>
              <a:t>All Creatures Great &amp; Small</a:t>
            </a:r>
          </a:p>
          <a:p>
            <a:pPr algn="ctr"/>
            <a:r>
              <a:rPr lang="en-GB" sz="900">
                <a:ln/>
                <a:solidFill>
                  <a:srgbClr val="1E1E1C"/>
                </a:solidFill>
                <a:latin typeface="United Curriculum"/>
                <a:sym typeface="United Curriculum"/>
                <a:rtl val="0"/>
              </a:rPr>
              <a:t>1/2</a:t>
            </a:r>
          </a:p>
        </p:txBody>
      </p:sp>
      <p:sp>
        <p:nvSpPr>
          <p:cNvPr id="64" name="TextBox 63">
            <a:extLst>
              <a:ext uri="{FF2B5EF4-FFF2-40B4-BE49-F238E27FC236}">
                <a16:creationId xmlns:a16="http://schemas.microsoft.com/office/drawing/2014/main" id="{F72DE844-9D51-F15E-A70F-2E5547EF0E72}"/>
              </a:ext>
            </a:extLst>
          </p:cNvPr>
          <p:cNvSpPr txBox="1"/>
          <p:nvPr/>
        </p:nvSpPr>
        <p:spPr>
          <a:xfrm>
            <a:off x="1771644" y="4411309"/>
            <a:ext cx="803157" cy="400110"/>
          </a:xfrm>
          <a:prstGeom prst="rect">
            <a:avLst/>
          </a:prstGeom>
          <a:noFill/>
        </p:spPr>
        <p:txBody>
          <a:bodyPr wrap="square" rtlCol="0">
            <a:spAutoFit/>
          </a:bodyPr>
          <a:lstStyle/>
          <a:p>
            <a:pPr algn="ctr"/>
            <a:r>
              <a:rPr lang="en-GB" sz="1000">
                <a:ln/>
                <a:solidFill>
                  <a:srgbClr val="1E1E1C"/>
                </a:solidFill>
                <a:latin typeface="United Curriculum"/>
                <a:sym typeface="United Curriculum"/>
                <a:rtl val="0"/>
              </a:rPr>
              <a:t>Me and My World</a:t>
            </a:r>
          </a:p>
        </p:txBody>
      </p:sp>
      <p:sp>
        <p:nvSpPr>
          <p:cNvPr id="65" name="TextBox 64">
            <a:extLst>
              <a:ext uri="{FF2B5EF4-FFF2-40B4-BE49-F238E27FC236}">
                <a16:creationId xmlns:a16="http://schemas.microsoft.com/office/drawing/2014/main" id="{6745FD57-F103-3766-9379-FD3DC63DED58}"/>
              </a:ext>
            </a:extLst>
          </p:cNvPr>
          <p:cNvSpPr txBox="1"/>
          <p:nvPr/>
        </p:nvSpPr>
        <p:spPr>
          <a:xfrm>
            <a:off x="1768718" y="3870731"/>
            <a:ext cx="802928" cy="400110"/>
          </a:xfrm>
          <a:prstGeom prst="rect">
            <a:avLst/>
          </a:prstGeom>
          <a:noFill/>
        </p:spPr>
        <p:txBody>
          <a:bodyPr wrap="square" rtlCol="0">
            <a:spAutoFit/>
          </a:bodyPr>
          <a:lstStyle/>
          <a:p>
            <a:pPr algn="ctr"/>
            <a:r>
              <a:rPr lang="en-GB" sz="1000">
                <a:ln/>
                <a:solidFill>
                  <a:srgbClr val="1E1E1C"/>
                </a:solidFill>
                <a:latin typeface="United Curriculum"/>
                <a:sym typeface="United Curriculum"/>
                <a:rtl val="0"/>
              </a:rPr>
              <a:t>Science Detectives</a:t>
            </a:r>
          </a:p>
        </p:txBody>
      </p:sp>
      <p:sp>
        <p:nvSpPr>
          <p:cNvPr id="66" name="TextBox 65">
            <a:extLst>
              <a:ext uri="{FF2B5EF4-FFF2-40B4-BE49-F238E27FC236}">
                <a16:creationId xmlns:a16="http://schemas.microsoft.com/office/drawing/2014/main" id="{47A696A4-8DD0-F5AA-B235-82B391819BFC}"/>
              </a:ext>
            </a:extLst>
          </p:cNvPr>
          <p:cNvSpPr txBox="1"/>
          <p:nvPr/>
        </p:nvSpPr>
        <p:spPr>
          <a:xfrm>
            <a:off x="494635" y="2259510"/>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N 3/4</a:t>
            </a:r>
          </a:p>
        </p:txBody>
      </p:sp>
      <p:sp>
        <p:nvSpPr>
          <p:cNvPr id="67" name="TextBox 66">
            <a:extLst>
              <a:ext uri="{FF2B5EF4-FFF2-40B4-BE49-F238E27FC236}">
                <a16:creationId xmlns:a16="http://schemas.microsoft.com/office/drawing/2014/main" id="{16304488-04DC-2099-FBDD-EF0D36F647CC}"/>
              </a:ext>
            </a:extLst>
          </p:cNvPr>
          <p:cNvSpPr txBox="1"/>
          <p:nvPr/>
        </p:nvSpPr>
        <p:spPr>
          <a:xfrm>
            <a:off x="1812771" y="5076645"/>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R</a:t>
            </a:r>
          </a:p>
        </p:txBody>
      </p:sp>
      <p:sp>
        <p:nvSpPr>
          <p:cNvPr id="68" name="TextBox 67">
            <a:extLst>
              <a:ext uri="{FF2B5EF4-FFF2-40B4-BE49-F238E27FC236}">
                <a16:creationId xmlns:a16="http://schemas.microsoft.com/office/drawing/2014/main" id="{B5F82782-9084-07A6-0FFF-1B3C7950292A}"/>
              </a:ext>
            </a:extLst>
          </p:cNvPr>
          <p:cNvSpPr txBox="1"/>
          <p:nvPr/>
        </p:nvSpPr>
        <p:spPr>
          <a:xfrm>
            <a:off x="1739747" y="3348064"/>
            <a:ext cx="862775"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1</a:t>
            </a:r>
          </a:p>
        </p:txBody>
      </p:sp>
      <p:sp>
        <p:nvSpPr>
          <p:cNvPr id="69" name="TextBox 68">
            <a:extLst>
              <a:ext uri="{FF2B5EF4-FFF2-40B4-BE49-F238E27FC236}">
                <a16:creationId xmlns:a16="http://schemas.microsoft.com/office/drawing/2014/main" id="{666FB894-CEE7-B472-F8DC-F98210889920}"/>
              </a:ext>
            </a:extLst>
          </p:cNvPr>
          <p:cNvSpPr txBox="1"/>
          <p:nvPr/>
        </p:nvSpPr>
        <p:spPr>
          <a:xfrm>
            <a:off x="1853591" y="2789824"/>
            <a:ext cx="61747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Plants</a:t>
            </a:r>
            <a:endParaRPr lang="en-GB" sz="1000">
              <a:ln w="1569" cap="flat">
                <a:solidFill>
                  <a:srgbClr val="1E1E1C"/>
                </a:solidFill>
                <a:miter/>
              </a:ln>
              <a:solidFill>
                <a:srgbClr val="1E1E1C"/>
              </a:solidFill>
              <a:latin typeface="United Curriculum"/>
              <a:sym typeface="United Curriculum"/>
              <a:rtl val="0"/>
            </a:endParaRPr>
          </a:p>
        </p:txBody>
      </p:sp>
      <p:sp>
        <p:nvSpPr>
          <p:cNvPr id="70" name="TextBox 69">
            <a:extLst>
              <a:ext uri="{FF2B5EF4-FFF2-40B4-BE49-F238E27FC236}">
                <a16:creationId xmlns:a16="http://schemas.microsoft.com/office/drawing/2014/main" id="{AD03F0B1-6B85-FB8E-DFE3-86333593352F}"/>
              </a:ext>
            </a:extLst>
          </p:cNvPr>
          <p:cNvSpPr txBox="1"/>
          <p:nvPr/>
        </p:nvSpPr>
        <p:spPr>
          <a:xfrm>
            <a:off x="1627925" y="2185866"/>
            <a:ext cx="1098337" cy="507831"/>
          </a:xfrm>
          <a:prstGeom prst="rect">
            <a:avLst/>
          </a:prstGeom>
          <a:noFill/>
        </p:spPr>
        <p:txBody>
          <a:bodyPr wrap="square" rtlCol="0">
            <a:spAutoFit/>
          </a:bodyPr>
          <a:lstStyle/>
          <a:p>
            <a:pPr algn="ctr"/>
            <a:r>
              <a:rPr lang="en-GB" sz="900" b="1">
                <a:ln/>
                <a:solidFill>
                  <a:srgbClr val="1E1E1C"/>
                </a:solidFill>
                <a:latin typeface="United Curriculum"/>
                <a:sym typeface="United Curriculum"/>
                <a:rtl val="0"/>
              </a:rPr>
              <a:t>Biology / Physics</a:t>
            </a:r>
          </a:p>
          <a:p>
            <a:pPr algn="ctr"/>
            <a:r>
              <a:rPr lang="en-GB" sz="900">
                <a:ln/>
                <a:solidFill>
                  <a:srgbClr val="1E1E1C"/>
                </a:solidFill>
                <a:latin typeface="United Curriculum"/>
                <a:sym typeface="United Curriculum"/>
                <a:rtl val="0"/>
              </a:rPr>
              <a:t>Seasonal</a:t>
            </a:r>
            <a:r>
              <a:rPr lang="en-GB" sz="900" b="1">
                <a:ln/>
                <a:solidFill>
                  <a:srgbClr val="1E1E1C"/>
                </a:solidFill>
                <a:latin typeface="United Curriculum"/>
                <a:sym typeface="United Curriculum"/>
                <a:rtl val="0"/>
              </a:rPr>
              <a:t> </a:t>
            </a:r>
            <a:r>
              <a:rPr lang="en-GB" sz="900">
                <a:ln/>
                <a:solidFill>
                  <a:srgbClr val="1E1E1C"/>
                </a:solidFill>
                <a:latin typeface="United Curriculum"/>
                <a:sym typeface="United Curriculum"/>
                <a:rtl val="0"/>
              </a:rPr>
              <a:t>Changes</a:t>
            </a:r>
            <a:endParaRPr lang="en-GB" sz="900">
              <a:ln w="1569" cap="flat">
                <a:solidFill>
                  <a:srgbClr val="1E1E1C"/>
                </a:solidFill>
                <a:miter/>
              </a:ln>
              <a:solidFill>
                <a:srgbClr val="1E1E1C"/>
              </a:solidFill>
              <a:latin typeface="United Curriculum"/>
              <a:sym typeface="United Curriculum"/>
              <a:rtl val="0"/>
            </a:endParaRPr>
          </a:p>
        </p:txBody>
      </p:sp>
      <p:sp>
        <p:nvSpPr>
          <p:cNvPr id="71" name="TextBox 70">
            <a:extLst>
              <a:ext uri="{FF2B5EF4-FFF2-40B4-BE49-F238E27FC236}">
                <a16:creationId xmlns:a16="http://schemas.microsoft.com/office/drawing/2014/main" id="{A8C35C62-C161-63FA-F982-BBDDD668FFFE}"/>
              </a:ext>
            </a:extLst>
          </p:cNvPr>
          <p:cNvSpPr txBox="1"/>
          <p:nvPr/>
        </p:nvSpPr>
        <p:spPr>
          <a:xfrm>
            <a:off x="1775863" y="1590585"/>
            <a:ext cx="776175"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Everyday</a:t>
            </a:r>
          </a:p>
          <a:p>
            <a:pPr algn="ctr"/>
            <a:r>
              <a:rPr lang="en-GB" sz="1000">
                <a:ln/>
                <a:solidFill>
                  <a:srgbClr val="1E1E1C"/>
                </a:solidFill>
                <a:latin typeface="United Curriculum"/>
                <a:sym typeface="United Curriculum"/>
                <a:rtl val="0"/>
              </a:rPr>
              <a:t>Materials</a:t>
            </a:r>
            <a:endParaRPr lang="en-GB" sz="1000">
              <a:ln w="1569" cap="flat">
                <a:solidFill>
                  <a:srgbClr val="1E1E1C"/>
                </a:solidFill>
                <a:miter/>
              </a:ln>
              <a:solidFill>
                <a:srgbClr val="1E1E1C"/>
              </a:solidFill>
              <a:latin typeface="United Curriculum"/>
              <a:sym typeface="United Curriculum"/>
              <a:rtl val="0"/>
            </a:endParaRPr>
          </a:p>
        </p:txBody>
      </p:sp>
      <p:sp>
        <p:nvSpPr>
          <p:cNvPr id="72" name="TextBox 71">
            <a:extLst>
              <a:ext uri="{FF2B5EF4-FFF2-40B4-BE49-F238E27FC236}">
                <a16:creationId xmlns:a16="http://schemas.microsoft.com/office/drawing/2014/main" id="{B7630206-3296-C59C-2AA2-FB10AAA346BA}"/>
              </a:ext>
            </a:extLst>
          </p:cNvPr>
          <p:cNvSpPr txBox="1"/>
          <p:nvPr/>
        </p:nvSpPr>
        <p:spPr>
          <a:xfrm>
            <a:off x="2487654" y="1261521"/>
            <a:ext cx="670376"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Animals</a:t>
            </a:r>
            <a:endParaRPr lang="en-GB" sz="1000">
              <a:ln w="1569" cap="flat">
                <a:solidFill>
                  <a:srgbClr val="1E1E1C"/>
                </a:solidFill>
                <a:miter/>
              </a:ln>
              <a:solidFill>
                <a:srgbClr val="1E1E1C"/>
              </a:solidFill>
              <a:latin typeface="United Curriculum"/>
              <a:sym typeface="United Curriculum"/>
              <a:rtl val="0"/>
            </a:endParaRPr>
          </a:p>
        </p:txBody>
      </p:sp>
      <p:sp>
        <p:nvSpPr>
          <p:cNvPr id="73" name="TextBox 72">
            <a:extLst>
              <a:ext uri="{FF2B5EF4-FFF2-40B4-BE49-F238E27FC236}">
                <a16:creationId xmlns:a16="http://schemas.microsoft.com/office/drawing/2014/main" id="{CAFB9F5D-0031-84C8-7265-59E8BC096095}"/>
              </a:ext>
            </a:extLst>
          </p:cNvPr>
          <p:cNvSpPr txBox="1"/>
          <p:nvPr/>
        </p:nvSpPr>
        <p:spPr>
          <a:xfrm>
            <a:off x="3146962" y="1664736"/>
            <a:ext cx="660758"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Humans</a:t>
            </a:r>
            <a:endParaRPr lang="en-GB" sz="1000">
              <a:ln w="1569" cap="flat">
                <a:solidFill>
                  <a:srgbClr val="1E1E1C"/>
                </a:solidFill>
                <a:miter/>
              </a:ln>
              <a:solidFill>
                <a:srgbClr val="1E1E1C"/>
              </a:solidFill>
              <a:latin typeface="United Curriculum"/>
              <a:sym typeface="United Curriculum"/>
              <a:rtl val="0"/>
            </a:endParaRPr>
          </a:p>
        </p:txBody>
      </p:sp>
      <p:sp>
        <p:nvSpPr>
          <p:cNvPr id="74" name="TextBox 73">
            <a:extLst>
              <a:ext uri="{FF2B5EF4-FFF2-40B4-BE49-F238E27FC236}">
                <a16:creationId xmlns:a16="http://schemas.microsoft.com/office/drawing/2014/main" id="{8C186C35-FAC7-8618-CD1B-97D1D76E5718}"/>
              </a:ext>
            </a:extLst>
          </p:cNvPr>
          <p:cNvSpPr txBox="1"/>
          <p:nvPr/>
        </p:nvSpPr>
        <p:spPr>
          <a:xfrm>
            <a:off x="2980973" y="2787949"/>
            <a:ext cx="1000198"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 Growth</a:t>
            </a:r>
            <a:endParaRPr lang="en-GB" sz="1000">
              <a:ln w="1569" cap="flat">
                <a:solidFill>
                  <a:srgbClr val="1E1E1C"/>
                </a:solidFill>
                <a:miter/>
              </a:ln>
              <a:solidFill>
                <a:srgbClr val="1E1E1C"/>
              </a:solidFill>
              <a:latin typeface="United Curriculum"/>
              <a:sym typeface="United Curriculum"/>
              <a:rtl val="0"/>
            </a:endParaRPr>
          </a:p>
        </p:txBody>
      </p:sp>
      <p:sp>
        <p:nvSpPr>
          <p:cNvPr id="75" name="TextBox 74">
            <a:extLst>
              <a:ext uri="{FF2B5EF4-FFF2-40B4-BE49-F238E27FC236}">
                <a16:creationId xmlns:a16="http://schemas.microsoft.com/office/drawing/2014/main" id="{6458E616-CDC4-CAF5-676E-0253A7B05052}"/>
              </a:ext>
            </a:extLst>
          </p:cNvPr>
          <p:cNvSpPr txBox="1"/>
          <p:nvPr/>
        </p:nvSpPr>
        <p:spPr>
          <a:xfrm>
            <a:off x="3068134" y="3259655"/>
            <a:ext cx="818202"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Needs of Animals</a:t>
            </a:r>
            <a:endParaRPr lang="en-GB" sz="1000">
              <a:ln w="1569" cap="flat">
                <a:solidFill>
                  <a:srgbClr val="1E1E1C"/>
                </a:solidFill>
                <a:miter/>
              </a:ln>
              <a:solidFill>
                <a:srgbClr val="1E1E1C"/>
              </a:solidFill>
              <a:latin typeface="United Curriculum"/>
              <a:sym typeface="United Curriculum"/>
              <a:rtl val="0"/>
            </a:endParaRPr>
          </a:p>
        </p:txBody>
      </p:sp>
      <p:sp>
        <p:nvSpPr>
          <p:cNvPr id="76" name="TextBox 75">
            <a:extLst>
              <a:ext uri="{FF2B5EF4-FFF2-40B4-BE49-F238E27FC236}">
                <a16:creationId xmlns:a16="http://schemas.microsoft.com/office/drawing/2014/main" id="{0C633771-D9F5-1D88-9250-4BA2437EEE1B}"/>
              </a:ext>
            </a:extLst>
          </p:cNvPr>
          <p:cNvSpPr txBox="1"/>
          <p:nvPr/>
        </p:nvSpPr>
        <p:spPr>
          <a:xfrm>
            <a:off x="3099540" y="3803686"/>
            <a:ext cx="772966"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Uses of Materials</a:t>
            </a:r>
            <a:endParaRPr lang="en-GB" sz="1000">
              <a:ln w="1569" cap="flat">
                <a:solidFill>
                  <a:srgbClr val="1E1E1C"/>
                </a:solidFill>
                <a:miter/>
              </a:ln>
              <a:solidFill>
                <a:srgbClr val="1E1E1C"/>
              </a:solidFill>
              <a:latin typeface="United Curriculum"/>
              <a:sym typeface="United Curriculum"/>
              <a:rtl val="0"/>
            </a:endParaRPr>
          </a:p>
        </p:txBody>
      </p:sp>
      <p:sp>
        <p:nvSpPr>
          <p:cNvPr id="77" name="TextBox 76">
            <a:extLst>
              <a:ext uri="{FF2B5EF4-FFF2-40B4-BE49-F238E27FC236}">
                <a16:creationId xmlns:a16="http://schemas.microsoft.com/office/drawing/2014/main" id="{93162925-929D-0F09-8954-9CFFA76C677C}"/>
              </a:ext>
            </a:extLst>
          </p:cNvPr>
          <p:cNvSpPr txBox="1"/>
          <p:nvPr/>
        </p:nvSpPr>
        <p:spPr>
          <a:xfrm>
            <a:off x="3003799" y="4355083"/>
            <a:ext cx="959428"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Living Things &amp; Habitats</a:t>
            </a:r>
            <a:endParaRPr lang="en-GB" sz="1000">
              <a:ln w="1569" cap="flat">
                <a:solidFill>
                  <a:srgbClr val="1E1E1C"/>
                </a:solidFill>
                <a:miter/>
              </a:ln>
              <a:solidFill>
                <a:srgbClr val="1E1E1C"/>
              </a:solidFill>
              <a:latin typeface="United Curriculum"/>
              <a:sym typeface="United Curriculum"/>
              <a:rtl val="0"/>
            </a:endParaRPr>
          </a:p>
        </p:txBody>
      </p:sp>
      <p:sp>
        <p:nvSpPr>
          <p:cNvPr id="78" name="TextBox 77">
            <a:extLst>
              <a:ext uri="{FF2B5EF4-FFF2-40B4-BE49-F238E27FC236}">
                <a16:creationId xmlns:a16="http://schemas.microsoft.com/office/drawing/2014/main" id="{07567200-C096-757B-A777-70C5EC9522A2}"/>
              </a:ext>
            </a:extLst>
          </p:cNvPr>
          <p:cNvSpPr txBox="1"/>
          <p:nvPr/>
        </p:nvSpPr>
        <p:spPr>
          <a:xfrm>
            <a:off x="3067541" y="4921955"/>
            <a:ext cx="803436" cy="707886"/>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Solids, Liquids &amp; Gases</a:t>
            </a:r>
            <a:endParaRPr lang="en-GB" sz="1000">
              <a:ln w="1569" cap="flat">
                <a:solidFill>
                  <a:srgbClr val="1E1E1C"/>
                </a:solidFill>
                <a:miter/>
              </a:ln>
              <a:solidFill>
                <a:srgbClr val="1E1E1C"/>
              </a:solidFill>
              <a:latin typeface="United Curriculum"/>
              <a:sym typeface="United Curriculum"/>
              <a:rtl val="0"/>
            </a:endParaRPr>
          </a:p>
        </p:txBody>
      </p:sp>
      <p:sp>
        <p:nvSpPr>
          <p:cNvPr id="79" name="TextBox 78">
            <a:extLst>
              <a:ext uri="{FF2B5EF4-FFF2-40B4-BE49-F238E27FC236}">
                <a16:creationId xmlns:a16="http://schemas.microsoft.com/office/drawing/2014/main" id="{D03FA4EC-6416-6F87-5901-ABFA086462C7}"/>
              </a:ext>
            </a:extLst>
          </p:cNvPr>
          <p:cNvSpPr txBox="1"/>
          <p:nvPr/>
        </p:nvSpPr>
        <p:spPr>
          <a:xfrm>
            <a:off x="4410957" y="5050020"/>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Rocks</a:t>
            </a:r>
          </a:p>
        </p:txBody>
      </p:sp>
      <p:sp>
        <p:nvSpPr>
          <p:cNvPr id="80" name="TextBox 79">
            <a:extLst>
              <a:ext uri="{FF2B5EF4-FFF2-40B4-BE49-F238E27FC236}">
                <a16:creationId xmlns:a16="http://schemas.microsoft.com/office/drawing/2014/main" id="{04B13040-4248-D25F-9632-7B0338E7E451}"/>
              </a:ext>
            </a:extLst>
          </p:cNvPr>
          <p:cNvSpPr txBox="1"/>
          <p:nvPr/>
        </p:nvSpPr>
        <p:spPr>
          <a:xfrm>
            <a:off x="4495621" y="4439122"/>
            <a:ext cx="612668" cy="400110"/>
          </a:xfrm>
          <a:prstGeom prst="rect">
            <a:avLst/>
          </a:prstGeom>
          <a:noFill/>
        </p:spPr>
        <p:txBody>
          <a:bodyPr wrap="none" rtlCol="0">
            <a:spAutoFit/>
          </a:bodyPr>
          <a:lstStyle/>
          <a:p>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Light</a:t>
            </a:r>
            <a:endParaRPr lang="en-GB" sz="1000">
              <a:ln w="1569" cap="flat">
                <a:solidFill>
                  <a:srgbClr val="1E1E1C"/>
                </a:solidFill>
                <a:miter/>
              </a:ln>
              <a:solidFill>
                <a:srgbClr val="1E1E1C"/>
              </a:solidFill>
              <a:latin typeface="United Curriculum"/>
              <a:sym typeface="United Curriculum"/>
              <a:rtl val="0"/>
            </a:endParaRPr>
          </a:p>
        </p:txBody>
      </p:sp>
      <p:sp>
        <p:nvSpPr>
          <p:cNvPr id="81" name="TextBox 80">
            <a:extLst>
              <a:ext uri="{FF2B5EF4-FFF2-40B4-BE49-F238E27FC236}">
                <a16:creationId xmlns:a16="http://schemas.microsoft.com/office/drawing/2014/main" id="{6200ABE3-E4D3-88BC-B776-13901CA97BEF}"/>
              </a:ext>
            </a:extLst>
          </p:cNvPr>
          <p:cNvSpPr txBox="1"/>
          <p:nvPr/>
        </p:nvSpPr>
        <p:spPr>
          <a:xfrm>
            <a:off x="4388601" y="3880344"/>
            <a:ext cx="801823"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Organisms</a:t>
            </a:r>
            <a:endParaRPr lang="en-GB" sz="1000">
              <a:ln w="1569" cap="flat">
                <a:solidFill>
                  <a:srgbClr val="1E1E1C"/>
                </a:solidFill>
                <a:miter/>
              </a:ln>
              <a:solidFill>
                <a:srgbClr val="1E1E1C"/>
              </a:solidFill>
              <a:latin typeface="United Curriculum"/>
              <a:sym typeface="United Curriculum"/>
              <a:rtl val="0"/>
            </a:endParaRPr>
          </a:p>
        </p:txBody>
      </p:sp>
      <p:sp>
        <p:nvSpPr>
          <p:cNvPr id="82" name="TextBox 81">
            <a:extLst>
              <a:ext uri="{FF2B5EF4-FFF2-40B4-BE49-F238E27FC236}">
                <a16:creationId xmlns:a16="http://schemas.microsoft.com/office/drawing/2014/main" id="{78795B45-799D-B355-DA6D-79DFF839AE56}"/>
              </a:ext>
            </a:extLst>
          </p:cNvPr>
          <p:cNvSpPr txBox="1"/>
          <p:nvPr/>
        </p:nvSpPr>
        <p:spPr>
          <a:xfrm>
            <a:off x="4481389" y="3325393"/>
            <a:ext cx="61747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Plants</a:t>
            </a:r>
            <a:endParaRPr lang="en-GB" sz="1000">
              <a:ln w="1569" cap="flat">
                <a:solidFill>
                  <a:srgbClr val="1E1E1C"/>
                </a:solidFill>
                <a:miter/>
              </a:ln>
              <a:solidFill>
                <a:srgbClr val="1E1E1C"/>
              </a:solidFill>
              <a:latin typeface="United Curriculum"/>
              <a:sym typeface="United Curriculum"/>
              <a:rtl val="0"/>
            </a:endParaRPr>
          </a:p>
        </p:txBody>
      </p:sp>
      <p:sp>
        <p:nvSpPr>
          <p:cNvPr id="83" name="TextBox 82">
            <a:extLst>
              <a:ext uri="{FF2B5EF4-FFF2-40B4-BE49-F238E27FC236}">
                <a16:creationId xmlns:a16="http://schemas.microsoft.com/office/drawing/2014/main" id="{F3C19F21-2D20-08A6-7D92-4553DB427B9C}"/>
              </a:ext>
            </a:extLst>
          </p:cNvPr>
          <p:cNvSpPr txBox="1"/>
          <p:nvPr/>
        </p:nvSpPr>
        <p:spPr>
          <a:xfrm>
            <a:off x="4441402" y="2708455"/>
            <a:ext cx="710451"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Forces</a:t>
            </a:r>
          </a:p>
          <a:p>
            <a:pPr algn="ctr"/>
            <a:r>
              <a:rPr lang="en-GB" sz="1000">
                <a:ln/>
                <a:solidFill>
                  <a:srgbClr val="1E1E1C"/>
                </a:solidFill>
                <a:latin typeface="United Curriculum"/>
                <a:sym typeface="United Curriculum"/>
                <a:rtl val="0"/>
              </a:rPr>
              <a:t>&amp; Motion</a:t>
            </a:r>
            <a:endParaRPr lang="en-GB" sz="1000">
              <a:ln w="1569" cap="flat">
                <a:solidFill>
                  <a:srgbClr val="1E1E1C"/>
                </a:solidFill>
                <a:miter/>
              </a:ln>
              <a:solidFill>
                <a:srgbClr val="1E1E1C"/>
              </a:solidFill>
              <a:latin typeface="United Curriculum"/>
              <a:sym typeface="United Curriculum"/>
              <a:rtl val="0"/>
            </a:endParaRPr>
          </a:p>
        </p:txBody>
      </p:sp>
      <p:sp>
        <p:nvSpPr>
          <p:cNvPr id="84" name="TextBox 83">
            <a:extLst>
              <a:ext uri="{FF2B5EF4-FFF2-40B4-BE49-F238E27FC236}">
                <a16:creationId xmlns:a16="http://schemas.microsoft.com/office/drawing/2014/main" id="{CF2E7E45-F27D-647F-1884-B046F448E750}"/>
              </a:ext>
            </a:extLst>
          </p:cNvPr>
          <p:cNvSpPr txBox="1"/>
          <p:nvPr/>
        </p:nvSpPr>
        <p:spPr>
          <a:xfrm>
            <a:off x="4376065" y="2231755"/>
            <a:ext cx="817853"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Magnetism</a:t>
            </a:r>
            <a:endParaRPr lang="en-GB" sz="1000">
              <a:ln w="1569" cap="flat">
                <a:solidFill>
                  <a:srgbClr val="1E1E1C"/>
                </a:solidFill>
                <a:miter/>
              </a:ln>
              <a:solidFill>
                <a:srgbClr val="1E1E1C"/>
              </a:solidFill>
              <a:latin typeface="United Curriculum"/>
              <a:sym typeface="United Curriculum"/>
              <a:rtl val="0"/>
            </a:endParaRPr>
          </a:p>
        </p:txBody>
      </p:sp>
      <p:sp>
        <p:nvSpPr>
          <p:cNvPr id="85" name="TextBox 84">
            <a:extLst>
              <a:ext uri="{FF2B5EF4-FFF2-40B4-BE49-F238E27FC236}">
                <a16:creationId xmlns:a16="http://schemas.microsoft.com/office/drawing/2014/main" id="{7A9D6728-E05E-724C-53EF-CC1169FC643F}"/>
              </a:ext>
            </a:extLst>
          </p:cNvPr>
          <p:cNvSpPr txBox="1"/>
          <p:nvPr/>
        </p:nvSpPr>
        <p:spPr>
          <a:xfrm>
            <a:off x="2978937" y="2253248"/>
            <a:ext cx="1000199"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2</a:t>
            </a:r>
          </a:p>
        </p:txBody>
      </p:sp>
      <p:sp>
        <p:nvSpPr>
          <p:cNvPr id="86" name="TextBox 85">
            <a:extLst>
              <a:ext uri="{FF2B5EF4-FFF2-40B4-BE49-F238E27FC236}">
                <a16:creationId xmlns:a16="http://schemas.microsoft.com/office/drawing/2014/main" id="{984C9295-B750-2C35-0E66-2055A0A4B863}"/>
              </a:ext>
            </a:extLst>
          </p:cNvPr>
          <p:cNvSpPr txBox="1"/>
          <p:nvPr/>
        </p:nvSpPr>
        <p:spPr>
          <a:xfrm>
            <a:off x="3772547" y="5315609"/>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3</a:t>
            </a:r>
          </a:p>
        </p:txBody>
      </p:sp>
      <p:sp>
        <p:nvSpPr>
          <p:cNvPr id="87" name="TextBox 86">
            <a:extLst>
              <a:ext uri="{FF2B5EF4-FFF2-40B4-BE49-F238E27FC236}">
                <a16:creationId xmlns:a16="http://schemas.microsoft.com/office/drawing/2014/main" id="{31FF0B04-2962-7C47-3B0E-8FE2B1BA4D14}"/>
              </a:ext>
            </a:extLst>
          </p:cNvPr>
          <p:cNvSpPr txBox="1"/>
          <p:nvPr/>
        </p:nvSpPr>
        <p:spPr>
          <a:xfrm>
            <a:off x="5022818" y="1121901"/>
            <a:ext cx="819455"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Classifying</a:t>
            </a:r>
          </a:p>
          <a:p>
            <a:pPr algn="ctr"/>
            <a:r>
              <a:rPr lang="en-GB" sz="1000">
                <a:ln/>
                <a:solidFill>
                  <a:srgbClr val="1E1E1C"/>
                </a:solidFill>
                <a:latin typeface="United Curriculum"/>
                <a:sym typeface="United Curriculum"/>
                <a:rtl val="0"/>
              </a:rPr>
              <a:t>Organisms</a:t>
            </a:r>
            <a:endParaRPr lang="en-GB" sz="1000">
              <a:ln w="1569" cap="flat">
                <a:solidFill>
                  <a:srgbClr val="1E1E1C"/>
                </a:solidFill>
                <a:miter/>
              </a:ln>
              <a:solidFill>
                <a:srgbClr val="1E1E1C"/>
              </a:solidFill>
              <a:latin typeface="United Curriculum"/>
              <a:sym typeface="United Curriculum"/>
              <a:rtl val="0"/>
            </a:endParaRPr>
          </a:p>
        </p:txBody>
      </p:sp>
      <p:sp>
        <p:nvSpPr>
          <p:cNvPr id="88" name="TextBox 87">
            <a:extLst>
              <a:ext uri="{FF2B5EF4-FFF2-40B4-BE49-F238E27FC236}">
                <a16:creationId xmlns:a16="http://schemas.microsoft.com/office/drawing/2014/main" id="{B873BD64-927E-6950-51D9-F992A6EB8A0F}"/>
              </a:ext>
            </a:extLst>
          </p:cNvPr>
          <p:cNvSpPr txBox="1"/>
          <p:nvPr/>
        </p:nvSpPr>
        <p:spPr>
          <a:xfrm>
            <a:off x="5720914" y="1573347"/>
            <a:ext cx="74087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Food &amp; Digestion</a:t>
            </a:r>
            <a:endParaRPr lang="en-GB" sz="1000">
              <a:ln w="1569" cap="flat">
                <a:solidFill>
                  <a:srgbClr val="1E1E1C"/>
                </a:solidFill>
                <a:miter/>
              </a:ln>
              <a:solidFill>
                <a:srgbClr val="1E1E1C"/>
              </a:solidFill>
              <a:latin typeface="United Curriculum"/>
              <a:sym typeface="United Curriculum"/>
              <a:rtl val="0"/>
            </a:endParaRPr>
          </a:p>
        </p:txBody>
      </p:sp>
      <p:sp>
        <p:nvSpPr>
          <p:cNvPr id="89" name="TextBox 88">
            <a:extLst>
              <a:ext uri="{FF2B5EF4-FFF2-40B4-BE49-F238E27FC236}">
                <a16:creationId xmlns:a16="http://schemas.microsoft.com/office/drawing/2014/main" id="{5F3B8280-F342-75D5-CDA8-BA3CD4F22ED1}"/>
              </a:ext>
            </a:extLst>
          </p:cNvPr>
          <p:cNvSpPr txBox="1"/>
          <p:nvPr/>
        </p:nvSpPr>
        <p:spPr>
          <a:xfrm>
            <a:off x="5548925" y="2223792"/>
            <a:ext cx="1079512"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spc="-19">
                <a:ln/>
                <a:solidFill>
                  <a:srgbClr val="1E1E1C"/>
                </a:solidFill>
                <a:latin typeface="United Curriculum"/>
                <a:sym typeface="United Curriculum"/>
                <a:rtl val="0"/>
              </a:rPr>
              <a:t>Particle Model</a:t>
            </a:r>
            <a:endParaRPr lang="en-GB" sz="1000" spc="-19">
              <a:ln w="1569" cap="flat">
                <a:solidFill>
                  <a:srgbClr val="1E1E1C"/>
                </a:solidFill>
                <a:miter/>
              </a:ln>
              <a:solidFill>
                <a:srgbClr val="1E1E1C"/>
              </a:solidFill>
              <a:latin typeface="United Curriculum"/>
              <a:sym typeface="United Curriculum"/>
              <a:rtl val="0"/>
            </a:endParaRPr>
          </a:p>
        </p:txBody>
      </p:sp>
      <p:sp>
        <p:nvSpPr>
          <p:cNvPr id="90" name="TextBox 89">
            <a:extLst>
              <a:ext uri="{FF2B5EF4-FFF2-40B4-BE49-F238E27FC236}">
                <a16:creationId xmlns:a16="http://schemas.microsoft.com/office/drawing/2014/main" id="{F3D56E96-86AA-689F-DA33-DB292398E45F}"/>
              </a:ext>
            </a:extLst>
          </p:cNvPr>
          <p:cNvSpPr txBox="1"/>
          <p:nvPr/>
        </p:nvSpPr>
        <p:spPr>
          <a:xfrm>
            <a:off x="5784744" y="2775500"/>
            <a:ext cx="622286" cy="400110"/>
          </a:xfrm>
          <a:prstGeom prst="rect">
            <a:avLst/>
          </a:prstGeom>
          <a:noFill/>
        </p:spPr>
        <p:txBody>
          <a:bodyPr wrap="none" rtlCol="0">
            <a:spAutoFit/>
          </a:bodyPr>
          <a:lstStyle/>
          <a:p>
            <a:r>
              <a:rPr lang="en-GB" sz="1000" b="1">
                <a:ln/>
                <a:solidFill>
                  <a:srgbClr val="1E1E1C"/>
                </a:solidFill>
                <a:latin typeface="United Curriculum"/>
                <a:sym typeface="United Curriculum"/>
                <a:rtl val="0"/>
              </a:rPr>
              <a:t>Physics</a:t>
            </a:r>
          </a:p>
          <a:p>
            <a:r>
              <a:rPr lang="en-GB" sz="1000">
                <a:ln/>
                <a:solidFill>
                  <a:srgbClr val="1E1E1C"/>
                </a:solidFill>
                <a:latin typeface="United Curriculum"/>
                <a:sym typeface="United Curriculum"/>
                <a:rtl val="0"/>
              </a:rPr>
              <a:t>Sounds</a:t>
            </a:r>
            <a:endParaRPr lang="en-GB" sz="1000">
              <a:ln w="1569" cap="flat">
                <a:solidFill>
                  <a:srgbClr val="1E1E1C"/>
                </a:solidFill>
                <a:miter/>
              </a:ln>
              <a:solidFill>
                <a:srgbClr val="1E1E1C"/>
              </a:solidFill>
              <a:latin typeface="United Curriculum"/>
              <a:sym typeface="United Curriculum"/>
              <a:rtl val="0"/>
            </a:endParaRPr>
          </a:p>
        </p:txBody>
      </p:sp>
      <p:sp>
        <p:nvSpPr>
          <p:cNvPr id="91" name="TextBox 90">
            <a:extLst>
              <a:ext uri="{FF2B5EF4-FFF2-40B4-BE49-F238E27FC236}">
                <a16:creationId xmlns:a16="http://schemas.microsoft.com/office/drawing/2014/main" id="{3165F4FD-FEEA-04DC-C68E-3FCB736339AD}"/>
              </a:ext>
            </a:extLst>
          </p:cNvPr>
          <p:cNvSpPr txBox="1"/>
          <p:nvPr/>
        </p:nvSpPr>
        <p:spPr>
          <a:xfrm>
            <a:off x="5706172" y="3323549"/>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Electricity</a:t>
            </a:r>
            <a:endParaRPr lang="en-GB" sz="1000">
              <a:ln w="1569" cap="flat">
                <a:solidFill>
                  <a:srgbClr val="1E1E1C"/>
                </a:solidFill>
                <a:miter/>
              </a:ln>
              <a:solidFill>
                <a:srgbClr val="1E1E1C"/>
              </a:solidFill>
              <a:latin typeface="United Curriculum"/>
              <a:sym typeface="United Curriculum"/>
              <a:rtl val="0"/>
            </a:endParaRPr>
          </a:p>
        </p:txBody>
      </p:sp>
      <p:sp>
        <p:nvSpPr>
          <p:cNvPr id="92" name="TextBox 91">
            <a:extLst>
              <a:ext uri="{FF2B5EF4-FFF2-40B4-BE49-F238E27FC236}">
                <a16:creationId xmlns:a16="http://schemas.microsoft.com/office/drawing/2014/main" id="{573C2BD8-515A-64A6-5FF7-1B4AE249589C}"/>
              </a:ext>
            </a:extLst>
          </p:cNvPr>
          <p:cNvSpPr txBox="1"/>
          <p:nvPr/>
        </p:nvSpPr>
        <p:spPr>
          <a:xfrm>
            <a:off x="5605853" y="3806745"/>
            <a:ext cx="978558"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Properties of Materials</a:t>
            </a:r>
            <a:endParaRPr lang="en-GB" sz="1000">
              <a:ln w="1569" cap="flat">
                <a:solidFill>
                  <a:srgbClr val="1E1E1C"/>
                </a:solidFill>
                <a:miter/>
              </a:ln>
              <a:solidFill>
                <a:srgbClr val="1E1E1C"/>
              </a:solidFill>
              <a:latin typeface="United Curriculum"/>
              <a:sym typeface="United Curriculum"/>
              <a:rtl val="0"/>
            </a:endParaRPr>
          </a:p>
        </p:txBody>
      </p:sp>
      <p:sp>
        <p:nvSpPr>
          <p:cNvPr id="93" name="TextBox 92">
            <a:extLst>
              <a:ext uri="{FF2B5EF4-FFF2-40B4-BE49-F238E27FC236}">
                <a16:creationId xmlns:a16="http://schemas.microsoft.com/office/drawing/2014/main" id="{299E3121-60E4-0D01-FC67-96FC454F76D2}"/>
              </a:ext>
            </a:extLst>
          </p:cNvPr>
          <p:cNvSpPr txBox="1"/>
          <p:nvPr/>
        </p:nvSpPr>
        <p:spPr>
          <a:xfrm>
            <a:off x="5619373" y="4950229"/>
            <a:ext cx="91151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Chemistry</a:t>
            </a:r>
          </a:p>
          <a:p>
            <a:pPr algn="ctr"/>
            <a:r>
              <a:rPr lang="en-GB" sz="1000">
                <a:ln/>
                <a:solidFill>
                  <a:srgbClr val="1E1E1C"/>
                </a:solidFill>
                <a:latin typeface="United Curriculum"/>
                <a:sym typeface="United Curriculum"/>
                <a:rtl val="0"/>
              </a:rPr>
              <a:t>Separating Mixtures</a:t>
            </a:r>
            <a:endParaRPr lang="en-GB" sz="1000">
              <a:ln w="1569" cap="flat">
                <a:solidFill>
                  <a:srgbClr val="1E1E1C"/>
                </a:solidFill>
                <a:miter/>
              </a:ln>
              <a:solidFill>
                <a:srgbClr val="1E1E1C"/>
              </a:solidFill>
              <a:latin typeface="United Curriculum"/>
              <a:sym typeface="United Curriculum"/>
              <a:rtl val="0"/>
            </a:endParaRPr>
          </a:p>
        </p:txBody>
      </p:sp>
      <p:sp>
        <p:nvSpPr>
          <p:cNvPr id="94" name="TextBox 93">
            <a:extLst>
              <a:ext uri="{FF2B5EF4-FFF2-40B4-BE49-F238E27FC236}">
                <a16:creationId xmlns:a16="http://schemas.microsoft.com/office/drawing/2014/main" id="{BCA236A0-F393-61C3-13BC-1653717D85D4}"/>
              </a:ext>
            </a:extLst>
          </p:cNvPr>
          <p:cNvSpPr txBox="1"/>
          <p:nvPr/>
        </p:nvSpPr>
        <p:spPr>
          <a:xfrm>
            <a:off x="6373078" y="5357027"/>
            <a:ext cx="768458"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Energy</a:t>
            </a:r>
          </a:p>
        </p:txBody>
      </p:sp>
      <p:sp>
        <p:nvSpPr>
          <p:cNvPr id="95" name="TextBox 94">
            <a:extLst>
              <a:ext uri="{FF2B5EF4-FFF2-40B4-BE49-F238E27FC236}">
                <a16:creationId xmlns:a16="http://schemas.microsoft.com/office/drawing/2014/main" id="{956A70B4-5CFF-1BBB-D0CD-C1A76058F0C4}"/>
              </a:ext>
            </a:extLst>
          </p:cNvPr>
          <p:cNvSpPr txBox="1"/>
          <p:nvPr/>
        </p:nvSpPr>
        <p:spPr>
          <a:xfrm>
            <a:off x="7115920" y="4943489"/>
            <a:ext cx="617477" cy="553998"/>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Life</a:t>
            </a:r>
          </a:p>
          <a:p>
            <a:pPr algn="ctr"/>
            <a:r>
              <a:rPr lang="en-GB" sz="1000">
                <a:ln/>
                <a:solidFill>
                  <a:srgbClr val="1E1E1C"/>
                </a:solidFill>
                <a:latin typeface="United Curriculum"/>
                <a:sym typeface="United Curriculum"/>
                <a:rtl val="0"/>
              </a:rPr>
              <a:t>Cycles</a:t>
            </a:r>
            <a:endParaRPr lang="en-GB" sz="1000">
              <a:ln w="1569" cap="flat">
                <a:solidFill>
                  <a:srgbClr val="1E1E1C"/>
                </a:solidFill>
                <a:miter/>
              </a:ln>
              <a:solidFill>
                <a:srgbClr val="1E1E1C"/>
              </a:solidFill>
              <a:latin typeface="United Curriculum"/>
              <a:sym typeface="United Curriculum"/>
              <a:rtl val="0"/>
            </a:endParaRPr>
          </a:p>
        </p:txBody>
      </p:sp>
      <p:sp>
        <p:nvSpPr>
          <p:cNvPr id="96" name="TextBox 95">
            <a:extLst>
              <a:ext uri="{FF2B5EF4-FFF2-40B4-BE49-F238E27FC236}">
                <a16:creationId xmlns:a16="http://schemas.microsoft.com/office/drawing/2014/main" id="{F49F99D9-C8F3-021A-353F-07E7716ABC19}"/>
              </a:ext>
            </a:extLst>
          </p:cNvPr>
          <p:cNvSpPr txBox="1"/>
          <p:nvPr/>
        </p:nvSpPr>
        <p:spPr>
          <a:xfrm>
            <a:off x="6881682" y="4351723"/>
            <a:ext cx="1034544"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Human</a:t>
            </a:r>
            <a:r>
              <a:rPr lang="en-GB" sz="1000" b="1">
                <a:ln/>
                <a:solidFill>
                  <a:srgbClr val="1E1E1C"/>
                </a:solidFill>
                <a:latin typeface="United Curriculum"/>
                <a:sym typeface="United Curriculum"/>
                <a:rtl val="0"/>
              </a:rPr>
              <a:t> </a:t>
            </a:r>
            <a:r>
              <a:rPr lang="en-GB" sz="1000">
                <a:ln/>
                <a:solidFill>
                  <a:srgbClr val="1E1E1C"/>
                </a:solidFill>
                <a:latin typeface="United Curriculum"/>
                <a:sym typeface="United Curriculum"/>
                <a:rtl val="0"/>
              </a:rPr>
              <a:t>Development</a:t>
            </a:r>
            <a:endParaRPr lang="en-GB" sz="1000">
              <a:ln w="1569" cap="flat">
                <a:solidFill>
                  <a:srgbClr val="1E1E1C"/>
                </a:solidFill>
                <a:miter/>
              </a:ln>
              <a:solidFill>
                <a:srgbClr val="1E1E1C"/>
              </a:solidFill>
              <a:latin typeface="United Curriculum"/>
              <a:sym typeface="United Curriculum"/>
              <a:rtl val="0"/>
            </a:endParaRPr>
          </a:p>
        </p:txBody>
      </p:sp>
      <p:sp>
        <p:nvSpPr>
          <p:cNvPr id="97" name="TextBox 96">
            <a:extLst>
              <a:ext uri="{FF2B5EF4-FFF2-40B4-BE49-F238E27FC236}">
                <a16:creationId xmlns:a16="http://schemas.microsoft.com/office/drawing/2014/main" id="{DAC3BDC3-ED98-BB42-6602-6754987F8C2F}"/>
              </a:ext>
            </a:extLst>
          </p:cNvPr>
          <p:cNvSpPr txBox="1"/>
          <p:nvPr/>
        </p:nvSpPr>
        <p:spPr>
          <a:xfrm>
            <a:off x="7087321" y="3890104"/>
            <a:ext cx="612667"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Forces</a:t>
            </a:r>
          </a:p>
        </p:txBody>
      </p:sp>
      <p:sp>
        <p:nvSpPr>
          <p:cNvPr id="98" name="TextBox 97">
            <a:extLst>
              <a:ext uri="{FF2B5EF4-FFF2-40B4-BE49-F238E27FC236}">
                <a16:creationId xmlns:a16="http://schemas.microsoft.com/office/drawing/2014/main" id="{29477E08-55A5-3158-40F3-B534AF75EB7C}"/>
              </a:ext>
            </a:extLst>
          </p:cNvPr>
          <p:cNvSpPr txBox="1"/>
          <p:nvPr/>
        </p:nvSpPr>
        <p:spPr>
          <a:xfrm>
            <a:off x="6844510" y="3311452"/>
            <a:ext cx="1118344" cy="400110"/>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Earth &amp; Space</a:t>
            </a:r>
          </a:p>
        </p:txBody>
      </p:sp>
      <p:sp>
        <p:nvSpPr>
          <p:cNvPr id="99" name="TextBox 98">
            <a:extLst>
              <a:ext uri="{FF2B5EF4-FFF2-40B4-BE49-F238E27FC236}">
                <a16:creationId xmlns:a16="http://schemas.microsoft.com/office/drawing/2014/main" id="{7922DF8A-5900-A0D8-186E-4CB486D443D4}"/>
              </a:ext>
            </a:extLst>
          </p:cNvPr>
          <p:cNvSpPr txBox="1"/>
          <p:nvPr/>
        </p:nvSpPr>
        <p:spPr>
          <a:xfrm>
            <a:off x="7009045" y="2233046"/>
            <a:ext cx="776175"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Electricity</a:t>
            </a:r>
            <a:endParaRPr lang="en-GB" sz="1000">
              <a:ln w="1569" cap="flat">
                <a:solidFill>
                  <a:srgbClr val="1E1E1C"/>
                </a:solidFill>
                <a:miter/>
              </a:ln>
              <a:solidFill>
                <a:srgbClr val="1E1E1C"/>
              </a:solidFill>
              <a:latin typeface="United Curriculum"/>
              <a:sym typeface="United Curriculum"/>
              <a:rtl val="0"/>
            </a:endParaRPr>
          </a:p>
        </p:txBody>
      </p:sp>
      <p:sp>
        <p:nvSpPr>
          <p:cNvPr id="100" name="TextBox 99">
            <a:extLst>
              <a:ext uri="{FF2B5EF4-FFF2-40B4-BE49-F238E27FC236}">
                <a16:creationId xmlns:a16="http://schemas.microsoft.com/office/drawing/2014/main" id="{0E5CE48C-3A29-507B-0EE5-D7A20B91F7DC}"/>
              </a:ext>
            </a:extLst>
          </p:cNvPr>
          <p:cNvSpPr txBox="1"/>
          <p:nvPr/>
        </p:nvSpPr>
        <p:spPr>
          <a:xfrm>
            <a:off x="7039757" y="1643824"/>
            <a:ext cx="744114"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Evolution</a:t>
            </a:r>
            <a:endParaRPr lang="en-GB" sz="1000">
              <a:ln w="1569" cap="flat">
                <a:solidFill>
                  <a:srgbClr val="1E1E1C"/>
                </a:solidFill>
                <a:miter/>
              </a:ln>
              <a:solidFill>
                <a:srgbClr val="1E1E1C"/>
              </a:solidFill>
              <a:latin typeface="United Curriculum"/>
              <a:sym typeface="United Curriculum"/>
              <a:rtl val="0"/>
            </a:endParaRPr>
          </a:p>
        </p:txBody>
      </p:sp>
      <p:sp>
        <p:nvSpPr>
          <p:cNvPr id="101" name="TextBox 100">
            <a:extLst>
              <a:ext uri="{FF2B5EF4-FFF2-40B4-BE49-F238E27FC236}">
                <a16:creationId xmlns:a16="http://schemas.microsoft.com/office/drawing/2014/main" id="{8D8C1F47-3DFC-6D81-3710-855D6141466F}"/>
              </a:ext>
            </a:extLst>
          </p:cNvPr>
          <p:cNvSpPr txBox="1"/>
          <p:nvPr/>
        </p:nvSpPr>
        <p:spPr>
          <a:xfrm>
            <a:off x="7739126" y="1254560"/>
            <a:ext cx="612668" cy="400110"/>
          </a:xfrm>
          <a:prstGeom prst="rect">
            <a:avLst/>
          </a:prstGeom>
          <a:noFill/>
        </p:spPr>
        <p:txBody>
          <a:bodyPr wrap="none" rtlCol="0">
            <a:spAutoFit/>
          </a:bodyPr>
          <a:lstStyle/>
          <a:p>
            <a:pPr algn="ctr"/>
            <a:r>
              <a:rPr lang="en-GB" sz="1000" b="1">
                <a:ln/>
                <a:solidFill>
                  <a:srgbClr val="1E1E1C"/>
                </a:solidFill>
                <a:latin typeface="United Curriculum"/>
                <a:sym typeface="United Curriculum"/>
                <a:rtl val="0"/>
              </a:rPr>
              <a:t>Physics</a:t>
            </a:r>
          </a:p>
          <a:p>
            <a:pPr algn="ctr"/>
            <a:r>
              <a:rPr lang="en-GB" sz="1000">
                <a:ln/>
                <a:solidFill>
                  <a:srgbClr val="1E1E1C"/>
                </a:solidFill>
                <a:latin typeface="United Curriculum"/>
                <a:sym typeface="United Curriculum"/>
                <a:rtl val="0"/>
              </a:rPr>
              <a:t>Light</a:t>
            </a:r>
            <a:endParaRPr lang="en-GB" sz="1000">
              <a:ln w="1569" cap="flat">
                <a:solidFill>
                  <a:srgbClr val="1E1E1C"/>
                </a:solidFill>
                <a:miter/>
              </a:ln>
              <a:solidFill>
                <a:srgbClr val="1E1E1C"/>
              </a:solidFill>
              <a:latin typeface="United Curriculum"/>
              <a:sym typeface="United Curriculum"/>
              <a:rtl val="0"/>
            </a:endParaRPr>
          </a:p>
        </p:txBody>
      </p:sp>
      <p:sp>
        <p:nvSpPr>
          <p:cNvPr id="102" name="TextBox 101">
            <a:extLst>
              <a:ext uri="{FF2B5EF4-FFF2-40B4-BE49-F238E27FC236}">
                <a16:creationId xmlns:a16="http://schemas.microsoft.com/office/drawing/2014/main" id="{67C609D8-B174-E0AD-FEFF-566800A71E99}"/>
              </a:ext>
            </a:extLst>
          </p:cNvPr>
          <p:cNvSpPr txBox="1"/>
          <p:nvPr/>
        </p:nvSpPr>
        <p:spPr>
          <a:xfrm>
            <a:off x="8163332" y="1570071"/>
            <a:ext cx="1074826"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Further Classification</a:t>
            </a:r>
            <a:endParaRPr lang="en-GB" sz="1000">
              <a:ln w="1569" cap="flat">
                <a:solidFill>
                  <a:srgbClr val="1E1E1C"/>
                </a:solidFill>
                <a:miter/>
              </a:ln>
              <a:solidFill>
                <a:srgbClr val="1E1E1C"/>
              </a:solidFill>
              <a:latin typeface="United Curriculum"/>
              <a:sym typeface="United Curriculum"/>
              <a:rtl val="0"/>
            </a:endParaRPr>
          </a:p>
        </p:txBody>
      </p:sp>
      <p:sp>
        <p:nvSpPr>
          <p:cNvPr id="103" name="TextBox 102">
            <a:extLst>
              <a:ext uri="{FF2B5EF4-FFF2-40B4-BE49-F238E27FC236}">
                <a16:creationId xmlns:a16="http://schemas.microsoft.com/office/drawing/2014/main" id="{707F3BD1-CED0-92F1-FFD5-8CC2494B39EF}"/>
              </a:ext>
            </a:extLst>
          </p:cNvPr>
          <p:cNvSpPr txBox="1"/>
          <p:nvPr/>
        </p:nvSpPr>
        <p:spPr>
          <a:xfrm>
            <a:off x="8235519" y="2155970"/>
            <a:ext cx="937502" cy="553998"/>
          </a:xfrm>
          <a:prstGeom prst="rect">
            <a:avLst/>
          </a:prstGeom>
          <a:noFill/>
        </p:spPr>
        <p:txBody>
          <a:bodyPr wrap="square" rtlCol="0">
            <a:spAutoFit/>
          </a:bodyPr>
          <a:lstStyle/>
          <a:p>
            <a:pPr algn="ctr"/>
            <a:r>
              <a:rPr lang="en-GB" sz="1000" b="1">
                <a:ln/>
                <a:solidFill>
                  <a:srgbClr val="1E1E1C"/>
                </a:solidFill>
                <a:latin typeface="United Curriculum"/>
                <a:sym typeface="United Curriculum"/>
                <a:rtl val="0"/>
              </a:rPr>
              <a:t>Biology</a:t>
            </a:r>
          </a:p>
          <a:p>
            <a:pPr algn="ctr"/>
            <a:r>
              <a:rPr lang="en-GB" sz="1000">
                <a:ln/>
                <a:solidFill>
                  <a:srgbClr val="1E1E1C"/>
                </a:solidFill>
                <a:latin typeface="United Curriculum"/>
                <a:sym typeface="United Curriculum"/>
                <a:rtl val="0"/>
              </a:rPr>
              <a:t>The Human</a:t>
            </a:r>
          </a:p>
          <a:p>
            <a:pPr algn="ctr"/>
            <a:r>
              <a:rPr lang="en-GB" sz="1000">
                <a:ln/>
                <a:solidFill>
                  <a:srgbClr val="1E1E1C"/>
                </a:solidFill>
                <a:latin typeface="United Curriculum"/>
                <a:sym typeface="United Curriculum"/>
                <a:rtl val="0"/>
              </a:rPr>
              <a:t>Body</a:t>
            </a:r>
            <a:r>
              <a:rPr lang="en-GB" sz="1000">
                <a:ln w="1569" cap="flat">
                  <a:solidFill>
                    <a:srgbClr val="1E1E1C"/>
                  </a:solidFill>
                  <a:miter/>
                </a:ln>
                <a:solidFill>
                  <a:srgbClr val="1E1E1C"/>
                </a:solidFill>
                <a:latin typeface="United Curriculum"/>
                <a:sym typeface="United Curriculum"/>
                <a:rtl val="0"/>
              </a:rPr>
              <a:t> </a:t>
            </a:r>
          </a:p>
        </p:txBody>
      </p:sp>
      <p:sp>
        <p:nvSpPr>
          <p:cNvPr id="104" name="TextBox 103">
            <a:extLst>
              <a:ext uri="{FF2B5EF4-FFF2-40B4-BE49-F238E27FC236}">
                <a16:creationId xmlns:a16="http://schemas.microsoft.com/office/drawing/2014/main" id="{1E619511-1F49-08E3-CC3F-F39BD39EB51A}"/>
              </a:ext>
            </a:extLst>
          </p:cNvPr>
          <p:cNvSpPr txBox="1"/>
          <p:nvPr/>
        </p:nvSpPr>
        <p:spPr>
          <a:xfrm>
            <a:off x="8142050" y="2727109"/>
            <a:ext cx="1149660" cy="507831"/>
          </a:xfrm>
          <a:prstGeom prst="rect">
            <a:avLst/>
          </a:prstGeom>
          <a:noFill/>
        </p:spPr>
        <p:txBody>
          <a:bodyPr wrap="square" rtlCol="0">
            <a:spAutoFit/>
          </a:bodyPr>
          <a:lstStyle/>
          <a:p>
            <a:pPr algn="ctr"/>
            <a:r>
              <a:rPr lang="en-GB" sz="900" b="1">
                <a:ln/>
                <a:solidFill>
                  <a:srgbClr val="1E1E1C"/>
                </a:solidFill>
                <a:latin typeface="United Curriculum"/>
                <a:sym typeface="United Curriculum"/>
                <a:rtl val="0"/>
              </a:rPr>
              <a:t>Chemistry</a:t>
            </a:r>
          </a:p>
          <a:p>
            <a:pPr algn="ctr"/>
            <a:r>
              <a:rPr lang="en-GB" sz="850">
                <a:ln/>
                <a:solidFill>
                  <a:srgbClr val="1E1E1C"/>
                </a:solidFill>
                <a:latin typeface="United Curriculum"/>
                <a:sym typeface="United Curriculum"/>
                <a:rtl val="0"/>
              </a:rPr>
              <a:t>Physical &amp; Chemical Changes</a:t>
            </a:r>
            <a:endParaRPr lang="en-GB" sz="850">
              <a:ln w="1569" cap="flat">
                <a:solidFill>
                  <a:srgbClr val="1E1E1C"/>
                </a:solidFill>
                <a:miter/>
              </a:ln>
              <a:solidFill>
                <a:srgbClr val="1E1E1C"/>
              </a:solidFill>
              <a:latin typeface="United Curriculum"/>
              <a:sym typeface="United Curriculum"/>
              <a:rtl val="0"/>
            </a:endParaRPr>
          </a:p>
        </p:txBody>
      </p:sp>
      <p:sp>
        <p:nvSpPr>
          <p:cNvPr id="105" name="TextBox 104">
            <a:extLst>
              <a:ext uri="{FF2B5EF4-FFF2-40B4-BE49-F238E27FC236}">
                <a16:creationId xmlns:a16="http://schemas.microsoft.com/office/drawing/2014/main" id="{88D8D9D1-A923-593F-6477-E4DB6A04F913}"/>
              </a:ext>
            </a:extLst>
          </p:cNvPr>
          <p:cNvSpPr txBox="1"/>
          <p:nvPr/>
        </p:nvSpPr>
        <p:spPr>
          <a:xfrm>
            <a:off x="4409815" y="1572969"/>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4</a:t>
            </a:r>
          </a:p>
        </p:txBody>
      </p:sp>
      <p:sp>
        <p:nvSpPr>
          <p:cNvPr id="106" name="TextBox 105">
            <a:extLst>
              <a:ext uri="{FF2B5EF4-FFF2-40B4-BE49-F238E27FC236}">
                <a16:creationId xmlns:a16="http://schemas.microsoft.com/office/drawing/2014/main" id="{1D349639-380E-8B26-7555-27599A00332B}"/>
              </a:ext>
            </a:extLst>
          </p:cNvPr>
          <p:cNvSpPr txBox="1"/>
          <p:nvPr/>
        </p:nvSpPr>
        <p:spPr>
          <a:xfrm>
            <a:off x="5659840" y="4434040"/>
            <a:ext cx="863839"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5</a:t>
            </a:r>
          </a:p>
        </p:txBody>
      </p:sp>
      <p:sp>
        <p:nvSpPr>
          <p:cNvPr id="107" name="TextBox 106">
            <a:extLst>
              <a:ext uri="{FF2B5EF4-FFF2-40B4-BE49-F238E27FC236}">
                <a16:creationId xmlns:a16="http://schemas.microsoft.com/office/drawing/2014/main" id="{F5D6E368-B092-2630-12D4-4236A3678A61}"/>
              </a:ext>
            </a:extLst>
          </p:cNvPr>
          <p:cNvSpPr txBox="1"/>
          <p:nvPr/>
        </p:nvSpPr>
        <p:spPr>
          <a:xfrm>
            <a:off x="6945902" y="2794082"/>
            <a:ext cx="909737"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6</a:t>
            </a:r>
          </a:p>
        </p:txBody>
      </p:sp>
      <p:sp>
        <p:nvSpPr>
          <p:cNvPr id="108" name="TextBox 107">
            <a:extLst>
              <a:ext uri="{FF2B5EF4-FFF2-40B4-BE49-F238E27FC236}">
                <a16:creationId xmlns:a16="http://schemas.microsoft.com/office/drawing/2014/main" id="{A2D1B2C8-2505-0A6D-49A7-9A048976F3ED}"/>
              </a:ext>
            </a:extLst>
          </p:cNvPr>
          <p:cNvSpPr txBox="1"/>
          <p:nvPr/>
        </p:nvSpPr>
        <p:spPr>
          <a:xfrm>
            <a:off x="8251971" y="3359129"/>
            <a:ext cx="918055" cy="461665"/>
          </a:xfrm>
          <a:prstGeom prst="rect">
            <a:avLst/>
          </a:prstGeom>
          <a:noFill/>
        </p:spPr>
        <p:txBody>
          <a:bodyPr wrap="square" rtlCol="0">
            <a:spAutoFit/>
          </a:bodyPr>
          <a:lstStyle/>
          <a:p>
            <a:pPr algn="ctr"/>
            <a:r>
              <a:rPr lang="en-GB" sz="1200">
                <a:ln/>
                <a:solidFill>
                  <a:srgbClr val="FFFFFF"/>
                </a:solidFill>
                <a:latin typeface="United Curriculum"/>
                <a:sym typeface="United Curriculum"/>
                <a:rtl val="0"/>
              </a:rPr>
              <a:t>Key Stage 3</a:t>
            </a:r>
          </a:p>
        </p:txBody>
      </p:sp>
    </p:spTree>
    <p:extLst>
      <p:ext uri="{BB962C8B-B14F-4D97-AF65-F5344CB8AC3E}">
        <p14:creationId xmlns:p14="http://schemas.microsoft.com/office/powerpoint/2010/main" val="33272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65004-58BA-4EB5-86D6-F83801E70241}"/>
              </a:ext>
            </a:extLst>
          </p:cNvPr>
          <p:cNvSpPr>
            <a:spLocks noGrp="1"/>
          </p:cNvSpPr>
          <p:nvPr>
            <p:ph type="body" sz="quarter" idx="10"/>
          </p:nvPr>
        </p:nvSpPr>
        <p:spPr/>
        <p:txBody>
          <a:bodyPr/>
          <a:lstStyle/>
          <a:p>
            <a:r>
              <a:rPr lang="en-GB"/>
              <a:t>United Curriculum: </a:t>
            </a:r>
            <a:r>
              <a:rPr lang="en-GB">
                <a:solidFill>
                  <a:schemeClr val="accent1"/>
                </a:solidFill>
              </a:rPr>
              <a:t>Science</a:t>
            </a:r>
          </a:p>
        </p:txBody>
      </p:sp>
      <p:graphicFrame>
        <p:nvGraphicFramePr>
          <p:cNvPr id="3" name="Table 2">
            <a:extLst>
              <a:ext uri="{FF2B5EF4-FFF2-40B4-BE49-F238E27FC236}">
                <a16:creationId xmlns:a16="http://schemas.microsoft.com/office/drawing/2014/main" id="{6FB7E699-D9C2-4EAE-9FF2-4C62B76A6E62}"/>
              </a:ext>
            </a:extLst>
          </p:cNvPr>
          <p:cNvGraphicFramePr>
            <a:graphicFrameLocks noGrp="1"/>
          </p:cNvGraphicFramePr>
          <p:nvPr>
            <p:extLst>
              <p:ext uri="{D42A27DB-BD31-4B8C-83A1-F6EECF244321}">
                <p14:modId xmlns:p14="http://schemas.microsoft.com/office/powerpoint/2010/main" val="3904002485"/>
              </p:ext>
            </p:extLst>
          </p:nvPr>
        </p:nvGraphicFramePr>
        <p:xfrm>
          <a:off x="232408" y="785144"/>
          <a:ext cx="9179439" cy="5579800"/>
        </p:xfrm>
        <a:graphic>
          <a:graphicData uri="http://schemas.openxmlformats.org/drawingml/2006/table">
            <a:tbl>
              <a:tblPr firstRow="1" bandRow="1">
                <a:tableStyleId>{5C22544A-7EE6-4342-B048-85BDC9FD1C3A}</a:tableStyleId>
              </a:tblPr>
              <a:tblGrid>
                <a:gridCol w="185768">
                  <a:extLst>
                    <a:ext uri="{9D8B030D-6E8A-4147-A177-3AD203B41FA5}">
                      <a16:colId xmlns:a16="http://schemas.microsoft.com/office/drawing/2014/main" val="3992725249"/>
                    </a:ext>
                  </a:extLst>
                </a:gridCol>
                <a:gridCol w="1284810">
                  <a:extLst>
                    <a:ext uri="{9D8B030D-6E8A-4147-A177-3AD203B41FA5}">
                      <a16:colId xmlns:a16="http://schemas.microsoft.com/office/drawing/2014/main" val="2893908996"/>
                    </a:ext>
                  </a:extLst>
                </a:gridCol>
                <a:gridCol w="1284810">
                  <a:extLst>
                    <a:ext uri="{9D8B030D-6E8A-4147-A177-3AD203B41FA5}">
                      <a16:colId xmlns:a16="http://schemas.microsoft.com/office/drawing/2014/main" val="2651868341"/>
                    </a:ext>
                  </a:extLst>
                </a:gridCol>
                <a:gridCol w="1284810">
                  <a:extLst>
                    <a:ext uri="{9D8B030D-6E8A-4147-A177-3AD203B41FA5}">
                      <a16:colId xmlns:a16="http://schemas.microsoft.com/office/drawing/2014/main" val="4129289550"/>
                    </a:ext>
                  </a:extLst>
                </a:gridCol>
                <a:gridCol w="1284810">
                  <a:extLst>
                    <a:ext uri="{9D8B030D-6E8A-4147-A177-3AD203B41FA5}">
                      <a16:colId xmlns:a16="http://schemas.microsoft.com/office/drawing/2014/main" val="3606215477"/>
                    </a:ext>
                  </a:extLst>
                </a:gridCol>
                <a:gridCol w="1284810">
                  <a:extLst>
                    <a:ext uri="{9D8B030D-6E8A-4147-A177-3AD203B41FA5}">
                      <a16:colId xmlns:a16="http://schemas.microsoft.com/office/drawing/2014/main" val="3772626618"/>
                    </a:ext>
                  </a:extLst>
                </a:gridCol>
                <a:gridCol w="1256883">
                  <a:extLst>
                    <a:ext uri="{9D8B030D-6E8A-4147-A177-3AD203B41FA5}">
                      <a16:colId xmlns:a16="http://schemas.microsoft.com/office/drawing/2014/main" val="2563548700"/>
                    </a:ext>
                  </a:extLst>
                </a:gridCol>
                <a:gridCol w="1312738">
                  <a:extLst>
                    <a:ext uri="{9D8B030D-6E8A-4147-A177-3AD203B41FA5}">
                      <a16:colId xmlns:a16="http://schemas.microsoft.com/office/drawing/2014/main" val="3742635946"/>
                    </a:ext>
                  </a:extLst>
                </a:gridCol>
              </a:tblGrid>
              <a:tr h="130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9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r>
                        <a:rPr lang="en-US" sz="900" b="1" i="0">
                          <a:solidFill>
                            <a:srgbClr val="000000"/>
                          </a:solidFill>
                          <a:effectLst/>
                          <a:latin typeface="ABeeZee" panose="02000000000000000000" pitchFamily="2" charset="0"/>
                          <a:cs typeface="Times New Roman" panose="02020603050405020304" pitchFamily="18" charset="0"/>
                        </a:rPr>
                        <a:t>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9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r>
                        <a:rPr lang="en-US" sz="900" b="1" i="0">
                          <a:solidFill>
                            <a:srgbClr val="000000"/>
                          </a:solidFill>
                          <a:effectLst/>
                          <a:latin typeface="ABeeZee" panose="02000000000000000000" pitchFamily="2" charset="0"/>
                          <a:cs typeface="Times New Roman" panose="02020603050405020304" pitchFamily="18" charset="0"/>
                        </a:rPr>
                        <a:t>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9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r>
                        <a:rPr lang="en-US" sz="900" b="1" i="0">
                          <a:solidFill>
                            <a:srgbClr val="000000"/>
                          </a:solidFill>
                          <a:effectLst/>
                          <a:latin typeface="ABeeZee" panose="02000000000000000000" pitchFamily="2" charset="0"/>
                          <a:cs typeface="Times New Roman" panose="02020603050405020304" pitchFamily="18" charset="0"/>
                        </a:rPr>
                        <a:t>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21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763915124"/>
                  </a:ext>
                </a:extLst>
              </a:tr>
              <a:tr h="533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and naming common plants and describing basic structures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 / 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Seasonal changes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Observing changes across four seasons and describing associated weather</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Rocks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Comparisons of types of rocks and how fossils are formed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Light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Relationship between light and how we see; the formation of shadows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Life cycles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Life cycles of a mammal, amphibian, insect, bird, and some reproduction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Separating mixtures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and separating mixtures; reversible and non-reversible changes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6502617"/>
                  </a:ext>
                </a:extLst>
              </a:tr>
              <a:tr h="533480">
                <a:tc>
                  <a:txBody>
                    <a:bodyPr/>
                    <a:lstStyle/>
                    <a:p>
                      <a:pPr algn="ctr"/>
                      <a:r>
                        <a:rPr lang="en-GB" sz="1000" b="1">
                          <a:solidFill>
                            <a:schemeClr val="bg1"/>
                          </a:solidFill>
                          <a:latin typeface="ABeeZee" panose="02000000000000000000" pitchFamily="2" charset="0"/>
                        </a:rPr>
                        <a:t>Autumn 2</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 growth</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Plants grow from seeds, and require water, light and a suitable temperature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Everyday materials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Distinguishing objects from their material, and describing simple properties</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Organisms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The role of muscles and skeletons; the importance of nutrients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Food &amp; digestion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The human digestive system and simple food chains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Human development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Human development to old age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BIO / CHEM / PHYSICS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Energy</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the concept of energy stores and energy transfers; relate this to prior knowledge</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79660222"/>
                  </a:ext>
                </a:extLst>
              </a:tr>
              <a:tr h="533480">
                <a:tc>
                  <a:txBody>
                    <a:bodyPr/>
                    <a:lstStyle/>
                    <a:p>
                      <a:pPr algn="ctr"/>
                      <a:r>
                        <a:rPr lang="en-GB" sz="1000" b="1">
                          <a:solidFill>
                            <a:schemeClr val="bg1"/>
                          </a:solidFill>
                          <a:latin typeface="ABeeZee" panose="02000000000000000000" pitchFamily="2" charset="0"/>
                        </a:rPr>
                        <a:t>Spring 1</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algn="ctr">
                        <a:lnSpc>
                          <a:spcPct val="100000"/>
                        </a:lnSpc>
                        <a:spcAft>
                          <a:spcPts val="2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Animals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Reptiles, fish, amphibians, birds and mammals; carnivores, herbivores, omnivores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ctr">
                        <a:lnSpc>
                          <a:spcPct val="100000"/>
                        </a:lnSpc>
                        <a:spcAft>
                          <a:spcPts val="200"/>
                        </a:spcAft>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BIOLOGY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Humans</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Human body parts and senses</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Plants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Features of flowering plants and what they need to survive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Particle model and states of matter</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States of matter in relation to particle arrangement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Evolution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Fossils; introduction to the idea that adaptation may lead to evolution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Light</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How light travels and is reflected, and how this allows us to see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549341">
                <a:tc>
                  <a:txBody>
                    <a:bodyPr/>
                    <a:lstStyle/>
                    <a:p>
                      <a:pPr algn="ctr"/>
                      <a:r>
                        <a:rPr lang="en-US" sz="1000" b="1">
                          <a:solidFill>
                            <a:schemeClr val="bg1"/>
                          </a:solidFill>
                          <a:latin typeface="ABeeZee" panose="02000000000000000000" pitchFamily="2" charset="0"/>
                        </a:rPr>
                        <a:t>Spring 2</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Wildlife and weather in spring and winter; habitats around our school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Needs of animals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Animals need water, food and air to survive and to have offspring</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Uses of materials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Comparisons of an object’s material with its use; impact of bending, twisting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Classifying organisms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Introduction to classifying animals and their environment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indent="-228600" algn="ctr">
                        <a:lnSpc>
                          <a:spcPct val="100000"/>
                        </a:lnSpc>
                        <a:spcAft>
                          <a:spcPts val="2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Sounds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Relationship between strength of vibrations and volume of sound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Electricity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Investigating variations in series and parallel circuits; electricity generation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Further classification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Further classification of organisms based on characteristics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6272746"/>
                  </a:ext>
                </a:extLst>
              </a:tr>
              <a:tr h="533480">
                <a:tc>
                  <a:txBody>
                    <a:bodyPr/>
                    <a:lstStyle/>
                    <a:p>
                      <a:pPr algn="ctr"/>
                      <a:r>
                        <a:rPr lang="en-US" sz="1000" b="1">
                          <a:solidFill>
                            <a:schemeClr val="bg1"/>
                          </a:solidFill>
                          <a:latin typeface="ABeeZee" panose="02000000000000000000" pitchFamily="2" charset="0"/>
                        </a:rPr>
                        <a:t>Summer 1</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algn="ctr">
                        <a:lnSpc>
                          <a:spcPct val="100000"/>
                        </a:lnSpc>
                        <a:spcAft>
                          <a:spcPts val="200"/>
                        </a:spcAft>
                      </a:pP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Consolidation and review</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(particularly plant growth for all pupils, and cycle B chemistry for year 2 age pupils)</a:t>
                      </a: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Consolidation and review</a:t>
                      </a:r>
                    </a:p>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(particularly seasonal changes for all pupils, and cycle A biology for year 2 age pupils)</a:t>
                      </a: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Forces &amp; motion</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pushes and pulls; opposing forces, and balanced forces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Electricity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Simple series circuits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Forces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Gravity, air and water resistance and friction; introduction to pulleys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Functions of the human body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Human circulatory system; transport of nutrients in the body</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8420920"/>
                  </a:ext>
                </a:extLst>
              </a:tr>
              <a:tr h="549341">
                <a:tc>
                  <a:txBody>
                    <a:bodyPr/>
                    <a:lstStyle/>
                    <a:p>
                      <a:pPr algn="ctr"/>
                      <a:r>
                        <a:rPr lang="en-US" sz="1000" b="1">
                          <a:solidFill>
                            <a:schemeClr val="bg1"/>
                          </a:solidFill>
                          <a:latin typeface="ABeeZee" panose="02000000000000000000" pitchFamily="2" charset="0"/>
                        </a:rPr>
                        <a:t>Summer 2</a:t>
                      </a: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Science detectives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Properties of materials and habitats around the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BIOLOGY</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Living things &amp; habitats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Habitats, micro-habitats, and simple food chains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CHEMISTRY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Solids, liquids and gases</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How substances exist as solids, liquids and gases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Magnetism</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Contact and non-contact forces, including friction and magnetism</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22860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CHEMISTRY</a:t>
                      </a:r>
                      <a:endPar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Properties of materials</a:t>
                      </a:r>
                    </a:p>
                    <a:p>
                      <a:pPr marL="0" algn="ctr">
                        <a:lnSpc>
                          <a:spcPct val="100000"/>
                        </a:lnSpc>
                        <a:spcAft>
                          <a:spcPts val="2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Considering physical and chemical properties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PHYSICS</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Earth and space</a:t>
                      </a: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Movements of planets and the Moon, and relationship to day and night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228600" algn="ctr">
                        <a:lnSpc>
                          <a:spcPct val="100000"/>
                        </a:lnSpc>
                        <a:spcAft>
                          <a:spcPts val="200"/>
                        </a:spcAft>
                      </a:pPr>
                      <a:r>
                        <a:rPr lang="en-GB" sz="80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CHEMISTRY</a:t>
                      </a:r>
                      <a:endPar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Physical and chemical changes</a:t>
                      </a:r>
                      <a:endParaRPr lang="en-GB" sz="8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200"/>
                        </a:spcAft>
                      </a:pPr>
                      <a:r>
                        <a:rPr lang="en-GB" sz="800" i="0" dirty="0">
                          <a:solidFill>
                            <a:schemeClr val="bg1"/>
                          </a:solidFill>
                          <a:effectLst/>
                          <a:latin typeface="Roboto" panose="02000000000000000000" pitchFamily="2" charset="0"/>
                          <a:ea typeface="Roboto" panose="02000000000000000000" pitchFamily="2" charset="0"/>
                          <a:cs typeface="Calibri" panose="020F0502020204030204" pitchFamily="34" charset="0"/>
                        </a:rPr>
                        <a:t>Identifying physical and chemical changes</a:t>
                      </a:r>
                      <a:endParaRPr lang="en-GB" sz="8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indent="-228600" algn="ctr">
                        <a:lnSpc>
                          <a:spcPct val="100000"/>
                        </a:lnSpc>
                        <a:spcAft>
                          <a:spcPts val="200"/>
                        </a:spcAft>
                      </a:pPr>
                      <a:endParaRPr lang="en-GB" sz="8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54981445"/>
                  </a:ext>
                </a:extLst>
              </a:tr>
            </a:tbl>
          </a:graphicData>
        </a:graphic>
      </p:graphicFrame>
      <p:sp>
        <p:nvSpPr>
          <p:cNvPr id="5" name="TextBox 4">
            <a:extLst>
              <a:ext uri="{FF2B5EF4-FFF2-40B4-BE49-F238E27FC236}">
                <a16:creationId xmlns:a16="http://schemas.microsoft.com/office/drawing/2014/main" id="{11416163-D3EE-0A20-C577-8815D6F5129D}"/>
              </a:ext>
            </a:extLst>
          </p:cNvPr>
          <p:cNvSpPr txBox="1"/>
          <p:nvPr/>
        </p:nvSpPr>
        <p:spPr>
          <a:xfrm>
            <a:off x="811914" y="6342349"/>
            <a:ext cx="859993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Units that appear in a different place to that in the single-year planning have been </a:t>
            </a:r>
            <a:r>
              <a:rPr kumimoji="0" lang="en-GB" sz="800" b="0" i="0" u="none" strike="noStrike" kern="1200" cap="none" spc="0" normalizeH="0" baseline="0" noProof="0">
                <a:ln>
                  <a:noFill/>
                </a:ln>
                <a:solidFill>
                  <a:srgbClr val="000000"/>
                </a:solidFill>
                <a:effectLst/>
                <a:highlight>
                  <a:srgbClr val="D5EEDF"/>
                </a:highlight>
                <a:uLnTx/>
                <a:uFillTx/>
                <a:latin typeface="Roboto" panose="02000000000000000000" pitchFamily="2" charset="0"/>
                <a:ea typeface="Roboto" panose="02000000000000000000" pitchFamily="2" charset="0"/>
                <a:cs typeface="+mn-cs"/>
              </a:rPr>
              <a:t>highlighted in green</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if it’s in a different year group it is </a:t>
            </a:r>
            <a:r>
              <a:rPr kumimoji="0" lang="en-GB" sz="800" b="0" i="0" u="none" strike="noStrike" kern="1200" cap="none" spc="0" normalizeH="0" baseline="0" noProof="0">
                <a:ln>
                  <a:noFill/>
                </a:ln>
                <a:solidFill>
                  <a:srgbClr val="000000"/>
                </a:solidFill>
                <a:effectLst/>
                <a:highlight>
                  <a:srgbClr val="F6E5D9"/>
                </a:highlight>
                <a:uLnTx/>
                <a:uFillTx/>
                <a:latin typeface="Roboto" panose="02000000000000000000" pitchFamily="2" charset="0"/>
                <a:ea typeface="Roboto" panose="02000000000000000000" pitchFamily="2" charset="0"/>
                <a:cs typeface="+mn-cs"/>
              </a:rPr>
              <a:t>highlighted in orange</a:t>
            </a: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314554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Science in our Local Context</a:t>
            </a:r>
          </a:p>
        </p:txBody>
      </p:sp>
      <p:sp>
        <p:nvSpPr>
          <p:cNvPr id="2" name="TextBox 1">
            <a:extLst>
              <a:ext uri="{FF2B5EF4-FFF2-40B4-BE49-F238E27FC236}">
                <a16:creationId xmlns:a16="http://schemas.microsoft.com/office/drawing/2014/main" id="{FC671CFA-A133-86E5-BDC7-3B8ADB73477F}"/>
              </a:ext>
            </a:extLst>
          </p:cNvPr>
          <p:cNvSpPr txBox="1"/>
          <p:nvPr/>
        </p:nvSpPr>
        <p:spPr>
          <a:xfrm>
            <a:off x="507999" y="966787"/>
            <a:ext cx="8935803" cy="3744615"/>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Science is taught in 6-lesson units, two a term. Science is taught for two hours each week.</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is sequenced so that meaningful links are made between subjects, and the order of units allows these connections to be made.</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Science has been adapted for Royles Brook by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habitats,  ecosystems, species and nature reserves that are found in our local area with a focus on Blackpool Zoo and our own pond. This is incorporated into all units where the natural world is studied to include Y1: Plants,  Year 1: Animals, Year 2: Living things and their habitats, Year 3: Plants, Year 4: Classifying organisms, and Year 6: Further classification.</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materials that are sourced in our local area and industries that make products from these materials locally in Year 1: Everyday materials, to make objects and Year 2: Uses of everyday materials. </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look at pictures of local rock formations,  rock types and fossils found locally on the beaches in Blackpool and Cleveleys in Year 3: Rocks.</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local sustainability initiatives such as recycling facilities at the recycling plant in Fleetwood in Year 2: Everyday materials and examples of renewable energy found locally in Year 6: Electricity.</a:t>
            </a:r>
          </a:p>
          <a:p>
            <a:pPr marL="171450" indent="-171450">
              <a:spcAft>
                <a:spcPts val="600"/>
              </a:spcAft>
              <a:buFont typeface="Arial" panose="020B0604020202020204" pitchFamily="34" charset="0"/>
              <a:buChar char="•"/>
            </a:pP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1144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24953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1.</a:t>
            </a:r>
          </a:p>
          <a:p>
            <a:pPr algn="ctr">
              <a:spcAft>
                <a:spcPts val="600"/>
              </a:spcAft>
            </a:pPr>
            <a:r>
              <a:rPr lang="en-US" sz="1050">
                <a:latin typeface="United Curriculum" panose="020B0604020202020204" pitchFamily="2" charset="0"/>
                <a:cs typeface="United Curriculum" panose="020B0604020202020204" pitchFamily="2" charset="0"/>
              </a:rPr>
              <a:t>All material in the universe is made of very small particles.</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pic>
        <p:nvPicPr>
          <p:cNvPr id="32" name="Picture 31" descr="Icon&#10;&#10;Description automatically generated">
            <a:extLst>
              <a:ext uri="{FF2B5EF4-FFF2-40B4-BE49-F238E27FC236}">
                <a16:creationId xmlns:a16="http://schemas.microsoft.com/office/drawing/2014/main" id="{41C796F4-6F58-5EFC-8E0E-5A30CBF6F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947" y="148119"/>
            <a:ext cx="279607" cy="460099"/>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Chemistry</a:t>
            </a:r>
            <a:endParaRPr lang="en-GB" sz="1400" b="1">
              <a:solidFill>
                <a:srgbClr val="FFFFFF"/>
              </a:solidFill>
              <a:latin typeface="United Curriculum" pitchFamily="2" charset="0"/>
              <a:ea typeface="Roboto" panose="02000000000000000000" pitchFamily="2" charset="0"/>
            </a:endParaRPr>
          </a:p>
        </p:txBody>
      </p:sp>
      <p:cxnSp>
        <p:nvCxnSpPr>
          <p:cNvPr id="34" name="Straight Arrow Connector 33">
            <a:extLst>
              <a:ext uri="{FF2B5EF4-FFF2-40B4-BE49-F238E27FC236}">
                <a16:creationId xmlns:a16="http://schemas.microsoft.com/office/drawing/2014/main" id="{53998D4D-1BBB-7450-3182-91B319045406}"/>
              </a:ext>
            </a:extLst>
          </p:cNvPr>
          <p:cNvCxnSpPr>
            <a:cxnSpLocks/>
            <a:endCxn id="3" idx="1"/>
          </p:cNvCxnSpPr>
          <p:nvPr/>
        </p:nvCxnSpPr>
        <p:spPr>
          <a:xfrm>
            <a:off x="2644567" y="3254646"/>
            <a:ext cx="737826" cy="28976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FDD7D1F-0C40-5B23-CA0D-A63457D877C8}"/>
              </a:ext>
            </a:extLst>
          </p:cNvPr>
          <p:cNvSpPr txBox="1"/>
          <p:nvPr/>
        </p:nvSpPr>
        <p:spPr>
          <a:xfrm>
            <a:off x="1540043" y="3025035"/>
            <a:ext cx="1233052" cy="58477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The same thing (water) can look different when it is hot or cold (ice).</a:t>
            </a:r>
          </a:p>
        </p:txBody>
      </p:sp>
      <p:cxnSp>
        <p:nvCxnSpPr>
          <p:cNvPr id="38" name="Straight Arrow Connector 37">
            <a:extLst>
              <a:ext uri="{FF2B5EF4-FFF2-40B4-BE49-F238E27FC236}">
                <a16:creationId xmlns:a16="http://schemas.microsoft.com/office/drawing/2014/main" id="{B434869C-D349-C9DB-5347-AA5A27F87EA0}"/>
              </a:ext>
            </a:extLst>
          </p:cNvPr>
          <p:cNvCxnSpPr>
            <a:cxnSpLocks/>
          </p:cNvCxnSpPr>
          <p:nvPr/>
        </p:nvCxnSpPr>
        <p:spPr>
          <a:xfrm>
            <a:off x="3838499" y="2144664"/>
            <a:ext cx="238352" cy="41737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C8EE30-9AFC-D0FC-AF55-98F3A7D92780}"/>
              </a:ext>
            </a:extLst>
          </p:cNvPr>
          <p:cNvSpPr txBox="1"/>
          <p:nvPr/>
        </p:nvSpPr>
        <p:spPr>
          <a:xfrm>
            <a:off x="2957853" y="1682999"/>
            <a:ext cx="1228459" cy="461665"/>
          </a:xfrm>
          <a:prstGeom prst="rect">
            <a:avLst/>
          </a:prstGeom>
          <a:noFill/>
        </p:spPr>
        <p:txBody>
          <a:bodyPr wrap="square" rtlCol="0">
            <a:spAutoFit/>
          </a:bodyPr>
          <a:lstStyle/>
          <a:p>
            <a:pPr>
              <a:spcAft>
                <a:spcPts val="400"/>
              </a:spcAft>
            </a:pPr>
            <a:r>
              <a:rPr lang="en-US" sz="800" b="1">
                <a:solidFill>
                  <a:schemeClr val="accent1"/>
                </a:solidFill>
                <a:latin typeface="Roboto" panose="02000000000000000000" pitchFamily="2" charset="0"/>
                <a:ea typeface="Roboto" panose="02000000000000000000" pitchFamily="2" charset="0"/>
              </a:rPr>
              <a:t>Objects</a:t>
            </a:r>
            <a:r>
              <a:rPr lang="en-US" sz="800">
                <a:solidFill>
                  <a:schemeClr val="accent1"/>
                </a:solidFill>
                <a:latin typeface="Roboto" panose="02000000000000000000" pitchFamily="2" charset="0"/>
                <a:ea typeface="Roboto" panose="02000000000000000000" pitchFamily="2" charset="0"/>
              </a:rPr>
              <a:t> have a purpose and are made of different </a:t>
            </a:r>
            <a:r>
              <a:rPr lang="en-US" sz="800" b="1">
                <a:solidFill>
                  <a:schemeClr val="accent1"/>
                </a:solidFill>
                <a:latin typeface="Roboto" panose="02000000000000000000" pitchFamily="2" charset="0"/>
                <a:ea typeface="Roboto" panose="02000000000000000000" pitchFamily="2" charset="0"/>
              </a:rPr>
              <a:t>materials</a:t>
            </a:r>
            <a:r>
              <a:rPr lang="en-US" sz="800">
                <a:solidFill>
                  <a:schemeClr val="accent1"/>
                </a:solidFill>
                <a:latin typeface="Roboto" panose="02000000000000000000" pitchFamily="2" charset="0"/>
                <a:ea typeface="Roboto" panose="02000000000000000000" pitchFamily="2" charset="0"/>
              </a:rPr>
              <a:t>.</a:t>
            </a:r>
          </a:p>
        </p:txBody>
      </p:sp>
      <p:cxnSp>
        <p:nvCxnSpPr>
          <p:cNvPr id="44" name="Straight Arrow Connector 43">
            <a:extLst>
              <a:ext uri="{FF2B5EF4-FFF2-40B4-BE49-F238E27FC236}">
                <a16:creationId xmlns:a16="http://schemas.microsoft.com/office/drawing/2014/main" id="{AE96EB4C-5E82-DC75-9A89-54B48EBA1FC3}"/>
              </a:ext>
            </a:extLst>
          </p:cNvPr>
          <p:cNvCxnSpPr>
            <a:cxnSpLocks/>
          </p:cNvCxnSpPr>
          <p:nvPr/>
        </p:nvCxnSpPr>
        <p:spPr>
          <a:xfrm flipV="1">
            <a:off x="4358936" y="3862978"/>
            <a:ext cx="369586" cy="110207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C9656FD-57CE-40CB-7566-249CACFA9D2F}"/>
              </a:ext>
            </a:extLst>
          </p:cNvPr>
          <p:cNvSpPr txBox="1"/>
          <p:nvPr/>
        </p:nvSpPr>
        <p:spPr>
          <a:xfrm>
            <a:off x="2506678" y="4965052"/>
            <a:ext cx="2130808" cy="1056700"/>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All the ‘stuff’ encountered in everyday life, including air, water and different kinds of solid substances, is called </a:t>
            </a:r>
            <a:r>
              <a:rPr lang="en-US" sz="800" b="1">
                <a:solidFill>
                  <a:schemeClr val="accent1"/>
                </a:solidFill>
                <a:latin typeface="Roboto" panose="02000000000000000000" pitchFamily="2" charset="0"/>
                <a:ea typeface="Roboto" panose="02000000000000000000" pitchFamily="2" charset="0"/>
              </a:rPr>
              <a:t>matter</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Different materials are recognisable by their </a:t>
            </a:r>
            <a:r>
              <a:rPr lang="en-US" sz="800" b="1">
                <a:solidFill>
                  <a:schemeClr val="accent1"/>
                </a:solidFill>
                <a:latin typeface="Roboto" panose="02000000000000000000" pitchFamily="2" charset="0"/>
                <a:ea typeface="Roboto" panose="02000000000000000000" pitchFamily="2" charset="0"/>
              </a:rPr>
              <a:t>properties</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Materials have different properties, which make them suitable for specific purposes. </a:t>
            </a:r>
          </a:p>
        </p:txBody>
      </p:sp>
      <p:cxnSp>
        <p:nvCxnSpPr>
          <p:cNvPr id="49" name="Straight Arrow Connector 48">
            <a:extLst>
              <a:ext uri="{FF2B5EF4-FFF2-40B4-BE49-F238E27FC236}">
                <a16:creationId xmlns:a16="http://schemas.microsoft.com/office/drawing/2014/main" id="{0FF54340-FD65-D4F9-6368-ED8514EB82A3}"/>
              </a:ext>
            </a:extLst>
          </p:cNvPr>
          <p:cNvCxnSpPr>
            <a:cxnSpLocks/>
          </p:cNvCxnSpPr>
          <p:nvPr/>
        </p:nvCxnSpPr>
        <p:spPr>
          <a:xfrm flipH="1" flipV="1">
            <a:off x="4903903" y="4545367"/>
            <a:ext cx="64366" cy="41968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34EA859-6294-16DE-2DC0-0AD3AB1705D7}"/>
              </a:ext>
            </a:extLst>
          </p:cNvPr>
          <p:cNvSpPr txBox="1"/>
          <p:nvPr/>
        </p:nvSpPr>
        <p:spPr>
          <a:xfrm>
            <a:off x="4766569" y="4965052"/>
            <a:ext cx="1722267" cy="88229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Matter can exist in three different </a:t>
            </a:r>
            <a:r>
              <a:rPr lang="en-US" sz="800" b="1">
                <a:solidFill>
                  <a:schemeClr val="accent1"/>
                </a:solidFill>
                <a:latin typeface="Roboto" panose="02000000000000000000" pitchFamily="2" charset="0"/>
                <a:ea typeface="Roboto" panose="02000000000000000000" pitchFamily="2" charset="0"/>
              </a:rPr>
              <a:t>states</a:t>
            </a:r>
            <a:r>
              <a:rPr lang="en-US" sz="800">
                <a:solidFill>
                  <a:schemeClr val="accent1"/>
                </a:solidFill>
                <a:latin typeface="Roboto" panose="02000000000000000000" pitchFamily="2" charset="0"/>
                <a:ea typeface="Roboto" panose="02000000000000000000" pitchFamily="2" charset="0"/>
              </a:rPr>
              <a:t>: as </a:t>
            </a:r>
            <a:r>
              <a:rPr lang="en-US" sz="800" b="1">
                <a:solidFill>
                  <a:schemeClr val="accent1"/>
                </a:solidFill>
                <a:latin typeface="Roboto" panose="02000000000000000000" pitchFamily="2" charset="0"/>
                <a:ea typeface="Roboto" panose="02000000000000000000" pitchFamily="2" charset="0"/>
              </a:rPr>
              <a:t>solids</a:t>
            </a:r>
            <a:r>
              <a:rPr lang="en-US" sz="800">
                <a:solidFill>
                  <a:schemeClr val="accent1"/>
                </a:solidFill>
                <a:latin typeface="Roboto" panose="02000000000000000000" pitchFamily="2" charset="0"/>
                <a:ea typeface="Roboto" panose="02000000000000000000" pitchFamily="2" charset="0"/>
              </a:rPr>
              <a:t>, </a:t>
            </a:r>
            <a:r>
              <a:rPr lang="en-US" sz="800" b="1">
                <a:solidFill>
                  <a:schemeClr val="accent1"/>
                </a:solidFill>
                <a:latin typeface="Roboto" panose="02000000000000000000" pitchFamily="2" charset="0"/>
                <a:ea typeface="Roboto" panose="02000000000000000000" pitchFamily="2" charset="0"/>
              </a:rPr>
              <a:t>liquids</a:t>
            </a:r>
            <a:r>
              <a:rPr lang="en-US" sz="800">
                <a:solidFill>
                  <a:schemeClr val="accent1"/>
                </a:solidFill>
                <a:latin typeface="Roboto" panose="02000000000000000000" pitchFamily="2" charset="0"/>
                <a:ea typeface="Roboto" panose="02000000000000000000" pitchFamily="2" charset="0"/>
              </a:rPr>
              <a:t> and </a:t>
            </a:r>
            <a:r>
              <a:rPr lang="en-US" sz="800" b="1">
                <a:solidFill>
                  <a:schemeClr val="accent1"/>
                </a:solidFill>
                <a:latin typeface="Roboto" panose="02000000000000000000" pitchFamily="2" charset="0"/>
                <a:ea typeface="Roboto" panose="02000000000000000000" pitchFamily="2" charset="0"/>
              </a:rPr>
              <a:t>gases</a:t>
            </a:r>
            <a:r>
              <a:rPr lang="en-US" sz="800">
                <a:solidFill>
                  <a:schemeClr val="accent1"/>
                </a:solidFill>
                <a:latin typeface="Roboto" panose="02000000000000000000" pitchFamily="2" charset="0"/>
                <a:ea typeface="Roboto" panose="02000000000000000000" pitchFamily="2" charset="0"/>
              </a:rPr>
              <a:t>.</a:t>
            </a:r>
          </a:p>
          <a:p>
            <a:pPr>
              <a:spcAft>
                <a:spcPts val="400"/>
              </a:spcAft>
            </a:pPr>
            <a:r>
              <a:rPr lang="en-US" sz="800">
                <a:solidFill>
                  <a:schemeClr val="accent1"/>
                </a:solidFill>
                <a:latin typeface="Roboto" panose="02000000000000000000" pitchFamily="2" charset="0"/>
                <a:ea typeface="Roboto" panose="02000000000000000000" pitchFamily="2" charset="0"/>
              </a:rPr>
              <a:t>The amount and type of </a:t>
            </a:r>
            <a:r>
              <a:rPr lang="en-US" sz="800" b="1">
                <a:solidFill>
                  <a:schemeClr val="accent1"/>
                </a:solidFill>
                <a:latin typeface="Roboto" panose="02000000000000000000" pitchFamily="2" charset="0"/>
                <a:ea typeface="Roboto" panose="02000000000000000000" pitchFamily="2" charset="0"/>
              </a:rPr>
              <a:t>substance</a:t>
            </a:r>
            <a:r>
              <a:rPr lang="en-US" sz="800">
                <a:solidFill>
                  <a:schemeClr val="accent1"/>
                </a:solidFill>
                <a:latin typeface="Roboto" panose="02000000000000000000" pitchFamily="2" charset="0"/>
                <a:ea typeface="Roboto" panose="02000000000000000000" pitchFamily="2" charset="0"/>
              </a:rPr>
              <a:t> does not change when the matter changes state.</a:t>
            </a:r>
          </a:p>
        </p:txBody>
      </p:sp>
      <p:cxnSp>
        <p:nvCxnSpPr>
          <p:cNvPr id="54" name="Straight Arrow Connector 53">
            <a:extLst>
              <a:ext uri="{FF2B5EF4-FFF2-40B4-BE49-F238E27FC236}">
                <a16:creationId xmlns:a16="http://schemas.microsoft.com/office/drawing/2014/main" id="{0CE9AAB1-0B21-B65D-FAFB-05167A5DCED3}"/>
              </a:ext>
            </a:extLst>
          </p:cNvPr>
          <p:cNvCxnSpPr>
            <a:cxnSpLocks/>
          </p:cNvCxnSpPr>
          <p:nvPr/>
        </p:nvCxnSpPr>
        <p:spPr>
          <a:xfrm flipH="1">
            <a:off x="6252323" y="2144664"/>
            <a:ext cx="236513" cy="77608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CE00B17-3DB3-A8C9-7A26-01866268D069}"/>
              </a:ext>
            </a:extLst>
          </p:cNvPr>
          <p:cNvSpPr txBox="1"/>
          <p:nvPr/>
        </p:nvSpPr>
        <p:spPr>
          <a:xfrm>
            <a:off x="4972458" y="1224469"/>
            <a:ext cx="2723002" cy="100540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If a material could be divided into smaller and smaller pieces, it would be found to be made of </a:t>
            </a:r>
            <a:r>
              <a:rPr lang="en-US" sz="800" b="1">
                <a:solidFill>
                  <a:schemeClr val="accent1"/>
                </a:solidFill>
                <a:latin typeface="Roboto" panose="02000000000000000000" pitchFamily="2" charset="0"/>
                <a:ea typeface="Roboto" panose="02000000000000000000" pitchFamily="2" charset="0"/>
              </a:rPr>
              <a:t>particles</a:t>
            </a:r>
            <a:r>
              <a:rPr lang="en-US" sz="800">
                <a:solidFill>
                  <a:schemeClr val="accent1"/>
                </a:solidFill>
                <a:latin typeface="Roboto" panose="02000000000000000000" pitchFamily="2" charset="0"/>
                <a:ea typeface="Roboto" panose="02000000000000000000" pitchFamily="2" charset="0"/>
              </a:rPr>
              <a:t>, which smaller than can be seen even with a microscope. These particles are not </a:t>
            </a:r>
            <a:r>
              <a:rPr lang="en-US" sz="800" i="1">
                <a:solidFill>
                  <a:schemeClr val="accent1"/>
                </a:solidFill>
                <a:latin typeface="Roboto" panose="02000000000000000000" pitchFamily="2" charset="0"/>
                <a:ea typeface="Roboto" panose="02000000000000000000" pitchFamily="2" charset="0"/>
              </a:rPr>
              <a:t>in</a:t>
            </a:r>
            <a:r>
              <a:rPr lang="en-US" sz="800">
                <a:solidFill>
                  <a:schemeClr val="accent1"/>
                </a:solidFill>
                <a:latin typeface="Roboto" panose="02000000000000000000" pitchFamily="2" charset="0"/>
                <a:ea typeface="Roboto" panose="02000000000000000000" pitchFamily="2" charset="0"/>
              </a:rPr>
              <a:t> a material; they </a:t>
            </a:r>
            <a:r>
              <a:rPr lang="en-US" sz="800" i="1">
                <a:solidFill>
                  <a:schemeClr val="accent1"/>
                </a:solidFill>
                <a:latin typeface="Roboto" panose="02000000000000000000" pitchFamily="2" charset="0"/>
                <a:ea typeface="Roboto" panose="02000000000000000000" pitchFamily="2" charset="0"/>
              </a:rPr>
              <a:t>are </a:t>
            </a:r>
            <a:r>
              <a:rPr lang="en-US" sz="800">
                <a:solidFill>
                  <a:schemeClr val="accent1"/>
                </a:solidFill>
                <a:latin typeface="Roboto" panose="02000000000000000000" pitchFamily="2" charset="0"/>
                <a:ea typeface="Roboto" panose="02000000000000000000" pitchFamily="2" charset="0"/>
              </a:rPr>
              <a:t>the material.</a:t>
            </a:r>
          </a:p>
          <a:p>
            <a:pPr>
              <a:spcAft>
                <a:spcPts val="400"/>
              </a:spcAft>
            </a:pPr>
            <a:r>
              <a:rPr lang="en-US" sz="800">
                <a:solidFill>
                  <a:schemeClr val="accent1"/>
                </a:solidFill>
                <a:latin typeface="Roboto" panose="02000000000000000000" pitchFamily="2" charset="0"/>
                <a:ea typeface="Roboto" panose="02000000000000000000" pitchFamily="2" charset="0"/>
              </a:rPr>
              <a:t>The particles of a substance are arranged differently when it is solid, liquid or gas.</a:t>
            </a:r>
          </a:p>
        </p:txBody>
      </p:sp>
      <p:cxnSp>
        <p:nvCxnSpPr>
          <p:cNvPr id="61" name="Straight Arrow Connector 60">
            <a:extLst>
              <a:ext uri="{FF2B5EF4-FFF2-40B4-BE49-F238E27FC236}">
                <a16:creationId xmlns:a16="http://schemas.microsoft.com/office/drawing/2014/main" id="{C0A2AE5E-0925-6AA1-4521-9842A9F5C524}"/>
              </a:ext>
            </a:extLst>
          </p:cNvPr>
          <p:cNvCxnSpPr>
            <a:cxnSpLocks/>
          </p:cNvCxnSpPr>
          <p:nvPr/>
        </p:nvCxnSpPr>
        <p:spPr>
          <a:xfrm flipH="1" flipV="1">
            <a:off x="6149242" y="4462202"/>
            <a:ext cx="377641" cy="57143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675A33E-2C2C-69C1-7D73-EF5757A2A89D}"/>
              </a:ext>
            </a:extLst>
          </p:cNvPr>
          <p:cNvSpPr txBox="1"/>
          <p:nvPr/>
        </p:nvSpPr>
        <p:spPr>
          <a:xfrm>
            <a:off x="6526883" y="4965052"/>
            <a:ext cx="1955427" cy="882293"/>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pure substance </a:t>
            </a:r>
            <a:r>
              <a:rPr lang="en-US" sz="800">
                <a:solidFill>
                  <a:schemeClr val="accent1"/>
                </a:solidFill>
                <a:latin typeface="Roboto" panose="02000000000000000000" pitchFamily="2" charset="0"/>
                <a:ea typeface="Roboto" panose="02000000000000000000" pitchFamily="2" charset="0"/>
              </a:rPr>
              <a:t>is one that contains only one type of particle.</a:t>
            </a:r>
          </a:p>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mixture</a:t>
            </a:r>
            <a:r>
              <a:rPr lang="en-US" sz="800">
                <a:solidFill>
                  <a:schemeClr val="accent1"/>
                </a:solidFill>
                <a:latin typeface="Roboto" panose="02000000000000000000" pitchFamily="2" charset="0"/>
                <a:ea typeface="Roboto" panose="02000000000000000000" pitchFamily="2" charset="0"/>
              </a:rPr>
              <a:t> is created when two or more substances are mixed. The two types of particle are mixed together, but the particles themselves stay the same.</a:t>
            </a:r>
          </a:p>
        </p:txBody>
      </p:sp>
      <p:sp>
        <p:nvSpPr>
          <p:cNvPr id="67" name="TextBox 66">
            <a:extLst>
              <a:ext uri="{FF2B5EF4-FFF2-40B4-BE49-F238E27FC236}">
                <a16:creationId xmlns:a16="http://schemas.microsoft.com/office/drawing/2014/main" id="{6C8D0BA4-8707-5F94-97C8-C78B8F66ED2F}"/>
              </a:ext>
            </a:extLst>
          </p:cNvPr>
          <p:cNvSpPr txBox="1"/>
          <p:nvPr/>
        </p:nvSpPr>
        <p:spPr>
          <a:xfrm>
            <a:off x="7912660" y="2891870"/>
            <a:ext cx="1471038" cy="58477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A </a:t>
            </a:r>
            <a:r>
              <a:rPr lang="en-US" sz="800" b="1">
                <a:solidFill>
                  <a:schemeClr val="accent1"/>
                </a:solidFill>
                <a:latin typeface="Roboto" panose="02000000000000000000" pitchFamily="2" charset="0"/>
                <a:ea typeface="Roboto" panose="02000000000000000000" pitchFamily="2" charset="0"/>
              </a:rPr>
              <a:t>chemical change </a:t>
            </a:r>
            <a:r>
              <a:rPr lang="en-US" sz="800">
                <a:solidFill>
                  <a:schemeClr val="accent1"/>
                </a:solidFill>
                <a:latin typeface="Roboto" panose="02000000000000000000" pitchFamily="2" charset="0"/>
                <a:ea typeface="Roboto" panose="02000000000000000000" pitchFamily="2" charset="0"/>
              </a:rPr>
              <a:t>is where a new substance – that is made of a different type of particle – is formed.</a:t>
            </a:r>
          </a:p>
        </p:txBody>
      </p:sp>
      <p:cxnSp>
        <p:nvCxnSpPr>
          <p:cNvPr id="68" name="Straight Arrow Connector 67">
            <a:extLst>
              <a:ext uri="{FF2B5EF4-FFF2-40B4-BE49-F238E27FC236}">
                <a16:creationId xmlns:a16="http://schemas.microsoft.com/office/drawing/2014/main" id="{6FAEAC08-290A-4224-4FD4-9DB8752460DA}"/>
              </a:ext>
            </a:extLst>
          </p:cNvPr>
          <p:cNvCxnSpPr>
            <a:cxnSpLocks/>
          </p:cNvCxnSpPr>
          <p:nvPr/>
        </p:nvCxnSpPr>
        <p:spPr>
          <a:xfrm flipH="1">
            <a:off x="7550788" y="3129467"/>
            <a:ext cx="357736" cy="12517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2A2DE79-9242-1876-0457-5F4786513FB2}"/>
              </a:ext>
            </a:extLst>
          </p:cNvPr>
          <p:cNvSpPr txBox="1"/>
          <p:nvPr/>
        </p:nvSpPr>
        <p:spPr>
          <a:xfrm>
            <a:off x="7881258" y="3615632"/>
            <a:ext cx="1626726" cy="1077218"/>
          </a:xfrm>
          <a:prstGeom prst="rect">
            <a:avLst/>
          </a:prstGeom>
          <a:noFill/>
          <a:ln>
            <a:solidFill>
              <a:schemeClr val="bg1"/>
            </a:solidFill>
          </a:ln>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The smallest piece of a material is called an </a:t>
            </a:r>
            <a:r>
              <a:rPr lang="en-US" sz="800" b="1">
                <a:solidFill>
                  <a:schemeClr val="accent1"/>
                </a:solidFill>
                <a:latin typeface="Roboto" panose="02000000000000000000" pitchFamily="2" charset="0"/>
                <a:ea typeface="Roboto" panose="02000000000000000000" pitchFamily="2" charset="0"/>
              </a:rPr>
              <a:t>atom</a:t>
            </a:r>
            <a:r>
              <a:rPr lang="en-US" sz="800">
                <a:solidFill>
                  <a:schemeClr val="accent1"/>
                </a:solidFill>
                <a:latin typeface="Roboto" panose="02000000000000000000" pitchFamily="2" charset="0"/>
                <a:ea typeface="Roboto" panose="02000000000000000000" pitchFamily="2" charset="0"/>
              </a:rPr>
              <a:t>. All materials, anywhere in the universe, living and non-­‐living, are made of a very large numbers of these basic ‘building blocks’, of which there are about 100 different kinds.</a:t>
            </a:r>
          </a:p>
        </p:txBody>
      </p:sp>
      <p:cxnSp>
        <p:nvCxnSpPr>
          <p:cNvPr id="74" name="Straight Arrow Connector 73">
            <a:extLst>
              <a:ext uri="{FF2B5EF4-FFF2-40B4-BE49-F238E27FC236}">
                <a16:creationId xmlns:a16="http://schemas.microsoft.com/office/drawing/2014/main" id="{0B93D850-3B34-29B8-4898-AF5566B11243}"/>
              </a:ext>
            </a:extLst>
          </p:cNvPr>
          <p:cNvCxnSpPr>
            <a:cxnSpLocks/>
          </p:cNvCxnSpPr>
          <p:nvPr/>
        </p:nvCxnSpPr>
        <p:spPr>
          <a:xfrm flipH="1" flipV="1">
            <a:off x="7550788" y="3714242"/>
            <a:ext cx="326334" cy="11328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8FB2FF-C474-766C-7B46-2E17B4E07B60}"/>
              </a:ext>
            </a:extLst>
          </p:cNvPr>
          <p:cNvSpPr txBox="1"/>
          <p:nvPr/>
        </p:nvSpPr>
        <p:spPr>
          <a:xfrm>
            <a:off x="7756972" y="2043432"/>
            <a:ext cx="1626726" cy="461665"/>
          </a:xfrm>
          <a:prstGeom prst="rect">
            <a:avLst/>
          </a:prstGeom>
          <a:noFill/>
        </p:spPr>
        <p:txBody>
          <a:bodyPr wrap="square" rtlCol="0">
            <a:spAutoFit/>
          </a:bodyPr>
          <a:lstStyle/>
          <a:p>
            <a:pPr>
              <a:spcAft>
                <a:spcPts val="400"/>
              </a:spcAft>
            </a:pPr>
            <a:r>
              <a:rPr lang="en-US" sz="800">
                <a:solidFill>
                  <a:schemeClr val="accent1"/>
                </a:solidFill>
                <a:latin typeface="Roboto" panose="02000000000000000000" pitchFamily="2" charset="0"/>
                <a:ea typeface="Roboto" panose="02000000000000000000" pitchFamily="2" charset="0"/>
              </a:rPr>
              <a:t>Properties of materials can be physical (such as hardness) or chemical (such as toxicity).</a:t>
            </a:r>
          </a:p>
        </p:txBody>
      </p:sp>
      <p:cxnSp>
        <p:nvCxnSpPr>
          <p:cNvPr id="5" name="Straight Arrow Connector 4">
            <a:extLst>
              <a:ext uri="{FF2B5EF4-FFF2-40B4-BE49-F238E27FC236}">
                <a16:creationId xmlns:a16="http://schemas.microsoft.com/office/drawing/2014/main" id="{81749856-ABC9-D2A6-38F8-7CF34B03148B}"/>
              </a:ext>
            </a:extLst>
          </p:cNvPr>
          <p:cNvCxnSpPr>
            <a:cxnSpLocks/>
          </p:cNvCxnSpPr>
          <p:nvPr/>
        </p:nvCxnSpPr>
        <p:spPr>
          <a:xfrm flipH="1">
            <a:off x="6252323" y="2546965"/>
            <a:ext cx="1612563" cy="122391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0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2FDD7D1F-0C40-5B23-CA0D-A63457D877C8}"/>
              </a:ext>
            </a:extLst>
          </p:cNvPr>
          <p:cNvSpPr txBox="1"/>
          <p:nvPr/>
        </p:nvSpPr>
        <p:spPr>
          <a:xfrm>
            <a:off x="2015232" y="3353693"/>
            <a:ext cx="1347822" cy="1056700"/>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a:t>
            </a:r>
            <a:r>
              <a:rPr lang="en-US" sz="800" b="1">
                <a:solidFill>
                  <a:schemeClr val="accent4"/>
                </a:solidFill>
                <a:latin typeface="Roboto" panose="02000000000000000000" pitchFamily="2" charset="0"/>
                <a:ea typeface="Roboto" panose="02000000000000000000" pitchFamily="2" charset="0"/>
              </a:rPr>
              <a:t>Magnets</a:t>
            </a:r>
            <a:r>
              <a:rPr lang="en-US" sz="800">
                <a:solidFill>
                  <a:schemeClr val="accent4"/>
                </a:solidFill>
                <a:latin typeface="Roboto" panose="02000000000000000000" pitchFamily="2" charset="0"/>
                <a:ea typeface="Roboto" panose="02000000000000000000" pitchFamily="2" charset="0"/>
              </a:rPr>
              <a:t> can </a:t>
            </a:r>
            <a:r>
              <a:rPr lang="en-US" sz="800" b="1">
                <a:solidFill>
                  <a:schemeClr val="accent4"/>
                </a:solidFill>
                <a:latin typeface="Roboto" panose="02000000000000000000" pitchFamily="2" charset="0"/>
                <a:ea typeface="Roboto" panose="02000000000000000000" pitchFamily="2" charset="0"/>
              </a:rPr>
              <a:t>attract</a:t>
            </a:r>
            <a:r>
              <a:rPr lang="en-US" sz="800">
                <a:solidFill>
                  <a:schemeClr val="accent4"/>
                </a:solidFill>
                <a:latin typeface="Roboto" panose="02000000000000000000" pitchFamily="2" charset="0"/>
                <a:ea typeface="Roboto" panose="02000000000000000000" pitchFamily="2" charset="0"/>
              </a:rPr>
              <a:t> or </a:t>
            </a:r>
            <a:r>
              <a:rPr lang="en-US" sz="800" b="1">
                <a:solidFill>
                  <a:schemeClr val="accent4"/>
                </a:solidFill>
                <a:latin typeface="Roboto" panose="02000000000000000000" pitchFamily="2" charset="0"/>
                <a:ea typeface="Roboto" panose="02000000000000000000" pitchFamily="2" charset="0"/>
              </a:rPr>
              <a:t>repel</a:t>
            </a:r>
            <a:r>
              <a:rPr lang="en-US" sz="800">
                <a:solidFill>
                  <a:schemeClr val="accent4"/>
                </a:solidFill>
                <a:latin typeface="Roboto" panose="02000000000000000000" pitchFamily="2" charset="0"/>
                <a:ea typeface="Roboto" panose="02000000000000000000" pitchFamily="2" charset="0"/>
              </a:rPr>
              <a:t> other magnets.</a:t>
            </a:r>
          </a:p>
          <a:p>
            <a:pPr>
              <a:spcAft>
                <a:spcPts val="400"/>
              </a:spcAft>
            </a:pPr>
            <a:r>
              <a:rPr lang="en-US" sz="800">
                <a:solidFill>
                  <a:schemeClr val="accent4"/>
                </a:solidFill>
                <a:latin typeface="Roboto" panose="02000000000000000000" pitchFamily="2" charset="0"/>
                <a:ea typeface="Roboto" panose="02000000000000000000" pitchFamily="2" charset="0"/>
              </a:rPr>
              <a:t>Magnets attract </a:t>
            </a:r>
            <a:r>
              <a:rPr lang="en-US" sz="800" b="1">
                <a:solidFill>
                  <a:schemeClr val="accent4"/>
                </a:solidFill>
                <a:latin typeface="Roboto" panose="02000000000000000000" pitchFamily="2" charset="0"/>
                <a:ea typeface="Roboto" panose="02000000000000000000" pitchFamily="2" charset="0"/>
              </a:rPr>
              <a:t>magnetic</a:t>
            </a:r>
            <a:r>
              <a:rPr lang="en-US" sz="800">
                <a:solidFill>
                  <a:schemeClr val="accent4"/>
                </a:solidFill>
                <a:latin typeface="Roboto" panose="02000000000000000000" pitchFamily="2" charset="0"/>
                <a:ea typeface="Roboto" panose="02000000000000000000" pitchFamily="2" charset="0"/>
              </a:rPr>
              <a:t> objects.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We can </a:t>
            </a:r>
            <a:r>
              <a:rPr lang="en-US" sz="800" b="1">
                <a:solidFill>
                  <a:schemeClr val="accent4">
                    <a:lumMod val="50000"/>
                  </a:schemeClr>
                </a:solidFill>
                <a:latin typeface="Roboto" panose="02000000000000000000" pitchFamily="2" charset="0"/>
                <a:ea typeface="Roboto" panose="02000000000000000000" pitchFamily="2" charset="0"/>
              </a:rPr>
              <a:t>push</a:t>
            </a:r>
            <a:r>
              <a:rPr lang="en-US" sz="800">
                <a:solidFill>
                  <a:schemeClr val="accent4">
                    <a:lumMod val="50000"/>
                  </a:schemeClr>
                </a:solidFill>
                <a:latin typeface="Roboto" panose="02000000000000000000" pitchFamily="2" charset="0"/>
                <a:ea typeface="Roboto" panose="02000000000000000000" pitchFamily="2" charset="0"/>
              </a:rPr>
              <a:t> and </a:t>
            </a:r>
            <a:r>
              <a:rPr lang="en-US" sz="800" b="1">
                <a:solidFill>
                  <a:schemeClr val="accent4">
                    <a:lumMod val="50000"/>
                  </a:schemeClr>
                </a:solidFill>
                <a:latin typeface="Roboto" panose="02000000000000000000" pitchFamily="2" charset="0"/>
                <a:ea typeface="Roboto" panose="02000000000000000000" pitchFamily="2" charset="0"/>
              </a:rPr>
              <a:t>pull</a:t>
            </a:r>
            <a:r>
              <a:rPr lang="en-US" sz="800">
                <a:solidFill>
                  <a:schemeClr val="accent4">
                    <a:lumMod val="50000"/>
                  </a:schemeClr>
                </a:solidFill>
                <a:latin typeface="Roboto" panose="02000000000000000000" pitchFamily="2" charset="0"/>
                <a:ea typeface="Roboto" panose="02000000000000000000" pitchFamily="2" charset="0"/>
              </a:rPr>
              <a:t> objects to make them move.</a:t>
            </a:r>
            <a:endParaRPr lang="en-US" sz="800">
              <a:solidFill>
                <a:schemeClr val="accent4"/>
              </a:solidFill>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24953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2.</a:t>
            </a:r>
          </a:p>
          <a:p>
            <a:pPr algn="ctr">
              <a:spcAft>
                <a:spcPts val="600"/>
              </a:spcAft>
            </a:pPr>
            <a:r>
              <a:rPr lang="en-US" sz="1050">
                <a:latin typeface="United Curriculum" panose="020B0604020202020204" pitchFamily="2" charset="0"/>
                <a:cs typeface="United Curriculum" panose="020B0604020202020204" pitchFamily="2" charset="0"/>
              </a:rPr>
              <a:t>Objects can affect each other at a distance.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Physics</a:t>
            </a:r>
            <a:endParaRPr lang="en-GB" sz="1400" b="1">
              <a:solidFill>
                <a:srgbClr val="FFFFFF"/>
              </a:solidFill>
              <a:latin typeface="United Curriculum" pitchFamily="2" charset="0"/>
              <a:ea typeface="Roboto" panose="02000000000000000000" pitchFamily="2" charset="0"/>
            </a:endParaRPr>
          </a:p>
        </p:txBody>
      </p:sp>
      <p:cxnSp>
        <p:nvCxnSpPr>
          <p:cNvPr id="34" name="Straight Arrow Connector 33">
            <a:extLst>
              <a:ext uri="{FF2B5EF4-FFF2-40B4-BE49-F238E27FC236}">
                <a16:creationId xmlns:a16="http://schemas.microsoft.com/office/drawing/2014/main" id="{53998D4D-1BBB-7450-3182-91B319045406}"/>
              </a:ext>
            </a:extLst>
          </p:cNvPr>
          <p:cNvCxnSpPr>
            <a:cxnSpLocks/>
          </p:cNvCxnSpPr>
          <p:nvPr/>
        </p:nvCxnSpPr>
        <p:spPr>
          <a:xfrm>
            <a:off x="3087845" y="3592754"/>
            <a:ext cx="294548" cy="19445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5C8EE30-9AFC-D0FC-AF55-98F3A7D92780}"/>
              </a:ext>
            </a:extLst>
          </p:cNvPr>
          <p:cNvSpPr txBox="1"/>
          <p:nvPr/>
        </p:nvSpPr>
        <p:spPr>
          <a:xfrm>
            <a:off x="2361069" y="5081480"/>
            <a:ext cx="1892718" cy="58477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We can move or change the shape of objects by pushing and pulling: by squashing, bending, twisting or stretching the materials.</a:t>
            </a:r>
          </a:p>
        </p:txBody>
      </p:sp>
      <p:cxnSp>
        <p:nvCxnSpPr>
          <p:cNvPr id="49" name="Straight Arrow Connector 48">
            <a:extLst>
              <a:ext uri="{FF2B5EF4-FFF2-40B4-BE49-F238E27FC236}">
                <a16:creationId xmlns:a16="http://schemas.microsoft.com/office/drawing/2014/main" id="{0FF54340-FD65-D4F9-6368-ED8514EB82A3}"/>
              </a:ext>
            </a:extLst>
          </p:cNvPr>
          <p:cNvCxnSpPr>
            <a:cxnSpLocks/>
          </p:cNvCxnSpPr>
          <p:nvPr/>
        </p:nvCxnSpPr>
        <p:spPr>
          <a:xfrm flipV="1">
            <a:off x="4052118" y="3887785"/>
            <a:ext cx="664400" cy="119159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CE9AAB1-0B21-B65D-FAFB-05167A5DCED3}"/>
              </a:ext>
            </a:extLst>
          </p:cNvPr>
          <p:cNvCxnSpPr>
            <a:cxnSpLocks/>
          </p:cNvCxnSpPr>
          <p:nvPr/>
        </p:nvCxnSpPr>
        <p:spPr>
          <a:xfrm flipH="1" flipV="1">
            <a:off x="5610687" y="4164171"/>
            <a:ext cx="459103" cy="915204"/>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CE00B17-3DB3-A8C9-7A26-01866268D069}"/>
              </a:ext>
            </a:extLst>
          </p:cNvPr>
          <p:cNvSpPr txBox="1"/>
          <p:nvPr/>
        </p:nvSpPr>
        <p:spPr>
          <a:xfrm>
            <a:off x="5379085" y="5079375"/>
            <a:ext cx="1508150" cy="83099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Objects can affect other objects even when they are not in contact with them. Light reaches our eyes, even though the light source may be far away.</a:t>
            </a:r>
          </a:p>
        </p:txBody>
      </p:sp>
      <p:sp>
        <p:nvSpPr>
          <p:cNvPr id="62" name="TextBox 61">
            <a:extLst>
              <a:ext uri="{FF2B5EF4-FFF2-40B4-BE49-F238E27FC236}">
                <a16:creationId xmlns:a16="http://schemas.microsoft.com/office/drawing/2014/main" id="{4675A33E-2C2C-69C1-7D73-EF5757A2A89D}"/>
              </a:ext>
            </a:extLst>
          </p:cNvPr>
          <p:cNvSpPr txBox="1"/>
          <p:nvPr/>
        </p:nvSpPr>
        <p:spPr>
          <a:xfrm>
            <a:off x="2015232" y="1316820"/>
            <a:ext cx="2991632" cy="1056700"/>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Forces act in pairs. Forces acting against each other are </a:t>
            </a:r>
            <a:r>
              <a:rPr lang="en-US" sz="800" b="1">
                <a:solidFill>
                  <a:schemeClr val="accent4">
                    <a:lumMod val="50000"/>
                  </a:schemeClr>
                </a:solidFill>
                <a:latin typeface="Roboto" panose="02000000000000000000" pitchFamily="2" charset="0"/>
                <a:ea typeface="Roboto" panose="02000000000000000000" pitchFamily="2" charset="0"/>
              </a:rPr>
              <a:t>opposing</a:t>
            </a:r>
            <a:r>
              <a:rPr lang="en-US" sz="800">
                <a:solidFill>
                  <a:schemeClr val="accent4">
                    <a:lumMod val="50000"/>
                  </a:schemeClr>
                </a:solidFill>
                <a:latin typeface="Roboto" panose="02000000000000000000" pitchFamily="2" charset="0"/>
                <a:ea typeface="Roboto" panose="02000000000000000000" pitchFamily="2" charset="0"/>
              </a:rPr>
              <a:t>.</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If opposing forces equal, they are </a:t>
            </a:r>
            <a:r>
              <a:rPr lang="en-US" sz="800" b="1">
                <a:solidFill>
                  <a:schemeClr val="accent4">
                    <a:lumMod val="50000"/>
                  </a:schemeClr>
                </a:solidFill>
                <a:latin typeface="Roboto" panose="02000000000000000000" pitchFamily="2" charset="0"/>
                <a:ea typeface="Roboto" panose="02000000000000000000" pitchFamily="2" charset="0"/>
              </a:rPr>
              <a:t>balanced,</a:t>
            </a:r>
            <a:r>
              <a:rPr lang="en-US" sz="800">
                <a:solidFill>
                  <a:schemeClr val="accent4">
                    <a:lumMod val="50000"/>
                  </a:schemeClr>
                </a:solidFill>
                <a:latin typeface="Roboto" panose="02000000000000000000" pitchFamily="2" charset="0"/>
                <a:ea typeface="Roboto" panose="02000000000000000000" pitchFamily="2" charset="0"/>
              </a:rPr>
              <a:t> and the object’s motion will stay the same; this includes staying stationary. If opposing forces are unequal, they are </a:t>
            </a:r>
            <a:r>
              <a:rPr lang="en-US" sz="800" b="1">
                <a:solidFill>
                  <a:schemeClr val="accent4">
                    <a:lumMod val="50000"/>
                  </a:schemeClr>
                </a:solidFill>
                <a:latin typeface="Roboto" panose="02000000000000000000" pitchFamily="2" charset="0"/>
                <a:ea typeface="Roboto" panose="02000000000000000000" pitchFamily="2" charset="0"/>
              </a:rPr>
              <a:t>unbalanced</a:t>
            </a:r>
            <a:r>
              <a:rPr lang="en-US" sz="800">
                <a:solidFill>
                  <a:schemeClr val="accent4">
                    <a:lumMod val="50000"/>
                  </a:schemeClr>
                </a:solidFill>
                <a:latin typeface="Roboto" panose="02000000000000000000" pitchFamily="2" charset="0"/>
                <a:ea typeface="Roboto" panose="02000000000000000000" pitchFamily="2" charset="0"/>
              </a:rPr>
              <a:t> will change an object’s speed, direction or shape.</a:t>
            </a:r>
          </a:p>
          <a:p>
            <a:pPr>
              <a:spcAft>
                <a:spcPts val="400"/>
              </a:spcAft>
            </a:pPr>
            <a:r>
              <a:rPr lang="en-US" sz="800" b="1">
                <a:solidFill>
                  <a:schemeClr val="accent4">
                    <a:lumMod val="50000"/>
                  </a:schemeClr>
                </a:solidFill>
                <a:latin typeface="Roboto" panose="02000000000000000000" pitchFamily="2" charset="0"/>
                <a:ea typeface="Roboto" panose="02000000000000000000" pitchFamily="2" charset="0"/>
              </a:rPr>
              <a:t>Friction</a:t>
            </a:r>
            <a:r>
              <a:rPr lang="en-US" sz="800">
                <a:solidFill>
                  <a:schemeClr val="accent4">
                    <a:lumMod val="50000"/>
                  </a:schemeClr>
                </a:solidFill>
                <a:latin typeface="Roboto" panose="02000000000000000000" pitchFamily="2" charset="0"/>
                <a:ea typeface="Roboto" panose="02000000000000000000" pitchFamily="2" charset="0"/>
              </a:rPr>
              <a:t> is a force that will slow an object down.</a:t>
            </a:r>
            <a:endParaRPr lang="en-US" sz="800" b="1">
              <a:solidFill>
                <a:schemeClr val="accent4">
                  <a:lumMod val="50000"/>
                </a:schemeClr>
              </a:solidFill>
              <a:latin typeface="Roboto" panose="02000000000000000000" pitchFamily="2" charset="0"/>
              <a:ea typeface="Roboto" panose="02000000000000000000" pitchFamily="2" charset="0"/>
            </a:endParaRPr>
          </a:p>
        </p:txBody>
      </p:sp>
      <p:sp>
        <p:nvSpPr>
          <p:cNvPr id="67" name="TextBox 66">
            <a:extLst>
              <a:ext uri="{FF2B5EF4-FFF2-40B4-BE49-F238E27FC236}">
                <a16:creationId xmlns:a16="http://schemas.microsoft.com/office/drawing/2014/main" id="{6C8D0BA4-8707-5F94-97C8-C78B8F66ED2F}"/>
              </a:ext>
            </a:extLst>
          </p:cNvPr>
          <p:cNvSpPr txBox="1"/>
          <p:nvPr/>
        </p:nvSpPr>
        <p:spPr>
          <a:xfrm>
            <a:off x="5087994" y="1316820"/>
            <a:ext cx="2235428" cy="759182"/>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 </a:t>
            </a:r>
            <a:r>
              <a:rPr lang="en-US" sz="800" b="1">
                <a:solidFill>
                  <a:schemeClr val="accent4"/>
                </a:solidFill>
                <a:latin typeface="Roboto" panose="02000000000000000000" pitchFamily="2" charset="0"/>
                <a:ea typeface="Roboto" panose="02000000000000000000" pitchFamily="2" charset="0"/>
              </a:rPr>
              <a:t>non-contact</a:t>
            </a:r>
            <a:r>
              <a:rPr lang="en-US" sz="800">
                <a:solidFill>
                  <a:schemeClr val="accent4"/>
                </a:solidFill>
                <a:latin typeface="Roboto" panose="02000000000000000000" pitchFamily="2" charset="0"/>
                <a:ea typeface="Roboto" panose="02000000000000000000" pitchFamily="2" charset="0"/>
              </a:rPr>
              <a:t> force of magnetism mean magnets can attract or repel other magnets and attract objects made of magnetic materials.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Friction is an example of a </a:t>
            </a:r>
            <a:r>
              <a:rPr lang="en-US" sz="800" b="1">
                <a:solidFill>
                  <a:schemeClr val="accent4">
                    <a:lumMod val="50000"/>
                  </a:schemeClr>
                </a:solidFill>
                <a:latin typeface="Roboto" panose="02000000000000000000" pitchFamily="2" charset="0"/>
                <a:ea typeface="Roboto" panose="02000000000000000000" pitchFamily="2" charset="0"/>
              </a:rPr>
              <a:t>contact</a:t>
            </a:r>
            <a:r>
              <a:rPr lang="en-US" sz="800">
                <a:solidFill>
                  <a:schemeClr val="accent4">
                    <a:lumMod val="50000"/>
                  </a:schemeClr>
                </a:solidFill>
                <a:latin typeface="Roboto" panose="02000000000000000000" pitchFamily="2" charset="0"/>
                <a:ea typeface="Roboto" panose="02000000000000000000" pitchFamily="2" charset="0"/>
              </a:rPr>
              <a:t> force.</a:t>
            </a:r>
          </a:p>
        </p:txBody>
      </p:sp>
      <p:cxnSp>
        <p:nvCxnSpPr>
          <p:cNvPr id="68" name="Straight Arrow Connector 67">
            <a:extLst>
              <a:ext uri="{FF2B5EF4-FFF2-40B4-BE49-F238E27FC236}">
                <a16:creationId xmlns:a16="http://schemas.microsoft.com/office/drawing/2014/main" id="{6FAEAC08-290A-4224-4FD4-9DB8752460DA}"/>
              </a:ext>
            </a:extLst>
          </p:cNvPr>
          <p:cNvCxnSpPr>
            <a:cxnSpLocks/>
          </p:cNvCxnSpPr>
          <p:nvPr/>
        </p:nvCxnSpPr>
        <p:spPr>
          <a:xfrm>
            <a:off x="5356236" y="2020128"/>
            <a:ext cx="0" cy="98041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B69617A-A766-D9FC-8138-C13B332BF583}"/>
              </a:ext>
            </a:extLst>
          </p:cNvPr>
          <p:cNvSpPr/>
          <p:nvPr/>
        </p:nvSpPr>
        <p:spPr>
          <a:xfrm>
            <a:off x="243316" y="2744777"/>
            <a:ext cx="1620000" cy="1249532"/>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3.</a:t>
            </a:r>
          </a:p>
          <a:p>
            <a:pPr algn="ctr">
              <a:spcAft>
                <a:spcPts val="600"/>
              </a:spcAft>
            </a:pPr>
            <a:r>
              <a:rPr lang="en-US" sz="1050">
                <a:latin typeface="United Curriculum" panose="020B0604020202020204" pitchFamily="2" charset="0"/>
                <a:cs typeface="United Curriculum" panose="020B0604020202020204" pitchFamily="2" charset="0"/>
              </a:rPr>
              <a:t>Changing the movement of an object requires a net force to be acting on it.</a:t>
            </a:r>
          </a:p>
        </p:txBody>
      </p:sp>
      <p:pic>
        <p:nvPicPr>
          <p:cNvPr id="5" name="Picture 4" descr="Icon&#10;&#10;Description automatically generated">
            <a:extLst>
              <a:ext uri="{FF2B5EF4-FFF2-40B4-BE49-F238E27FC236}">
                <a16:creationId xmlns:a16="http://schemas.microsoft.com/office/drawing/2014/main" id="{EC760B8F-8200-A6C9-4D1A-C825D6A83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551" y="159610"/>
            <a:ext cx="317768" cy="445083"/>
          </a:xfrm>
          <a:prstGeom prst="rect">
            <a:avLst/>
          </a:prstGeom>
        </p:spPr>
      </p:pic>
      <p:cxnSp>
        <p:nvCxnSpPr>
          <p:cNvPr id="18" name="Straight Arrow Connector 17">
            <a:extLst>
              <a:ext uri="{FF2B5EF4-FFF2-40B4-BE49-F238E27FC236}">
                <a16:creationId xmlns:a16="http://schemas.microsoft.com/office/drawing/2014/main" id="{8381A375-255A-B66B-9582-FC00D85ED823}"/>
              </a:ext>
            </a:extLst>
          </p:cNvPr>
          <p:cNvCxnSpPr>
            <a:cxnSpLocks/>
          </p:cNvCxnSpPr>
          <p:nvPr/>
        </p:nvCxnSpPr>
        <p:spPr>
          <a:xfrm>
            <a:off x="4668176" y="2074836"/>
            <a:ext cx="725311" cy="119845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19DD4B-E957-5783-52DD-36BB19A6F29C}"/>
              </a:ext>
            </a:extLst>
          </p:cNvPr>
          <p:cNvSpPr txBox="1"/>
          <p:nvPr/>
        </p:nvSpPr>
        <p:spPr>
          <a:xfrm>
            <a:off x="7323422" y="1312242"/>
            <a:ext cx="2240915" cy="707886"/>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Sound comes from objects that </a:t>
            </a:r>
            <a:r>
              <a:rPr lang="en-US" sz="800" b="1">
                <a:solidFill>
                  <a:schemeClr val="accent4"/>
                </a:solidFill>
                <a:latin typeface="Roboto" panose="02000000000000000000" pitchFamily="2" charset="0"/>
                <a:ea typeface="Roboto" panose="02000000000000000000" pitchFamily="2" charset="0"/>
              </a:rPr>
              <a:t>vibrate</a:t>
            </a:r>
            <a:r>
              <a:rPr lang="en-US" sz="800">
                <a:solidFill>
                  <a:schemeClr val="accent4"/>
                </a:solidFill>
                <a:latin typeface="Roboto" panose="02000000000000000000" pitchFamily="2" charset="0"/>
                <a:ea typeface="Roboto" panose="02000000000000000000" pitchFamily="2" charset="0"/>
              </a:rPr>
              <a:t> and can be detected at a distance from the source, because the air or other material around is made to vibrate. Sounds are heard when the vibrations in the air reach our ears.</a:t>
            </a:r>
          </a:p>
        </p:txBody>
      </p:sp>
      <p:cxnSp>
        <p:nvCxnSpPr>
          <p:cNvPr id="25" name="Straight Arrow Connector 24">
            <a:extLst>
              <a:ext uri="{FF2B5EF4-FFF2-40B4-BE49-F238E27FC236}">
                <a16:creationId xmlns:a16="http://schemas.microsoft.com/office/drawing/2014/main" id="{1C7FE064-47AD-38EA-AF5B-8071DE260665}"/>
              </a:ext>
            </a:extLst>
          </p:cNvPr>
          <p:cNvCxnSpPr>
            <a:cxnSpLocks/>
          </p:cNvCxnSpPr>
          <p:nvPr/>
        </p:nvCxnSpPr>
        <p:spPr>
          <a:xfrm flipH="1">
            <a:off x="6312023" y="2020128"/>
            <a:ext cx="1092111" cy="118471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7D81D99-C3F0-B1CA-0335-7BD6D2D65397}"/>
              </a:ext>
            </a:extLst>
          </p:cNvPr>
          <p:cNvSpPr txBox="1"/>
          <p:nvPr/>
        </p:nvSpPr>
        <p:spPr>
          <a:xfrm>
            <a:off x="6958997" y="4837445"/>
            <a:ext cx="2370546" cy="1426031"/>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 non-contact force of </a:t>
            </a:r>
            <a:r>
              <a:rPr lang="en-US" sz="800" b="1">
                <a:solidFill>
                  <a:schemeClr val="accent4"/>
                </a:solidFill>
                <a:latin typeface="Roboto" panose="02000000000000000000" pitchFamily="2" charset="0"/>
                <a:ea typeface="Roboto" panose="02000000000000000000" pitchFamily="2" charset="0"/>
              </a:rPr>
              <a:t>gravity</a:t>
            </a:r>
            <a:r>
              <a:rPr lang="en-US" sz="800">
                <a:solidFill>
                  <a:schemeClr val="accent4"/>
                </a:solidFill>
                <a:latin typeface="Roboto" panose="02000000000000000000" pitchFamily="2" charset="0"/>
                <a:ea typeface="Roboto" panose="02000000000000000000" pitchFamily="2" charset="0"/>
              </a:rPr>
              <a:t> pulls objects towards the centre of the Earth.</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There is </a:t>
            </a:r>
            <a:r>
              <a:rPr lang="en-US" sz="800" b="1">
                <a:solidFill>
                  <a:schemeClr val="accent4">
                    <a:lumMod val="50000"/>
                  </a:schemeClr>
                </a:solidFill>
                <a:latin typeface="Roboto" panose="02000000000000000000" pitchFamily="2" charset="0"/>
                <a:ea typeface="Roboto" panose="02000000000000000000" pitchFamily="2" charset="0"/>
              </a:rPr>
              <a:t>gravitational</a:t>
            </a:r>
            <a:r>
              <a:rPr lang="en-US" sz="800">
                <a:solidFill>
                  <a:schemeClr val="accent4">
                    <a:lumMod val="50000"/>
                  </a:schemeClr>
                </a:solidFill>
                <a:latin typeface="Roboto" panose="02000000000000000000" pitchFamily="2" charset="0"/>
                <a:ea typeface="Roboto" panose="02000000000000000000" pitchFamily="2" charset="0"/>
              </a:rPr>
              <a:t> force between all objects, but it is only felt when one or more of the objects has a very large mass. The greater the mass, the greater the gravitational force.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Objects on Earth are pulled to the centre of the Earth because the Earth’s mass and therefore gravitational force is much larger than that of the objects.</a:t>
            </a:r>
          </a:p>
        </p:txBody>
      </p:sp>
      <p:cxnSp>
        <p:nvCxnSpPr>
          <p:cNvPr id="40" name="Straight Arrow Connector 39">
            <a:extLst>
              <a:ext uri="{FF2B5EF4-FFF2-40B4-BE49-F238E27FC236}">
                <a16:creationId xmlns:a16="http://schemas.microsoft.com/office/drawing/2014/main" id="{93110648-EF63-A7F2-33D6-DBF590BBED09}"/>
              </a:ext>
            </a:extLst>
          </p:cNvPr>
          <p:cNvCxnSpPr>
            <a:cxnSpLocks/>
          </p:cNvCxnSpPr>
          <p:nvPr/>
        </p:nvCxnSpPr>
        <p:spPr>
          <a:xfrm flipH="1" flipV="1">
            <a:off x="6842101" y="3916630"/>
            <a:ext cx="286178" cy="85309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BBADE1-D6E7-6B60-F6C0-B71C0D39E9D0}"/>
              </a:ext>
            </a:extLst>
          </p:cNvPr>
          <p:cNvSpPr txBox="1"/>
          <p:nvPr/>
        </p:nvSpPr>
        <p:spPr>
          <a:xfrm>
            <a:off x="7126488" y="4164171"/>
            <a:ext cx="2203055" cy="46166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The downward force of gravity on an object on the Moon is less than that on Earth because the Moon has less mass on Earth.</a:t>
            </a:r>
          </a:p>
        </p:txBody>
      </p:sp>
      <p:cxnSp>
        <p:nvCxnSpPr>
          <p:cNvPr id="57" name="Straight Arrow Connector 56">
            <a:extLst>
              <a:ext uri="{FF2B5EF4-FFF2-40B4-BE49-F238E27FC236}">
                <a16:creationId xmlns:a16="http://schemas.microsoft.com/office/drawing/2014/main" id="{9C0A4E67-9AEC-6965-C0D0-52A51F1CC7A8}"/>
              </a:ext>
            </a:extLst>
          </p:cNvPr>
          <p:cNvCxnSpPr>
            <a:cxnSpLocks/>
          </p:cNvCxnSpPr>
          <p:nvPr/>
        </p:nvCxnSpPr>
        <p:spPr>
          <a:xfrm flipH="1" flipV="1">
            <a:off x="6988930" y="3618906"/>
            <a:ext cx="344025" cy="545265"/>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714302B-F0C2-9933-DA98-E8B7DC1BA29B}"/>
              </a:ext>
            </a:extLst>
          </p:cNvPr>
          <p:cNvSpPr txBox="1"/>
          <p:nvPr/>
        </p:nvSpPr>
        <p:spPr>
          <a:xfrm>
            <a:off x="7776172" y="2644841"/>
            <a:ext cx="1752807" cy="1497846"/>
          </a:xfrm>
          <a:prstGeom prst="rect">
            <a:avLst/>
          </a:prstGeom>
          <a:noFill/>
          <a:ln>
            <a:solidFill>
              <a:schemeClr val="bg1"/>
            </a:solidFill>
          </a:ln>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2. There is attraction and repulsion between objects that are electrically charged. Visible light and other forms of radiation can travel through any empty space.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3. How quickly an object’s motion is changed depends on the force acting and the object’s mass. The greater the mass of the object, the longer it takes to speed it up or slow it down (inertia).</a:t>
            </a:r>
          </a:p>
        </p:txBody>
      </p:sp>
      <p:cxnSp>
        <p:nvCxnSpPr>
          <p:cNvPr id="65" name="Straight Arrow Connector 64">
            <a:extLst>
              <a:ext uri="{FF2B5EF4-FFF2-40B4-BE49-F238E27FC236}">
                <a16:creationId xmlns:a16="http://schemas.microsoft.com/office/drawing/2014/main" id="{B22C666B-C842-BF05-3C06-A04586F4A120}"/>
              </a:ext>
            </a:extLst>
          </p:cNvPr>
          <p:cNvCxnSpPr>
            <a:cxnSpLocks/>
            <a:stCxn id="60" idx="1"/>
          </p:cNvCxnSpPr>
          <p:nvPr/>
        </p:nvCxnSpPr>
        <p:spPr>
          <a:xfrm flipH="1">
            <a:off x="7641384" y="3393764"/>
            <a:ext cx="134788" cy="11133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17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9" y="876191"/>
            <a:ext cx="1940671"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Physics</a:t>
            </a:r>
            <a:endParaRPr lang="en-GB" sz="1400" b="1">
              <a:solidFill>
                <a:srgbClr val="FFFFFF"/>
              </a:solidFill>
              <a:latin typeface="United Curriculum" pitchFamily="2" charset="0"/>
              <a:ea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8BECF331-5187-5DC7-BEDD-B0CB5EAF6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551" y="159610"/>
            <a:ext cx="317768" cy="445083"/>
          </a:xfrm>
          <a:prstGeom prst="rect">
            <a:avLst/>
          </a:prstGeom>
        </p:spPr>
      </p:pic>
      <p:sp>
        <p:nvSpPr>
          <p:cNvPr id="6" name="Rectangle 5">
            <a:extLst>
              <a:ext uri="{FF2B5EF4-FFF2-40B4-BE49-F238E27FC236}">
                <a16:creationId xmlns:a16="http://schemas.microsoft.com/office/drawing/2014/main" id="{6D1136DB-4D02-00CE-10A1-A2F61E2D83B0}"/>
              </a:ext>
            </a:extLst>
          </p:cNvPr>
          <p:cNvSpPr/>
          <p:nvPr/>
        </p:nvSpPr>
        <p:spPr>
          <a:xfrm>
            <a:off x="243316" y="1338010"/>
            <a:ext cx="1620000" cy="158274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4.</a:t>
            </a:r>
          </a:p>
          <a:p>
            <a:pPr algn="ctr">
              <a:spcAft>
                <a:spcPts val="600"/>
              </a:spcAft>
            </a:pPr>
            <a:r>
              <a:rPr lang="en-US" sz="1050">
                <a:latin typeface="United Curriculum" panose="020B0604020202020204" pitchFamily="2" charset="0"/>
                <a:cs typeface="United Curriculum" panose="020B0604020202020204" pitchFamily="2" charset="0"/>
              </a:rPr>
              <a:t>The total amount of energy in the Universe is always the same, but energy can be transformed when things change or are made to happen.</a:t>
            </a:r>
          </a:p>
        </p:txBody>
      </p:sp>
      <p:sp>
        <p:nvSpPr>
          <p:cNvPr id="7" name="Rectangle 6">
            <a:extLst>
              <a:ext uri="{FF2B5EF4-FFF2-40B4-BE49-F238E27FC236}">
                <a16:creationId xmlns:a16="http://schemas.microsoft.com/office/drawing/2014/main" id="{BC36D6B7-26E8-EB03-AF86-E8400632121C}"/>
              </a:ext>
            </a:extLst>
          </p:cNvPr>
          <p:cNvSpPr/>
          <p:nvPr/>
        </p:nvSpPr>
        <p:spPr>
          <a:xfrm>
            <a:off x="243316" y="3082847"/>
            <a:ext cx="1620000" cy="1249532"/>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6.</a:t>
            </a:r>
          </a:p>
          <a:p>
            <a:pPr algn="ctr">
              <a:spcAft>
                <a:spcPts val="600"/>
              </a:spcAft>
            </a:pPr>
            <a:r>
              <a:rPr lang="en-US" sz="1050">
                <a:latin typeface="United Curriculum" panose="020B0604020202020204" pitchFamily="2" charset="0"/>
                <a:cs typeface="United Curriculum" panose="020B0604020202020204" pitchFamily="2" charset="0"/>
              </a:rPr>
              <a:t>Our solar system is a very small part of one of millions of galaxies in our universe.</a:t>
            </a:r>
          </a:p>
        </p:txBody>
      </p:sp>
      <p:sp>
        <p:nvSpPr>
          <p:cNvPr id="8" name="TextBox 7">
            <a:extLst>
              <a:ext uri="{FF2B5EF4-FFF2-40B4-BE49-F238E27FC236}">
                <a16:creationId xmlns:a16="http://schemas.microsoft.com/office/drawing/2014/main" id="{BE17A131-3693-BA24-D67F-5F92A2E91250}"/>
              </a:ext>
            </a:extLst>
          </p:cNvPr>
          <p:cNvSpPr txBox="1"/>
          <p:nvPr/>
        </p:nvSpPr>
        <p:spPr>
          <a:xfrm>
            <a:off x="2098379" y="2029681"/>
            <a:ext cx="1491452" cy="584775"/>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Daytime is when the Earth is facing the Sun; nighttime is when the Earth is facing away from the Sun.</a:t>
            </a:r>
          </a:p>
        </p:txBody>
      </p:sp>
      <p:sp>
        <p:nvSpPr>
          <p:cNvPr id="9" name="TextBox 8">
            <a:extLst>
              <a:ext uri="{FF2B5EF4-FFF2-40B4-BE49-F238E27FC236}">
                <a16:creationId xmlns:a16="http://schemas.microsoft.com/office/drawing/2014/main" id="{C6698D03-5DAC-1B71-F0BB-E71B73EA7541}"/>
              </a:ext>
            </a:extLst>
          </p:cNvPr>
          <p:cNvSpPr txBox="1"/>
          <p:nvPr/>
        </p:nvSpPr>
        <p:spPr>
          <a:xfrm>
            <a:off x="2102483" y="3456251"/>
            <a:ext cx="1124517" cy="707886"/>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We have to push or pull objects to make them move; they do not move on their own.</a:t>
            </a:r>
          </a:p>
        </p:txBody>
      </p:sp>
      <p:cxnSp>
        <p:nvCxnSpPr>
          <p:cNvPr id="10" name="Straight Arrow Connector 9">
            <a:extLst>
              <a:ext uri="{FF2B5EF4-FFF2-40B4-BE49-F238E27FC236}">
                <a16:creationId xmlns:a16="http://schemas.microsoft.com/office/drawing/2014/main" id="{5D7FBDE0-5905-03CA-C988-3FEDE8625B47}"/>
              </a:ext>
            </a:extLst>
          </p:cNvPr>
          <p:cNvCxnSpPr>
            <a:cxnSpLocks/>
          </p:cNvCxnSpPr>
          <p:nvPr/>
        </p:nvCxnSpPr>
        <p:spPr>
          <a:xfrm>
            <a:off x="3108589" y="3707613"/>
            <a:ext cx="357578" cy="6962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FB422E-5339-2E6D-1910-24ED6985C538}"/>
              </a:ext>
            </a:extLst>
          </p:cNvPr>
          <p:cNvCxnSpPr>
            <a:cxnSpLocks/>
          </p:cNvCxnSpPr>
          <p:nvPr/>
        </p:nvCxnSpPr>
        <p:spPr>
          <a:xfrm>
            <a:off x="3483822" y="2283043"/>
            <a:ext cx="569997" cy="63771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16A3B7-C1DD-5B59-FAEE-D2575CDFF13E}"/>
              </a:ext>
            </a:extLst>
          </p:cNvPr>
          <p:cNvSpPr txBox="1"/>
          <p:nvPr/>
        </p:nvSpPr>
        <p:spPr>
          <a:xfrm>
            <a:off x="2372404" y="4992043"/>
            <a:ext cx="2049684" cy="933589"/>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All living things need </a:t>
            </a:r>
            <a:r>
              <a:rPr lang="en-US" sz="800" b="1">
                <a:solidFill>
                  <a:schemeClr val="accent4"/>
                </a:solidFill>
                <a:latin typeface="Roboto" panose="02000000000000000000" pitchFamily="2" charset="0"/>
                <a:ea typeface="Roboto" panose="02000000000000000000" pitchFamily="2" charset="0"/>
              </a:rPr>
              <a:t>food</a:t>
            </a:r>
            <a:r>
              <a:rPr lang="en-US" sz="800">
                <a:solidFill>
                  <a:schemeClr val="accent4"/>
                </a:solidFill>
                <a:latin typeface="Roboto" panose="02000000000000000000" pitchFamily="2" charset="0"/>
                <a:ea typeface="Roboto" panose="02000000000000000000" pitchFamily="2" charset="0"/>
              </a:rPr>
              <a:t> to give them energy (and other things).</a:t>
            </a:r>
          </a:p>
          <a:p>
            <a:pPr>
              <a:spcAft>
                <a:spcPts val="400"/>
              </a:spcAft>
            </a:pPr>
            <a:r>
              <a:rPr lang="en-US" sz="800">
                <a:solidFill>
                  <a:schemeClr val="accent4"/>
                </a:solidFill>
                <a:latin typeface="Roboto" panose="02000000000000000000" pitchFamily="2" charset="0"/>
                <a:ea typeface="Roboto" panose="02000000000000000000" pitchFamily="2" charset="0"/>
              </a:rPr>
              <a:t>All </a:t>
            </a:r>
            <a:r>
              <a:rPr lang="en-US" sz="800" b="1">
                <a:solidFill>
                  <a:schemeClr val="accent4"/>
                </a:solidFill>
                <a:latin typeface="Roboto" panose="02000000000000000000" pitchFamily="2" charset="0"/>
                <a:ea typeface="Roboto" panose="02000000000000000000" pitchFamily="2" charset="0"/>
              </a:rPr>
              <a:t>food chains </a:t>
            </a:r>
            <a:r>
              <a:rPr lang="en-US" sz="800">
                <a:solidFill>
                  <a:schemeClr val="accent4"/>
                </a:solidFill>
                <a:latin typeface="Roboto" panose="02000000000000000000" pitchFamily="2" charset="0"/>
                <a:ea typeface="Roboto" panose="02000000000000000000" pitchFamily="2" charset="0"/>
              </a:rPr>
              <a:t>start with a </a:t>
            </a:r>
            <a:r>
              <a:rPr lang="en-US" sz="800" b="1">
                <a:solidFill>
                  <a:schemeClr val="accent4"/>
                </a:solidFill>
                <a:latin typeface="Roboto" panose="02000000000000000000" pitchFamily="2" charset="0"/>
                <a:ea typeface="Roboto" panose="02000000000000000000" pitchFamily="2" charset="0"/>
              </a:rPr>
              <a:t>producer</a:t>
            </a:r>
            <a:r>
              <a:rPr lang="en-US" sz="800">
                <a:solidFill>
                  <a:schemeClr val="accent4"/>
                </a:solidFill>
                <a:latin typeface="Roboto" panose="02000000000000000000" pitchFamily="2" charset="0"/>
                <a:ea typeface="Roboto" panose="02000000000000000000" pitchFamily="2" charset="0"/>
              </a:rPr>
              <a:t> (a living thing that makes its own food).</a:t>
            </a:r>
          </a:p>
          <a:p>
            <a:pPr>
              <a:spcAft>
                <a:spcPts val="400"/>
              </a:spcAft>
            </a:pPr>
            <a:r>
              <a:rPr lang="en-US" sz="800">
                <a:solidFill>
                  <a:schemeClr val="accent4"/>
                </a:solidFill>
                <a:latin typeface="Roboto" panose="02000000000000000000" pitchFamily="2" charset="0"/>
                <a:ea typeface="Roboto" panose="02000000000000000000" pitchFamily="2" charset="0"/>
              </a:rPr>
              <a:t>The arrows in a food chain show where </a:t>
            </a:r>
            <a:r>
              <a:rPr lang="en-US" sz="800" b="1">
                <a:solidFill>
                  <a:schemeClr val="accent4"/>
                </a:solidFill>
                <a:latin typeface="Roboto" panose="02000000000000000000" pitchFamily="2" charset="0"/>
                <a:ea typeface="Roboto" panose="02000000000000000000" pitchFamily="2" charset="0"/>
              </a:rPr>
              <a:t>energy</a:t>
            </a:r>
            <a:r>
              <a:rPr lang="en-US" sz="800">
                <a:solidFill>
                  <a:schemeClr val="accent4"/>
                </a:solidFill>
                <a:latin typeface="Roboto" panose="02000000000000000000" pitchFamily="2" charset="0"/>
                <a:ea typeface="Roboto" panose="02000000000000000000" pitchFamily="2" charset="0"/>
              </a:rPr>
              <a:t> is being transferred from and to.</a:t>
            </a:r>
          </a:p>
        </p:txBody>
      </p:sp>
      <p:cxnSp>
        <p:nvCxnSpPr>
          <p:cNvPr id="17" name="Straight Arrow Connector 16">
            <a:extLst>
              <a:ext uri="{FF2B5EF4-FFF2-40B4-BE49-F238E27FC236}">
                <a16:creationId xmlns:a16="http://schemas.microsoft.com/office/drawing/2014/main" id="{7F4563CE-919B-18CA-F25A-87FE4EE7553A}"/>
              </a:ext>
            </a:extLst>
          </p:cNvPr>
          <p:cNvCxnSpPr>
            <a:cxnSpLocks/>
          </p:cNvCxnSpPr>
          <p:nvPr/>
        </p:nvCxnSpPr>
        <p:spPr>
          <a:xfrm flipV="1">
            <a:off x="4217678" y="4164137"/>
            <a:ext cx="473325" cy="8279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8A90FFF-7E93-899E-B3C7-F704E6934B8E}"/>
              </a:ext>
            </a:extLst>
          </p:cNvPr>
          <p:cNvSpPr txBox="1"/>
          <p:nvPr/>
        </p:nvSpPr>
        <p:spPr>
          <a:xfrm>
            <a:off x="4479869" y="4992043"/>
            <a:ext cx="946940" cy="830997"/>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The Sun emits light, some of which reaches Earth. The Moon reflects light from the Sun.</a:t>
            </a:r>
          </a:p>
        </p:txBody>
      </p:sp>
      <p:cxnSp>
        <p:nvCxnSpPr>
          <p:cNvPr id="24" name="Straight Arrow Connector 23">
            <a:extLst>
              <a:ext uri="{FF2B5EF4-FFF2-40B4-BE49-F238E27FC236}">
                <a16:creationId xmlns:a16="http://schemas.microsoft.com/office/drawing/2014/main" id="{5A04CE5A-9B89-4E4F-866C-81F05C02010C}"/>
              </a:ext>
            </a:extLst>
          </p:cNvPr>
          <p:cNvCxnSpPr>
            <a:cxnSpLocks/>
          </p:cNvCxnSpPr>
          <p:nvPr/>
        </p:nvCxnSpPr>
        <p:spPr>
          <a:xfrm flipV="1">
            <a:off x="5164618" y="4164137"/>
            <a:ext cx="259040" cy="82790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2FA3BC-E4DB-B909-1167-1E578CC8E3AE}"/>
              </a:ext>
            </a:extLst>
          </p:cNvPr>
          <p:cNvSpPr txBox="1"/>
          <p:nvPr/>
        </p:nvSpPr>
        <p:spPr>
          <a:xfrm>
            <a:off x="4953000" y="1347625"/>
            <a:ext cx="1366681" cy="58477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The arrows in a </a:t>
            </a:r>
            <a:r>
              <a:rPr lang="en-US" sz="800" b="1">
                <a:solidFill>
                  <a:schemeClr val="accent4"/>
                </a:solidFill>
                <a:latin typeface="Roboto" panose="02000000000000000000" pitchFamily="2" charset="0"/>
                <a:ea typeface="Roboto" panose="02000000000000000000" pitchFamily="2" charset="0"/>
              </a:rPr>
              <a:t>food web</a:t>
            </a:r>
            <a:r>
              <a:rPr lang="en-US" sz="800">
                <a:solidFill>
                  <a:schemeClr val="accent4"/>
                </a:solidFill>
                <a:latin typeface="Roboto" panose="02000000000000000000" pitchFamily="2" charset="0"/>
                <a:ea typeface="Roboto" panose="02000000000000000000" pitchFamily="2" charset="0"/>
              </a:rPr>
              <a:t> show where energy is being transferred from and to.</a:t>
            </a:r>
          </a:p>
        </p:txBody>
      </p:sp>
      <p:cxnSp>
        <p:nvCxnSpPr>
          <p:cNvPr id="30" name="Straight Arrow Connector 29">
            <a:extLst>
              <a:ext uri="{FF2B5EF4-FFF2-40B4-BE49-F238E27FC236}">
                <a16:creationId xmlns:a16="http://schemas.microsoft.com/office/drawing/2014/main" id="{C98A91E8-4706-8264-152D-DAAC04474E5A}"/>
              </a:ext>
            </a:extLst>
          </p:cNvPr>
          <p:cNvCxnSpPr>
            <a:cxnSpLocks/>
          </p:cNvCxnSpPr>
          <p:nvPr/>
        </p:nvCxnSpPr>
        <p:spPr>
          <a:xfrm>
            <a:off x="5716325" y="1782432"/>
            <a:ext cx="430495" cy="8194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6DBB771-F845-BD88-0321-488DD83CD601}"/>
              </a:ext>
            </a:extLst>
          </p:cNvPr>
          <p:cNvSpPr txBox="1"/>
          <p:nvPr/>
        </p:nvSpPr>
        <p:spPr>
          <a:xfrm>
            <a:off x="6457349" y="4992043"/>
            <a:ext cx="2918663" cy="135421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Many processes and phenomena are explained in terms of energy exchanges.</a:t>
            </a:r>
          </a:p>
          <a:p>
            <a:pPr>
              <a:spcAft>
                <a:spcPts val="400"/>
              </a:spcAft>
            </a:pPr>
            <a:r>
              <a:rPr lang="en-US" sz="800">
                <a:solidFill>
                  <a:schemeClr val="accent4"/>
                </a:solidFill>
                <a:latin typeface="Roboto" panose="02000000000000000000" pitchFamily="2" charset="0"/>
                <a:ea typeface="Roboto" panose="02000000000000000000" pitchFamily="2" charset="0"/>
              </a:rPr>
              <a:t>Energy cannot be created or destroyed. When energy is </a:t>
            </a:r>
            <a:r>
              <a:rPr lang="en-US" sz="800" b="1">
                <a:solidFill>
                  <a:schemeClr val="accent4"/>
                </a:solidFill>
                <a:latin typeface="Roboto" panose="02000000000000000000" pitchFamily="2" charset="0"/>
                <a:ea typeface="Roboto" panose="02000000000000000000" pitchFamily="2" charset="0"/>
              </a:rPr>
              <a:t>transferred</a:t>
            </a:r>
            <a:r>
              <a:rPr lang="en-US" sz="800">
                <a:solidFill>
                  <a:schemeClr val="accent4"/>
                </a:solidFill>
                <a:latin typeface="Roboto" panose="02000000000000000000" pitchFamily="2" charset="0"/>
                <a:ea typeface="Roboto" panose="02000000000000000000" pitchFamily="2" charset="0"/>
              </a:rPr>
              <a:t> from one object to others, the total amount of energy in the universe remains the same; the amount that one object loses is the same as the other objects gain.</a:t>
            </a:r>
          </a:p>
          <a:p>
            <a:pPr>
              <a:spcAft>
                <a:spcPts val="400"/>
              </a:spcAft>
            </a:pPr>
            <a:r>
              <a:rPr lang="en-US" sz="800">
                <a:solidFill>
                  <a:schemeClr val="accent4"/>
                </a:solidFill>
                <a:latin typeface="Roboto" panose="02000000000000000000" pitchFamily="2" charset="0"/>
                <a:ea typeface="Roboto" panose="02000000000000000000" pitchFamily="2" charset="0"/>
              </a:rPr>
              <a:t>Two examples of </a:t>
            </a:r>
            <a:r>
              <a:rPr lang="en-US" sz="800" b="1">
                <a:solidFill>
                  <a:schemeClr val="accent4"/>
                </a:solidFill>
                <a:latin typeface="Roboto" panose="02000000000000000000" pitchFamily="2" charset="0"/>
                <a:ea typeface="Roboto" panose="02000000000000000000" pitchFamily="2" charset="0"/>
              </a:rPr>
              <a:t>energy stores </a:t>
            </a:r>
            <a:r>
              <a:rPr lang="en-US" sz="800">
                <a:solidFill>
                  <a:schemeClr val="accent4"/>
                </a:solidFill>
                <a:latin typeface="Roboto" panose="02000000000000000000" pitchFamily="2" charset="0"/>
                <a:ea typeface="Roboto" panose="02000000000000000000" pitchFamily="2" charset="0"/>
              </a:rPr>
              <a:t>are </a:t>
            </a:r>
            <a:r>
              <a:rPr lang="en-US" sz="800" b="1">
                <a:solidFill>
                  <a:schemeClr val="accent4"/>
                </a:solidFill>
                <a:latin typeface="Roboto" panose="02000000000000000000" pitchFamily="2" charset="0"/>
                <a:ea typeface="Roboto" panose="02000000000000000000" pitchFamily="2" charset="0"/>
              </a:rPr>
              <a:t>thermal</a:t>
            </a:r>
            <a:r>
              <a:rPr lang="en-US" sz="800">
                <a:solidFill>
                  <a:schemeClr val="accent4"/>
                </a:solidFill>
                <a:latin typeface="Roboto" panose="02000000000000000000" pitchFamily="2" charset="0"/>
                <a:ea typeface="Roboto" panose="02000000000000000000" pitchFamily="2" charset="0"/>
              </a:rPr>
              <a:t> stores and </a:t>
            </a:r>
            <a:r>
              <a:rPr lang="en-US" sz="800" b="1">
                <a:solidFill>
                  <a:schemeClr val="accent4"/>
                </a:solidFill>
                <a:latin typeface="Roboto" panose="02000000000000000000" pitchFamily="2" charset="0"/>
                <a:ea typeface="Roboto" panose="02000000000000000000" pitchFamily="2" charset="0"/>
              </a:rPr>
              <a:t>chemical</a:t>
            </a:r>
            <a:r>
              <a:rPr lang="en-US" sz="800">
                <a:solidFill>
                  <a:schemeClr val="accent4"/>
                </a:solidFill>
                <a:latin typeface="Roboto" panose="02000000000000000000" pitchFamily="2" charset="0"/>
                <a:ea typeface="Roboto" panose="02000000000000000000" pitchFamily="2" charset="0"/>
              </a:rPr>
              <a:t> stores of energy.</a:t>
            </a:r>
          </a:p>
          <a:p>
            <a:pPr>
              <a:spcAft>
                <a:spcPts val="400"/>
              </a:spcAft>
            </a:pPr>
            <a:r>
              <a:rPr lang="en-US" sz="800" b="1">
                <a:solidFill>
                  <a:schemeClr val="accent4"/>
                </a:solidFill>
                <a:latin typeface="Roboto" panose="02000000000000000000" pitchFamily="2" charset="0"/>
                <a:ea typeface="Roboto" panose="02000000000000000000" pitchFamily="2" charset="0"/>
              </a:rPr>
              <a:t>Energy resources </a:t>
            </a:r>
            <a:r>
              <a:rPr lang="en-US" sz="800">
                <a:solidFill>
                  <a:schemeClr val="accent4"/>
                </a:solidFill>
                <a:latin typeface="Roboto" panose="02000000000000000000" pitchFamily="2" charset="0"/>
                <a:ea typeface="Roboto" panose="02000000000000000000" pitchFamily="2" charset="0"/>
              </a:rPr>
              <a:t>– but not energy – can be depleted.</a:t>
            </a:r>
          </a:p>
        </p:txBody>
      </p:sp>
      <p:cxnSp>
        <p:nvCxnSpPr>
          <p:cNvPr id="42" name="Straight Arrow Connector 41">
            <a:extLst>
              <a:ext uri="{FF2B5EF4-FFF2-40B4-BE49-F238E27FC236}">
                <a16:creationId xmlns:a16="http://schemas.microsoft.com/office/drawing/2014/main" id="{13E9204E-A0DB-1422-9709-44DF0FCBB324}"/>
              </a:ext>
            </a:extLst>
          </p:cNvPr>
          <p:cNvCxnSpPr>
            <a:cxnSpLocks/>
          </p:cNvCxnSpPr>
          <p:nvPr/>
        </p:nvCxnSpPr>
        <p:spPr>
          <a:xfrm flipH="1" flipV="1">
            <a:off x="6596848" y="4640343"/>
            <a:ext cx="274016" cy="35170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0F1918B-C444-6215-CAAB-EEBE2AFD4ADE}"/>
              </a:ext>
            </a:extLst>
          </p:cNvPr>
          <p:cNvSpPr txBox="1"/>
          <p:nvPr/>
        </p:nvSpPr>
        <p:spPr>
          <a:xfrm>
            <a:off x="7095948" y="4241154"/>
            <a:ext cx="2280064" cy="759182"/>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Our Sun is one of many stars that make up the Universe.</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The distances between us and the bodies in solar system is huge, and even bigger in the Universe.</a:t>
            </a:r>
          </a:p>
        </p:txBody>
      </p:sp>
      <p:cxnSp>
        <p:nvCxnSpPr>
          <p:cNvPr id="51" name="Straight Arrow Connector 50">
            <a:extLst>
              <a:ext uri="{FF2B5EF4-FFF2-40B4-BE49-F238E27FC236}">
                <a16:creationId xmlns:a16="http://schemas.microsoft.com/office/drawing/2014/main" id="{458A773C-9773-2E3A-6106-0002070F2A9B}"/>
              </a:ext>
            </a:extLst>
          </p:cNvPr>
          <p:cNvCxnSpPr>
            <a:cxnSpLocks/>
          </p:cNvCxnSpPr>
          <p:nvPr/>
        </p:nvCxnSpPr>
        <p:spPr>
          <a:xfrm flipH="1" flipV="1">
            <a:off x="6957357" y="3601389"/>
            <a:ext cx="315603" cy="56274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A6CE781-314B-CEB0-B7DE-F755D234B33B}"/>
              </a:ext>
            </a:extLst>
          </p:cNvPr>
          <p:cNvSpPr txBox="1"/>
          <p:nvPr/>
        </p:nvSpPr>
        <p:spPr>
          <a:xfrm>
            <a:off x="6302387" y="1352283"/>
            <a:ext cx="2351717" cy="46166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Energy resources can be </a:t>
            </a:r>
            <a:r>
              <a:rPr lang="en-US" sz="800" b="1">
                <a:solidFill>
                  <a:schemeClr val="accent4"/>
                </a:solidFill>
                <a:latin typeface="Roboto" panose="02000000000000000000" pitchFamily="2" charset="0"/>
                <a:ea typeface="Roboto" panose="02000000000000000000" pitchFamily="2" charset="0"/>
              </a:rPr>
              <a:t>renewable</a:t>
            </a:r>
            <a:r>
              <a:rPr lang="en-US" sz="800">
                <a:solidFill>
                  <a:schemeClr val="accent4"/>
                </a:solidFill>
                <a:latin typeface="Roboto" panose="02000000000000000000" pitchFamily="2" charset="0"/>
                <a:ea typeface="Roboto" panose="02000000000000000000" pitchFamily="2" charset="0"/>
              </a:rPr>
              <a:t> (such as wind, solar, geothermal and hydrological) or </a:t>
            </a:r>
            <a:r>
              <a:rPr lang="en-US" sz="800" b="1">
                <a:solidFill>
                  <a:schemeClr val="accent4"/>
                </a:solidFill>
                <a:latin typeface="Roboto" panose="02000000000000000000" pitchFamily="2" charset="0"/>
                <a:ea typeface="Roboto" panose="02000000000000000000" pitchFamily="2" charset="0"/>
              </a:rPr>
              <a:t>non-renewable</a:t>
            </a:r>
            <a:r>
              <a:rPr lang="en-US" sz="800">
                <a:solidFill>
                  <a:schemeClr val="accent4"/>
                </a:solidFill>
                <a:latin typeface="Roboto" panose="02000000000000000000" pitchFamily="2" charset="0"/>
                <a:ea typeface="Roboto" panose="02000000000000000000" pitchFamily="2" charset="0"/>
              </a:rPr>
              <a:t> (such as fossil fuels).</a:t>
            </a:r>
          </a:p>
        </p:txBody>
      </p:sp>
      <p:cxnSp>
        <p:nvCxnSpPr>
          <p:cNvPr id="58" name="Straight Arrow Connector 57">
            <a:extLst>
              <a:ext uri="{FF2B5EF4-FFF2-40B4-BE49-F238E27FC236}">
                <a16:creationId xmlns:a16="http://schemas.microsoft.com/office/drawing/2014/main" id="{6E12FC4B-C21D-220F-89E2-49575B1CEC6D}"/>
              </a:ext>
            </a:extLst>
          </p:cNvPr>
          <p:cNvCxnSpPr>
            <a:cxnSpLocks/>
          </p:cNvCxnSpPr>
          <p:nvPr/>
        </p:nvCxnSpPr>
        <p:spPr>
          <a:xfrm>
            <a:off x="6457349" y="1782432"/>
            <a:ext cx="139499" cy="115165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D8BB4AD-8E79-1CB8-F867-D6FF2BA4B0FD}"/>
              </a:ext>
            </a:extLst>
          </p:cNvPr>
          <p:cNvSpPr txBox="1"/>
          <p:nvPr/>
        </p:nvSpPr>
        <p:spPr>
          <a:xfrm>
            <a:off x="7748876" y="2406044"/>
            <a:ext cx="1763142" cy="1795363"/>
          </a:xfrm>
          <a:prstGeom prst="rect">
            <a:avLst/>
          </a:prstGeom>
          <a:noFill/>
          <a:ln>
            <a:solidFill>
              <a:schemeClr val="bg1"/>
            </a:solidFill>
          </a:ln>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Objects have energy because of their chemical composition, their movement, their temperature, their position in a gravitational or other field, or because of compression or distortion of an elastic material.</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The tilt of the Earth’s axis gives rise to seasons.</a:t>
            </a:r>
          </a:p>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The movements of galaxies suggest that the Universe is expanding from a past state called the ‘big bang’, towards a future that is still unclear.</a:t>
            </a:r>
          </a:p>
        </p:txBody>
      </p:sp>
      <p:cxnSp>
        <p:nvCxnSpPr>
          <p:cNvPr id="69" name="Straight Arrow Connector 68">
            <a:extLst>
              <a:ext uri="{FF2B5EF4-FFF2-40B4-BE49-F238E27FC236}">
                <a16:creationId xmlns:a16="http://schemas.microsoft.com/office/drawing/2014/main" id="{202C0944-123C-E2A1-9664-23C3F64CFE9A}"/>
              </a:ext>
            </a:extLst>
          </p:cNvPr>
          <p:cNvCxnSpPr>
            <a:cxnSpLocks/>
            <a:stCxn id="66" idx="1"/>
          </p:cNvCxnSpPr>
          <p:nvPr/>
        </p:nvCxnSpPr>
        <p:spPr>
          <a:xfrm flipH="1">
            <a:off x="7576891" y="3303726"/>
            <a:ext cx="171985" cy="169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EE71811-F570-8EAF-6BA4-8FB4CFD040F1}"/>
              </a:ext>
            </a:extLst>
          </p:cNvPr>
          <p:cNvSpPr txBox="1"/>
          <p:nvPr/>
        </p:nvSpPr>
        <p:spPr>
          <a:xfrm>
            <a:off x="3483822" y="1347625"/>
            <a:ext cx="1344175" cy="584775"/>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In most plants, sunlight, carbon dioxide and water are used to make food in the leaves.</a:t>
            </a:r>
          </a:p>
        </p:txBody>
      </p:sp>
      <p:cxnSp>
        <p:nvCxnSpPr>
          <p:cNvPr id="73" name="Straight Arrow Connector 72">
            <a:extLst>
              <a:ext uri="{FF2B5EF4-FFF2-40B4-BE49-F238E27FC236}">
                <a16:creationId xmlns:a16="http://schemas.microsoft.com/office/drawing/2014/main" id="{FE5FA95F-9DB4-6C31-0B67-1D3F62E972C8}"/>
              </a:ext>
            </a:extLst>
          </p:cNvPr>
          <p:cNvCxnSpPr>
            <a:cxnSpLocks/>
          </p:cNvCxnSpPr>
          <p:nvPr/>
        </p:nvCxnSpPr>
        <p:spPr>
          <a:xfrm>
            <a:off x="4688442" y="1782432"/>
            <a:ext cx="649391" cy="1673819"/>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CC905B3-54FA-A867-73B5-61380D051D6E}"/>
              </a:ext>
            </a:extLst>
          </p:cNvPr>
          <p:cNvSpPr txBox="1"/>
          <p:nvPr/>
        </p:nvSpPr>
        <p:spPr>
          <a:xfrm>
            <a:off x="7232997" y="1954577"/>
            <a:ext cx="1342881" cy="215444"/>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All organisms </a:t>
            </a:r>
            <a:r>
              <a:rPr lang="en-US" sz="800" b="1">
                <a:solidFill>
                  <a:schemeClr val="accent4"/>
                </a:solidFill>
                <a:latin typeface="Roboto" panose="02000000000000000000" pitchFamily="2" charset="0"/>
                <a:ea typeface="Roboto" panose="02000000000000000000" pitchFamily="2" charset="0"/>
              </a:rPr>
              <a:t>respire</a:t>
            </a:r>
            <a:r>
              <a:rPr lang="en-US" sz="800">
                <a:solidFill>
                  <a:schemeClr val="accent4"/>
                </a:solidFill>
                <a:latin typeface="Roboto" panose="02000000000000000000" pitchFamily="2" charset="0"/>
                <a:ea typeface="Roboto" panose="02000000000000000000" pitchFamily="2" charset="0"/>
              </a:rPr>
              <a:t>.</a:t>
            </a:r>
          </a:p>
        </p:txBody>
      </p:sp>
      <p:cxnSp>
        <p:nvCxnSpPr>
          <p:cNvPr id="80" name="Straight Arrow Connector 79">
            <a:extLst>
              <a:ext uri="{FF2B5EF4-FFF2-40B4-BE49-F238E27FC236}">
                <a16:creationId xmlns:a16="http://schemas.microsoft.com/office/drawing/2014/main" id="{BEF2F46D-22D0-32DB-6CF7-7D66D1A46D8B}"/>
              </a:ext>
            </a:extLst>
          </p:cNvPr>
          <p:cNvCxnSpPr>
            <a:cxnSpLocks/>
          </p:cNvCxnSpPr>
          <p:nvPr/>
        </p:nvCxnSpPr>
        <p:spPr>
          <a:xfrm flipH="1">
            <a:off x="7535250" y="2184390"/>
            <a:ext cx="195013" cy="74969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BB91A90-E2E6-16D7-15C4-AB1ADCC349A5}"/>
              </a:ext>
            </a:extLst>
          </p:cNvPr>
          <p:cNvSpPr txBox="1"/>
          <p:nvPr/>
        </p:nvSpPr>
        <p:spPr>
          <a:xfrm>
            <a:off x="2103648" y="4241154"/>
            <a:ext cx="1244826" cy="338554"/>
          </a:xfrm>
          <a:prstGeom prst="rect">
            <a:avLst/>
          </a:prstGeom>
          <a:noFill/>
        </p:spPr>
        <p:txBody>
          <a:bodyPr wrap="square" rtlCol="0">
            <a:spAutoFit/>
          </a:bodyPr>
          <a:lstStyle/>
          <a:p>
            <a:pPr>
              <a:spcAft>
                <a:spcPts val="400"/>
              </a:spcAft>
            </a:pPr>
            <a:r>
              <a:rPr lang="en-US" sz="800">
                <a:solidFill>
                  <a:schemeClr val="accent4">
                    <a:lumMod val="50000"/>
                  </a:schemeClr>
                </a:solidFill>
                <a:latin typeface="Roboto" panose="02000000000000000000" pitchFamily="2" charset="0"/>
                <a:ea typeface="Roboto" panose="02000000000000000000" pitchFamily="2" charset="0"/>
              </a:rPr>
              <a:t>6. Naming the Sun, Earth and Moon.</a:t>
            </a:r>
          </a:p>
        </p:txBody>
      </p:sp>
      <p:cxnSp>
        <p:nvCxnSpPr>
          <p:cNvPr id="92" name="Straight Arrow Connector 91">
            <a:extLst>
              <a:ext uri="{FF2B5EF4-FFF2-40B4-BE49-F238E27FC236}">
                <a16:creationId xmlns:a16="http://schemas.microsoft.com/office/drawing/2014/main" id="{E4A91FDA-33DD-79CB-B65D-7A8AE9D92CBE}"/>
              </a:ext>
            </a:extLst>
          </p:cNvPr>
          <p:cNvCxnSpPr>
            <a:cxnSpLocks/>
          </p:cNvCxnSpPr>
          <p:nvPr/>
        </p:nvCxnSpPr>
        <p:spPr>
          <a:xfrm flipV="1">
            <a:off x="3146289" y="4316669"/>
            <a:ext cx="956503" cy="4461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487BAB-E740-218A-70C9-6AC1458F5B2D}"/>
              </a:ext>
            </a:extLst>
          </p:cNvPr>
          <p:cNvSpPr txBox="1"/>
          <p:nvPr/>
        </p:nvSpPr>
        <p:spPr>
          <a:xfrm>
            <a:off x="5483914" y="4994581"/>
            <a:ext cx="946941" cy="954107"/>
          </a:xfrm>
          <a:prstGeom prst="rect">
            <a:avLst/>
          </a:prstGeom>
          <a:noFill/>
        </p:spPr>
        <p:txBody>
          <a:bodyPr wrap="square" rtlCol="0">
            <a:spAutoFit/>
          </a:bodyPr>
          <a:lstStyle/>
          <a:p>
            <a:pPr>
              <a:spcAft>
                <a:spcPts val="400"/>
              </a:spcAft>
            </a:pPr>
            <a:r>
              <a:rPr lang="en-US" sz="800">
                <a:solidFill>
                  <a:schemeClr val="accent4"/>
                </a:solidFill>
                <a:latin typeface="Roboto" panose="02000000000000000000" pitchFamily="2" charset="0"/>
                <a:ea typeface="Roboto" panose="02000000000000000000" pitchFamily="2" charset="0"/>
              </a:rPr>
              <a:t>4. A cell in a complete circuit can make a bulb light or buzzer sound. This will not happen without a cell.</a:t>
            </a:r>
          </a:p>
        </p:txBody>
      </p:sp>
      <p:cxnSp>
        <p:nvCxnSpPr>
          <p:cNvPr id="14" name="Straight Arrow Connector 13">
            <a:extLst>
              <a:ext uri="{FF2B5EF4-FFF2-40B4-BE49-F238E27FC236}">
                <a16:creationId xmlns:a16="http://schemas.microsoft.com/office/drawing/2014/main" id="{64DC9BCC-037F-09B5-167B-5402F3B19088}"/>
              </a:ext>
            </a:extLst>
          </p:cNvPr>
          <p:cNvCxnSpPr>
            <a:cxnSpLocks/>
          </p:cNvCxnSpPr>
          <p:nvPr/>
        </p:nvCxnSpPr>
        <p:spPr>
          <a:xfrm flipV="1">
            <a:off x="5732521" y="3621883"/>
            <a:ext cx="300436" cy="13701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1F6B1A3-6847-EDB9-FF0E-442535358A49}"/>
              </a:ext>
            </a:extLst>
          </p:cNvPr>
          <p:cNvSpPr/>
          <p:nvPr/>
        </p:nvSpPr>
        <p:spPr>
          <a:xfrm>
            <a:off x="243316" y="1338011"/>
            <a:ext cx="1620000" cy="15827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latin typeface="United Curriculum" panose="020B0604020202020204" pitchFamily="2" charset="0"/>
                <a:cs typeface="United Curriculum" panose="020B0604020202020204" pitchFamily="2" charset="0"/>
              </a:rPr>
              <a:t>5 (A)</a:t>
            </a:r>
          </a:p>
          <a:p>
            <a:pPr algn="ctr">
              <a:spcAft>
                <a:spcPts val="600"/>
              </a:spcAft>
            </a:pPr>
            <a:r>
              <a:rPr lang="en-US" sz="1050">
                <a:latin typeface="United Curriculum" panose="020B0604020202020204" pitchFamily="2" charset="0"/>
                <a:cs typeface="United Curriculum" panose="020B0604020202020204" pitchFamily="2" charset="0"/>
              </a:rPr>
              <a:t>The composition of the Earth and its atmosphere and the processes occurring within them shape the Earth’s surface and its climate.</a:t>
            </a:r>
          </a:p>
        </p:txBody>
      </p:sp>
      <p:sp>
        <p:nvSpPr>
          <p:cNvPr id="2" name="Text Placeholder 1">
            <a:extLst>
              <a:ext uri="{FF2B5EF4-FFF2-40B4-BE49-F238E27FC236}">
                <a16:creationId xmlns:a16="http://schemas.microsoft.com/office/drawing/2014/main" id="{600C82AE-7BA3-FC34-3914-098C4DC5B5F1}"/>
              </a:ext>
            </a:extLst>
          </p:cNvPr>
          <p:cNvSpPr>
            <a:spLocks noGrp="1"/>
          </p:cNvSpPr>
          <p:nvPr>
            <p:ph type="body" sz="quarter" idx="10"/>
          </p:nvPr>
        </p:nvSpPr>
        <p:spPr/>
        <p:txBody>
          <a:bodyPr/>
          <a:lstStyle/>
          <a:p>
            <a:r>
              <a:rPr lang="en-GB"/>
              <a:t>Progression in Vertical Concepts</a:t>
            </a:r>
          </a:p>
        </p:txBody>
      </p:sp>
      <p:pic>
        <p:nvPicPr>
          <p:cNvPr id="3" name="Picture 2">
            <a:extLst>
              <a:ext uri="{FF2B5EF4-FFF2-40B4-BE49-F238E27FC236}">
                <a16:creationId xmlns:a16="http://schemas.microsoft.com/office/drawing/2014/main" id="{35B91680-1780-02B1-4DB9-50722F1D467C}"/>
              </a:ext>
            </a:extLst>
          </p:cNvPr>
          <p:cNvPicPr>
            <a:picLocks noChangeAspect="1"/>
          </p:cNvPicPr>
          <p:nvPr/>
        </p:nvPicPr>
        <p:blipFill>
          <a:blip r:embed="rId2"/>
          <a:stretch>
            <a:fillRect/>
          </a:stretch>
        </p:blipFill>
        <p:spPr>
          <a:xfrm>
            <a:off x="3382393" y="2353378"/>
            <a:ext cx="4313067" cy="2382063"/>
          </a:xfrm>
          <a:prstGeom prst="rect">
            <a:avLst/>
          </a:prstGeom>
        </p:spPr>
      </p:pic>
      <p:sp>
        <p:nvSpPr>
          <p:cNvPr id="33" name="Rectangle 18">
            <a:extLst>
              <a:ext uri="{FF2B5EF4-FFF2-40B4-BE49-F238E27FC236}">
                <a16:creationId xmlns:a16="http://schemas.microsoft.com/office/drawing/2014/main" id="{CDC6CB8F-A6A7-B8EE-880F-31169783FCE9}"/>
              </a:ext>
            </a:extLst>
          </p:cNvPr>
          <p:cNvSpPr/>
          <p:nvPr/>
        </p:nvSpPr>
        <p:spPr>
          <a:xfrm>
            <a:off x="3538" y="876191"/>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 Earth Science &amp; Geology</a:t>
            </a:r>
            <a:endParaRPr lang="en-GB" sz="1400" b="1">
              <a:solidFill>
                <a:srgbClr val="FFFFFF"/>
              </a:solidFill>
              <a:latin typeface="United Curriculum" pitchFamily="2" charset="0"/>
              <a:ea typeface="Roboto"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82D713EE-7377-DBE9-AD6A-734CD0745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228" y="168560"/>
            <a:ext cx="363996" cy="438366"/>
          </a:xfrm>
          <a:prstGeom prst="rect">
            <a:avLst/>
          </a:prstGeom>
        </p:spPr>
      </p:pic>
      <p:sp>
        <p:nvSpPr>
          <p:cNvPr id="14" name="TextBox 13">
            <a:extLst>
              <a:ext uri="{FF2B5EF4-FFF2-40B4-BE49-F238E27FC236}">
                <a16:creationId xmlns:a16="http://schemas.microsoft.com/office/drawing/2014/main" id="{67015704-21AE-0975-F305-A942EF189162}"/>
              </a:ext>
            </a:extLst>
          </p:cNvPr>
          <p:cNvSpPr txBox="1"/>
          <p:nvPr/>
        </p:nvSpPr>
        <p:spPr>
          <a:xfrm>
            <a:off x="2036997" y="2394742"/>
            <a:ext cx="1620000"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Some plants grow in soil.</a:t>
            </a:r>
          </a:p>
        </p:txBody>
      </p:sp>
      <p:cxnSp>
        <p:nvCxnSpPr>
          <p:cNvPr id="15" name="Straight Arrow Connector 14">
            <a:extLst>
              <a:ext uri="{FF2B5EF4-FFF2-40B4-BE49-F238E27FC236}">
                <a16:creationId xmlns:a16="http://schemas.microsoft.com/office/drawing/2014/main" id="{48B6A6E6-20C0-5500-9438-32A41BBF63A9}"/>
              </a:ext>
            </a:extLst>
          </p:cNvPr>
          <p:cNvCxnSpPr>
            <a:cxnSpLocks/>
          </p:cNvCxnSpPr>
          <p:nvPr/>
        </p:nvCxnSpPr>
        <p:spPr>
          <a:xfrm>
            <a:off x="3260741" y="2563693"/>
            <a:ext cx="866091" cy="649447"/>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Icon&#10;&#10;Description automatically generated">
            <a:extLst>
              <a:ext uri="{FF2B5EF4-FFF2-40B4-BE49-F238E27FC236}">
                <a16:creationId xmlns:a16="http://schemas.microsoft.com/office/drawing/2014/main" id="{09F9A420-7B78-6703-D393-E8FEC9F7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666" y="213202"/>
            <a:ext cx="461950" cy="412955"/>
          </a:xfrm>
          <a:prstGeom prst="rect">
            <a:avLst/>
          </a:prstGeom>
        </p:spPr>
      </p:pic>
      <p:sp>
        <p:nvSpPr>
          <p:cNvPr id="48" name="TextBox 47">
            <a:extLst>
              <a:ext uri="{FF2B5EF4-FFF2-40B4-BE49-F238E27FC236}">
                <a16:creationId xmlns:a16="http://schemas.microsoft.com/office/drawing/2014/main" id="{19B865EA-4DA2-1988-BDD7-5BE2DBAD03FA}"/>
              </a:ext>
            </a:extLst>
          </p:cNvPr>
          <p:cNvSpPr txBox="1"/>
          <p:nvPr/>
        </p:nvSpPr>
        <p:spPr>
          <a:xfrm>
            <a:off x="4411637" y="5181483"/>
            <a:ext cx="2637557" cy="1179810"/>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Rocks are formed when placed under pressure.</a:t>
            </a:r>
          </a:p>
          <a:p>
            <a:pPr>
              <a:spcAft>
                <a:spcPts val="400"/>
              </a:spcAft>
            </a:pPr>
            <a:r>
              <a:rPr lang="en-US" sz="800">
                <a:solidFill>
                  <a:schemeClr val="accent2"/>
                </a:solidFill>
                <a:latin typeface="Roboto" panose="02000000000000000000" pitchFamily="2" charset="0"/>
                <a:ea typeface="Roboto" panose="02000000000000000000" pitchFamily="2" charset="0"/>
              </a:rPr>
              <a:t>Much of the solid surface of the Earth is covered in soil, which is a mixture of pieces of rock of various sizes and the remains of organisms. Some soil also contains air, water and some nutrients.</a:t>
            </a:r>
          </a:p>
          <a:p>
            <a:pPr>
              <a:spcAft>
                <a:spcPts val="400"/>
              </a:spcAft>
            </a:pPr>
            <a:r>
              <a:rPr lang="en-US" sz="800">
                <a:solidFill>
                  <a:schemeClr val="accent2"/>
                </a:solidFill>
                <a:latin typeface="Roboto" panose="02000000000000000000" pitchFamily="2" charset="0"/>
                <a:ea typeface="Roboto" panose="02000000000000000000" pitchFamily="2" charset="0"/>
              </a:rPr>
              <a:t>There are three main kinds of rock: igneous, sedimentary and metamorphic, which each have different composition and properties.</a:t>
            </a:r>
          </a:p>
        </p:txBody>
      </p:sp>
      <p:cxnSp>
        <p:nvCxnSpPr>
          <p:cNvPr id="51" name="Straight Arrow Connector 50">
            <a:extLst>
              <a:ext uri="{FF2B5EF4-FFF2-40B4-BE49-F238E27FC236}">
                <a16:creationId xmlns:a16="http://schemas.microsoft.com/office/drawing/2014/main" id="{B13B6730-3F0B-A291-280B-786169B808B5}"/>
              </a:ext>
            </a:extLst>
          </p:cNvPr>
          <p:cNvCxnSpPr>
            <a:cxnSpLocks/>
          </p:cNvCxnSpPr>
          <p:nvPr/>
        </p:nvCxnSpPr>
        <p:spPr>
          <a:xfrm flipV="1">
            <a:off x="5560329" y="4473797"/>
            <a:ext cx="0" cy="7076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63304B3-0B70-DB26-D2C6-2A8FA794EC3B}"/>
              </a:ext>
            </a:extLst>
          </p:cNvPr>
          <p:cNvSpPr txBox="1"/>
          <p:nvPr/>
        </p:nvSpPr>
        <p:spPr>
          <a:xfrm>
            <a:off x="2045614" y="2849269"/>
            <a:ext cx="1151430"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Describing the natural things in our local area.</a:t>
            </a:r>
          </a:p>
        </p:txBody>
      </p:sp>
      <p:sp>
        <p:nvSpPr>
          <p:cNvPr id="86" name="TextBox 85">
            <a:extLst>
              <a:ext uri="{FF2B5EF4-FFF2-40B4-BE49-F238E27FC236}">
                <a16:creationId xmlns:a16="http://schemas.microsoft.com/office/drawing/2014/main" id="{75F7B40D-EC9D-4BFB-2936-653E24AA03FC}"/>
              </a:ext>
            </a:extLst>
          </p:cNvPr>
          <p:cNvSpPr txBox="1"/>
          <p:nvPr/>
        </p:nvSpPr>
        <p:spPr>
          <a:xfrm>
            <a:off x="292876" y="4908620"/>
            <a:ext cx="3239336"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Geographical features include beach, hill, forest, sea and river.</a:t>
            </a:r>
          </a:p>
        </p:txBody>
      </p:sp>
      <p:sp>
        <p:nvSpPr>
          <p:cNvPr id="88" name="TextBox 87">
            <a:extLst>
              <a:ext uri="{FF2B5EF4-FFF2-40B4-BE49-F238E27FC236}">
                <a16:creationId xmlns:a16="http://schemas.microsoft.com/office/drawing/2014/main" id="{DFA6DABB-D632-16C6-96AF-8CA0B8E044F9}"/>
              </a:ext>
            </a:extLst>
          </p:cNvPr>
          <p:cNvSpPr txBox="1"/>
          <p:nvPr/>
        </p:nvSpPr>
        <p:spPr>
          <a:xfrm>
            <a:off x="292876" y="4176080"/>
            <a:ext cx="2959122" cy="636072"/>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We live on the Earth. Physical features occur in nature and include river, forest, soil and hill.</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Coastal areas are areas of land that are near the sea. Features in coastal areas include beach, cliff, sea and ocean.</a:t>
            </a:r>
          </a:p>
        </p:txBody>
      </p:sp>
      <p:cxnSp>
        <p:nvCxnSpPr>
          <p:cNvPr id="92" name="Straight Arrow Connector 91">
            <a:extLst>
              <a:ext uri="{FF2B5EF4-FFF2-40B4-BE49-F238E27FC236}">
                <a16:creationId xmlns:a16="http://schemas.microsoft.com/office/drawing/2014/main" id="{EA083562-1929-F1C7-A166-9E9FA55166EF}"/>
              </a:ext>
            </a:extLst>
          </p:cNvPr>
          <p:cNvCxnSpPr>
            <a:cxnSpLocks/>
          </p:cNvCxnSpPr>
          <p:nvPr/>
        </p:nvCxnSpPr>
        <p:spPr>
          <a:xfrm>
            <a:off x="2845133" y="2978330"/>
            <a:ext cx="528517" cy="53991"/>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1F2A89-7FBB-92C9-1AC4-AC5F25EF2E39}"/>
              </a:ext>
            </a:extLst>
          </p:cNvPr>
          <p:cNvCxnSpPr>
            <a:cxnSpLocks/>
          </p:cNvCxnSpPr>
          <p:nvPr/>
        </p:nvCxnSpPr>
        <p:spPr>
          <a:xfrm flipV="1">
            <a:off x="3260741" y="4510026"/>
            <a:ext cx="890425" cy="503052"/>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9E55EAD-E5D6-E50E-39EA-9999F3F4EB2D}"/>
              </a:ext>
            </a:extLst>
          </p:cNvPr>
          <p:cNvCxnSpPr>
            <a:cxnSpLocks/>
          </p:cNvCxnSpPr>
          <p:nvPr/>
        </p:nvCxnSpPr>
        <p:spPr>
          <a:xfrm flipV="1">
            <a:off x="3253419" y="3581284"/>
            <a:ext cx="818886" cy="736583"/>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81E36B4-469F-25E0-CBB1-65148999A148}"/>
              </a:ext>
            </a:extLst>
          </p:cNvPr>
          <p:cNvSpPr txBox="1"/>
          <p:nvPr/>
        </p:nvSpPr>
        <p:spPr>
          <a:xfrm>
            <a:off x="2278942" y="1312594"/>
            <a:ext cx="2694512" cy="882293"/>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Features of hot deserts include rocks, sand dunes and oases. Features of cold deserts include mountains and ice sheets.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Rivers travel from highland areas to lowland areas. Physical features around rivers include valleys, mountains, hills and vegetation.</a:t>
            </a:r>
          </a:p>
        </p:txBody>
      </p:sp>
      <p:cxnSp>
        <p:nvCxnSpPr>
          <p:cNvPr id="100" name="Straight Arrow Connector 99">
            <a:extLst>
              <a:ext uri="{FF2B5EF4-FFF2-40B4-BE49-F238E27FC236}">
                <a16:creationId xmlns:a16="http://schemas.microsoft.com/office/drawing/2014/main" id="{E9D0E78A-2923-826B-E344-C2E28E17E844}"/>
              </a:ext>
            </a:extLst>
          </p:cNvPr>
          <p:cNvCxnSpPr>
            <a:cxnSpLocks/>
          </p:cNvCxnSpPr>
          <p:nvPr/>
        </p:nvCxnSpPr>
        <p:spPr>
          <a:xfrm>
            <a:off x="4542440" y="2194887"/>
            <a:ext cx="216973" cy="72586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4D43491A-B88B-2539-7EA4-EEE5877DAAAA}"/>
              </a:ext>
            </a:extLst>
          </p:cNvPr>
          <p:cNvSpPr txBox="1"/>
          <p:nvPr/>
        </p:nvSpPr>
        <p:spPr>
          <a:xfrm>
            <a:off x="919348" y="5400295"/>
            <a:ext cx="3304698" cy="861774"/>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There are several mountain ranges in the UK.</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The Earth has four layers. Its upper layer of tectonic plates move.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Shield and composite volcanoes can form at plate boundaries, which produce lava, pyroclastic flows and lahars.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Soil is rich with nutrients around volcanoes.</a:t>
            </a:r>
          </a:p>
        </p:txBody>
      </p:sp>
      <p:cxnSp>
        <p:nvCxnSpPr>
          <p:cNvPr id="104" name="Straight Arrow Connector 103">
            <a:extLst>
              <a:ext uri="{FF2B5EF4-FFF2-40B4-BE49-F238E27FC236}">
                <a16:creationId xmlns:a16="http://schemas.microsoft.com/office/drawing/2014/main" id="{CFE6FB67-CDAC-C2AE-C075-656F6CD38361}"/>
              </a:ext>
            </a:extLst>
          </p:cNvPr>
          <p:cNvCxnSpPr>
            <a:cxnSpLocks/>
          </p:cNvCxnSpPr>
          <p:nvPr/>
        </p:nvCxnSpPr>
        <p:spPr>
          <a:xfrm flipV="1">
            <a:off x="4064492" y="4691635"/>
            <a:ext cx="963557" cy="7086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6AFAA2D-5BFF-4E5A-F962-BDAF678528DD}"/>
              </a:ext>
            </a:extLst>
          </p:cNvPr>
          <p:cNvSpPr txBox="1"/>
          <p:nvPr/>
        </p:nvSpPr>
        <p:spPr>
          <a:xfrm>
            <a:off x="7129291" y="4290437"/>
            <a:ext cx="2395674" cy="2041585"/>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Examples of natural resources include wood, food, water and fossil fuels. Fossil fuels are materials made from fossils over millions of years, like coal and oil. Humans use these to run cars and electrical items.</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Natural resources are unevenly distributed across the world and can be renewable or non-renewable (finite).</a:t>
            </a:r>
          </a:p>
          <a:p>
            <a:pPr>
              <a:spcAft>
                <a:spcPts val="400"/>
              </a:spcAft>
            </a:pPr>
            <a:r>
              <a:rPr lang="en-US" sz="800">
                <a:solidFill>
                  <a:schemeClr val="accent2">
                    <a:lumMod val="50000"/>
                  </a:schemeClr>
                </a:solidFill>
                <a:latin typeface="Roboto" panose="02000000000000000000" pitchFamily="2" charset="0"/>
                <a:ea typeface="Roboto" panose="02000000000000000000" pitchFamily="2" charset="0"/>
              </a:rPr>
              <a:t>The upper course of a river is in high, mountains ground and the river is narrow and fast flowing. The lower course of a river is in low, flat ground and the river is wide and slow flowing. The middle course is between the two. Rivers erode, transport and deposit to form waterfalls, meanders and floodplains.</a:t>
            </a:r>
          </a:p>
        </p:txBody>
      </p:sp>
      <p:sp>
        <p:nvSpPr>
          <p:cNvPr id="107" name="TextBox 106">
            <a:extLst>
              <a:ext uri="{FF2B5EF4-FFF2-40B4-BE49-F238E27FC236}">
                <a16:creationId xmlns:a16="http://schemas.microsoft.com/office/drawing/2014/main" id="{AF0C6E59-1E95-FBB1-FB09-B07551367594}"/>
              </a:ext>
            </a:extLst>
          </p:cNvPr>
          <p:cNvSpPr txBox="1"/>
          <p:nvPr/>
        </p:nvSpPr>
        <p:spPr>
          <a:xfrm>
            <a:off x="5251713" y="1522907"/>
            <a:ext cx="1981600" cy="461665"/>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accent2">
                    <a:lumMod val="50000"/>
                  </a:schemeClr>
                </a:solidFill>
                <a:latin typeface="Roboto" panose="02000000000000000000" pitchFamily="2" charset="0"/>
                <a:ea typeface="Roboto" panose="02000000000000000000" pitchFamily="2" charset="0"/>
              </a:rPr>
              <a:t>Geography</a:t>
            </a:r>
            <a:r>
              <a:rPr lang="en-US" sz="800">
                <a:solidFill>
                  <a:schemeClr val="accent2">
                    <a:lumMod val="50000"/>
                  </a:schemeClr>
                </a:solidFill>
                <a:latin typeface="Roboto" panose="02000000000000000000" pitchFamily="2" charset="0"/>
                <a:ea typeface="Roboto" panose="02000000000000000000" pitchFamily="2" charset="0"/>
              </a:rPr>
              <a:t>: Use of fossil fuels to create plastics, and the effects this can have on the Earth.</a:t>
            </a:r>
          </a:p>
        </p:txBody>
      </p:sp>
      <p:cxnSp>
        <p:nvCxnSpPr>
          <p:cNvPr id="111" name="Straight Arrow Connector 110">
            <a:extLst>
              <a:ext uri="{FF2B5EF4-FFF2-40B4-BE49-F238E27FC236}">
                <a16:creationId xmlns:a16="http://schemas.microsoft.com/office/drawing/2014/main" id="{382C12BD-21DB-B6C9-74BB-732B67B21062}"/>
              </a:ext>
            </a:extLst>
          </p:cNvPr>
          <p:cNvCxnSpPr>
            <a:cxnSpLocks/>
          </p:cNvCxnSpPr>
          <p:nvPr/>
        </p:nvCxnSpPr>
        <p:spPr>
          <a:xfrm flipH="1" flipV="1">
            <a:off x="6340526" y="4104466"/>
            <a:ext cx="708668" cy="405560"/>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9816FA1-1550-8F4B-95C3-BAE3E55E4E9A}"/>
              </a:ext>
            </a:extLst>
          </p:cNvPr>
          <p:cNvCxnSpPr>
            <a:cxnSpLocks/>
          </p:cNvCxnSpPr>
          <p:nvPr/>
        </p:nvCxnSpPr>
        <p:spPr>
          <a:xfrm>
            <a:off x="6133501" y="1984572"/>
            <a:ext cx="512959" cy="1228568"/>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48C524A-A6A1-AC32-9439-06466E3511BE}"/>
              </a:ext>
            </a:extLst>
          </p:cNvPr>
          <p:cNvSpPr txBox="1"/>
          <p:nvPr/>
        </p:nvSpPr>
        <p:spPr>
          <a:xfrm>
            <a:off x="7748876" y="2258154"/>
            <a:ext cx="1763142" cy="1595309"/>
          </a:xfrm>
          <a:prstGeom prst="rect">
            <a:avLst/>
          </a:prstGeom>
          <a:noFill/>
          <a:ln>
            <a:solidFill>
              <a:schemeClr val="bg1"/>
            </a:solidFill>
          </a:ln>
        </p:spPr>
        <p:txBody>
          <a:bodyPr wrap="square" rtlCol="0">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GB" sz="800" b="0" i="0">
                <a:solidFill>
                  <a:schemeClr val="bg1"/>
                </a:solidFill>
                <a:effectLst/>
                <a:latin typeface="Roboto" panose="02000000000000000000" pitchFamily="2" charset="0"/>
                <a:ea typeface="Roboto" panose="02000000000000000000" pitchFamily="2" charset="0"/>
              </a:rPr>
              <a:t>Formation of volcanoes and mountains at different types of plate boundaries. Movement of tectonic plates as caused by convection currents.</a:t>
            </a:r>
          </a:p>
          <a:p>
            <a:pPr marR="0" lvl="0" algn="l" defTabSz="914400" rtl="0" eaLnBrk="1" fontAlgn="auto" latinLnBrk="0" hangingPunct="1">
              <a:lnSpc>
                <a:spcPct val="100000"/>
              </a:lnSpc>
              <a:spcBef>
                <a:spcPts val="0"/>
              </a:spcBef>
              <a:spcAft>
                <a:spcPts val="200"/>
              </a:spcAft>
              <a:buClrTx/>
              <a:buSzTx/>
              <a:tabLst/>
              <a:defRPr/>
            </a:pPr>
            <a:r>
              <a:rPr lang="en-GB" sz="800" b="0" i="0">
                <a:solidFill>
                  <a:schemeClr val="bg1"/>
                </a:solidFill>
                <a:effectLst/>
                <a:latin typeface="Roboto" panose="02000000000000000000" pitchFamily="2" charset="0"/>
                <a:ea typeface="Roboto" panose="02000000000000000000" pitchFamily="2" charset="0"/>
              </a:rPr>
              <a:t>Radioactive decay of material inside the Earth since it was formed is its internal source of energy. Understanding the use of Earth’s energy resources in terms of energy stores and transfers.</a:t>
            </a:r>
          </a:p>
        </p:txBody>
      </p:sp>
      <p:cxnSp>
        <p:nvCxnSpPr>
          <p:cNvPr id="117" name="Straight Arrow Connector 116">
            <a:extLst>
              <a:ext uri="{FF2B5EF4-FFF2-40B4-BE49-F238E27FC236}">
                <a16:creationId xmlns:a16="http://schemas.microsoft.com/office/drawing/2014/main" id="{A0E343E5-4B50-17B2-FEB0-30AD90ABE831}"/>
              </a:ext>
            </a:extLst>
          </p:cNvPr>
          <p:cNvCxnSpPr>
            <a:cxnSpLocks/>
          </p:cNvCxnSpPr>
          <p:nvPr/>
        </p:nvCxnSpPr>
        <p:spPr>
          <a:xfrm flipH="1">
            <a:off x="7576891" y="3286568"/>
            <a:ext cx="171985" cy="169786"/>
          </a:xfrm>
          <a:prstGeom prst="straightConnector1">
            <a:avLst/>
          </a:prstGeom>
          <a:ln w="19050" cmpd="sng">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673273"/>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itle Slide">
  <a:themeElements>
    <a:clrScheme name="UL Science (Teacher Facing)">
      <a:dk1>
        <a:srgbClr val="FFFFFF"/>
      </a:dk1>
      <a:lt1>
        <a:srgbClr val="000000"/>
      </a:lt1>
      <a:dk2>
        <a:srgbClr val="E6E6E6"/>
      </a:dk2>
      <a:lt2>
        <a:srgbClr val="565656"/>
      </a:lt2>
      <a:accent1>
        <a:srgbClr val="D17E3F"/>
      </a:accent1>
      <a:accent2>
        <a:srgbClr val="8262A6"/>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1172</AccountId>
        <AccountType/>
      </UserInfo>
      <UserInfo>
        <DisplayName>Jessica Quinn</DisplayName>
        <AccountId>1167</AccountId>
        <AccountType/>
      </UserInfo>
      <UserInfo>
        <DisplayName>Euan Graham</DisplayName>
        <AccountId>349</AccountId>
        <AccountType/>
      </UserInfo>
      <UserInfo>
        <DisplayName>Jackie Wright</DisplayName>
        <AccountId>450</AccountId>
        <AccountType/>
      </UserInfo>
      <UserInfo>
        <DisplayName>Holly Caston</DisplayName>
        <AccountId>90</AccountId>
        <AccountType/>
      </UserInfo>
      <UserInfo>
        <DisplayName>Charlie Cutler</DisplayName>
        <AccountId>86</AccountId>
        <AccountType/>
      </UserInfo>
      <UserInfo>
        <DisplayName>Mariu Hurriaga</DisplayName>
        <AccountId>804</AccountId>
        <AccountType/>
      </UserInfo>
      <UserInfo>
        <DisplayName>Lucy Hawker</DisplayName>
        <AccountId>78</AccountId>
        <AccountType/>
      </UserInfo>
      <UserInfo>
        <DisplayName>Katie Gooch</DisplayName>
        <AccountId>85</AccountId>
        <AccountType/>
      </UserInfo>
      <UserInfo>
        <DisplayName>Elizabeth Lupton</DisplayName>
        <AccountId>485</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E536B0E9-1C35-435C-A2D9-33CE7B9FC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48</TotalTime>
  <Words>5983</Words>
  <Application>Microsoft Office PowerPoint</Application>
  <PresentationFormat>A4 Paper (210x297 mm)</PresentationFormat>
  <Paragraphs>466</Paragraphs>
  <Slides>16</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ABeeZee</vt:lpstr>
      <vt:lpstr>Roboto</vt:lpstr>
      <vt:lpstr>Arial</vt:lpstr>
      <vt:lpstr>Calibri</vt:lpstr>
      <vt:lpstr>United Curriculum</vt:lpstr>
      <vt:lpstr>Title Slide</vt:lpstr>
      <vt:lpstr>Teacher Resources</vt:lpstr>
      <vt:lpstr>1_Teacher Resources</vt:lpstr>
      <vt:lpstr>1_Title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Clare Selway-Hall</cp:lastModifiedBy>
  <cp:revision>135</cp:revision>
  <dcterms:created xsi:type="dcterms:W3CDTF">2021-04-22T13:12:58Z</dcterms:created>
  <dcterms:modified xsi:type="dcterms:W3CDTF">2026-01-09T14:18:02Z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y fmtid="{D5CDD505-2E9C-101B-9397-08002B2CF9AE}" pid="4" name="Order">
    <vt:r8>5236400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