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26"/>
  </p:notesMasterIdLst>
  <p:handoutMasterIdLst>
    <p:handoutMasterId r:id="rId27"/>
  </p:handoutMasterIdLst>
  <p:sldIdLst>
    <p:sldId id="444" r:id="rId6"/>
    <p:sldId id="540" r:id="rId7"/>
    <p:sldId id="539" r:id="rId8"/>
    <p:sldId id="477" r:id="rId9"/>
    <p:sldId id="541" r:id="rId10"/>
    <p:sldId id="513" r:id="rId11"/>
    <p:sldId id="528" r:id="rId12"/>
    <p:sldId id="529" r:id="rId13"/>
    <p:sldId id="530" r:id="rId14"/>
    <p:sldId id="531" r:id="rId15"/>
    <p:sldId id="532" r:id="rId16"/>
    <p:sldId id="533" r:id="rId17"/>
    <p:sldId id="534" r:id="rId18"/>
    <p:sldId id="535" r:id="rId19"/>
    <p:sldId id="536" r:id="rId20"/>
    <p:sldId id="537" r:id="rId21"/>
    <p:sldId id="538" r:id="rId22"/>
    <p:sldId id="471" r:id="rId23"/>
    <p:sldId id="542" r:id="rId24"/>
    <p:sldId id="543" r:id="rId25"/>
  </p:sldIdLst>
  <p:sldSz cx="9906000" cy="6858000" type="A4"/>
  <p:notesSz cx="6858000" cy="9144000"/>
  <p:embeddedFontLst>
    <p:embeddedFont>
      <p:font typeface="ABeeZee" panose="020B060402020202020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United Curriculum" panose="020B060402020202020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31FA8B-4239-4224-ACCC-4857B2408278}">
          <p14:sldIdLst>
            <p14:sldId id="444"/>
          </p14:sldIdLst>
        </p14:section>
        <p14:section name="Intent" id="{2F26FD93-82A0-4CF1-895D-398D2E6E8D45}">
          <p14:sldIdLst>
            <p14:sldId id="540"/>
            <p14:sldId id="539"/>
            <p14:sldId id="477"/>
            <p14:sldId id="541"/>
            <p14:sldId id="513"/>
            <p14:sldId id="528"/>
            <p14:sldId id="529"/>
            <p14:sldId id="530"/>
            <p14:sldId id="531"/>
            <p14:sldId id="532"/>
            <p14:sldId id="533"/>
            <p14:sldId id="534"/>
            <p14:sldId id="535"/>
            <p14:sldId id="536"/>
            <p14:sldId id="537"/>
            <p14:sldId id="538"/>
            <p14:sldId id="471"/>
          </p14:sldIdLst>
        </p14:section>
        <p14:section name="Implementation" id="{A710C6D0-D16A-4F64-AB20-6E8F987A68B6}">
          <p14:sldIdLst>
            <p14:sldId id="542"/>
          </p14:sldIdLst>
        </p14:section>
        <p14:section name="Impact" id="{C4E7AD45-5098-4258-9B3A-6B453A381CD7}">
          <p14:sldIdLst>
            <p14:sldId id="5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7A9426-8E71-580F-A5B8-2EE4FF047C8C}" name="Lucy Hawker" initials="LH" userId="S::Lucy.Hawker@unitedlearning.org.uk::1ef25c0a-c1f6-440b-b33b-783bdcbee9d5" providerId="AD"/>
  <p188:author id="{69A49169-ADB6-A57D-EED4-E1DE110A5621}" name="Ella Hamilton" initials="EH" userId="f617ced5a7992cae" providerId="Windows Live"/>
  <p188:author id="{6C9BADAA-4940-520A-5319-8E8EA85EDB29}" name="Charlie Cutler" initials="CC" userId="S::charlie.cutler@unitedlearning.org.uk::c5b094de-3707-4aae-994d-70175e9a1467" providerId="AD"/>
  <p188:author id="{C1970DAF-E6A3-64D7-9804-F7D68B8409F0}" name="Sally McCartney" initials="SM" userId="S::sally.mccartney@unitedlearning.org.uk::1b5c1c85-70fd-40d9-aba5-bb5ae0d377fb" providerId="AD"/>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1CA"/>
    <a:srgbClr val="463359"/>
    <a:srgbClr val="48355B"/>
    <a:srgbClr val="F3DEE9"/>
    <a:srgbClr val="FFFFFF"/>
    <a:srgbClr val="BBBBBB"/>
    <a:srgbClr val="D55D5D"/>
    <a:srgbClr val="DB7474"/>
    <a:srgbClr val="0033CC"/>
    <a:srgbClr val="D9E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Selway-Hall" userId="a79acd08-3fd9-42be-8e67-08a25827aa87" providerId="ADAL" clId="{9460974E-9652-43C7-8217-C64F62C01E57}"/>
    <pc:docChg chg="custSel addSld delSld modSld modSection">
      <pc:chgData name="Clare Selway-Hall" userId="a79acd08-3fd9-42be-8e67-08a25827aa87" providerId="ADAL" clId="{9460974E-9652-43C7-8217-C64F62C01E57}" dt="2026-01-09T14:18:38.500" v="503" actId="14100"/>
      <pc:docMkLst>
        <pc:docMk/>
      </pc:docMkLst>
      <pc:sldChg chg="del">
        <pc:chgData name="Clare Selway-Hall" userId="a79acd08-3fd9-42be-8e67-08a25827aa87" providerId="ADAL" clId="{9460974E-9652-43C7-8217-C64F62C01E57}" dt="2026-01-09T14:02:04.071" v="10" actId="47"/>
        <pc:sldMkLst>
          <pc:docMk/>
          <pc:sldMk cId="3327212735" sldId="443"/>
        </pc:sldMkLst>
      </pc:sldChg>
      <pc:sldChg chg="addSp delSp modSp mod">
        <pc:chgData name="Clare Selway-Hall" userId="a79acd08-3fd9-42be-8e67-08a25827aa87" providerId="ADAL" clId="{9460974E-9652-43C7-8217-C64F62C01E57}" dt="2026-01-09T14:01:56.033" v="9" actId="1076"/>
        <pc:sldMkLst>
          <pc:docMk/>
          <pc:sldMk cId="3136639495" sldId="444"/>
        </pc:sldMkLst>
        <pc:spChg chg="del">
          <ac:chgData name="Clare Selway-Hall" userId="a79acd08-3fd9-42be-8e67-08a25827aa87" providerId="ADAL" clId="{9460974E-9652-43C7-8217-C64F62C01E57}" dt="2026-01-09T14:01:22.272" v="0" actId="478"/>
          <ac:spMkLst>
            <pc:docMk/>
            <pc:sldMk cId="3136639495" sldId="444"/>
            <ac:spMk id="5" creationId="{B09540A0-7B53-62CB-7121-53CEF42C9B99}"/>
          </ac:spMkLst>
        </pc:spChg>
        <pc:picChg chg="add mod">
          <ac:chgData name="Clare Selway-Hall" userId="a79acd08-3fd9-42be-8e67-08a25827aa87" providerId="ADAL" clId="{9460974E-9652-43C7-8217-C64F62C01E57}" dt="2026-01-09T14:01:56.033" v="9" actId="1076"/>
          <ac:picMkLst>
            <pc:docMk/>
            <pc:sldMk cId="3136639495" sldId="444"/>
            <ac:picMk id="7" creationId="{E9721BE0-55E4-617A-A4C3-DC8B4E116CCB}"/>
          </ac:picMkLst>
        </pc:picChg>
      </pc:sldChg>
      <pc:sldChg chg="modSp mod">
        <pc:chgData name="Clare Selway-Hall" userId="a79acd08-3fd9-42be-8e67-08a25827aa87" providerId="ADAL" clId="{9460974E-9652-43C7-8217-C64F62C01E57}" dt="2026-01-09T14:18:38.500" v="503" actId="14100"/>
        <pc:sldMkLst>
          <pc:docMk/>
          <pc:sldMk cId="210278916" sldId="477"/>
        </pc:sldMkLst>
        <pc:graphicFrameChg chg="modGraphic">
          <ac:chgData name="Clare Selway-Hall" userId="a79acd08-3fd9-42be-8e67-08a25827aa87" providerId="ADAL" clId="{9460974E-9652-43C7-8217-C64F62C01E57}" dt="2026-01-09T14:18:38.500" v="503" actId="14100"/>
          <ac:graphicFrameMkLst>
            <pc:docMk/>
            <pc:sldMk cId="210278916" sldId="477"/>
            <ac:graphicFrameMk id="3" creationId="{6FB7E699-D9C2-4EAE-9FF2-4C62B76A6E62}"/>
          </ac:graphicFrameMkLst>
        </pc:graphicFrameChg>
      </pc:sldChg>
      <pc:sldChg chg="add del">
        <pc:chgData name="Clare Selway-Hall" userId="a79acd08-3fd9-42be-8e67-08a25827aa87" providerId="ADAL" clId="{9460974E-9652-43C7-8217-C64F62C01E57}" dt="2026-01-09T14:01:26.969" v="2"/>
        <pc:sldMkLst>
          <pc:docMk/>
          <pc:sldMk cId="217131053" sldId="478"/>
        </pc:sldMkLst>
      </pc:sldChg>
      <pc:sldChg chg="modSp mod">
        <pc:chgData name="Clare Selway-Hall" userId="a79acd08-3fd9-42be-8e67-08a25827aa87" providerId="ADAL" clId="{9460974E-9652-43C7-8217-C64F62C01E57}" dt="2026-01-09T14:11:08.638" v="501" actId="20577"/>
        <pc:sldMkLst>
          <pc:docMk/>
          <pc:sldMk cId="3229121297" sldId="541"/>
        </pc:sldMkLst>
        <pc:spChg chg="mod">
          <ac:chgData name="Clare Selway-Hall" userId="a79acd08-3fd9-42be-8e67-08a25827aa87" providerId="ADAL" clId="{9460974E-9652-43C7-8217-C64F62C01E57}" dt="2026-01-09T14:11:08.638" v="501" actId="20577"/>
          <ac:spMkLst>
            <pc:docMk/>
            <pc:sldMk cId="3229121297" sldId="541"/>
            <ac:spMk id="3" creationId="{FC671CFA-A133-86E5-BDC7-3B8ADB7347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09/01/2026</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09/01/2026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20</a:t>
            </a:fld>
            <a:endParaRPr lang="en-GB"/>
          </a:p>
        </p:txBody>
      </p:sp>
    </p:spTree>
    <p:extLst>
      <p:ext uri="{BB962C8B-B14F-4D97-AF65-F5344CB8AC3E}">
        <p14:creationId xmlns:p14="http://schemas.microsoft.com/office/powerpoint/2010/main" val="404128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4181BF-624C-4B8D-86BA-BF188167BE60}"/>
              </a:ext>
            </a:extLst>
          </p:cNvPr>
          <p:cNvGrpSpPr/>
          <p:nvPr userDrawn="1"/>
        </p:nvGrpSpPr>
        <p:grpSpPr>
          <a:xfrm>
            <a:off x="8354347" y="-9236"/>
            <a:ext cx="1065321" cy="748952"/>
            <a:chOff x="7607201" y="-8675"/>
            <a:chExt cx="1065321" cy="748952"/>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CAB43AB1-CBD7-40BD-915D-0D6F8F566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6" name="Group 15">
            <a:extLst>
              <a:ext uri="{FF2B5EF4-FFF2-40B4-BE49-F238E27FC236}">
                <a16:creationId xmlns:a16="http://schemas.microsoft.com/office/drawing/2014/main" id="{3F013E2B-DA64-44C8-95C3-8F7889E6CDF1}"/>
              </a:ext>
            </a:extLst>
          </p:cNvPr>
          <p:cNvGrpSpPr/>
          <p:nvPr userDrawn="1"/>
        </p:nvGrpSpPr>
        <p:grpSpPr>
          <a:xfrm>
            <a:off x="8354347" y="-9236"/>
            <a:ext cx="1065321" cy="748952"/>
            <a:chOff x="7607201" y="-8675"/>
            <a:chExt cx="1065321" cy="748952"/>
          </a:xfrm>
        </p:grpSpPr>
        <p:grpSp>
          <p:nvGrpSpPr>
            <p:cNvPr id="17" name="Group 16">
              <a:extLst>
                <a:ext uri="{FF2B5EF4-FFF2-40B4-BE49-F238E27FC236}">
                  <a16:creationId xmlns:a16="http://schemas.microsoft.com/office/drawing/2014/main" id="{FA4AF540-461E-4C74-AB56-6D7AE3C35367}"/>
                </a:ext>
              </a:extLst>
            </p:cNvPr>
            <p:cNvGrpSpPr/>
            <p:nvPr userDrawn="1"/>
          </p:nvGrpSpPr>
          <p:grpSpPr>
            <a:xfrm>
              <a:off x="7607201" y="-8675"/>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96C2724A-B545-4FE3-A165-79F59BCC8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3F5EB49B-4826-4C95-9114-E1AFF09470A6}"/>
              </a:ext>
            </a:extLst>
          </p:cNvPr>
          <p:cNvGrpSpPr/>
          <p:nvPr userDrawn="1"/>
        </p:nvGrpSpPr>
        <p:grpSpPr>
          <a:xfrm>
            <a:off x="8354347" y="-9236"/>
            <a:ext cx="1065321" cy="748952"/>
            <a:chOff x="7607201" y="-8675"/>
            <a:chExt cx="1065321" cy="748952"/>
          </a:xfrm>
        </p:grpSpPr>
        <p:grpSp>
          <p:nvGrpSpPr>
            <p:cNvPr id="19" name="Group 18">
              <a:extLst>
                <a:ext uri="{FF2B5EF4-FFF2-40B4-BE49-F238E27FC236}">
                  <a16:creationId xmlns:a16="http://schemas.microsoft.com/office/drawing/2014/main" id="{937BEF76-B4A4-467E-8FD5-59E204D9FA27}"/>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F2099B33-2A68-4705-AA76-686C72807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C84C800-34AE-45CC-8985-808CC933CD2C}"/>
              </a:ext>
            </a:extLst>
          </p:cNvPr>
          <p:cNvGrpSpPr/>
          <p:nvPr userDrawn="1"/>
        </p:nvGrpSpPr>
        <p:grpSpPr>
          <a:xfrm>
            <a:off x="8354347" y="-9236"/>
            <a:ext cx="1065321" cy="748952"/>
            <a:chOff x="7607201" y="-8675"/>
            <a:chExt cx="1065321" cy="748952"/>
          </a:xfrm>
        </p:grpSpPr>
        <p:grpSp>
          <p:nvGrpSpPr>
            <p:cNvPr id="24" name="Group 23">
              <a:extLst>
                <a:ext uri="{FF2B5EF4-FFF2-40B4-BE49-F238E27FC236}">
                  <a16:creationId xmlns:a16="http://schemas.microsoft.com/office/drawing/2014/main" id="{BCF08F39-9EDD-4326-B639-0565B67E5F5D}"/>
                </a:ext>
              </a:extLst>
            </p:cNvPr>
            <p:cNvGrpSpPr/>
            <p:nvPr userDrawn="1"/>
          </p:nvGrpSpPr>
          <p:grpSpPr>
            <a:xfrm>
              <a:off x="7607201" y="-8675"/>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5" name="Picture 24" descr="Icon&#10;&#10;Description automatically generated">
              <a:extLst>
                <a:ext uri="{FF2B5EF4-FFF2-40B4-BE49-F238E27FC236}">
                  <a16:creationId xmlns:a16="http://schemas.microsoft.com/office/drawing/2014/main" id="{A7B56A4C-2A68-4F21-995A-9276D30FE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23665209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History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317322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History</a:t>
            </a:r>
            <a:endParaRPr lang="en-GB" sz="3200" b="0">
              <a:solidFill>
                <a:schemeClr val="tx1"/>
              </a:solidFill>
            </a:endParaRPr>
          </a:p>
        </p:txBody>
      </p:sp>
      <p:pic>
        <p:nvPicPr>
          <p:cNvPr id="4" name="Picture 3" descr="Icon&#10;&#10;Description automatically generated">
            <a:extLst>
              <a:ext uri="{FF2B5EF4-FFF2-40B4-BE49-F238E27FC236}">
                <a16:creationId xmlns:a16="http://schemas.microsoft.com/office/drawing/2014/main" id="{47908EDA-5E6D-40CB-9BE2-A574FC46A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979" y="2345530"/>
            <a:ext cx="2977646" cy="3978467"/>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9721BE0-55E4-617A-A4C3-DC8B4E116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6" y="3200400"/>
            <a:ext cx="1365125" cy="1399032"/>
          </a:xfrm>
          <a:prstGeom prst="rect">
            <a:avLst/>
          </a:prstGeom>
        </p:spPr>
      </p:pic>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C6A29866-A597-7AD9-2BA1-DA36F23896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7A4116F2-67EE-BBD4-8744-6FCB1F13EB45}"/>
              </a:ext>
            </a:extLst>
          </p:cNvPr>
          <p:cNvSpPr txBox="1"/>
          <p:nvPr/>
        </p:nvSpPr>
        <p:spPr>
          <a:xfrm>
            <a:off x="1250553" y="3097014"/>
            <a:ext cx="1346382" cy="461665"/>
          </a:xfrm>
          <a:prstGeom prst="rect">
            <a:avLst/>
          </a:prstGeom>
          <a:noFill/>
        </p:spPr>
        <p:txBody>
          <a:bodyPr wrap="square">
            <a:spAutoFit/>
          </a:bodyPr>
          <a:lstStyle/>
          <a:p>
            <a:pPr algn="l">
              <a:lnSpc>
                <a:spcPct val="100000"/>
              </a:lnSpc>
              <a:spcAft>
                <a:spcPts val="200"/>
              </a:spcAft>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My local community was different for families at different times in history.</a:t>
            </a:r>
          </a:p>
        </p:txBody>
      </p:sp>
      <p:sp>
        <p:nvSpPr>
          <p:cNvPr id="10" name="TextBox 9">
            <a:extLst>
              <a:ext uri="{FF2B5EF4-FFF2-40B4-BE49-F238E27FC236}">
                <a16:creationId xmlns:a16="http://schemas.microsoft.com/office/drawing/2014/main" id="{3CE151D2-D570-8558-13D9-F66138CCC921}"/>
              </a:ext>
            </a:extLst>
          </p:cNvPr>
          <p:cNvSpPr txBox="1"/>
          <p:nvPr/>
        </p:nvSpPr>
        <p:spPr>
          <a:xfrm>
            <a:off x="1503534" y="1389916"/>
            <a:ext cx="2045867" cy="63607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4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the past, communities were smaller because people could not travel so far. </a:t>
            </a:r>
          </a:p>
          <a:p>
            <a:pPr marR="0" lvl="0" algn="l" defTabSz="914400" rtl="0" eaLnBrk="1" fontAlgn="auto" latinLnBrk="0" hangingPunct="1">
              <a:lnSpc>
                <a:spcPct val="100000"/>
              </a:lnSpc>
              <a:spcBef>
                <a:spcPts val="0"/>
              </a:spcBef>
              <a:spcAft>
                <a:spcPts val="400"/>
              </a:spcAft>
              <a:buClrTx/>
              <a:buSzTx/>
              <a:tabLst/>
              <a:defRPr/>
            </a:pPr>
            <a:r>
              <a:rPr lang="en-GB"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Trains, aeroplanes, cars and space travel have changed the way people live. </a:t>
            </a:r>
          </a:p>
        </p:txBody>
      </p:sp>
      <p:sp>
        <p:nvSpPr>
          <p:cNvPr id="16" name="TextBox 15">
            <a:extLst>
              <a:ext uri="{FF2B5EF4-FFF2-40B4-BE49-F238E27FC236}">
                <a16:creationId xmlns:a16="http://schemas.microsoft.com/office/drawing/2014/main" id="{3156DF87-552F-892F-78D7-349B11428081}"/>
              </a:ext>
            </a:extLst>
          </p:cNvPr>
          <p:cNvSpPr txBox="1"/>
          <p:nvPr/>
        </p:nvSpPr>
        <p:spPr>
          <a:xfrm>
            <a:off x="4606927" y="5041196"/>
            <a:ext cx="2617962" cy="882293"/>
          </a:xfrm>
          <a:prstGeom prst="rect">
            <a:avLst/>
          </a:prstGeom>
          <a:noFill/>
        </p:spPr>
        <p:txBody>
          <a:bodyPr wrap="square">
            <a:spAutoFit/>
          </a:bodyPr>
          <a:lstStyle/>
          <a:p>
            <a:pPr defTabSz="914400">
              <a:spcAft>
                <a:spcPts val="400"/>
              </a:spcAf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Communities can be brought together by geographical location, or by a shared identity. </a:t>
            </a:r>
            <a:r>
              <a:rPr lang="en-US" sz="800" b="0">
                <a:solidFill>
                  <a:schemeClr val="accent2"/>
                </a:solidFill>
                <a:latin typeface="Roboto" panose="02000000000000000000" pitchFamily="2" charset="0"/>
                <a:ea typeface="Roboto" panose="02000000000000000000" pitchFamily="2" charset="0"/>
              </a:rPr>
              <a:t>The people of the Early Islamic Empire were connected by their common identity and religion, as well as geographical (political) boundaries.</a:t>
            </a:r>
            <a:endPar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a:p>
            <a:pPr marR="0" lvl="0" algn="l" defTabSz="914400" rtl="0" eaLnBrk="1" fontAlgn="auto" latinLnBrk="0" hangingPunct="1">
              <a:lnSpc>
                <a:spcPct val="100000"/>
              </a:lnSpc>
              <a:spcBef>
                <a:spcPts val="0"/>
              </a:spcBef>
              <a:spcAft>
                <a:spcPts val="4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Trade can impact what a community looks like.</a:t>
            </a:r>
          </a:p>
        </p:txBody>
      </p:sp>
      <p:cxnSp>
        <p:nvCxnSpPr>
          <p:cNvPr id="19" name="Straight Arrow Connector 18">
            <a:extLst>
              <a:ext uri="{FF2B5EF4-FFF2-40B4-BE49-F238E27FC236}">
                <a16:creationId xmlns:a16="http://schemas.microsoft.com/office/drawing/2014/main" id="{76833AF2-954E-CCAD-7D47-349603DEBAD8}"/>
              </a:ext>
            </a:extLst>
          </p:cNvPr>
          <p:cNvCxnSpPr>
            <a:cxnSpLocks/>
          </p:cNvCxnSpPr>
          <p:nvPr/>
        </p:nvCxnSpPr>
        <p:spPr>
          <a:xfrm flipV="1">
            <a:off x="3909874" y="3908454"/>
            <a:ext cx="594744" cy="9378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B1416A-7956-2477-5560-31DCA6045E00}"/>
              </a:ext>
            </a:extLst>
          </p:cNvPr>
          <p:cNvCxnSpPr>
            <a:cxnSpLocks/>
            <a:stCxn id="50" idx="1"/>
          </p:cNvCxnSpPr>
          <p:nvPr/>
        </p:nvCxnSpPr>
        <p:spPr>
          <a:xfrm flipH="1">
            <a:off x="6583757" y="3349179"/>
            <a:ext cx="745238" cy="27619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BE13B4-8F20-1C9C-3FFE-0094A10B4FF6}"/>
              </a:ext>
            </a:extLst>
          </p:cNvPr>
          <p:cNvCxnSpPr>
            <a:cxnSpLocks/>
          </p:cNvCxnSpPr>
          <p:nvPr/>
        </p:nvCxnSpPr>
        <p:spPr>
          <a:xfrm flipH="1" flipV="1">
            <a:off x="5744700" y="3637900"/>
            <a:ext cx="327152" cy="140329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CABCCF-4361-3148-D699-69FBE79BEBDF}"/>
              </a:ext>
            </a:extLst>
          </p:cNvPr>
          <p:cNvCxnSpPr>
            <a:cxnSpLocks/>
          </p:cNvCxnSpPr>
          <p:nvPr/>
        </p:nvCxnSpPr>
        <p:spPr>
          <a:xfrm flipH="1">
            <a:off x="6125074" y="1731178"/>
            <a:ext cx="679890" cy="40945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06C939-8638-E5EB-EF3C-F85EEFB75DF1}"/>
              </a:ext>
            </a:extLst>
          </p:cNvPr>
          <p:cNvCxnSpPr>
            <a:cxnSpLocks/>
          </p:cNvCxnSpPr>
          <p:nvPr/>
        </p:nvCxnSpPr>
        <p:spPr>
          <a:xfrm flipV="1">
            <a:off x="2476500" y="3314329"/>
            <a:ext cx="1232156" cy="1003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14E5BE1-6571-3B42-0B0F-CF1098668274}"/>
              </a:ext>
            </a:extLst>
          </p:cNvPr>
          <p:cNvCxnSpPr>
            <a:cxnSpLocks/>
          </p:cNvCxnSpPr>
          <p:nvPr/>
        </p:nvCxnSpPr>
        <p:spPr>
          <a:xfrm flipH="1">
            <a:off x="3924942" y="1731178"/>
            <a:ext cx="83251" cy="57029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8A23D4E-13AA-76E4-80AB-F341A1A55AAB}"/>
              </a:ext>
            </a:extLst>
          </p:cNvPr>
          <p:cNvSpPr txBox="1"/>
          <p:nvPr/>
        </p:nvSpPr>
        <p:spPr>
          <a:xfrm>
            <a:off x="3751020" y="1095106"/>
            <a:ext cx="2646325" cy="636072"/>
          </a:xfrm>
          <a:prstGeom prst="rect">
            <a:avLst/>
          </a:prstGeom>
          <a:noFill/>
        </p:spPr>
        <p:txBody>
          <a:bodyPr wrap="square">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In the Victorian period (before living memory), people lived in cramped houses like </a:t>
            </a:r>
            <a:r>
              <a:rPr lang="en-US" sz="800" b="1">
                <a:solidFill>
                  <a:schemeClr val="accent2"/>
                </a:solidFill>
                <a:latin typeface="Roboto" panose="02000000000000000000" pitchFamily="2" charset="0"/>
                <a:ea typeface="Roboto" panose="02000000000000000000" pitchFamily="2" charset="0"/>
              </a:rPr>
              <a:t>back-to-back </a:t>
            </a:r>
            <a:r>
              <a:rPr lang="en-US" sz="800">
                <a:solidFill>
                  <a:schemeClr val="accent2"/>
                </a:solidFill>
                <a:latin typeface="Roboto" panose="02000000000000000000" pitchFamily="2" charset="0"/>
                <a:ea typeface="Roboto" panose="02000000000000000000" pitchFamily="2" charset="0"/>
              </a:rPr>
              <a:t>houses.</a:t>
            </a:r>
          </a:p>
          <a:p>
            <a:pPr>
              <a:spcAft>
                <a:spcPts val="400"/>
              </a:spcAft>
            </a:pPr>
            <a:r>
              <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rPr>
              <a:t>In the Tudor period (before the Victorians) most people lived in rural areas.</a:t>
            </a:r>
          </a:p>
        </p:txBody>
      </p:sp>
      <p:cxnSp>
        <p:nvCxnSpPr>
          <p:cNvPr id="32" name="Straight Arrow Connector 31">
            <a:extLst>
              <a:ext uri="{FF2B5EF4-FFF2-40B4-BE49-F238E27FC236}">
                <a16:creationId xmlns:a16="http://schemas.microsoft.com/office/drawing/2014/main" id="{B4441C9A-6843-2333-2CB4-5A1F14D5F702}"/>
              </a:ext>
            </a:extLst>
          </p:cNvPr>
          <p:cNvCxnSpPr>
            <a:cxnSpLocks/>
          </p:cNvCxnSpPr>
          <p:nvPr/>
        </p:nvCxnSpPr>
        <p:spPr>
          <a:xfrm>
            <a:off x="2996813" y="2059635"/>
            <a:ext cx="679081" cy="70359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1038AD6-42E7-E4F0-85B3-A3BCA6DB2247}"/>
              </a:ext>
            </a:extLst>
          </p:cNvPr>
          <p:cNvSpPr txBox="1"/>
          <p:nvPr/>
        </p:nvSpPr>
        <p:spPr>
          <a:xfrm>
            <a:off x="2596935" y="4827912"/>
            <a:ext cx="2009992" cy="461665"/>
          </a:xfrm>
          <a:prstGeom prst="rect">
            <a:avLst/>
          </a:prstGeom>
          <a:noFill/>
        </p:spPr>
        <p:txBody>
          <a:bodyPr wrap="square">
            <a:spAutoFit/>
          </a:bodyPr>
          <a:lstStyle/>
          <a:p>
            <a:r>
              <a:rPr lang="en-US" sz="800">
                <a:solidFill>
                  <a:schemeClr val="accent2"/>
                </a:solidFill>
                <a:latin typeface="Roboto" panose="02000000000000000000" pitchFamily="2" charset="0"/>
                <a:ea typeface="Roboto" panose="02000000000000000000" pitchFamily="2" charset="0"/>
              </a:rPr>
              <a:t>The move towards farming meant that prehistoric communities became more </a:t>
            </a:r>
            <a:r>
              <a:rPr lang="en-US" sz="800" b="1">
                <a:solidFill>
                  <a:schemeClr val="accent2"/>
                </a:solidFill>
                <a:latin typeface="Roboto" panose="02000000000000000000" pitchFamily="2" charset="0"/>
                <a:ea typeface="Roboto" panose="02000000000000000000" pitchFamily="2" charset="0"/>
              </a:rPr>
              <a:t>settled</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larger.</a:t>
            </a:r>
            <a:endParaRPr lang="en-GB" sz="800">
              <a:solidFill>
                <a:schemeClr val="accent2"/>
              </a:solidFill>
            </a:endParaRPr>
          </a:p>
        </p:txBody>
      </p:sp>
      <p:sp>
        <p:nvSpPr>
          <p:cNvPr id="42" name="TextBox 41">
            <a:extLst>
              <a:ext uri="{FF2B5EF4-FFF2-40B4-BE49-F238E27FC236}">
                <a16:creationId xmlns:a16="http://schemas.microsoft.com/office/drawing/2014/main" id="{E6BAB6B9-2397-AB8E-5A45-BFFF2D9F60F6}"/>
              </a:ext>
            </a:extLst>
          </p:cNvPr>
          <p:cNvSpPr txBox="1"/>
          <p:nvPr/>
        </p:nvSpPr>
        <p:spPr>
          <a:xfrm>
            <a:off x="6856137" y="1531285"/>
            <a:ext cx="2536220" cy="1056700"/>
          </a:xfrm>
          <a:prstGeom prst="rect">
            <a:avLst/>
          </a:prstGeom>
          <a:noFill/>
        </p:spPr>
        <p:txBody>
          <a:bodyPr wrap="square">
            <a:spAutoFit/>
          </a:bodyPr>
          <a:lstStyle/>
          <a:p>
            <a:pPr>
              <a:spcAft>
                <a:spcPts val="400"/>
              </a:spcAft>
            </a:pPr>
            <a:r>
              <a:rPr lang="en-US" sz="800" b="0">
                <a:solidFill>
                  <a:schemeClr val="accent2"/>
                </a:solidFill>
                <a:latin typeface="Roboto" panose="02000000000000000000" pitchFamily="2" charset="0"/>
                <a:ea typeface="Roboto" panose="02000000000000000000" pitchFamily="2" charset="0"/>
              </a:rPr>
              <a:t>Britain was difficult for the Romans to control because it was far from the </a:t>
            </a:r>
            <a:r>
              <a:rPr lang="en-US" sz="800" b="0" err="1">
                <a:solidFill>
                  <a:schemeClr val="accent2"/>
                </a:solidFill>
                <a:latin typeface="Roboto" panose="02000000000000000000" pitchFamily="2" charset="0"/>
                <a:ea typeface="Roboto" panose="02000000000000000000" pitchFamily="2" charset="0"/>
              </a:rPr>
              <a:t>centre</a:t>
            </a:r>
            <a:r>
              <a:rPr lang="en-US" sz="800" b="0">
                <a:solidFill>
                  <a:schemeClr val="accent2"/>
                </a:solidFill>
                <a:latin typeface="Roboto" panose="02000000000000000000" pitchFamily="2" charset="0"/>
                <a:ea typeface="Roboto" panose="02000000000000000000" pitchFamily="2" charset="0"/>
              </a:rPr>
              <a:t> of the empire.</a:t>
            </a:r>
            <a:endParaRPr lang="en-US" sz="800">
              <a:solidFill>
                <a:schemeClr val="bg1"/>
              </a:solidFill>
              <a:latin typeface="Roboto" panose="02000000000000000000" pitchFamily="2" charset="0"/>
              <a:ea typeface="Roboto" panose="02000000000000000000" pitchFamily="2" charset="0"/>
            </a:endParaRPr>
          </a:p>
          <a:p>
            <a:pPr>
              <a:spcAft>
                <a:spcPts val="400"/>
              </a:spcAft>
            </a:pPr>
            <a:r>
              <a:rPr lang="en-US" sz="800">
                <a:solidFill>
                  <a:schemeClr val="accent2"/>
                </a:solidFill>
                <a:latin typeface="Roboto" panose="02000000000000000000" pitchFamily="2" charset="0"/>
                <a:ea typeface="Roboto" panose="02000000000000000000" pitchFamily="2" charset="0"/>
              </a:rPr>
              <a:t>Roman Britain was a diverse place, for example, the Aurelian Moors formed the earliest documented black community in the north of England.</a:t>
            </a:r>
          </a:p>
          <a:p>
            <a:pPr>
              <a:spcAft>
                <a:spcPts val="400"/>
              </a:spcAft>
            </a:pPr>
            <a:r>
              <a:rPr lang="en-US" sz="800">
                <a:solidFill>
                  <a:schemeClr val="accent2"/>
                </a:solidFill>
                <a:latin typeface="Roboto" panose="02000000000000000000" pitchFamily="2" charset="0"/>
                <a:ea typeface="Roboto" panose="02000000000000000000" pitchFamily="2" charset="0"/>
              </a:rPr>
              <a:t>The Romans and the Britons had some shared culture, including towns, food and religion.</a:t>
            </a:r>
          </a:p>
        </p:txBody>
      </p:sp>
      <p:sp>
        <p:nvSpPr>
          <p:cNvPr id="50" name="TextBox 49">
            <a:extLst>
              <a:ext uri="{FF2B5EF4-FFF2-40B4-BE49-F238E27FC236}">
                <a16:creationId xmlns:a16="http://schemas.microsoft.com/office/drawing/2014/main" id="{F0DFFC85-28BE-90AA-E40A-70D161E64D7B}"/>
              </a:ext>
            </a:extLst>
          </p:cNvPr>
          <p:cNvSpPr txBox="1"/>
          <p:nvPr/>
        </p:nvSpPr>
        <p:spPr>
          <a:xfrm>
            <a:off x="7328995" y="3118346"/>
            <a:ext cx="1595046" cy="461665"/>
          </a:xfrm>
          <a:prstGeom prst="rect">
            <a:avLst/>
          </a:prstGeom>
          <a:noFill/>
        </p:spPr>
        <p:txBody>
          <a:bodyPr wrap="square">
            <a:spAutoFit/>
          </a:bodyPr>
          <a:lstStyle/>
          <a:p>
            <a:pPr>
              <a:lnSpc>
                <a:spcPct val="100000"/>
              </a:lnSpc>
              <a:spcAft>
                <a:spcPts val="200"/>
              </a:spcAft>
            </a:pPr>
            <a:r>
              <a:rPr lang="en-US" sz="800">
                <a:solidFill>
                  <a:schemeClr val="accent2"/>
                </a:solidFill>
                <a:latin typeface="Roboto" panose="02000000000000000000" pitchFamily="2" charset="0"/>
                <a:ea typeface="Roboto" panose="02000000000000000000" pitchFamily="2" charset="0"/>
              </a:rPr>
              <a:t>In Scandinavia, Vikings lived in longhouses, in communities of farmers.</a:t>
            </a:r>
          </a:p>
        </p:txBody>
      </p:sp>
      <p:sp>
        <p:nvSpPr>
          <p:cNvPr id="54" name="TextBox 53">
            <a:extLst>
              <a:ext uri="{FF2B5EF4-FFF2-40B4-BE49-F238E27FC236}">
                <a16:creationId xmlns:a16="http://schemas.microsoft.com/office/drawing/2014/main" id="{BD6C957B-57BA-E49E-2F71-A37F2B00EE42}"/>
              </a:ext>
            </a:extLst>
          </p:cNvPr>
          <p:cNvSpPr txBox="1"/>
          <p:nvPr/>
        </p:nvSpPr>
        <p:spPr>
          <a:xfrm>
            <a:off x="7328995" y="3890321"/>
            <a:ext cx="1892804" cy="1005403"/>
          </a:xfrm>
          <a:prstGeom prst="rect">
            <a:avLst/>
          </a:prstGeom>
          <a:noFill/>
        </p:spPr>
        <p:txBody>
          <a:bodyPr wrap="square">
            <a:spAutoFit/>
          </a:bodyPr>
          <a:lstStyle/>
          <a:p>
            <a:pPr>
              <a:spcAft>
                <a:spcPts val="4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Conflict and prejudice within communities can impact on society, as well as individuals, over time.</a:t>
            </a:r>
            <a:endParaRPr lang="en-US" sz="800">
              <a:solidFill>
                <a:schemeClr val="accent2"/>
              </a:solidFill>
              <a:latin typeface="Roboto" panose="02000000000000000000" pitchFamily="2" charset="0"/>
              <a:ea typeface="Roboto" panose="02000000000000000000" pitchFamily="2" charset="0"/>
            </a:endParaRPr>
          </a:p>
          <a:p>
            <a:pPr>
              <a:spcAft>
                <a:spcPts val="400"/>
              </a:spcAft>
            </a:pPr>
            <a:r>
              <a:rPr lang="en-US" sz="800">
                <a:solidFill>
                  <a:schemeClr val="accent2"/>
                </a:solidFill>
                <a:latin typeface="Roboto" panose="02000000000000000000" pitchFamily="2" charset="0"/>
                <a:ea typeface="Roboto" panose="02000000000000000000" pitchFamily="2" charset="0"/>
              </a:rPr>
              <a:t>The British Empire forcefully </a:t>
            </a:r>
            <a:r>
              <a:rPr lang="en-US" sz="800" err="1">
                <a:solidFill>
                  <a:schemeClr val="accent2"/>
                </a:solidFill>
                <a:latin typeface="Roboto" panose="02000000000000000000" pitchFamily="2" charset="0"/>
                <a:ea typeface="Roboto" panose="02000000000000000000" pitchFamily="2" charset="0"/>
              </a:rPr>
              <a:t>colonised</a:t>
            </a:r>
            <a:r>
              <a:rPr lang="en-US" sz="800">
                <a:solidFill>
                  <a:schemeClr val="accent2"/>
                </a:solidFill>
                <a:latin typeface="Roboto" panose="02000000000000000000" pitchFamily="2" charset="0"/>
                <a:ea typeface="Roboto" panose="02000000000000000000" pitchFamily="2" charset="0"/>
              </a:rPr>
              <a:t> places around the world and substantially changed the lives of many of the people it </a:t>
            </a:r>
            <a:r>
              <a:rPr lang="en-US" sz="800" b="1">
                <a:solidFill>
                  <a:schemeClr val="accent2"/>
                </a:solidFill>
                <a:latin typeface="Roboto" panose="02000000000000000000" pitchFamily="2" charset="0"/>
                <a:ea typeface="Roboto" panose="02000000000000000000" pitchFamily="2" charset="0"/>
              </a:rPr>
              <a:t>colonized.</a:t>
            </a:r>
            <a:endParaRPr lang="en-US" sz="800">
              <a:solidFill>
                <a:schemeClr val="accent2"/>
              </a:solidFill>
              <a:latin typeface="Roboto" panose="02000000000000000000" pitchFamily="2" charset="0"/>
              <a:ea typeface="Roboto" panose="02000000000000000000" pitchFamily="2" charset="0"/>
            </a:endParaRPr>
          </a:p>
        </p:txBody>
      </p:sp>
      <p:cxnSp>
        <p:nvCxnSpPr>
          <p:cNvPr id="55" name="Straight Arrow Connector 54">
            <a:extLst>
              <a:ext uri="{FF2B5EF4-FFF2-40B4-BE49-F238E27FC236}">
                <a16:creationId xmlns:a16="http://schemas.microsoft.com/office/drawing/2014/main" id="{456EA5F7-938B-1E43-0094-98FFC1FE65F0}"/>
              </a:ext>
            </a:extLst>
          </p:cNvPr>
          <p:cNvCxnSpPr>
            <a:cxnSpLocks/>
          </p:cNvCxnSpPr>
          <p:nvPr/>
        </p:nvCxnSpPr>
        <p:spPr>
          <a:xfrm flipH="1" flipV="1">
            <a:off x="6583757" y="3860838"/>
            <a:ext cx="745238" cy="1948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2305423-04E5-5A32-3921-18FFB4426440}"/>
              </a:ext>
            </a:extLst>
          </p:cNvPr>
          <p:cNvGrpSpPr/>
          <p:nvPr/>
        </p:nvGrpSpPr>
        <p:grpSpPr>
          <a:xfrm>
            <a:off x="273657" y="1088347"/>
            <a:ext cx="980829" cy="4894869"/>
            <a:chOff x="273657" y="-474493"/>
            <a:chExt cx="980829" cy="4894869"/>
          </a:xfrm>
        </p:grpSpPr>
        <p:sp>
          <p:nvSpPr>
            <p:cNvPr id="41" name="Rectangle 40">
              <a:extLst>
                <a:ext uri="{FF2B5EF4-FFF2-40B4-BE49-F238E27FC236}">
                  <a16:creationId xmlns:a16="http://schemas.microsoft.com/office/drawing/2014/main" id="{F7403EFA-2229-C89C-535C-F65F6973BEF3}"/>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3" name="Rectangle 42">
              <a:extLst>
                <a:ext uri="{FF2B5EF4-FFF2-40B4-BE49-F238E27FC236}">
                  <a16:creationId xmlns:a16="http://schemas.microsoft.com/office/drawing/2014/main" id="{0764EF79-23DC-B389-8D75-002072281A74}"/>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44" name="Rectangle 43">
              <a:extLst>
                <a:ext uri="{FF2B5EF4-FFF2-40B4-BE49-F238E27FC236}">
                  <a16:creationId xmlns:a16="http://schemas.microsoft.com/office/drawing/2014/main" id="{FCCC8CB1-9F5E-3014-E417-19BAFB9F976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45" name="Rectangle 44">
              <a:extLst>
                <a:ext uri="{FF2B5EF4-FFF2-40B4-BE49-F238E27FC236}">
                  <a16:creationId xmlns:a16="http://schemas.microsoft.com/office/drawing/2014/main" id="{A7FD4CB3-F32E-DA35-994E-00F477E26B0F}"/>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46" name="Rectangle 45">
              <a:extLst>
                <a:ext uri="{FF2B5EF4-FFF2-40B4-BE49-F238E27FC236}">
                  <a16:creationId xmlns:a16="http://schemas.microsoft.com/office/drawing/2014/main" id="{A16FBEE9-6373-EF2E-6FC9-E314F382488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47" name="Rectangle 46">
              <a:extLst>
                <a:ext uri="{FF2B5EF4-FFF2-40B4-BE49-F238E27FC236}">
                  <a16:creationId xmlns:a16="http://schemas.microsoft.com/office/drawing/2014/main" id="{EF2CF4F9-DDAD-36E9-B2D0-794B9F7D504A}"/>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48" name="Rectangle 47">
              <a:extLst>
                <a:ext uri="{FF2B5EF4-FFF2-40B4-BE49-F238E27FC236}">
                  <a16:creationId xmlns:a16="http://schemas.microsoft.com/office/drawing/2014/main" id="{79C1D266-0B4F-5BF0-E010-4E3846AE6ED6}"/>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49" name="Rectangle 48">
              <a:extLst>
                <a:ext uri="{FF2B5EF4-FFF2-40B4-BE49-F238E27FC236}">
                  <a16:creationId xmlns:a16="http://schemas.microsoft.com/office/drawing/2014/main" id="{93D9402E-1583-69BA-C2CE-46A77A8C0F70}"/>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51" name="Rectangle 50">
              <a:extLst>
                <a:ext uri="{FF2B5EF4-FFF2-40B4-BE49-F238E27FC236}">
                  <a16:creationId xmlns:a16="http://schemas.microsoft.com/office/drawing/2014/main" id="{521D8A79-CA6A-76D5-0324-3DA19FB35B35}"/>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2" name="Rectangle 51">
              <a:extLst>
                <a:ext uri="{FF2B5EF4-FFF2-40B4-BE49-F238E27FC236}">
                  <a16:creationId xmlns:a16="http://schemas.microsoft.com/office/drawing/2014/main" id="{7B10E2F6-6AEF-5E0D-BDA2-9E3CFCC3B71C}"/>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3" name="Rectangle 52">
              <a:extLst>
                <a:ext uri="{FF2B5EF4-FFF2-40B4-BE49-F238E27FC236}">
                  <a16:creationId xmlns:a16="http://schemas.microsoft.com/office/drawing/2014/main" id="{31339144-DBC7-473B-5EBE-0DD4B6A3A3BB}"/>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56" name="Rectangle 55">
            <a:extLst>
              <a:ext uri="{FF2B5EF4-FFF2-40B4-BE49-F238E27FC236}">
                <a16:creationId xmlns:a16="http://schemas.microsoft.com/office/drawing/2014/main" id="{36E7E2D5-D82A-0534-812F-EC99BD51B1CE}"/>
              </a:ext>
            </a:extLst>
          </p:cNvPr>
          <p:cNvSpPr/>
          <p:nvPr/>
        </p:nvSpPr>
        <p:spPr>
          <a:xfrm>
            <a:off x="226563" y="2717224"/>
            <a:ext cx="1054158" cy="3383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A9BE58B-D115-CD16-F213-32A2E2FEAD85}"/>
              </a:ext>
            </a:extLst>
          </p:cNvPr>
          <p:cNvSpPr/>
          <p:nvPr/>
        </p:nvSpPr>
        <p:spPr>
          <a:xfrm>
            <a:off x="242992" y="997071"/>
            <a:ext cx="1054158" cy="12662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Users with solid fill">
            <a:extLst>
              <a:ext uri="{FF2B5EF4-FFF2-40B4-BE49-F238E27FC236}">
                <a16:creationId xmlns:a16="http://schemas.microsoft.com/office/drawing/2014/main" id="{044797DB-ABA1-D232-8E12-3504B771C6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465" y="5606343"/>
            <a:ext cx="882293" cy="882293"/>
          </a:xfrm>
          <a:prstGeom prst="rect">
            <a:avLst/>
          </a:prstGeom>
        </p:spPr>
      </p:pic>
      <p:sp>
        <p:nvSpPr>
          <p:cNvPr id="61" name="Rectangle 60">
            <a:extLst>
              <a:ext uri="{FF2B5EF4-FFF2-40B4-BE49-F238E27FC236}">
                <a16:creationId xmlns:a16="http://schemas.microsoft.com/office/drawing/2014/main" id="{671FAB56-D032-C3AF-32FF-59067968F0E9}"/>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Changing Communities</a:t>
            </a:r>
          </a:p>
        </p:txBody>
      </p:sp>
    </p:spTree>
    <p:extLst>
      <p:ext uri="{BB962C8B-B14F-4D97-AF65-F5344CB8AC3E}">
        <p14:creationId xmlns:p14="http://schemas.microsoft.com/office/powerpoint/2010/main" val="1075474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1C7644E6-01CA-5335-7F77-4F9D2048F5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5" name="Rectangle 4">
            <a:extLst>
              <a:ext uri="{FF2B5EF4-FFF2-40B4-BE49-F238E27FC236}">
                <a16:creationId xmlns:a16="http://schemas.microsoft.com/office/drawing/2014/main" id="{D296FF8B-3186-D3A6-76D6-A96A07B0C549}"/>
              </a:ext>
            </a:extLst>
          </p:cNvPr>
          <p:cNvSpPr/>
          <p:nvPr/>
        </p:nvSpPr>
        <p:spPr>
          <a:xfrm>
            <a:off x="1818202" y="1204050"/>
            <a:ext cx="2884370" cy="5750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a:solidFill>
                  <a:schemeClr val="accent2"/>
                </a:solidFill>
                <a:latin typeface="Roboto" panose="02000000000000000000" pitchFamily="2" charset="0"/>
                <a:ea typeface="Roboto" panose="02000000000000000000" pitchFamily="2" charset="0"/>
                <a:cs typeface="Times New Roman" panose="02020603050405020304" pitchFamily="18" charset="0"/>
              </a:rPr>
              <a:t>Homes and the things we use in our homes have changed during the lives of the people in our community.</a:t>
            </a:r>
          </a:p>
          <a:p>
            <a:endParaRPr lang="en-US" sz="800" b="1">
              <a:solidFill>
                <a:schemeClr val="accent2"/>
              </a:solidFill>
              <a:latin typeface="Roboto" panose="02000000000000000000" pitchFamily="2" charset="0"/>
              <a:ea typeface="Roboto" panose="02000000000000000000" pitchFamily="2" charset="0"/>
              <a:cs typeface="Times New Roman" panose="02020603050405020304" pitchFamily="18" charset="0"/>
            </a:endParaRPr>
          </a:p>
          <a:p>
            <a:r>
              <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rPr>
              <a:t>Features of homes at different times have meant that people have done everyday tasks differently.</a:t>
            </a:r>
          </a:p>
          <a:p>
            <a:endPar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endParaRPr>
          </a:p>
          <a:p>
            <a:pPr algn="ctr"/>
            <a:endParaRPr lang="en-GB"/>
          </a:p>
        </p:txBody>
      </p:sp>
      <p:sp>
        <p:nvSpPr>
          <p:cNvPr id="8" name="TextBox 7">
            <a:extLst>
              <a:ext uri="{FF2B5EF4-FFF2-40B4-BE49-F238E27FC236}">
                <a16:creationId xmlns:a16="http://schemas.microsoft.com/office/drawing/2014/main" id="{852FB9B4-7F0B-302E-C1B4-B2B4923F4E13}"/>
              </a:ext>
            </a:extLst>
          </p:cNvPr>
          <p:cNvSpPr txBox="1"/>
          <p:nvPr/>
        </p:nvSpPr>
        <p:spPr>
          <a:xfrm>
            <a:off x="1339563" y="2208048"/>
            <a:ext cx="1490054"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a:t>
            </a:r>
          </a:p>
        </p:txBody>
      </p:sp>
      <p:sp>
        <p:nvSpPr>
          <p:cNvPr id="10" name="TextBox 9">
            <a:extLst>
              <a:ext uri="{FF2B5EF4-FFF2-40B4-BE49-F238E27FC236}">
                <a16:creationId xmlns:a16="http://schemas.microsoft.com/office/drawing/2014/main" id="{D42ADF8A-CEB6-5DEC-05AE-A629B191E45B}"/>
              </a:ext>
            </a:extLst>
          </p:cNvPr>
          <p:cNvSpPr txBox="1"/>
          <p:nvPr/>
        </p:nvSpPr>
        <p:spPr>
          <a:xfrm>
            <a:off x="1339563" y="2927080"/>
            <a:ext cx="1282687" cy="707886"/>
          </a:xfrm>
          <a:prstGeom prst="rect">
            <a:avLst/>
          </a:prstGeom>
          <a:noFill/>
        </p:spPr>
        <p:txBody>
          <a:bodyPr wrap="square">
            <a:spAutoFit/>
          </a:bodyPr>
          <a:lstStyle/>
          <a:p>
            <a:pPr algn="l">
              <a:lnSpc>
                <a:spcPct val="100000"/>
              </a:lnSpc>
              <a:spcAft>
                <a:spcPts val="2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Some aspects of life in my own community have changed over time and others have stayed the same.</a:t>
            </a:r>
            <a:endPar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06B12D36-6ABF-6367-BD35-78D106FE0AE7}"/>
              </a:ext>
            </a:extLst>
          </p:cNvPr>
          <p:cNvSpPr txBox="1"/>
          <p:nvPr/>
        </p:nvSpPr>
        <p:spPr>
          <a:xfrm>
            <a:off x="1339563" y="4765851"/>
            <a:ext cx="2445790" cy="1723549"/>
          </a:xfrm>
          <a:prstGeom prst="rect">
            <a:avLst/>
          </a:prstGeom>
          <a:noFill/>
        </p:spPr>
        <p:txBody>
          <a:bodyPr wrap="square">
            <a:spAutoFit/>
          </a:bodyPr>
          <a:lstStyle/>
          <a:p>
            <a:pPr algn="l">
              <a:spcAft>
                <a:spcPts val="400"/>
              </a:spcAft>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communities in the past, different people often had very defined roles.</a:t>
            </a:r>
          </a:p>
          <a:p>
            <a:pPr marR="0" lvl="0" algn="l" defTabSz="914400" rtl="0" eaLnBrk="1" fontAlgn="auto" latinLnBrk="0" hangingPunct="1">
              <a:spcBef>
                <a:spcPts val="0"/>
              </a:spcBef>
              <a:spcAft>
                <a:spcPts val="4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the earliest communities, families had to be self-sufficient, and did everything (hunt, cook, clean, build, heal) themselves. </a:t>
            </a:r>
            <a:r>
              <a:rPr lang="en-GB"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They were hunter-gatherers. </a:t>
            </a:r>
            <a:endParaRPr lang="en-GB" sz="800" b="1">
              <a:solidFill>
                <a:schemeClr val="accent2"/>
              </a:solidFill>
              <a:latin typeface="Roboto" panose="02000000000000000000" pitchFamily="2" charset="0"/>
              <a:ea typeface="Roboto" panose="02000000000000000000" pitchFamily="2" charset="0"/>
              <a:cs typeface="Times New Roman" panose="02020603050405020304" pitchFamily="18" charset="0"/>
            </a:endParaRPr>
          </a:p>
          <a:p>
            <a:pPr defTabSz="914400">
              <a:spcAft>
                <a:spcPts val="400"/>
              </a:spcAft>
              <a:defRPr/>
            </a:pPr>
            <a:r>
              <a:rPr lang="en-US" sz="800" b="1">
                <a:solidFill>
                  <a:schemeClr val="accent2"/>
                </a:solidFill>
                <a:latin typeface="Roboto" panose="02000000000000000000" pitchFamily="2" charset="0"/>
                <a:ea typeface="Roboto" panose="02000000000000000000" pitchFamily="2" charset="0"/>
              </a:rPr>
              <a:t>Agriculture</a:t>
            </a:r>
            <a:r>
              <a:rPr lang="en-US" sz="800">
                <a:solidFill>
                  <a:schemeClr val="accent2"/>
                </a:solidFill>
                <a:latin typeface="Roboto" panose="02000000000000000000" pitchFamily="2" charset="0"/>
                <a:ea typeface="Roboto" panose="02000000000000000000" pitchFamily="2" charset="0"/>
              </a:rPr>
              <a:t> (the farming of plants and animals) changed what community life looked like. In particular, the role of women in prehistoric Britain changed as communities became more settled and agriculture became more widespread.</a:t>
            </a:r>
          </a:p>
          <a:p>
            <a:pPr defTabSz="914400">
              <a:spcAft>
                <a:spcPts val="200"/>
              </a:spcAft>
              <a:defRPr/>
            </a:pPr>
            <a:endParaRPr lang="en-US" sz="800">
              <a:solidFill>
                <a:schemeClr val="accent2"/>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44E98875-A878-8423-3D16-C7E4FC865BB7}"/>
              </a:ext>
            </a:extLst>
          </p:cNvPr>
          <p:cNvSpPr txBox="1"/>
          <p:nvPr/>
        </p:nvSpPr>
        <p:spPr>
          <a:xfrm>
            <a:off x="5718104" y="5128525"/>
            <a:ext cx="2658252" cy="610424"/>
          </a:xfrm>
          <a:prstGeom prst="rect">
            <a:avLst/>
          </a:prstGeom>
          <a:noFill/>
        </p:spPr>
        <p:txBody>
          <a:bodyPr wrap="square">
            <a:spAutoFit/>
          </a:bodyPr>
          <a:lstStyle/>
          <a:p>
            <a:pPr defTabSz="914400">
              <a:spcAft>
                <a:spcPts val="200"/>
              </a:spcAft>
              <a:defRPr/>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The education of children </a:t>
            </a: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was </a:t>
            </a: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highly valued </a:t>
            </a: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Early Islamic society and</a:t>
            </a:r>
            <a:r>
              <a:rPr lang="en-US" sz="800">
                <a:solidFill>
                  <a:schemeClr val="accent2"/>
                </a:solidFill>
                <a:latin typeface="Roboto" panose="02000000000000000000" pitchFamily="2" charset="0"/>
                <a:ea typeface="Roboto" panose="02000000000000000000" pitchFamily="2" charset="0"/>
              </a:rPr>
              <a:t> schools were established in communities, for example in mosques.</a:t>
            </a:r>
          </a:p>
          <a:p>
            <a:pPr marR="0" lvl="0" algn="l" defTabSz="914400" rtl="0" eaLnBrk="1" fontAlgn="auto" latinLnBrk="0" hangingPunct="1">
              <a:lnSpc>
                <a:spcPct val="100000"/>
              </a:lnSpc>
              <a:spcBef>
                <a:spcPts val="0"/>
              </a:spcBef>
              <a:spcAft>
                <a:spcPts val="200"/>
              </a:spcAft>
              <a:buClrTx/>
              <a:buSzTx/>
              <a:tabLst/>
              <a:defRPr/>
            </a:pPr>
            <a:endPar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51106214-F189-6E2C-612A-37B6C5DC9B24}"/>
              </a:ext>
            </a:extLst>
          </p:cNvPr>
          <p:cNvSpPr txBox="1"/>
          <p:nvPr/>
        </p:nvSpPr>
        <p:spPr>
          <a:xfrm>
            <a:off x="6875511" y="1447576"/>
            <a:ext cx="2600491" cy="1426031"/>
          </a:xfrm>
          <a:prstGeom prst="rect">
            <a:avLst/>
          </a:prstGeom>
          <a:noFill/>
        </p:spPr>
        <p:txBody>
          <a:bodyPr wrap="square">
            <a:spAutoFit/>
          </a:bodyPr>
          <a:lstStyle/>
          <a:p>
            <a:pPr defTabSz="914400">
              <a:spcAft>
                <a:spcPts val="400"/>
              </a:spcAf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Different civilisations have different ideas about what a “family” is. </a:t>
            </a:r>
            <a:r>
              <a:rPr lang="en-US" sz="800">
                <a:solidFill>
                  <a:schemeClr val="accent2"/>
                </a:solidFill>
                <a:latin typeface="Roboto" panose="02000000000000000000" pitchFamily="2" charset="0"/>
                <a:ea typeface="Roboto" panose="02000000000000000000" pitchFamily="2" charset="0"/>
              </a:rPr>
              <a:t>Roman citizens were plebians (poorer) or patricians (wealthy).The extended family also included slaves. </a:t>
            </a:r>
          </a:p>
          <a:p>
            <a:pPr defTabSz="914400">
              <a:spcAft>
                <a:spcPts val="400"/>
              </a:spcAft>
              <a:defRPr/>
            </a:pPr>
            <a:r>
              <a:rPr lang="en-US" sz="800">
                <a:solidFill>
                  <a:schemeClr val="accent2"/>
                </a:solidFill>
                <a:latin typeface="Roboto" panose="02000000000000000000" pitchFamily="2" charset="0"/>
                <a:ea typeface="Roboto" panose="02000000000000000000" pitchFamily="2" charset="0"/>
              </a:rPr>
              <a:t>Female citizens had very few rights compared to men.</a:t>
            </a:r>
            <a:endPar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a:p>
            <a:pPr algn="l">
              <a:spcAft>
                <a:spcPts val="400"/>
              </a:spcAft>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Systems of slavery have existed in communities and civilisations across the world for a long time. Slaves could be taken from different communities based on their wealth.</a:t>
            </a:r>
          </a:p>
        </p:txBody>
      </p:sp>
      <p:sp>
        <p:nvSpPr>
          <p:cNvPr id="20" name="TextBox 19">
            <a:extLst>
              <a:ext uri="{FF2B5EF4-FFF2-40B4-BE49-F238E27FC236}">
                <a16:creationId xmlns:a16="http://schemas.microsoft.com/office/drawing/2014/main" id="{030EB92D-090E-2496-19B0-35E62161F109}"/>
              </a:ext>
            </a:extLst>
          </p:cNvPr>
          <p:cNvSpPr txBox="1"/>
          <p:nvPr/>
        </p:nvSpPr>
        <p:spPr>
          <a:xfrm>
            <a:off x="6879439" y="3086082"/>
            <a:ext cx="2596563" cy="882293"/>
          </a:xfrm>
          <a:prstGeom prst="rect">
            <a:avLst/>
          </a:prstGeom>
          <a:noFill/>
        </p:spPr>
        <p:txBody>
          <a:bodyPr wrap="square">
            <a:spAutoFit/>
          </a:bodyPr>
          <a:lstStyle/>
          <a:p>
            <a:pPr marR="0" lvl="0" algn="l" defTabSz="914400" rtl="0" eaLnBrk="1" fontAlgn="auto" latinLnBrk="0" hangingPunct="1">
              <a:spcAft>
                <a:spcPts val="400"/>
              </a:spcAft>
              <a:buClrTx/>
              <a:buSzTx/>
              <a:tabLst/>
              <a:defRPr/>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The achievements of women have often been undervalued in different societies in the past</a:t>
            </a: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 for example Hilda of Whitby</a:t>
            </a: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a:t>
            </a:r>
          </a:p>
          <a:p>
            <a:pPr defTabSz="914400">
              <a:spcAft>
                <a:spcPts val="400"/>
              </a:spcAft>
              <a:defRPr/>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During the Anglo-Saxon period, children were expected to </a:t>
            </a:r>
            <a:r>
              <a:rPr lang="en-US" sz="800">
                <a:solidFill>
                  <a:schemeClr val="accent2"/>
                </a:solidFill>
                <a:latin typeface="Roboto" panose="02000000000000000000" pitchFamily="2" charset="0"/>
                <a:ea typeface="Roboto" panose="02000000000000000000" pitchFamily="2" charset="0"/>
              </a:rPr>
              <a:t>help with domestic jobs, tend to animals, and assist with farming</a:t>
            </a:r>
            <a:r>
              <a:rPr lang="en-US" sz="800">
                <a:solidFill>
                  <a:schemeClr val="bg1"/>
                </a:solidFill>
                <a:latin typeface="Roboto" panose="02000000000000000000" pitchFamily="2" charset="0"/>
                <a:ea typeface="Roboto" panose="02000000000000000000" pitchFamily="2" charset="0"/>
              </a:rPr>
              <a:t>.</a:t>
            </a:r>
          </a:p>
        </p:txBody>
      </p:sp>
      <p:cxnSp>
        <p:nvCxnSpPr>
          <p:cNvPr id="21" name="Straight Arrow Connector 20">
            <a:extLst>
              <a:ext uri="{FF2B5EF4-FFF2-40B4-BE49-F238E27FC236}">
                <a16:creationId xmlns:a16="http://schemas.microsoft.com/office/drawing/2014/main" id="{3F349247-89DF-8C82-4297-39296F7BF79C}"/>
              </a:ext>
            </a:extLst>
          </p:cNvPr>
          <p:cNvCxnSpPr>
            <a:cxnSpLocks/>
          </p:cNvCxnSpPr>
          <p:nvPr/>
        </p:nvCxnSpPr>
        <p:spPr>
          <a:xfrm flipH="1">
            <a:off x="4791544" y="1791893"/>
            <a:ext cx="307989" cy="8731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4CAE11-0356-2BEC-838D-E214FEE41608}"/>
              </a:ext>
            </a:extLst>
          </p:cNvPr>
          <p:cNvCxnSpPr>
            <a:cxnSpLocks/>
          </p:cNvCxnSpPr>
          <p:nvPr/>
        </p:nvCxnSpPr>
        <p:spPr>
          <a:xfrm flipV="1">
            <a:off x="2562458" y="3104736"/>
            <a:ext cx="1087936" cy="27492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7C675C-8DBB-5C68-B155-6B86309DD91D}"/>
              </a:ext>
            </a:extLst>
          </p:cNvPr>
          <p:cNvCxnSpPr>
            <a:cxnSpLocks/>
          </p:cNvCxnSpPr>
          <p:nvPr/>
        </p:nvCxnSpPr>
        <p:spPr>
          <a:xfrm flipH="1" flipV="1">
            <a:off x="6570954" y="3029951"/>
            <a:ext cx="303840" cy="15551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DF85F1-F1F3-4895-0255-F464DF2BEBCE}"/>
              </a:ext>
            </a:extLst>
          </p:cNvPr>
          <p:cNvCxnSpPr>
            <a:cxnSpLocks/>
          </p:cNvCxnSpPr>
          <p:nvPr/>
        </p:nvCxnSpPr>
        <p:spPr>
          <a:xfrm flipH="1" flipV="1">
            <a:off x="6578753" y="3494619"/>
            <a:ext cx="397858" cy="67352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4C21A9E-CB4C-2658-5DA6-00F9B3D056D7}"/>
              </a:ext>
            </a:extLst>
          </p:cNvPr>
          <p:cNvCxnSpPr>
            <a:cxnSpLocks/>
          </p:cNvCxnSpPr>
          <p:nvPr/>
        </p:nvCxnSpPr>
        <p:spPr>
          <a:xfrm flipV="1">
            <a:off x="4626291" y="4415158"/>
            <a:ext cx="91405" cy="41432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EEB5C9-5EC3-B9BA-460C-BE3BDBA95943}"/>
              </a:ext>
            </a:extLst>
          </p:cNvPr>
          <p:cNvCxnSpPr>
            <a:cxnSpLocks/>
          </p:cNvCxnSpPr>
          <p:nvPr/>
        </p:nvCxnSpPr>
        <p:spPr>
          <a:xfrm flipV="1">
            <a:off x="3483033" y="3939112"/>
            <a:ext cx="1046097" cy="89036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374E855-39DE-7F9C-5131-A33D5B585998}"/>
              </a:ext>
            </a:extLst>
          </p:cNvPr>
          <p:cNvCxnSpPr>
            <a:cxnSpLocks/>
          </p:cNvCxnSpPr>
          <p:nvPr/>
        </p:nvCxnSpPr>
        <p:spPr>
          <a:xfrm>
            <a:off x="3634454" y="1882507"/>
            <a:ext cx="198525" cy="34596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4D4395-7856-5BAC-A1B5-5101CD995A08}"/>
              </a:ext>
            </a:extLst>
          </p:cNvPr>
          <p:cNvSpPr txBox="1"/>
          <p:nvPr/>
        </p:nvSpPr>
        <p:spPr>
          <a:xfrm>
            <a:off x="4777386" y="1452663"/>
            <a:ext cx="1828524"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2"/>
                </a:solidFill>
                <a:latin typeface="Roboto" panose="02000000000000000000" pitchFamily="2" charset="0"/>
                <a:ea typeface="Roboto" panose="02000000000000000000" pitchFamily="2" charset="0"/>
              </a:rPr>
              <a:t>1660s London was dirty, busy and cramped.</a:t>
            </a:r>
          </a:p>
        </p:txBody>
      </p:sp>
      <p:cxnSp>
        <p:nvCxnSpPr>
          <p:cNvPr id="36" name="Straight Arrow Connector 35">
            <a:extLst>
              <a:ext uri="{FF2B5EF4-FFF2-40B4-BE49-F238E27FC236}">
                <a16:creationId xmlns:a16="http://schemas.microsoft.com/office/drawing/2014/main" id="{5928FAA8-1332-D7B5-E1AC-FEC5AE9FCE1B}"/>
              </a:ext>
            </a:extLst>
          </p:cNvPr>
          <p:cNvCxnSpPr>
            <a:cxnSpLocks/>
          </p:cNvCxnSpPr>
          <p:nvPr/>
        </p:nvCxnSpPr>
        <p:spPr>
          <a:xfrm>
            <a:off x="2541346" y="2652160"/>
            <a:ext cx="197059" cy="440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2BE5BFC-3093-C8A1-F55B-A3173D447451}"/>
              </a:ext>
            </a:extLst>
          </p:cNvPr>
          <p:cNvSpPr txBox="1"/>
          <p:nvPr/>
        </p:nvSpPr>
        <p:spPr>
          <a:xfrm>
            <a:off x="3832979" y="4829481"/>
            <a:ext cx="1888814" cy="759182"/>
          </a:xfrm>
          <a:prstGeom prst="rect">
            <a:avLst/>
          </a:prstGeom>
          <a:noFill/>
        </p:spPr>
        <p:txBody>
          <a:bodyPr wrap="square">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Ancient Egyptians relied on the Nile for farming and transport.</a:t>
            </a:r>
          </a:p>
          <a:p>
            <a:pPr>
              <a:spcAft>
                <a:spcPts val="400"/>
              </a:spcAft>
            </a:pPr>
            <a:r>
              <a:rPr lang="en-US" sz="800">
                <a:solidFill>
                  <a:schemeClr val="accent2"/>
                </a:solidFill>
                <a:latin typeface="Roboto" panose="02000000000000000000" pitchFamily="2" charset="0"/>
                <a:ea typeface="Roboto" panose="02000000000000000000" pitchFamily="2" charset="0"/>
              </a:rPr>
              <a:t>Working class people held many important jobs in Ancient Egypt, but they had little personal power.</a:t>
            </a:r>
          </a:p>
        </p:txBody>
      </p:sp>
      <p:cxnSp>
        <p:nvCxnSpPr>
          <p:cNvPr id="42" name="Straight Arrow Connector 41">
            <a:extLst>
              <a:ext uri="{FF2B5EF4-FFF2-40B4-BE49-F238E27FC236}">
                <a16:creationId xmlns:a16="http://schemas.microsoft.com/office/drawing/2014/main" id="{A2AD935A-96AE-D821-AB20-92319F5DA924}"/>
              </a:ext>
            </a:extLst>
          </p:cNvPr>
          <p:cNvCxnSpPr>
            <a:cxnSpLocks/>
          </p:cNvCxnSpPr>
          <p:nvPr/>
        </p:nvCxnSpPr>
        <p:spPr>
          <a:xfrm flipH="1">
            <a:off x="5789457" y="1792393"/>
            <a:ext cx="1071096" cy="62713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68E7B17-AEF6-79C8-5429-C4D2BA954EFA}"/>
              </a:ext>
            </a:extLst>
          </p:cNvPr>
          <p:cNvSpPr txBox="1"/>
          <p:nvPr/>
        </p:nvSpPr>
        <p:spPr>
          <a:xfrm>
            <a:off x="6879439" y="4168141"/>
            <a:ext cx="2596563" cy="1205458"/>
          </a:xfrm>
          <a:prstGeom prst="rect">
            <a:avLst/>
          </a:prstGeom>
          <a:noFill/>
        </p:spPr>
        <p:txBody>
          <a:bodyPr wrap="square">
            <a:spAutoFit/>
          </a:bodyPr>
          <a:lstStyle/>
          <a:p>
            <a:pPr defTabSz="914400">
              <a:spcAft>
                <a:spcPts val="400"/>
              </a:spcAft>
              <a:defRPr/>
            </a:pP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Viking</a:t>
            </a: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 women often faced obstacles to achieving the same things as men.</a:t>
            </a:r>
            <a:r>
              <a:rPr lang="en-US" sz="800">
                <a:solidFill>
                  <a:schemeClr val="accent2"/>
                </a:solidFill>
                <a:latin typeface="Roboto" panose="02000000000000000000" pitchFamily="2" charset="0"/>
                <a:ea typeface="Roboto" panose="02000000000000000000" pitchFamily="2" charset="0"/>
              </a:rPr>
              <a:t> They had some opportunities for education and power, but some parts of life were inaccessible to them.</a:t>
            </a:r>
          </a:p>
          <a:p>
            <a:pPr defTabSz="914400">
              <a:spcAft>
                <a:spcPts val="400"/>
              </a:spcAf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Slaves could be taken from different communities based on their race, ethnicity or gender.</a:t>
            </a:r>
          </a:p>
          <a:p>
            <a:pPr defTabSz="914400">
              <a:spcAft>
                <a:spcPts val="200"/>
              </a:spcAft>
              <a:defRPr/>
            </a:pPr>
            <a:endParaRPr lang="en-US" sz="800">
              <a:solidFill>
                <a:schemeClr val="accent2"/>
              </a:solidFill>
              <a:latin typeface="Roboto" panose="02000000000000000000" pitchFamily="2" charset="0"/>
              <a:ea typeface="Roboto" panose="02000000000000000000" pitchFamily="2" charset="0"/>
            </a:endParaRPr>
          </a:p>
          <a:p>
            <a:pPr marR="0" lvl="0" algn="l" defTabSz="914400" rtl="0" eaLnBrk="1" fontAlgn="auto" latinLnBrk="0" hangingPunct="1">
              <a:lnSpc>
                <a:spcPct val="100000"/>
              </a:lnSpc>
              <a:spcBef>
                <a:spcPts val="0"/>
              </a:spcBef>
              <a:spcAft>
                <a:spcPts val="200"/>
              </a:spcAft>
              <a:buClrTx/>
              <a:buSzTx/>
              <a:tabLst/>
              <a:defRPr/>
            </a:pPr>
            <a:endPar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C03A977-D9BD-545B-AE0A-FBAEF22A3097}"/>
              </a:ext>
            </a:extLst>
          </p:cNvPr>
          <p:cNvCxnSpPr>
            <a:cxnSpLocks/>
          </p:cNvCxnSpPr>
          <p:nvPr/>
        </p:nvCxnSpPr>
        <p:spPr>
          <a:xfrm flipH="1" flipV="1">
            <a:off x="5721793" y="3572777"/>
            <a:ext cx="660009" cy="155574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Users with solid fill">
            <a:extLst>
              <a:ext uri="{FF2B5EF4-FFF2-40B4-BE49-F238E27FC236}">
                <a16:creationId xmlns:a16="http://schemas.microsoft.com/office/drawing/2014/main" id="{8B55E3D5-5DC8-DB97-25BC-7C6A90E07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465" y="5606343"/>
            <a:ext cx="882293" cy="882293"/>
          </a:xfrm>
          <a:prstGeom prst="rect">
            <a:avLst/>
          </a:prstGeom>
        </p:spPr>
      </p:pic>
      <p:sp>
        <p:nvSpPr>
          <p:cNvPr id="9" name="Rectangle 8">
            <a:extLst>
              <a:ext uri="{FF2B5EF4-FFF2-40B4-BE49-F238E27FC236}">
                <a16:creationId xmlns:a16="http://schemas.microsoft.com/office/drawing/2014/main" id="{EE2E8C68-ED5E-2854-4D6A-61404023DB08}"/>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Community Life</a:t>
            </a:r>
          </a:p>
        </p:txBody>
      </p:sp>
      <p:sp>
        <p:nvSpPr>
          <p:cNvPr id="13" name="Text Placeholder 12">
            <a:extLst>
              <a:ext uri="{FF2B5EF4-FFF2-40B4-BE49-F238E27FC236}">
                <a16:creationId xmlns:a16="http://schemas.microsoft.com/office/drawing/2014/main" id="{15F8B920-425B-A26F-1580-C98DD158F65C}"/>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grpSp>
        <p:nvGrpSpPr>
          <p:cNvPr id="62" name="Group 61">
            <a:extLst>
              <a:ext uri="{FF2B5EF4-FFF2-40B4-BE49-F238E27FC236}">
                <a16:creationId xmlns:a16="http://schemas.microsoft.com/office/drawing/2014/main" id="{E9408EA5-424A-C492-F0D5-CFC4A9048E32}"/>
              </a:ext>
            </a:extLst>
          </p:cNvPr>
          <p:cNvGrpSpPr/>
          <p:nvPr/>
        </p:nvGrpSpPr>
        <p:grpSpPr>
          <a:xfrm>
            <a:off x="273657" y="1088347"/>
            <a:ext cx="980829" cy="4894869"/>
            <a:chOff x="273657" y="-474493"/>
            <a:chExt cx="980829" cy="4894869"/>
          </a:xfrm>
        </p:grpSpPr>
        <p:sp>
          <p:nvSpPr>
            <p:cNvPr id="63" name="Rectangle 62">
              <a:extLst>
                <a:ext uri="{FF2B5EF4-FFF2-40B4-BE49-F238E27FC236}">
                  <a16:creationId xmlns:a16="http://schemas.microsoft.com/office/drawing/2014/main" id="{C484D035-2775-812F-D353-1D3B113A7898}"/>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4" name="Rectangle 63">
              <a:extLst>
                <a:ext uri="{FF2B5EF4-FFF2-40B4-BE49-F238E27FC236}">
                  <a16:creationId xmlns:a16="http://schemas.microsoft.com/office/drawing/2014/main" id="{76C22592-BF36-37AC-5A9A-3E94E5241C80}"/>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65" name="Rectangle 64">
              <a:extLst>
                <a:ext uri="{FF2B5EF4-FFF2-40B4-BE49-F238E27FC236}">
                  <a16:creationId xmlns:a16="http://schemas.microsoft.com/office/drawing/2014/main" id="{94B8A2B4-7628-8B81-E96E-4C8C871A4638}"/>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66" name="Rectangle 65">
              <a:extLst>
                <a:ext uri="{FF2B5EF4-FFF2-40B4-BE49-F238E27FC236}">
                  <a16:creationId xmlns:a16="http://schemas.microsoft.com/office/drawing/2014/main" id="{9FA409F2-3AFA-6303-949E-A74876066757}"/>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67" name="Rectangle 66">
              <a:extLst>
                <a:ext uri="{FF2B5EF4-FFF2-40B4-BE49-F238E27FC236}">
                  <a16:creationId xmlns:a16="http://schemas.microsoft.com/office/drawing/2014/main" id="{EE291DEA-1BD5-E9D6-EC3D-4A2E5ED7A9D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68" name="Rectangle 67">
              <a:extLst>
                <a:ext uri="{FF2B5EF4-FFF2-40B4-BE49-F238E27FC236}">
                  <a16:creationId xmlns:a16="http://schemas.microsoft.com/office/drawing/2014/main" id="{94E97FDB-0936-F34E-9426-0D79081E5311}"/>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69" name="Rectangle 68">
              <a:extLst>
                <a:ext uri="{FF2B5EF4-FFF2-40B4-BE49-F238E27FC236}">
                  <a16:creationId xmlns:a16="http://schemas.microsoft.com/office/drawing/2014/main" id="{3466E61F-F9F6-A89E-C7B1-754F90731F0D}"/>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70" name="Rectangle 69">
              <a:extLst>
                <a:ext uri="{FF2B5EF4-FFF2-40B4-BE49-F238E27FC236}">
                  <a16:creationId xmlns:a16="http://schemas.microsoft.com/office/drawing/2014/main" id="{C4F9F8BB-4F8C-E1C3-0BC0-C999E4AA3645}"/>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71" name="Rectangle 70">
              <a:extLst>
                <a:ext uri="{FF2B5EF4-FFF2-40B4-BE49-F238E27FC236}">
                  <a16:creationId xmlns:a16="http://schemas.microsoft.com/office/drawing/2014/main" id="{305B4DED-242A-3BB7-AD90-CB92059D7C73}"/>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84" name="Rectangle 83">
              <a:extLst>
                <a:ext uri="{FF2B5EF4-FFF2-40B4-BE49-F238E27FC236}">
                  <a16:creationId xmlns:a16="http://schemas.microsoft.com/office/drawing/2014/main" id="{D78E645E-4C65-7BF3-9B2B-F1F8B77A086B}"/>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86" name="Rectangle 85">
              <a:extLst>
                <a:ext uri="{FF2B5EF4-FFF2-40B4-BE49-F238E27FC236}">
                  <a16:creationId xmlns:a16="http://schemas.microsoft.com/office/drawing/2014/main" id="{9AD6833F-A371-D9C6-499E-FD9ACD659624}"/>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87" name="Rectangle 86">
            <a:extLst>
              <a:ext uri="{FF2B5EF4-FFF2-40B4-BE49-F238E27FC236}">
                <a16:creationId xmlns:a16="http://schemas.microsoft.com/office/drawing/2014/main" id="{47C0BBD4-CEC2-3303-3BAA-8EBA47CDD8EB}"/>
              </a:ext>
            </a:extLst>
          </p:cNvPr>
          <p:cNvSpPr/>
          <p:nvPr/>
        </p:nvSpPr>
        <p:spPr>
          <a:xfrm>
            <a:off x="226563" y="2717224"/>
            <a:ext cx="1054158" cy="3383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16E2D7F-9D9F-B697-F38A-57764ADE4E70}"/>
              </a:ext>
            </a:extLst>
          </p:cNvPr>
          <p:cNvSpPr/>
          <p:nvPr/>
        </p:nvSpPr>
        <p:spPr>
          <a:xfrm>
            <a:off x="242992" y="997071"/>
            <a:ext cx="1054158" cy="12662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1677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3EE8790-5510-54DB-6A6E-2B6A15C8E2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7" name="TextBox 6">
            <a:extLst>
              <a:ext uri="{FF2B5EF4-FFF2-40B4-BE49-F238E27FC236}">
                <a16:creationId xmlns:a16="http://schemas.microsoft.com/office/drawing/2014/main" id="{5720AE5C-1DFF-9029-0D0D-1DBD2ECDE831}"/>
              </a:ext>
            </a:extLst>
          </p:cNvPr>
          <p:cNvSpPr txBox="1"/>
          <p:nvPr/>
        </p:nvSpPr>
        <p:spPr>
          <a:xfrm>
            <a:off x="1464255" y="1321325"/>
            <a:ext cx="3224618" cy="661720"/>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Historians choose to study people or events from the past because they resulted in change.</a:t>
            </a:r>
          </a:p>
          <a:p>
            <a:pPr>
              <a:spcAft>
                <a:spcPts val="600"/>
              </a:spcAft>
            </a:pPr>
            <a:r>
              <a:rPr lang="en-GB" sz="800">
                <a:solidFill>
                  <a:schemeClr val="accent5"/>
                </a:solidFill>
                <a:latin typeface="Roboto" panose="02000000000000000000" pitchFamily="2" charset="0"/>
                <a:ea typeface="Roboto" panose="02000000000000000000" pitchFamily="2" charset="0"/>
              </a:rPr>
              <a:t>We learn about Henry Ford or the Wright brothers because they created big changes in the way we travel. </a:t>
            </a:r>
          </a:p>
        </p:txBody>
      </p:sp>
      <p:sp>
        <p:nvSpPr>
          <p:cNvPr id="8" name="TextBox 7">
            <a:extLst>
              <a:ext uri="{FF2B5EF4-FFF2-40B4-BE49-F238E27FC236}">
                <a16:creationId xmlns:a16="http://schemas.microsoft.com/office/drawing/2014/main" id="{44C6843C-4CB8-ACD6-FBE5-32DE62757D8E}"/>
              </a:ext>
            </a:extLst>
          </p:cNvPr>
          <p:cNvSpPr txBox="1"/>
          <p:nvPr/>
        </p:nvSpPr>
        <p:spPr>
          <a:xfrm>
            <a:off x="4871986" y="1117199"/>
            <a:ext cx="4358240"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choose to study people or events from the past because they resulted in change and/or were important to people at the time and/or are remembered today.</a:t>
            </a:r>
          </a:p>
          <a:p>
            <a:pPr>
              <a:spcAft>
                <a:spcPts val="600"/>
              </a:spcAft>
            </a:pPr>
            <a:r>
              <a:rPr lang="en-GB" sz="800">
                <a:solidFill>
                  <a:schemeClr val="accent5"/>
                </a:solidFill>
                <a:latin typeface="Roboto" panose="02000000000000000000" pitchFamily="2" charset="0"/>
                <a:ea typeface="Roboto" panose="02000000000000000000" pitchFamily="2" charset="0"/>
              </a:rPr>
              <a:t>We ask why we remember the Great Fire of London today: because of the short-term changes in the city, but also the longer-term impacts on building regulations and fire service that are relevant today.</a:t>
            </a:r>
          </a:p>
        </p:txBody>
      </p:sp>
      <p:cxnSp>
        <p:nvCxnSpPr>
          <p:cNvPr id="9" name="Straight Arrow Connector 8">
            <a:extLst>
              <a:ext uri="{FF2B5EF4-FFF2-40B4-BE49-F238E27FC236}">
                <a16:creationId xmlns:a16="http://schemas.microsoft.com/office/drawing/2014/main" id="{8F89466F-EB0F-1BA0-A830-420CE015D848}"/>
              </a:ext>
            </a:extLst>
          </p:cNvPr>
          <p:cNvCxnSpPr>
            <a:cxnSpLocks/>
            <a:stCxn id="7" idx="2"/>
          </p:cNvCxnSpPr>
          <p:nvPr/>
        </p:nvCxnSpPr>
        <p:spPr>
          <a:xfrm>
            <a:off x="3076564" y="1983045"/>
            <a:ext cx="603614" cy="719953"/>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DDD67C2-CF86-97B8-B445-DACFABD6266B}"/>
              </a:ext>
            </a:extLst>
          </p:cNvPr>
          <p:cNvCxnSpPr>
            <a:cxnSpLocks/>
          </p:cNvCxnSpPr>
          <p:nvPr/>
        </p:nvCxnSpPr>
        <p:spPr>
          <a:xfrm flipH="1">
            <a:off x="4811787" y="1856149"/>
            <a:ext cx="501655" cy="8468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FBD280-6E0B-108B-8725-EC83CF9E2CFB}"/>
              </a:ext>
            </a:extLst>
          </p:cNvPr>
          <p:cNvCxnSpPr>
            <a:cxnSpLocks/>
          </p:cNvCxnSpPr>
          <p:nvPr/>
        </p:nvCxnSpPr>
        <p:spPr>
          <a:xfrm flipH="1">
            <a:off x="6531429" y="2550000"/>
            <a:ext cx="896982" cy="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613661-ADD5-8719-3FE9-1E7A3572FB7B}"/>
              </a:ext>
            </a:extLst>
          </p:cNvPr>
          <p:cNvSpPr txBox="1"/>
          <p:nvPr/>
        </p:nvSpPr>
        <p:spPr>
          <a:xfrm>
            <a:off x="2243149" y="5175023"/>
            <a:ext cx="3033805" cy="661720"/>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Historians can set their own criteria for what they consider to be significant and why it should be studied.</a:t>
            </a:r>
          </a:p>
          <a:p>
            <a:pPr>
              <a:spcAft>
                <a:spcPts val="600"/>
              </a:spcAft>
            </a:pPr>
            <a:r>
              <a:rPr lang="en-GB" sz="800">
                <a:solidFill>
                  <a:schemeClr val="accent5"/>
                </a:solidFill>
                <a:latin typeface="Roboto" panose="02000000000000000000" pitchFamily="2" charset="0"/>
                <a:ea typeface="Roboto" panose="02000000000000000000" pitchFamily="2" charset="0"/>
              </a:rPr>
              <a:t>We make our own arguments as to why we – and next year’s Year 4 – should learn about the Early Islamic Civilisation.</a:t>
            </a:r>
          </a:p>
        </p:txBody>
      </p:sp>
      <p:cxnSp>
        <p:nvCxnSpPr>
          <p:cNvPr id="13" name="Straight Arrow Connector 12">
            <a:extLst>
              <a:ext uri="{FF2B5EF4-FFF2-40B4-BE49-F238E27FC236}">
                <a16:creationId xmlns:a16="http://schemas.microsoft.com/office/drawing/2014/main" id="{0ACC746C-31B5-E77E-E7E3-E0E9ADE65C73}"/>
              </a:ext>
            </a:extLst>
          </p:cNvPr>
          <p:cNvCxnSpPr>
            <a:cxnSpLocks/>
          </p:cNvCxnSpPr>
          <p:nvPr/>
        </p:nvCxnSpPr>
        <p:spPr>
          <a:xfrm flipV="1">
            <a:off x="4492978" y="3535905"/>
            <a:ext cx="820464" cy="1639118"/>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DC0AB60-DC95-2A62-7EB6-B8171197AAE7}"/>
              </a:ext>
            </a:extLst>
          </p:cNvPr>
          <p:cNvSpPr txBox="1"/>
          <p:nvPr/>
        </p:nvSpPr>
        <p:spPr>
          <a:xfrm>
            <a:off x="7428411" y="2134304"/>
            <a:ext cx="2050941" cy="103105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The past is everything that has happened to everyone, but we only learn about some parts in history. The rest is known as silence.</a:t>
            </a:r>
          </a:p>
          <a:p>
            <a:pPr>
              <a:spcAft>
                <a:spcPts val="600"/>
              </a:spcAft>
            </a:pPr>
            <a:r>
              <a:rPr lang="en-GB" sz="800">
                <a:solidFill>
                  <a:schemeClr val="accent5"/>
                </a:solidFill>
                <a:latin typeface="Roboto" panose="02000000000000000000" pitchFamily="2" charset="0"/>
                <a:ea typeface="Roboto" panose="02000000000000000000" pitchFamily="2" charset="0"/>
              </a:rPr>
              <a:t>We talk about why some civilisations are studied more than others, and how and why this is changing.</a:t>
            </a:r>
          </a:p>
        </p:txBody>
      </p:sp>
      <p:cxnSp>
        <p:nvCxnSpPr>
          <p:cNvPr id="15" name="Straight Arrow Connector 14">
            <a:extLst>
              <a:ext uri="{FF2B5EF4-FFF2-40B4-BE49-F238E27FC236}">
                <a16:creationId xmlns:a16="http://schemas.microsoft.com/office/drawing/2014/main" id="{926E16B7-72A7-53E8-0457-E7E6C876EFA9}"/>
              </a:ext>
            </a:extLst>
          </p:cNvPr>
          <p:cNvCxnSpPr>
            <a:cxnSpLocks/>
          </p:cNvCxnSpPr>
          <p:nvPr/>
        </p:nvCxnSpPr>
        <p:spPr>
          <a:xfrm flipH="1" flipV="1">
            <a:off x="6531429" y="3849511"/>
            <a:ext cx="567744" cy="126562"/>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1040C1-6BB6-4B07-178E-351BE0FD13A8}"/>
              </a:ext>
            </a:extLst>
          </p:cNvPr>
          <p:cNvSpPr txBox="1"/>
          <p:nvPr/>
        </p:nvSpPr>
        <p:spPr>
          <a:xfrm>
            <a:off x="7051107" y="3675018"/>
            <a:ext cx="2415110" cy="1400383"/>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What historians consider to be significant is different to different people at different places and times. We, as historians, can </a:t>
            </a:r>
            <a:r>
              <a:rPr lang="en-US" sz="800" b="1" err="1">
                <a:solidFill>
                  <a:schemeClr val="accent5"/>
                </a:solidFill>
                <a:latin typeface="Roboto" panose="02000000000000000000" pitchFamily="2" charset="0"/>
                <a:ea typeface="Roboto" panose="02000000000000000000" pitchFamily="2" charset="0"/>
              </a:rPr>
              <a:t>recognise</a:t>
            </a:r>
            <a:r>
              <a:rPr lang="en-US" sz="800" b="1">
                <a:solidFill>
                  <a:schemeClr val="accent5"/>
                </a:solidFill>
                <a:latin typeface="Roboto" panose="02000000000000000000" pitchFamily="2" charset="0"/>
                <a:ea typeface="Roboto" panose="02000000000000000000" pitchFamily="2" charset="0"/>
              </a:rPr>
              <a:t> reasons for why we are studying something in a particular place or time.</a:t>
            </a:r>
          </a:p>
          <a:p>
            <a:pPr>
              <a:spcAft>
                <a:spcPts val="600"/>
              </a:spcAft>
            </a:pPr>
            <a:r>
              <a:rPr lang="en-GB" sz="800">
                <a:solidFill>
                  <a:schemeClr val="accent5"/>
                </a:solidFill>
                <a:latin typeface="Roboto" panose="02000000000000000000" pitchFamily="2" charset="0"/>
                <a:ea typeface="Roboto" panose="02000000000000000000" pitchFamily="2" charset="0"/>
              </a:rPr>
              <a:t>We talk about how today’s context shapes what we learn about in history lessons, and why we are learning about (e.g.) the British civil rights movement in school, when the adults at home probably did not.</a:t>
            </a:r>
          </a:p>
        </p:txBody>
      </p:sp>
      <p:pic>
        <p:nvPicPr>
          <p:cNvPr id="24" name="Picture 23">
            <a:extLst>
              <a:ext uri="{FF2B5EF4-FFF2-40B4-BE49-F238E27FC236}">
                <a16:creationId xmlns:a16="http://schemas.microsoft.com/office/drawing/2014/main" id="{F3830915-0481-8700-9D92-5676BDBE0295}"/>
              </a:ext>
            </a:extLst>
          </p:cNvPr>
          <p:cNvPicPr>
            <a:picLocks noChangeAspect="1"/>
          </p:cNvPicPr>
          <p:nvPr/>
        </p:nvPicPr>
        <p:blipFill>
          <a:blip r:embed="rId3"/>
          <a:stretch>
            <a:fillRect/>
          </a:stretch>
        </p:blipFill>
        <p:spPr>
          <a:xfrm>
            <a:off x="8254279" y="5296743"/>
            <a:ext cx="1134000" cy="1080000"/>
          </a:xfrm>
          <a:prstGeom prst="rect">
            <a:avLst/>
          </a:prstGeom>
          <a:ln>
            <a:solidFill>
              <a:srgbClr val="FFFFFF"/>
            </a:solidFill>
          </a:ln>
        </p:spPr>
      </p:pic>
      <p:grpSp>
        <p:nvGrpSpPr>
          <p:cNvPr id="31" name="Group 30">
            <a:extLst>
              <a:ext uri="{FF2B5EF4-FFF2-40B4-BE49-F238E27FC236}">
                <a16:creationId xmlns:a16="http://schemas.microsoft.com/office/drawing/2014/main" id="{D9635CF7-7A20-0105-4839-04BDE5F9DCA5}"/>
              </a:ext>
            </a:extLst>
          </p:cNvPr>
          <p:cNvGrpSpPr/>
          <p:nvPr/>
        </p:nvGrpSpPr>
        <p:grpSpPr>
          <a:xfrm>
            <a:off x="273657" y="1088347"/>
            <a:ext cx="980829" cy="4894869"/>
            <a:chOff x="273657" y="-474493"/>
            <a:chExt cx="980829" cy="4894869"/>
          </a:xfrm>
        </p:grpSpPr>
        <p:sp>
          <p:nvSpPr>
            <p:cNvPr id="32" name="Rectangle 31">
              <a:extLst>
                <a:ext uri="{FF2B5EF4-FFF2-40B4-BE49-F238E27FC236}">
                  <a16:creationId xmlns:a16="http://schemas.microsoft.com/office/drawing/2014/main" id="{319A6913-E5A9-A486-5D70-B3CBF7553AA5}"/>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33" name="Rectangle 32">
              <a:extLst>
                <a:ext uri="{FF2B5EF4-FFF2-40B4-BE49-F238E27FC236}">
                  <a16:creationId xmlns:a16="http://schemas.microsoft.com/office/drawing/2014/main" id="{7A354D8C-0E88-8AC7-3EB1-DFEFBEAA8A5F}"/>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34" name="Rectangle 33">
              <a:extLst>
                <a:ext uri="{FF2B5EF4-FFF2-40B4-BE49-F238E27FC236}">
                  <a16:creationId xmlns:a16="http://schemas.microsoft.com/office/drawing/2014/main" id="{417FECD5-CEF8-9682-F786-841D24852483}"/>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35" name="Rectangle 34">
              <a:extLst>
                <a:ext uri="{FF2B5EF4-FFF2-40B4-BE49-F238E27FC236}">
                  <a16:creationId xmlns:a16="http://schemas.microsoft.com/office/drawing/2014/main" id="{1BE9E323-9E80-01E2-7D01-16B1ABE0C06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36" name="Rectangle 35">
              <a:extLst>
                <a:ext uri="{FF2B5EF4-FFF2-40B4-BE49-F238E27FC236}">
                  <a16:creationId xmlns:a16="http://schemas.microsoft.com/office/drawing/2014/main" id="{183F8465-C277-ED57-806F-D1A81264E354}"/>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37" name="Rectangle 36">
              <a:extLst>
                <a:ext uri="{FF2B5EF4-FFF2-40B4-BE49-F238E27FC236}">
                  <a16:creationId xmlns:a16="http://schemas.microsoft.com/office/drawing/2014/main" id="{242B99D3-E9DD-2590-BAC6-CC97A7A53F31}"/>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38" name="Rectangle 37">
              <a:extLst>
                <a:ext uri="{FF2B5EF4-FFF2-40B4-BE49-F238E27FC236}">
                  <a16:creationId xmlns:a16="http://schemas.microsoft.com/office/drawing/2014/main" id="{AD41CC42-D763-F989-A2A4-EFB6E93E2524}"/>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39" name="Rectangle 38">
              <a:extLst>
                <a:ext uri="{FF2B5EF4-FFF2-40B4-BE49-F238E27FC236}">
                  <a16:creationId xmlns:a16="http://schemas.microsoft.com/office/drawing/2014/main" id="{C2566EC4-9061-ACAC-3248-8B6B913AE74D}"/>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40" name="Rectangle 39">
              <a:extLst>
                <a:ext uri="{FF2B5EF4-FFF2-40B4-BE49-F238E27FC236}">
                  <a16:creationId xmlns:a16="http://schemas.microsoft.com/office/drawing/2014/main" id="{E0A932F6-43D9-7069-47B9-D18F3BCA1EF5}"/>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41" name="Rectangle 40">
              <a:extLst>
                <a:ext uri="{FF2B5EF4-FFF2-40B4-BE49-F238E27FC236}">
                  <a16:creationId xmlns:a16="http://schemas.microsoft.com/office/drawing/2014/main" id="{80DD65B4-A4D6-E3B9-D81B-C18336BE03A0}"/>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42" name="Rectangle 41">
              <a:extLst>
                <a:ext uri="{FF2B5EF4-FFF2-40B4-BE49-F238E27FC236}">
                  <a16:creationId xmlns:a16="http://schemas.microsoft.com/office/drawing/2014/main" id="{D1A9C8DB-E67A-6DC4-062A-7D61A357A7D0}"/>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43" name="Rectangle 42">
            <a:extLst>
              <a:ext uri="{FF2B5EF4-FFF2-40B4-BE49-F238E27FC236}">
                <a16:creationId xmlns:a16="http://schemas.microsoft.com/office/drawing/2014/main" id="{986109D6-5BCF-9FAF-E761-921625F600C3}"/>
              </a:ext>
            </a:extLst>
          </p:cNvPr>
          <p:cNvSpPr/>
          <p:nvPr/>
        </p:nvSpPr>
        <p:spPr>
          <a:xfrm>
            <a:off x="226563" y="3716196"/>
            <a:ext cx="1054158" cy="238452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D39D0AF-0C3F-92EF-9FFD-0A64E1FC715A}"/>
              </a:ext>
            </a:extLst>
          </p:cNvPr>
          <p:cNvSpPr/>
          <p:nvPr/>
        </p:nvSpPr>
        <p:spPr>
          <a:xfrm>
            <a:off x="242992" y="997071"/>
            <a:ext cx="1054158" cy="23119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919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B77E530-2AA3-3ED1-87B7-10B2575094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10" name="TextBox 9">
            <a:extLst>
              <a:ext uri="{FF2B5EF4-FFF2-40B4-BE49-F238E27FC236}">
                <a16:creationId xmlns:a16="http://schemas.microsoft.com/office/drawing/2014/main" id="{3F832DD7-BB61-03A6-C43F-8A86050AF2ED}"/>
              </a:ext>
            </a:extLst>
          </p:cNvPr>
          <p:cNvSpPr txBox="1"/>
          <p:nvPr/>
        </p:nvSpPr>
        <p:spPr>
          <a:xfrm>
            <a:off x="1734737" y="4790942"/>
            <a:ext cx="2621974"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Similarities and differences exist between two individuals who lived in the past.</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Sacagawea and Michael Collins, both American explorers who went on expeditions, and describe the similarities and differences of their experiences.</a:t>
            </a:r>
          </a:p>
        </p:txBody>
      </p:sp>
      <p:cxnSp>
        <p:nvCxnSpPr>
          <p:cNvPr id="13" name="Straight Arrow Connector 12">
            <a:extLst>
              <a:ext uri="{FF2B5EF4-FFF2-40B4-BE49-F238E27FC236}">
                <a16:creationId xmlns:a16="http://schemas.microsoft.com/office/drawing/2014/main" id="{67301AA3-D56A-B82C-D32F-91D09A5575E1}"/>
              </a:ext>
            </a:extLst>
          </p:cNvPr>
          <p:cNvCxnSpPr>
            <a:cxnSpLocks/>
          </p:cNvCxnSpPr>
          <p:nvPr/>
        </p:nvCxnSpPr>
        <p:spPr>
          <a:xfrm flipV="1">
            <a:off x="3654439" y="3167369"/>
            <a:ext cx="832498" cy="148991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8E2AEE-93C7-C822-92CD-53CB0CED1860}"/>
              </a:ext>
            </a:extLst>
          </p:cNvPr>
          <p:cNvSpPr txBox="1"/>
          <p:nvPr/>
        </p:nvSpPr>
        <p:spPr>
          <a:xfrm>
            <a:off x="4488055" y="4790942"/>
            <a:ext cx="3042315" cy="115416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sometimes group people together to make explanations easier, but every individual in the past had similar and different experiences.</a:t>
            </a:r>
          </a:p>
          <a:p>
            <a:pPr>
              <a:spcAft>
                <a:spcPts val="600"/>
              </a:spcAft>
            </a:pPr>
            <a:r>
              <a:rPr lang="en-US" sz="800">
                <a:solidFill>
                  <a:schemeClr val="accent5"/>
                </a:solidFill>
                <a:latin typeface="Roboto" panose="02000000000000000000" pitchFamily="2" charset="0"/>
                <a:ea typeface="Roboto" panose="02000000000000000000" pitchFamily="2" charset="0"/>
              </a:rPr>
              <a:t>We challenge the label of ‘ancient Greek’, and question whether all these people would have had similar experiences. We talk explicitly about the differences in city-states, and the different experiences of men, women and children in Athens’ democracy.</a:t>
            </a:r>
          </a:p>
        </p:txBody>
      </p:sp>
      <p:cxnSp>
        <p:nvCxnSpPr>
          <p:cNvPr id="15" name="Straight Arrow Connector 14">
            <a:extLst>
              <a:ext uri="{FF2B5EF4-FFF2-40B4-BE49-F238E27FC236}">
                <a16:creationId xmlns:a16="http://schemas.microsoft.com/office/drawing/2014/main" id="{A473C57B-8CA4-8E83-19C4-13718108B963}"/>
              </a:ext>
            </a:extLst>
          </p:cNvPr>
          <p:cNvCxnSpPr>
            <a:cxnSpLocks/>
          </p:cNvCxnSpPr>
          <p:nvPr/>
        </p:nvCxnSpPr>
        <p:spPr>
          <a:xfrm flipH="1" flipV="1">
            <a:off x="5316293" y="4415038"/>
            <a:ext cx="232998" cy="37080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284638-B7D9-3FAA-ABAB-45E02ECC9A7D}"/>
              </a:ext>
            </a:extLst>
          </p:cNvPr>
          <p:cNvSpPr txBox="1"/>
          <p:nvPr/>
        </p:nvSpPr>
        <p:spPr>
          <a:xfrm>
            <a:off x="6839062" y="2852022"/>
            <a:ext cx="2616702" cy="1128514"/>
          </a:xfrm>
          <a:prstGeom prst="rect">
            <a:avLst/>
          </a:prstGeom>
          <a:noFill/>
        </p:spPr>
        <p:txBody>
          <a:bodyPr wrap="square" rtlCol="0">
            <a:spAutoFit/>
          </a:bodyPr>
          <a:lstStyle/>
          <a:p>
            <a:pPr>
              <a:spcAft>
                <a:spcPts val="400"/>
              </a:spcAft>
            </a:pPr>
            <a:r>
              <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can consider the similarities and differences between people in two historical civilisations.</a:t>
            </a:r>
          </a:p>
          <a:p>
            <a:r>
              <a:rPr lang="en-US" sz="800" b="1">
                <a:solidFill>
                  <a:schemeClr val="accent5"/>
                </a:solidFill>
                <a:latin typeface="Roboto" panose="02000000000000000000" pitchFamily="2" charset="0"/>
                <a:ea typeface="Roboto" panose="02000000000000000000" pitchFamily="2" charset="0"/>
              </a:rPr>
              <a:t>We can compare the experiences of people in two different civilisations.</a:t>
            </a:r>
          </a:p>
          <a:p>
            <a:r>
              <a:rPr lang="en-US" sz="800">
                <a:solidFill>
                  <a:schemeClr val="accent5"/>
                </a:solidFill>
                <a:latin typeface="Roboto" panose="02000000000000000000" pitchFamily="2" charset="0"/>
                <a:ea typeface="Roboto" panose="02000000000000000000" pitchFamily="2" charset="0"/>
              </a:rPr>
              <a:t>We learn about the ancient Maya and compare this civilisation with ancient Greece, e.g. city-states, beliefs and buildings.</a:t>
            </a:r>
          </a:p>
        </p:txBody>
      </p:sp>
      <p:cxnSp>
        <p:nvCxnSpPr>
          <p:cNvPr id="17" name="Straight Arrow Connector 16">
            <a:extLst>
              <a:ext uri="{FF2B5EF4-FFF2-40B4-BE49-F238E27FC236}">
                <a16:creationId xmlns:a16="http://schemas.microsoft.com/office/drawing/2014/main" id="{E3A13129-E65F-F156-6FC5-202E84C24A86}"/>
              </a:ext>
            </a:extLst>
          </p:cNvPr>
          <p:cNvCxnSpPr>
            <a:cxnSpLocks/>
          </p:cNvCxnSpPr>
          <p:nvPr/>
        </p:nvCxnSpPr>
        <p:spPr>
          <a:xfrm flipH="1">
            <a:off x="5697710" y="3167369"/>
            <a:ext cx="1141352" cy="60949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DC291F-AD0C-95E0-59D2-F6D7965AD3CC}"/>
              </a:ext>
            </a:extLst>
          </p:cNvPr>
          <p:cNvSpPr txBox="1"/>
          <p:nvPr/>
        </p:nvSpPr>
        <p:spPr>
          <a:xfrm>
            <a:off x="4936153" y="1020453"/>
            <a:ext cx="3963077"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should </a:t>
            </a:r>
            <a:r>
              <a:rPr lang="en-US" sz="800" b="1" err="1">
                <a:solidFill>
                  <a:schemeClr val="accent5"/>
                </a:solidFill>
                <a:latin typeface="Roboto" panose="02000000000000000000" pitchFamily="2" charset="0"/>
                <a:ea typeface="Roboto" panose="02000000000000000000" pitchFamily="2" charset="0"/>
              </a:rPr>
              <a:t>recognise</a:t>
            </a:r>
            <a:r>
              <a:rPr lang="en-US" sz="800" b="1">
                <a:solidFill>
                  <a:schemeClr val="accent5"/>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the diversity of the Roman empire, and the range of experiences that people could have within it.</a:t>
            </a:r>
          </a:p>
        </p:txBody>
      </p:sp>
      <p:cxnSp>
        <p:nvCxnSpPr>
          <p:cNvPr id="19" name="Straight Arrow Connector 18">
            <a:extLst>
              <a:ext uri="{FF2B5EF4-FFF2-40B4-BE49-F238E27FC236}">
                <a16:creationId xmlns:a16="http://schemas.microsoft.com/office/drawing/2014/main" id="{A21EDFF1-B174-C0DC-9677-A441B8F4C9F7}"/>
              </a:ext>
            </a:extLst>
          </p:cNvPr>
          <p:cNvCxnSpPr>
            <a:cxnSpLocks/>
          </p:cNvCxnSpPr>
          <p:nvPr/>
        </p:nvCxnSpPr>
        <p:spPr>
          <a:xfrm>
            <a:off x="5316293" y="1805283"/>
            <a:ext cx="275582" cy="43347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52D327-562C-D1AC-C365-7EF802CF83B9}"/>
              </a:ext>
            </a:extLst>
          </p:cNvPr>
          <p:cNvSpPr txBox="1"/>
          <p:nvPr/>
        </p:nvSpPr>
        <p:spPr>
          <a:xfrm>
            <a:off x="2272853" y="1375465"/>
            <a:ext cx="1775533" cy="297517"/>
          </a:xfrm>
          <a:prstGeom prst="rect">
            <a:avLst/>
          </a:prstGeom>
          <a:noFill/>
        </p:spPr>
        <p:txBody>
          <a:bodyPr wrap="square">
            <a:spAutoFit/>
          </a:bodyPr>
          <a:lstStyle/>
          <a:p>
            <a:pPr marR="0" lvl="0" algn="l" defTabSz="914400" rtl="0" eaLnBrk="1" fontAlgn="auto" latinLnBrk="0" hangingPunct="1">
              <a:lnSpc>
                <a:spcPts val="800"/>
              </a:lnSpc>
              <a:spcBef>
                <a:spcPts val="0"/>
              </a:spcBef>
              <a:spcAft>
                <a:spcPts val="200"/>
              </a:spcAft>
              <a:buClrTx/>
              <a:buSzTx/>
              <a:tabLst/>
              <a:defRPr/>
            </a:pPr>
            <a:r>
              <a:rPr lang="en-US" sz="800" b="1">
                <a:solidFill>
                  <a:schemeClr val="accent5"/>
                </a:solidFill>
                <a:latin typeface="Roboto" panose="02000000000000000000" pitchFamily="2" charset="0"/>
                <a:ea typeface="Roboto" panose="02000000000000000000" pitchFamily="2" charset="0"/>
              </a:rPr>
              <a:t>Historians study the way things were different in the past.</a:t>
            </a:r>
          </a:p>
        </p:txBody>
      </p:sp>
      <p:cxnSp>
        <p:nvCxnSpPr>
          <p:cNvPr id="24" name="Straight Arrow Connector 23">
            <a:extLst>
              <a:ext uri="{FF2B5EF4-FFF2-40B4-BE49-F238E27FC236}">
                <a16:creationId xmlns:a16="http://schemas.microsoft.com/office/drawing/2014/main" id="{274CB215-D249-67AC-44DA-F6B9652C0485}"/>
              </a:ext>
            </a:extLst>
          </p:cNvPr>
          <p:cNvCxnSpPr>
            <a:cxnSpLocks/>
            <a:stCxn id="23" idx="2"/>
          </p:cNvCxnSpPr>
          <p:nvPr/>
        </p:nvCxnSpPr>
        <p:spPr>
          <a:xfrm>
            <a:off x="3160620" y="1672982"/>
            <a:ext cx="462146" cy="105839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9F7F5C44-95C0-6A0D-38EC-BFA9D91E448F}"/>
              </a:ext>
            </a:extLst>
          </p:cNvPr>
          <p:cNvPicPr>
            <a:picLocks noChangeAspect="1"/>
          </p:cNvPicPr>
          <p:nvPr/>
        </p:nvPicPr>
        <p:blipFill>
          <a:blip r:embed="rId3"/>
          <a:stretch>
            <a:fillRect/>
          </a:stretch>
        </p:blipFill>
        <p:spPr>
          <a:xfrm>
            <a:off x="8292854" y="5289038"/>
            <a:ext cx="1059623" cy="1080000"/>
          </a:xfrm>
          <a:prstGeom prst="rect">
            <a:avLst/>
          </a:prstGeom>
        </p:spPr>
      </p:pic>
      <p:grpSp>
        <p:nvGrpSpPr>
          <p:cNvPr id="2" name="Group 1">
            <a:extLst>
              <a:ext uri="{FF2B5EF4-FFF2-40B4-BE49-F238E27FC236}">
                <a16:creationId xmlns:a16="http://schemas.microsoft.com/office/drawing/2014/main" id="{C92B0D98-1F5E-C1D4-AE02-1208F2B0A7B8}"/>
              </a:ext>
            </a:extLst>
          </p:cNvPr>
          <p:cNvGrpSpPr/>
          <p:nvPr/>
        </p:nvGrpSpPr>
        <p:grpSpPr>
          <a:xfrm>
            <a:off x="273657" y="1088347"/>
            <a:ext cx="980829" cy="4894869"/>
            <a:chOff x="273657" y="-474493"/>
            <a:chExt cx="980829" cy="4894869"/>
          </a:xfrm>
        </p:grpSpPr>
        <p:sp>
          <p:nvSpPr>
            <p:cNvPr id="8" name="Rectangle 7">
              <a:extLst>
                <a:ext uri="{FF2B5EF4-FFF2-40B4-BE49-F238E27FC236}">
                  <a16:creationId xmlns:a16="http://schemas.microsoft.com/office/drawing/2014/main" id="{E982D773-0A12-8BED-3339-F7B762FDD138}"/>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9" name="Rectangle 8">
              <a:extLst>
                <a:ext uri="{FF2B5EF4-FFF2-40B4-BE49-F238E27FC236}">
                  <a16:creationId xmlns:a16="http://schemas.microsoft.com/office/drawing/2014/main" id="{916E9651-A45F-49FF-8679-37E8162CAD3B}"/>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11" name="Rectangle 10">
              <a:extLst>
                <a:ext uri="{FF2B5EF4-FFF2-40B4-BE49-F238E27FC236}">
                  <a16:creationId xmlns:a16="http://schemas.microsoft.com/office/drawing/2014/main" id="{49AEFD6B-452E-3357-47A6-4C0F2A61C8E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84436106-7B9F-A307-BC5C-52558401D9E7}"/>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20" name="Rectangle 19">
              <a:extLst>
                <a:ext uri="{FF2B5EF4-FFF2-40B4-BE49-F238E27FC236}">
                  <a16:creationId xmlns:a16="http://schemas.microsoft.com/office/drawing/2014/main" id="{7EFE0E6C-2846-6EDA-C40A-D52CD6A37336}"/>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21" name="Rectangle 20">
              <a:extLst>
                <a:ext uri="{FF2B5EF4-FFF2-40B4-BE49-F238E27FC236}">
                  <a16:creationId xmlns:a16="http://schemas.microsoft.com/office/drawing/2014/main" id="{58DE99D7-30FA-4836-B4C6-C497F251DE37}"/>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22" name="Rectangle 21">
              <a:extLst>
                <a:ext uri="{FF2B5EF4-FFF2-40B4-BE49-F238E27FC236}">
                  <a16:creationId xmlns:a16="http://schemas.microsoft.com/office/drawing/2014/main" id="{B3A71334-0C5F-717C-2B05-C6C1CB262DC2}"/>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25" name="Rectangle 24">
              <a:extLst>
                <a:ext uri="{FF2B5EF4-FFF2-40B4-BE49-F238E27FC236}">
                  <a16:creationId xmlns:a16="http://schemas.microsoft.com/office/drawing/2014/main" id="{A4C8ED68-6D42-489C-3D35-B635FC45B6CC}"/>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26" name="Rectangle 25">
              <a:extLst>
                <a:ext uri="{FF2B5EF4-FFF2-40B4-BE49-F238E27FC236}">
                  <a16:creationId xmlns:a16="http://schemas.microsoft.com/office/drawing/2014/main" id="{85519885-0BBD-6AAF-11C4-BFAB96285D64}"/>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27" name="Rectangle 26">
              <a:extLst>
                <a:ext uri="{FF2B5EF4-FFF2-40B4-BE49-F238E27FC236}">
                  <a16:creationId xmlns:a16="http://schemas.microsoft.com/office/drawing/2014/main" id="{F4B95CD8-1708-9E94-558C-12FA5F627812}"/>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28" name="Rectangle 27">
              <a:extLst>
                <a:ext uri="{FF2B5EF4-FFF2-40B4-BE49-F238E27FC236}">
                  <a16:creationId xmlns:a16="http://schemas.microsoft.com/office/drawing/2014/main" id="{EB8A2946-AFD3-FE78-E683-03E1EAD38CE0}"/>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29" name="Rectangle 28">
            <a:extLst>
              <a:ext uri="{FF2B5EF4-FFF2-40B4-BE49-F238E27FC236}">
                <a16:creationId xmlns:a16="http://schemas.microsoft.com/office/drawing/2014/main" id="{86DB322E-02FA-373E-8081-4ADCF1AEC223}"/>
              </a:ext>
            </a:extLst>
          </p:cNvPr>
          <p:cNvSpPr/>
          <p:nvPr/>
        </p:nvSpPr>
        <p:spPr>
          <a:xfrm>
            <a:off x="226563" y="4123414"/>
            <a:ext cx="1054158" cy="197730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9BCD2D7-3AF5-D760-C7E4-B49D9BA45A79}"/>
              </a:ext>
            </a:extLst>
          </p:cNvPr>
          <p:cNvSpPr/>
          <p:nvPr/>
        </p:nvSpPr>
        <p:spPr>
          <a:xfrm>
            <a:off x="242992" y="997071"/>
            <a:ext cx="1054158" cy="27191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1547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C392491-558A-5CF0-7A6C-AF979A4D41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C8DE5BEB-6B6E-3AF1-DDC9-40C05BA9FE6F}"/>
              </a:ext>
            </a:extLst>
          </p:cNvPr>
          <p:cNvSpPr txBox="1"/>
          <p:nvPr/>
        </p:nvSpPr>
        <p:spPr>
          <a:xfrm>
            <a:off x="1326538" y="3532576"/>
            <a:ext cx="1468913"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Over time, some things about me stay the same and some things change.</a:t>
            </a:r>
          </a:p>
          <a:p>
            <a:pPr>
              <a:spcAft>
                <a:spcPts val="600"/>
              </a:spcAft>
            </a:pPr>
            <a:r>
              <a:rPr lang="en-US" sz="800">
                <a:solidFill>
                  <a:schemeClr val="accent5"/>
                </a:solidFill>
                <a:latin typeface="Roboto" panose="02000000000000000000" pitchFamily="2" charset="0"/>
                <a:ea typeface="Roboto" panose="02000000000000000000" pitchFamily="2" charset="0"/>
              </a:rPr>
              <a:t>We describe how we have changed since we were a baby.</a:t>
            </a:r>
          </a:p>
        </p:txBody>
      </p:sp>
      <p:cxnSp>
        <p:nvCxnSpPr>
          <p:cNvPr id="9" name="Straight Arrow Connector 8">
            <a:extLst>
              <a:ext uri="{FF2B5EF4-FFF2-40B4-BE49-F238E27FC236}">
                <a16:creationId xmlns:a16="http://schemas.microsoft.com/office/drawing/2014/main" id="{EBB06C01-7046-922E-EFB1-468C99A22E34}"/>
              </a:ext>
            </a:extLst>
          </p:cNvPr>
          <p:cNvCxnSpPr>
            <a:cxnSpLocks/>
          </p:cNvCxnSpPr>
          <p:nvPr/>
        </p:nvCxnSpPr>
        <p:spPr>
          <a:xfrm flipV="1">
            <a:off x="2343535" y="3180650"/>
            <a:ext cx="451916" cy="40185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D7E64E-3679-FD40-4296-B14EFFA7A205}"/>
              </a:ext>
            </a:extLst>
          </p:cNvPr>
          <p:cNvSpPr txBox="1"/>
          <p:nvPr/>
        </p:nvSpPr>
        <p:spPr>
          <a:xfrm>
            <a:off x="3503754" y="5107107"/>
            <a:ext cx="2126892" cy="784830"/>
          </a:xfrm>
          <a:prstGeom prst="rect">
            <a:avLst/>
          </a:prstGeom>
          <a:noFill/>
        </p:spPr>
        <p:txBody>
          <a:bodyPr wrap="square" rtlCol="0">
            <a:spAutoFit/>
          </a:bodyPr>
          <a:lstStyle/>
          <a:p>
            <a:pPr>
              <a:spcAft>
                <a:spcPts val="600"/>
              </a:spcAft>
            </a:pPr>
            <a:r>
              <a:rPr lang="en-US" sz="800" b="1" dirty="0">
                <a:solidFill>
                  <a:schemeClr val="accent5"/>
                </a:solidFill>
                <a:latin typeface="Roboto" panose="02000000000000000000" pitchFamily="2" charset="0"/>
                <a:ea typeface="Roboto" panose="02000000000000000000" pitchFamily="2" charset="0"/>
              </a:rPr>
              <a:t>Over time, some things about the place where I live have changed, and some things have stayed the same.</a:t>
            </a:r>
          </a:p>
          <a:p>
            <a:pPr>
              <a:spcAft>
                <a:spcPts val="600"/>
              </a:spcAft>
            </a:pPr>
            <a:r>
              <a:rPr lang="en-US" sz="800" dirty="0">
                <a:solidFill>
                  <a:schemeClr val="accent5"/>
                </a:solidFill>
                <a:latin typeface="Roboto" panose="02000000000000000000" pitchFamily="2" charset="0"/>
                <a:ea typeface="Roboto" panose="02000000000000000000" pitchFamily="2" charset="0"/>
              </a:rPr>
              <a:t>We use photographs to describe how the place we live has changed over time. </a:t>
            </a:r>
          </a:p>
        </p:txBody>
      </p:sp>
      <p:sp>
        <p:nvSpPr>
          <p:cNvPr id="12" name="TextBox 11">
            <a:extLst>
              <a:ext uri="{FF2B5EF4-FFF2-40B4-BE49-F238E27FC236}">
                <a16:creationId xmlns:a16="http://schemas.microsoft.com/office/drawing/2014/main" id="{43F977D0-9015-3E2C-43E8-77593A2F29EA}"/>
              </a:ext>
            </a:extLst>
          </p:cNvPr>
          <p:cNvSpPr txBox="1"/>
          <p:nvPr/>
        </p:nvSpPr>
        <p:spPr>
          <a:xfrm>
            <a:off x="1435418" y="1071984"/>
            <a:ext cx="1790793"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can describe changes that have happened over time.</a:t>
            </a:r>
          </a:p>
          <a:p>
            <a:pPr>
              <a:spcAft>
                <a:spcPts val="600"/>
              </a:spcAft>
            </a:pPr>
            <a:r>
              <a:rPr lang="en-US" sz="800">
                <a:solidFill>
                  <a:schemeClr val="accent5"/>
                </a:solidFill>
                <a:latin typeface="Roboto" panose="02000000000000000000" pitchFamily="2" charset="0"/>
                <a:ea typeface="Roboto" panose="02000000000000000000" pitchFamily="2" charset="0"/>
              </a:rPr>
              <a:t>We use photographs and artefacts to describe changes in living memory, focusing on schools, communication and/or toys.</a:t>
            </a:r>
          </a:p>
        </p:txBody>
      </p:sp>
      <p:cxnSp>
        <p:nvCxnSpPr>
          <p:cNvPr id="13" name="Straight Arrow Connector 12">
            <a:extLst>
              <a:ext uri="{FF2B5EF4-FFF2-40B4-BE49-F238E27FC236}">
                <a16:creationId xmlns:a16="http://schemas.microsoft.com/office/drawing/2014/main" id="{650CACCC-486C-B7BB-0710-BF6281710418}"/>
              </a:ext>
            </a:extLst>
          </p:cNvPr>
          <p:cNvCxnSpPr>
            <a:cxnSpLocks/>
          </p:cNvCxnSpPr>
          <p:nvPr/>
        </p:nvCxnSpPr>
        <p:spPr>
          <a:xfrm>
            <a:off x="2889337" y="1856149"/>
            <a:ext cx="723107" cy="121442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8F979F-7191-7C53-8F8B-6CD8172A0BEE}"/>
              </a:ext>
            </a:extLst>
          </p:cNvPr>
          <p:cNvSpPr txBox="1"/>
          <p:nvPr/>
        </p:nvSpPr>
        <p:spPr>
          <a:xfrm>
            <a:off x="3274958" y="1049247"/>
            <a:ext cx="2363705"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Some changes happen more quickly than others. The world is changing more quickly in more recent history.</a:t>
            </a:r>
          </a:p>
          <a:p>
            <a:pPr>
              <a:spcAft>
                <a:spcPts val="600"/>
              </a:spcAft>
            </a:pPr>
            <a:r>
              <a:rPr lang="en-US" sz="800">
                <a:solidFill>
                  <a:schemeClr val="accent5"/>
                </a:solidFill>
                <a:latin typeface="Roboto" panose="02000000000000000000" pitchFamily="2" charset="0"/>
                <a:ea typeface="Roboto" panose="02000000000000000000" pitchFamily="2" charset="0"/>
              </a:rPr>
              <a:t>We </a:t>
            </a:r>
            <a:r>
              <a:rPr lang="en-US" sz="800" err="1">
                <a:solidFill>
                  <a:schemeClr val="accent5"/>
                </a:solidFill>
                <a:latin typeface="Roboto" panose="02000000000000000000" pitchFamily="2" charset="0"/>
                <a:ea typeface="Roboto" panose="02000000000000000000" pitchFamily="2" charset="0"/>
              </a:rPr>
              <a:t>visualise</a:t>
            </a:r>
            <a:r>
              <a:rPr lang="en-US" sz="800">
                <a:solidFill>
                  <a:schemeClr val="accent5"/>
                </a:solidFill>
                <a:latin typeface="Roboto" panose="02000000000000000000" pitchFamily="2" charset="0"/>
                <a:ea typeface="Roboto" panose="02000000000000000000" pitchFamily="2" charset="0"/>
              </a:rPr>
              <a:t> history on a timeline or roadmap, and notice how there are more differences between the changes in more recent times.</a:t>
            </a:r>
          </a:p>
        </p:txBody>
      </p:sp>
      <p:cxnSp>
        <p:nvCxnSpPr>
          <p:cNvPr id="15" name="Straight Arrow Connector 14">
            <a:extLst>
              <a:ext uri="{FF2B5EF4-FFF2-40B4-BE49-F238E27FC236}">
                <a16:creationId xmlns:a16="http://schemas.microsoft.com/office/drawing/2014/main" id="{CCA45B68-506B-60BC-4DB9-C51323D16246}"/>
              </a:ext>
            </a:extLst>
          </p:cNvPr>
          <p:cNvCxnSpPr>
            <a:cxnSpLocks/>
          </p:cNvCxnSpPr>
          <p:nvPr/>
        </p:nvCxnSpPr>
        <p:spPr>
          <a:xfrm>
            <a:off x="3503754" y="1914272"/>
            <a:ext cx="197874" cy="78145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92BA59-C446-FDBA-50B4-A3A3DBE54ECA}"/>
              </a:ext>
            </a:extLst>
          </p:cNvPr>
          <p:cNvSpPr txBox="1"/>
          <p:nvPr/>
        </p:nvSpPr>
        <p:spPr>
          <a:xfrm>
            <a:off x="6904728" y="1540603"/>
            <a:ext cx="2517410" cy="192360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Changes do not always follow one trajectory, and changes do not always mean progress.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how Rome grows and then shrinks; how the average Roman citizen gained more power in the republic and then less in the empire; and how Romans persecuted Christians more, and then less as the empire became more tolerant.</a:t>
            </a:r>
          </a:p>
          <a:p>
            <a:pPr>
              <a:spcAft>
                <a:spcPts val="600"/>
              </a:spcAft>
            </a:pPr>
            <a:r>
              <a:rPr lang="en-US" sz="800" b="1">
                <a:solidFill>
                  <a:schemeClr val="accent5"/>
                </a:solidFill>
                <a:latin typeface="Roboto" panose="02000000000000000000" pitchFamily="2" charset="0"/>
                <a:ea typeface="Roboto" panose="02000000000000000000" pitchFamily="2" charset="0"/>
              </a:rPr>
              <a:t>Changes can take place gradually (evolution) or very rapidly and completely (revolution).</a:t>
            </a:r>
          </a:p>
          <a:p>
            <a:pPr>
              <a:spcAft>
                <a:spcPts val="600"/>
              </a:spcAft>
            </a:pPr>
            <a:r>
              <a:rPr lang="en-US" sz="800">
                <a:solidFill>
                  <a:schemeClr val="accent5"/>
                </a:solidFill>
                <a:latin typeface="Roboto" panose="02000000000000000000" pitchFamily="2" charset="0"/>
                <a:ea typeface="Roboto" panose="02000000000000000000" pitchFamily="2" charset="0"/>
              </a:rPr>
              <a:t>We </a:t>
            </a:r>
            <a:r>
              <a:rPr lang="en-US" sz="800" err="1">
                <a:solidFill>
                  <a:schemeClr val="accent5"/>
                </a:solidFill>
                <a:latin typeface="Roboto" panose="02000000000000000000" pitchFamily="2" charset="0"/>
                <a:ea typeface="Roboto" panose="02000000000000000000" pitchFamily="2" charset="0"/>
              </a:rPr>
              <a:t>visualise</a:t>
            </a:r>
            <a:r>
              <a:rPr lang="en-US" sz="800">
                <a:solidFill>
                  <a:schemeClr val="accent5"/>
                </a:solidFill>
                <a:latin typeface="Roboto" panose="02000000000000000000" pitchFamily="2" charset="0"/>
                <a:ea typeface="Roboto" panose="02000000000000000000" pitchFamily="2" charset="0"/>
              </a:rPr>
              <a:t> some of the changes taking place in Rome on a graph, e.g. the size of the empire on the y-axis and the time along the x-axis. This helps us to see how the rate of changes could vary.</a:t>
            </a:r>
          </a:p>
        </p:txBody>
      </p:sp>
      <p:cxnSp>
        <p:nvCxnSpPr>
          <p:cNvPr id="17" name="Straight Arrow Connector 16">
            <a:extLst>
              <a:ext uri="{FF2B5EF4-FFF2-40B4-BE49-F238E27FC236}">
                <a16:creationId xmlns:a16="http://schemas.microsoft.com/office/drawing/2014/main" id="{56F1A3F9-F203-B2F3-88ED-508AF0E9B9E2}"/>
              </a:ext>
            </a:extLst>
          </p:cNvPr>
          <p:cNvCxnSpPr>
            <a:cxnSpLocks/>
          </p:cNvCxnSpPr>
          <p:nvPr/>
        </p:nvCxnSpPr>
        <p:spPr>
          <a:xfrm flipH="1">
            <a:off x="4812154" y="1477869"/>
            <a:ext cx="1313052" cy="121786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814B653-B00A-96C0-6DE9-C3ABBAC2BBA2}"/>
              </a:ext>
            </a:extLst>
          </p:cNvPr>
          <p:cNvSpPr txBox="1"/>
          <p:nvPr/>
        </p:nvSpPr>
        <p:spPr>
          <a:xfrm>
            <a:off x="1333396" y="4843745"/>
            <a:ext cx="1538787" cy="461665"/>
          </a:xfrm>
          <a:prstGeom prst="rect">
            <a:avLst/>
          </a:prstGeom>
          <a:noFill/>
        </p:spPr>
        <p:txBody>
          <a:bodyPr wrap="square">
            <a:spAutoFit/>
          </a:bodyPr>
          <a:lstStyle/>
          <a:p>
            <a:pPr>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can describe changes that have happened over time</a:t>
            </a:r>
            <a:r>
              <a:rPr lang="en-GB" sz="800" b="1">
                <a:solidFill>
                  <a:schemeClr val="accent5"/>
                </a:solidFill>
                <a:latin typeface="Roboto" panose="02000000000000000000" pitchFamily="2" charset="0"/>
                <a:ea typeface="Roboto" panose="02000000000000000000" pitchFamily="2" charset="0"/>
                <a:cs typeface="Times New Roman" panose="02020603050405020304" pitchFamily="18" charset="0"/>
              </a:rPr>
              <a:t>.</a:t>
            </a:r>
            <a:endParaRPr lang="en-GB" sz="800" b="1">
              <a:solidFill>
                <a:schemeClr val="accent5"/>
              </a:solidFill>
            </a:endParaRPr>
          </a:p>
        </p:txBody>
      </p:sp>
      <p:cxnSp>
        <p:nvCxnSpPr>
          <p:cNvPr id="24" name="Straight Arrow Connector 23">
            <a:extLst>
              <a:ext uri="{FF2B5EF4-FFF2-40B4-BE49-F238E27FC236}">
                <a16:creationId xmlns:a16="http://schemas.microsoft.com/office/drawing/2014/main" id="{A14FC2A0-B5FF-AD83-FA57-0DF0673699FD}"/>
              </a:ext>
            </a:extLst>
          </p:cNvPr>
          <p:cNvCxnSpPr>
            <a:cxnSpLocks/>
          </p:cNvCxnSpPr>
          <p:nvPr/>
        </p:nvCxnSpPr>
        <p:spPr>
          <a:xfrm flipV="1">
            <a:off x="2601955" y="4462054"/>
            <a:ext cx="491201" cy="44451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2568E3-004E-0FCC-C2ED-F6C9B673A15A}"/>
              </a:ext>
            </a:extLst>
          </p:cNvPr>
          <p:cNvSpPr txBox="1"/>
          <p:nvPr/>
        </p:nvSpPr>
        <p:spPr>
          <a:xfrm>
            <a:off x="6136523" y="1078938"/>
            <a:ext cx="1536407" cy="461665"/>
          </a:xfrm>
          <a:prstGeom prst="rect">
            <a:avLst/>
          </a:prstGeom>
          <a:noFill/>
        </p:spPr>
        <p:txBody>
          <a:bodyPr wrap="square">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describe how changes affect people’s lives.</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EA159AA4-2E98-ACDF-FDF7-AB7B45863D14}"/>
              </a:ext>
            </a:extLst>
          </p:cNvPr>
          <p:cNvCxnSpPr>
            <a:cxnSpLocks/>
          </p:cNvCxnSpPr>
          <p:nvPr/>
        </p:nvCxnSpPr>
        <p:spPr>
          <a:xfrm flipH="1" flipV="1">
            <a:off x="3818211" y="4432607"/>
            <a:ext cx="297705" cy="67450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FDBFBB-7643-9FE0-FED6-AB68D65795F4}"/>
              </a:ext>
            </a:extLst>
          </p:cNvPr>
          <p:cNvSpPr txBox="1"/>
          <p:nvPr/>
        </p:nvSpPr>
        <p:spPr>
          <a:xfrm>
            <a:off x="5765015" y="5107107"/>
            <a:ext cx="1990452" cy="338554"/>
          </a:xfrm>
          <a:prstGeom prst="rect">
            <a:avLst/>
          </a:prstGeom>
          <a:noFill/>
        </p:spPr>
        <p:txBody>
          <a:bodyPr wrap="square">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The impact of larger-scale changes can be seen in [my local area].</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2C0DD54A-685B-4AD5-3796-0092824C0F25}"/>
              </a:ext>
            </a:extLst>
          </p:cNvPr>
          <p:cNvCxnSpPr>
            <a:cxnSpLocks/>
          </p:cNvCxnSpPr>
          <p:nvPr/>
        </p:nvCxnSpPr>
        <p:spPr>
          <a:xfrm flipH="1" flipV="1">
            <a:off x="5764133" y="3268773"/>
            <a:ext cx="372390" cy="183833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C92BC02-B0DD-3C88-D967-3477194A9254}"/>
              </a:ext>
            </a:extLst>
          </p:cNvPr>
          <p:cNvSpPr txBox="1"/>
          <p:nvPr/>
        </p:nvSpPr>
        <p:spPr>
          <a:xfrm>
            <a:off x="6904727" y="3800334"/>
            <a:ext cx="2517409" cy="661720"/>
          </a:xfrm>
          <a:prstGeom prst="rect">
            <a:avLst/>
          </a:prstGeom>
          <a:noFill/>
        </p:spPr>
        <p:txBody>
          <a:bodyPr wrap="square">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can identify and analyse examples of resistance to change.</a:t>
            </a:r>
          </a:p>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understanding of how and why changes took place develops over time.</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13C9E64E-1EB9-8A43-13C0-54FFF7DCDBF5}"/>
              </a:ext>
            </a:extLst>
          </p:cNvPr>
          <p:cNvCxnSpPr>
            <a:cxnSpLocks/>
          </p:cNvCxnSpPr>
          <p:nvPr/>
        </p:nvCxnSpPr>
        <p:spPr>
          <a:xfrm flipH="1" flipV="1">
            <a:off x="6594648" y="3897643"/>
            <a:ext cx="310079" cy="454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14DE26A8-040F-D94D-382B-FE36E531E1E9}"/>
              </a:ext>
            </a:extLst>
          </p:cNvPr>
          <p:cNvPicPr>
            <a:picLocks noChangeAspect="1"/>
          </p:cNvPicPr>
          <p:nvPr/>
        </p:nvPicPr>
        <p:blipFill>
          <a:blip r:embed="rId3"/>
          <a:stretch>
            <a:fillRect/>
          </a:stretch>
        </p:blipFill>
        <p:spPr>
          <a:xfrm>
            <a:off x="8120425" y="5294915"/>
            <a:ext cx="1323871" cy="1080000"/>
          </a:xfrm>
          <a:prstGeom prst="rect">
            <a:avLst/>
          </a:prstGeom>
        </p:spPr>
      </p:pic>
      <p:cxnSp>
        <p:nvCxnSpPr>
          <p:cNvPr id="41" name="Straight Arrow Connector 40">
            <a:extLst>
              <a:ext uri="{FF2B5EF4-FFF2-40B4-BE49-F238E27FC236}">
                <a16:creationId xmlns:a16="http://schemas.microsoft.com/office/drawing/2014/main" id="{B067DB5F-7BEA-F9F6-45D4-240FF99866DD}"/>
              </a:ext>
            </a:extLst>
          </p:cNvPr>
          <p:cNvCxnSpPr>
            <a:cxnSpLocks/>
          </p:cNvCxnSpPr>
          <p:nvPr/>
        </p:nvCxnSpPr>
        <p:spPr>
          <a:xfrm flipH="1">
            <a:off x="5764133" y="1782697"/>
            <a:ext cx="1159421" cy="66375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8D5CBF7-500D-6E26-E49D-B6DF2B5BFBA7}"/>
              </a:ext>
            </a:extLst>
          </p:cNvPr>
          <p:cNvGrpSpPr/>
          <p:nvPr/>
        </p:nvGrpSpPr>
        <p:grpSpPr>
          <a:xfrm>
            <a:off x="273657" y="1088347"/>
            <a:ext cx="980829" cy="4894869"/>
            <a:chOff x="273657" y="-474493"/>
            <a:chExt cx="980829" cy="4894869"/>
          </a:xfrm>
        </p:grpSpPr>
        <p:sp>
          <p:nvSpPr>
            <p:cNvPr id="11" name="Rectangle 10">
              <a:extLst>
                <a:ext uri="{FF2B5EF4-FFF2-40B4-BE49-F238E27FC236}">
                  <a16:creationId xmlns:a16="http://schemas.microsoft.com/office/drawing/2014/main" id="{54D1EF88-64E4-828D-7FCE-A06F1B94638D}"/>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18" name="Rectangle 17">
              <a:extLst>
                <a:ext uri="{FF2B5EF4-FFF2-40B4-BE49-F238E27FC236}">
                  <a16:creationId xmlns:a16="http://schemas.microsoft.com/office/drawing/2014/main" id="{EBE950E7-658F-1133-111D-D5CF83617EE7}"/>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19" name="Rectangle 18">
              <a:extLst>
                <a:ext uri="{FF2B5EF4-FFF2-40B4-BE49-F238E27FC236}">
                  <a16:creationId xmlns:a16="http://schemas.microsoft.com/office/drawing/2014/main" id="{7C4664E4-08F9-E2A6-7412-FCB99888D96B}"/>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20" name="Rectangle 19">
              <a:extLst>
                <a:ext uri="{FF2B5EF4-FFF2-40B4-BE49-F238E27FC236}">
                  <a16:creationId xmlns:a16="http://schemas.microsoft.com/office/drawing/2014/main" id="{2093D603-C93B-ABDD-73D0-4DB406F74BB6}"/>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21" name="Rectangle 20">
              <a:extLst>
                <a:ext uri="{FF2B5EF4-FFF2-40B4-BE49-F238E27FC236}">
                  <a16:creationId xmlns:a16="http://schemas.microsoft.com/office/drawing/2014/main" id="{0F0DD42F-433E-7ECE-ECA8-1FB2EA2D8A3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22" name="Rectangle 21">
              <a:extLst>
                <a:ext uri="{FF2B5EF4-FFF2-40B4-BE49-F238E27FC236}">
                  <a16:creationId xmlns:a16="http://schemas.microsoft.com/office/drawing/2014/main" id="{4CB28F9A-3EED-4DCC-2E91-B98568E9A3A9}"/>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25" name="Rectangle 24">
              <a:extLst>
                <a:ext uri="{FF2B5EF4-FFF2-40B4-BE49-F238E27FC236}">
                  <a16:creationId xmlns:a16="http://schemas.microsoft.com/office/drawing/2014/main" id="{60285212-6D56-C751-E70D-3E9D962D3DEF}"/>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26" name="Rectangle 25">
              <a:extLst>
                <a:ext uri="{FF2B5EF4-FFF2-40B4-BE49-F238E27FC236}">
                  <a16:creationId xmlns:a16="http://schemas.microsoft.com/office/drawing/2014/main" id="{1C087969-29C1-65E8-AEDD-CB41A654C6AB}"/>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27" name="Rectangle 26">
              <a:extLst>
                <a:ext uri="{FF2B5EF4-FFF2-40B4-BE49-F238E27FC236}">
                  <a16:creationId xmlns:a16="http://schemas.microsoft.com/office/drawing/2014/main" id="{C9F75CA6-5A69-2D68-DAA7-E723F51F112B}"/>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30" name="Rectangle 29">
              <a:extLst>
                <a:ext uri="{FF2B5EF4-FFF2-40B4-BE49-F238E27FC236}">
                  <a16:creationId xmlns:a16="http://schemas.microsoft.com/office/drawing/2014/main" id="{C3D02A9A-636C-A736-3245-DE89879FC710}"/>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31" name="Rectangle 30">
              <a:extLst>
                <a:ext uri="{FF2B5EF4-FFF2-40B4-BE49-F238E27FC236}">
                  <a16:creationId xmlns:a16="http://schemas.microsoft.com/office/drawing/2014/main" id="{1EDE3458-AA35-2C4A-4C71-FF845EE6085F}"/>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33" name="Rectangle 32">
            <a:extLst>
              <a:ext uri="{FF2B5EF4-FFF2-40B4-BE49-F238E27FC236}">
                <a16:creationId xmlns:a16="http://schemas.microsoft.com/office/drawing/2014/main" id="{27B75AF3-B02B-04D8-58D7-18EE4E66C9AC}"/>
              </a:ext>
            </a:extLst>
          </p:cNvPr>
          <p:cNvSpPr/>
          <p:nvPr/>
        </p:nvSpPr>
        <p:spPr>
          <a:xfrm>
            <a:off x="226563" y="4571902"/>
            <a:ext cx="1054158" cy="15288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66B8532-425F-8B69-6356-3D0EC005C1E6}"/>
              </a:ext>
            </a:extLst>
          </p:cNvPr>
          <p:cNvSpPr/>
          <p:nvPr/>
        </p:nvSpPr>
        <p:spPr>
          <a:xfrm>
            <a:off x="242992" y="997071"/>
            <a:ext cx="1054158" cy="312634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224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ECC9873-D8CB-1480-7D1F-7FA9755148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5BA43EA7-2D92-2BD2-537B-7458849BC2FC}"/>
              </a:ext>
            </a:extLst>
          </p:cNvPr>
          <p:cNvSpPr txBox="1"/>
          <p:nvPr/>
        </p:nvSpPr>
        <p:spPr>
          <a:xfrm>
            <a:off x="1357850" y="2226814"/>
            <a:ext cx="1347313" cy="1446550"/>
          </a:xfrm>
          <a:prstGeom prst="rect">
            <a:avLst/>
          </a:prstGeom>
          <a:noFill/>
        </p:spPr>
        <p:txBody>
          <a:bodyPr wrap="square" rtlCol="0">
            <a:spAutoFit/>
          </a:bodyPr>
          <a:lstStyle/>
          <a:p>
            <a:pPr>
              <a:spcAft>
                <a:spcPts val="600"/>
              </a:spcAft>
            </a:pPr>
            <a:r>
              <a:rPr lang="en-US" sz="800">
                <a:solidFill>
                  <a:schemeClr val="accent5"/>
                </a:solidFill>
                <a:latin typeface="Roboto" panose="02000000000000000000" pitchFamily="2" charset="0"/>
                <a:ea typeface="Roboto" panose="02000000000000000000" pitchFamily="2" charset="0"/>
              </a:rPr>
              <a:t>In Understanding the World in particular, we explore the effects of pushing and pulling, and using forces to make things happen. In Personal, Social and Emotional Development, we start to explore the effects of our actions on other people.</a:t>
            </a:r>
          </a:p>
        </p:txBody>
      </p:sp>
      <p:cxnSp>
        <p:nvCxnSpPr>
          <p:cNvPr id="9" name="Straight Arrow Connector 8">
            <a:extLst>
              <a:ext uri="{FF2B5EF4-FFF2-40B4-BE49-F238E27FC236}">
                <a16:creationId xmlns:a16="http://schemas.microsoft.com/office/drawing/2014/main" id="{39E697FA-01AD-A19F-F3F4-60C49AD49A52}"/>
              </a:ext>
            </a:extLst>
          </p:cNvPr>
          <p:cNvCxnSpPr>
            <a:cxnSpLocks/>
          </p:cNvCxnSpPr>
          <p:nvPr/>
        </p:nvCxnSpPr>
        <p:spPr>
          <a:xfrm>
            <a:off x="2377255" y="3547074"/>
            <a:ext cx="426608" cy="3960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A374E6-6848-8BE6-B218-AF4BED48B99D}"/>
              </a:ext>
            </a:extLst>
          </p:cNvPr>
          <p:cNvSpPr txBox="1"/>
          <p:nvPr/>
        </p:nvSpPr>
        <p:spPr>
          <a:xfrm>
            <a:off x="2059093" y="1071591"/>
            <a:ext cx="3728313" cy="66172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Things in the past happened because something caused them to happen.</a:t>
            </a:r>
          </a:p>
          <a:p>
            <a:pPr>
              <a:spcAft>
                <a:spcPts val="600"/>
              </a:spcAft>
            </a:pPr>
            <a:r>
              <a:rPr lang="en-US" sz="800">
                <a:solidFill>
                  <a:schemeClr val="accent5"/>
                </a:solidFill>
                <a:latin typeface="Roboto" panose="02000000000000000000" pitchFamily="2" charset="0"/>
                <a:ea typeface="Roboto" panose="02000000000000000000" pitchFamily="2" charset="0"/>
              </a:rPr>
              <a:t>In the context of homes, we explore why homes may have been built in the way there were. For example, why were Victorian houses built back-to-back? (To save space, which was limited in some places).</a:t>
            </a:r>
          </a:p>
        </p:txBody>
      </p:sp>
      <p:cxnSp>
        <p:nvCxnSpPr>
          <p:cNvPr id="11" name="Straight Arrow Connector 10">
            <a:extLst>
              <a:ext uri="{FF2B5EF4-FFF2-40B4-BE49-F238E27FC236}">
                <a16:creationId xmlns:a16="http://schemas.microsoft.com/office/drawing/2014/main" id="{B9328DF4-35E4-9DFB-990B-3C7C9000A06B}"/>
              </a:ext>
            </a:extLst>
          </p:cNvPr>
          <p:cNvCxnSpPr>
            <a:cxnSpLocks/>
          </p:cNvCxnSpPr>
          <p:nvPr/>
        </p:nvCxnSpPr>
        <p:spPr>
          <a:xfrm>
            <a:off x="3422184" y="1738949"/>
            <a:ext cx="337900" cy="5710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F72026-8AAC-DE1C-B0EA-9B167C8629A3}"/>
              </a:ext>
            </a:extLst>
          </p:cNvPr>
          <p:cNvSpPr txBox="1"/>
          <p:nvPr/>
        </p:nvSpPr>
        <p:spPr>
          <a:xfrm>
            <a:off x="1320732" y="4684894"/>
            <a:ext cx="3632268" cy="167738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Some things can have lots of causes.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facts of the Great Fire of London and identify, from this list, the many reasons as to why the fire burned for so long. (i.e. ‘the houses were built close together’ is one part of the answer to the question, but ‘the fire started in Pudding Lane’ is not). We also discuss and start to rank the identified reasons as to which one had the most impact.</a:t>
            </a:r>
          </a:p>
          <a:p>
            <a:pPr>
              <a:spcAft>
                <a:spcPts val="600"/>
              </a:spcAft>
            </a:pPr>
            <a:r>
              <a:rPr lang="en-US" sz="800" b="1">
                <a:solidFill>
                  <a:schemeClr val="accent5"/>
                </a:solidFill>
                <a:latin typeface="Roboto" panose="02000000000000000000" pitchFamily="2" charset="0"/>
                <a:ea typeface="Roboto" panose="02000000000000000000" pitchFamily="2" charset="0"/>
              </a:rPr>
              <a:t>Causes can be long-term conditions or short-term triggers.</a:t>
            </a:r>
          </a:p>
          <a:p>
            <a:pPr>
              <a:spcAft>
                <a:spcPts val="600"/>
              </a:spcAft>
            </a:pPr>
            <a:r>
              <a:rPr lang="en-US" sz="800">
                <a:solidFill>
                  <a:schemeClr val="accent5"/>
                </a:solidFill>
                <a:latin typeface="Roboto" panose="02000000000000000000" pitchFamily="2" charset="0"/>
                <a:ea typeface="Roboto" panose="02000000000000000000" pitchFamily="2" charset="0"/>
              </a:rPr>
              <a:t>We consider the reasons why the Great Fire of London burned for so long, and decide if they are long-term conditions (e.g. houses being built close together) or short-term triggers (e.g. the strong wind that blew on the day, which spread the fire quickly).</a:t>
            </a:r>
          </a:p>
        </p:txBody>
      </p:sp>
      <p:cxnSp>
        <p:nvCxnSpPr>
          <p:cNvPr id="13" name="Straight Arrow Connector 12">
            <a:extLst>
              <a:ext uri="{FF2B5EF4-FFF2-40B4-BE49-F238E27FC236}">
                <a16:creationId xmlns:a16="http://schemas.microsoft.com/office/drawing/2014/main" id="{8F682C58-81F6-44E8-6978-E03D9D8F8214}"/>
              </a:ext>
            </a:extLst>
          </p:cNvPr>
          <p:cNvCxnSpPr>
            <a:cxnSpLocks/>
          </p:cNvCxnSpPr>
          <p:nvPr/>
        </p:nvCxnSpPr>
        <p:spPr>
          <a:xfrm flipV="1">
            <a:off x="3885759" y="2873282"/>
            <a:ext cx="694426" cy="187891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D03226-33C5-1C59-A968-72F9937D666E}"/>
              </a:ext>
            </a:extLst>
          </p:cNvPr>
          <p:cNvSpPr txBox="1"/>
          <p:nvPr/>
        </p:nvSpPr>
        <p:spPr>
          <a:xfrm>
            <a:off x="4133744" y="5474767"/>
            <a:ext cx="2944367" cy="215444"/>
          </a:xfrm>
          <a:prstGeom prst="rect">
            <a:avLst/>
          </a:prstGeom>
          <a:noFill/>
        </p:spPr>
        <p:txBody>
          <a:bodyPr wrap="square" rtlCol="0">
            <a:spAutoFit/>
          </a:bodyPr>
          <a:lstStyle/>
          <a:p>
            <a:endParaRPr lang="en-US" sz="800">
              <a:solidFill>
                <a:schemeClr val="accent5"/>
              </a:solidFill>
              <a:latin typeface="Roboto" panose="02000000000000000000" pitchFamily="2" charset="0"/>
              <a:ea typeface="Roboto" panose="02000000000000000000" pitchFamily="2" charset="0"/>
            </a:endParaRPr>
          </a:p>
        </p:txBody>
      </p:sp>
      <p:cxnSp>
        <p:nvCxnSpPr>
          <p:cNvPr id="15" name="Straight Arrow Connector 14">
            <a:extLst>
              <a:ext uri="{FF2B5EF4-FFF2-40B4-BE49-F238E27FC236}">
                <a16:creationId xmlns:a16="http://schemas.microsoft.com/office/drawing/2014/main" id="{C7AE4795-8A1A-5165-7BC1-82B2A071AC72}"/>
              </a:ext>
            </a:extLst>
          </p:cNvPr>
          <p:cNvCxnSpPr>
            <a:cxnSpLocks/>
          </p:cNvCxnSpPr>
          <p:nvPr/>
        </p:nvCxnSpPr>
        <p:spPr>
          <a:xfrm flipH="1" flipV="1">
            <a:off x="4774926" y="4491228"/>
            <a:ext cx="372815" cy="48789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759EEB-F787-F301-3807-2EF22E93BFE4}"/>
              </a:ext>
            </a:extLst>
          </p:cNvPr>
          <p:cNvSpPr txBox="1"/>
          <p:nvPr/>
        </p:nvSpPr>
        <p:spPr>
          <a:xfrm>
            <a:off x="5147741" y="4932485"/>
            <a:ext cx="2713372" cy="115416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Some things have lots of causes that are connected in some way.</a:t>
            </a:r>
          </a:p>
          <a:p>
            <a:pPr>
              <a:spcAft>
                <a:spcPts val="600"/>
              </a:spcAft>
            </a:pPr>
            <a:r>
              <a:rPr lang="en-US" sz="800">
                <a:solidFill>
                  <a:schemeClr val="accent5"/>
                </a:solidFill>
                <a:latin typeface="Roboto" panose="02000000000000000000" pitchFamily="2" charset="0"/>
                <a:ea typeface="Roboto" panose="02000000000000000000" pitchFamily="2" charset="0"/>
              </a:rPr>
              <a:t>We consider the reasons why the Egyptian pharaoh was so powerful and how they are connected and can be mutually supportive (e.g. they were often viewed as warrior kings who conquered other places, and this brought new wealth which was another reason as to why the pharaoh was powerful).</a:t>
            </a:r>
          </a:p>
        </p:txBody>
      </p:sp>
      <p:sp>
        <p:nvSpPr>
          <p:cNvPr id="17" name="TextBox 16">
            <a:extLst>
              <a:ext uri="{FF2B5EF4-FFF2-40B4-BE49-F238E27FC236}">
                <a16:creationId xmlns:a16="http://schemas.microsoft.com/office/drawing/2014/main" id="{4CCAFD2D-8F5C-2CE8-B079-A18C785D7D5D}"/>
              </a:ext>
            </a:extLst>
          </p:cNvPr>
          <p:cNvSpPr txBox="1"/>
          <p:nvPr/>
        </p:nvSpPr>
        <p:spPr>
          <a:xfrm>
            <a:off x="6862938" y="1198622"/>
            <a:ext cx="2614670" cy="1754326"/>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Causes can be </a:t>
            </a:r>
            <a:r>
              <a:rPr lang="en-US" sz="800" b="1" err="1">
                <a:solidFill>
                  <a:schemeClr val="accent5"/>
                </a:solidFill>
                <a:latin typeface="Roboto" panose="02000000000000000000" pitchFamily="2" charset="0"/>
                <a:ea typeface="Roboto" panose="02000000000000000000" pitchFamily="2" charset="0"/>
              </a:rPr>
              <a:t>categorised</a:t>
            </a:r>
            <a:r>
              <a:rPr lang="en-US" sz="800" b="1">
                <a:solidFill>
                  <a:schemeClr val="accent5"/>
                </a:solidFill>
                <a:latin typeface="Roboto" panose="02000000000000000000" pitchFamily="2" charset="0"/>
                <a:ea typeface="Roboto" panose="02000000000000000000" pitchFamily="2" charset="0"/>
              </a:rPr>
              <a:t> as economic, physical, social, institutional, etc.</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the ways that Romans kept control of Britannia, and group these ways into economic, physical, institutional, informal and intellectual.</a:t>
            </a:r>
          </a:p>
          <a:p>
            <a:pPr>
              <a:spcAft>
                <a:spcPts val="600"/>
              </a:spcAft>
            </a:pPr>
            <a:r>
              <a:rPr lang="en-US" sz="800" b="1">
                <a:solidFill>
                  <a:schemeClr val="accent5"/>
                </a:solidFill>
                <a:latin typeface="Roboto" panose="02000000000000000000" pitchFamily="2" charset="0"/>
                <a:ea typeface="Roboto" panose="02000000000000000000" pitchFamily="2" charset="0"/>
              </a:rPr>
              <a:t>Historians can argue that some causes are more important than others.</a:t>
            </a:r>
          </a:p>
          <a:p>
            <a:pPr>
              <a:spcAft>
                <a:spcPts val="600"/>
              </a:spcAft>
            </a:pPr>
            <a:r>
              <a:rPr lang="en-US" sz="800">
                <a:solidFill>
                  <a:schemeClr val="accent5"/>
                </a:solidFill>
                <a:latin typeface="Roboto" panose="02000000000000000000" pitchFamily="2" charset="0"/>
                <a:ea typeface="Roboto" panose="02000000000000000000" pitchFamily="2" charset="0"/>
              </a:rPr>
              <a:t>As historians, we discuss and give reasons for why we think one way of maintaining control was more effective than another.</a:t>
            </a:r>
          </a:p>
          <a:p>
            <a:pPr>
              <a:spcAft>
                <a:spcPts val="600"/>
              </a:spcAft>
            </a:pPr>
            <a:endParaRPr lang="en-US" sz="800">
              <a:solidFill>
                <a:schemeClr val="accent5"/>
              </a:solidFill>
              <a:latin typeface="Roboto" panose="02000000000000000000" pitchFamily="2" charset="0"/>
              <a:ea typeface="Roboto" panose="02000000000000000000" pitchFamily="2" charset="0"/>
            </a:endParaRPr>
          </a:p>
        </p:txBody>
      </p:sp>
      <p:cxnSp>
        <p:nvCxnSpPr>
          <p:cNvPr id="18" name="Straight Arrow Connector 17">
            <a:extLst>
              <a:ext uri="{FF2B5EF4-FFF2-40B4-BE49-F238E27FC236}">
                <a16:creationId xmlns:a16="http://schemas.microsoft.com/office/drawing/2014/main" id="{71DD3D80-9546-1322-5ACE-31B77A34FD7F}"/>
              </a:ext>
            </a:extLst>
          </p:cNvPr>
          <p:cNvCxnSpPr>
            <a:cxnSpLocks/>
          </p:cNvCxnSpPr>
          <p:nvPr/>
        </p:nvCxnSpPr>
        <p:spPr>
          <a:xfrm flipH="1">
            <a:off x="6145917" y="1385559"/>
            <a:ext cx="717021" cy="8212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ACD5C1-24D1-E211-275D-F03ABAF114B7}"/>
              </a:ext>
            </a:extLst>
          </p:cNvPr>
          <p:cNvCxnSpPr>
            <a:cxnSpLocks/>
          </p:cNvCxnSpPr>
          <p:nvPr/>
        </p:nvCxnSpPr>
        <p:spPr>
          <a:xfrm flipH="1" flipV="1">
            <a:off x="6682488" y="3516326"/>
            <a:ext cx="509882" cy="15703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7780258-4560-8E0D-7CD6-BA1F71540273}"/>
              </a:ext>
            </a:extLst>
          </p:cNvPr>
          <p:cNvSpPr txBox="1"/>
          <p:nvPr/>
        </p:nvSpPr>
        <p:spPr>
          <a:xfrm>
            <a:off x="7142537" y="3516326"/>
            <a:ext cx="2451344" cy="461665"/>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interpret primary and secondary sources and build arguments to explain the causes of events.</a:t>
            </a:r>
          </a:p>
        </p:txBody>
      </p:sp>
      <p:pic>
        <p:nvPicPr>
          <p:cNvPr id="29" name="Picture 28">
            <a:extLst>
              <a:ext uri="{FF2B5EF4-FFF2-40B4-BE49-F238E27FC236}">
                <a16:creationId xmlns:a16="http://schemas.microsoft.com/office/drawing/2014/main" id="{984922C8-04A8-581F-4210-095D15D60FDE}"/>
              </a:ext>
            </a:extLst>
          </p:cNvPr>
          <p:cNvPicPr>
            <a:picLocks noChangeAspect="1"/>
          </p:cNvPicPr>
          <p:nvPr/>
        </p:nvPicPr>
        <p:blipFill>
          <a:blip r:embed="rId3"/>
          <a:stretch>
            <a:fillRect/>
          </a:stretch>
        </p:blipFill>
        <p:spPr>
          <a:xfrm>
            <a:off x="8289609" y="5332486"/>
            <a:ext cx="1187999" cy="1080000"/>
          </a:xfrm>
          <a:prstGeom prst="rect">
            <a:avLst/>
          </a:prstGeom>
        </p:spPr>
      </p:pic>
      <p:cxnSp>
        <p:nvCxnSpPr>
          <p:cNvPr id="28" name="Straight Arrow Connector 27">
            <a:extLst>
              <a:ext uri="{FF2B5EF4-FFF2-40B4-BE49-F238E27FC236}">
                <a16:creationId xmlns:a16="http://schemas.microsoft.com/office/drawing/2014/main" id="{DE5BDCED-E882-FFD7-7BE2-B62D9ACDF01D}"/>
              </a:ext>
            </a:extLst>
          </p:cNvPr>
          <p:cNvCxnSpPr>
            <a:cxnSpLocks/>
          </p:cNvCxnSpPr>
          <p:nvPr/>
        </p:nvCxnSpPr>
        <p:spPr>
          <a:xfrm flipV="1">
            <a:off x="2490651" y="2466832"/>
            <a:ext cx="313212" cy="9088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6FA03FC-8CBD-5689-5590-2C117A927F1F}"/>
              </a:ext>
            </a:extLst>
          </p:cNvPr>
          <p:cNvGrpSpPr/>
          <p:nvPr/>
        </p:nvGrpSpPr>
        <p:grpSpPr>
          <a:xfrm>
            <a:off x="273657" y="1088347"/>
            <a:ext cx="980829" cy="4894869"/>
            <a:chOff x="273657" y="-474493"/>
            <a:chExt cx="980829" cy="4894869"/>
          </a:xfrm>
        </p:grpSpPr>
        <p:sp>
          <p:nvSpPr>
            <p:cNvPr id="19" name="Rectangle 18">
              <a:extLst>
                <a:ext uri="{FF2B5EF4-FFF2-40B4-BE49-F238E27FC236}">
                  <a16:creationId xmlns:a16="http://schemas.microsoft.com/office/drawing/2014/main" id="{E1F9960F-7445-19CC-0A43-CEDAA35F01CA}"/>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22" name="Rectangle 21">
              <a:extLst>
                <a:ext uri="{FF2B5EF4-FFF2-40B4-BE49-F238E27FC236}">
                  <a16:creationId xmlns:a16="http://schemas.microsoft.com/office/drawing/2014/main" id="{CD2F8658-EDE6-09C0-3ADE-9949639F6D97}"/>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23" name="Rectangle 22">
              <a:extLst>
                <a:ext uri="{FF2B5EF4-FFF2-40B4-BE49-F238E27FC236}">
                  <a16:creationId xmlns:a16="http://schemas.microsoft.com/office/drawing/2014/main" id="{5CD4A07A-8A05-4473-F492-0B709F9169F7}"/>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24" name="Rectangle 23">
              <a:extLst>
                <a:ext uri="{FF2B5EF4-FFF2-40B4-BE49-F238E27FC236}">
                  <a16:creationId xmlns:a16="http://schemas.microsoft.com/office/drawing/2014/main" id="{A60CC9F9-CD23-4369-6341-111D1A03172B}"/>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25" name="Rectangle 24">
              <a:extLst>
                <a:ext uri="{FF2B5EF4-FFF2-40B4-BE49-F238E27FC236}">
                  <a16:creationId xmlns:a16="http://schemas.microsoft.com/office/drawing/2014/main" id="{44BE3ECC-CA9D-63F6-7D36-B0F8EF7F560E}"/>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26" name="Rectangle 25">
              <a:extLst>
                <a:ext uri="{FF2B5EF4-FFF2-40B4-BE49-F238E27FC236}">
                  <a16:creationId xmlns:a16="http://schemas.microsoft.com/office/drawing/2014/main" id="{2FE6098B-7845-A254-B4F7-837BBF4A41FC}"/>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27" name="Rectangle 26">
              <a:extLst>
                <a:ext uri="{FF2B5EF4-FFF2-40B4-BE49-F238E27FC236}">
                  <a16:creationId xmlns:a16="http://schemas.microsoft.com/office/drawing/2014/main" id="{C15C49D0-A7A3-CB07-0D1A-4905A2CA0B49}"/>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30" name="Rectangle 29">
              <a:extLst>
                <a:ext uri="{FF2B5EF4-FFF2-40B4-BE49-F238E27FC236}">
                  <a16:creationId xmlns:a16="http://schemas.microsoft.com/office/drawing/2014/main" id="{7733F907-494B-6169-6E50-10BA14F3030E}"/>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31" name="Rectangle 30">
              <a:extLst>
                <a:ext uri="{FF2B5EF4-FFF2-40B4-BE49-F238E27FC236}">
                  <a16:creationId xmlns:a16="http://schemas.microsoft.com/office/drawing/2014/main" id="{EE0B2B92-D6CD-73B1-B0CE-240658D95653}"/>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32" name="Rectangle 31">
              <a:extLst>
                <a:ext uri="{FF2B5EF4-FFF2-40B4-BE49-F238E27FC236}">
                  <a16:creationId xmlns:a16="http://schemas.microsoft.com/office/drawing/2014/main" id="{DBEA2C73-F10B-24C7-6810-BC6E1D7AD28E}"/>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33" name="Rectangle 32">
              <a:extLst>
                <a:ext uri="{FF2B5EF4-FFF2-40B4-BE49-F238E27FC236}">
                  <a16:creationId xmlns:a16="http://schemas.microsoft.com/office/drawing/2014/main" id="{178F8A51-504C-C082-D403-F14C28AA563C}"/>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34" name="Rectangle 33">
            <a:extLst>
              <a:ext uri="{FF2B5EF4-FFF2-40B4-BE49-F238E27FC236}">
                <a16:creationId xmlns:a16="http://schemas.microsoft.com/office/drawing/2014/main" id="{F1FAA071-8253-6C64-8A45-D8B15630449E}"/>
              </a:ext>
            </a:extLst>
          </p:cNvPr>
          <p:cNvSpPr/>
          <p:nvPr/>
        </p:nvSpPr>
        <p:spPr>
          <a:xfrm>
            <a:off x="226563" y="4932485"/>
            <a:ext cx="1054158" cy="116823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421E4F8-5C6A-77A3-4F8E-CA31A60236D1}"/>
              </a:ext>
            </a:extLst>
          </p:cNvPr>
          <p:cNvSpPr/>
          <p:nvPr/>
        </p:nvSpPr>
        <p:spPr>
          <a:xfrm>
            <a:off x="242992" y="997070"/>
            <a:ext cx="1054158" cy="357483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842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9C347-D897-5711-7A87-95BEF9901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7D54BF0C-88AF-252E-756C-A4F3EC7433E4}"/>
              </a:ext>
            </a:extLst>
          </p:cNvPr>
          <p:cNvSpPr txBox="1"/>
          <p:nvPr/>
        </p:nvSpPr>
        <p:spPr>
          <a:xfrm>
            <a:off x="1349917" y="3109004"/>
            <a:ext cx="1265560" cy="115416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can look at images and photographs to see how life was different in the past.</a:t>
            </a:r>
          </a:p>
          <a:p>
            <a:pPr>
              <a:spcAft>
                <a:spcPts val="600"/>
              </a:spcAft>
            </a:pPr>
            <a:r>
              <a:rPr lang="en-US" sz="800">
                <a:solidFill>
                  <a:schemeClr val="accent5"/>
                </a:solidFill>
                <a:latin typeface="Roboto" panose="02000000000000000000" pitchFamily="2" charset="0"/>
                <a:ea typeface="Roboto" panose="02000000000000000000" pitchFamily="2" charset="0"/>
              </a:rPr>
              <a:t>We look at photographs and images of castles and monarchs from the past and the present.</a:t>
            </a:r>
            <a:endParaRPr lang="en-GB" sz="800">
              <a:solidFill>
                <a:schemeClr val="accent5"/>
              </a:solidFill>
              <a:latin typeface="Roboto" panose="02000000000000000000" pitchFamily="2" charset="0"/>
              <a:ea typeface="Roboto" panose="02000000000000000000" pitchFamily="2" charset="0"/>
            </a:endParaRPr>
          </a:p>
        </p:txBody>
      </p:sp>
      <p:cxnSp>
        <p:nvCxnSpPr>
          <p:cNvPr id="9" name="Straight Arrow Connector 8">
            <a:extLst>
              <a:ext uri="{FF2B5EF4-FFF2-40B4-BE49-F238E27FC236}">
                <a16:creationId xmlns:a16="http://schemas.microsoft.com/office/drawing/2014/main" id="{4FEF5004-2149-4CD3-7999-AAB0B29DF719}"/>
              </a:ext>
            </a:extLst>
          </p:cNvPr>
          <p:cNvCxnSpPr>
            <a:cxnSpLocks/>
          </p:cNvCxnSpPr>
          <p:nvPr/>
        </p:nvCxnSpPr>
        <p:spPr>
          <a:xfrm>
            <a:off x="2537792" y="3997172"/>
            <a:ext cx="310133" cy="1250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583E5B-DC1A-98AD-3C86-83B378CF2BD1}"/>
              </a:ext>
            </a:extLst>
          </p:cNvPr>
          <p:cNvSpPr txBox="1"/>
          <p:nvPr/>
        </p:nvSpPr>
        <p:spPr>
          <a:xfrm>
            <a:off x="1418440" y="1003036"/>
            <a:ext cx="3963076" cy="984885"/>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History is the study of humans who lived in the past. </a:t>
            </a:r>
            <a:r>
              <a:rPr lang="en-US" sz="800">
                <a:solidFill>
                  <a:schemeClr val="accent5"/>
                </a:solidFill>
                <a:latin typeface="Roboto" panose="02000000000000000000" pitchFamily="2" charset="0"/>
                <a:ea typeface="Roboto" panose="02000000000000000000" pitchFamily="2" charset="0"/>
              </a:rPr>
              <a:t>We can identify whether an image shows something that historians might study.</a:t>
            </a:r>
            <a:endParaRPr lang="en-GB" sz="800">
              <a:solidFill>
                <a:schemeClr val="accent5"/>
              </a:solidFill>
              <a:latin typeface="Roboto" panose="02000000000000000000" pitchFamily="2" charset="0"/>
              <a:ea typeface="Roboto" panose="02000000000000000000" pitchFamily="2" charset="0"/>
            </a:endParaRPr>
          </a:p>
          <a:p>
            <a:pPr>
              <a:spcAft>
                <a:spcPts val="600"/>
              </a:spcAft>
            </a:pPr>
            <a:r>
              <a:rPr lang="en-US" sz="800" b="1">
                <a:solidFill>
                  <a:schemeClr val="accent5"/>
                </a:solidFill>
                <a:latin typeface="Roboto" panose="02000000000000000000" pitchFamily="2" charset="0"/>
                <a:ea typeface="Roboto" panose="02000000000000000000" pitchFamily="2" charset="0"/>
              </a:rPr>
              <a:t>Historians learn about the past by interpreting sources.</a:t>
            </a:r>
          </a:p>
          <a:p>
            <a:pPr>
              <a:spcAft>
                <a:spcPts val="600"/>
              </a:spcAft>
            </a:pPr>
            <a:r>
              <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Sources can be written, video/audio, images, artefacts or oral history</a:t>
            </a:r>
            <a:r>
              <a:rPr lang="en-GB" sz="800" b="1">
                <a:solidFill>
                  <a:schemeClr val="accent5"/>
                </a:solidFill>
                <a:latin typeface="Roboto" panose="02000000000000000000" pitchFamily="2" charset="0"/>
                <a:ea typeface="Roboto" panose="02000000000000000000" pitchFamily="2" charset="0"/>
                <a:cs typeface="Times New Roman" panose="02020603050405020304" pitchFamily="18" charset="0"/>
              </a:rPr>
              <a:t> </a:t>
            </a:r>
            <a:r>
              <a:rPr lang="en-US" sz="800">
                <a:solidFill>
                  <a:schemeClr val="accent5"/>
                </a:solidFill>
                <a:latin typeface="Roboto" panose="02000000000000000000" pitchFamily="2" charset="0"/>
                <a:ea typeface="Roboto" panose="02000000000000000000" pitchFamily="2" charset="0"/>
              </a:rPr>
              <a:t>We use a range of sources – including artefacts, images, oral history and some written text – to compare the past with the present.</a:t>
            </a:r>
            <a:endParaRPr lang="en-GB" sz="800">
              <a:solidFill>
                <a:schemeClr val="accent5"/>
              </a:solidFill>
              <a:latin typeface="Roboto" panose="02000000000000000000" pitchFamily="2" charset="0"/>
              <a:ea typeface="Roboto" panose="02000000000000000000" pitchFamily="2" charset="0"/>
            </a:endParaRPr>
          </a:p>
        </p:txBody>
      </p:sp>
      <p:cxnSp>
        <p:nvCxnSpPr>
          <p:cNvPr id="13" name="Straight Arrow Connector 12">
            <a:extLst>
              <a:ext uri="{FF2B5EF4-FFF2-40B4-BE49-F238E27FC236}">
                <a16:creationId xmlns:a16="http://schemas.microsoft.com/office/drawing/2014/main" id="{E043FC7B-8A63-21FC-E4F5-355FA8C4B1EE}"/>
              </a:ext>
            </a:extLst>
          </p:cNvPr>
          <p:cNvCxnSpPr>
            <a:cxnSpLocks/>
          </p:cNvCxnSpPr>
          <p:nvPr/>
        </p:nvCxnSpPr>
        <p:spPr>
          <a:xfrm>
            <a:off x="3288999" y="1874870"/>
            <a:ext cx="383369" cy="1182482"/>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AA0534-67C0-BB03-24C8-9D691D992432}"/>
              </a:ext>
            </a:extLst>
          </p:cNvPr>
          <p:cNvSpPr txBox="1"/>
          <p:nvPr/>
        </p:nvSpPr>
        <p:spPr>
          <a:xfrm>
            <a:off x="5745678" y="1003036"/>
            <a:ext cx="3285640"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Primary sources are sources that were created by someone who experience the event firsthand. Secondary sources are written about primary sources. </a:t>
            </a:r>
          </a:p>
          <a:p>
            <a:pPr>
              <a:spcAft>
                <a:spcPts val="600"/>
              </a:spcAft>
            </a:pPr>
            <a:r>
              <a:rPr lang="en-US" sz="800">
                <a:solidFill>
                  <a:schemeClr val="accent5"/>
                </a:solidFill>
                <a:latin typeface="Roboto" panose="02000000000000000000" pitchFamily="2" charset="0"/>
                <a:ea typeface="Roboto" panose="02000000000000000000" pitchFamily="2" charset="0"/>
              </a:rPr>
              <a:t>We use primary sources (e.g. photographs taken in the past) and secondary sources (e.g. leaflets about the history of our local area) to learn about our community in the past.</a:t>
            </a:r>
            <a:endParaRPr lang="en-GB" sz="800">
              <a:solidFill>
                <a:schemeClr val="accent5"/>
              </a:solidFill>
              <a:latin typeface="Roboto" panose="02000000000000000000" pitchFamily="2" charset="0"/>
              <a:ea typeface="Roboto" panose="02000000000000000000" pitchFamily="2" charset="0"/>
            </a:endParaRPr>
          </a:p>
        </p:txBody>
      </p:sp>
      <p:cxnSp>
        <p:nvCxnSpPr>
          <p:cNvPr id="17" name="Straight Arrow Connector 16">
            <a:extLst>
              <a:ext uri="{FF2B5EF4-FFF2-40B4-BE49-F238E27FC236}">
                <a16:creationId xmlns:a16="http://schemas.microsoft.com/office/drawing/2014/main" id="{659C3EE1-D700-D8F6-408E-19FEA6459D92}"/>
              </a:ext>
            </a:extLst>
          </p:cNvPr>
          <p:cNvCxnSpPr>
            <a:cxnSpLocks/>
          </p:cNvCxnSpPr>
          <p:nvPr/>
        </p:nvCxnSpPr>
        <p:spPr>
          <a:xfrm flipH="1" flipV="1">
            <a:off x="4747491" y="4419567"/>
            <a:ext cx="44620" cy="54839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209981-D96D-F2F2-994F-8BDE913FA14D}"/>
              </a:ext>
            </a:extLst>
          </p:cNvPr>
          <p:cNvSpPr txBox="1"/>
          <p:nvPr/>
        </p:nvSpPr>
        <p:spPr>
          <a:xfrm>
            <a:off x="1418440" y="4835789"/>
            <a:ext cx="2718055" cy="167738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There are limits to what historians can learn from a collection of sources. </a:t>
            </a:r>
            <a:r>
              <a:rPr lang="en-US" sz="800">
                <a:solidFill>
                  <a:schemeClr val="accent5"/>
                </a:solidFill>
                <a:latin typeface="Roboto" panose="02000000000000000000" pitchFamily="2" charset="0"/>
                <a:ea typeface="Roboto" panose="02000000000000000000" pitchFamily="2" charset="0"/>
              </a:rPr>
              <a:t>We talk about why historians can never truly know what prehistoric Britons believed, even when using artefacts and ecofacts.</a:t>
            </a:r>
          </a:p>
          <a:p>
            <a:pPr>
              <a:spcAft>
                <a:spcPts val="600"/>
              </a:spcAft>
            </a:pPr>
            <a:r>
              <a:rPr lang="en-US" sz="800" b="1">
                <a:solidFill>
                  <a:schemeClr val="accent5"/>
                </a:solidFill>
                <a:latin typeface="Roboto" panose="02000000000000000000" pitchFamily="2" charset="0"/>
                <a:ea typeface="Roboto" panose="02000000000000000000" pitchFamily="2" charset="0"/>
              </a:rPr>
              <a:t>Archaeology is the branch of history that deals with remains of human life.</a:t>
            </a:r>
          </a:p>
          <a:p>
            <a:pPr>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Archaeologists study artefacts, ecofacts and features. </a:t>
            </a:r>
            <a:r>
              <a:rPr lang="en-US" sz="800">
                <a:solidFill>
                  <a:schemeClr val="accent5"/>
                </a:solidFill>
                <a:latin typeface="Roboto" panose="02000000000000000000" pitchFamily="2" charset="0"/>
                <a:ea typeface="Roboto" panose="02000000000000000000" pitchFamily="2" charset="0"/>
              </a:rPr>
              <a:t>We consider how historians know about what life was like in prehistoric Britain, and about the artefacts, ecofacts and features they use.</a:t>
            </a:r>
            <a:endParaRPr lang="en-GB" sz="800">
              <a:solidFill>
                <a:schemeClr val="accent5"/>
              </a:solidFill>
              <a:latin typeface="Roboto" panose="02000000000000000000" pitchFamily="2" charset="0"/>
              <a:ea typeface="Roboto" panose="02000000000000000000" pitchFamily="2" charset="0"/>
            </a:endParaRPr>
          </a:p>
          <a:p>
            <a:pPr>
              <a:spcAft>
                <a:spcPts val="600"/>
              </a:spcAft>
            </a:pPr>
            <a:endParaRPr lang="en-GB" sz="800">
              <a:solidFill>
                <a:schemeClr val="accent5"/>
              </a:solidFill>
              <a:latin typeface="Roboto" panose="02000000000000000000" pitchFamily="2" charset="0"/>
              <a:ea typeface="Roboto" panose="02000000000000000000" pitchFamily="2" charset="0"/>
            </a:endParaRPr>
          </a:p>
        </p:txBody>
      </p:sp>
      <p:cxnSp>
        <p:nvCxnSpPr>
          <p:cNvPr id="19" name="Straight Arrow Connector 18">
            <a:extLst>
              <a:ext uri="{FF2B5EF4-FFF2-40B4-BE49-F238E27FC236}">
                <a16:creationId xmlns:a16="http://schemas.microsoft.com/office/drawing/2014/main" id="{BABEE12B-D2B4-C770-3F0D-77F14C00C79C}"/>
              </a:ext>
            </a:extLst>
          </p:cNvPr>
          <p:cNvCxnSpPr>
            <a:cxnSpLocks/>
          </p:cNvCxnSpPr>
          <p:nvPr/>
        </p:nvCxnSpPr>
        <p:spPr>
          <a:xfrm flipV="1">
            <a:off x="3780050" y="3997172"/>
            <a:ext cx="688392" cy="838617"/>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CD8C4DE-1860-1591-AB95-D7757E48C13A}"/>
              </a:ext>
            </a:extLst>
          </p:cNvPr>
          <p:cNvSpPr txBox="1"/>
          <p:nvPr/>
        </p:nvSpPr>
        <p:spPr>
          <a:xfrm>
            <a:off x="4180125" y="5014601"/>
            <a:ext cx="2718055" cy="103105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Sources do not provide an objective account of what happened in history; historians need to consider the author and purpose and analyse it critically.</a:t>
            </a:r>
          </a:p>
          <a:p>
            <a:pPr>
              <a:spcAft>
                <a:spcPts val="600"/>
              </a:spcAft>
            </a:pPr>
            <a:r>
              <a:rPr lang="en-US" sz="800">
                <a:solidFill>
                  <a:schemeClr val="accent5"/>
                </a:solidFill>
                <a:latin typeface="Roboto" panose="02000000000000000000" pitchFamily="2" charset="0"/>
                <a:ea typeface="Roboto" panose="02000000000000000000" pitchFamily="2" charset="0"/>
              </a:rPr>
              <a:t>We consider an ancient Egypt relief depicting events of a battel, and an inscription in a pharaoh’s tomb. We consider the audience and purpose and talk about why we cannot take these sources as factual recordings.</a:t>
            </a:r>
            <a:endParaRPr lang="en-GB" sz="800">
              <a:solidFill>
                <a:schemeClr val="accent5"/>
              </a:solidFill>
              <a:latin typeface="Roboto" panose="02000000000000000000" pitchFamily="2" charset="0"/>
              <a:ea typeface="Roboto" panose="02000000000000000000" pitchFamily="2" charset="0"/>
            </a:endParaRPr>
          </a:p>
        </p:txBody>
      </p:sp>
      <p:cxnSp>
        <p:nvCxnSpPr>
          <p:cNvPr id="21" name="Straight Arrow Connector 20">
            <a:extLst>
              <a:ext uri="{FF2B5EF4-FFF2-40B4-BE49-F238E27FC236}">
                <a16:creationId xmlns:a16="http://schemas.microsoft.com/office/drawing/2014/main" id="{F88AC057-1A12-69D5-1109-79619EDCAAB4}"/>
              </a:ext>
            </a:extLst>
          </p:cNvPr>
          <p:cNvCxnSpPr>
            <a:cxnSpLocks/>
          </p:cNvCxnSpPr>
          <p:nvPr/>
        </p:nvCxnSpPr>
        <p:spPr>
          <a:xfrm flipH="1">
            <a:off x="4753924" y="1255899"/>
            <a:ext cx="991754" cy="105352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8DF917-E1C2-3B74-B171-3D525017ADC1}"/>
              </a:ext>
            </a:extLst>
          </p:cNvPr>
          <p:cNvSpPr txBox="1"/>
          <p:nvPr/>
        </p:nvSpPr>
        <p:spPr>
          <a:xfrm>
            <a:off x="7037878" y="4016765"/>
            <a:ext cx="2412404" cy="66172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Local history archives can be an invaluable source of information for historians.</a:t>
            </a:r>
          </a:p>
          <a:p>
            <a:pPr>
              <a:spcAft>
                <a:spcPts val="600"/>
              </a:spcAft>
            </a:pPr>
            <a:r>
              <a:rPr lang="en-US" sz="800">
                <a:solidFill>
                  <a:schemeClr val="accent5"/>
                </a:solidFill>
                <a:latin typeface="Roboto" panose="02000000000000000000" pitchFamily="2" charset="0"/>
                <a:ea typeface="Roboto" panose="02000000000000000000" pitchFamily="2" charset="0"/>
              </a:rPr>
              <a:t>We use sources in our local area as part of our local history project.</a:t>
            </a:r>
            <a:endParaRPr lang="en-GB" sz="800">
              <a:solidFill>
                <a:schemeClr val="accent5"/>
              </a:solidFill>
              <a:latin typeface="Roboto" panose="02000000000000000000" pitchFamily="2" charset="0"/>
              <a:ea typeface="Roboto" panose="02000000000000000000" pitchFamily="2" charset="0"/>
            </a:endParaRPr>
          </a:p>
        </p:txBody>
      </p:sp>
      <p:cxnSp>
        <p:nvCxnSpPr>
          <p:cNvPr id="23" name="Straight Arrow Connector 22">
            <a:extLst>
              <a:ext uri="{FF2B5EF4-FFF2-40B4-BE49-F238E27FC236}">
                <a16:creationId xmlns:a16="http://schemas.microsoft.com/office/drawing/2014/main" id="{391BD415-CC3C-D7FC-3165-404C6EEADDD3}"/>
              </a:ext>
            </a:extLst>
          </p:cNvPr>
          <p:cNvCxnSpPr>
            <a:cxnSpLocks/>
          </p:cNvCxnSpPr>
          <p:nvPr/>
        </p:nvCxnSpPr>
        <p:spPr>
          <a:xfrm flipH="1" flipV="1">
            <a:off x="5704008" y="3144655"/>
            <a:ext cx="1333870" cy="1010612"/>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84138D5-24B3-7A58-A6FE-C4CC60715D63}"/>
              </a:ext>
            </a:extLst>
          </p:cNvPr>
          <p:cNvSpPr txBox="1"/>
          <p:nvPr/>
        </p:nvSpPr>
        <p:spPr>
          <a:xfrm>
            <a:off x="6830052" y="4767126"/>
            <a:ext cx="2106069"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Political maps change over time.</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how the size and boundaries of the early Islamic civilisation changed over time, as the caliph lost or gained lands.</a:t>
            </a:r>
            <a:endParaRPr lang="en-GB" sz="800">
              <a:solidFill>
                <a:schemeClr val="accent5"/>
              </a:solidFill>
              <a:latin typeface="Roboto" panose="02000000000000000000" pitchFamily="2" charset="0"/>
              <a:ea typeface="Roboto" panose="02000000000000000000" pitchFamily="2" charset="0"/>
            </a:endParaRPr>
          </a:p>
        </p:txBody>
      </p:sp>
      <p:cxnSp>
        <p:nvCxnSpPr>
          <p:cNvPr id="25" name="Straight Arrow Connector 24">
            <a:extLst>
              <a:ext uri="{FF2B5EF4-FFF2-40B4-BE49-F238E27FC236}">
                <a16:creationId xmlns:a16="http://schemas.microsoft.com/office/drawing/2014/main" id="{9E3B08C4-B6ED-57D2-B3BA-C3F4902353D6}"/>
              </a:ext>
            </a:extLst>
          </p:cNvPr>
          <p:cNvCxnSpPr>
            <a:cxnSpLocks/>
          </p:cNvCxnSpPr>
          <p:nvPr/>
        </p:nvCxnSpPr>
        <p:spPr>
          <a:xfrm flipH="1" flipV="1">
            <a:off x="5655670" y="3574359"/>
            <a:ext cx="1130752" cy="126143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CE56F9-384A-B735-F0AD-AD69DA7785F9}"/>
              </a:ext>
            </a:extLst>
          </p:cNvPr>
          <p:cNvSpPr txBox="1"/>
          <p:nvPr/>
        </p:nvSpPr>
        <p:spPr>
          <a:xfrm>
            <a:off x="7037878" y="2092168"/>
            <a:ext cx="2412404"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need to cross-reference sources in order to build confidence in what they say.</a:t>
            </a:r>
          </a:p>
          <a:p>
            <a:pPr>
              <a:spcAft>
                <a:spcPts val="600"/>
              </a:spcAft>
            </a:pPr>
            <a:r>
              <a:rPr lang="en-US" sz="800">
                <a:solidFill>
                  <a:schemeClr val="accent5"/>
                </a:solidFill>
                <a:latin typeface="Roboto" panose="02000000000000000000" pitchFamily="2" charset="0"/>
                <a:ea typeface="Roboto" panose="02000000000000000000" pitchFamily="2" charset="0"/>
              </a:rPr>
              <a:t>We cross-reference two written sources as well as archaeological evidence and use these to say whether or not farming was taking place in Britain before the Romans’ arrival.</a:t>
            </a:r>
            <a:endParaRPr lang="en-GB" sz="800">
              <a:solidFill>
                <a:schemeClr val="accent5"/>
              </a:solidFill>
              <a:latin typeface="Roboto" panose="02000000000000000000" pitchFamily="2" charset="0"/>
              <a:ea typeface="Roboto" panose="02000000000000000000" pitchFamily="2" charset="0"/>
            </a:endParaRPr>
          </a:p>
        </p:txBody>
      </p:sp>
      <p:cxnSp>
        <p:nvCxnSpPr>
          <p:cNvPr id="27" name="Straight Arrow Connector 26">
            <a:extLst>
              <a:ext uri="{FF2B5EF4-FFF2-40B4-BE49-F238E27FC236}">
                <a16:creationId xmlns:a16="http://schemas.microsoft.com/office/drawing/2014/main" id="{ABC7E890-1151-4FEB-D871-1FFD282D1563}"/>
              </a:ext>
            </a:extLst>
          </p:cNvPr>
          <p:cNvCxnSpPr>
            <a:cxnSpLocks/>
          </p:cNvCxnSpPr>
          <p:nvPr/>
        </p:nvCxnSpPr>
        <p:spPr>
          <a:xfrm flipH="1" flipV="1">
            <a:off x="6152444" y="2176518"/>
            <a:ext cx="885434" cy="2347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FD8FB13-FF7D-89AA-6074-3B6797CB668F}"/>
              </a:ext>
            </a:extLst>
          </p:cNvPr>
          <p:cNvSpPr txBox="1"/>
          <p:nvPr/>
        </p:nvSpPr>
        <p:spPr>
          <a:xfrm>
            <a:off x="7037878" y="3237531"/>
            <a:ext cx="2412404" cy="66172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Archaeologists follow a very similar process to scientists.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Sutton </a:t>
            </a:r>
            <a:r>
              <a:rPr lang="en-US" sz="800" err="1">
                <a:solidFill>
                  <a:schemeClr val="accent5"/>
                </a:solidFill>
                <a:latin typeface="Roboto" panose="02000000000000000000" pitchFamily="2" charset="0"/>
                <a:ea typeface="Roboto" panose="02000000000000000000" pitchFamily="2" charset="0"/>
              </a:rPr>
              <a:t>Hoo</a:t>
            </a:r>
            <a:r>
              <a:rPr lang="en-US" sz="800">
                <a:solidFill>
                  <a:schemeClr val="accent5"/>
                </a:solidFill>
                <a:latin typeface="Roboto" panose="02000000000000000000" pitchFamily="2" charset="0"/>
                <a:ea typeface="Roboto" panose="02000000000000000000" pitchFamily="2" charset="0"/>
              </a:rPr>
              <a:t> and how archaeologists went about their investigation. </a:t>
            </a:r>
            <a:endParaRPr lang="en-GB" sz="800">
              <a:solidFill>
                <a:schemeClr val="accent5"/>
              </a:solidFill>
              <a:latin typeface="Roboto" panose="02000000000000000000" pitchFamily="2" charset="0"/>
              <a:ea typeface="Roboto" panose="02000000000000000000" pitchFamily="2" charset="0"/>
            </a:endParaRPr>
          </a:p>
        </p:txBody>
      </p:sp>
      <p:cxnSp>
        <p:nvCxnSpPr>
          <p:cNvPr id="29" name="Straight Arrow Connector 28">
            <a:extLst>
              <a:ext uri="{FF2B5EF4-FFF2-40B4-BE49-F238E27FC236}">
                <a16:creationId xmlns:a16="http://schemas.microsoft.com/office/drawing/2014/main" id="{C181138E-F7B1-6ECF-F608-EAED6D70367F}"/>
              </a:ext>
            </a:extLst>
          </p:cNvPr>
          <p:cNvCxnSpPr>
            <a:cxnSpLocks/>
          </p:cNvCxnSpPr>
          <p:nvPr/>
        </p:nvCxnSpPr>
        <p:spPr>
          <a:xfrm flipH="1" flipV="1">
            <a:off x="6561260" y="3109004"/>
            <a:ext cx="476618" cy="24661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gnifying glass with solid fill">
            <a:extLst>
              <a:ext uri="{FF2B5EF4-FFF2-40B4-BE49-F238E27FC236}">
                <a16:creationId xmlns:a16="http://schemas.microsoft.com/office/drawing/2014/main" id="{15D640D5-F664-D6DB-1390-EA8A5716CC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0282" y="5351009"/>
            <a:ext cx="1080000" cy="1080000"/>
          </a:xfrm>
          <a:prstGeom prst="rect">
            <a:avLst/>
          </a:prstGeom>
        </p:spPr>
      </p:pic>
      <p:grpSp>
        <p:nvGrpSpPr>
          <p:cNvPr id="46" name="Group 45">
            <a:extLst>
              <a:ext uri="{FF2B5EF4-FFF2-40B4-BE49-F238E27FC236}">
                <a16:creationId xmlns:a16="http://schemas.microsoft.com/office/drawing/2014/main" id="{E28027FC-7757-5F56-AB4F-6228721D66CA}"/>
              </a:ext>
            </a:extLst>
          </p:cNvPr>
          <p:cNvGrpSpPr/>
          <p:nvPr/>
        </p:nvGrpSpPr>
        <p:grpSpPr>
          <a:xfrm>
            <a:off x="273657" y="1088347"/>
            <a:ext cx="980829" cy="4894869"/>
            <a:chOff x="273657" y="-474493"/>
            <a:chExt cx="980829" cy="4894869"/>
          </a:xfrm>
        </p:grpSpPr>
        <p:sp>
          <p:nvSpPr>
            <p:cNvPr id="47" name="Rectangle 46">
              <a:extLst>
                <a:ext uri="{FF2B5EF4-FFF2-40B4-BE49-F238E27FC236}">
                  <a16:creationId xmlns:a16="http://schemas.microsoft.com/office/drawing/2014/main" id="{093BACF9-73C9-436C-6B94-79AC6E8CF10F}"/>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8" name="Rectangle 47">
              <a:extLst>
                <a:ext uri="{FF2B5EF4-FFF2-40B4-BE49-F238E27FC236}">
                  <a16:creationId xmlns:a16="http://schemas.microsoft.com/office/drawing/2014/main" id="{2F000891-BAE4-55F1-B3BC-80DE83D34801}"/>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49" name="Rectangle 48">
              <a:extLst>
                <a:ext uri="{FF2B5EF4-FFF2-40B4-BE49-F238E27FC236}">
                  <a16:creationId xmlns:a16="http://schemas.microsoft.com/office/drawing/2014/main" id="{93D23234-1198-161C-84A1-BA422B63EB5D}"/>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50" name="Rectangle 49">
              <a:extLst>
                <a:ext uri="{FF2B5EF4-FFF2-40B4-BE49-F238E27FC236}">
                  <a16:creationId xmlns:a16="http://schemas.microsoft.com/office/drawing/2014/main" id="{FC33CA2E-15C3-5503-7A4C-005B15C91F92}"/>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51" name="Rectangle 50">
              <a:extLst>
                <a:ext uri="{FF2B5EF4-FFF2-40B4-BE49-F238E27FC236}">
                  <a16:creationId xmlns:a16="http://schemas.microsoft.com/office/drawing/2014/main" id="{CCFAD66B-439A-E028-A311-7B7317C554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52" name="Rectangle 51">
              <a:extLst>
                <a:ext uri="{FF2B5EF4-FFF2-40B4-BE49-F238E27FC236}">
                  <a16:creationId xmlns:a16="http://schemas.microsoft.com/office/drawing/2014/main" id="{BD5B7286-3791-077B-201F-491F4D6A49F5}"/>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53" name="Rectangle 52">
              <a:extLst>
                <a:ext uri="{FF2B5EF4-FFF2-40B4-BE49-F238E27FC236}">
                  <a16:creationId xmlns:a16="http://schemas.microsoft.com/office/drawing/2014/main" id="{54E98BDB-960C-DDA8-B143-5EFB1AA45DFD}"/>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54" name="Rectangle 53">
              <a:extLst>
                <a:ext uri="{FF2B5EF4-FFF2-40B4-BE49-F238E27FC236}">
                  <a16:creationId xmlns:a16="http://schemas.microsoft.com/office/drawing/2014/main" id="{154EDF75-5D77-90BC-8EC8-EFB2897CCF93}"/>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55" name="Rectangle 54">
              <a:extLst>
                <a:ext uri="{FF2B5EF4-FFF2-40B4-BE49-F238E27FC236}">
                  <a16:creationId xmlns:a16="http://schemas.microsoft.com/office/drawing/2014/main" id="{14B1A20C-7168-859A-9DA0-B98A466DC8F9}"/>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6" name="Rectangle 55">
              <a:extLst>
                <a:ext uri="{FF2B5EF4-FFF2-40B4-BE49-F238E27FC236}">
                  <a16:creationId xmlns:a16="http://schemas.microsoft.com/office/drawing/2014/main" id="{8C7C28B5-1445-13AB-DBFF-06B6257AC00F}"/>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7" name="Rectangle 56">
              <a:extLst>
                <a:ext uri="{FF2B5EF4-FFF2-40B4-BE49-F238E27FC236}">
                  <a16:creationId xmlns:a16="http://schemas.microsoft.com/office/drawing/2014/main" id="{FDCA648C-9D9A-5FA7-2565-155F498544F3}"/>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58" name="Rectangle 57">
            <a:extLst>
              <a:ext uri="{FF2B5EF4-FFF2-40B4-BE49-F238E27FC236}">
                <a16:creationId xmlns:a16="http://schemas.microsoft.com/office/drawing/2014/main" id="{6182E794-F64C-8800-161A-DFF90D23EC06}"/>
              </a:ext>
            </a:extLst>
          </p:cNvPr>
          <p:cNvSpPr/>
          <p:nvPr/>
        </p:nvSpPr>
        <p:spPr>
          <a:xfrm>
            <a:off x="226563" y="5386342"/>
            <a:ext cx="1054158" cy="714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6528798-74ED-9D01-BF38-539824D3DAE3}"/>
              </a:ext>
            </a:extLst>
          </p:cNvPr>
          <p:cNvSpPr/>
          <p:nvPr/>
        </p:nvSpPr>
        <p:spPr>
          <a:xfrm>
            <a:off x="242992" y="997071"/>
            <a:ext cx="1054158" cy="393541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77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953087-433D-A1F6-C671-F9EEF4C83D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9" name="TextBox 8">
            <a:extLst>
              <a:ext uri="{FF2B5EF4-FFF2-40B4-BE49-F238E27FC236}">
                <a16:creationId xmlns:a16="http://schemas.microsoft.com/office/drawing/2014/main" id="{8FA2C651-77F5-58B7-ED07-E809B926D0AD}"/>
              </a:ext>
            </a:extLst>
          </p:cNvPr>
          <p:cNvSpPr txBox="1"/>
          <p:nvPr/>
        </p:nvSpPr>
        <p:spPr>
          <a:xfrm>
            <a:off x="1380784" y="3200366"/>
            <a:ext cx="1388969" cy="33855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give our age as a number of years.</a:t>
            </a:r>
          </a:p>
        </p:txBody>
      </p:sp>
      <p:cxnSp>
        <p:nvCxnSpPr>
          <p:cNvPr id="11" name="Straight Arrow Connector 10">
            <a:extLst>
              <a:ext uri="{FF2B5EF4-FFF2-40B4-BE49-F238E27FC236}">
                <a16:creationId xmlns:a16="http://schemas.microsoft.com/office/drawing/2014/main" id="{607BFD75-86E1-36BD-4C27-EC016A68EA0F}"/>
              </a:ext>
            </a:extLst>
          </p:cNvPr>
          <p:cNvCxnSpPr>
            <a:cxnSpLocks/>
            <a:stCxn id="9" idx="0"/>
          </p:cNvCxnSpPr>
          <p:nvPr/>
        </p:nvCxnSpPr>
        <p:spPr>
          <a:xfrm flipV="1">
            <a:off x="2075269" y="2851966"/>
            <a:ext cx="705239" cy="34840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B38A06-966D-0455-4A1F-FF5F5EDE48A3}"/>
              </a:ext>
            </a:extLst>
          </p:cNvPr>
          <p:cNvSpPr txBox="1"/>
          <p:nvPr/>
        </p:nvSpPr>
        <p:spPr>
          <a:xfrm>
            <a:off x="1374334" y="4620940"/>
            <a:ext cx="1501253" cy="461665"/>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use vocabulary like, ‘now’, ‘then’, ‘before’, ‘after’ and ‘a long time ago’.</a:t>
            </a:r>
          </a:p>
        </p:txBody>
      </p:sp>
      <p:cxnSp>
        <p:nvCxnSpPr>
          <p:cNvPr id="13" name="Straight Arrow Connector 12">
            <a:extLst>
              <a:ext uri="{FF2B5EF4-FFF2-40B4-BE49-F238E27FC236}">
                <a16:creationId xmlns:a16="http://schemas.microsoft.com/office/drawing/2014/main" id="{177A73BB-C129-18CD-D7AE-FDD21C44C329}"/>
              </a:ext>
            </a:extLst>
          </p:cNvPr>
          <p:cNvCxnSpPr>
            <a:cxnSpLocks/>
          </p:cNvCxnSpPr>
          <p:nvPr/>
        </p:nvCxnSpPr>
        <p:spPr>
          <a:xfrm flipV="1">
            <a:off x="2593113" y="4399791"/>
            <a:ext cx="401089" cy="2735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08B4EAE-D617-A5C7-D0A4-B2F15EBF3A87}"/>
              </a:ext>
            </a:extLst>
          </p:cNvPr>
          <p:cNvCxnSpPr>
            <a:cxnSpLocks/>
          </p:cNvCxnSpPr>
          <p:nvPr/>
        </p:nvCxnSpPr>
        <p:spPr>
          <a:xfrm>
            <a:off x="2536529" y="2031972"/>
            <a:ext cx="1088870" cy="1150229"/>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8B4817-5766-2C2B-59A9-1F20451AAFC6}"/>
              </a:ext>
            </a:extLst>
          </p:cNvPr>
          <p:cNvSpPr txBox="1"/>
          <p:nvPr/>
        </p:nvSpPr>
        <p:spPr>
          <a:xfrm>
            <a:off x="1380784" y="1628623"/>
            <a:ext cx="1361466" cy="1031051"/>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We put events from our daily routine in the order in which they usually happen.</a:t>
            </a:r>
          </a:p>
          <a:p>
            <a:pPr>
              <a:spcAft>
                <a:spcPts val="600"/>
              </a:spcAft>
            </a:pPr>
            <a:r>
              <a:rPr lang="en-GB" sz="800" b="1">
                <a:solidFill>
                  <a:schemeClr val="accent5"/>
                </a:solidFill>
                <a:latin typeface="Roboto" panose="02000000000000000000" pitchFamily="2" charset="0"/>
                <a:ea typeface="Roboto" panose="02000000000000000000" pitchFamily="2" charset="0"/>
              </a:rPr>
              <a:t>We decide whether a source shows life in the past or present.</a:t>
            </a:r>
          </a:p>
        </p:txBody>
      </p:sp>
      <p:cxnSp>
        <p:nvCxnSpPr>
          <p:cNvPr id="16" name="Straight Arrow Connector 15">
            <a:extLst>
              <a:ext uri="{FF2B5EF4-FFF2-40B4-BE49-F238E27FC236}">
                <a16:creationId xmlns:a16="http://schemas.microsoft.com/office/drawing/2014/main" id="{8F259DF7-A680-ADEC-44BA-F35A10CFA00C}"/>
              </a:ext>
            </a:extLst>
          </p:cNvPr>
          <p:cNvCxnSpPr>
            <a:cxnSpLocks/>
          </p:cNvCxnSpPr>
          <p:nvPr/>
        </p:nvCxnSpPr>
        <p:spPr>
          <a:xfrm flipH="1">
            <a:off x="4806467" y="1628623"/>
            <a:ext cx="1179109" cy="75390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0E6-8FF5-D8FE-DDF2-A2FDCE10C919}"/>
              </a:ext>
            </a:extLst>
          </p:cNvPr>
          <p:cNvSpPr txBox="1"/>
          <p:nvPr/>
        </p:nvSpPr>
        <p:spPr>
          <a:xfrm>
            <a:off x="3895250" y="1454736"/>
            <a:ext cx="1611398" cy="461665"/>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We decide whether a source shows life in a more or less recent time than another.</a:t>
            </a:r>
          </a:p>
        </p:txBody>
      </p:sp>
      <p:cxnSp>
        <p:nvCxnSpPr>
          <p:cNvPr id="18" name="Straight Arrow Connector 17">
            <a:extLst>
              <a:ext uri="{FF2B5EF4-FFF2-40B4-BE49-F238E27FC236}">
                <a16:creationId xmlns:a16="http://schemas.microsoft.com/office/drawing/2014/main" id="{C84A0090-CCC2-29C7-D250-61A3A4FEB3C6}"/>
              </a:ext>
            </a:extLst>
          </p:cNvPr>
          <p:cNvCxnSpPr>
            <a:cxnSpLocks/>
          </p:cNvCxnSpPr>
          <p:nvPr/>
        </p:nvCxnSpPr>
        <p:spPr>
          <a:xfrm flipH="1">
            <a:off x="3870253" y="1855703"/>
            <a:ext cx="127244" cy="42713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2F45CFC-3E00-EF90-6278-BD5BB3922B34}"/>
              </a:ext>
            </a:extLst>
          </p:cNvPr>
          <p:cNvSpPr txBox="1"/>
          <p:nvPr/>
        </p:nvSpPr>
        <p:spPr>
          <a:xfrm>
            <a:off x="3758788" y="5045688"/>
            <a:ext cx="1388969" cy="33855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use vocabulary like ‘decade’ and ‘century’.</a:t>
            </a:r>
          </a:p>
        </p:txBody>
      </p:sp>
      <p:cxnSp>
        <p:nvCxnSpPr>
          <p:cNvPr id="22" name="Straight Arrow Connector 21">
            <a:extLst>
              <a:ext uri="{FF2B5EF4-FFF2-40B4-BE49-F238E27FC236}">
                <a16:creationId xmlns:a16="http://schemas.microsoft.com/office/drawing/2014/main" id="{1FB83086-5A7D-D7E6-3CFB-67B768B7A428}"/>
              </a:ext>
            </a:extLst>
          </p:cNvPr>
          <p:cNvCxnSpPr>
            <a:cxnSpLocks/>
          </p:cNvCxnSpPr>
          <p:nvPr/>
        </p:nvCxnSpPr>
        <p:spPr>
          <a:xfrm flipV="1">
            <a:off x="4662866" y="4620940"/>
            <a:ext cx="339781" cy="4189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2B1901-4E33-D0E4-3233-E493850E56F9}"/>
              </a:ext>
            </a:extLst>
          </p:cNvPr>
          <p:cNvSpPr txBox="1"/>
          <p:nvPr/>
        </p:nvSpPr>
        <p:spPr>
          <a:xfrm>
            <a:off x="5604353" y="4871966"/>
            <a:ext cx="2295525" cy="984885"/>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We describe historical periods and time using dates [AD only] and as a given number of years ago (up to 1000, as per mathematics knowledge). </a:t>
            </a:r>
          </a:p>
          <a:p>
            <a:pPr>
              <a:spcAft>
                <a:spcPts val="600"/>
              </a:spcAft>
            </a:pPr>
            <a:r>
              <a:rPr lang="en-GB" sz="800" b="1">
                <a:solidFill>
                  <a:schemeClr val="accent5"/>
                </a:solidFill>
                <a:latin typeface="Roboto" panose="02000000000000000000" pitchFamily="2" charset="0"/>
                <a:ea typeface="Roboto" panose="02000000000000000000" pitchFamily="2" charset="0"/>
              </a:rPr>
              <a:t>We place dates (AD only) on a timeline.</a:t>
            </a:r>
          </a:p>
          <a:p>
            <a:pPr>
              <a:spcAft>
                <a:spcPts val="600"/>
              </a:spcAft>
            </a:pPr>
            <a:r>
              <a:rPr lang="en-GB" sz="800" b="1">
                <a:solidFill>
                  <a:schemeClr val="accent5"/>
                </a:solidFill>
                <a:latin typeface="Roboto" panose="02000000000000000000" pitchFamily="2" charset="0"/>
                <a:ea typeface="Roboto" panose="02000000000000000000" pitchFamily="2" charset="0"/>
              </a:rPr>
              <a:t>We convert between a year and a century. </a:t>
            </a:r>
          </a:p>
        </p:txBody>
      </p:sp>
      <p:sp>
        <p:nvSpPr>
          <p:cNvPr id="26" name="TextBox 25">
            <a:extLst>
              <a:ext uri="{FF2B5EF4-FFF2-40B4-BE49-F238E27FC236}">
                <a16:creationId xmlns:a16="http://schemas.microsoft.com/office/drawing/2014/main" id="{F45F4033-60CC-A1A4-21D9-762F692F9D73}"/>
              </a:ext>
            </a:extLst>
          </p:cNvPr>
          <p:cNvSpPr txBox="1"/>
          <p:nvPr/>
        </p:nvSpPr>
        <p:spPr>
          <a:xfrm>
            <a:off x="7069348" y="1697043"/>
            <a:ext cx="1932014" cy="461665"/>
          </a:xfrm>
          <a:prstGeom prst="rect">
            <a:avLst/>
          </a:prstGeom>
          <a:noFill/>
        </p:spPr>
        <p:txBody>
          <a:bodyPr wrap="square" rtlCol="0">
            <a:spAutoFit/>
          </a:bodyPr>
          <a:lstStyle/>
          <a:p>
            <a:pPr>
              <a:spcAft>
                <a:spcPts val="600"/>
              </a:spcAft>
            </a:pPr>
            <a:r>
              <a:rPr lang="en-GB" sz="800">
                <a:solidFill>
                  <a:schemeClr val="accent5"/>
                </a:solidFill>
                <a:latin typeface="Roboto" panose="02000000000000000000" pitchFamily="2" charset="0"/>
                <a:ea typeface="Roboto" panose="02000000000000000000" pitchFamily="2" charset="0"/>
              </a:rPr>
              <a:t>Now we are secure in negative numbers in mathematics, </a:t>
            </a:r>
            <a:r>
              <a:rPr lang="en-GB" sz="800" b="1">
                <a:solidFill>
                  <a:schemeClr val="accent5"/>
                </a:solidFill>
                <a:latin typeface="Roboto" panose="02000000000000000000" pitchFamily="2" charset="0"/>
                <a:ea typeface="Roboto" panose="02000000000000000000" pitchFamily="2" charset="0"/>
              </a:rPr>
              <a:t>we can use AD (CE) and BC (BCE) accurately.</a:t>
            </a:r>
          </a:p>
        </p:txBody>
      </p:sp>
      <p:cxnSp>
        <p:nvCxnSpPr>
          <p:cNvPr id="27" name="Straight Arrow Connector 26">
            <a:extLst>
              <a:ext uri="{FF2B5EF4-FFF2-40B4-BE49-F238E27FC236}">
                <a16:creationId xmlns:a16="http://schemas.microsoft.com/office/drawing/2014/main" id="{489D49F4-D5B9-5C9C-5A35-991E9BC14382}"/>
              </a:ext>
            </a:extLst>
          </p:cNvPr>
          <p:cNvCxnSpPr>
            <a:cxnSpLocks/>
            <a:stCxn id="26" idx="1"/>
          </p:cNvCxnSpPr>
          <p:nvPr/>
        </p:nvCxnSpPr>
        <p:spPr>
          <a:xfrm flipH="1">
            <a:off x="5684903" y="1927876"/>
            <a:ext cx="1384445" cy="407101"/>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5E4919E-0992-C09E-5F12-487949AEDDAB}"/>
              </a:ext>
            </a:extLst>
          </p:cNvPr>
          <p:cNvSpPr txBox="1"/>
          <p:nvPr/>
        </p:nvSpPr>
        <p:spPr>
          <a:xfrm>
            <a:off x="7069347" y="2439376"/>
            <a:ext cx="1932013" cy="338554"/>
          </a:xfrm>
          <a:prstGeom prst="rect">
            <a:avLst/>
          </a:prstGeom>
          <a:noFill/>
        </p:spPr>
        <p:txBody>
          <a:bodyPr wrap="square" rtlCol="0">
            <a:spAutoFit/>
          </a:bodyPr>
          <a:lstStyle/>
          <a:p>
            <a:pPr>
              <a:spcAft>
                <a:spcPts val="600"/>
              </a:spcAft>
            </a:pPr>
            <a:r>
              <a:rPr lang="en-GB" sz="800">
                <a:solidFill>
                  <a:schemeClr val="accent5"/>
                </a:solidFill>
                <a:latin typeface="Roboto" panose="02000000000000000000" pitchFamily="2" charset="0"/>
                <a:ea typeface="Roboto" panose="02000000000000000000" pitchFamily="2" charset="0"/>
              </a:rPr>
              <a:t>We add ‘</a:t>
            </a:r>
            <a:r>
              <a:rPr lang="en-GB" sz="800" b="1">
                <a:solidFill>
                  <a:schemeClr val="accent5"/>
                </a:solidFill>
                <a:latin typeface="Roboto" panose="02000000000000000000" pitchFamily="2" charset="0"/>
                <a:ea typeface="Roboto" panose="02000000000000000000" pitchFamily="2" charset="0"/>
              </a:rPr>
              <a:t>millennium</a:t>
            </a:r>
            <a:r>
              <a:rPr lang="en-GB" sz="800">
                <a:solidFill>
                  <a:schemeClr val="accent5"/>
                </a:solidFill>
                <a:latin typeface="Roboto" panose="02000000000000000000" pitchFamily="2" charset="0"/>
                <a:ea typeface="Roboto" panose="02000000000000000000" pitchFamily="2" charset="0"/>
              </a:rPr>
              <a:t>’ to our vocabulary of a way of describing time.</a:t>
            </a:r>
          </a:p>
        </p:txBody>
      </p:sp>
      <p:cxnSp>
        <p:nvCxnSpPr>
          <p:cNvPr id="29" name="Straight Arrow Connector 28">
            <a:extLst>
              <a:ext uri="{FF2B5EF4-FFF2-40B4-BE49-F238E27FC236}">
                <a16:creationId xmlns:a16="http://schemas.microsoft.com/office/drawing/2014/main" id="{ECD13D45-3084-BA87-8332-2EC2D3E344ED}"/>
              </a:ext>
            </a:extLst>
          </p:cNvPr>
          <p:cNvCxnSpPr>
            <a:cxnSpLocks/>
          </p:cNvCxnSpPr>
          <p:nvPr/>
        </p:nvCxnSpPr>
        <p:spPr>
          <a:xfrm flipH="1" flipV="1">
            <a:off x="6067019" y="2431872"/>
            <a:ext cx="1002328" cy="17085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495687-26B0-BFC5-FF6E-E2A0FAD49FC8}"/>
              </a:ext>
            </a:extLst>
          </p:cNvPr>
          <p:cNvSpPr txBox="1"/>
          <p:nvPr/>
        </p:nvSpPr>
        <p:spPr>
          <a:xfrm>
            <a:off x="7069347" y="3564103"/>
            <a:ext cx="1919325" cy="584775"/>
          </a:xfrm>
          <a:prstGeom prst="rect">
            <a:avLst/>
          </a:prstGeom>
          <a:noFill/>
        </p:spPr>
        <p:txBody>
          <a:bodyPr wrap="square" rtlCol="0">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We use key dates to compare the timing of two events, considering how closely together or far apart they occurred.</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682CEB3D-3A62-322C-3B55-FAE6C72DBB70}"/>
              </a:ext>
            </a:extLst>
          </p:cNvPr>
          <p:cNvCxnSpPr>
            <a:cxnSpLocks/>
          </p:cNvCxnSpPr>
          <p:nvPr/>
        </p:nvCxnSpPr>
        <p:spPr>
          <a:xfrm flipH="1" flipV="1">
            <a:off x="5720855" y="4018966"/>
            <a:ext cx="346164" cy="85300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E07523D-C8BD-117D-5C3F-501B633E1505}"/>
              </a:ext>
            </a:extLst>
          </p:cNvPr>
          <p:cNvSpPr txBox="1"/>
          <p:nvPr/>
        </p:nvSpPr>
        <p:spPr>
          <a:xfrm>
            <a:off x="2452326" y="1056019"/>
            <a:ext cx="1494141" cy="461665"/>
          </a:xfrm>
          <a:prstGeom prst="rect">
            <a:avLst/>
          </a:prstGeom>
          <a:noFill/>
        </p:spPr>
        <p:txBody>
          <a:bodyPr wrap="square">
            <a:spAutoFit/>
          </a:bodyPr>
          <a:lstStyle/>
          <a:p>
            <a:pPr marR="0" lvl="0" algn="l" defTabSz="914400" rtl="0" eaLnBrk="1" fontAlgn="auto" latinLnBrk="0" hangingPunct="1">
              <a:spcBef>
                <a:spcPts val="0"/>
              </a:spcBef>
              <a:spcAft>
                <a:spcPts val="600"/>
              </a:spcAft>
              <a:buClrTx/>
              <a:buSzTx/>
              <a:tabLst/>
              <a:defRPr/>
            </a:pPr>
            <a:r>
              <a:rPr lang="en-GB" sz="800" b="1">
                <a:solidFill>
                  <a:schemeClr val="accent5"/>
                </a:solidFill>
                <a:latin typeface="Roboto" panose="02000000000000000000" pitchFamily="2" charset="0"/>
                <a:ea typeface="Roboto" panose="02000000000000000000" pitchFamily="2" charset="0"/>
                <a:cs typeface="Times New Roman" panose="02020603050405020304" pitchFamily="18" charset="0"/>
              </a:rPr>
              <a:t>We r</a:t>
            </a:r>
            <a:r>
              <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ecognise historical periods or events using arrows on a blank timeline.</a:t>
            </a:r>
          </a:p>
        </p:txBody>
      </p:sp>
      <p:cxnSp>
        <p:nvCxnSpPr>
          <p:cNvPr id="36" name="Straight Arrow Connector 35">
            <a:extLst>
              <a:ext uri="{FF2B5EF4-FFF2-40B4-BE49-F238E27FC236}">
                <a16:creationId xmlns:a16="http://schemas.microsoft.com/office/drawing/2014/main" id="{DFA25F30-707A-8239-0797-EB6EEA436968}"/>
              </a:ext>
            </a:extLst>
          </p:cNvPr>
          <p:cNvCxnSpPr>
            <a:cxnSpLocks/>
          </p:cNvCxnSpPr>
          <p:nvPr/>
        </p:nvCxnSpPr>
        <p:spPr>
          <a:xfrm>
            <a:off x="3036869" y="1565850"/>
            <a:ext cx="650502" cy="1145387"/>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B05BCFF-D9CB-5342-5853-FEC2B61E5842}"/>
              </a:ext>
            </a:extLst>
          </p:cNvPr>
          <p:cNvPicPr>
            <a:picLocks noChangeAspect="1"/>
          </p:cNvPicPr>
          <p:nvPr/>
        </p:nvPicPr>
        <p:blipFill>
          <a:blip r:embed="rId3"/>
          <a:stretch>
            <a:fillRect/>
          </a:stretch>
        </p:blipFill>
        <p:spPr>
          <a:xfrm>
            <a:off x="8130099" y="5309522"/>
            <a:ext cx="1312200" cy="1080000"/>
          </a:xfrm>
          <a:prstGeom prst="rect">
            <a:avLst/>
          </a:prstGeom>
        </p:spPr>
      </p:pic>
      <p:sp>
        <p:nvSpPr>
          <p:cNvPr id="43" name="TextBox 42">
            <a:extLst>
              <a:ext uri="{FF2B5EF4-FFF2-40B4-BE49-F238E27FC236}">
                <a16:creationId xmlns:a16="http://schemas.microsoft.com/office/drawing/2014/main" id="{9D370A95-5D5E-5B26-5477-9D04B31C416F}"/>
              </a:ext>
            </a:extLst>
          </p:cNvPr>
          <p:cNvSpPr txBox="1"/>
          <p:nvPr/>
        </p:nvSpPr>
        <p:spPr>
          <a:xfrm>
            <a:off x="5972426" y="1304481"/>
            <a:ext cx="1932014" cy="33855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place a small selection of sources in order, from most to least recent.</a:t>
            </a:r>
          </a:p>
        </p:txBody>
      </p:sp>
      <p:cxnSp>
        <p:nvCxnSpPr>
          <p:cNvPr id="46" name="Straight Arrow Connector 45">
            <a:extLst>
              <a:ext uri="{FF2B5EF4-FFF2-40B4-BE49-F238E27FC236}">
                <a16:creationId xmlns:a16="http://schemas.microsoft.com/office/drawing/2014/main" id="{3D5588DC-BFB5-5E67-A43B-91ED64D9C7BE}"/>
              </a:ext>
            </a:extLst>
          </p:cNvPr>
          <p:cNvCxnSpPr>
            <a:cxnSpLocks/>
          </p:cNvCxnSpPr>
          <p:nvPr/>
        </p:nvCxnSpPr>
        <p:spPr>
          <a:xfrm flipH="1">
            <a:off x="6568183" y="3776862"/>
            <a:ext cx="501164" cy="8697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0DFF5C89-E194-F2B7-5DC7-4A6E87B598CD}"/>
              </a:ext>
            </a:extLst>
          </p:cNvPr>
          <p:cNvGrpSpPr/>
          <p:nvPr/>
        </p:nvGrpSpPr>
        <p:grpSpPr>
          <a:xfrm>
            <a:off x="273657" y="1088347"/>
            <a:ext cx="980829" cy="4894869"/>
            <a:chOff x="273657" y="-474493"/>
            <a:chExt cx="980829" cy="4894869"/>
          </a:xfrm>
        </p:grpSpPr>
        <p:sp>
          <p:nvSpPr>
            <p:cNvPr id="49" name="Rectangle 48">
              <a:extLst>
                <a:ext uri="{FF2B5EF4-FFF2-40B4-BE49-F238E27FC236}">
                  <a16:creationId xmlns:a16="http://schemas.microsoft.com/office/drawing/2014/main" id="{6F83AAAE-4E59-2C38-03F4-5102B75895D7}"/>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50" name="Rectangle 49">
              <a:extLst>
                <a:ext uri="{FF2B5EF4-FFF2-40B4-BE49-F238E27FC236}">
                  <a16:creationId xmlns:a16="http://schemas.microsoft.com/office/drawing/2014/main" id="{713E7076-F51B-0EAA-BF00-7F57DD6CBF6C}"/>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51" name="Rectangle 50">
              <a:extLst>
                <a:ext uri="{FF2B5EF4-FFF2-40B4-BE49-F238E27FC236}">
                  <a16:creationId xmlns:a16="http://schemas.microsoft.com/office/drawing/2014/main" id="{EDEBA556-8F2D-F5CD-F58C-CF364C86D19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52" name="Rectangle 51">
              <a:extLst>
                <a:ext uri="{FF2B5EF4-FFF2-40B4-BE49-F238E27FC236}">
                  <a16:creationId xmlns:a16="http://schemas.microsoft.com/office/drawing/2014/main" id="{EC64614A-B954-90AE-A05F-460A81B48B19}"/>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53" name="Rectangle 52">
              <a:extLst>
                <a:ext uri="{FF2B5EF4-FFF2-40B4-BE49-F238E27FC236}">
                  <a16:creationId xmlns:a16="http://schemas.microsoft.com/office/drawing/2014/main" id="{E54701D5-FFAC-0845-9442-8D137D12084E}"/>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54" name="Rectangle 53">
              <a:extLst>
                <a:ext uri="{FF2B5EF4-FFF2-40B4-BE49-F238E27FC236}">
                  <a16:creationId xmlns:a16="http://schemas.microsoft.com/office/drawing/2014/main" id="{2DC7EE77-B425-7755-50D4-C48896811B0A}"/>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55" name="Rectangle 54">
              <a:extLst>
                <a:ext uri="{FF2B5EF4-FFF2-40B4-BE49-F238E27FC236}">
                  <a16:creationId xmlns:a16="http://schemas.microsoft.com/office/drawing/2014/main" id="{5703FA37-6E11-C8A6-C8C2-57A545ACD58F}"/>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56" name="Rectangle 55">
              <a:extLst>
                <a:ext uri="{FF2B5EF4-FFF2-40B4-BE49-F238E27FC236}">
                  <a16:creationId xmlns:a16="http://schemas.microsoft.com/office/drawing/2014/main" id="{33B587B2-9798-D770-6B59-C23BCCA1C25E}"/>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57" name="Rectangle 56">
              <a:extLst>
                <a:ext uri="{FF2B5EF4-FFF2-40B4-BE49-F238E27FC236}">
                  <a16:creationId xmlns:a16="http://schemas.microsoft.com/office/drawing/2014/main" id="{63B480CC-3927-C7AD-F77D-913C72CC725F}"/>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8" name="Rectangle 57">
              <a:extLst>
                <a:ext uri="{FF2B5EF4-FFF2-40B4-BE49-F238E27FC236}">
                  <a16:creationId xmlns:a16="http://schemas.microsoft.com/office/drawing/2014/main" id="{DA27B6E5-503C-BF1F-15B5-71B10E250FEC}"/>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9" name="Rectangle 58">
              <a:extLst>
                <a:ext uri="{FF2B5EF4-FFF2-40B4-BE49-F238E27FC236}">
                  <a16:creationId xmlns:a16="http://schemas.microsoft.com/office/drawing/2014/main" id="{BE042748-34C7-0D1A-7108-B4550644EA7A}"/>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61" name="Rectangle 60">
            <a:extLst>
              <a:ext uri="{FF2B5EF4-FFF2-40B4-BE49-F238E27FC236}">
                <a16:creationId xmlns:a16="http://schemas.microsoft.com/office/drawing/2014/main" id="{7AFE39C2-91E8-8D51-2505-32D95BA79741}"/>
              </a:ext>
            </a:extLst>
          </p:cNvPr>
          <p:cNvSpPr/>
          <p:nvPr/>
        </p:nvSpPr>
        <p:spPr>
          <a:xfrm>
            <a:off x="242992" y="997070"/>
            <a:ext cx="1054158" cy="438717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4878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p:txBody>
          <a:bodyPr/>
          <a:lstStyle/>
          <a:p>
            <a:r>
              <a:rPr lang="en-US"/>
              <a:t>Alignment to the National Curriculum</a:t>
            </a:r>
            <a:endParaRPr lang="en-GB"/>
          </a:p>
        </p:txBody>
      </p:sp>
      <p:graphicFrame>
        <p:nvGraphicFramePr>
          <p:cNvPr id="3" name="Table 2">
            <a:extLst>
              <a:ext uri="{FF2B5EF4-FFF2-40B4-BE49-F238E27FC236}">
                <a16:creationId xmlns:a16="http://schemas.microsoft.com/office/drawing/2014/main" id="{4870E8E0-1BFD-4C5A-828D-B2DF88EFA01F}"/>
              </a:ext>
            </a:extLst>
          </p:cNvPr>
          <p:cNvGraphicFramePr>
            <a:graphicFrameLocks noGrp="1"/>
          </p:cNvGraphicFramePr>
          <p:nvPr>
            <p:extLst>
              <p:ext uri="{D42A27DB-BD31-4B8C-83A1-F6EECF244321}">
                <p14:modId xmlns:p14="http://schemas.microsoft.com/office/powerpoint/2010/main" val="132169439"/>
              </p:ext>
            </p:extLst>
          </p:nvPr>
        </p:nvGraphicFramePr>
        <p:xfrm>
          <a:off x="256564" y="2066646"/>
          <a:ext cx="9133840" cy="4150043"/>
        </p:xfrm>
        <a:graphic>
          <a:graphicData uri="http://schemas.openxmlformats.org/drawingml/2006/table">
            <a:tbl>
              <a:tblPr firstRow="1" bandRow="1"/>
              <a:tblGrid>
                <a:gridCol w="7124194">
                  <a:extLst>
                    <a:ext uri="{9D8B030D-6E8A-4147-A177-3AD203B41FA5}">
                      <a16:colId xmlns:a16="http://schemas.microsoft.com/office/drawing/2014/main" val="1335714826"/>
                    </a:ext>
                  </a:extLst>
                </a:gridCol>
                <a:gridCol w="2009646">
                  <a:extLst>
                    <a:ext uri="{9D8B030D-6E8A-4147-A177-3AD203B41FA5}">
                      <a16:colId xmlns:a16="http://schemas.microsoft.com/office/drawing/2014/main" val="4037097178"/>
                    </a:ext>
                  </a:extLst>
                </a:gridCol>
              </a:tblGrid>
              <a:tr h="14022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a:solidFill>
                            <a:schemeClr val="tx1"/>
                          </a:solidFill>
                          <a:latin typeface="United Curriculum" pitchFamily="2" charset="0"/>
                          <a:ea typeface="Roboto" panose="02000000000000000000" pitchFamily="2" charset="0"/>
                        </a:rPr>
                        <a:t>KS1</a:t>
                      </a:r>
                    </a:p>
                  </a:txBody>
                  <a:tcPr marL="36000" marR="36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Changes within living memory. Where appropriate, these should be used to reveal aspects of change in national life</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Y1 </a:t>
                      </a:r>
                      <a:r>
                        <a:rPr lang="en-GB" sz="1000" err="1">
                          <a:solidFill>
                            <a:schemeClr val="bg1"/>
                          </a:solidFill>
                          <a:latin typeface="Roboto" panose="02000000000000000000" pitchFamily="2" charset="0"/>
                          <a:ea typeface="Roboto" panose="02000000000000000000" pitchFamily="2" charset="0"/>
                        </a:rPr>
                        <a:t>Aut</a:t>
                      </a:r>
                      <a:r>
                        <a:rPr lang="en-GB" sz="1000">
                          <a:solidFill>
                            <a:schemeClr val="bg1"/>
                          </a:solidFill>
                          <a:latin typeface="Roboto" panose="02000000000000000000" pitchFamily="2" charset="0"/>
                          <a:ea typeface="Roboto" panose="02000000000000000000" pitchFamily="2" charset="0"/>
                        </a:rPr>
                        <a:t>; Y1 </a:t>
                      </a:r>
                      <a:r>
                        <a:rPr lang="en-GB" sz="1000" err="1">
                          <a:solidFill>
                            <a:schemeClr val="bg1"/>
                          </a:solidFill>
                          <a:latin typeface="Roboto" panose="02000000000000000000" pitchFamily="2" charset="0"/>
                          <a:ea typeface="Roboto" panose="02000000000000000000" pitchFamily="2" charset="0"/>
                        </a:rPr>
                        <a:t>Spr</a:t>
                      </a:r>
                      <a:r>
                        <a:rPr lang="en-GB" sz="1000">
                          <a:solidFill>
                            <a:schemeClr val="bg1"/>
                          </a:solidFill>
                          <a:latin typeface="Roboto" panose="02000000000000000000" pitchFamily="2" charset="0"/>
                          <a:ea typeface="Roboto" panose="02000000000000000000" pitchFamily="2" charset="0"/>
                        </a:rPr>
                        <a:t>; Y1 Sum; Y2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Events beyond living memory that are significant nationally or globally [for example the Great Fire of London, the first aeroplane flight or events commemorated through festivals or anniversaries]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Y2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dirty="0">
                          <a:solidFill>
                            <a:schemeClr val="bg1"/>
                          </a:solidFill>
                          <a:latin typeface="Roboto" panose="02000000000000000000" pitchFamily="2" charset="0"/>
                          <a:ea typeface="Roboto" panose="02000000000000000000" pitchFamily="2" charset="0"/>
                        </a:rPr>
                        <a:t>The lives of significant individuals in the past who have contributed to national and international achievements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Y1 </a:t>
                      </a:r>
                      <a:r>
                        <a:rPr lang="en-GB" sz="1000" err="1">
                          <a:solidFill>
                            <a:schemeClr val="bg1"/>
                          </a:solidFill>
                          <a:latin typeface="Roboto" panose="02000000000000000000" pitchFamily="2" charset="0"/>
                          <a:ea typeface="Roboto" panose="02000000000000000000" pitchFamily="2" charset="0"/>
                        </a:rPr>
                        <a:t>Spr</a:t>
                      </a:r>
                      <a:r>
                        <a:rPr lang="en-GB" sz="1000">
                          <a:solidFill>
                            <a:schemeClr val="bg1"/>
                          </a:solidFill>
                          <a:latin typeface="Roboto" panose="02000000000000000000" pitchFamily="2" charset="0"/>
                          <a:ea typeface="Roboto" panose="02000000000000000000" pitchFamily="2" charset="0"/>
                        </a:rPr>
                        <a:t>; Y2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39035515"/>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Lives of significant individuals who can be used to compare aspects of life in other periods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Y2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8644804"/>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Significant historical events, people and places in their own locality</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Y2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140222">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200" b="1">
                          <a:solidFill>
                            <a:schemeClr val="tx1"/>
                          </a:solidFill>
                          <a:latin typeface="United Curriculum" pitchFamily="2" charset="0"/>
                          <a:ea typeface="Roboto" panose="02000000000000000000" pitchFamily="2" charset="0"/>
                        </a:rPr>
                        <a:t>KS2</a:t>
                      </a:r>
                    </a:p>
                  </a:txBody>
                  <a:tcPr marL="36000" marR="36000" marT="18000" marB="18000" anchor="ctr">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79BC"/>
                    </a:solidFill>
                  </a:tcPr>
                </a:tc>
                <a:extLst>
                  <a:ext uri="{0D108BD9-81ED-4DB2-BD59-A6C34878D82A}">
                    <a16:rowId xmlns:a16="http://schemas.microsoft.com/office/drawing/2014/main" val="2688738991"/>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Changes in Britain from the Stone Age to the Iron Age</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Y3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Roman Empire</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Roman Empire’s impact on Britain</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Britain’s settlement by Anglo-Saxons and Scots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Y6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Viking and Anglo-Saxon struggle for the Kingdom of England to the time of Edward the Confessor</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Y6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4579953"/>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 local history study</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Y4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3939331"/>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 study of an aspect or theme in Britain that extends pupils’ chronological understanding beyond 1066</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Sum; Y6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8900562"/>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achievements of the earliest civilisations – an overview of where and when the first civilisations appeared</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45724940"/>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achievements of the earliest civilisations – a depth study of one of the following: Ancient Sumer, the Indus Valley, Ancient Egypt, the Shang Dynasty of Ancient China</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Y3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7634813"/>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Ancient Greece – a study of Greek life and achievements and their influence on the western world</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Y3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56650872"/>
                  </a:ext>
                </a:extLst>
              </a:tr>
              <a:tr h="3745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 non-European society that provides contrast with British history – one study chosen from: Early Islamic Civilisation, including a study of Baghdad c. AD 900; Maya civilisation c. AD 900; Benin (West Africa) c. AD 900-1300</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dirty="0">
                          <a:solidFill>
                            <a:schemeClr val="bg1"/>
                          </a:solidFill>
                          <a:latin typeface="Roboto" panose="02000000000000000000" pitchFamily="2" charset="0"/>
                          <a:ea typeface="Roboto" panose="02000000000000000000" pitchFamily="2" charset="0"/>
                        </a:rPr>
                        <a:t>Y4 </a:t>
                      </a:r>
                      <a:r>
                        <a:rPr lang="en-GB" sz="1000" dirty="0" err="1">
                          <a:solidFill>
                            <a:schemeClr val="bg1"/>
                          </a:solidFill>
                          <a:latin typeface="Roboto" panose="02000000000000000000" pitchFamily="2" charset="0"/>
                          <a:ea typeface="Roboto" panose="02000000000000000000" pitchFamily="2" charset="0"/>
                        </a:rPr>
                        <a:t>Aut</a:t>
                      </a:r>
                      <a:r>
                        <a:rPr lang="en-GB" sz="1000" dirty="0">
                          <a:solidFill>
                            <a:schemeClr val="bg1"/>
                          </a:solidFill>
                          <a:latin typeface="Roboto" panose="02000000000000000000" pitchFamily="2" charset="0"/>
                          <a:ea typeface="Roboto" panose="02000000000000000000" pitchFamily="2" charset="0"/>
                        </a:rPr>
                        <a:t>; Y4 </a:t>
                      </a:r>
                      <a:r>
                        <a:rPr lang="en-GB" sz="1000" dirty="0" err="1">
                          <a:solidFill>
                            <a:schemeClr val="bg1"/>
                          </a:solidFill>
                          <a:latin typeface="Roboto" panose="02000000000000000000" pitchFamily="2" charset="0"/>
                          <a:ea typeface="Roboto" panose="02000000000000000000" pitchFamily="2" charset="0"/>
                        </a:rPr>
                        <a:t>Spr</a:t>
                      </a:r>
                      <a:endParaRPr lang="en-GB" sz="1000" dirty="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63742356"/>
                  </a:ext>
                </a:extLst>
              </a:tr>
            </a:tbl>
          </a:graphicData>
        </a:graphic>
      </p:graphicFrame>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13093" y="887069"/>
            <a:ext cx="7894587" cy="9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u="sng">
                <a:solidFill>
                  <a:schemeClr val="bg1"/>
                </a:solidFill>
                <a:latin typeface="Roboto" panose="02000000000000000000" pitchFamily="2" charset="0"/>
                <a:ea typeface="Roboto" panose="02000000000000000000" pitchFamily="2" charset="0"/>
              </a:rPr>
              <a:t>first taught</a:t>
            </a:r>
            <a:r>
              <a:rPr lang="en-US" sz="1200" b="1">
                <a:solidFill>
                  <a:schemeClr val="bg1"/>
                </a:solidFill>
                <a:latin typeface="Roboto" panose="02000000000000000000" pitchFamily="2" charset="0"/>
                <a:ea typeface="Roboto" panose="02000000000000000000" pitchFamily="2" charset="0"/>
              </a:rPr>
              <a:t> across KS1 or KS2. The curriculum has been sequenced so that much of the content is reviewed in subsequent units. </a:t>
            </a:r>
            <a:r>
              <a:rPr lang="en-GB" sz="1200" b="1">
                <a:solidFill>
                  <a:schemeClr val="bg1"/>
                </a:solidFill>
                <a:latin typeface="Roboto" panose="02000000000000000000" pitchFamily="2" charset="0"/>
                <a:ea typeface="Roboto" panose="02000000000000000000" pitchFamily="2" charset="0"/>
              </a:rPr>
              <a:t>Pupils are taught disciplinary knowledge, including change, cause, similarity and difference and significance, throughout each unit. Careful attention has been paid to the mathematics Programmes of Study, as well as the content of the science and geography curriculum to ensure that pupils build on knowledge where appropriate.</a:t>
            </a:r>
          </a:p>
        </p:txBody>
      </p:sp>
    </p:spTree>
    <p:extLst>
      <p:ext uri="{BB962C8B-B14F-4D97-AF65-F5344CB8AC3E}">
        <p14:creationId xmlns:p14="http://schemas.microsoft.com/office/powerpoint/2010/main" val="3882795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075B7-748A-76E7-2713-DF7555CF6850}"/>
              </a:ext>
            </a:extLst>
          </p:cNvPr>
          <p:cNvSpPr>
            <a:spLocks noGrp="1"/>
          </p:cNvSpPr>
          <p:nvPr>
            <p:ph type="body" sz="quarter" idx="10"/>
          </p:nvPr>
        </p:nvSpPr>
        <p:spPr/>
        <p:txBody>
          <a:bodyPr/>
          <a:lstStyle/>
          <a:p>
            <a:r>
              <a:rPr lang="en-GB"/>
              <a:t>Implementation</a:t>
            </a:r>
          </a:p>
        </p:txBody>
      </p:sp>
      <p:sp>
        <p:nvSpPr>
          <p:cNvPr id="3" name="TextBox 2">
            <a:extLst>
              <a:ext uri="{FF2B5EF4-FFF2-40B4-BE49-F238E27FC236}">
                <a16:creationId xmlns:a16="http://schemas.microsoft.com/office/drawing/2014/main" id="{A07A2571-058F-4A85-BDDF-0AC276A03064}"/>
              </a:ext>
            </a:extLst>
          </p:cNvPr>
          <p:cNvSpPr txBox="1"/>
          <p:nvPr/>
        </p:nvSpPr>
        <p:spPr>
          <a:xfrm>
            <a:off x="598310" y="1388534"/>
            <a:ext cx="8139289" cy="2800767"/>
          </a:xfrm>
          <a:prstGeom prst="rect">
            <a:avLst/>
          </a:prstGeom>
          <a:noFill/>
        </p:spPr>
        <p:txBody>
          <a:bodyPr wrap="square" rtlCol="0">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History reflects our broader teaching and learning principles, found </a:t>
            </a:r>
            <a:r>
              <a:rPr lang="en-US" sz="1200" b="1" u="sng" dirty="0">
                <a:solidFill>
                  <a:schemeClr val="bg1"/>
                </a:solidFill>
                <a:latin typeface="Roboto" panose="02000000000000000000" pitchFamily="2" charset="0"/>
                <a:ea typeface="Roboto" panose="02000000000000000000" pitchFamily="2" charset="0"/>
                <a:cs typeface="Roboto" panose="02000000000000000000" pitchFamily="2" charset="0"/>
                <a:hlinkClick r:id="rId2" action="ppaction://hlinksldjump"/>
              </a:rPr>
              <a:t>here</a:t>
            </a:r>
            <a:r>
              <a:rPr lang="en-US" sz="1200" b="1" u="sng" dirty="0">
                <a:solidFill>
                  <a:schemeClr val="bg1"/>
                </a:solidFill>
                <a:latin typeface="Roboto" panose="02000000000000000000" pitchFamily="2" charset="0"/>
                <a:ea typeface="Roboto" panose="02000000000000000000" pitchFamily="2" charset="0"/>
                <a:cs typeface="Roboto" panose="02000000000000000000" pitchFamily="2" charset="0"/>
              </a:rPr>
              <a:t>.</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History in particular:</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Content is always carefully situated within existing schemas. Every unit always begins with the chronological and geographical contexts, so that pupils can situate new knowledge in their broader understanding of people and places in the past.</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Vertical concepts are used within lessons to connect learning about one civilisation to another. For example, when learning about Ancient Maya step-pyramids, pupils will review the stone structures of Stonehenge, Egyptian pyramids and Greek temples.</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Opportunities for extended, scholarly writing appear throughout the curriculum. These have a clear purpose and audience and, crucially, allow pupils to write as a historian. For example, after considering the subjective nature of historical significance, pupils write to the head teacher to explain why they think it is important for all subsequent Year 4 classes to learn about the Early Islamic Civilisation.</a:t>
            </a:r>
          </a:p>
        </p:txBody>
      </p:sp>
    </p:spTree>
    <p:extLst>
      <p:ext uri="{BB962C8B-B14F-4D97-AF65-F5344CB8AC3E}">
        <p14:creationId xmlns:p14="http://schemas.microsoft.com/office/powerpoint/2010/main" val="31469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77E13-196C-27B0-6432-988E949ABAC5}"/>
              </a:ext>
            </a:extLst>
          </p:cNvPr>
          <p:cNvSpPr>
            <a:spLocks noGrp="1"/>
          </p:cNvSpPr>
          <p:nvPr>
            <p:ph type="body" sz="quarter" idx="10"/>
          </p:nvPr>
        </p:nvSpPr>
        <p:spPr/>
        <p:txBody>
          <a:bodyPr/>
          <a:lstStyle/>
          <a:p>
            <a:r>
              <a:rPr lang="en-GB"/>
              <a:t>Principles of the History Curriculum</a:t>
            </a:r>
          </a:p>
        </p:txBody>
      </p:sp>
      <p:sp>
        <p:nvSpPr>
          <p:cNvPr id="5" name="TextBox 4">
            <a:extLst>
              <a:ext uri="{FF2B5EF4-FFF2-40B4-BE49-F238E27FC236}">
                <a16:creationId xmlns:a16="http://schemas.microsoft.com/office/drawing/2014/main" id="{F4359395-FB08-1369-6B4F-74DD47BA0EF2}"/>
              </a:ext>
            </a:extLst>
          </p:cNvPr>
          <p:cNvSpPr txBox="1"/>
          <p:nvPr/>
        </p:nvSpPr>
        <p:spPr>
          <a:xfrm>
            <a:off x="293511" y="1004710"/>
            <a:ext cx="9042400" cy="4862870"/>
          </a:xfrm>
          <a:prstGeom prst="rect">
            <a:avLst/>
          </a:prstGeom>
          <a:noFill/>
        </p:spPr>
        <p:txBody>
          <a:bodyPr wrap="square" lIns="91440" tIns="45720" rIns="91440" bIns="45720" rtlCol="0" anchor="t">
            <a:spAutoFit/>
          </a:bodyPr>
          <a:lstStyle/>
          <a:p>
            <a:pPr>
              <a:spcAft>
                <a:spcPts val="12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History provides all children, regardless of their background, with:</a:t>
            </a:r>
            <a:endParaRPr lang="en-US" dirty="0"/>
          </a:p>
          <a:p>
            <a:pPr marL="171450" indent="-171450">
              <a:spcAft>
                <a:spcPts val="600"/>
              </a:spcAft>
              <a:buFont typeface="Arial" panose="020B0604020202020204" pitchFamily="34" charset="0"/>
              <a:buChar char="•"/>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Coherent and chronological substantive knowledge </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of the history of Britain and the wider world, selected to build pupils’ understanding of three vertical concepts. These vertical concepts provide both a concrete lens through which to study and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contextualise</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history, as well as use small steps to help pupils gain a deep understanding of complex, abstract ideas:</a:t>
            </a:r>
          </a:p>
          <a:p>
            <a:pPr marL="628650" lvl="1" indent="-171450">
              <a:spcAft>
                <a:spcPts val="600"/>
              </a:spcAft>
              <a:buFont typeface="Arial" panose="020B0604020202020204" pitchFamily="34" charset="0"/>
              <a:buChar char="•"/>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Quest for knowledge</a:t>
            </a:r>
          </a:p>
          <a:p>
            <a:pPr lvl="2">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How do people understand the world around them? What is believed; what is known; what scientific and technological developments are made at the time? How is knowledge stored and shared? What shapes people’s views about the world?</a:t>
            </a:r>
          </a:p>
          <a:p>
            <a:pPr marL="628650" lvl="1" indent="-171450">
              <a:spcAft>
                <a:spcPts val="600"/>
              </a:spcAft>
              <a:buFont typeface="Arial" panose="020B0604020202020204" pitchFamily="34" charset="0"/>
              <a:buChar char="•"/>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Power, empire and democracy</a:t>
            </a:r>
          </a:p>
          <a:p>
            <a:pPr lvl="2">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Who holds power, and what does this mean for different people in the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civilisations</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How is power wielded and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legitimised</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How are people’s rights different in different historical contexts?</a:t>
            </a:r>
          </a:p>
          <a:p>
            <a:pPr marL="628650" lvl="1" indent="-171450">
              <a:spcAft>
                <a:spcPts val="600"/>
              </a:spcAft>
              <a:buFont typeface="Arial" panose="020B0604020202020204" pitchFamily="34" charset="0"/>
              <a:buChar char="•"/>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Community and family</a:t>
            </a:r>
          </a:p>
          <a:p>
            <a:pPr lvl="2">
              <a:spcAft>
                <a:spcPts val="1200"/>
              </a:spcAft>
            </a:pPr>
            <a:r>
              <a:rPr lang="en-US" sz="1200" dirty="0">
                <a:solidFill>
                  <a:schemeClr val="bg1"/>
                </a:solidFill>
                <a:latin typeface="Roboto"/>
                <a:ea typeface="Roboto"/>
                <a:cs typeface="Roboto"/>
              </a:rPr>
              <a:t>What is life like for different people – men, women and children – in different societies? How are these societies structured? How are family and community roles and relationships different in different historical contexts?</a:t>
            </a:r>
          </a:p>
          <a:p>
            <a:pPr marL="171450" indent="-171450">
              <a:spcAft>
                <a:spcPts val="12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Opportunities for all </a:t>
            </a: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pupils to see themselves reflected </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the curriculum, but also to be taken beyond their own experiences. The history curriculum teaches pupils about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civilisations</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from across the world, and always incorporates the experiences – positive and negative – of ethnic minorities in the history of Britain.</a:t>
            </a:r>
          </a:p>
          <a:p>
            <a:pPr marL="171450" indent="-171450">
              <a:spcAft>
                <a:spcPts val="12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Grounding in </a:t>
            </a: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core disciplinary and procedural knowledge</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and the ability to approach challenging, historically-valid questions, giving pupils the ability for pupils to learn how to think, read and write like an historian.</a:t>
            </a:r>
          </a:p>
          <a:p>
            <a:pPr marL="171450" indent="-171450">
              <a:spcAft>
                <a:spcPts val="12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An </a:t>
            </a: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excitement for history</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which inspires a curiosity to learn more about the past.</a:t>
            </a:r>
          </a:p>
        </p:txBody>
      </p:sp>
    </p:spTree>
    <p:extLst>
      <p:ext uri="{BB962C8B-B14F-4D97-AF65-F5344CB8AC3E}">
        <p14:creationId xmlns:p14="http://schemas.microsoft.com/office/powerpoint/2010/main" val="122245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075B7-748A-76E7-2713-DF7555CF6850}"/>
              </a:ext>
            </a:extLst>
          </p:cNvPr>
          <p:cNvSpPr>
            <a:spLocks noGrp="1"/>
          </p:cNvSpPr>
          <p:nvPr>
            <p:ph type="body" sz="quarter" idx="10"/>
          </p:nvPr>
        </p:nvSpPr>
        <p:spPr/>
        <p:txBody>
          <a:bodyPr/>
          <a:lstStyle/>
          <a:p>
            <a:r>
              <a:rPr lang="en-GB"/>
              <a:t>Impact</a:t>
            </a:r>
          </a:p>
        </p:txBody>
      </p:sp>
      <p:sp>
        <p:nvSpPr>
          <p:cNvPr id="3" name="TextBox 2">
            <a:extLst>
              <a:ext uri="{FF2B5EF4-FFF2-40B4-BE49-F238E27FC236}">
                <a16:creationId xmlns:a16="http://schemas.microsoft.com/office/drawing/2014/main" id="{A07A2571-058F-4A85-BDDF-0AC276A03064}"/>
              </a:ext>
            </a:extLst>
          </p:cNvPr>
          <p:cNvSpPr txBox="1"/>
          <p:nvPr/>
        </p:nvSpPr>
        <p:spPr>
          <a:xfrm>
            <a:off x="598310" y="1388534"/>
            <a:ext cx="8139289" cy="4170372"/>
          </a:xfrm>
          <a:prstGeom prst="rect">
            <a:avLst/>
          </a:prstGeom>
          <a:noFill/>
        </p:spPr>
        <p:txBody>
          <a:bodyPr wrap="square" rtlCol="0">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prioritised and is focused on whether pupils are keeping up with the curriculum.</a:t>
            </a: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Questioning in lessons. Teachers check understanding so they can fill gaps and address misconceptions as required.</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Pupil conferencing with books. Subject leads and SLT talk to pupils about what they have learnt – both substantive and disciplinary knowledge – and how this connects to the vertical concepts that they have been developing in previous years and other subjects.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pupils in year 4 may be asked to talk about how Ancient Maya city-states were similar and different to Ancient Greek city-states, and how their belief systems compared with those of other civilisations. </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Post-learning quizzes at the end of each unit. These give teachers an understanding of the knowledge that pupils can recall at the end of the unit, and can be used to identify any remaining gaps to be filled.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These are generally simple recall questions, such as key features of belief systems in prehistoric Britain, or some of the reasons why people, places and events may be seen as significant.</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Pre-learning quizzes at the start of each unit. These assess pupils’ understanding of the prior knowledge that is required to access the new content in the unit. These are used to identify gaps to be filled prior to teaching the new unit.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in a unit about the Roman Empire, pupils need to recall knowledge about the Ancient Greek gods and apply this to new knowledge about religion in Rome. This knowledge is assessed in the Pre-Learning Quiz, and teachers can plan to fill any identified gaps.</a:t>
            </a:r>
          </a:p>
        </p:txBody>
      </p:sp>
    </p:spTree>
    <p:extLst>
      <p:ext uri="{BB962C8B-B14F-4D97-AF65-F5344CB8AC3E}">
        <p14:creationId xmlns:p14="http://schemas.microsoft.com/office/powerpoint/2010/main" val="252884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History</a:t>
            </a:r>
            <a:endParaRPr lang="en-GB">
              <a:ln w="12700">
                <a:solidFill>
                  <a:schemeClr val="accent1"/>
                </a:solidFill>
              </a:ln>
              <a:solidFill>
                <a:schemeClr val="accent1"/>
              </a:solidFill>
            </a:endParaRPr>
          </a:p>
        </p:txBody>
      </p:sp>
      <p:sp>
        <p:nvSpPr>
          <p:cNvPr id="2" name="Freeform: Shape 1">
            <a:extLst>
              <a:ext uri="{FF2B5EF4-FFF2-40B4-BE49-F238E27FC236}">
                <a16:creationId xmlns:a16="http://schemas.microsoft.com/office/drawing/2014/main" id="{D94267F8-3900-1C23-EE93-891E3E193235}"/>
              </a:ext>
            </a:extLst>
          </p:cNvPr>
          <p:cNvSpPr/>
          <p:nvPr/>
        </p:nvSpPr>
        <p:spPr>
          <a:xfrm>
            <a:off x="2792459" y="4417040"/>
            <a:ext cx="980829" cy="658693"/>
          </a:xfrm>
          <a:custGeom>
            <a:avLst/>
            <a:gdLst>
              <a:gd name="connsiteX0" fmla="*/ 980830 w 980829"/>
              <a:gd name="connsiteY0" fmla="*/ 563556 h 658693"/>
              <a:gd name="connsiteX1" fmla="*/ 980830 w 980829"/>
              <a:gd name="connsiteY1" fmla="*/ 0 h 658693"/>
              <a:gd name="connsiteX2" fmla="*/ 14180 w 980829"/>
              <a:gd name="connsiteY2" fmla="*/ 0 h 658693"/>
              <a:gd name="connsiteX3" fmla="*/ 14180 w 980829"/>
              <a:gd name="connsiteY3" fmla="*/ 563556 h 658693"/>
              <a:gd name="connsiteX4" fmla="*/ 0 w 980829"/>
              <a:gd name="connsiteY4" fmla="*/ 658694 h 658693"/>
              <a:gd name="connsiteX5" fmla="*/ 977194 w 980829"/>
              <a:gd name="connsiteY5" fmla="*/ 658694 h 658693"/>
              <a:gd name="connsiteX6" fmla="*/ 980830 w 980829"/>
              <a:gd name="connsiteY6" fmla="*/ 563556 h 6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829" h="658693">
                <a:moveTo>
                  <a:pt x="980830" y="563556"/>
                </a:moveTo>
                <a:lnTo>
                  <a:pt x="980830" y="0"/>
                </a:lnTo>
                <a:lnTo>
                  <a:pt x="14180" y="0"/>
                </a:lnTo>
                <a:lnTo>
                  <a:pt x="14180" y="563556"/>
                </a:lnTo>
                <a:cubicBezTo>
                  <a:pt x="14180" y="596642"/>
                  <a:pt x="9211" y="628516"/>
                  <a:pt x="0" y="658694"/>
                </a:cubicBezTo>
                <a:lnTo>
                  <a:pt x="977194" y="658694"/>
                </a:lnTo>
                <a:cubicBezTo>
                  <a:pt x="979618" y="627304"/>
                  <a:pt x="980830" y="595551"/>
                  <a:pt x="980830" y="563556"/>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5" name="Freeform: Shape 4">
            <a:extLst>
              <a:ext uri="{FF2B5EF4-FFF2-40B4-BE49-F238E27FC236}">
                <a16:creationId xmlns:a16="http://schemas.microsoft.com/office/drawing/2014/main" id="{7C0229F5-9BDE-C60D-438F-B6F01BA72B6C}"/>
              </a:ext>
            </a:extLst>
          </p:cNvPr>
          <p:cNvSpPr/>
          <p:nvPr/>
        </p:nvSpPr>
        <p:spPr>
          <a:xfrm>
            <a:off x="4465917" y="2995667"/>
            <a:ext cx="966771" cy="658693"/>
          </a:xfrm>
          <a:custGeom>
            <a:avLst/>
            <a:gdLst>
              <a:gd name="connsiteX0" fmla="*/ 0 w 966771"/>
              <a:gd name="connsiteY0" fmla="*/ 0 h 658693"/>
              <a:gd name="connsiteX1" fmla="*/ 966771 w 966771"/>
              <a:gd name="connsiteY1" fmla="*/ 0 h 658693"/>
              <a:gd name="connsiteX2" fmla="*/ 966771 w 966771"/>
              <a:gd name="connsiteY2" fmla="*/ 658694 h 658693"/>
              <a:gd name="connsiteX3" fmla="*/ 0 w 966771"/>
              <a:gd name="connsiteY3" fmla="*/ 658694 h 658693"/>
            </a:gdLst>
            <a:ahLst/>
            <a:cxnLst>
              <a:cxn ang="0">
                <a:pos x="connsiteX0" y="connsiteY0"/>
              </a:cxn>
              <a:cxn ang="0">
                <a:pos x="connsiteX1" y="connsiteY1"/>
              </a:cxn>
              <a:cxn ang="0">
                <a:pos x="connsiteX2" y="connsiteY2"/>
              </a:cxn>
              <a:cxn ang="0">
                <a:pos x="connsiteX3" y="connsiteY3"/>
              </a:cxn>
            </a:cxnLst>
            <a:rect l="l" t="t" r="r" b="b"/>
            <a:pathLst>
              <a:path w="966771" h="658693">
                <a:moveTo>
                  <a:pt x="0" y="0"/>
                </a:moveTo>
                <a:lnTo>
                  <a:pt x="966771" y="0"/>
                </a:lnTo>
                <a:lnTo>
                  <a:pt x="966771" y="658694"/>
                </a:lnTo>
                <a:lnTo>
                  <a:pt x="0" y="658694"/>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6" name="Freeform: Shape 5">
            <a:extLst>
              <a:ext uri="{FF2B5EF4-FFF2-40B4-BE49-F238E27FC236}">
                <a16:creationId xmlns:a16="http://schemas.microsoft.com/office/drawing/2014/main" id="{A50FB349-6357-BEF0-B5AA-7DC978D38712}"/>
              </a:ext>
            </a:extLst>
          </p:cNvPr>
          <p:cNvSpPr/>
          <p:nvPr/>
        </p:nvSpPr>
        <p:spPr>
          <a:xfrm>
            <a:off x="4465917" y="4417040"/>
            <a:ext cx="980708" cy="657118"/>
          </a:xfrm>
          <a:custGeom>
            <a:avLst/>
            <a:gdLst>
              <a:gd name="connsiteX0" fmla="*/ 967983 w 980708"/>
              <a:gd name="connsiteY0" fmla="*/ 566828 h 657118"/>
              <a:gd name="connsiteX1" fmla="*/ 967983 w 980708"/>
              <a:gd name="connsiteY1" fmla="*/ 0 h 657118"/>
              <a:gd name="connsiteX2" fmla="*/ 0 w 980708"/>
              <a:gd name="connsiteY2" fmla="*/ 0 h 657118"/>
              <a:gd name="connsiteX3" fmla="*/ 0 w 980708"/>
              <a:gd name="connsiteY3" fmla="*/ 657118 h 657118"/>
              <a:gd name="connsiteX4" fmla="*/ 980709 w 980708"/>
              <a:gd name="connsiteY4" fmla="*/ 657118 h 657118"/>
              <a:gd name="connsiteX5" fmla="*/ 967983 w 980708"/>
              <a:gd name="connsiteY5" fmla="*/ 566828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708" h="657118">
                <a:moveTo>
                  <a:pt x="967983" y="566828"/>
                </a:moveTo>
                <a:lnTo>
                  <a:pt x="967983" y="0"/>
                </a:lnTo>
                <a:lnTo>
                  <a:pt x="0" y="0"/>
                </a:lnTo>
                <a:lnTo>
                  <a:pt x="0" y="657118"/>
                </a:lnTo>
                <a:lnTo>
                  <a:pt x="980709" y="657118"/>
                </a:lnTo>
                <a:cubicBezTo>
                  <a:pt x="972467" y="628395"/>
                  <a:pt x="967983" y="598096"/>
                  <a:pt x="967983" y="566828"/>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7" name="Freeform: Shape 6">
            <a:extLst>
              <a:ext uri="{FF2B5EF4-FFF2-40B4-BE49-F238E27FC236}">
                <a16:creationId xmlns:a16="http://schemas.microsoft.com/office/drawing/2014/main" id="{026D326C-7B9F-F763-CA15-CBAF7E9C0B1E}"/>
              </a:ext>
            </a:extLst>
          </p:cNvPr>
          <p:cNvSpPr/>
          <p:nvPr/>
        </p:nvSpPr>
        <p:spPr>
          <a:xfrm>
            <a:off x="4465917" y="3707080"/>
            <a:ext cx="967983" cy="657239"/>
          </a:xfrm>
          <a:custGeom>
            <a:avLst/>
            <a:gdLst>
              <a:gd name="connsiteX0" fmla="*/ 967983 w 967983"/>
              <a:gd name="connsiteY0" fmla="*/ 418486 h 657239"/>
              <a:gd name="connsiteX1" fmla="*/ 966771 w 967983"/>
              <a:gd name="connsiteY1" fmla="*/ 418486 h 657239"/>
              <a:gd name="connsiteX2" fmla="*/ 966771 w 967983"/>
              <a:gd name="connsiteY2" fmla="*/ 0 h 657239"/>
              <a:gd name="connsiteX3" fmla="*/ 0 w 967983"/>
              <a:gd name="connsiteY3" fmla="*/ 0 h 657239"/>
              <a:gd name="connsiteX4" fmla="*/ 0 w 967983"/>
              <a:gd name="connsiteY4" fmla="*/ 657240 h 657239"/>
              <a:gd name="connsiteX5" fmla="*/ 967983 w 967983"/>
              <a:gd name="connsiteY5" fmla="*/ 657240 h 657239"/>
              <a:gd name="connsiteX6" fmla="*/ 967983 w 967983"/>
              <a:gd name="connsiteY6" fmla="*/ 418486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983" h="657239">
                <a:moveTo>
                  <a:pt x="967983" y="418486"/>
                </a:moveTo>
                <a:lnTo>
                  <a:pt x="966771" y="418486"/>
                </a:lnTo>
                <a:lnTo>
                  <a:pt x="966771" y="0"/>
                </a:lnTo>
                <a:lnTo>
                  <a:pt x="0" y="0"/>
                </a:lnTo>
                <a:lnTo>
                  <a:pt x="0" y="657240"/>
                </a:lnTo>
                <a:lnTo>
                  <a:pt x="967983" y="657240"/>
                </a:lnTo>
                <a:lnTo>
                  <a:pt x="967983" y="418486"/>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8" name="Freeform: Shape 7">
            <a:extLst>
              <a:ext uri="{FF2B5EF4-FFF2-40B4-BE49-F238E27FC236}">
                <a16:creationId xmlns:a16="http://schemas.microsoft.com/office/drawing/2014/main" id="{44324916-B381-F32F-D9E4-101074B4E64C}"/>
              </a:ext>
            </a:extLst>
          </p:cNvPr>
          <p:cNvSpPr/>
          <p:nvPr/>
        </p:nvSpPr>
        <p:spPr>
          <a:xfrm>
            <a:off x="4444102" y="2282435"/>
            <a:ext cx="988585" cy="660390"/>
          </a:xfrm>
          <a:custGeom>
            <a:avLst/>
            <a:gdLst>
              <a:gd name="connsiteX0" fmla="*/ 21815 w 988585"/>
              <a:gd name="connsiteY0" fmla="*/ 117801 h 660390"/>
              <a:gd name="connsiteX1" fmla="*/ 21815 w 988585"/>
              <a:gd name="connsiteY1" fmla="*/ 660391 h 660390"/>
              <a:gd name="connsiteX2" fmla="*/ 988586 w 988585"/>
              <a:gd name="connsiteY2" fmla="*/ 660391 h 660390"/>
              <a:gd name="connsiteX3" fmla="*/ 988586 w 988585"/>
              <a:gd name="connsiteY3" fmla="*/ 117801 h 660390"/>
              <a:gd name="connsiteX4" fmla="*/ 983011 w 988585"/>
              <a:gd name="connsiteY4" fmla="*/ 0 h 660390"/>
              <a:gd name="connsiteX5" fmla="*/ 0 w 988585"/>
              <a:gd name="connsiteY5" fmla="*/ 0 h 660390"/>
              <a:gd name="connsiteX6" fmla="*/ 21815 w 988585"/>
              <a:gd name="connsiteY6" fmla="*/ 117801 h 6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585" h="660390">
                <a:moveTo>
                  <a:pt x="21815" y="117801"/>
                </a:moveTo>
                <a:lnTo>
                  <a:pt x="21815" y="660391"/>
                </a:lnTo>
                <a:lnTo>
                  <a:pt x="988586" y="660391"/>
                </a:lnTo>
                <a:lnTo>
                  <a:pt x="988586" y="117801"/>
                </a:lnTo>
                <a:cubicBezTo>
                  <a:pt x="988586" y="78050"/>
                  <a:pt x="986647" y="38782"/>
                  <a:pt x="983011" y="0"/>
                </a:cubicBezTo>
                <a:lnTo>
                  <a:pt x="0" y="0"/>
                </a:lnTo>
                <a:cubicBezTo>
                  <a:pt x="14059" y="36722"/>
                  <a:pt x="21815" y="76353"/>
                  <a:pt x="21815" y="117801"/>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 name="Freeform: Shape 8">
            <a:extLst>
              <a:ext uri="{FF2B5EF4-FFF2-40B4-BE49-F238E27FC236}">
                <a16:creationId xmlns:a16="http://schemas.microsoft.com/office/drawing/2014/main" id="{E8AF588F-A45E-A7B5-4EEF-E3CAA86EBAB4}"/>
              </a:ext>
            </a:extLst>
          </p:cNvPr>
          <p:cNvSpPr/>
          <p:nvPr/>
        </p:nvSpPr>
        <p:spPr>
          <a:xfrm>
            <a:off x="1147482" y="4417040"/>
            <a:ext cx="980950" cy="658693"/>
          </a:xfrm>
          <a:custGeom>
            <a:avLst/>
            <a:gdLst>
              <a:gd name="connsiteX0" fmla="*/ 966771 w 980950"/>
              <a:gd name="connsiteY0" fmla="*/ 563556 h 658693"/>
              <a:gd name="connsiteX1" fmla="*/ 966771 w 980950"/>
              <a:gd name="connsiteY1" fmla="*/ 0 h 658693"/>
              <a:gd name="connsiteX2" fmla="*/ 0 w 980950"/>
              <a:gd name="connsiteY2" fmla="*/ 0 h 658693"/>
              <a:gd name="connsiteX3" fmla="*/ 0 w 980950"/>
              <a:gd name="connsiteY3" fmla="*/ 563556 h 658693"/>
              <a:gd name="connsiteX4" fmla="*/ 3636 w 980950"/>
              <a:gd name="connsiteY4" fmla="*/ 658694 h 658693"/>
              <a:gd name="connsiteX5" fmla="*/ 980951 w 980950"/>
              <a:gd name="connsiteY5" fmla="*/ 658694 h 658693"/>
              <a:gd name="connsiteX6" fmla="*/ 966771 w 980950"/>
              <a:gd name="connsiteY6" fmla="*/ 563556 h 6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950" h="658693">
                <a:moveTo>
                  <a:pt x="966771" y="563556"/>
                </a:moveTo>
                <a:lnTo>
                  <a:pt x="966771" y="0"/>
                </a:lnTo>
                <a:lnTo>
                  <a:pt x="0" y="0"/>
                </a:lnTo>
                <a:lnTo>
                  <a:pt x="0" y="563556"/>
                </a:lnTo>
                <a:cubicBezTo>
                  <a:pt x="0" y="595551"/>
                  <a:pt x="1212" y="627304"/>
                  <a:pt x="3636" y="658694"/>
                </a:cubicBezTo>
                <a:lnTo>
                  <a:pt x="980951" y="658694"/>
                </a:lnTo>
                <a:cubicBezTo>
                  <a:pt x="971861" y="628516"/>
                  <a:pt x="966771" y="596642"/>
                  <a:pt x="966771" y="563556"/>
                </a:cubicBez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0" name="Freeform: Shape 9">
            <a:extLst>
              <a:ext uri="{FF2B5EF4-FFF2-40B4-BE49-F238E27FC236}">
                <a16:creationId xmlns:a16="http://schemas.microsoft.com/office/drawing/2014/main" id="{F6217368-8A4A-647B-A50C-69C06DCA845C}"/>
              </a:ext>
            </a:extLst>
          </p:cNvPr>
          <p:cNvSpPr/>
          <p:nvPr/>
        </p:nvSpPr>
        <p:spPr>
          <a:xfrm>
            <a:off x="2806639" y="2995667"/>
            <a:ext cx="966892" cy="657118"/>
          </a:xfrm>
          <a:custGeom>
            <a:avLst/>
            <a:gdLst>
              <a:gd name="connsiteX0" fmla="*/ 966892 w 966892"/>
              <a:gd name="connsiteY0" fmla="*/ 657118 h 657118"/>
              <a:gd name="connsiteX1" fmla="*/ 966892 w 966892"/>
              <a:gd name="connsiteY1" fmla="*/ 0 h 657118"/>
              <a:gd name="connsiteX2" fmla="*/ 242 w 966892"/>
              <a:gd name="connsiteY2" fmla="*/ 0 h 657118"/>
              <a:gd name="connsiteX3" fmla="*/ 242 w 966892"/>
              <a:gd name="connsiteY3" fmla="*/ 163371 h 657118"/>
              <a:gd name="connsiteX4" fmla="*/ 0 w 966892"/>
              <a:gd name="connsiteY4" fmla="*/ 163371 h 657118"/>
              <a:gd name="connsiteX5" fmla="*/ 0 w 966892"/>
              <a:gd name="connsiteY5" fmla="*/ 657118 h 657118"/>
              <a:gd name="connsiteX6" fmla="*/ 966892 w 966892"/>
              <a:gd name="connsiteY6" fmla="*/ 657118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118">
                <a:moveTo>
                  <a:pt x="966892" y="657118"/>
                </a:moveTo>
                <a:lnTo>
                  <a:pt x="966892" y="0"/>
                </a:lnTo>
                <a:lnTo>
                  <a:pt x="242" y="0"/>
                </a:lnTo>
                <a:lnTo>
                  <a:pt x="242" y="163371"/>
                </a:lnTo>
                <a:lnTo>
                  <a:pt x="0" y="163371"/>
                </a:lnTo>
                <a:lnTo>
                  <a:pt x="0" y="657118"/>
                </a:lnTo>
                <a:lnTo>
                  <a:pt x="966892"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1" name="Freeform: Shape 10">
            <a:extLst>
              <a:ext uri="{FF2B5EF4-FFF2-40B4-BE49-F238E27FC236}">
                <a16:creationId xmlns:a16="http://schemas.microsoft.com/office/drawing/2014/main" id="{240A9143-FA60-71D0-0299-27C2898C01DC}"/>
              </a:ext>
            </a:extLst>
          </p:cNvPr>
          <p:cNvSpPr/>
          <p:nvPr/>
        </p:nvSpPr>
        <p:spPr>
          <a:xfrm>
            <a:off x="2806881" y="2282435"/>
            <a:ext cx="988464" cy="660390"/>
          </a:xfrm>
          <a:custGeom>
            <a:avLst/>
            <a:gdLst>
              <a:gd name="connsiteX0" fmla="*/ 0 w 988464"/>
              <a:gd name="connsiteY0" fmla="*/ 117801 h 660390"/>
              <a:gd name="connsiteX1" fmla="*/ 0 w 988464"/>
              <a:gd name="connsiteY1" fmla="*/ 660391 h 660390"/>
              <a:gd name="connsiteX2" fmla="*/ 966650 w 988464"/>
              <a:gd name="connsiteY2" fmla="*/ 660391 h 660390"/>
              <a:gd name="connsiteX3" fmla="*/ 966650 w 988464"/>
              <a:gd name="connsiteY3" fmla="*/ 117801 h 660390"/>
              <a:gd name="connsiteX4" fmla="*/ 988465 w 988464"/>
              <a:gd name="connsiteY4" fmla="*/ 0 h 660390"/>
              <a:gd name="connsiteX5" fmla="*/ 5575 w 988464"/>
              <a:gd name="connsiteY5" fmla="*/ 0 h 660390"/>
              <a:gd name="connsiteX6" fmla="*/ 0 w 988464"/>
              <a:gd name="connsiteY6" fmla="*/ 117801 h 6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64" h="660390">
                <a:moveTo>
                  <a:pt x="0" y="117801"/>
                </a:moveTo>
                <a:lnTo>
                  <a:pt x="0" y="660391"/>
                </a:lnTo>
                <a:lnTo>
                  <a:pt x="966650" y="660391"/>
                </a:lnTo>
                <a:lnTo>
                  <a:pt x="966650" y="117801"/>
                </a:lnTo>
                <a:cubicBezTo>
                  <a:pt x="966650" y="76353"/>
                  <a:pt x="974407" y="36722"/>
                  <a:pt x="988465" y="0"/>
                </a:cubicBezTo>
                <a:lnTo>
                  <a:pt x="5575" y="0"/>
                </a:lnTo>
                <a:cubicBezTo>
                  <a:pt x="1939" y="38782"/>
                  <a:pt x="0" y="78050"/>
                  <a:pt x="0" y="117801"/>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2" name="Freeform: Shape 11">
            <a:extLst>
              <a:ext uri="{FF2B5EF4-FFF2-40B4-BE49-F238E27FC236}">
                <a16:creationId xmlns:a16="http://schemas.microsoft.com/office/drawing/2014/main" id="{E4E51ED9-61A9-BDEC-6571-9F0863E45623}"/>
              </a:ext>
            </a:extLst>
          </p:cNvPr>
          <p:cNvSpPr/>
          <p:nvPr/>
        </p:nvSpPr>
        <p:spPr>
          <a:xfrm>
            <a:off x="2806639" y="3707080"/>
            <a:ext cx="966892" cy="657239"/>
          </a:xfrm>
          <a:custGeom>
            <a:avLst/>
            <a:gdLst>
              <a:gd name="connsiteX0" fmla="*/ 966650 w 966892"/>
              <a:gd name="connsiteY0" fmla="*/ 657240 h 657239"/>
              <a:gd name="connsiteX1" fmla="*/ 966650 w 966892"/>
              <a:gd name="connsiteY1" fmla="*/ 284202 h 657239"/>
              <a:gd name="connsiteX2" fmla="*/ 966892 w 966892"/>
              <a:gd name="connsiteY2" fmla="*/ 284202 h 657239"/>
              <a:gd name="connsiteX3" fmla="*/ 966892 w 966892"/>
              <a:gd name="connsiteY3" fmla="*/ 0 h 657239"/>
              <a:gd name="connsiteX4" fmla="*/ 0 w 966892"/>
              <a:gd name="connsiteY4" fmla="*/ 0 h 657239"/>
              <a:gd name="connsiteX5" fmla="*/ 0 w 966892"/>
              <a:gd name="connsiteY5" fmla="*/ 657240 h 657239"/>
              <a:gd name="connsiteX6" fmla="*/ 966650 w 966892"/>
              <a:gd name="connsiteY6" fmla="*/ 657240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239">
                <a:moveTo>
                  <a:pt x="966650" y="657240"/>
                </a:moveTo>
                <a:lnTo>
                  <a:pt x="966650" y="284202"/>
                </a:lnTo>
                <a:lnTo>
                  <a:pt x="966892" y="284202"/>
                </a:lnTo>
                <a:lnTo>
                  <a:pt x="966892" y="0"/>
                </a:lnTo>
                <a:lnTo>
                  <a:pt x="0" y="0"/>
                </a:lnTo>
                <a:lnTo>
                  <a:pt x="0" y="657240"/>
                </a:lnTo>
                <a:lnTo>
                  <a:pt x="966650" y="657240"/>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3" name="Freeform: Shape 12">
            <a:extLst>
              <a:ext uri="{FF2B5EF4-FFF2-40B4-BE49-F238E27FC236}">
                <a16:creationId xmlns:a16="http://schemas.microsoft.com/office/drawing/2014/main" id="{88B517E8-DF72-B3DF-ED47-AF8856F52EC7}"/>
              </a:ext>
            </a:extLst>
          </p:cNvPr>
          <p:cNvSpPr/>
          <p:nvPr/>
        </p:nvSpPr>
        <p:spPr>
          <a:xfrm>
            <a:off x="6126286" y="2995667"/>
            <a:ext cx="966892" cy="658694"/>
          </a:xfrm>
          <a:custGeom>
            <a:avLst/>
            <a:gdLst>
              <a:gd name="connsiteX0" fmla="*/ 966892 w 966892"/>
              <a:gd name="connsiteY0" fmla="*/ 658694 h 658694"/>
              <a:gd name="connsiteX1" fmla="*/ 966892 w 966892"/>
              <a:gd name="connsiteY1" fmla="*/ 0 h 658694"/>
              <a:gd name="connsiteX2" fmla="*/ 242 w 966892"/>
              <a:gd name="connsiteY2" fmla="*/ 0 h 658694"/>
              <a:gd name="connsiteX3" fmla="*/ 242 w 966892"/>
              <a:gd name="connsiteY3" fmla="*/ 183004 h 658694"/>
              <a:gd name="connsiteX4" fmla="*/ 0 w 966892"/>
              <a:gd name="connsiteY4" fmla="*/ 183004 h 658694"/>
              <a:gd name="connsiteX5" fmla="*/ 0 w 966892"/>
              <a:gd name="connsiteY5" fmla="*/ 658694 h 658694"/>
              <a:gd name="connsiteX6" fmla="*/ 966892 w 966892"/>
              <a:gd name="connsiteY6" fmla="*/ 658694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8694">
                <a:moveTo>
                  <a:pt x="966892" y="658694"/>
                </a:moveTo>
                <a:lnTo>
                  <a:pt x="966892" y="0"/>
                </a:lnTo>
                <a:lnTo>
                  <a:pt x="242" y="0"/>
                </a:lnTo>
                <a:lnTo>
                  <a:pt x="242" y="183004"/>
                </a:lnTo>
                <a:lnTo>
                  <a:pt x="0" y="183004"/>
                </a:lnTo>
                <a:lnTo>
                  <a:pt x="0" y="658694"/>
                </a:lnTo>
                <a:lnTo>
                  <a:pt x="966892" y="658694"/>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4" name="Freeform: Shape 13">
            <a:extLst>
              <a:ext uri="{FF2B5EF4-FFF2-40B4-BE49-F238E27FC236}">
                <a16:creationId xmlns:a16="http://schemas.microsoft.com/office/drawing/2014/main" id="{D3C605BF-F304-3632-DDCF-BF90B61E6E3D}"/>
              </a:ext>
            </a:extLst>
          </p:cNvPr>
          <p:cNvSpPr/>
          <p:nvPr/>
        </p:nvSpPr>
        <p:spPr>
          <a:xfrm>
            <a:off x="6126286" y="3707080"/>
            <a:ext cx="966892" cy="657239"/>
          </a:xfrm>
          <a:custGeom>
            <a:avLst/>
            <a:gdLst>
              <a:gd name="connsiteX0" fmla="*/ 966650 w 966892"/>
              <a:gd name="connsiteY0" fmla="*/ 657240 h 657239"/>
              <a:gd name="connsiteX1" fmla="*/ 966650 w 966892"/>
              <a:gd name="connsiteY1" fmla="*/ 303836 h 657239"/>
              <a:gd name="connsiteX2" fmla="*/ 966892 w 966892"/>
              <a:gd name="connsiteY2" fmla="*/ 303836 h 657239"/>
              <a:gd name="connsiteX3" fmla="*/ 966892 w 966892"/>
              <a:gd name="connsiteY3" fmla="*/ 0 h 657239"/>
              <a:gd name="connsiteX4" fmla="*/ 0 w 966892"/>
              <a:gd name="connsiteY4" fmla="*/ 0 h 657239"/>
              <a:gd name="connsiteX5" fmla="*/ 0 w 966892"/>
              <a:gd name="connsiteY5" fmla="*/ 657240 h 657239"/>
              <a:gd name="connsiteX6" fmla="*/ 966650 w 966892"/>
              <a:gd name="connsiteY6" fmla="*/ 657240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239">
                <a:moveTo>
                  <a:pt x="966650" y="657240"/>
                </a:moveTo>
                <a:lnTo>
                  <a:pt x="966650" y="303836"/>
                </a:lnTo>
                <a:lnTo>
                  <a:pt x="966892" y="303836"/>
                </a:lnTo>
                <a:lnTo>
                  <a:pt x="966892" y="0"/>
                </a:lnTo>
                <a:lnTo>
                  <a:pt x="0" y="0"/>
                </a:lnTo>
                <a:lnTo>
                  <a:pt x="0" y="657240"/>
                </a:lnTo>
                <a:lnTo>
                  <a:pt x="966650" y="65724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5" name="Freeform: Shape 14">
            <a:extLst>
              <a:ext uri="{FF2B5EF4-FFF2-40B4-BE49-F238E27FC236}">
                <a16:creationId xmlns:a16="http://schemas.microsoft.com/office/drawing/2014/main" id="{D4D905AA-2DE5-605E-B5BD-A930FF542052}"/>
              </a:ext>
            </a:extLst>
          </p:cNvPr>
          <p:cNvSpPr/>
          <p:nvPr/>
        </p:nvSpPr>
        <p:spPr>
          <a:xfrm>
            <a:off x="6113561" y="4417040"/>
            <a:ext cx="979375" cy="657118"/>
          </a:xfrm>
          <a:custGeom>
            <a:avLst/>
            <a:gdLst>
              <a:gd name="connsiteX0" fmla="*/ 979375 w 979375"/>
              <a:gd name="connsiteY0" fmla="*/ 566949 h 657118"/>
              <a:gd name="connsiteX1" fmla="*/ 979375 w 979375"/>
              <a:gd name="connsiteY1" fmla="*/ 0 h 657118"/>
              <a:gd name="connsiteX2" fmla="*/ 12725 w 979375"/>
              <a:gd name="connsiteY2" fmla="*/ 0 h 657118"/>
              <a:gd name="connsiteX3" fmla="*/ 12725 w 979375"/>
              <a:gd name="connsiteY3" fmla="*/ 566828 h 657118"/>
              <a:gd name="connsiteX4" fmla="*/ 0 w 979375"/>
              <a:gd name="connsiteY4" fmla="*/ 657118 h 657118"/>
              <a:gd name="connsiteX5" fmla="*/ 976103 w 979375"/>
              <a:gd name="connsiteY5" fmla="*/ 657118 h 657118"/>
              <a:gd name="connsiteX6" fmla="*/ 979375 w 979375"/>
              <a:gd name="connsiteY6" fmla="*/ 566949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375" h="657118">
                <a:moveTo>
                  <a:pt x="979375" y="566949"/>
                </a:moveTo>
                <a:lnTo>
                  <a:pt x="979375" y="0"/>
                </a:lnTo>
                <a:lnTo>
                  <a:pt x="12725" y="0"/>
                </a:lnTo>
                <a:lnTo>
                  <a:pt x="12725" y="566828"/>
                </a:lnTo>
                <a:cubicBezTo>
                  <a:pt x="12725" y="598096"/>
                  <a:pt x="8241" y="628395"/>
                  <a:pt x="0" y="657118"/>
                </a:cubicBezTo>
                <a:lnTo>
                  <a:pt x="976103" y="657118"/>
                </a:lnTo>
                <a:cubicBezTo>
                  <a:pt x="978285" y="627304"/>
                  <a:pt x="979375" y="597248"/>
                  <a:pt x="979375" y="566949"/>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6" name="Freeform: Shape 15">
            <a:extLst>
              <a:ext uri="{FF2B5EF4-FFF2-40B4-BE49-F238E27FC236}">
                <a16:creationId xmlns:a16="http://schemas.microsoft.com/office/drawing/2014/main" id="{649BAB72-D2E9-AC4B-3B18-7D777E7DBCBE}"/>
              </a:ext>
            </a:extLst>
          </p:cNvPr>
          <p:cNvSpPr/>
          <p:nvPr/>
        </p:nvSpPr>
        <p:spPr>
          <a:xfrm>
            <a:off x="6126528" y="2282556"/>
            <a:ext cx="991616" cy="660269"/>
          </a:xfrm>
          <a:custGeom>
            <a:avLst/>
            <a:gdLst>
              <a:gd name="connsiteX0" fmla="*/ 0 w 991616"/>
              <a:gd name="connsiteY0" fmla="*/ 125315 h 660269"/>
              <a:gd name="connsiteX1" fmla="*/ 0 w 991616"/>
              <a:gd name="connsiteY1" fmla="*/ 660269 h 660269"/>
              <a:gd name="connsiteX2" fmla="*/ 966650 w 991616"/>
              <a:gd name="connsiteY2" fmla="*/ 660269 h 660269"/>
              <a:gd name="connsiteX3" fmla="*/ 966650 w 991616"/>
              <a:gd name="connsiteY3" fmla="*/ 125315 h 660269"/>
              <a:gd name="connsiteX4" fmla="*/ 991616 w 991616"/>
              <a:gd name="connsiteY4" fmla="*/ 0 h 660269"/>
              <a:gd name="connsiteX5" fmla="*/ 6302 w 991616"/>
              <a:gd name="connsiteY5" fmla="*/ 0 h 660269"/>
              <a:gd name="connsiteX6" fmla="*/ 0 w 991616"/>
              <a:gd name="connsiteY6" fmla="*/ 125315 h 6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16" h="660269">
                <a:moveTo>
                  <a:pt x="0" y="125315"/>
                </a:moveTo>
                <a:lnTo>
                  <a:pt x="0" y="660269"/>
                </a:lnTo>
                <a:lnTo>
                  <a:pt x="966650" y="660269"/>
                </a:lnTo>
                <a:lnTo>
                  <a:pt x="966650" y="125315"/>
                </a:lnTo>
                <a:cubicBezTo>
                  <a:pt x="966650" y="80958"/>
                  <a:pt x="975497" y="38782"/>
                  <a:pt x="991616" y="0"/>
                </a:cubicBezTo>
                <a:lnTo>
                  <a:pt x="6302" y="0"/>
                </a:lnTo>
                <a:cubicBezTo>
                  <a:pt x="2182" y="41206"/>
                  <a:pt x="0" y="83018"/>
                  <a:pt x="0" y="125315"/>
                </a:cubicBez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7" name="Freeform: Shape 16">
            <a:extLst>
              <a:ext uri="{FF2B5EF4-FFF2-40B4-BE49-F238E27FC236}">
                <a16:creationId xmlns:a16="http://schemas.microsoft.com/office/drawing/2014/main" id="{206AC66F-E0DB-235B-7F30-B4A73510991A}"/>
              </a:ext>
            </a:extLst>
          </p:cNvPr>
          <p:cNvSpPr/>
          <p:nvPr/>
        </p:nvSpPr>
        <p:spPr>
          <a:xfrm>
            <a:off x="6839275" y="1131327"/>
            <a:ext cx="1161530" cy="962892"/>
          </a:xfrm>
          <a:custGeom>
            <a:avLst/>
            <a:gdLst>
              <a:gd name="connsiteX0" fmla="*/ 1161531 w 1161530"/>
              <a:gd name="connsiteY0" fmla="*/ 122407 h 962892"/>
              <a:gd name="connsiteX1" fmla="*/ 600156 w 1161530"/>
              <a:gd name="connsiteY1" fmla="*/ 0 h 962892"/>
              <a:gd name="connsiteX2" fmla="*/ 0 w 1161530"/>
              <a:gd name="connsiteY2" fmla="*/ 140950 h 962892"/>
              <a:gd name="connsiteX3" fmla="*/ 474599 w 1161530"/>
              <a:gd name="connsiteY3" fmla="*/ 962893 h 962892"/>
              <a:gd name="connsiteX4" fmla="*/ 600036 w 1161530"/>
              <a:gd name="connsiteY4" fmla="*/ 939987 h 962892"/>
              <a:gd name="connsiteX5" fmla="*/ 683781 w 1161530"/>
              <a:gd name="connsiteY5" fmla="*/ 949925 h 962892"/>
              <a:gd name="connsiteX6" fmla="*/ 1161531 w 1161530"/>
              <a:gd name="connsiteY6" fmla="*/ 122407 h 96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530" h="962892">
                <a:moveTo>
                  <a:pt x="1161531" y="122407"/>
                </a:moveTo>
                <a:cubicBezTo>
                  <a:pt x="991252" y="43994"/>
                  <a:pt x="800976" y="0"/>
                  <a:pt x="600156" y="0"/>
                </a:cubicBezTo>
                <a:cubicBezTo>
                  <a:pt x="383945" y="0"/>
                  <a:pt x="179853" y="50902"/>
                  <a:pt x="0" y="140950"/>
                </a:cubicBezTo>
                <a:lnTo>
                  <a:pt x="474599" y="962893"/>
                </a:lnTo>
                <a:cubicBezTo>
                  <a:pt x="513502" y="948107"/>
                  <a:pt x="555799" y="939987"/>
                  <a:pt x="600036" y="939987"/>
                </a:cubicBezTo>
                <a:cubicBezTo>
                  <a:pt x="628880" y="939987"/>
                  <a:pt x="656997" y="943502"/>
                  <a:pt x="683781" y="949925"/>
                </a:cubicBezTo>
                <a:lnTo>
                  <a:pt x="1161531" y="122407"/>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8" name="Freeform: Shape 17">
            <a:extLst>
              <a:ext uri="{FF2B5EF4-FFF2-40B4-BE49-F238E27FC236}">
                <a16:creationId xmlns:a16="http://schemas.microsoft.com/office/drawing/2014/main" id="{6E47F8F5-DBBE-5C95-7643-2CCA9468E151}"/>
              </a:ext>
            </a:extLst>
          </p:cNvPr>
          <p:cNvSpPr/>
          <p:nvPr/>
        </p:nvSpPr>
        <p:spPr>
          <a:xfrm>
            <a:off x="6139375" y="1296879"/>
            <a:ext cx="1126626" cy="932836"/>
          </a:xfrm>
          <a:custGeom>
            <a:avLst/>
            <a:gdLst>
              <a:gd name="connsiteX0" fmla="*/ 653240 w 1126626"/>
              <a:gd name="connsiteY0" fmla="*/ 0 h 932836"/>
              <a:gd name="connsiteX1" fmla="*/ 0 w 1126626"/>
              <a:gd name="connsiteY1" fmla="*/ 932837 h 932836"/>
              <a:gd name="connsiteX2" fmla="*/ 1006402 w 1126626"/>
              <a:gd name="connsiteY2" fmla="*/ 932837 h 932836"/>
              <a:gd name="connsiteX3" fmla="*/ 1055364 w 1126626"/>
              <a:gd name="connsiteY3" fmla="*/ 872966 h 932836"/>
              <a:gd name="connsiteX4" fmla="*/ 1126627 w 1126626"/>
              <a:gd name="connsiteY4" fmla="*/ 819883 h 932836"/>
              <a:gd name="connsiteX5" fmla="*/ 653361 w 1126626"/>
              <a:gd name="connsiteY5" fmla="*/ 121 h 93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626" h="932836">
                <a:moveTo>
                  <a:pt x="653240" y="0"/>
                </a:moveTo>
                <a:cubicBezTo>
                  <a:pt x="306017" y="191488"/>
                  <a:pt x="57446" y="532409"/>
                  <a:pt x="0" y="932837"/>
                </a:cubicBezTo>
                <a:lnTo>
                  <a:pt x="1006402" y="932837"/>
                </a:lnTo>
                <a:cubicBezTo>
                  <a:pt x="1020339" y="911143"/>
                  <a:pt x="1036822" y="890903"/>
                  <a:pt x="1055364" y="872966"/>
                </a:cubicBezTo>
                <a:cubicBezTo>
                  <a:pt x="1076574" y="852363"/>
                  <a:pt x="1100570" y="834548"/>
                  <a:pt x="1126627" y="819883"/>
                </a:cubicBezTo>
                <a:lnTo>
                  <a:pt x="653361" y="121"/>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9" name="Freeform: Shape 18">
            <a:extLst>
              <a:ext uri="{FF2B5EF4-FFF2-40B4-BE49-F238E27FC236}">
                <a16:creationId xmlns:a16="http://schemas.microsoft.com/office/drawing/2014/main" id="{02CFF4BD-8EE0-88AC-9B17-9A8A2AED4C5D}"/>
              </a:ext>
            </a:extLst>
          </p:cNvPr>
          <p:cNvSpPr/>
          <p:nvPr/>
        </p:nvSpPr>
        <p:spPr>
          <a:xfrm>
            <a:off x="5950190" y="5126999"/>
            <a:ext cx="1134383" cy="969800"/>
          </a:xfrm>
          <a:custGeom>
            <a:avLst/>
            <a:gdLst>
              <a:gd name="connsiteX0" fmla="*/ 143252 w 1134383"/>
              <a:gd name="connsiteY0" fmla="*/ 0 h 969800"/>
              <a:gd name="connsiteX1" fmla="*/ 74656 w 1134383"/>
              <a:gd name="connsiteY1" fmla="*/ 94896 h 969800"/>
              <a:gd name="connsiteX2" fmla="*/ 0 w 1134383"/>
              <a:gd name="connsiteY2" fmla="*/ 150039 h 969800"/>
              <a:gd name="connsiteX3" fmla="*/ 473266 w 1134383"/>
              <a:gd name="connsiteY3" fmla="*/ 969801 h 969800"/>
              <a:gd name="connsiteX4" fmla="*/ 1134384 w 1134383"/>
              <a:gd name="connsiteY4" fmla="*/ 0 h 969800"/>
              <a:gd name="connsiteX5" fmla="*/ 143131 w 1134383"/>
              <a:gd name="connsiteY5" fmla="*/ 0 h 96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383" h="969800">
                <a:moveTo>
                  <a:pt x="143252" y="0"/>
                </a:moveTo>
                <a:cubicBezTo>
                  <a:pt x="126043" y="35510"/>
                  <a:pt x="102773" y="67506"/>
                  <a:pt x="74656" y="94896"/>
                </a:cubicBezTo>
                <a:cubicBezTo>
                  <a:pt x="52599" y="116347"/>
                  <a:pt x="27390" y="134890"/>
                  <a:pt x="0" y="150039"/>
                </a:cubicBezTo>
                <a:lnTo>
                  <a:pt x="473266" y="969801"/>
                </a:lnTo>
                <a:cubicBezTo>
                  <a:pt x="832366" y="773102"/>
                  <a:pt x="1086633" y="416910"/>
                  <a:pt x="1134384" y="0"/>
                </a:cubicBezTo>
                <a:lnTo>
                  <a:pt x="143131" y="0"/>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20" name="Freeform: Shape 19">
            <a:extLst>
              <a:ext uri="{FF2B5EF4-FFF2-40B4-BE49-F238E27FC236}">
                <a16:creationId xmlns:a16="http://schemas.microsoft.com/office/drawing/2014/main" id="{F7C25361-7A14-61B8-6B9F-5F04FA0F735B}"/>
              </a:ext>
            </a:extLst>
          </p:cNvPr>
          <p:cNvSpPr/>
          <p:nvPr/>
        </p:nvSpPr>
        <p:spPr>
          <a:xfrm>
            <a:off x="5182300" y="5298611"/>
            <a:ext cx="1194496" cy="961923"/>
          </a:xfrm>
          <a:custGeom>
            <a:avLst/>
            <a:gdLst>
              <a:gd name="connsiteX0" fmla="*/ 719655 w 1194496"/>
              <a:gd name="connsiteY0" fmla="*/ 364 h 961923"/>
              <a:gd name="connsiteX1" fmla="*/ 597854 w 1194496"/>
              <a:gd name="connsiteY1" fmla="*/ 21936 h 961923"/>
              <a:gd name="connsiteX2" fmla="*/ 474720 w 1194496"/>
              <a:gd name="connsiteY2" fmla="*/ 0 h 961923"/>
              <a:gd name="connsiteX3" fmla="*/ 0 w 1194496"/>
              <a:gd name="connsiteY3" fmla="*/ 822307 h 961923"/>
              <a:gd name="connsiteX4" fmla="*/ 597733 w 1194496"/>
              <a:gd name="connsiteY4" fmla="*/ 961923 h 961923"/>
              <a:gd name="connsiteX5" fmla="*/ 1194496 w 1194496"/>
              <a:gd name="connsiteY5" fmla="*/ 822792 h 961923"/>
              <a:gd name="connsiteX6" fmla="*/ 719776 w 1194496"/>
              <a:gd name="connsiteY6" fmla="*/ 485 h 96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96" h="961923">
                <a:moveTo>
                  <a:pt x="719655" y="364"/>
                </a:moveTo>
                <a:cubicBezTo>
                  <a:pt x="681721" y="14301"/>
                  <a:pt x="640636" y="21936"/>
                  <a:pt x="597854" y="21936"/>
                </a:cubicBezTo>
                <a:cubicBezTo>
                  <a:pt x="555072" y="21936"/>
                  <a:pt x="513018" y="14059"/>
                  <a:pt x="474720" y="0"/>
                </a:cubicBezTo>
                <a:lnTo>
                  <a:pt x="0" y="822307"/>
                </a:lnTo>
                <a:cubicBezTo>
                  <a:pt x="179247" y="911628"/>
                  <a:pt x="382491" y="961923"/>
                  <a:pt x="597733" y="961923"/>
                </a:cubicBezTo>
                <a:cubicBezTo>
                  <a:pt x="812975" y="961923"/>
                  <a:pt x="1015370" y="911749"/>
                  <a:pt x="1194496" y="822792"/>
                </a:cubicBezTo>
                <a:lnTo>
                  <a:pt x="719776" y="485"/>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1" name="Freeform: Shape 20">
            <a:extLst>
              <a:ext uri="{FF2B5EF4-FFF2-40B4-BE49-F238E27FC236}">
                <a16:creationId xmlns:a16="http://schemas.microsoft.com/office/drawing/2014/main" id="{A32F84E4-F4CC-766B-12CF-D46E400435C2}"/>
              </a:ext>
            </a:extLst>
          </p:cNvPr>
          <p:cNvSpPr/>
          <p:nvPr/>
        </p:nvSpPr>
        <p:spPr>
          <a:xfrm>
            <a:off x="4466038" y="5126999"/>
            <a:ext cx="1142745" cy="969316"/>
          </a:xfrm>
          <a:custGeom>
            <a:avLst/>
            <a:gdLst>
              <a:gd name="connsiteX0" fmla="*/ 1142746 w 1142745"/>
              <a:gd name="connsiteY0" fmla="*/ 149433 h 969316"/>
              <a:gd name="connsiteX1" fmla="*/ 1000584 w 1142745"/>
              <a:gd name="connsiteY1" fmla="*/ 0 h 969316"/>
              <a:gd name="connsiteX2" fmla="*/ 0 w 1142745"/>
              <a:gd name="connsiteY2" fmla="*/ 0 h 969316"/>
              <a:gd name="connsiteX3" fmla="*/ 385521 w 1142745"/>
              <a:gd name="connsiteY3" fmla="*/ 759649 h 969316"/>
              <a:gd name="connsiteX4" fmla="*/ 669359 w 1142745"/>
              <a:gd name="connsiteY4" fmla="*/ 969316 h 969316"/>
              <a:gd name="connsiteX5" fmla="*/ 1142746 w 1142745"/>
              <a:gd name="connsiteY5" fmla="*/ 149433 h 9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745" h="969316">
                <a:moveTo>
                  <a:pt x="1142746" y="149433"/>
                </a:moveTo>
                <a:cubicBezTo>
                  <a:pt x="1080937" y="115135"/>
                  <a:pt x="1031004" y="62900"/>
                  <a:pt x="1000584" y="0"/>
                </a:cubicBezTo>
                <a:lnTo>
                  <a:pt x="0" y="0"/>
                </a:lnTo>
                <a:cubicBezTo>
                  <a:pt x="33692" y="295352"/>
                  <a:pt x="180459" y="560284"/>
                  <a:pt x="385521" y="759649"/>
                </a:cubicBezTo>
                <a:cubicBezTo>
                  <a:pt x="469630" y="841456"/>
                  <a:pt x="565010" y="912112"/>
                  <a:pt x="669359" y="969316"/>
                </a:cubicBezTo>
                <a:lnTo>
                  <a:pt x="1142746" y="149433"/>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2" name="Freeform: Shape 21">
            <a:extLst>
              <a:ext uri="{FF2B5EF4-FFF2-40B4-BE49-F238E27FC236}">
                <a16:creationId xmlns:a16="http://schemas.microsoft.com/office/drawing/2014/main" id="{ADA72CD2-33DD-A376-796E-35693E6B32D6}"/>
              </a:ext>
            </a:extLst>
          </p:cNvPr>
          <p:cNvSpPr/>
          <p:nvPr/>
        </p:nvSpPr>
        <p:spPr>
          <a:xfrm>
            <a:off x="1147482" y="3707080"/>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3" name="Freeform: Shape 22">
            <a:extLst>
              <a:ext uri="{FF2B5EF4-FFF2-40B4-BE49-F238E27FC236}">
                <a16:creationId xmlns:a16="http://schemas.microsoft.com/office/drawing/2014/main" id="{D79815BA-72A1-E052-CBAA-B093F9130BA0}"/>
              </a:ext>
            </a:extLst>
          </p:cNvPr>
          <p:cNvSpPr/>
          <p:nvPr/>
        </p:nvSpPr>
        <p:spPr>
          <a:xfrm>
            <a:off x="1147482" y="2995182"/>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4" name="Freeform: Shape 23">
            <a:extLst>
              <a:ext uri="{FF2B5EF4-FFF2-40B4-BE49-F238E27FC236}">
                <a16:creationId xmlns:a16="http://schemas.microsoft.com/office/drawing/2014/main" id="{00064D7C-2CEE-7E8C-8358-0EF75D2390B2}"/>
              </a:ext>
            </a:extLst>
          </p:cNvPr>
          <p:cNvSpPr/>
          <p:nvPr/>
        </p:nvSpPr>
        <p:spPr>
          <a:xfrm>
            <a:off x="1147482" y="2286435"/>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5" name="Freeform: Shape 24">
            <a:extLst>
              <a:ext uri="{FF2B5EF4-FFF2-40B4-BE49-F238E27FC236}">
                <a16:creationId xmlns:a16="http://schemas.microsoft.com/office/drawing/2014/main" id="{D89217EC-435F-1051-9892-A6A152BC58EA}"/>
              </a:ext>
            </a:extLst>
          </p:cNvPr>
          <p:cNvSpPr/>
          <p:nvPr/>
        </p:nvSpPr>
        <p:spPr>
          <a:xfrm>
            <a:off x="1147482" y="1573082"/>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26" name="Freeform: Shape 25">
            <a:extLst>
              <a:ext uri="{FF2B5EF4-FFF2-40B4-BE49-F238E27FC236}">
                <a16:creationId xmlns:a16="http://schemas.microsoft.com/office/drawing/2014/main" id="{ABEBA236-2D6E-529C-84AE-034A4BC64B67}"/>
              </a:ext>
            </a:extLst>
          </p:cNvPr>
          <p:cNvSpPr/>
          <p:nvPr/>
        </p:nvSpPr>
        <p:spPr>
          <a:xfrm>
            <a:off x="1156329" y="5128575"/>
            <a:ext cx="1135353" cy="965680"/>
          </a:xfrm>
          <a:custGeom>
            <a:avLst/>
            <a:gdLst>
              <a:gd name="connsiteX0" fmla="*/ 1135353 w 1135353"/>
              <a:gd name="connsiteY0" fmla="*/ 145919 h 965680"/>
              <a:gd name="connsiteX1" fmla="*/ 993070 w 1135353"/>
              <a:gd name="connsiteY1" fmla="*/ 0 h 965680"/>
              <a:gd name="connsiteX2" fmla="*/ 0 w 1135353"/>
              <a:gd name="connsiteY2" fmla="*/ 0 h 965680"/>
              <a:gd name="connsiteX3" fmla="*/ 375704 w 1135353"/>
              <a:gd name="connsiteY3" fmla="*/ 754680 h 965680"/>
              <a:gd name="connsiteX4" fmla="*/ 662087 w 1135353"/>
              <a:gd name="connsiteY4" fmla="*/ 965680 h 965680"/>
              <a:gd name="connsiteX5" fmla="*/ 1135353 w 1135353"/>
              <a:gd name="connsiteY5" fmla="*/ 145919 h 9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53" h="965680">
                <a:moveTo>
                  <a:pt x="1135353" y="145919"/>
                </a:moveTo>
                <a:cubicBezTo>
                  <a:pt x="1074029" y="112590"/>
                  <a:pt x="1024096" y="61567"/>
                  <a:pt x="993070" y="0"/>
                </a:cubicBezTo>
                <a:lnTo>
                  <a:pt x="0" y="0"/>
                </a:lnTo>
                <a:cubicBezTo>
                  <a:pt x="34783" y="293413"/>
                  <a:pt x="171854" y="556527"/>
                  <a:pt x="375704" y="754680"/>
                </a:cubicBezTo>
                <a:cubicBezTo>
                  <a:pt x="460419" y="837093"/>
                  <a:pt x="556769" y="908234"/>
                  <a:pt x="662087" y="965680"/>
                </a:cubicBezTo>
                <a:lnTo>
                  <a:pt x="1135353" y="145919"/>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7" name="Freeform: Shape 26">
            <a:extLst>
              <a:ext uri="{FF2B5EF4-FFF2-40B4-BE49-F238E27FC236}">
                <a16:creationId xmlns:a16="http://schemas.microsoft.com/office/drawing/2014/main" id="{30011C13-1158-1CE9-3025-0A7E0EA290DC}"/>
              </a:ext>
            </a:extLst>
          </p:cNvPr>
          <p:cNvSpPr/>
          <p:nvPr/>
        </p:nvSpPr>
        <p:spPr>
          <a:xfrm>
            <a:off x="4258553" y="1271185"/>
            <a:ext cx="1162379" cy="958529"/>
          </a:xfrm>
          <a:custGeom>
            <a:avLst/>
            <a:gdLst>
              <a:gd name="connsiteX0" fmla="*/ 1162379 w 1162379"/>
              <a:gd name="connsiteY0" fmla="*/ 958530 h 958529"/>
              <a:gd name="connsiteX1" fmla="*/ 789584 w 1162379"/>
              <a:gd name="connsiteY1" fmla="*/ 226513 h 958529"/>
              <a:gd name="connsiteX2" fmla="*/ 473993 w 1162379"/>
              <a:gd name="connsiteY2" fmla="*/ 0 h 958529"/>
              <a:gd name="connsiteX3" fmla="*/ 0 w 1162379"/>
              <a:gd name="connsiteY3" fmla="*/ 820853 h 958529"/>
              <a:gd name="connsiteX4" fmla="*/ 159492 w 1162379"/>
              <a:gd name="connsiteY4" fmla="*/ 958530 h 958529"/>
              <a:gd name="connsiteX5" fmla="*/ 1162379 w 1162379"/>
              <a:gd name="connsiteY5" fmla="*/ 958530 h 9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379" h="958529">
                <a:moveTo>
                  <a:pt x="1162379" y="958530"/>
                </a:moveTo>
                <a:cubicBezTo>
                  <a:pt x="1123355" y="674328"/>
                  <a:pt x="988101" y="419577"/>
                  <a:pt x="789584" y="226513"/>
                </a:cubicBezTo>
                <a:cubicBezTo>
                  <a:pt x="697113" y="136465"/>
                  <a:pt x="590703" y="59991"/>
                  <a:pt x="473993" y="0"/>
                </a:cubicBezTo>
                <a:lnTo>
                  <a:pt x="0" y="820853"/>
                </a:lnTo>
                <a:cubicBezTo>
                  <a:pt x="66899" y="849333"/>
                  <a:pt x="122770" y="897811"/>
                  <a:pt x="159492" y="958530"/>
                </a:cubicBezTo>
                <a:lnTo>
                  <a:pt x="1162379" y="95853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8" name="Freeform: Shape 27">
            <a:extLst>
              <a:ext uri="{FF2B5EF4-FFF2-40B4-BE49-F238E27FC236}">
                <a16:creationId xmlns:a16="http://schemas.microsoft.com/office/drawing/2014/main" id="{AD84E643-2AE2-5F25-158B-0D98EB230B4E}"/>
              </a:ext>
            </a:extLst>
          </p:cNvPr>
          <p:cNvSpPr/>
          <p:nvPr/>
        </p:nvSpPr>
        <p:spPr>
          <a:xfrm>
            <a:off x="1865318" y="5296187"/>
            <a:ext cx="1189890" cy="960832"/>
          </a:xfrm>
          <a:custGeom>
            <a:avLst/>
            <a:gdLst>
              <a:gd name="connsiteX0" fmla="*/ 715050 w 1189890"/>
              <a:gd name="connsiteY0" fmla="*/ 121 h 960832"/>
              <a:gd name="connsiteX1" fmla="*/ 595067 w 1189890"/>
              <a:gd name="connsiteY1" fmla="*/ 20967 h 960832"/>
              <a:gd name="connsiteX2" fmla="*/ 474841 w 1189890"/>
              <a:gd name="connsiteY2" fmla="*/ 0 h 960832"/>
              <a:gd name="connsiteX3" fmla="*/ 0 w 1189890"/>
              <a:gd name="connsiteY3" fmla="*/ 822428 h 960832"/>
              <a:gd name="connsiteX4" fmla="*/ 595067 w 1189890"/>
              <a:gd name="connsiteY4" fmla="*/ 960833 h 960832"/>
              <a:gd name="connsiteX5" fmla="*/ 1189891 w 1189890"/>
              <a:gd name="connsiteY5" fmla="*/ 822550 h 960832"/>
              <a:gd name="connsiteX6" fmla="*/ 715050 w 1189890"/>
              <a:gd name="connsiteY6" fmla="*/ 121 h 96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90" h="960832">
                <a:moveTo>
                  <a:pt x="715050" y="121"/>
                </a:moveTo>
                <a:cubicBezTo>
                  <a:pt x="677600" y="13574"/>
                  <a:pt x="637242" y="20967"/>
                  <a:pt x="595067" y="20967"/>
                </a:cubicBezTo>
                <a:cubicBezTo>
                  <a:pt x="552891" y="20967"/>
                  <a:pt x="512291" y="13574"/>
                  <a:pt x="474841" y="0"/>
                </a:cubicBezTo>
                <a:lnTo>
                  <a:pt x="0" y="822428"/>
                </a:lnTo>
                <a:cubicBezTo>
                  <a:pt x="178641" y="910900"/>
                  <a:pt x="380915" y="960833"/>
                  <a:pt x="595067" y="960833"/>
                </a:cubicBezTo>
                <a:cubicBezTo>
                  <a:pt x="809218" y="960833"/>
                  <a:pt x="1011371" y="911022"/>
                  <a:pt x="1189891" y="822550"/>
                </a:cubicBezTo>
                <a:lnTo>
                  <a:pt x="715050" y="121"/>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29" name="Freeform: Shape 28">
            <a:extLst>
              <a:ext uri="{FF2B5EF4-FFF2-40B4-BE49-F238E27FC236}">
                <a16:creationId xmlns:a16="http://schemas.microsoft.com/office/drawing/2014/main" id="{F8DBDABE-7430-1958-945A-DFFF9B777691}"/>
              </a:ext>
            </a:extLst>
          </p:cNvPr>
          <p:cNvSpPr/>
          <p:nvPr/>
        </p:nvSpPr>
        <p:spPr>
          <a:xfrm>
            <a:off x="2818516" y="1290940"/>
            <a:ext cx="1124809" cy="938775"/>
          </a:xfrm>
          <a:custGeom>
            <a:avLst/>
            <a:gdLst>
              <a:gd name="connsiteX0" fmla="*/ 651422 w 1124809"/>
              <a:gd name="connsiteY0" fmla="*/ 0 h 938775"/>
              <a:gd name="connsiteX1" fmla="*/ 0 w 1124809"/>
              <a:gd name="connsiteY1" fmla="*/ 938775 h 938775"/>
              <a:gd name="connsiteX2" fmla="*/ 1002766 w 1124809"/>
              <a:gd name="connsiteY2" fmla="*/ 938775 h 938775"/>
              <a:gd name="connsiteX3" fmla="*/ 1056455 w 1124809"/>
              <a:gd name="connsiteY3" fmla="*/ 871391 h 938775"/>
              <a:gd name="connsiteX4" fmla="*/ 1124809 w 1124809"/>
              <a:gd name="connsiteY4" fmla="*/ 819762 h 938775"/>
              <a:gd name="connsiteX5" fmla="*/ 651422 w 1124809"/>
              <a:gd name="connsiteY5" fmla="*/ 0 h 9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09" h="938775">
                <a:moveTo>
                  <a:pt x="651422" y="0"/>
                </a:moveTo>
                <a:cubicBezTo>
                  <a:pt x="303593" y="193063"/>
                  <a:pt x="55265" y="536287"/>
                  <a:pt x="0" y="938775"/>
                </a:cubicBezTo>
                <a:lnTo>
                  <a:pt x="1002766" y="938775"/>
                </a:lnTo>
                <a:cubicBezTo>
                  <a:pt x="1017673" y="914173"/>
                  <a:pt x="1035731" y="891509"/>
                  <a:pt x="1056455" y="871391"/>
                </a:cubicBezTo>
                <a:cubicBezTo>
                  <a:pt x="1076816" y="851515"/>
                  <a:pt x="1099843" y="834184"/>
                  <a:pt x="1124809" y="819762"/>
                </a:cubicBezTo>
                <a:lnTo>
                  <a:pt x="651422" y="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30" name="Freeform: Shape 29">
            <a:extLst>
              <a:ext uri="{FF2B5EF4-FFF2-40B4-BE49-F238E27FC236}">
                <a16:creationId xmlns:a16="http://schemas.microsoft.com/office/drawing/2014/main" id="{658682F7-1D57-7FE5-5474-401CCE3B2120}"/>
              </a:ext>
            </a:extLst>
          </p:cNvPr>
          <p:cNvSpPr/>
          <p:nvPr/>
        </p:nvSpPr>
        <p:spPr>
          <a:xfrm>
            <a:off x="3516598" y="1123813"/>
            <a:ext cx="1168439" cy="963983"/>
          </a:xfrm>
          <a:custGeom>
            <a:avLst/>
            <a:gdLst>
              <a:gd name="connsiteX0" fmla="*/ 1168440 w 1168439"/>
              <a:gd name="connsiteY0" fmla="*/ 124104 h 963983"/>
              <a:gd name="connsiteX1" fmla="*/ 603187 w 1168439"/>
              <a:gd name="connsiteY1" fmla="*/ 0 h 963983"/>
              <a:gd name="connsiteX2" fmla="*/ 0 w 1168439"/>
              <a:gd name="connsiteY2" fmla="*/ 142404 h 963983"/>
              <a:gd name="connsiteX3" fmla="*/ 474357 w 1168439"/>
              <a:gd name="connsiteY3" fmla="*/ 963984 h 963983"/>
              <a:gd name="connsiteX4" fmla="*/ 602944 w 1168439"/>
              <a:gd name="connsiteY4" fmla="*/ 939866 h 963983"/>
              <a:gd name="connsiteX5" fmla="*/ 690932 w 1168439"/>
              <a:gd name="connsiteY5" fmla="*/ 950895 h 963983"/>
              <a:gd name="connsiteX6" fmla="*/ 1168318 w 1168439"/>
              <a:gd name="connsiteY6" fmla="*/ 123982 h 96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39" h="963983">
                <a:moveTo>
                  <a:pt x="1168440" y="124104"/>
                </a:moveTo>
                <a:cubicBezTo>
                  <a:pt x="997312" y="44600"/>
                  <a:pt x="805582" y="0"/>
                  <a:pt x="603187" y="0"/>
                </a:cubicBezTo>
                <a:cubicBezTo>
                  <a:pt x="385763" y="0"/>
                  <a:pt x="180702" y="51387"/>
                  <a:pt x="0" y="142404"/>
                </a:cubicBezTo>
                <a:lnTo>
                  <a:pt x="474357" y="963984"/>
                </a:lnTo>
                <a:cubicBezTo>
                  <a:pt x="514108" y="948471"/>
                  <a:pt x="557496" y="939866"/>
                  <a:pt x="602944" y="939866"/>
                </a:cubicBezTo>
                <a:cubicBezTo>
                  <a:pt x="633364" y="939866"/>
                  <a:pt x="662815" y="943744"/>
                  <a:pt x="690932" y="950895"/>
                </a:cubicBezTo>
                <a:lnTo>
                  <a:pt x="1168318" y="123982"/>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31" name="Freeform: Shape 30">
            <a:extLst>
              <a:ext uri="{FF2B5EF4-FFF2-40B4-BE49-F238E27FC236}">
                <a16:creationId xmlns:a16="http://schemas.microsoft.com/office/drawing/2014/main" id="{D9121A67-4626-1ADB-D147-1AE860FE12B2}"/>
              </a:ext>
            </a:extLst>
          </p:cNvPr>
          <p:cNvSpPr/>
          <p:nvPr/>
        </p:nvSpPr>
        <p:spPr>
          <a:xfrm>
            <a:off x="2628846" y="5128575"/>
            <a:ext cx="1135595" cy="965801"/>
          </a:xfrm>
          <a:custGeom>
            <a:avLst/>
            <a:gdLst>
              <a:gd name="connsiteX0" fmla="*/ 142525 w 1135595"/>
              <a:gd name="connsiteY0" fmla="*/ 0 h 965801"/>
              <a:gd name="connsiteX1" fmla="*/ 76353 w 1135595"/>
              <a:gd name="connsiteY1" fmla="*/ 89926 h 965801"/>
              <a:gd name="connsiteX2" fmla="*/ 0 w 1135595"/>
              <a:gd name="connsiteY2" fmla="*/ 146040 h 965801"/>
              <a:gd name="connsiteX3" fmla="*/ 473266 w 1135595"/>
              <a:gd name="connsiteY3" fmla="*/ 965802 h 965801"/>
              <a:gd name="connsiteX4" fmla="*/ 1135595 w 1135595"/>
              <a:gd name="connsiteY4" fmla="*/ 0 h 965801"/>
              <a:gd name="connsiteX5" fmla="*/ 142525 w 1135595"/>
              <a:gd name="connsiteY5" fmla="*/ 0 h 96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595" h="965801">
                <a:moveTo>
                  <a:pt x="142525" y="0"/>
                </a:moveTo>
                <a:cubicBezTo>
                  <a:pt x="125558" y="33450"/>
                  <a:pt x="103258" y="63870"/>
                  <a:pt x="76353" y="89926"/>
                </a:cubicBezTo>
                <a:cubicBezTo>
                  <a:pt x="53810" y="111863"/>
                  <a:pt x="27996" y="130769"/>
                  <a:pt x="0" y="146040"/>
                </a:cubicBezTo>
                <a:lnTo>
                  <a:pt x="473266" y="965802"/>
                </a:lnTo>
                <a:cubicBezTo>
                  <a:pt x="831881" y="770072"/>
                  <a:pt x="1086269" y="415456"/>
                  <a:pt x="1135595" y="0"/>
                </a:cubicBezTo>
                <a:lnTo>
                  <a:pt x="142525" y="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32" name="TextBox 31">
            <a:extLst>
              <a:ext uri="{FF2B5EF4-FFF2-40B4-BE49-F238E27FC236}">
                <a16:creationId xmlns:a16="http://schemas.microsoft.com/office/drawing/2014/main" id="{AA8406DB-DBE2-2A18-5303-BCACC5F1637B}"/>
              </a:ext>
            </a:extLst>
          </p:cNvPr>
          <p:cNvSpPr txBox="1"/>
          <p:nvPr/>
        </p:nvSpPr>
        <p:spPr>
          <a:xfrm>
            <a:off x="1108526" y="2435986"/>
            <a:ext cx="1048685" cy="400110"/>
          </a:xfrm>
          <a:prstGeom prst="rect">
            <a:avLst/>
          </a:prstGeom>
          <a:noFill/>
        </p:spPr>
        <p:txBody>
          <a:bodyPr wrap="none" rtlCol="0">
            <a:spAutoFit/>
          </a:bodyPr>
          <a:lstStyle/>
          <a:p>
            <a:pPr algn="ctr"/>
            <a:r>
              <a:rPr lang="en-GB" sz="1000">
                <a:ln/>
                <a:solidFill>
                  <a:srgbClr val="1D1D1B"/>
                </a:solidFill>
                <a:latin typeface="United Curriculum"/>
                <a:sym typeface="United Curriculum"/>
                <a:rtl val="0"/>
              </a:rPr>
              <a:t>Marvellous Me</a:t>
            </a:r>
          </a:p>
          <a:p>
            <a:pPr algn="ctr"/>
            <a:r>
              <a:rPr lang="en-GB" sz="1000">
                <a:ln/>
                <a:solidFill>
                  <a:srgbClr val="1D1D1B"/>
                </a:solidFill>
                <a:latin typeface="United Curriculum"/>
                <a:sym typeface="United Curriculum"/>
                <a:rtl val="0"/>
              </a:rPr>
              <a:t>&amp; Look at Me</a:t>
            </a:r>
          </a:p>
        </p:txBody>
      </p:sp>
      <p:sp>
        <p:nvSpPr>
          <p:cNvPr id="33" name="TextBox 32">
            <a:extLst>
              <a:ext uri="{FF2B5EF4-FFF2-40B4-BE49-F238E27FC236}">
                <a16:creationId xmlns:a16="http://schemas.microsoft.com/office/drawing/2014/main" id="{720A842F-50B6-58D8-900F-289D3187D2D1}"/>
              </a:ext>
            </a:extLst>
          </p:cNvPr>
          <p:cNvSpPr txBox="1"/>
          <p:nvPr/>
        </p:nvSpPr>
        <p:spPr>
          <a:xfrm>
            <a:off x="1161142" y="3182348"/>
            <a:ext cx="926857" cy="246221"/>
          </a:xfrm>
          <a:prstGeom prst="rect">
            <a:avLst/>
          </a:prstGeom>
          <a:noFill/>
        </p:spPr>
        <p:txBody>
          <a:bodyPr wrap="none" rtlCol="0">
            <a:spAutoFit/>
          </a:bodyPr>
          <a:lstStyle/>
          <a:p>
            <a:r>
              <a:rPr lang="en-GB" sz="1000">
                <a:ln/>
                <a:solidFill>
                  <a:srgbClr val="1D1D1B"/>
                </a:solidFill>
                <a:latin typeface="United Curriculum"/>
                <a:sym typeface="United Curriculum"/>
                <a:rtl val="0"/>
              </a:rPr>
              <a:t>On the Move</a:t>
            </a:r>
          </a:p>
        </p:txBody>
      </p:sp>
      <p:sp>
        <p:nvSpPr>
          <p:cNvPr id="34" name="TextBox 33">
            <a:extLst>
              <a:ext uri="{FF2B5EF4-FFF2-40B4-BE49-F238E27FC236}">
                <a16:creationId xmlns:a16="http://schemas.microsoft.com/office/drawing/2014/main" id="{5C42A95A-279D-CCF7-A5E4-3396125CFBC3}"/>
              </a:ext>
            </a:extLst>
          </p:cNvPr>
          <p:cNvSpPr txBox="1"/>
          <p:nvPr/>
        </p:nvSpPr>
        <p:spPr>
          <a:xfrm>
            <a:off x="1170768" y="3911560"/>
            <a:ext cx="910989" cy="246221"/>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On the Farm</a:t>
            </a:r>
          </a:p>
        </p:txBody>
      </p:sp>
      <p:sp>
        <p:nvSpPr>
          <p:cNvPr id="35" name="TextBox 34">
            <a:extLst>
              <a:ext uri="{FF2B5EF4-FFF2-40B4-BE49-F238E27FC236}">
                <a16:creationId xmlns:a16="http://schemas.microsoft.com/office/drawing/2014/main" id="{720D4A47-1055-DE11-8FC6-57A47F4B72DA}"/>
              </a:ext>
            </a:extLst>
          </p:cNvPr>
          <p:cNvSpPr txBox="1"/>
          <p:nvPr/>
        </p:nvSpPr>
        <p:spPr>
          <a:xfrm>
            <a:off x="1344503" y="5269808"/>
            <a:ext cx="758541" cy="400110"/>
          </a:xfrm>
          <a:prstGeom prst="rect">
            <a:avLst/>
          </a:prstGeom>
          <a:noFill/>
        </p:spPr>
        <p:txBody>
          <a:bodyPr wrap="none" rtlCol="0">
            <a:spAutoFit/>
          </a:bodyPr>
          <a:lstStyle/>
          <a:p>
            <a:pPr algn="ctr"/>
            <a:r>
              <a:rPr lang="en-GB" sz="1000">
                <a:ln/>
                <a:solidFill>
                  <a:srgbClr val="1D1D1B"/>
                </a:solidFill>
                <a:latin typeface="United Curriculum"/>
                <a:sym typeface="United Curriculum"/>
                <a:rtl val="0"/>
              </a:rPr>
              <a:t>Me and</a:t>
            </a:r>
          </a:p>
          <a:p>
            <a:pPr algn="ctr"/>
            <a:r>
              <a:rPr lang="en-GB" sz="1000">
                <a:ln/>
                <a:solidFill>
                  <a:srgbClr val="1D1D1B"/>
                </a:solidFill>
                <a:latin typeface="United Curriculum"/>
                <a:sym typeface="United Curriculum"/>
                <a:rtl val="0"/>
              </a:rPr>
              <a:t>My World</a:t>
            </a:r>
          </a:p>
        </p:txBody>
      </p:sp>
      <p:sp>
        <p:nvSpPr>
          <p:cNvPr id="36" name="TextBox 35">
            <a:extLst>
              <a:ext uri="{FF2B5EF4-FFF2-40B4-BE49-F238E27FC236}">
                <a16:creationId xmlns:a16="http://schemas.microsoft.com/office/drawing/2014/main" id="{E44C5592-309A-D926-7B93-17CF415B4740}"/>
              </a:ext>
            </a:extLst>
          </p:cNvPr>
          <p:cNvSpPr txBox="1"/>
          <p:nvPr/>
        </p:nvSpPr>
        <p:spPr>
          <a:xfrm>
            <a:off x="2133585" y="5631414"/>
            <a:ext cx="634104"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My Heroes</a:t>
            </a:r>
          </a:p>
        </p:txBody>
      </p:sp>
      <p:sp>
        <p:nvSpPr>
          <p:cNvPr id="37" name="TextBox 36">
            <a:extLst>
              <a:ext uri="{FF2B5EF4-FFF2-40B4-BE49-F238E27FC236}">
                <a16:creationId xmlns:a16="http://schemas.microsoft.com/office/drawing/2014/main" id="{DFD4A14D-4B1B-6FB0-48CC-1B3D4267DC45}"/>
              </a:ext>
            </a:extLst>
          </p:cNvPr>
          <p:cNvSpPr txBox="1"/>
          <p:nvPr/>
        </p:nvSpPr>
        <p:spPr>
          <a:xfrm>
            <a:off x="2760389" y="5202260"/>
            <a:ext cx="906417"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Castles, Knights &amp; Dragons</a:t>
            </a:r>
          </a:p>
        </p:txBody>
      </p:sp>
      <p:sp>
        <p:nvSpPr>
          <p:cNvPr id="38" name="TextBox 37">
            <a:extLst>
              <a:ext uri="{FF2B5EF4-FFF2-40B4-BE49-F238E27FC236}">
                <a16:creationId xmlns:a16="http://schemas.microsoft.com/office/drawing/2014/main" id="{0DEEB6E8-B777-46E8-B05C-5DCBBC5D5CC0}"/>
              </a:ext>
            </a:extLst>
          </p:cNvPr>
          <p:cNvSpPr txBox="1"/>
          <p:nvPr/>
        </p:nvSpPr>
        <p:spPr>
          <a:xfrm>
            <a:off x="2869115" y="3127375"/>
            <a:ext cx="841938"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My Family History</a:t>
            </a:r>
          </a:p>
        </p:txBody>
      </p:sp>
      <p:sp>
        <p:nvSpPr>
          <p:cNvPr id="39" name="TextBox 38">
            <a:extLst>
              <a:ext uri="{FF2B5EF4-FFF2-40B4-BE49-F238E27FC236}">
                <a16:creationId xmlns:a16="http://schemas.microsoft.com/office/drawing/2014/main" id="{CD8A68AD-36E8-2F67-88E1-BF7CF6A2679D}"/>
              </a:ext>
            </a:extLst>
          </p:cNvPr>
          <p:cNvSpPr txBox="1"/>
          <p:nvPr/>
        </p:nvSpPr>
        <p:spPr>
          <a:xfrm>
            <a:off x="2869523" y="2423982"/>
            <a:ext cx="842078"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History of Transport</a:t>
            </a:r>
          </a:p>
        </p:txBody>
      </p:sp>
      <p:sp>
        <p:nvSpPr>
          <p:cNvPr id="40" name="TextBox 39">
            <a:extLst>
              <a:ext uri="{FF2B5EF4-FFF2-40B4-BE49-F238E27FC236}">
                <a16:creationId xmlns:a16="http://schemas.microsoft.com/office/drawing/2014/main" id="{6289A25D-4352-037E-E5DB-F594833BA153}"/>
              </a:ext>
            </a:extLst>
          </p:cNvPr>
          <p:cNvSpPr txBox="1"/>
          <p:nvPr/>
        </p:nvSpPr>
        <p:spPr>
          <a:xfrm>
            <a:off x="2975385" y="1623309"/>
            <a:ext cx="828496"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Homes Through Time</a:t>
            </a:r>
          </a:p>
        </p:txBody>
      </p:sp>
      <p:sp>
        <p:nvSpPr>
          <p:cNvPr id="41" name="TextBox 40">
            <a:extLst>
              <a:ext uri="{FF2B5EF4-FFF2-40B4-BE49-F238E27FC236}">
                <a16:creationId xmlns:a16="http://schemas.microsoft.com/office/drawing/2014/main" id="{EC07A5B3-43A5-E37D-8445-1CD537F679E5}"/>
              </a:ext>
            </a:extLst>
          </p:cNvPr>
          <p:cNvSpPr txBox="1"/>
          <p:nvPr/>
        </p:nvSpPr>
        <p:spPr>
          <a:xfrm>
            <a:off x="4471212" y="1682827"/>
            <a:ext cx="767016"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Local History</a:t>
            </a:r>
          </a:p>
        </p:txBody>
      </p:sp>
      <p:sp>
        <p:nvSpPr>
          <p:cNvPr id="42" name="TextBox 41">
            <a:extLst>
              <a:ext uri="{FF2B5EF4-FFF2-40B4-BE49-F238E27FC236}">
                <a16:creationId xmlns:a16="http://schemas.microsoft.com/office/drawing/2014/main" id="{8BE28E37-40F2-78FF-D1B7-0E97A3D54776}"/>
              </a:ext>
            </a:extLst>
          </p:cNvPr>
          <p:cNvSpPr txBox="1"/>
          <p:nvPr/>
        </p:nvSpPr>
        <p:spPr>
          <a:xfrm>
            <a:off x="4554206" y="2411786"/>
            <a:ext cx="794474"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Great Fire of London</a:t>
            </a:r>
          </a:p>
        </p:txBody>
      </p:sp>
      <p:sp>
        <p:nvSpPr>
          <p:cNvPr id="43" name="TextBox 42">
            <a:extLst>
              <a:ext uri="{FF2B5EF4-FFF2-40B4-BE49-F238E27FC236}">
                <a16:creationId xmlns:a16="http://schemas.microsoft.com/office/drawing/2014/main" id="{D7636FDD-D00C-BA0D-E092-D100FDB91092}"/>
              </a:ext>
            </a:extLst>
          </p:cNvPr>
          <p:cNvSpPr txBox="1"/>
          <p:nvPr/>
        </p:nvSpPr>
        <p:spPr>
          <a:xfrm>
            <a:off x="4578657" y="3190157"/>
            <a:ext cx="752129" cy="246221"/>
          </a:xfrm>
          <a:prstGeom prst="rect">
            <a:avLst/>
          </a:prstGeom>
          <a:noFill/>
        </p:spPr>
        <p:txBody>
          <a:bodyPr wrap="none" rtlCol="0">
            <a:spAutoFit/>
          </a:bodyPr>
          <a:lstStyle/>
          <a:p>
            <a:pPr algn="ctr"/>
            <a:r>
              <a:rPr lang="en-GB" sz="1000">
                <a:ln/>
                <a:solidFill>
                  <a:srgbClr val="1D1D1B"/>
                </a:solidFill>
                <a:latin typeface="United Curriculum"/>
                <a:sym typeface="United Curriculum"/>
                <a:rtl val="0"/>
              </a:rPr>
              <a:t>Explorers</a:t>
            </a:r>
          </a:p>
        </p:txBody>
      </p:sp>
      <p:sp>
        <p:nvSpPr>
          <p:cNvPr id="44" name="TextBox 43">
            <a:extLst>
              <a:ext uri="{FF2B5EF4-FFF2-40B4-BE49-F238E27FC236}">
                <a16:creationId xmlns:a16="http://schemas.microsoft.com/office/drawing/2014/main" id="{EB38976D-CDA4-B5E7-FB8C-0F07B855848B}"/>
              </a:ext>
            </a:extLst>
          </p:cNvPr>
          <p:cNvSpPr txBox="1"/>
          <p:nvPr/>
        </p:nvSpPr>
        <p:spPr>
          <a:xfrm>
            <a:off x="4550599" y="5154424"/>
            <a:ext cx="973622"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African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Ancient</a:t>
            </a:r>
            <a:r>
              <a:rPr lang="en-GB" sz="1000" b="1">
                <a:ln/>
                <a:solidFill>
                  <a:srgbClr val="1D1D1B"/>
                </a:solidFill>
                <a:latin typeface="United Curriculum"/>
                <a:sym typeface="United Curriculum"/>
                <a:rtl val="0"/>
              </a:rPr>
              <a:t> </a:t>
            </a:r>
            <a:r>
              <a:rPr lang="en-GB" sz="1000">
                <a:ln/>
                <a:solidFill>
                  <a:srgbClr val="1D1D1B"/>
                </a:solidFill>
                <a:latin typeface="United Curriculum"/>
                <a:sym typeface="United Curriculum"/>
                <a:rtl val="0"/>
              </a:rPr>
              <a:t>Egypt</a:t>
            </a:r>
            <a:endParaRPr lang="en-GB" sz="1000">
              <a:ln w="1747" cap="flat">
                <a:solidFill>
                  <a:srgbClr val="1D1D1B"/>
                </a:solidFill>
                <a:miter/>
              </a:ln>
              <a:solidFill>
                <a:srgbClr val="1D1D1B"/>
              </a:solidFill>
              <a:latin typeface="United Curriculum"/>
              <a:sym typeface="United Curriculum"/>
              <a:rtl val="0"/>
            </a:endParaRPr>
          </a:p>
        </p:txBody>
      </p:sp>
      <p:sp>
        <p:nvSpPr>
          <p:cNvPr id="45" name="TextBox 44">
            <a:extLst>
              <a:ext uri="{FF2B5EF4-FFF2-40B4-BE49-F238E27FC236}">
                <a16:creationId xmlns:a16="http://schemas.microsoft.com/office/drawing/2014/main" id="{1B1547F9-9BE4-BD93-DF99-DC532982D638}"/>
              </a:ext>
            </a:extLst>
          </p:cNvPr>
          <p:cNvSpPr txBox="1"/>
          <p:nvPr/>
        </p:nvSpPr>
        <p:spPr>
          <a:xfrm>
            <a:off x="6105427" y="3760409"/>
            <a:ext cx="1008610" cy="553998"/>
          </a:xfrm>
          <a:prstGeom prst="rect">
            <a:avLst/>
          </a:prstGeom>
          <a:noFill/>
        </p:spPr>
        <p:txBody>
          <a:bodyPr wrap="none" rtlCol="0">
            <a:spAutoFit/>
          </a:bodyPr>
          <a:lstStyle/>
          <a:p>
            <a:pPr algn="ctr"/>
            <a:r>
              <a:rPr lang="en-GB" sz="1000" b="1">
                <a:ln/>
                <a:solidFill>
                  <a:srgbClr val="1D1D1B"/>
                </a:solidFill>
                <a:latin typeface="United Curriculum"/>
                <a:sym typeface="United Curriculum"/>
                <a:rtl val="0"/>
              </a:rPr>
              <a:t>Asian History:</a:t>
            </a:r>
          </a:p>
          <a:p>
            <a:pPr algn="ctr"/>
            <a:r>
              <a:rPr lang="en-GB" sz="1000">
                <a:ln/>
                <a:solidFill>
                  <a:srgbClr val="1D1D1B"/>
                </a:solidFill>
                <a:latin typeface="United Curriculum"/>
                <a:sym typeface="United Curriculum"/>
                <a:rtl val="0"/>
              </a:rPr>
              <a:t>Early Islamic</a:t>
            </a:r>
          </a:p>
          <a:p>
            <a:pPr algn="ctr"/>
            <a:r>
              <a:rPr lang="en-GB" sz="1000">
                <a:ln/>
                <a:solidFill>
                  <a:srgbClr val="1D1D1B"/>
                </a:solidFill>
                <a:latin typeface="United Curriculum"/>
                <a:sym typeface="United Curriculum"/>
                <a:rtl val="0"/>
              </a:rPr>
              <a:t>Civilisation</a:t>
            </a:r>
          </a:p>
        </p:txBody>
      </p:sp>
      <p:sp>
        <p:nvSpPr>
          <p:cNvPr id="46" name="TextBox 45">
            <a:extLst>
              <a:ext uri="{FF2B5EF4-FFF2-40B4-BE49-F238E27FC236}">
                <a16:creationId xmlns:a16="http://schemas.microsoft.com/office/drawing/2014/main" id="{221E330C-4DA9-2CE8-ED8C-CCF755DD0828}"/>
              </a:ext>
            </a:extLst>
          </p:cNvPr>
          <p:cNvSpPr txBox="1"/>
          <p:nvPr/>
        </p:nvSpPr>
        <p:spPr>
          <a:xfrm>
            <a:off x="6089825" y="4384315"/>
            <a:ext cx="1016835"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North</a:t>
            </a:r>
          </a:p>
          <a:p>
            <a:pPr algn="ctr"/>
            <a:r>
              <a:rPr lang="en-GB" sz="1000" b="1">
                <a:ln/>
                <a:solidFill>
                  <a:srgbClr val="1D1D1B"/>
                </a:solidFill>
                <a:latin typeface="United Curriculum"/>
                <a:sym typeface="United Curriculum"/>
                <a:rtl val="0"/>
              </a:rPr>
              <a:t>American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Ancient Maya</a:t>
            </a:r>
            <a:endParaRPr lang="en-GB" sz="1000">
              <a:ln w="1747" cap="flat">
                <a:solidFill>
                  <a:srgbClr val="1D1D1B"/>
                </a:solidFill>
                <a:miter/>
              </a:ln>
              <a:solidFill>
                <a:srgbClr val="1D1D1B"/>
              </a:solidFill>
              <a:latin typeface="United Curriculum"/>
              <a:sym typeface="United Curriculum"/>
              <a:rtl val="0"/>
            </a:endParaRPr>
          </a:p>
        </p:txBody>
      </p:sp>
      <p:sp>
        <p:nvSpPr>
          <p:cNvPr id="47" name="TextBox 46">
            <a:extLst>
              <a:ext uri="{FF2B5EF4-FFF2-40B4-BE49-F238E27FC236}">
                <a16:creationId xmlns:a16="http://schemas.microsoft.com/office/drawing/2014/main" id="{F7ADDDAD-DDD3-1258-B5C1-3DCB43903EF1}"/>
              </a:ext>
            </a:extLst>
          </p:cNvPr>
          <p:cNvSpPr txBox="1"/>
          <p:nvPr/>
        </p:nvSpPr>
        <p:spPr>
          <a:xfrm>
            <a:off x="4505888" y="4389217"/>
            <a:ext cx="888033"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Prehistoric</a:t>
            </a:r>
          </a:p>
          <a:p>
            <a:pPr algn="ctr"/>
            <a:r>
              <a:rPr lang="en-GB" sz="1000">
                <a:ln/>
                <a:solidFill>
                  <a:srgbClr val="1D1D1B"/>
                </a:solidFill>
                <a:latin typeface="United Curriculum"/>
                <a:sym typeface="United Curriculum"/>
                <a:rtl val="0"/>
              </a:rPr>
              <a:t>Britain</a:t>
            </a:r>
            <a:endParaRPr lang="en-GB" sz="1000">
              <a:ln w="1747" cap="flat">
                <a:solidFill>
                  <a:srgbClr val="1D1D1B"/>
                </a:solidFill>
                <a:miter/>
              </a:ln>
              <a:solidFill>
                <a:srgbClr val="1D1D1B"/>
              </a:solidFill>
              <a:latin typeface="United Curriculum"/>
              <a:sym typeface="United Curriculum"/>
              <a:rtl val="0"/>
            </a:endParaRPr>
          </a:p>
        </p:txBody>
      </p:sp>
      <p:sp>
        <p:nvSpPr>
          <p:cNvPr id="48" name="TextBox 47">
            <a:extLst>
              <a:ext uri="{FF2B5EF4-FFF2-40B4-BE49-F238E27FC236}">
                <a16:creationId xmlns:a16="http://schemas.microsoft.com/office/drawing/2014/main" id="{9CB6BBC8-B022-7151-610F-291FED8C1C1E}"/>
              </a:ext>
            </a:extLst>
          </p:cNvPr>
          <p:cNvSpPr txBox="1"/>
          <p:nvPr/>
        </p:nvSpPr>
        <p:spPr>
          <a:xfrm>
            <a:off x="2923074" y="4535487"/>
            <a:ext cx="743310"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Where We Live</a:t>
            </a:r>
          </a:p>
        </p:txBody>
      </p:sp>
      <p:sp>
        <p:nvSpPr>
          <p:cNvPr id="49" name="TextBox 48">
            <a:extLst>
              <a:ext uri="{FF2B5EF4-FFF2-40B4-BE49-F238E27FC236}">
                <a16:creationId xmlns:a16="http://schemas.microsoft.com/office/drawing/2014/main" id="{6DDE5B8E-4422-C07F-8C28-A0476A10ED18}"/>
              </a:ext>
            </a:extLst>
          </p:cNvPr>
          <p:cNvSpPr txBox="1"/>
          <p:nvPr/>
        </p:nvSpPr>
        <p:spPr>
          <a:xfrm>
            <a:off x="5413933" y="5532616"/>
            <a:ext cx="758212"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Ancient Greece</a:t>
            </a:r>
            <a:endParaRPr lang="en-GB" sz="1000">
              <a:ln w="1747" cap="flat">
                <a:solidFill>
                  <a:srgbClr val="1D1D1B"/>
                </a:solidFill>
                <a:miter/>
              </a:ln>
              <a:solidFill>
                <a:srgbClr val="1D1D1B"/>
              </a:solidFill>
              <a:latin typeface="United Curriculum"/>
              <a:sym typeface="United Curriculum"/>
              <a:rtl val="0"/>
            </a:endParaRPr>
          </a:p>
        </p:txBody>
      </p:sp>
      <p:sp>
        <p:nvSpPr>
          <p:cNvPr id="50" name="TextBox 49">
            <a:extLst>
              <a:ext uri="{FF2B5EF4-FFF2-40B4-BE49-F238E27FC236}">
                <a16:creationId xmlns:a16="http://schemas.microsoft.com/office/drawing/2014/main" id="{FF157D17-5BE3-E757-58B7-ABC4440DC5BB}"/>
              </a:ext>
            </a:extLst>
          </p:cNvPr>
          <p:cNvSpPr txBox="1"/>
          <p:nvPr/>
        </p:nvSpPr>
        <p:spPr>
          <a:xfrm>
            <a:off x="6125464" y="3044793"/>
            <a:ext cx="968535" cy="553998"/>
          </a:xfrm>
          <a:prstGeom prst="rect">
            <a:avLst/>
          </a:prstGeom>
          <a:noFill/>
        </p:spPr>
        <p:txBody>
          <a:bodyPr wrap="non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r>
              <a:rPr lang="en-GB" sz="1000">
                <a:ln/>
                <a:solidFill>
                  <a:srgbClr val="1D1D1B"/>
                </a:solidFill>
                <a:latin typeface="United Curriculum"/>
                <a:sym typeface="United Curriculum"/>
                <a:rtl val="0"/>
              </a:rPr>
              <a:t>Local History</a:t>
            </a:r>
          </a:p>
        </p:txBody>
      </p:sp>
      <p:sp>
        <p:nvSpPr>
          <p:cNvPr id="51" name="TextBox 50">
            <a:extLst>
              <a:ext uri="{FF2B5EF4-FFF2-40B4-BE49-F238E27FC236}">
                <a16:creationId xmlns:a16="http://schemas.microsoft.com/office/drawing/2014/main" id="{434831AD-AA9E-6D65-7D48-CCA786B794D0}"/>
              </a:ext>
            </a:extLst>
          </p:cNvPr>
          <p:cNvSpPr txBox="1"/>
          <p:nvPr/>
        </p:nvSpPr>
        <p:spPr>
          <a:xfrm>
            <a:off x="6191090" y="1621985"/>
            <a:ext cx="1005403" cy="553998"/>
          </a:xfrm>
          <a:prstGeom prst="rect">
            <a:avLst/>
          </a:prstGeom>
          <a:noFill/>
        </p:spPr>
        <p:txBody>
          <a:bodyPr wrap="non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r>
              <a:rPr lang="en-GB" sz="1000">
                <a:ln/>
                <a:solidFill>
                  <a:srgbClr val="1D1D1B"/>
                </a:solidFill>
                <a:latin typeface="United Curriculum"/>
                <a:sym typeface="United Curriculum"/>
                <a:rtl val="0"/>
              </a:rPr>
              <a:t>Ancient Rome</a:t>
            </a:r>
          </a:p>
        </p:txBody>
      </p:sp>
      <p:sp>
        <p:nvSpPr>
          <p:cNvPr id="52" name="TextBox 51">
            <a:extLst>
              <a:ext uri="{FF2B5EF4-FFF2-40B4-BE49-F238E27FC236}">
                <a16:creationId xmlns:a16="http://schemas.microsoft.com/office/drawing/2014/main" id="{53EA64A5-F2EE-1DB7-05A7-56B93AD976F2}"/>
              </a:ext>
            </a:extLst>
          </p:cNvPr>
          <p:cNvSpPr txBox="1"/>
          <p:nvPr/>
        </p:nvSpPr>
        <p:spPr>
          <a:xfrm>
            <a:off x="6895552" y="1184239"/>
            <a:ext cx="1053122"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Romans in Britain</a:t>
            </a:r>
          </a:p>
        </p:txBody>
      </p:sp>
      <p:sp>
        <p:nvSpPr>
          <p:cNvPr id="53" name="TextBox 52">
            <a:extLst>
              <a:ext uri="{FF2B5EF4-FFF2-40B4-BE49-F238E27FC236}">
                <a16:creationId xmlns:a16="http://schemas.microsoft.com/office/drawing/2014/main" id="{676A20F9-D5FD-030B-AC2B-D57D1242A7B9}"/>
              </a:ext>
            </a:extLst>
          </p:cNvPr>
          <p:cNvSpPr txBox="1"/>
          <p:nvPr/>
        </p:nvSpPr>
        <p:spPr>
          <a:xfrm>
            <a:off x="1252443" y="1709857"/>
            <a:ext cx="75821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N 3/4</a:t>
            </a:r>
          </a:p>
        </p:txBody>
      </p:sp>
      <p:sp>
        <p:nvSpPr>
          <p:cNvPr id="54" name="TextBox 53">
            <a:extLst>
              <a:ext uri="{FF2B5EF4-FFF2-40B4-BE49-F238E27FC236}">
                <a16:creationId xmlns:a16="http://schemas.microsoft.com/office/drawing/2014/main" id="{4CC7830F-FEC3-B8D7-6EFC-BE0031614341}"/>
              </a:ext>
            </a:extLst>
          </p:cNvPr>
          <p:cNvSpPr txBox="1"/>
          <p:nvPr/>
        </p:nvSpPr>
        <p:spPr>
          <a:xfrm>
            <a:off x="1352732" y="4572978"/>
            <a:ext cx="560824"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R</a:t>
            </a:r>
          </a:p>
        </p:txBody>
      </p:sp>
      <p:sp>
        <p:nvSpPr>
          <p:cNvPr id="55" name="TextBox 54">
            <a:extLst>
              <a:ext uri="{FF2B5EF4-FFF2-40B4-BE49-F238E27FC236}">
                <a16:creationId xmlns:a16="http://schemas.microsoft.com/office/drawing/2014/main" id="{63BF68DD-6485-009D-B1F3-CDC81AA5BD7B}"/>
              </a:ext>
            </a:extLst>
          </p:cNvPr>
          <p:cNvSpPr txBox="1"/>
          <p:nvPr/>
        </p:nvSpPr>
        <p:spPr>
          <a:xfrm>
            <a:off x="2822302" y="3846050"/>
            <a:ext cx="935565"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1</a:t>
            </a:r>
          </a:p>
        </p:txBody>
      </p:sp>
      <p:sp>
        <p:nvSpPr>
          <p:cNvPr id="56" name="TextBox 55">
            <a:extLst>
              <a:ext uri="{FF2B5EF4-FFF2-40B4-BE49-F238E27FC236}">
                <a16:creationId xmlns:a16="http://schemas.microsoft.com/office/drawing/2014/main" id="{8C71B7D0-79D7-F37B-C480-6E852B645AB0}"/>
              </a:ext>
            </a:extLst>
          </p:cNvPr>
          <p:cNvSpPr txBox="1"/>
          <p:nvPr/>
        </p:nvSpPr>
        <p:spPr>
          <a:xfrm>
            <a:off x="3725144" y="1285418"/>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2</a:t>
            </a:r>
          </a:p>
        </p:txBody>
      </p:sp>
      <p:sp>
        <p:nvSpPr>
          <p:cNvPr id="57" name="TextBox 56">
            <a:extLst>
              <a:ext uri="{FF2B5EF4-FFF2-40B4-BE49-F238E27FC236}">
                <a16:creationId xmlns:a16="http://schemas.microsoft.com/office/drawing/2014/main" id="{499A7D39-36B6-5846-BF83-F834A4982B6D}"/>
              </a:ext>
            </a:extLst>
          </p:cNvPr>
          <p:cNvSpPr txBox="1"/>
          <p:nvPr/>
        </p:nvSpPr>
        <p:spPr>
          <a:xfrm>
            <a:off x="4486636" y="3844845"/>
            <a:ext cx="91544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3</a:t>
            </a:r>
          </a:p>
        </p:txBody>
      </p:sp>
      <p:sp>
        <p:nvSpPr>
          <p:cNvPr id="58" name="TextBox 57">
            <a:extLst>
              <a:ext uri="{FF2B5EF4-FFF2-40B4-BE49-F238E27FC236}">
                <a16:creationId xmlns:a16="http://schemas.microsoft.com/office/drawing/2014/main" id="{1D83870A-74B5-7A1A-67DA-587900409565}"/>
              </a:ext>
            </a:extLst>
          </p:cNvPr>
          <p:cNvSpPr txBox="1"/>
          <p:nvPr/>
        </p:nvSpPr>
        <p:spPr>
          <a:xfrm>
            <a:off x="6141320" y="5228967"/>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a:t>
            </a:r>
          </a:p>
          <a:p>
            <a:pPr algn="ctr"/>
            <a:r>
              <a:rPr lang="en-GB" sz="1600">
                <a:ln/>
                <a:solidFill>
                  <a:srgbClr val="FFFFFF"/>
                </a:solidFill>
                <a:latin typeface="United Curriculum"/>
                <a:sym typeface="United Curriculum"/>
                <a:rtl val="0"/>
              </a:rPr>
              <a:t>4</a:t>
            </a:r>
          </a:p>
        </p:txBody>
      </p:sp>
      <p:sp>
        <p:nvSpPr>
          <p:cNvPr id="59" name="TextBox 58">
            <a:extLst>
              <a:ext uri="{FF2B5EF4-FFF2-40B4-BE49-F238E27FC236}">
                <a16:creationId xmlns:a16="http://schemas.microsoft.com/office/drawing/2014/main" id="{3C311DF6-8CEC-B890-E685-B58963E3B5F3}"/>
              </a:ext>
            </a:extLst>
          </p:cNvPr>
          <p:cNvSpPr txBox="1"/>
          <p:nvPr/>
        </p:nvSpPr>
        <p:spPr>
          <a:xfrm>
            <a:off x="6188805" y="2434390"/>
            <a:ext cx="84185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5</a:t>
            </a:r>
          </a:p>
        </p:txBody>
      </p:sp>
      <p:sp>
        <p:nvSpPr>
          <p:cNvPr id="60" name="Freeform: Shape 59">
            <a:extLst>
              <a:ext uri="{FF2B5EF4-FFF2-40B4-BE49-F238E27FC236}">
                <a16:creationId xmlns:a16="http://schemas.microsoft.com/office/drawing/2014/main" id="{AF6D9C3C-4288-0725-28A4-8CDB588A6787}"/>
              </a:ext>
            </a:extLst>
          </p:cNvPr>
          <p:cNvSpPr/>
          <p:nvPr/>
        </p:nvSpPr>
        <p:spPr>
          <a:xfrm>
            <a:off x="7785564" y="2995667"/>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61" name="Freeform: Shape 60">
            <a:extLst>
              <a:ext uri="{FF2B5EF4-FFF2-40B4-BE49-F238E27FC236}">
                <a16:creationId xmlns:a16="http://schemas.microsoft.com/office/drawing/2014/main" id="{705E02D7-CF2E-D4C4-A1B2-A2F199C57385}"/>
              </a:ext>
            </a:extLst>
          </p:cNvPr>
          <p:cNvSpPr/>
          <p:nvPr/>
        </p:nvSpPr>
        <p:spPr>
          <a:xfrm>
            <a:off x="7785564" y="3707080"/>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62" name="Freeform: Shape 61">
            <a:extLst>
              <a:ext uri="{FF2B5EF4-FFF2-40B4-BE49-F238E27FC236}">
                <a16:creationId xmlns:a16="http://schemas.microsoft.com/office/drawing/2014/main" id="{69F874AD-11A3-DCEB-0B0D-1954AEFB6A3F}"/>
              </a:ext>
            </a:extLst>
          </p:cNvPr>
          <p:cNvSpPr/>
          <p:nvPr/>
        </p:nvSpPr>
        <p:spPr>
          <a:xfrm>
            <a:off x="7760719" y="2282556"/>
            <a:ext cx="991616" cy="658694"/>
          </a:xfrm>
          <a:custGeom>
            <a:avLst/>
            <a:gdLst>
              <a:gd name="connsiteX0" fmla="*/ 24845 w 991616"/>
              <a:gd name="connsiteY0" fmla="*/ 125315 h 658694"/>
              <a:gd name="connsiteX1" fmla="*/ 24845 w 991616"/>
              <a:gd name="connsiteY1" fmla="*/ 658694 h 658694"/>
              <a:gd name="connsiteX2" fmla="*/ 991616 w 991616"/>
              <a:gd name="connsiteY2" fmla="*/ 658694 h 658694"/>
              <a:gd name="connsiteX3" fmla="*/ 991616 w 991616"/>
              <a:gd name="connsiteY3" fmla="*/ 125315 h 658694"/>
              <a:gd name="connsiteX4" fmla="*/ 985314 w 991616"/>
              <a:gd name="connsiteY4" fmla="*/ 0 h 658694"/>
              <a:gd name="connsiteX5" fmla="*/ 0 w 991616"/>
              <a:gd name="connsiteY5" fmla="*/ 0 h 658694"/>
              <a:gd name="connsiteX6" fmla="*/ 24845 w 991616"/>
              <a:gd name="connsiteY6" fmla="*/ 125315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16" h="658694">
                <a:moveTo>
                  <a:pt x="24845" y="125315"/>
                </a:moveTo>
                <a:lnTo>
                  <a:pt x="24845" y="658694"/>
                </a:lnTo>
                <a:lnTo>
                  <a:pt x="991616" y="658694"/>
                </a:lnTo>
                <a:lnTo>
                  <a:pt x="991616" y="125315"/>
                </a:lnTo>
                <a:cubicBezTo>
                  <a:pt x="991616" y="83018"/>
                  <a:pt x="989435" y="41206"/>
                  <a:pt x="985314" y="0"/>
                </a:cubicBezTo>
                <a:lnTo>
                  <a:pt x="0" y="0"/>
                </a:lnTo>
                <a:cubicBezTo>
                  <a:pt x="15998" y="38782"/>
                  <a:pt x="24845" y="80958"/>
                  <a:pt x="24845" y="125315"/>
                </a:cubicBez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63" name="Freeform: Shape 62">
            <a:extLst>
              <a:ext uri="{FF2B5EF4-FFF2-40B4-BE49-F238E27FC236}">
                <a16:creationId xmlns:a16="http://schemas.microsoft.com/office/drawing/2014/main" id="{DDC477AB-969F-0CE2-285C-596B24702496}"/>
              </a:ext>
            </a:extLst>
          </p:cNvPr>
          <p:cNvSpPr/>
          <p:nvPr/>
        </p:nvSpPr>
        <p:spPr>
          <a:xfrm>
            <a:off x="7574443" y="1276760"/>
            <a:ext cx="1165167" cy="959620"/>
          </a:xfrm>
          <a:custGeom>
            <a:avLst/>
            <a:gdLst>
              <a:gd name="connsiteX0" fmla="*/ 162886 w 1165167"/>
              <a:gd name="connsiteY0" fmla="*/ 952955 h 959620"/>
              <a:gd name="connsiteX1" fmla="*/ 1165167 w 1165167"/>
              <a:gd name="connsiteY1" fmla="*/ 952955 h 959620"/>
              <a:gd name="connsiteX2" fmla="*/ 793342 w 1165167"/>
              <a:gd name="connsiteY2" fmla="*/ 228452 h 959620"/>
              <a:gd name="connsiteX3" fmla="*/ 473993 w 1165167"/>
              <a:gd name="connsiteY3" fmla="*/ 0 h 959620"/>
              <a:gd name="connsiteX4" fmla="*/ 0 w 1165167"/>
              <a:gd name="connsiteY4" fmla="*/ 821095 h 959620"/>
              <a:gd name="connsiteX5" fmla="*/ 162886 w 1165167"/>
              <a:gd name="connsiteY5" fmla="*/ 959621 h 959620"/>
              <a:gd name="connsiteX6" fmla="*/ 162886 w 1165167"/>
              <a:gd name="connsiteY6" fmla="*/ 952955 h 95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167" h="959620">
                <a:moveTo>
                  <a:pt x="162886" y="952955"/>
                </a:moveTo>
                <a:lnTo>
                  <a:pt x="1165167" y="952955"/>
                </a:lnTo>
                <a:cubicBezTo>
                  <a:pt x="1124809" y="671662"/>
                  <a:pt x="990283" y="419819"/>
                  <a:pt x="793342" y="228452"/>
                </a:cubicBezTo>
                <a:cubicBezTo>
                  <a:pt x="699779" y="137556"/>
                  <a:pt x="592158" y="60355"/>
                  <a:pt x="473993" y="0"/>
                </a:cubicBezTo>
                <a:lnTo>
                  <a:pt x="0" y="821095"/>
                </a:lnTo>
                <a:cubicBezTo>
                  <a:pt x="68354" y="849212"/>
                  <a:pt x="125316" y="898175"/>
                  <a:pt x="162886" y="959621"/>
                </a:cubicBezTo>
                <a:lnTo>
                  <a:pt x="162886" y="952955"/>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grpSp>
        <p:nvGrpSpPr>
          <p:cNvPr id="64" name="Group 63">
            <a:extLst>
              <a:ext uri="{FF2B5EF4-FFF2-40B4-BE49-F238E27FC236}">
                <a16:creationId xmlns:a16="http://schemas.microsoft.com/office/drawing/2014/main" id="{21984CD2-FC84-664D-0D94-B56CA40C2D2C}"/>
              </a:ext>
            </a:extLst>
          </p:cNvPr>
          <p:cNvGrpSpPr/>
          <p:nvPr/>
        </p:nvGrpSpPr>
        <p:grpSpPr>
          <a:xfrm>
            <a:off x="7784837" y="5126400"/>
            <a:ext cx="967983" cy="657967"/>
            <a:chOff x="7784837" y="4426118"/>
            <a:chExt cx="967983" cy="657967"/>
          </a:xfrm>
        </p:grpSpPr>
        <p:sp>
          <p:nvSpPr>
            <p:cNvPr id="65" name="Freeform: Shape 64">
              <a:extLst>
                <a:ext uri="{FF2B5EF4-FFF2-40B4-BE49-F238E27FC236}">
                  <a16:creationId xmlns:a16="http://schemas.microsoft.com/office/drawing/2014/main" id="{AD8ABA42-9D52-469B-17C2-63FB784512B3}"/>
                </a:ext>
              </a:extLst>
            </p:cNvPr>
            <p:cNvSpPr/>
            <p:nvPr/>
          </p:nvSpPr>
          <p:spPr>
            <a:xfrm>
              <a:off x="7784837" y="4426118"/>
              <a:ext cx="967983" cy="498837"/>
            </a:xfrm>
            <a:custGeom>
              <a:avLst/>
              <a:gdLst>
                <a:gd name="connsiteX0" fmla="*/ 967984 w 967983"/>
                <a:gd name="connsiteY0" fmla="*/ 317652 h 498837"/>
                <a:gd name="connsiteX1" fmla="*/ 966771 w 967983"/>
                <a:gd name="connsiteY1" fmla="*/ 317652 h 498837"/>
                <a:gd name="connsiteX2" fmla="*/ 966771 w 967983"/>
                <a:gd name="connsiteY2" fmla="*/ 0 h 498837"/>
                <a:gd name="connsiteX3" fmla="*/ 0 w 967983"/>
                <a:gd name="connsiteY3" fmla="*/ 0 h 498837"/>
                <a:gd name="connsiteX4" fmla="*/ 0 w 967983"/>
                <a:gd name="connsiteY4" fmla="*/ 498838 h 498837"/>
                <a:gd name="connsiteX5" fmla="*/ 967984 w 967983"/>
                <a:gd name="connsiteY5" fmla="*/ 498838 h 498837"/>
                <a:gd name="connsiteX6" fmla="*/ 967984 w 967983"/>
                <a:gd name="connsiteY6" fmla="*/ 317652 h 49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983" h="498837">
                  <a:moveTo>
                    <a:pt x="967984" y="317652"/>
                  </a:moveTo>
                  <a:lnTo>
                    <a:pt x="966771" y="317652"/>
                  </a:lnTo>
                  <a:lnTo>
                    <a:pt x="966771" y="0"/>
                  </a:lnTo>
                  <a:lnTo>
                    <a:pt x="0" y="0"/>
                  </a:lnTo>
                  <a:lnTo>
                    <a:pt x="0" y="498838"/>
                  </a:lnTo>
                  <a:lnTo>
                    <a:pt x="967984" y="498838"/>
                  </a:lnTo>
                  <a:lnTo>
                    <a:pt x="967984" y="317652"/>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66" name="Freeform: Shape 65">
              <a:extLst>
                <a:ext uri="{FF2B5EF4-FFF2-40B4-BE49-F238E27FC236}">
                  <a16:creationId xmlns:a16="http://schemas.microsoft.com/office/drawing/2014/main" id="{DE3E9F57-AADA-FA57-195D-D36CA139B500}"/>
                </a:ext>
              </a:extLst>
            </p:cNvPr>
            <p:cNvSpPr/>
            <p:nvPr/>
          </p:nvSpPr>
          <p:spPr>
            <a:xfrm>
              <a:off x="7785564" y="4925078"/>
              <a:ext cx="966528" cy="159007"/>
            </a:xfrm>
            <a:custGeom>
              <a:avLst/>
              <a:gdLst>
                <a:gd name="connsiteX0" fmla="*/ 0 w 966528"/>
                <a:gd name="connsiteY0" fmla="*/ 0 h 159007"/>
                <a:gd name="connsiteX1" fmla="*/ 966529 w 966528"/>
                <a:gd name="connsiteY1" fmla="*/ 0 h 159007"/>
                <a:gd name="connsiteX2" fmla="*/ 480416 w 966528"/>
                <a:gd name="connsiteY2" fmla="*/ 159008 h 159007"/>
                <a:gd name="connsiteX3" fmla="*/ 0 w 966528"/>
                <a:gd name="connsiteY3" fmla="*/ 0 h 159007"/>
              </a:gdLst>
              <a:ahLst/>
              <a:cxnLst>
                <a:cxn ang="0">
                  <a:pos x="connsiteX0" y="connsiteY0"/>
                </a:cxn>
                <a:cxn ang="0">
                  <a:pos x="connsiteX1" y="connsiteY1"/>
                </a:cxn>
                <a:cxn ang="0">
                  <a:pos x="connsiteX2" y="connsiteY2"/>
                </a:cxn>
                <a:cxn ang="0">
                  <a:pos x="connsiteX3" y="connsiteY3"/>
                </a:cxn>
              </a:cxnLst>
              <a:rect l="l" t="t" r="r" b="b"/>
              <a:pathLst>
                <a:path w="966528" h="159007">
                  <a:moveTo>
                    <a:pt x="0" y="0"/>
                  </a:moveTo>
                  <a:lnTo>
                    <a:pt x="966529" y="0"/>
                  </a:lnTo>
                  <a:lnTo>
                    <a:pt x="480416" y="159008"/>
                  </a:lnTo>
                  <a:lnTo>
                    <a:pt x="0" y="0"/>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grpSp>
      <p:sp>
        <p:nvSpPr>
          <p:cNvPr id="67" name="TextBox 66">
            <a:extLst>
              <a:ext uri="{FF2B5EF4-FFF2-40B4-BE49-F238E27FC236}">
                <a16:creationId xmlns:a16="http://schemas.microsoft.com/office/drawing/2014/main" id="{68366C87-95DF-D28F-D4AB-BE2A03FC7607}"/>
              </a:ext>
            </a:extLst>
          </p:cNvPr>
          <p:cNvSpPr txBox="1"/>
          <p:nvPr/>
        </p:nvSpPr>
        <p:spPr>
          <a:xfrm>
            <a:off x="7799288" y="5220835"/>
            <a:ext cx="940321" cy="461665"/>
          </a:xfrm>
          <a:prstGeom prst="rect">
            <a:avLst/>
          </a:prstGeom>
          <a:noFill/>
        </p:spPr>
        <p:txBody>
          <a:bodyPr wrap="square" rtlCol="0">
            <a:spAutoFit/>
          </a:bodyPr>
          <a:lstStyle/>
          <a:p>
            <a:pPr algn="ctr"/>
            <a:r>
              <a:rPr lang="en-GB" sz="1200">
                <a:ln/>
                <a:solidFill>
                  <a:srgbClr val="FFFFFF"/>
                </a:solidFill>
                <a:latin typeface="United Curriculum"/>
                <a:sym typeface="United Curriculum"/>
                <a:rtl val="0"/>
              </a:rPr>
              <a:t>Key Stage 3</a:t>
            </a:r>
          </a:p>
        </p:txBody>
      </p:sp>
      <p:sp>
        <p:nvSpPr>
          <p:cNvPr id="68" name="TextBox 67">
            <a:extLst>
              <a:ext uri="{FF2B5EF4-FFF2-40B4-BE49-F238E27FC236}">
                <a16:creationId xmlns:a16="http://schemas.microsoft.com/office/drawing/2014/main" id="{62C70464-05C2-0050-35FA-EF396BC5C9B3}"/>
              </a:ext>
            </a:extLst>
          </p:cNvPr>
          <p:cNvSpPr txBox="1"/>
          <p:nvPr/>
        </p:nvSpPr>
        <p:spPr>
          <a:xfrm>
            <a:off x="7705475" y="1502497"/>
            <a:ext cx="939986"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Global History:</a:t>
            </a:r>
          </a:p>
          <a:p>
            <a:pPr algn="ctr"/>
            <a:r>
              <a:rPr lang="en-GB" sz="1000">
                <a:ln/>
                <a:solidFill>
                  <a:srgbClr val="1D1D1B"/>
                </a:solidFill>
                <a:latin typeface="United Curriculum"/>
                <a:sym typeface="United Curriculum"/>
                <a:rtl val="0"/>
              </a:rPr>
              <a:t>Quest for Knowledge</a:t>
            </a:r>
          </a:p>
        </p:txBody>
      </p:sp>
      <p:sp>
        <p:nvSpPr>
          <p:cNvPr id="69" name="TextBox 68">
            <a:extLst>
              <a:ext uri="{FF2B5EF4-FFF2-40B4-BE49-F238E27FC236}">
                <a16:creationId xmlns:a16="http://schemas.microsoft.com/office/drawing/2014/main" id="{4663F9D5-4AD7-BCA3-F908-295D0BB51A18}"/>
              </a:ext>
            </a:extLst>
          </p:cNvPr>
          <p:cNvSpPr txBox="1"/>
          <p:nvPr/>
        </p:nvSpPr>
        <p:spPr>
          <a:xfrm>
            <a:off x="7758912" y="3045971"/>
            <a:ext cx="1025062" cy="553998"/>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Anglo-Saxons</a:t>
            </a:r>
          </a:p>
        </p:txBody>
      </p:sp>
      <p:sp>
        <p:nvSpPr>
          <p:cNvPr id="70" name="TextBox 69">
            <a:extLst>
              <a:ext uri="{FF2B5EF4-FFF2-40B4-BE49-F238E27FC236}">
                <a16:creationId xmlns:a16="http://schemas.microsoft.com/office/drawing/2014/main" id="{14C0801D-B082-C783-AC34-3138E681A04F}"/>
              </a:ext>
            </a:extLst>
          </p:cNvPr>
          <p:cNvSpPr txBox="1"/>
          <p:nvPr/>
        </p:nvSpPr>
        <p:spPr>
          <a:xfrm>
            <a:off x="7739759" y="3760409"/>
            <a:ext cx="1063368" cy="553998"/>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European</a:t>
            </a:r>
          </a:p>
          <a:p>
            <a:pPr algn="ctr"/>
            <a:r>
              <a:rPr lang="en-GB" sz="1000" b="1">
                <a:ln/>
                <a:solidFill>
                  <a:srgbClr val="1D1D1B"/>
                </a:solidFill>
                <a:latin typeface="United Curriculum"/>
                <a:sym typeface="United Curriculum"/>
                <a:rtl val="0"/>
              </a:rPr>
              <a:t>History:</a:t>
            </a:r>
          </a:p>
          <a:p>
            <a:pPr algn="ctr"/>
            <a:r>
              <a:rPr lang="en-GB" sz="1000">
                <a:ln/>
                <a:solidFill>
                  <a:srgbClr val="1D1D1B"/>
                </a:solidFill>
                <a:latin typeface="United Curriculum"/>
                <a:sym typeface="United Curriculum"/>
                <a:rtl val="0"/>
              </a:rPr>
              <a:t>Viking Age</a:t>
            </a:r>
          </a:p>
        </p:txBody>
      </p:sp>
      <p:sp>
        <p:nvSpPr>
          <p:cNvPr id="71" name="TextBox 70">
            <a:extLst>
              <a:ext uri="{FF2B5EF4-FFF2-40B4-BE49-F238E27FC236}">
                <a16:creationId xmlns:a16="http://schemas.microsoft.com/office/drawing/2014/main" id="{D9AB1B69-5643-6A8D-C6B2-B2140FA2D39E}"/>
              </a:ext>
            </a:extLst>
          </p:cNvPr>
          <p:cNvSpPr txBox="1"/>
          <p:nvPr/>
        </p:nvSpPr>
        <p:spPr>
          <a:xfrm>
            <a:off x="7768536" y="2431075"/>
            <a:ext cx="991616"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6</a:t>
            </a:r>
          </a:p>
        </p:txBody>
      </p:sp>
      <p:sp>
        <p:nvSpPr>
          <p:cNvPr id="72" name="Freeform: Shape 71">
            <a:extLst>
              <a:ext uri="{FF2B5EF4-FFF2-40B4-BE49-F238E27FC236}">
                <a16:creationId xmlns:a16="http://schemas.microsoft.com/office/drawing/2014/main" id="{768C46D7-2A4F-65B8-8FF7-903CEEC25FE7}"/>
              </a:ext>
            </a:extLst>
          </p:cNvPr>
          <p:cNvSpPr/>
          <p:nvPr/>
        </p:nvSpPr>
        <p:spPr>
          <a:xfrm>
            <a:off x="7785442" y="4417729"/>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73" name="TextBox 72">
            <a:extLst>
              <a:ext uri="{FF2B5EF4-FFF2-40B4-BE49-F238E27FC236}">
                <a16:creationId xmlns:a16="http://schemas.microsoft.com/office/drawing/2014/main" id="{54962A82-0AF0-91F8-B661-CB333BABBAD9}"/>
              </a:ext>
            </a:extLst>
          </p:cNvPr>
          <p:cNvSpPr txBox="1"/>
          <p:nvPr/>
        </p:nvSpPr>
        <p:spPr>
          <a:xfrm>
            <a:off x="7739711" y="4414987"/>
            <a:ext cx="1048598" cy="707886"/>
          </a:xfrm>
          <a:prstGeom prst="rect">
            <a:avLst/>
          </a:prstGeom>
          <a:noFill/>
        </p:spPr>
        <p:txBody>
          <a:bodyPr wrap="square" rtlCol="0">
            <a:spAutoFit/>
          </a:bodyPr>
          <a:lstStyle/>
          <a:p>
            <a:pPr algn="ctr"/>
            <a:r>
              <a:rPr lang="en-GB" sz="1000" b="1">
                <a:ln/>
                <a:solidFill>
                  <a:srgbClr val="1D1D1B"/>
                </a:solidFill>
                <a:latin typeface="United Curriculum"/>
                <a:sym typeface="United Curriculum"/>
                <a:rtl val="0"/>
              </a:rPr>
              <a:t>Global History:</a:t>
            </a:r>
          </a:p>
          <a:p>
            <a:pPr algn="ctr"/>
            <a:r>
              <a:rPr lang="en-GB" sz="1000">
                <a:ln/>
                <a:solidFill>
                  <a:srgbClr val="1D1D1B"/>
                </a:solidFill>
                <a:latin typeface="United Curriculum"/>
                <a:sym typeface="United Curriculum"/>
                <a:rtl val="0"/>
              </a:rPr>
              <a:t>Power, Empire &amp; Democracy</a:t>
            </a:r>
          </a:p>
        </p:txBody>
      </p:sp>
    </p:spTree>
    <p:extLst>
      <p:ext uri="{BB962C8B-B14F-4D97-AF65-F5344CB8AC3E}">
        <p14:creationId xmlns:p14="http://schemas.microsoft.com/office/powerpoint/2010/main" val="121009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65004-58BA-4EB5-86D6-F83801E70241}"/>
              </a:ext>
            </a:extLst>
          </p:cNvPr>
          <p:cNvSpPr>
            <a:spLocks noGrp="1"/>
          </p:cNvSpPr>
          <p:nvPr>
            <p:ph type="body" sz="quarter" idx="4294967295"/>
          </p:nvPr>
        </p:nvSpPr>
        <p:spPr>
          <a:xfrm>
            <a:off x="203201" y="234234"/>
            <a:ext cx="7701237" cy="458089"/>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0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United Curriculum: </a:t>
            </a:r>
            <a:r>
              <a:rPr kumimoji="0" lang="en-GB" sz="3000" b="0" i="0" u="none" strike="noStrike" kern="1200" cap="none" spc="0" normalizeH="0" baseline="0" noProof="0">
                <a:ln w="12700">
                  <a:solidFill>
                    <a:srgbClr val="565656"/>
                  </a:solidFill>
                </a:ln>
                <a:solidFill>
                  <a:srgbClr val="8262A6"/>
                </a:solidFill>
                <a:effectLst/>
                <a:uLnTx/>
                <a:uFillTx/>
                <a:latin typeface="ABeeZee" panose="02000000000000000000" pitchFamily="2" charset="0"/>
                <a:ea typeface="+mn-ea"/>
                <a:cs typeface="+mn-cs"/>
              </a:rPr>
              <a:t>History</a:t>
            </a:r>
          </a:p>
        </p:txBody>
      </p:sp>
      <p:graphicFrame>
        <p:nvGraphicFramePr>
          <p:cNvPr id="3" name="Table 2">
            <a:extLst>
              <a:ext uri="{FF2B5EF4-FFF2-40B4-BE49-F238E27FC236}">
                <a16:creationId xmlns:a16="http://schemas.microsoft.com/office/drawing/2014/main" id="{6FB7E699-D9C2-4EAE-9FF2-4C62B76A6E62}"/>
              </a:ext>
            </a:extLst>
          </p:cNvPr>
          <p:cNvGraphicFramePr>
            <a:graphicFrameLocks noGrp="1"/>
          </p:cNvGraphicFramePr>
          <p:nvPr>
            <p:extLst>
              <p:ext uri="{D42A27DB-BD31-4B8C-83A1-F6EECF244321}">
                <p14:modId xmlns:p14="http://schemas.microsoft.com/office/powerpoint/2010/main" val="3246265991"/>
              </p:ext>
            </p:extLst>
          </p:nvPr>
        </p:nvGraphicFramePr>
        <p:xfrm>
          <a:off x="232408" y="821004"/>
          <a:ext cx="9179439" cy="5395520"/>
        </p:xfrm>
        <a:graphic>
          <a:graphicData uri="http://schemas.openxmlformats.org/drawingml/2006/table">
            <a:tbl>
              <a:tblPr firstRow="1" bandRow="1">
                <a:tableStyleId>{5C22544A-7EE6-4342-B048-85BDC9FD1C3A}</a:tableStyleId>
              </a:tblPr>
              <a:tblGrid>
                <a:gridCol w="185768">
                  <a:extLst>
                    <a:ext uri="{9D8B030D-6E8A-4147-A177-3AD203B41FA5}">
                      <a16:colId xmlns:a16="http://schemas.microsoft.com/office/drawing/2014/main" val="3992725249"/>
                    </a:ext>
                  </a:extLst>
                </a:gridCol>
                <a:gridCol w="1284810">
                  <a:extLst>
                    <a:ext uri="{9D8B030D-6E8A-4147-A177-3AD203B41FA5}">
                      <a16:colId xmlns:a16="http://schemas.microsoft.com/office/drawing/2014/main" val="2893908996"/>
                    </a:ext>
                  </a:extLst>
                </a:gridCol>
                <a:gridCol w="1284810">
                  <a:extLst>
                    <a:ext uri="{9D8B030D-6E8A-4147-A177-3AD203B41FA5}">
                      <a16:colId xmlns:a16="http://schemas.microsoft.com/office/drawing/2014/main" val="2651868341"/>
                    </a:ext>
                  </a:extLst>
                </a:gridCol>
                <a:gridCol w="1284810">
                  <a:extLst>
                    <a:ext uri="{9D8B030D-6E8A-4147-A177-3AD203B41FA5}">
                      <a16:colId xmlns:a16="http://schemas.microsoft.com/office/drawing/2014/main" val="4129289550"/>
                    </a:ext>
                  </a:extLst>
                </a:gridCol>
                <a:gridCol w="1284810">
                  <a:extLst>
                    <a:ext uri="{9D8B030D-6E8A-4147-A177-3AD203B41FA5}">
                      <a16:colId xmlns:a16="http://schemas.microsoft.com/office/drawing/2014/main" val="3606215477"/>
                    </a:ext>
                  </a:extLst>
                </a:gridCol>
                <a:gridCol w="1284810">
                  <a:extLst>
                    <a:ext uri="{9D8B030D-6E8A-4147-A177-3AD203B41FA5}">
                      <a16:colId xmlns:a16="http://schemas.microsoft.com/office/drawing/2014/main" val="3772626618"/>
                    </a:ext>
                  </a:extLst>
                </a:gridCol>
                <a:gridCol w="1256883">
                  <a:extLst>
                    <a:ext uri="{9D8B030D-6E8A-4147-A177-3AD203B41FA5}">
                      <a16:colId xmlns:a16="http://schemas.microsoft.com/office/drawing/2014/main" val="2563548700"/>
                    </a:ext>
                  </a:extLst>
                </a:gridCol>
                <a:gridCol w="1312738">
                  <a:extLst>
                    <a:ext uri="{9D8B030D-6E8A-4147-A177-3AD203B41FA5}">
                      <a16:colId xmlns:a16="http://schemas.microsoft.com/office/drawing/2014/main" val="3742635946"/>
                    </a:ext>
                  </a:extLst>
                </a:gridCol>
              </a:tblGrid>
              <a:tr h="207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r>
                        <a:rPr lang="en-US" sz="1000" b="1" i="0">
                          <a:solidFill>
                            <a:srgbClr val="000000"/>
                          </a:solidFill>
                          <a:effectLst/>
                          <a:latin typeface="ABeeZee" panose="02000000000000000000" pitchFamily="2" charset="0"/>
                          <a:cs typeface="Times New Roman" panose="02020603050405020304" pitchFamily="18" charset="0"/>
                        </a:rPr>
                        <a:t>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r>
                        <a:rPr lang="en-US" sz="1000" b="1" i="0">
                          <a:solidFill>
                            <a:srgbClr val="000000"/>
                          </a:solidFill>
                          <a:effectLst/>
                          <a:latin typeface="ABeeZee" panose="02000000000000000000" pitchFamily="2" charset="0"/>
                          <a:cs typeface="Times New Roman" panose="02020603050405020304" pitchFamily="18" charset="0"/>
                        </a:rPr>
                        <a:t>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r>
                        <a:rPr lang="en-US" sz="1000" b="1" i="0">
                          <a:solidFill>
                            <a:srgbClr val="000000"/>
                          </a:solidFill>
                          <a:effectLst/>
                          <a:latin typeface="ABeeZee" panose="02000000000000000000" pitchFamily="2" charset="0"/>
                          <a:cs typeface="Times New Roman" panose="02020603050405020304" pitchFamily="18" charset="0"/>
                        </a:rPr>
                        <a:t>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0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00000"/>
                        </a:lnSpc>
                        <a:spcBef>
                          <a:spcPts val="0"/>
                        </a:spcBef>
                        <a:spcAft>
                          <a:spcPts val="3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763915124"/>
                  </a:ext>
                </a:extLst>
              </a:tr>
              <a:tr h="1657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BeeZee" panose="02000000000000000000"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Me and my world</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[Aut1]</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Talking about different family members and their roles in more depth</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heroes</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[Aut1]</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Comparing heroic characters from the past and present</a:t>
                      </a:r>
                    </a:p>
                  </a:txBody>
                  <a:tcPr marL="59148" marR="5914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What was life like for people in the past?</a:t>
                      </a:r>
                    </a:p>
                    <a:p>
                      <a:pPr algn="ctr">
                        <a:lnSpc>
                          <a:spcPct val="100000"/>
                        </a:lnSpc>
                        <a:spcBef>
                          <a:spcPts val="0"/>
                        </a:spcBef>
                        <a:spcAft>
                          <a:spcPts val="300"/>
                        </a:spcAft>
                      </a:pPr>
                      <a:r>
                        <a:rPr lang="en-GB" sz="800" b="1" i="0" u="none">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(Aut2)</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Family trees, considering a theme/themes now and in </a:t>
                      </a: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living memory</a:t>
                      </a:r>
                      <a:endParaRPr lang="en-GB"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Local history: community &amp; family</a:t>
                      </a: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Considering how our local area has changed in </a:t>
                      </a: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living memory</a:t>
                      </a:r>
                      <a:endParaRPr lang="en-GB"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Prehistoric Britain</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(Aut2)</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North American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Ancient Maya</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Ancient Rome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Settlement by </a:t>
                      </a:r>
                      <a:b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b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Anglo-Saxons</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(Aut2)</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678440">
                <a:tc>
                  <a:txBody>
                    <a:bodyPr/>
                    <a:lstStyle/>
                    <a:p>
                      <a:pPr algn="ctr"/>
                      <a:r>
                        <a:rPr lang="en-GB" sz="1000" b="1">
                          <a:solidFill>
                            <a:schemeClr val="bg1"/>
                          </a:solidFill>
                          <a:latin typeface="ABeeZee" panose="02000000000000000000"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Castles, knights and dragons</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Calibri" panose="020F0502020204030204" pitchFamily="34" charset="0"/>
                        </a:rPr>
                        <a:t>[Spr1]</a:t>
                      </a:r>
                      <a:endPar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Calibri" panose="020F0502020204030204" pitchFamily="34" charset="0"/>
                        </a:rPr>
                        <a:t>Learning about historical figures in castles and comparing images of  Queen Elizabeth II with that of historical queens</a:t>
                      </a: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txBody>
                  <a:tcPr marL="59148" marR="5914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How did people travel in the past?</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Development of space, air, car and train travel (</a:t>
                      </a: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beyond living memory</a:t>
                      </a: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Where did people live in the past?</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How homes have changed over time (</a:t>
                      </a: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beyond living memory</a:t>
                      </a: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endPar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African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Ancient Egypt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Asian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Early Islamic Civilisation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Roman Empire in Britain</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(Spr2)</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Viking age</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(Spr2)</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657000">
                <a:tc>
                  <a:txBody>
                    <a:bodyPr/>
                    <a:lstStyle/>
                    <a:p>
                      <a:pPr algn="ctr"/>
                      <a:r>
                        <a:rPr lang="en-GB" sz="1000" b="1">
                          <a:solidFill>
                            <a:schemeClr val="bg1"/>
                          </a:solidFill>
                          <a:latin typeface="ABeeZee" panose="02000000000000000000"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GB" sz="8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Where we live</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[Sum1]</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Learning about familiar aspects of our locality from the past, using historic photographs and memories of older adults</a:t>
                      </a:r>
                    </a:p>
                  </a:txBody>
                  <a:tcPr marL="59148" marR="5914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Comparison of explorers</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(Sum2)</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Sacagawea and  Michael Collins (</a:t>
                      </a: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specific periods of history</a:t>
                      </a: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a:t>
                      </a:r>
                    </a:p>
                    <a:p>
                      <a:pPr algn="ctr">
                        <a:lnSpc>
                          <a:spcPct val="100000"/>
                        </a:lnSpc>
                        <a:spcBef>
                          <a:spcPts val="0"/>
                        </a:spcBef>
                        <a:spcAft>
                          <a:spcPts val="300"/>
                        </a:spcAft>
                      </a:pPr>
                      <a:endPar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Great Fire of London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err="1">
                          <a:solidFill>
                            <a:schemeClr val="bg1"/>
                          </a:solidFill>
                          <a:effectLst/>
                          <a:latin typeface="Roboto" panose="02000000000000000000" pitchFamily="2" charset="0"/>
                          <a:ea typeface="Roboto" panose="02000000000000000000" pitchFamily="2" charset="0"/>
                          <a:cs typeface="Calibri" panose="020F0502020204030204" pitchFamily="34" charset="0"/>
                        </a:rPr>
                        <a:t>GFoL</a:t>
                      </a: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 and its effects (</a:t>
                      </a: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specific period of history</a:t>
                      </a: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Ancient Greece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European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Local History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Global history:</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Quest for knowledge</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(Sum2)</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dirty="0">
                          <a:solidFill>
                            <a:schemeClr val="bg1"/>
                          </a:solidFill>
                          <a:effectLst/>
                          <a:latin typeface="Roboto" panose="02000000000000000000" pitchFamily="2" charset="0"/>
                          <a:ea typeface="Roboto" panose="02000000000000000000" pitchFamily="2" charset="0"/>
                          <a:cs typeface="Calibri" panose="020F0502020204030204" pitchFamily="34" charset="0"/>
                        </a:rPr>
                        <a:t>Global history:</a:t>
                      </a:r>
                    </a:p>
                    <a:p>
                      <a:pPr algn="ctr">
                        <a:lnSpc>
                          <a:spcPct val="100000"/>
                        </a:lnSpc>
                        <a:spcBef>
                          <a:spcPts val="0"/>
                        </a:spcBef>
                        <a:spcAft>
                          <a:spcPts val="300"/>
                        </a:spcAft>
                      </a:pPr>
                      <a:r>
                        <a:rPr lang="en-GB" sz="800" b="1" i="0" dirty="0">
                          <a:solidFill>
                            <a:schemeClr val="bg1"/>
                          </a:solidFill>
                          <a:effectLst/>
                          <a:latin typeface="Roboto" panose="02000000000000000000" pitchFamily="2" charset="0"/>
                          <a:ea typeface="Roboto" panose="02000000000000000000" pitchFamily="2" charset="0"/>
                          <a:cs typeface="Calibri" panose="020F0502020204030204" pitchFamily="34" charset="0"/>
                        </a:rPr>
                        <a:t>Power, empire and democracy</a:t>
                      </a:r>
                      <a:endParaRPr lang="en-GB" sz="8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4" name="TextBox 3">
            <a:extLst>
              <a:ext uri="{FF2B5EF4-FFF2-40B4-BE49-F238E27FC236}">
                <a16:creationId xmlns:a16="http://schemas.microsoft.com/office/drawing/2014/main" id="{767F0C1D-53C4-0139-1F0A-8A94F1557B2B}"/>
              </a:ext>
            </a:extLst>
          </p:cNvPr>
          <p:cNvSpPr txBox="1"/>
          <p:nvPr/>
        </p:nvSpPr>
        <p:spPr>
          <a:xfrm>
            <a:off x="811914" y="6259177"/>
            <a:ext cx="859993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Units that appear in a different place to that in the single-year planning have been </a:t>
            </a:r>
            <a:r>
              <a:rPr kumimoji="0" lang="en-GB" sz="900" b="0" i="0" u="none" strike="noStrike" kern="1200" cap="none" spc="0" normalizeH="0" baseline="0" noProof="0">
                <a:ln>
                  <a:noFill/>
                </a:ln>
                <a:solidFill>
                  <a:srgbClr val="000000"/>
                </a:solidFill>
                <a:effectLst/>
                <a:highlight>
                  <a:srgbClr val="D5EEDF"/>
                </a:highlight>
                <a:uLnTx/>
                <a:uFillTx/>
                <a:latin typeface="Roboto" panose="02000000000000000000" pitchFamily="2" charset="0"/>
                <a:ea typeface="Roboto" panose="02000000000000000000" pitchFamily="2" charset="0"/>
                <a:cs typeface="+mn-cs"/>
              </a:rPr>
              <a:t>highlighted in green</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if it’s in a different year group it is </a:t>
            </a:r>
            <a:r>
              <a:rPr kumimoji="0" lang="en-GB" sz="900" b="0" i="0" u="none" strike="noStrike" kern="1200" cap="none" spc="0" normalizeH="0" baseline="0" noProof="0">
                <a:ln>
                  <a:noFill/>
                </a:ln>
                <a:solidFill>
                  <a:srgbClr val="000000"/>
                </a:solidFill>
                <a:effectLst/>
                <a:highlight>
                  <a:srgbClr val="E6E0ED"/>
                </a:highlight>
                <a:uLnTx/>
                <a:uFillTx/>
                <a:latin typeface="Roboto" panose="02000000000000000000" pitchFamily="2" charset="0"/>
                <a:ea typeface="Roboto" panose="02000000000000000000" pitchFamily="2" charset="0"/>
                <a:cs typeface="+mn-cs"/>
              </a:rPr>
              <a:t>highlighted in purple</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p:txBody>
      </p:sp>
    </p:spTree>
    <p:extLst>
      <p:ext uri="{BB962C8B-B14F-4D97-AF65-F5344CB8AC3E}">
        <p14:creationId xmlns:p14="http://schemas.microsoft.com/office/powerpoint/2010/main" val="21027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71CFA-A133-86E5-BDC7-3B8ADB73477F}"/>
              </a:ext>
            </a:extLst>
          </p:cNvPr>
          <p:cNvSpPr txBox="1"/>
          <p:nvPr/>
        </p:nvSpPr>
        <p:spPr>
          <a:xfrm>
            <a:off x="508000" y="1270408"/>
            <a:ext cx="8613422" cy="3477875"/>
          </a:xfrm>
          <a:prstGeom prst="rect">
            <a:avLst/>
          </a:prstGeom>
          <a:noFill/>
        </p:spPr>
        <p:txBody>
          <a:bodyPr wrap="square" rtlCol="0">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History is taught in 6-lesson units, once a term (History alternates with Geography).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is sequenced so that meaningful links are made between subjects, and the order of units allows these connections to be made. For example, pupils are taught about the Vikings in Britain in History in Spring 2, so that they can review and build upon knowledge of migration – and consider the push and pull factors behind Viking migration – after they have been taught about migration in Geography in Spring 1.</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History has been adapted for Royles Brook by bringing in the history of our local area and considering the context of our pupils and the community.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example:</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Year 1 &amp; 2, we consider the local history of our area by looking at why we needed a windmill in Thornton</a:t>
            </a:r>
          </a:p>
          <a:p>
            <a:pPr marL="171450" indent="-171450">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When learning about the History of Transport in Year 1 &amp; 2, we focus on the railways and the impact of the Industrial Revolution in the North West</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Year 3 &amp; 4, we revisit the local history of our local area and extend our understanding by exploring how Blackpool and Fleetwood used to be Victorian seaside towns</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When learning about Ancient Greece in Y3 &amp; 4, we visit Liverpool Museum to take part in a mythology workshop</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When learning about Roman Britain in Year 5 &amp; 6, we visit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Ribchester</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Museum to extend pupils’ understanding</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p:txBody>
      </p:sp>
      <p:sp>
        <p:nvSpPr>
          <p:cNvPr id="4" name="Text Placeholder 3">
            <a:extLst>
              <a:ext uri="{FF2B5EF4-FFF2-40B4-BE49-F238E27FC236}">
                <a16:creationId xmlns:a16="http://schemas.microsoft.com/office/drawing/2014/main" id="{BA149438-65AE-EB03-961D-1FDBC6DE7686}"/>
              </a:ext>
            </a:extLst>
          </p:cNvPr>
          <p:cNvSpPr>
            <a:spLocks noGrp="1"/>
          </p:cNvSpPr>
          <p:nvPr>
            <p:ph type="body" sz="quarter" idx="10"/>
          </p:nvPr>
        </p:nvSpPr>
        <p:spPr/>
        <p:txBody>
          <a:bodyPr/>
          <a:lstStyle/>
          <a:p>
            <a:r>
              <a:rPr lang="en-GB"/>
              <a:t>History in Our Local Context</a:t>
            </a:r>
          </a:p>
        </p:txBody>
      </p:sp>
    </p:spTree>
    <p:extLst>
      <p:ext uri="{BB962C8B-B14F-4D97-AF65-F5344CB8AC3E}">
        <p14:creationId xmlns:p14="http://schemas.microsoft.com/office/powerpoint/2010/main" val="322912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ED369EB-9E41-123B-C7D6-AF7127DDF938}"/>
              </a:ext>
            </a:extLst>
          </p:cNvPr>
          <p:cNvGrpSpPr/>
          <p:nvPr/>
        </p:nvGrpSpPr>
        <p:grpSpPr>
          <a:xfrm>
            <a:off x="273657" y="1088347"/>
            <a:ext cx="980829" cy="4894869"/>
            <a:chOff x="273657" y="-474493"/>
            <a:chExt cx="980829" cy="4894869"/>
          </a:xfrm>
        </p:grpSpPr>
        <p:sp>
          <p:nvSpPr>
            <p:cNvPr id="31" name="Rectangle 30">
              <a:extLst>
                <a:ext uri="{FF2B5EF4-FFF2-40B4-BE49-F238E27FC236}">
                  <a16:creationId xmlns:a16="http://schemas.microsoft.com/office/drawing/2014/main" id="{98FBE74E-F7B8-2D70-EBB0-BF37705F863A}"/>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32" name="Rectangle 31">
              <a:extLst>
                <a:ext uri="{FF2B5EF4-FFF2-40B4-BE49-F238E27FC236}">
                  <a16:creationId xmlns:a16="http://schemas.microsoft.com/office/drawing/2014/main" id="{0E79D956-AFD3-05F8-DE95-70557C4CAA98}"/>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33" name="Rectangle 32">
              <a:extLst>
                <a:ext uri="{FF2B5EF4-FFF2-40B4-BE49-F238E27FC236}">
                  <a16:creationId xmlns:a16="http://schemas.microsoft.com/office/drawing/2014/main" id="{E7AB3785-25B9-222D-0D26-8E11734133A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34" name="Rectangle 33">
              <a:extLst>
                <a:ext uri="{FF2B5EF4-FFF2-40B4-BE49-F238E27FC236}">
                  <a16:creationId xmlns:a16="http://schemas.microsoft.com/office/drawing/2014/main" id="{A7F290A4-3190-20DB-FB7B-D356CFCDE30C}"/>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35" name="Rectangle 34">
              <a:extLst>
                <a:ext uri="{FF2B5EF4-FFF2-40B4-BE49-F238E27FC236}">
                  <a16:creationId xmlns:a16="http://schemas.microsoft.com/office/drawing/2014/main" id="{98AF8433-C7F8-85A8-DD42-124D3BA2BD54}"/>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36" name="Rectangle 35">
              <a:extLst>
                <a:ext uri="{FF2B5EF4-FFF2-40B4-BE49-F238E27FC236}">
                  <a16:creationId xmlns:a16="http://schemas.microsoft.com/office/drawing/2014/main" id="{D5DF1E3D-6DEF-8210-967A-9A7BB7390591}"/>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37" name="Rectangle 36">
              <a:extLst>
                <a:ext uri="{FF2B5EF4-FFF2-40B4-BE49-F238E27FC236}">
                  <a16:creationId xmlns:a16="http://schemas.microsoft.com/office/drawing/2014/main" id="{8D6012B8-528A-5002-B569-795F6C95FAD9}"/>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38" name="Rectangle 37">
              <a:extLst>
                <a:ext uri="{FF2B5EF4-FFF2-40B4-BE49-F238E27FC236}">
                  <a16:creationId xmlns:a16="http://schemas.microsoft.com/office/drawing/2014/main" id="{97A36998-BBDA-C4F0-457A-1E4A344AC538}"/>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39" name="Rectangle 38">
              <a:extLst>
                <a:ext uri="{FF2B5EF4-FFF2-40B4-BE49-F238E27FC236}">
                  <a16:creationId xmlns:a16="http://schemas.microsoft.com/office/drawing/2014/main" id="{ED94BFD6-02AE-AACF-D8DA-0AFFE131262A}"/>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40" name="Rectangle 39">
              <a:extLst>
                <a:ext uri="{FF2B5EF4-FFF2-40B4-BE49-F238E27FC236}">
                  <a16:creationId xmlns:a16="http://schemas.microsoft.com/office/drawing/2014/main" id="{FD45F9AD-28F8-2AC5-9099-B78E7D3DF0B9}"/>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41" name="Rectangle 40">
              <a:extLst>
                <a:ext uri="{FF2B5EF4-FFF2-40B4-BE49-F238E27FC236}">
                  <a16:creationId xmlns:a16="http://schemas.microsoft.com/office/drawing/2014/main" id="{34AA75A6-C7C3-9AB8-6BED-BCF6CC3A883F}"/>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pic>
        <p:nvPicPr>
          <p:cNvPr id="9" name="Picture 8">
            <a:extLst>
              <a:ext uri="{FF2B5EF4-FFF2-40B4-BE49-F238E27FC236}">
                <a16:creationId xmlns:a16="http://schemas.microsoft.com/office/drawing/2014/main" id="{665991C5-ADFB-93FB-9DDB-449C3C375B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18" name="TextBox 17">
            <a:extLst>
              <a:ext uri="{FF2B5EF4-FFF2-40B4-BE49-F238E27FC236}">
                <a16:creationId xmlns:a16="http://schemas.microsoft.com/office/drawing/2014/main" id="{A31CC42F-042E-43A3-B9A5-B3474D8598A5}"/>
              </a:ext>
            </a:extLst>
          </p:cNvPr>
          <p:cNvSpPr txBox="1"/>
          <p:nvPr/>
        </p:nvSpPr>
        <p:spPr>
          <a:xfrm>
            <a:off x="1585858" y="4777046"/>
            <a:ext cx="2347632" cy="338554"/>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The King is an important person where we live. </a:t>
            </a:r>
            <a:r>
              <a:rPr lang="en-US" sz="800">
                <a:solidFill>
                  <a:schemeClr val="accent2"/>
                </a:solidFill>
                <a:latin typeface="Roboto" panose="02000000000000000000" pitchFamily="2" charset="0"/>
                <a:ea typeface="Roboto" panose="02000000000000000000" pitchFamily="2" charset="0"/>
              </a:rPr>
              <a:t>We learn about King Charles III.</a:t>
            </a:r>
          </a:p>
        </p:txBody>
      </p:sp>
      <p:cxnSp>
        <p:nvCxnSpPr>
          <p:cNvPr id="22" name="Straight Arrow Connector 21">
            <a:extLst>
              <a:ext uri="{FF2B5EF4-FFF2-40B4-BE49-F238E27FC236}">
                <a16:creationId xmlns:a16="http://schemas.microsoft.com/office/drawing/2014/main" id="{2C19123E-EDC2-4EC6-950C-167A0DA4B586}"/>
              </a:ext>
            </a:extLst>
          </p:cNvPr>
          <p:cNvCxnSpPr>
            <a:cxnSpLocks/>
          </p:cNvCxnSpPr>
          <p:nvPr/>
        </p:nvCxnSpPr>
        <p:spPr>
          <a:xfrm flipV="1">
            <a:off x="3627659" y="4456668"/>
            <a:ext cx="191028" cy="3428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72D64BE8-79B3-4705-8CC4-FBC964BADD74}"/>
              </a:ext>
            </a:extLst>
          </p:cNvPr>
          <p:cNvSpPr/>
          <p:nvPr/>
        </p:nvSpPr>
        <p:spPr>
          <a:xfrm>
            <a:off x="1413662" y="5498675"/>
            <a:ext cx="1054158" cy="8144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4BCFE288-895D-4D4F-BF1E-5FBECAE37592}"/>
              </a:ext>
            </a:extLst>
          </p:cNvPr>
          <p:cNvSpPr/>
          <p:nvPr/>
        </p:nvSpPr>
        <p:spPr>
          <a:xfrm>
            <a:off x="226563" y="1884827"/>
            <a:ext cx="1054158" cy="421589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90C7EC8B-A6EE-49A0-A57C-B1BB83D05050}"/>
              </a:ext>
            </a:extLst>
          </p:cNvPr>
          <p:cNvSpPr txBox="1"/>
          <p:nvPr/>
        </p:nvSpPr>
        <p:spPr>
          <a:xfrm>
            <a:off x="2082232" y="1275606"/>
            <a:ext cx="2823955" cy="636072"/>
          </a:xfrm>
          <a:prstGeom prst="rect">
            <a:avLst/>
          </a:prstGeom>
          <a:noFill/>
        </p:spPr>
        <p:txBody>
          <a:bodyPr wrap="square" lIns="91440" tIns="45720" rIns="91440" bIns="45720" rtlCol="0" anchor="t">
            <a:spAutoFit/>
          </a:bodyPr>
          <a:lstStyle/>
          <a:p>
            <a:pPr>
              <a:spcAft>
                <a:spcPts val="400"/>
              </a:spcAft>
            </a:pPr>
            <a:r>
              <a:rPr lang="en-US" sz="800" b="1" dirty="0">
                <a:solidFill>
                  <a:schemeClr val="accent2"/>
                </a:solidFill>
                <a:latin typeface="Roboto"/>
                <a:ea typeface="Roboto"/>
                <a:cs typeface="Roboto"/>
              </a:rPr>
              <a:t>The King or Queen (monarch) had power to make new rules in a country.</a:t>
            </a:r>
          </a:p>
          <a:p>
            <a:pPr>
              <a:spcAft>
                <a:spcPts val="400"/>
              </a:spcAft>
            </a:pPr>
            <a:r>
              <a:rPr lang="en-US" sz="800" dirty="0">
                <a:solidFill>
                  <a:schemeClr val="accent2"/>
                </a:solidFill>
                <a:latin typeface="Roboto"/>
                <a:ea typeface="Roboto"/>
                <a:cs typeface="Roboto"/>
              </a:rPr>
              <a:t>We learn about the news laws that King Charles II created after the great fire.</a:t>
            </a:r>
          </a:p>
        </p:txBody>
      </p:sp>
      <p:cxnSp>
        <p:nvCxnSpPr>
          <p:cNvPr id="47" name="Straight Arrow Connector 46">
            <a:extLst>
              <a:ext uri="{FF2B5EF4-FFF2-40B4-BE49-F238E27FC236}">
                <a16:creationId xmlns:a16="http://schemas.microsoft.com/office/drawing/2014/main" id="{02029D87-92AD-46A7-8E2D-DC35137BF420}"/>
              </a:ext>
            </a:extLst>
          </p:cNvPr>
          <p:cNvCxnSpPr>
            <a:cxnSpLocks/>
          </p:cNvCxnSpPr>
          <p:nvPr/>
        </p:nvCxnSpPr>
        <p:spPr>
          <a:xfrm>
            <a:off x="3742850" y="1736048"/>
            <a:ext cx="738839" cy="10157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9BCCB25-B465-4FDD-B282-B8A80719874F}"/>
              </a:ext>
            </a:extLst>
          </p:cNvPr>
          <p:cNvSpPr txBox="1"/>
          <p:nvPr/>
        </p:nvSpPr>
        <p:spPr>
          <a:xfrm>
            <a:off x="2476820" y="5222519"/>
            <a:ext cx="2783297" cy="75918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People get their power in different ways. </a:t>
            </a:r>
            <a:r>
              <a:rPr lang="en-US" sz="800">
                <a:solidFill>
                  <a:schemeClr val="accent2"/>
                </a:solidFill>
                <a:latin typeface="Roboto" panose="02000000000000000000" pitchFamily="2" charset="0"/>
                <a:ea typeface="Roboto" panose="02000000000000000000" pitchFamily="2" charset="0"/>
              </a:rPr>
              <a:t>The pharaoh was believed to be half-man, half-god. He was believed to have divine status.</a:t>
            </a:r>
            <a:endParaRPr lang="en-US" sz="800" b="1">
              <a:solidFill>
                <a:schemeClr val="accent2"/>
              </a:solidFill>
              <a:latin typeface="Roboto" panose="02000000000000000000" pitchFamily="2" charset="0"/>
              <a:ea typeface="Roboto" panose="02000000000000000000" pitchFamily="2" charset="0"/>
            </a:endParaRPr>
          </a:p>
          <a:p>
            <a:pPr>
              <a:spcAft>
                <a:spcPts val="400"/>
              </a:spcAft>
            </a:pPr>
            <a:r>
              <a:rPr lang="en-US" sz="800" b="1">
                <a:solidFill>
                  <a:schemeClr val="accent2"/>
                </a:solidFill>
                <a:latin typeface="Roboto" panose="02000000000000000000" pitchFamily="2" charset="0"/>
                <a:ea typeface="Roboto" panose="02000000000000000000" pitchFamily="2" charset="0"/>
              </a:rPr>
              <a:t>Empires are large areas of land controlled by one person or group of people. </a:t>
            </a:r>
            <a:r>
              <a:rPr lang="en-US" sz="800">
                <a:solidFill>
                  <a:schemeClr val="accent2"/>
                </a:solidFill>
                <a:latin typeface="Roboto" panose="02000000000000000000" pitchFamily="2" charset="0"/>
                <a:ea typeface="Roboto" panose="02000000000000000000" pitchFamily="2" charset="0"/>
              </a:rPr>
              <a:t>Ancient Egypt was an empire.</a:t>
            </a:r>
          </a:p>
        </p:txBody>
      </p:sp>
      <p:cxnSp>
        <p:nvCxnSpPr>
          <p:cNvPr id="56" name="Straight Arrow Connector 55">
            <a:extLst>
              <a:ext uri="{FF2B5EF4-FFF2-40B4-BE49-F238E27FC236}">
                <a16:creationId xmlns:a16="http://schemas.microsoft.com/office/drawing/2014/main" id="{625E5978-3622-4EC8-85F0-B9A01B8F46CD}"/>
              </a:ext>
            </a:extLst>
          </p:cNvPr>
          <p:cNvCxnSpPr>
            <a:cxnSpLocks/>
          </p:cNvCxnSpPr>
          <p:nvPr/>
        </p:nvCxnSpPr>
        <p:spPr>
          <a:xfrm flipV="1">
            <a:off x="4700949" y="4573077"/>
            <a:ext cx="252051" cy="6686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858D3F3-860B-4A15-AA7A-79411139333D}"/>
              </a:ext>
            </a:extLst>
          </p:cNvPr>
          <p:cNvSpPr txBox="1"/>
          <p:nvPr/>
        </p:nvSpPr>
        <p:spPr>
          <a:xfrm>
            <a:off x="5469689" y="5517920"/>
            <a:ext cx="1660623"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Maya kings were seen to be </a:t>
            </a:r>
            <a:r>
              <a:rPr lang="en-US" sz="800" b="1">
                <a:solidFill>
                  <a:schemeClr val="accent2"/>
                </a:solidFill>
                <a:latin typeface="Roboto" panose="02000000000000000000" pitchFamily="2" charset="0"/>
                <a:ea typeface="Roboto" panose="02000000000000000000" pitchFamily="2" charset="0"/>
              </a:rPr>
              <a:t>half-man, half-god</a:t>
            </a:r>
            <a:r>
              <a:rPr lang="en-US" sz="800">
                <a:solidFill>
                  <a:schemeClr val="accent2"/>
                </a:solidFill>
                <a:latin typeface="Roboto" panose="02000000000000000000" pitchFamily="2" charset="0"/>
                <a:ea typeface="Roboto" panose="02000000000000000000" pitchFamily="2" charset="0"/>
              </a:rPr>
              <a:t>.</a:t>
            </a:r>
          </a:p>
        </p:txBody>
      </p:sp>
      <p:cxnSp>
        <p:nvCxnSpPr>
          <p:cNvPr id="87" name="Straight Arrow Connector 86">
            <a:extLst>
              <a:ext uri="{FF2B5EF4-FFF2-40B4-BE49-F238E27FC236}">
                <a16:creationId xmlns:a16="http://schemas.microsoft.com/office/drawing/2014/main" id="{D3DC3E36-C235-415E-B1E6-D112CB9BF4C6}"/>
              </a:ext>
            </a:extLst>
          </p:cNvPr>
          <p:cNvCxnSpPr>
            <a:cxnSpLocks/>
          </p:cNvCxnSpPr>
          <p:nvPr/>
        </p:nvCxnSpPr>
        <p:spPr>
          <a:xfrm flipH="1" flipV="1">
            <a:off x="5563274" y="4036869"/>
            <a:ext cx="498961" cy="148105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F7E8120-830A-4D96-ABC1-0C28C09B5AA5}"/>
              </a:ext>
            </a:extLst>
          </p:cNvPr>
          <p:cNvSpPr txBox="1"/>
          <p:nvPr/>
        </p:nvSpPr>
        <p:spPr>
          <a:xfrm>
            <a:off x="6678872" y="4787673"/>
            <a:ext cx="2289194" cy="759182"/>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early Islamic civilisation was an </a:t>
            </a:r>
            <a:r>
              <a:rPr lang="en-US" sz="800" b="1">
                <a:solidFill>
                  <a:schemeClr val="accent2"/>
                </a:solidFill>
                <a:latin typeface="Roboto" panose="02000000000000000000" pitchFamily="2" charset="0"/>
                <a:ea typeface="Roboto" panose="02000000000000000000" pitchFamily="2" charset="0"/>
              </a:rPr>
              <a:t>empire</a:t>
            </a:r>
            <a:r>
              <a:rPr lang="en-US" sz="800">
                <a:solidFill>
                  <a:schemeClr val="accent2"/>
                </a:solidFill>
                <a:latin typeface="Roboto" panose="02000000000000000000" pitchFamily="2" charset="0"/>
                <a:ea typeface="Roboto" panose="02000000000000000000" pitchFamily="2" charset="0"/>
              </a:rPr>
              <a:t>, led by the caliph.</a:t>
            </a:r>
          </a:p>
          <a:p>
            <a:pPr>
              <a:spcAft>
                <a:spcPts val="400"/>
              </a:spcAft>
            </a:pPr>
            <a:r>
              <a:rPr lang="en-US" sz="800" b="1">
                <a:solidFill>
                  <a:schemeClr val="accent2"/>
                </a:solidFill>
                <a:latin typeface="Roboto" panose="02000000000000000000" pitchFamily="2" charset="0"/>
                <a:ea typeface="Roboto" panose="02000000000000000000" pitchFamily="2" charset="0"/>
              </a:rPr>
              <a:t>Empires grow and shrink as the power of its leader changes. </a:t>
            </a:r>
            <a:r>
              <a:rPr lang="en-US" sz="800">
                <a:solidFill>
                  <a:schemeClr val="accent2"/>
                </a:solidFill>
                <a:latin typeface="Roboto" panose="02000000000000000000" pitchFamily="2" charset="0"/>
                <a:ea typeface="Roboto" panose="02000000000000000000" pitchFamily="2" charset="0"/>
              </a:rPr>
              <a:t>The empire grew and then shrank.</a:t>
            </a:r>
            <a:endParaRPr lang="en-US" sz="800" b="1">
              <a:solidFill>
                <a:schemeClr val="accent2"/>
              </a:solidFill>
              <a:latin typeface="Roboto" panose="02000000000000000000" pitchFamily="2" charset="0"/>
              <a:ea typeface="Roboto" panose="02000000000000000000" pitchFamily="2" charset="0"/>
            </a:endParaRPr>
          </a:p>
        </p:txBody>
      </p:sp>
      <p:cxnSp>
        <p:nvCxnSpPr>
          <p:cNvPr id="89" name="Straight Arrow Connector 88">
            <a:extLst>
              <a:ext uri="{FF2B5EF4-FFF2-40B4-BE49-F238E27FC236}">
                <a16:creationId xmlns:a16="http://schemas.microsoft.com/office/drawing/2014/main" id="{3684E321-74F7-4BB6-A330-1FC4F9460E5E}"/>
              </a:ext>
            </a:extLst>
          </p:cNvPr>
          <p:cNvCxnSpPr>
            <a:cxnSpLocks/>
          </p:cNvCxnSpPr>
          <p:nvPr/>
        </p:nvCxnSpPr>
        <p:spPr>
          <a:xfrm flipH="1" flipV="1">
            <a:off x="5781756" y="3607462"/>
            <a:ext cx="832121" cy="13388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0997E20-AC22-44CA-856F-5C4F2D3E438B}"/>
              </a:ext>
            </a:extLst>
          </p:cNvPr>
          <p:cNvSpPr txBox="1"/>
          <p:nvPr/>
        </p:nvSpPr>
        <p:spPr>
          <a:xfrm>
            <a:off x="5113832" y="1272819"/>
            <a:ext cx="2862868"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imperial cult meant the emperor was seen as </a:t>
            </a:r>
            <a:r>
              <a:rPr lang="en-US" sz="800" b="1">
                <a:solidFill>
                  <a:schemeClr val="accent2"/>
                </a:solidFill>
                <a:latin typeface="Roboto" panose="02000000000000000000" pitchFamily="2" charset="0"/>
                <a:ea typeface="Roboto" panose="02000000000000000000" pitchFamily="2" charset="0"/>
              </a:rPr>
              <a:t>divine</a:t>
            </a:r>
            <a:r>
              <a:rPr lang="en-US" sz="800">
                <a:solidFill>
                  <a:schemeClr val="accent2"/>
                </a:solidFill>
                <a:latin typeface="Roboto" panose="02000000000000000000" pitchFamily="2" charset="0"/>
                <a:ea typeface="Roboto" panose="02000000000000000000" pitchFamily="2" charset="0"/>
              </a:rPr>
              <a:t>.</a:t>
            </a:r>
          </a:p>
        </p:txBody>
      </p:sp>
      <p:cxnSp>
        <p:nvCxnSpPr>
          <p:cNvPr id="92" name="Straight Arrow Connector 91">
            <a:extLst>
              <a:ext uri="{FF2B5EF4-FFF2-40B4-BE49-F238E27FC236}">
                <a16:creationId xmlns:a16="http://schemas.microsoft.com/office/drawing/2014/main" id="{6ADB5699-0327-4708-8F60-2BFF4B32FA7B}"/>
              </a:ext>
            </a:extLst>
          </p:cNvPr>
          <p:cNvCxnSpPr>
            <a:cxnSpLocks/>
          </p:cNvCxnSpPr>
          <p:nvPr/>
        </p:nvCxnSpPr>
        <p:spPr>
          <a:xfrm>
            <a:off x="5469689" y="1488263"/>
            <a:ext cx="138646" cy="76953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0B8A91B-FF15-41C6-B3DE-5B012490D9BA}"/>
              </a:ext>
            </a:extLst>
          </p:cNvPr>
          <p:cNvSpPr txBox="1"/>
          <p:nvPr/>
        </p:nvSpPr>
        <p:spPr>
          <a:xfrm>
            <a:off x="6662923" y="1632723"/>
            <a:ext cx="2862868" cy="75918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Institutional, economic, physical, intellectual and informal power can be used to control others</a:t>
            </a:r>
            <a:r>
              <a:rPr lang="en-US" sz="800">
                <a:solidFill>
                  <a:schemeClr val="accent2"/>
                </a:solidFill>
                <a:latin typeface="Roboto" panose="02000000000000000000" pitchFamily="2" charset="0"/>
                <a:ea typeface="Roboto" panose="02000000000000000000" pitchFamily="2" charset="0"/>
              </a:rPr>
              <a:t>. Romans used all of these to maintain control in Britannia.</a:t>
            </a:r>
          </a:p>
          <a:p>
            <a:pPr>
              <a:spcAft>
                <a:spcPts val="400"/>
              </a:spcAft>
            </a:pPr>
            <a:r>
              <a:rPr lang="en-US" sz="800" b="1">
                <a:solidFill>
                  <a:schemeClr val="accent2"/>
                </a:solidFill>
                <a:latin typeface="Roboto" panose="02000000000000000000" pitchFamily="2" charset="0"/>
                <a:ea typeface="Roboto" panose="02000000000000000000" pitchFamily="2" charset="0"/>
              </a:rPr>
              <a:t>Leaders can delegate power to regional and local leaders</a:t>
            </a:r>
            <a:r>
              <a:rPr lang="en-US" sz="800">
                <a:solidFill>
                  <a:schemeClr val="accent2"/>
                </a:solidFill>
                <a:latin typeface="Roboto" panose="02000000000000000000" pitchFamily="2" charset="0"/>
                <a:ea typeface="Roboto" panose="02000000000000000000" pitchFamily="2" charset="0"/>
              </a:rPr>
              <a:t>, as did the Roman emperor (and pharaohs and caliphs).</a:t>
            </a:r>
            <a:endParaRPr lang="en-US" sz="800" b="1">
              <a:solidFill>
                <a:schemeClr val="accent2"/>
              </a:solidFill>
              <a:latin typeface="Roboto" panose="02000000000000000000" pitchFamily="2" charset="0"/>
              <a:ea typeface="Roboto" panose="02000000000000000000" pitchFamily="2" charset="0"/>
            </a:endParaRPr>
          </a:p>
        </p:txBody>
      </p:sp>
      <p:cxnSp>
        <p:nvCxnSpPr>
          <p:cNvPr id="94" name="Straight Arrow Connector 93">
            <a:extLst>
              <a:ext uri="{FF2B5EF4-FFF2-40B4-BE49-F238E27FC236}">
                <a16:creationId xmlns:a16="http://schemas.microsoft.com/office/drawing/2014/main" id="{F13A945E-21B6-4601-9EF8-856EC0316BB5}"/>
              </a:ext>
            </a:extLst>
          </p:cNvPr>
          <p:cNvCxnSpPr>
            <a:cxnSpLocks/>
          </p:cNvCxnSpPr>
          <p:nvPr/>
        </p:nvCxnSpPr>
        <p:spPr>
          <a:xfrm flipH="1">
            <a:off x="6131726" y="1928626"/>
            <a:ext cx="550762" cy="18589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DDD3B79-7A47-4808-875A-B8A6993C251B}"/>
              </a:ext>
            </a:extLst>
          </p:cNvPr>
          <p:cNvSpPr txBox="1"/>
          <p:nvPr/>
        </p:nvSpPr>
        <p:spPr>
          <a:xfrm>
            <a:off x="7424382" y="2751809"/>
            <a:ext cx="2128985"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Evidence from Sutton </a:t>
            </a:r>
            <a:r>
              <a:rPr lang="en-US" sz="800" err="1">
                <a:solidFill>
                  <a:schemeClr val="accent2"/>
                </a:solidFill>
                <a:latin typeface="Roboto" panose="02000000000000000000" pitchFamily="2" charset="0"/>
                <a:ea typeface="Roboto" panose="02000000000000000000" pitchFamily="2" charset="0"/>
              </a:rPr>
              <a:t>Hoo</a:t>
            </a:r>
            <a:r>
              <a:rPr lang="en-US" sz="800">
                <a:solidFill>
                  <a:schemeClr val="accent2"/>
                </a:solidFill>
                <a:latin typeface="Roboto" panose="02000000000000000000" pitchFamily="2" charset="0"/>
                <a:ea typeface="Roboto" panose="02000000000000000000" pitchFamily="2" charset="0"/>
              </a:rPr>
              <a:t> shows how Anglo-Saxon kings held </a:t>
            </a:r>
            <a:r>
              <a:rPr lang="en-US" sz="800" b="1">
                <a:solidFill>
                  <a:schemeClr val="accent2"/>
                </a:solidFill>
                <a:latin typeface="Roboto" panose="02000000000000000000" pitchFamily="2" charset="0"/>
                <a:ea typeface="Roboto" panose="02000000000000000000" pitchFamily="2" charset="0"/>
              </a:rPr>
              <a:t>institutional, economic, physical, intellectual and informal power</a:t>
            </a:r>
            <a:r>
              <a:rPr lang="en-US" sz="800">
                <a:solidFill>
                  <a:schemeClr val="accent2"/>
                </a:solidFill>
                <a:latin typeface="Roboto" panose="02000000000000000000" pitchFamily="2" charset="0"/>
                <a:ea typeface="Roboto" panose="02000000000000000000" pitchFamily="2" charset="0"/>
              </a:rPr>
              <a:t>.</a:t>
            </a:r>
            <a:endParaRPr lang="en-US" sz="800" b="1">
              <a:solidFill>
                <a:schemeClr val="accent2"/>
              </a:solidFill>
              <a:latin typeface="Roboto" panose="02000000000000000000" pitchFamily="2" charset="0"/>
              <a:ea typeface="Roboto" panose="02000000000000000000" pitchFamily="2" charset="0"/>
            </a:endParaRPr>
          </a:p>
        </p:txBody>
      </p:sp>
      <p:cxnSp>
        <p:nvCxnSpPr>
          <p:cNvPr id="99" name="Straight Arrow Connector 98">
            <a:extLst>
              <a:ext uri="{FF2B5EF4-FFF2-40B4-BE49-F238E27FC236}">
                <a16:creationId xmlns:a16="http://schemas.microsoft.com/office/drawing/2014/main" id="{8601499B-0249-4C13-8DC5-DCF3251A71EC}"/>
              </a:ext>
            </a:extLst>
          </p:cNvPr>
          <p:cNvCxnSpPr>
            <a:cxnSpLocks/>
          </p:cNvCxnSpPr>
          <p:nvPr/>
        </p:nvCxnSpPr>
        <p:spPr>
          <a:xfrm flipH="1">
            <a:off x="6545266" y="3041401"/>
            <a:ext cx="879116" cy="9729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B79D125E-446A-4902-81B9-54244FE792CC}"/>
              </a:ext>
            </a:extLst>
          </p:cNvPr>
          <p:cNvSpPr txBox="1"/>
          <p:nvPr/>
        </p:nvSpPr>
        <p:spPr>
          <a:xfrm>
            <a:off x="7032643" y="3531846"/>
            <a:ext cx="2493148" cy="100540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Britain used </a:t>
            </a:r>
            <a:r>
              <a:rPr lang="en-US" sz="800" b="1">
                <a:solidFill>
                  <a:schemeClr val="accent2"/>
                </a:solidFill>
                <a:latin typeface="Roboto" panose="02000000000000000000" pitchFamily="2" charset="0"/>
                <a:ea typeface="Roboto" panose="02000000000000000000" pitchFamily="2" charset="0"/>
              </a:rPr>
              <a:t>institutional, economic, physical, intellectual </a:t>
            </a:r>
            <a:r>
              <a:rPr lang="en-US" sz="800">
                <a:solidFill>
                  <a:schemeClr val="accent2"/>
                </a:solidFill>
                <a:latin typeface="Roboto" panose="02000000000000000000" pitchFamily="2" charset="0"/>
                <a:ea typeface="Roboto" panose="02000000000000000000" pitchFamily="2" charset="0"/>
              </a:rPr>
              <a:t>and</a:t>
            </a:r>
            <a:r>
              <a:rPr lang="en-US" sz="800" b="1">
                <a:solidFill>
                  <a:schemeClr val="accent2"/>
                </a:solidFill>
                <a:latin typeface="Roboto" panose="02000000000000000000" pitchFamily="2" charset="0"/>
                <a:ea typeface="Roboto" panose="02000000000000000000" pitchFamily="2" charset="0"/>
              </a:rPr>
              <a:t> informal power </a:t>
            </a:r>
            <a:r>
              <a:rPr lang="en-US" sz="800">
                <a:solidFill>
                  <a:schemeClr val="accent2"/>
                </a:solidFill>
                <a:latin typeface="Roboto" panose="02000000000000000000" pitchFamily="2" charset="0"/>
                <a:ea typeface="Roboto" panose="02000000000000000000" pitchFamily="2" charset="0"/>
              </a:rPr>
              <a:t>to maintain control in India and Kenya.</a:t>
            </a:r>
          </a:p>
          <a:p>
            <a:pPr>
              <a:spcAft>
                <a:spcPts val="400"/>
              </a:spcAft>
            </a:pPr>
            <a:r>
              <a:rPr lang="en-US" sz="800" b="1">
                <a:solidFill>
                  <a:schemeClr val="accent2"/>
                </a:solidFill>
                <a:latin typeface="Roboto" panose="02000000000000000000" pitchFamily="2" charset="0"/>
                <a:ea typeface="Roboto" panose="02000000000000000000" pitchFamily="2" charset="0"/>
              </a:rPr>
              <a:t>Everyone has the power to make change</a:t>
            </a:r>
            <a:r>
              <a:rPr lang="en-US" sz="800">
                <a:solidFill>
                  <a:schemeClr val="accent2"/>
                </a:solidFill>
                <a:latin typeface="Roboto" panose="02000000000000000000" pitchFamily="2" charset="0"/>
                <a:ea typeface="Roboto" panose="02000000000000000000" pitchFamily="2" charset="0"/>
              </a:rPr>
              <a:t>. This can be through protests or other campaigns (see British civil rights movement) or using our personal power to challenge others’ prejudice.</a:t>
            </a:r>
            <a:endParaRPr lang="en-US" sz="800" b="1">
              <a:solidFill>
                <a:schemeClr val="accent2"/>
              </a:solidFill>
              <a:latin typeface="Roboto" panose="02000000000000000000" pitchFamily="2" charset="0"/>
              <a:ea typeface="Roboto" panose="02000000000000000000" pitchFamily="2" charset="0"/>
            </a:endParaRPr>
          </a:p>
        </p:txBody>
      </p:sp>
      <p:cxnSp>
        <p:nvCxnSpPr>
          <p:cNvPr id="115" name="Straight Arrow Connector 114">
            <a:extLst>
              <a:ext uri="{FF2B5EF4-FFF2-40B4-BE49-F238E27FC236}">
                <a16:creationId xmlns:a16="http://schemas.microsoft.com/office/drawing/2014/main" id="{AE091573-5F43-45E4-8EF8-ECC1EDC70D04}"/>
              </a:ext>
            </a:extLst>
          </p:cNvPr>
          <p:cNvCxnSpPr>
            <a:cxnSpLocks/>
          </p:cNvCxnSpPr>
          <p:nvPr/>
        </p:nvCxnSpPr>
        <p:spPr>
          <a:xfrm flipH="1">
            <a:off x="6545266" y="3706985"/>
            <a:ext cx="528438" cy="13537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User Crown Male with solid fill">
            <a:extLst>
              <a:ext uri="{FF2B5EF4-FFF2-40B4-BE49-F238E27FC236}">
                <a16:creationId xmlns:a16="http://schemas.microsoft.com/office/drawing/2014/main" id="{6C8AF866-C024-2956-416D-8051C6631F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2343" y="5469329"/>
            <a:ext cx="1080000" cy="1080000"/>
          </a:xfrm>
          <a:prstGeom prst="rect">
            <a:avLst/>
          </a:prstGeom>
        </p:spPr>
      </p:pic>
      <p:sp>
        <p:nvSpPr>
          <p:cNvPr id="6" name="Rectangle 5">
            <a:extLst>
              <a:ext uri="{FF2B5EF4-FFF2-40B4-BE49-F238E27FC236}">
                <a16:creationId xmlns:a16="http://schemas.microsoft.com/office/drawing/2014/main" id="{BEDF7C7A-46AC-4B33-8C50-A475F9C6A2AB}"/>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Power &amp; Empires</a:t>
            </a:r>
          </a:p>
        </p:txBody>
      </p:sp>
    </p:spTree>
    <p:extLst>
      <p:ext uri="{BB962C8B-B14F-4D97-AF65-F5344CB8AC3E}">
        <p14:creationId xmlns:p14="http://schemas.microsoft.com/office/powerpoint/2010/main" val="2885761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60811A74-8C95-45B3-D6B8-9A0D952E8B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55" name="TextBox 54">
            <a:extLst>
              <a:ext uri="{FF2B5EF4-FFF2-40B4-BE49-F238E27FC236}">
                <a16:creationId xmlns:a16="http://schemas.microsoft.com/office/drawing/2014/main" id="{29BCCB25-B465-4FDD-B282-B8A80719874F}"/>
              </a:ext>
            </a:extLst>
          </p:cNvPr>
          <p:cNvSpPr txBox="1"/>
          <p:nvPr/>
        </p:nvSpPr>
        <p:spPr>
          <a:xfrm>
            <a:off x="1318720" y="4697651"/>
            <a:ext cx="2010200" cy="882293"/>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Some places are ruled as an autocracy. </a:t>
            </a:r>
            <a:r>
              <a:rPr lang="en-US" sz="800">
                <a:solidFill>
                  <a:schemeClr val="accent2"/>
                </a:solidFill>
                <a:latin typeface="Roboto" panose="02000000000000000000" pitchFamily="2" charset="0"/>
                <a:ea typeface="Roboto" panose="02000000000000000000" pitchFamily="2" charset="0"/>
              </a:rPr>
              <a:t>The Egyptian pharaoh was autocratic and answerable to no one.</a:t>
            </a:r>
          </a:p>
          <a:p>
            <a:pPr>
              <a:spcAft>
                <a:spcPts val="400"/>
              </a:spcAft>
            </a:pPr>
            <a:r>
              <a:rPr lang="en-US" sz="800">
                <a:solidFill>
                  <a:schemeClr val="accent2"/>
                </a:solidFill>
                <a:latin typeface="Roboto" panose="02000000000000000000" pitchFamily="2" charset="0"/>
                <a:ea typeface="Roboto" panose="02000000000000000000" pitchFamily="2" charset="0"/>
              </a:rPr>
              <a:t>An </a:t>
            </a:r>
            <a:r>
              <a:rPr lang="en-US" sz="800" b="1">
                <a:solidFill>
                  <a:schemeClr val="accent2"/>
                </a:solidFill>
                <a:latin typeface="Roboto" panose="02000000000000000000" pitchFamily="2" charset="0"/>
                <a:ea typeface="Roboto" panose="02000000000000000000" pitchFamily="2" charset="0"/>
              </a:rPr>
              <a:t>autocracy</a:t>
            </a:r>
            <a:r>
              <a:rPr lang="en-US" sz="800">
                <a:solidFill>
                  <a:schemeClr val="accent2"/>
                </a:solidFill>
                <a:latin typeface="Roboto" panose="02000000000000000000" pitchFamily="2" charset="0"/>
                <a:ea typeface="Roboto" panose="02000000000000000000" pitchFamily="2" charset="0"/>
              </a:rPr>
              <a:t> is place where one person or one group can rule exactly as they want to forever.</a:t>
            </a:r>
          </a:p>
        </p:txBody>
      </p:sp>
      <p:cxnSp>
        <p:nvCxnSpPr>
          <p:cNvPr id="56" name="Straight Arrow Connector 55">
            <a:extLst>
              <a:ext uri="{FF2B5EF4-FFF2-40B4-BE49-F238E27FC236}">
                <a16:creationId xmlns:a16="http://schemas.microsoft.com/office/drawing/2014/main" id="{625E5978-3622-4EC8-85F0-B9A01B8F46CD}"/>
              </a:ext>
            </a:extLst>
          </p:cNvPr>
          <p:cNvCxnSpPr>
            <a:cxnSpLocks/>
          </p:cNvCxnSpPr>
          <p:nvPr/>
        </p:nvCxnSpPr>
        <p:spPr>
          <a:xfrm flipV="1">
            <a:off x="3290545" y="4407396"/>
            <a:ext cx="1372145" cy="53989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DCAE7D7-6EA8-4F05-A309-25CCEE02B780}"/>
              </a:ext>
            </a:extLst>
          </p:cNvPr>
          <p:cNvSpPr txBox="1"/>
          <p:nvPr/>
        </p:nvSpPr>
        <p:spPr>
          <a:xfrm>
            <a:off x="3380404" y="5242039"/>
            <a:ext cx="3302084" cy="861774"/>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Democracy</a:t>
            </a:r>
            <a:r>
              <a:rPr lang="en-US" sz="800">
                <a:solidFill>
                  <a:schemeClr val="accent2"/>
                </a:solidFill>
                <a:latin typeface="Roboto" panose="02000000000000000000" pitchFamily="2" charset="0"/>
                <a:ea typeface="Roboto" panose="02000000000000000000" pitchFamily="2" charset="0"/>
              </a:rPr>
              <a:t> is a system of </a:t>
            </a:r>
            <a:r>
              <a:rPr lang="en-US" sz="800" b="1">
                <a:solidFill>
                  <a:schemeClr val="accent2"/>
                </a:solidFill>
                <a:latin typeface="Roboto" panose="02000000000000000000" pitchFamily="2" charset="0"/>
                <a:ea typeface="Roboto" panose="02000000000000000000" pitchFamily="2" charset="0"/>
              </a:rPr>
              <a:t>government</a:t>
            </a:r>
            <a:r>
              <a:rPr lang="en-US" sz="800">
                <a:solidFill>
                  <a:schemeClr val="accent2"/>
                </a:solidFill>
                <a:latin typeface="Roboto" panose="02000000000000000000" pitchFamily="2" charset="0"/>
                <a:ea typeface="Roboto" panose="02000000000000000000" pitchFamily="2" charset="0"/>
              </a:rPr>
              <a:t> where everyone has a say.</a:t>
            </a:r>
          </a:p>
          <a:p>
            <a:pPr>
              <a:spcAft>
                <a:spcPts val="400"/>
              </a:spcAft>
            </a:pPr>
            <a:r>
              <a:rPr lang="en-US" sz="800" b="1">
                <a:solidFill>
                  <a:schemeClr val="accent2"/>
                </a:solidFill>
                <a:latin typeface="Roboto" panose="02000000000000000000" pitchFamily="2" charset="0"/>
                <a:ea typeface="Roboto" panose="02000000000000000000" pitchFamily="2" charset="0"/>
              </a:rPr>
              <a:t>Some places are ruled as a democracy. </a:t>
            </a:r>
            <a:r>
              <a:rPr lang="en-US" sz="800">
                <a:solidFill>
                  <a:schemeClr val="accent2"/>
                </a:solidFill>
                <a:latin typeface="Roboto" panose="02000000000000000000" pitchFamily="2" charset="0"/>
                <a:ea typeface="Roboto" panose="02000000000000000000" pitchFamily="2" charset="0"/>
              </a:rPr>
              <a:t>We compare Athenian democracy with Spartan (and Egyptian) kings.</a:t>
            </a:r>
          </a:p>
          <a:p>
            <a:pPr>
              <a:spcAft>
                <a:spcPts val="400"/>
              </a:spcAft>
            </a:pPr>
            <a:r>
              <a:rPr lang="en-US" sz="800" b="1">
                <a:solidFill>
                  <a:schemeClr val="accent2"/>
                </a:solidFill>
                <a:latin typeface="Roboto" panose="02000000000000000000" pitchFamily="2" charset="0"/>
                <a:ea typeface="Roboto" panose="02000000000000000000" pitchFamily="2" charset="0"/>
              </a:rPr>
              <a:t>Not all democracies are the same.</a:t>
            </a:r>
            <a:r>
              <a:rPr lang="en-US" sz="800">
                <a:solidFill>
                  <a:schemeClr val="accent2"/>
                </a:solidFill>
                <a:latin typeface="Roboto" panose="02000000000000000000" pitchFamily="2" charset="0"/>
                <a:ea typeface="Roboto" panose="02000000000000000000" pitchFamily="2" charset="0"/>
              </a:rPr>
              <a:t> We compare UK with Athens.</a:t>
            </a:r>
          </a:p>
          <a:p>
            <a:pPr>
              <a:spcAft>
                <a:spcPts val="400"/>
              </a:spcAft>
            </a:pPr>
            <a:r>
              <a:rPr lang="en-US" sz="800" b="1">
                <a:solidFill>
                  <a:schemeClr val="accent2"/>
                </a:solidFill>
                <a:latin typeface="Roboto" panose="02000000000000000000" pitchFamily="2" charset="0"/>
                <a:ea typeface="Roboto" panose="02000000000000000000" pitchFamily="2" charset="0"/>
              </a:rPr>
              <a:t>City-states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have independent identities and governments.</a:t>
            </a:r>
          </a:p>
        </p:txBody>
      </p:sp>
      <p:cxnSp>
        <p:nvCxnSpPr>
          <p:cNvPr id="63" name="Straight Arrow Connector 62">
            <a:extLst>
              <a:ext uri="{FF2B5EF4-FFF2-40B4-BE49-F238E27FC236}">
                <a16:creationId xmlns:a16="http://schemas.microsoft.com/office/drawing/2014/main" id="{1BE00D27-5314-4745-BC9F-B6898C7E18A5}"/>
              </a:ext>
            </a:extLst>
          </p:cNvPr>
          <p:cNvCxnSpPr>
            <a:cxnSpLocks/>
          </p:cNvCxnSpPr>
          <p:nvPr/>
        </p:nvCxnSpPr>
        <p:spPr>
          <a:xfrm flipV="1">
            <a:off x="4662690" y="4547860"/>
            <a:ext cx="284399" cy="69417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858D3F3-860B-4A15-AA7A-79411139333D}"/>
              </a:ext>
            </a:extLst>
          </p:cNvPr>
          <p:cNvSpPr txBox="1"/>
          <p:nvPr/>
        </p:nvSpPr>
        <p:spPr>
          <a:xfrm>
            <a:off x="6200542" y="4479149"/>
            <a:ext cx="3086068" cy="687368"/>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Maya civilisation was divided </a:t>
            </a:r>
            <a:r>
              <a:rPr lang="en-US" sz="800" b="1">
                <a:solidFill>
                  <a:schemeClr val="accent2"/>
                </a:solidFill>
                <a:latin typeface="Roboto" panose="02000000000000000000" pitchFamily="2" charset="0"/>
                <a:ea typeface="Roboto" panose="02000000000000000000" pitchFamily="2" charset="0"/>
              </a:rPr>
              <a:t>into city-states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The relationships between city-states in Maya civilisation were different to those in Ancient Greece.</a:t>
            </a:r>
            <a:endParaRPr lang="en-US" sz="800" b="1">
              <a:solidFill>
                <a:schemeClr val="accent2"/>
              </a:solidFill>
              <a:latin typeface="Roboto" panose="02000000000000000000" pitchFamily="2" charset="0"/>
              <a:ea typeface="Roboto" panose="02000000000000000000" pitchFamily="2" charset="0"/>
            </a:endParaRPr>
          </a:p>
          <a:p>
            <a:pPr>
              <a:spcAft>
                <a:spcPts val="400"/>
              </a:spcAft>
            </a:pPr>
            <a:r>
              <a:rPr lang="en-US" sz="800">
                <a:solidFill>
                  <a:schemeClr val="accent2"/>
                </a:solidFill>
                <a:latin typeface="Roboto" panose="02000000000000000000" pitchFamily="2" charset="0"/>
                <a:ea typeface="Roboto" panose="02000000000000000000" pitchFamily="2" charset="0"/>
              </a:rPr>
              <a:t>Maya kings ruled </a:t>
            </a:r>
            <a:r>
              <a:rPr lang="en-US" sz="800" b="1">
                <a:solidFill>
                  <a:schemeClr val="accent2"/>
                </a:solidFill>
                <a:latin typeface="Roboto" panose="02000000000000000000" pitchFamily="2" charset="0"/>
                <a:ea typeface="Roboto" panose="02000000000000000000" pitchFamily="2" charset="0"/>
              </a:rPr>
              <a:t>autocratically</a:t>
            </a:r>
            <a:r>
              <a:rPr lang="en-US" sz="800">
                <a:solidFill>
                  <a:schemeClr val="accent2"/>
                </a:solidFill>
                <a:latin typeface="Roboto" panose="02000000000000000000" pitchFamily="2" charset="0"/>
                <a:ea typeface="Roboto" panose="02000000000000000000" pitchFamily="2" charset="0"/>
              </a:rPr>
              <a:t>.</a:t>
            </a:r>
          </a:p>
        </p:txBody>
      </p:sp>
      <p:cxnSp>
        <p:nvCxnSpPr>
          <p:cNvPr id="87" name="Straight Arrow Connector 86">
            <a:extLst>
              <a:ext uri="{FF2B5EF4-FFF2-40B4-BE49-F238E27FC236}">
                <a16:creationId xmlns:a16="http://schemas.microsoft.com/office/drawing/2014/main" id="{D3DC3E36-C235-415E-B1E6-D112CB9BF4C6}"/>
              </a:ext>
            </a:extLst>
          </p:cNvPr>
          <p:cNvCxnSpPr>
            <a:cxnSpLocks/>
          </p:cNvCxnSpPr>
          <p:nvPr/>
        </p:nvCxnSpPr>
        <p:spPr>
          <a:xfrm flipH="1" flipV="1">
            <a:off x="5752986" y="3880364"/>
            <a:ext cx="527873" cy="81728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0997E20-AC22-44CA-856F-5C4F2D3E438B}"/>
              </a:ext>
            </a:extLst>
          </p:cNvPr>
          <p:cNvSpPr txBox="1"/>
          <p:nvPr/>
        </p:nvSpPr>
        <p:spPr>
          <a:xfrm>
            <a:off x="2474174" y="1331680"/>
            <a:ext cx="4319123" cy="512961"/>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Governments that look democratic on paper can be autocratic in reality</a:t>
            </a:r>
            <a:r>
              <a:rPr lang="en-US" sz="800">
                <a:solidFill>
                  <a:schemeClr val="accent2"/>
                </a:solidFill>
                <a:latin typeface="Roboto" panose="02000000000000000000" pitchFamily="2" charset="0"/>
                <a:ea typeface="Roboto" panose="02000000000000000000" pitchFamily="2" charset="0"/>
              </a:rPr>
              <a:t>. Rome’s transition from kings, to republic to dictatorship to empire did not change much in practice.</a:t>
            </a:r>
          </a:p>
          <a:p>
            <a:pPr>
              <a:spcAft>
                <a:spcPts val="400"/>
              </a:spcAft>
            </a:pPr>
            <a:r>
              <a:rPr lang="en-US" sz="800">
                <a:solidFill>
                  <a:schemeClr val="accent2"/>
                </a:solidFill>
                <a:latin typeface="Roboto" panose="02000000000000000000" pitchFamily="2" charset="0"/>
                <a:ea typeface="Roboto" panose="02000000000000000000" pitchFamily="2" charset="0"/>
              </a:rPr>
              <a:t>The Roman </a:t>
            </a:r>
            <a:r>
              <a:rPr lang="en-US" sz="800" b="1">
                <a:solidFill>
                  <a:schemeClr val="accent2"/>
                </a:solidFill>
                <a:latin typeface="Roboto" panose="02000000000000000000" pitchFamily="2" charset="0"/>
                <a:ea typeface="Roboto" panose="02000000000000000000" pitchFamily="2" charset="0"/>
              </a:rPr>
              <a:t>empire </a:t>
            </a:r>
            <a:r>
              <a:rPr lang="en-US" sz="800">
                <a:solidFill>
                  <a:schemeClr val="accent2"/>
                </a:solidFill>
                <a:latin typeface="Roboto" panose="02000000000000000000" pitchFamily="2" charset="0"/>
                <a:ea typeface="Roboto" panose="02000000000000000000" pitchFamily="2" charset="0"/>
              </a:rPr>
              <a:t>was ruled by an </a:t>
            </a:r>
            <a:r>
              <a:rPr lang="en-US" sz="800" b="1">
                <a:solidFill>
                  <a:schemeClr val="accent2"/>
                </a:solidFill>
                <a:latin typeface="Roboto" panose="02000000000000000000" pitchFamily="2" charset="0"/>
                <a:ea typeface="Roboto" panose="02000000000000000000" pitchFamily="2" charset="0"/>
              </a:rPr>
              <a:t>autocratic </a:t>
            </a:r>
            <a:r>
              <a:rPr lang="en-US" sz="800">
                <a:solidFill>
                  <a:schemeClr val="accent2"/>
                </a:solidFill>
                <a:latin typeface="Roboto" panose="02000000000000000000" pitchFamily="2" charset="0"/>
                <a:ea typeface="Roboto" panose="02000000000000000000" pitchFamily="2" charset="0"/>
              </a:rPr>
              <a:t>emperor.</a:t>
            </a:r>
          </a:p>
        </p:txBody>
      </p:sp>
      <p:cxnSp>
        <p:nvCxnSpPr>
          <p:cNvPr id="92" name="Straight Arrow Connector 91">
            <a:extLst>
              <a:ext uri="{FF2B5EF4-FFF2-40B4-BE49-F238E27FC236}">
                <a16:creationId xmlns:a16="http://schemas.microsoft.com/office/drawing/2014/main" id="{6ADB5699-0327-4708-8F60-2BFF4B32FA7B}"/>
              </a:ext>
            </a:extLst>
          </p:cNvPr>
          <p:cNvCxnSpPr>
            <a:cxnSpLocks/>
          </p:cNvCxnSpPr>
          <p:nvPr/>
        </p:nvCxnSpPr>
        <p:spPr>
          <a:xfrm>
            <a:off x="5022891" y="1772097"/>
            <a:ext cx="498762" cy="54124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DDD3B79-7A47-4808-875A-B8A6993C251B}"/>
              </a:ext>
            </a:extLst>
          </p:cNvPr>
          <p:cNvSpPr txBox="1"/>
          <p:nvPr/>
        </p:nvSpPr>
        <p:spPr>
          <a:xfrm>
            <a:off x="7115038" y="2551216"/>
            <a:ext cx="2171572" cy="461665"/>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Boundaries</a:t>
            </a:r>
            <a:r>
              <a:rPr lang="en-US" sz="800">
                <a:solidFill>
                  <a:schemeClr val="accent2"/>
                </a:solidFill>
                <a:latin typeface="Roboto" panose="02000000000000000000" pitchFamily="2" charset="0"/>
                <a:ea typeface="Roboto" panose="02000000000000000000" pitchFamily="2" charset="0"/>
              </a:rPr>
              <a:t> of Anglo-Saxon </a:t>
            </a:r>
            <a:r>
              <a:rPr lang="en-US" sz="800" b="1">
                <a:solidFill>
                  <a:schemeClr val="accent2"/>
                </a:solidFill>
                <a:latin typeface="Roboto" panose="02000000000000000000" pitchFamily="2" charset="0"/>
                <a:ea typeface="Roboto" panose="02000000000000000000" pitchFamily="2" charset="0"/>
              </a:rPr>
              <a:t>kingdoms</a:t>
            </a:r>
            <a:r>
              <a:rPr lang="en-US" sz="800">
                <a:solidFill>
                  <a:schemeClr val="accent2"/>
                </a:solidFill>
                <a:latin typeface="Roboto" panose="02000000000000000000" pitchFamily="2" charset="0"/>
                <a:ea typeface="Roboto" panose="02000000000000000000" pitchFamily="2" charset="0"/>
              </a:rPr>
              <a:t> changed over time, reflecting changing power of their kings.</a:t>
            </a:r>
          </a:p>
        </p:txBody>
      </p:sp>
      <p:sp>
        <p:nvSpPr>
          <p:cNvPr id="97" name="TextBox 96">
            <a:extLst>
              <a:ext uri="{FF2B5EF4-FFF2-40B4-BE49-F238E27FC236}">
                <a16:creationId xmlns:a16="http://schemas.microsoft.com/office/drawing/2014/main" id="{3AE452A8-F16C-4FC2-B42F-3AC5F1C487F6}"/>
              </a:ext>
            </a:extLst>
          </p:cNvPr>
          <p:cNvSpPr txBox="1"/>
          <p:nvPr/>
        </p:nvSpPr>
        <p:spPr>
          <a:xfrm>
            <a:off x="7118703" y="3094025"/>
            <a:ext cx="2285949" cy="1179810"/>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Vikings </a:t>
            </a:r>
            <a:r>
              <a:rPr lang="en-US" sz="800" err="1">
                <a:solidFill>
                  <a:schemeClr val="accent2"/>
                </a:solidFill>
                <a:latin typeface="Roboto" panose="02000000000000000000" pitchFamily="2" charset="0"/>
                <a:ea typeface="Roboto" panose="02000000000000000000" pitchFamily="2" charset="0"/>
              </a:rPr>
              <a:t>organised</a:t>
            </a:r>
            <a:r>
              <a:rPr lang="en-US" sz="800">
                <a:solidFill>
                  <a:schemeClr val="accent2"/>
                </a:solidFill>
                <a:latin typeface="Roboto" panose="02000000000000000000" pitchFamily="2" charset="0"/>
                <a:ea typeface="Roboto" panose="02000000000000000000" pitchFamily="2" charset="0"/>
              </a:rPr>
              <a:t> themselves in ways that had </a:t>
            </a:r>
            <a:r>
              <a:rPr lang="en-US" sz="800" b="1">
                <a:solidFill>
                  <a:schemeClr val="accent2"/>
                </a:solidFill>
                <a:latin typeface="Roboto" panose="02000000000000000000" pitchFamily="2" charset="0"/>
                <a:ea typeface="Roboto" panose="02000000000000000000" pitchFamily="2" charset="0"/>
              </a:rPr>
              <a:t>autocratic</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democratic</a:t>
            </a:r>
            <a:r>
              <a:rPr lang="en-US" sz="800">
                <a:solidFill>
                  <a:schemeClr val="accent2"/>
                </a:solidFill>
                <a:latin typeface="Roboto" panose="02000000000000000000" pitchFamily="2" charset="0"/>
                <a:ea typeface="Roboto" panose="02000000000000000000" pitchFamily="2" charset="0"/>
              </a:rPr>
              <a:t> features (things).</a:t>
            </a:r>
          </a:p>
          <a:p>
            <a:pPr>
              <a:spcAft>
                <a:spcPts val="400"/>
              </a:spcAft>
            </a:pPr>
            <a:r>
              <a:rPr lang="en-US" sz="800" b="1">
                <a:solidFill>
                  <a:schemeClr val="accent2"/>
                </a:solidFill>
                <a:latin typeface="Roboto" panose="02000000000000000000" pitchFamily="2" charset="0"/>
                <a:ea typeface="Roboto" panose="02000000000000000000" pitchFamily="2" charset="0"/>
              </a:rPr>
              <a:t>Boundaries</a:t>
            </a:r>
            <a:r>
              <a:rPr lang="en-US" sz="800">
                <a:solidFill>
                  <a:schemeClr val="accent2"/>
                </a:solidFill>
                <a:latin typeface="Roboto" panose="02000000000000000000" pitchFamily="2" charset="0"/>
                <a:ea typeface="Roboto" panose="02000000000000000000" pitchFamily="2" charset="0"/>
              </a:rPr>
              <a:t> of Viking territory in England changed over time.</a:t>
            </a:r>
          </a:p>
          <a:p>
            <a:pPr>
              <a:spcAft>
                <a:spcPts val="400"/>
              </a:spcAft>
            </a:pPr>
            <a:r>
              <a:rPr lang="en-US" sz="800" b="1">
                <a:solidFill>
                  <a:schemeClr val="accent2"/>
                </a:solidFill>
                <a:latin typeface="Roboto" panose="02000000000000000000" pitchFamily="2" charset="0"/>
                <a:ea typeface="Roboto" panose="02000000000000000000" pitchFamily="2" charset="0"/>
              </a:rPr>
              <a:t>Some places </a:t>
            </a:r>
            <a:r>
              <a:rPr lang="en-US" sz="800" b="1" err="1">
                <a:solidFill>
                  <a:schemeClr val="accent2"/>
                </a:solidFill>
                <a:latin typeface="Roboto" panose="02000000000000000000" pitchFamily="2" charset="0"/>
                <a:ea typeface="Roboto" panose="02000000000000000000" pitchFamily="2" charset="0"/>
              </a:rPr>
              <a:t>organise</a:t>
            </a:r>
            <a:r>
              <a:rPr lang="en-US" sz="800" b="1">
                <a:solidFill>
                  <a:schemeClr val="accent2"/>
                </a:solidFill>
                <a:latin typeface="Roboto" panose="02000000000000000000" pitchFamily="2" charset="0"/>
                <a:ea typeface="Roboto" panose="02000000000000000000" pitchFamily="2" charset="0"/>
              </a:rPr>
              <a:t> themselves in ways that have both autocratic and democratic features.</a:t>
            </a:r>
          </a:p>
        </p:txBody>
      </p:sp>
      <p:cxnSp>
        <p:nvCxnSpPr>
          <p:cNvPr id="99" name="Straight Arrow Connector 98">
            <a:extLst>
              <a:ext uri="{FF2B5EF4-FFF2-40B4-BE49-F238E27FC236}">
                <a16:creationId xmlns:a16="http://schemas.microsoft.com/office/drawing/2014/main" id="{8601499B-0249-4C13-8DC5-DCF3251A71EC}"/>
              </a:ext>
            </a:extLst>
          </p:cNvPr>
          <p:cNvCxnSpPr>
            <a:cxnSpLocks/>
            <a:stCxn id="96" idx="1"/>
          </p:cNvCxnSpPr>
          <p:nvPr/>
        </p:nvCxnSpPr>
        <p:spPr>
          <a:xfrm flipH="1">
            <a:off x="6584887" y="2782049"/>
            <a:ext cx="530151" cy="35320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832A591-DA77-4902-9C17-4882700AC4D5}"/>
              </a:ext>
            </a:extLst>
          </p:cNvPr>
          <p:cNvCxnSpPr>
            <a:cxnSpLocks/>
          </p:cNvCxnSpPr>
          <p:nvPr/>
        </p:nvCxnSpPr>
        <p:spPr>
          <a:xfrm flipH="1">
            <a:off x="6584887" y="3216398"/>
            <a:ext cx="530151" cy="27712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User Crown Male with solid fill">
            <a:extLst>
              <a:ext uri="{FF2B5EF4-FFF2-40B4-BE49-F238E27FC236}">
                <a16:creationId xmlns:a16="http://schemas.microsoft.com/office/drawing/2014/main" id="{6834B334-0287-B8DC-EB8F-9E691E0B94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2343" y="5469329"/>
            <a:ext cx="1080000" cy="1080000"/>
          </a:xfrm>
          <a:prstGeom prst="rect">
            <a:avLst/>
          </a:prstGeom>
        </p:spPr>
      </p:pic>
      <p:sp>
        <p:nvSpPr>
          <p:cNvPr id="5" name="Rectangle 4">
            <a:extLst>
              <a:ext uri="{FF2B5EF4-FFF2-40B4-BE49-F238E27FC236}">
                <a16:creationId xmlns:a16="http://schemas.microsoft.com/office/drawing/2014/main" id="{F1D20465-8643-3FFE-F3E8-429D8558EC3F}"/>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Government &amp; Democracy</a:t>
            </a:r>
          </a:p>
        </p:txBody>
      </p:sp>
      <p:grpSp>
        <p:nvGrpSpPr>
          <p:cNvPr id="40" name="Group 39">
            <a:extLst>
              <a:ext uri="{FF2B5EF4-FFF2-40B4-BE49-F238E27FC236}">
                <a16:creationId xmlns:a16="http://schemas.microsoft.com/office/drawing/2014/main" id="{E3705F93-8A28-99E9-C88B-B944DD118783}"/>
              </a:ext>
            </a:extLst>
          </p:cNvPr>
          <p:cNvGrpSpPr/>
          <p:nvPr/>
        </p:nvGrpSpPr>
        <p:grpSpPr>
          <a:xfrm>
            <a:off x="273657" y="1088347"/>
            <a:ext cx="980829" cy="4894869"/>
            <a:chOff x="273657" y="-474493"/>
            <a:chExt cx="980829" cy="4894869"/>
          </a:xfrm>
        </p:grpSpPr>
        <p:sp>
          <p:nvSpPr>
            <p:cNvPr id="41" name="Rectangle 40">
              <a:extLst>
                <a:ext uri="{FF2B5EF4-FFF2-40B4-BE49-F238E27FC236}">
                  <a16:creationId xmlns:a16="http://schemas.microsoft.com/office/drawing/2014/main" id="{A5244399-6857-9431-73FD-50F16A9FAA45}"/>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2" name="Rectangle 41">
              <a:extLst>
                <a:ext uri="{FF2B5EF4-FFF2-40B4-BE49-F238E27FC236}">
                  <a16:creationId xmlns:a16="http://schemas.microsoft.com/office/drawing/2014/main" id="{D7271D7F-9827-0032-677B-2C28BB9A34F6}"/>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43" name="Rectangle 42">
              <a:extLst>
                <a:ext uri="{FF2B5EF4-FFF2-40B4-BE49-F238E27FC236}">
                  <a16:creationId xmlns:a16="http://schemas.microsoft.com/office/drawing/2014/main" id="{DC0CA9D9-C98A-887A-AA6D-97B6E699684A}"/>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44" name="Rectangle 43">
              <a:extLst>
                <a:ext uri="{FF2B5EF4-FFF2-40B4-BE49-F238E27FC236}">
                  <a16:creationId xmlns:a16="http://schemas.microsoft.com/office/drawing/2014/main" id="{0E3C3277-5D7A-2C8F-31C7-BFC3514A592E}"/>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45" name="Rectangle 44">
              <a:extLst>
                <a:ext uri="{FF2B5EF4-FFF2-40B4-BE49-F238E27FC236}">
                  <a16:creationId xmlns:a16="http://schemas.microsoft.com/office/drawing/2014/main" id="{2955EA67-DB90-D59F-DEFC-CE4A5BA1A70A}"/>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46" name="Rectangle 45">
              <a:extLst>
                <a:ext uri="{FF2B5EF4-FFF2-40B4-BE49-F238E27FC236}">
                  <a16:creationId xmlns:a16="http://schemas.microsoft.com/office/drawing/2014/main" id="{37FF691F-00DC-11F1-17E5-64963ADD8A05}"/>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47" name="Rectangle 46">
              <a:extLst>
                <a:ext uri="{FF2B5EF4-FFF2-40B4-BE49-F238E27FC236}">
                  <a16:creationId xmlns:a16="http://schemas.microsoft.com/office/drawing/2014/main" id="{3A48A0C6-B4DD-8A3C-440D-8AC52CA064B8}"/>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48" name="Rectangle 47">
              <a:extLst>
                <a:ext uri="{FF2B5EF4-FFF2-40B4-BE49-F238E27FC236}">
                  <a16:creationId xmlns:a16="http://schemas.microsoft.com/office/drawing/2014/main" id="{B87DE147-2CB4-CB6A-147C-98F1CF094319}"/>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49" name="Rectangle 48">
              <a:extLst>
                <a:ext uri="{FF2B5EF4-FFF2-40B4-BE49-F238E27FC236}">
                  <a16:creationId xmlns:a16="http://schemas.microsoft.com/office/drawing/2014/main" id="{81CC626A-7F81-67FA-99C1-6EA870CE7959}"/>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0" name="Rectangle 49">
              <a:extLst>
                <a:ext uri="{FF2B5EF4-FFF2-40B4-BE49-F238E27FC236}">
                  <a16:creationId xmlns:a16="http://schemas.microsoft.com/office/drawing/2014/main" id="{BFD2C5C3-8236-9174-83EA-D53CA0EDE268}"/>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1" name="Rectangle 50">
              <a:extLst>
                <a:ext uri="{FF2B5EF4-FFF2-40B4-BE49-F238E27FC236}">
                  <a16:creationId xmlns:a16="http://schemas.microsoft.com/office/drawing/2014/main" id="{BDC9E5B1-8E62-44BB-63EE-E431EC1F14C0}"/>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52" name="Rectangle 51">
            <a:extLst>
              <a:ext uri="{FF2B5EF4-FFF2-40B4-BE49-F238E27FC236}">
                <a16:creationId xmlns:a16="http://schemas.microsoft.com/office/drawing/2014/main" id="{04CC05D1-8087-8A52-955A-9F925EE1B72F}"/>
              </a:ext>
            </a:extLst>
          </p:cNvPr>
          <p:cNvSpPr/>
          <p:nvPr/>
        </p:nvSpPr>
        <p:spPr>
          <a:xfrm>
            <a:off x="226563" y="1884827"/>
            <a:ext cx="1054158" cy="421589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391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EB2AB594-0AB3-ADC7-93C6-C1269F6E7B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6" name="TextBox 5">
            <a:extLst>
              <a:ext uri="{FF2B5EF4-FFF2-40B4-BE49-F238E27FC236}">
                <a16:creationId xmlns:a16="http://schemas.microsoft.com/office/drawing/2014/main" id="{77ED5C61-29F1-B5D7-CBAA-9443CFE932E5}"/>
              </a:ext>
            </a:extLst>
          </p:cNvPr>
          <p:cNvSpPr txBox="1"/>
          <p:nvPr/>
        </p:nvSpPr>
        <p:spPr>
          <a:xfrm>
            <a:off x="1297859" y="4740948"/>
            <a:ext cx="2016539" cy="1549142"/>
          </a:xfrm>
          <a:prstGeom prst="rect">
            <a:avLst/>
          </a:prstGeom>
          <a:noFill/>
        </p:spPr>
        <p:txBody>
          <a:bodyPr wrap="square" rtlCol="0">
            <a:spAutoFit/>
          </a:bodyPr>
          <a:lstStyle/>
          <a:p>
            <a:pPr>
              <a:spcAft>
                <a:spcPts val="4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People in the past had different beliefs and worldviews to us.</a:t>
            </a:r>
          </a:p>
          <a:p>
            <a:pPr>
              <a:spcAft>
                <a:spcPts val="400"/>
              </a:spcAft>
            </a:pPr>
            <a:r>
              <a:rPr lang="en-US" sz="800">
                <a:solidFill>
                  <a:schemeClr val="accent2"/>
                </a:solidFill>
                <a:latin typeface="Roboto" panose="02000000000000000000" pitchFamily="2" charset="0"/>
                <a:ea typeface="Roboto" panose="02000000000000000000" pitchFamily="2" charset="0"/>
              </a:rPr>
              <a:t>Some knowledge and beliefs are based on the </a:t>
            </a:r>
            <a:r>
              <a:rPr lang="en-US" sz="800" b="1">
                <a:solidFill>
                  <a:schemeClr val="accent2"/>
                </a:solidFill>
                <a:latin typeface="Roboto" panose="02000000000000000000" pitchFamily="2" charset="0"/>
                <a:ea typeface="Roboto" panose="02000000000000000000" pitchFamily="2" charset="0"/>
              </a:rPr>
              <a:t>natural world</a:t>
            </a:r>
            <a:r>
              <a:rPr lang="en-US" sz="800">
                <a:solidFill>
                  <a:schemeClr val="accent2"/>
                </a:solidFill>
                <a:latin typeface="Roboto" panose="02000000000000000000" pitchFamily="2" charset="0"/>
                <a:ea typeface="Roboto" panose="02000000000000000000" pitchFamily="2" charset="0"/>
              </a:rPr>
              <a:t>.</a:t>
            </a:r>
            <a:r>
              <a:rPr lang="en-US" sz="800" b="1">
                <a:solidFill>
                  <a:schemeClr val="accent2"/>
                </a:solidFill>
                <a:latin typeface="Roboto" panose="02000000000000000000" pitchFamily="2" charset="0"/>
                <a:ea typeface="Roboto" panose="02000000000000000000" pitchFamily="2" charset="0"/>
              </a:rPr>
              <a:t> </a:t>
            </a:r>
            <a:r>
              <a:rPr lang="en-US" sz="800">
                <a:solidFill>
                  <a:schemeClr val="accent2"/>
                </a:solidFill>
                <a:latin typeface="Roboto" panose="02000000000000000000" pitchFamily="2" charset="0"/>
                <a:ea typeface="Roboto" panose="02000000000000000000" pitchFamily="2" charset="0"/>
              </a:rPr>
              <a:t>People held similar and different beliefs about an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Prehistoric </a:t>
            </a:r>
            <a:r>
              <a:rPr lang="en-US" sz="800" b="1">
                <a:solidFill>
                  <a:schemeClr val="accent2"/>
                </a:solidFill>
                <a:latin typeface="Roboto" panose="02000000000000000000" pitchFamily="2" charset="0"/>
                <a:ea typeface="Roboto" panose="02000000000000000000" pitchFamily="2" charset="0"/>
              </a:rPr>
              <a:t>grave goods</a:t>
            </a:r>
            <a:r>
              <a:rPr lang="en-US" sz="800">
                <a:solidFill>
                  <a:schemeClr val="accent2"/>
                </a:solidFill>
                <a:latin typeface="Roboto" panose="02000000000000000000" pitchFamily="2" charset="0"/>
                <a:ea typeface="Roboto" panose="02000000000000000000" pitchFamily="2" charset="0"/>
              </a:rPr>
              <a:t> show prehistoric Britons believed items would be needed in an afterlife.</a:t>
            </a:r>
          </a:p>
          <a:p>
            <a:pPr>
              <a:spcAft>
                <a:spcPts val="400"/>
              </a:spcAft>
            </a:pPr>
            <a:r>
              <a:rPr lang="en-US" sz="800" b="1">
                <a:solidFill>
                  <a:schemeClr val="accent2"/>
                </a:solidFill>
                <a:latin typeface="Roboto" panose="02000000000000000000" pitchFamily="2" charset="0"/>
                <a:ea typeface="Roboto" panose="02000000000000000000" pitchFamily="2" charset="0"/>
              </a:rPr>
              <a:t>Animal sacrifices</a:t>
            </a:r>
            <a:r>
              <a:rPr lang="en-US" sz="800">
                <a:solidFill>
                  <a:schemeClr val="accent2"/>
                </a:solidFill>
                <a:latin typeface="Roboto" panose="02000000000000000000" pitchFamily="2" charset="0"/>
                <a:ea typeface="Roboto" panose="02000000000000000000" pitchFamily="2" charset="0"/>
              </a:rPr>
              <a:t> could be an important part of worship. There is evidence of this in prehistoric Britain.</a:t>
            </a:r>
            <a:endParaRPr lang="en-US" sz="700">
              <a:solidFill>
                <a:schemeClr val="accent2"/>
              </a:solidFill>
              <a:latin typeface="Roboto" panose="02000000000000000000" pitchFamily="2" charset="0"/>
              <a:ea typeface="Roboto" panose="02000000000000000000" pitchFamily="2" charset="0"/>
            </a:endParaRPr>
          </a:p>
        </p:txBody>
      </p:sp>
      <p:cxnSp>
        <p:nvCxnSpPr>
          <p:cNvPr id="7" name="Straight Arrow Connector 6">
            <a:extLst>
              <a:ext uri="{FF2B5EF4-FFF2-40B4-BE49-F238E27FC236}">
                <a16:creationId xmlns:a16="http://schemas.microsoft.com/office/drawing/2014/main" id="{2A8C29E1-72EB-BC6F-93CA-6A4204B307E6}"/>
              </a:ext>
            </a:extLst>
          </p:cNvPr>
          <p:cNvCxnSpPr>
            <a:cxnSpLocks/>
          </p:cNvCxnSpPr>
          <p:nvPr/>
        </p:nvCxnSpPr>
        <p:spPr>
          <a:xfrm flipV="1">
            <a:off x="3260589" y="3995759"/>
            <a:ext cx="1276643" cy="86012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1F182DE-148E-3BE1-8B78-C951DE857D11}"/>
              </a:ext>
            </a:extLst>
          </p:cNvPr>
          <p:cNvSpPr txBox="1"/>
          <p:nvPr/>
        </p:nvSpPr>
        <p:spPr>
          <a:xfrm>
            <a:off x="3423541" y="5431792"/>
            <a:ext cx="3535341" cy="98488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Egyptians believed in an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known as the Field of Reeds.</a:t>
            </a:r>
          </a:p>
          <a:p>
            <a:pPr>
              <a:spcAft>
                <a:spcPts val="400"/>
              </a:spcAft>
            </a:pPr>
            <a:r>
              <a:rPr lang="en-US" sz="800">
                <a:solidFill>
                  <a:schemeClr val="accent2"/>
                </a:solidFill>
                <a:latin typeface="Roboto" panose="02000000000000000000" pitchFamily="2" charset="0"/>
                <a:ea typeface="Roboto" panose="02000000000000000000" pitchFamily="2" charset="0"/>
              </a:rPr>
              <a:t>Ancient Egyptian </a:t>
            </a:r>
            <a:r>
              <a:rPr lang="en-US" sz="800" b="1">
                <a:solidFill>
                  <a:schemeClr val="accent2"/>
                </a:solidFill>
                <a:latin typeface="Roboto" panose="02000000000000000000" pitchFamily="2" charset="0"/>
                <a:ea typeface="Roboto" panose="02000000000000000000" pitchFamily="2" charset="0"/>
              </a:rPr>
              <a:t>grave goods </a:t>
            </a:r>
            <a:r>
              <a:rPr lang="en-US" sz="800">
                <a:solidFill>
                  <a:schemeClr val="accent2"/>
                </a:solidFill>
                <a:latin typeface="Roboto" panose="02000000000000000000" pitchFamily="2" charset="0"/>
                <a:ea typeface="Roboto" panose="02000000000000000000" pitchFamily="2" charset="0"/>
              </a:rPr>
              <a:t>show that people believed items would be needed for the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Grave goods belonging to the pharaoh have been found in pyramids.</a:t>
            </a:r>
          </a:p>
          <a:p>
            <a:pPr>
              <a:spcAft>
                <a:spcPts val="400"/>
              </a:spcAft>
            </a:pPr>
            <a:r>
              <a:rPr lang="en-US" sz="800">
                <a:solidFill>
                  <a:schemeClr val="accent2"/>
                </a:solidFill>
                <a:latin typeface="Roboto" panose="02000000000000000000" pitchFamily="2" charset="0"/>
                <a:ea typeface="Roboto" panose="02000000000000000000" pitchFamily="2" charset="0"/>
              </a:rPr>
              <a:t>Ancient Egyptians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like Horus, Isis and Osiris.</a:t>
            </a:r>
          </a:p>
          <a:p>
            <a:pPr>
              <a:spcAft>
                <a:spcPts val="400"/>
              </a:spcAft>
            </a:pPr>
            <a:r>
              <a:rPr lang="en-US" sz="800">
                <a:solidFill>
                  <a:schemeClr val="accent2"/>
                </a:solidFill>
                <a:latin typeface="Roboto" panose="02000000000000000000" pitchFamily="2" charset="0"/>
                <a:ea typeface="Roboto" panose="02000000000000000000" pitchFamily="2" charset="0"/>
              </a:rPr>
              <a:t>The pharaoh was believed to be </a:t>
            </a:r>
            <a:r>
              <a:rPr lang="en-US" sz="800" b="1">
                <a:solidFill>
                  <a:schemeClr val="accent2"/>
                </a:solidFill>
                <a:latin typeface="Roboto" panose="02000000000000000000" pitchFamily="2" charset="0"/>
                <a:ea typeface="Roboto" panose="02000000000000000000" pitchFamily="2" charset="0"/>
              </a:rPr>
              <a:t>half man, half god</a:t>
            </a:r>
            <a:r>
              <a:rPr lang="en-US" sz="800">
                <a:solidFill>
                  <a:schemeClr val="accent2"/>
                </a:solidFill>
                <a:latin typeface="Roboto" panose="02000000000000000000" pitchFamily="2" charset="0"/>
                <a:ea typeface="Roboto" panose="02000000000000000000" pitchFamily="2" charset="0"/>
              </a:rPr>
              <a:t>.</a:t>
            </a:r>
          </a:p>
        </p:txBody>
      </p:sp>
      <p:cxnSp>
        <p:nvCxnSpPr>
          <p:cNvPr id="9" name="Straight Arrow Connector 8">
            <a:extLst>
              <a:ext uri="{FF2B5EF4-FFF2-40B4-BE49-F238E27FC236}">
                <a16:creationId xmlns:a16="http://schemas.microsoft.com/office/drawing/2014/main" id="{EE9D2CC9-BD31-054D-CE42-E3B2A9E128FD}"/>
              </a:ext>
            </a:extLst>
          </p:cNvPr>
          <p:cNvCxnSpPr>
            <a:cxnSpLocks/>
          </p:cNvCxnSpPr>
          <p:nvPr/>
        </p:nvCxnSpPr>
        <p:spPr>
          <a:xfrm flipV="1">
            <a:off x="3778679" y="4371498"/>
            <a:ext cx="832398" cy="106029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187541-0661-B6AB-AC1B-4B7904667AEB}"/>
              </a:ext>
            </a:extLst>
          </p:cNvPr>
          <p:cNvSpPr txBox="1"/>
          <p:nvPr/>
        </p:nvSpPr>
        <p:spPr>
          <a:xfrm>
            <a:off x="4300697" y="4857849"/>
            <a:ext cx="2549780" cy="512961"/>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Greeks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like Zeus, Hera and Athena.</a:t>
            </a:r>
          </a:p>
          <a:p>
            <a:pPr>
              <a:spcAft>
                <a:spcPts val="400"/>
              </a:spcAft>
            </a:pPr>
            <a:r>
              <a:rPr lang="en-US" sz="800">
                <a:solidFill>
                  <a:schemeClr val="accent2"/>
                </a:solidFill>
                <a:latin typeface="Roboto" panose="02000000000000000000" pitchFamily="2" charset="0"/>
                <a:ea typeface="Roboto" panose="02000000000000000000" pitchFamily="2" charset="0"/>
              </a:rPr>
              <a:t>Ancient Greeks worshipped their gods in </a:t>
            </a:r>
            <a:r>
              <a:rPr lang="en-US" sz="800" b="1">
                <a:solidFill>
                  <a:schemeClr val="accent2"/>
                </a:solidFill>
                <a:latin typeface="Roboto" panose="02000000000000000000" pitchFamily="2" charset="0"/>
                <a:ea typeface="Roboto" panose="02000000000000000000" pitchFamily="2" charset="0"/>
              </a:rPr>
              <a:t>temples</a:t>
            </a:r>
            <a:r>
              <a:rPr lang="en-US" sz="800">
                <a:solidFill>
                  <a:schemeClr val="accent2"/>
                </a:solidFill>
                <a:latin typeface="Roboto" panose="02000000000000000000" pitchFamily="2" charset="0"/>
                <a:ea typeface="Roboto" panose="02000000000000000000" pitchFamily="2" charset="0"/>
              </a:rPr>
              <a:t>.</a:t>
            </a:r>
          </a:p>
        </p:txBody>
      </p:sp>
      <p:cxnSp>
        <p:nvCxnSpPr>
          <p:cNvPr id="11" name="Straight Arrow Connector 10">
            <a:extLst>
              <a:ext uri="{FF2B5EF4-FFF2-40B4-BE49-F238E27FC236}">
                <a16:creationId xmlns:a16="http://schemas.microsoft.com/office/drawing/2014/main" id="{34EEA70F-E425-B192-DD5A-173B23A38816}"/>
              </a:ext>
            </a:extLst>
          </p:cNvPr>
          <p:cNvCxnSpPr>
            <a:cxnSpLocks/>
            <a:stCxn id="22" idx="1"/>
          </p:cNvCxnSpPr>
          <p:nvPr/>
        </p:nvCxnSpPr>
        <p:spPr>
          <a:xfrm flipH="1" flipV="1">
            <a:off x="5748416" y="3589505"/>
            <a:ext cx="1076474" cy="33113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51797E-6302-4770-9B3D-112B5CACF726}"/>
              </a:ext>
            </a:extLst>
          </p:cNvPr>
          <p:cNvSpPr txBox="1"/>
          <p:nvPr/>
        </p:nvSpPr>
        <p:spPr>
          <a:xfrm>
            <a:off x="6824890" y="4224719"/>
            <a:ext cx="2487552" cy="1107996"/>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Maya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Maya worshipped their gods in </a:t>
            </a:r>
            <a:r>
              <a:rPr lang="en-US" sz="800" b="1">
                <a:solidFill>
                  <a:schemeClr val="accent2"/>
                </a:solidFill>
                <a:latin typeface="Roboto" panose="02000000000000000000" pitchFamily="2" charset="0"/>
                <a:ea typeface="Roboto" panose="02000000000000000000" pitchFamily="2" charset="0"/>
              </a:rPr>
              <a:t>temples </a:t>
            </a:r>
            <a:r>
              <a:rPr lang="en-US" sz="800">
                <a:solidFill>
                  <a:schemeClr val="accent2"/>
                </a:solidFill>
                <a:latin typeface="Roboto" panose="02000000000000000000" pitchFamily="2" charset="0"/>
                <a:ea typeface="Roboto" panose="02000000000000000000" pitchFamily="2" charset="0"/>
              </a:rPr>
              <a:t>built on top of pyramids</a:t>
            </a:r>
            <a:r>
              <a:rPr lang="en-US" sz="800" b="1">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Maya used </a:t>
            </a:r>
            <a:r>
              <a:rPr lang="en-US" sz="800" b="1">
                <a:solidFill>
                  <a:schemeClr val="accent2"/>
                </a:solidFill>
                <a:latin typeface="Roboto" panose="02000000000000000000" pitchFamily="2" charset="0"/>
                <a:ea typeface="Roboto" panose="02000000000000000000" pitchFamily="2" charset="0"/>
              </a:rPr>
              <a:t>blood sacrifices – </a:t>
            </a:r>
            <a:r>
              <a:rPr lang="en-US" sz="800">
                <a:solidFill>
                  <a:schemeClr val="accent2"/>
                </a:solidFill>
                <a:latin typeface="Roboto" panose="02000000000000000000" pitchFamily="2" charset="0"/>
                <a:ea typeface="Roboto" panose="02000000000000000000" pitchFamily="2" charset="0"/>
              </a:rPr>
              <a:t>and sometimes </a:t>
            </a:r>
            <a:r>
              <a:rPr lang="en-US" sz="800" b="1">
                <a:solidFill>
                  <a:schemeClr val="accent2"/>
                </a:solidFill>
                <a:latin typeface="Roboto" panose="02000000000000000000" pitchFamily="2" charset="0"/>
                <a:ea typeface="Roboto" panose="02000000000000000000" pitchFamily="2" charset="0"/>
              </a:rPr>
              <a:t>human sacrifices </a:t>
            </a:r>
            <a:r>
              <a:rPr lang="en-US" sz="800">
                <a:solidFill>
                  <a:schemeClr val="accent2"/>
                </a:solidFill>
                <a:latin typeface="Roboto" panose="02000000000000000000" pitchFamily="2" charset="0"/>
                <a:ea typeface="Roboto" panose="02000000000000000000" pitchFamily="2" charset="0"/>
              </a:rPr>
              <a:t>– to thank the gods for the sacrifices they made for humans.</a:t>
            </a:r>
          </a:p>
          <a:p>
            <a:pPr>
              <a:spcAft>
                <a:spcPts val="400"/>
              </a:spcAft>
            </a:pPr>
            <a:r>
              <a:rPr lang="en-US" sz="800">
                <a:solidFill>
                  <a:schemeClr val="accent2"/>
                </a:solidFill>
                <a:latin typeface="Roboto" panose="02000000000000000000" pitchFamily="2" charset="0"/>
                <a:ea typeface="Roboto" panose="02000000000000000000" pitchFamily="2" charset="0"/>
              </a:rPr>
              <a:t>Maya king was believed to be </a:t>
            </a:r>
            <a:r>
              <a:rPr lang="en-US" sz="800" b="1">
                <a:solidFill>
                  <a:schemeClr val="accent2"/>
                </a:solidFill>
                <a:latin typeface="Roboto" panose="02000000000000000000" pitchFamily="2" charset="0"/>
                <a:ea typeface="Roboto" panose="02000000000000000000" pitchFamily="2" charset="0"/>
              </a:rPr>
              <a:t>half man, half god</a:t>
            </a:r>
            <a:r>
              <a:rPr lang="en-US" sz="800">
                <a:solidFill>
                  <a:schemeClr val="accent2"/>
                </a:solidFill>
                <a:latin typeface="Roboto" panose="02000000000000000000" pitchFamily="2" charset="0"/>
                <a:ea typeface="Roboto" panose="02000000000000000000" pitchFamily="2" charset="0"/>
              </a:rPr>
              <a:t>,</a:t>
            </a:r>
          </a:p>
        </p:txBody>
      </p:sp>
      <p:cxnSp>
        <p:nvCxnSpPr>
          <p:cNvPr id="13" name="Straight Arrow Connector 12">
            <a:extLst>
              <a:ext uri="{FF2B5EF4-FFF2-40B4-BE49-F238E27FC236}">
                <a16:creationId xmlns:a16="http://schemas.microsoft.com/office/drawing/2014/main" id="{819652B8-D770-47CB-87D3-AB6441E7A57B}"/>
              </a:ext>
            </a:extLst>
          </p:cNvPr>
          <p:cNvCxnSpPr>
            <a:cxnSpLocks/>
          </p:cNvCxnSpPr>
          <p:nvPr/>
        </p:nvCxnSpPr>
        <p:spPr>
          <a:xfrm flipH="1" flipV="1">
            <a:off x="5753631" y="3942303"/>
            <a:ext cx="1113143" cy="51761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FD8729-0426-0C51-5765-1B92C88900B5}"/>
              </a:ext>
            </a:extLst>
          </p:cNvPr>
          <p:cNvSpPr txBox="1"/>
          <p:nvPr/>
        </p:nvSpPr>
        <p:spPr>
          <a:xfrm>
            <a:off x="1855009" y="863089"/>
            <a:ext cx="3084403" cy="1107996"/>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‘Belief systems’ evolved</a:t>
            </a:r>
            <a:r>
              <a:rPr lang="en-US" sz="800">
                <a:solidFill>
                  <a:schemeClr val="accent2"/>
                </a:solidFill>
                <a:latin typeface="Roboto" panose="02000000000000000000" pitchFamily="2" charset="0"/>
                <a:ea typeface="Roboto" panose="02000000000000000000" pitchFamily="2" charset="0"/>
              </a:rPr>
              <a:t> in the Roman empire as it conquered new people with different beliefs. Early Romans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based on ancient Greek gods.</a:t>
            </a:r>
          </a:p>
          <a:p>
            <a:pPr>
              <a:spcAft>
                <a:spcPts val="400"/>
              </a:spcAft>
            </a:pPr>
            <a:r>
              <a:rPr lang="en-US" sz="800">
                <a:solidFill>
                  <a:schemeClr val="accent2"/>
                </a:solidFill>
                <a:latin typeface="Roboto" panose="02000000000000000000" pitchFamily="2" charset="0"/>
                <a:ea typeface="Roboto" panose="02000000000000000000" pitchFamily="2" charset="0"/>
              </a:rPr>
              <a:t>There can be </a:t>
            </a:r>
            <a:r>
              <a:rPr lang="en-US" sz="800" b="1">
                <a:solidFill>
                  <a:schemeClr val="accent2"/>
                </a:solidFill>
                <a:latin typeface="Roboto" panose="02000000000000000000" pitchFamily="2" charset="0"/>
                <a:ea typeface="Roboto" panose="02000000000000000000" pitchFamily="2" charset="0"/>
              </a:rPr>
              <a:t>tolerance</a:t>
            </a:r>
            <a:r>
              <a:rPr lang="en-US" sz="800">
                <a:solidFill>
                  <a:schemeClr val="accent2"/>
                </a:solidFill>
                <a:latin typeface="Roboto" panose="02000000000000000000" pitchFamily="2" charset="0"/>
                <a:ea typeface="Roboto" panose="02000000000000000000" pitchFamily="2" charset="0"/>
              </a:rPr>
              <a:t> or </a:t>
            </a:r>
            <a:r>
              <a:rPr lang="en-US" sz="800" b="1">
                <a:solidFill>
                  <a:schemeClr val="accent2"/>
                </a:solidFill>
                <a:latin typeface="Roboto" panose="02000000000000000000" pitchFamily="2" charset="0"/>
                <a:ea typeface="Roboto" panose="02000000000000000000" pitchFamily="2" charset="0"/>
              </a:rPr>
              <a:t>persecution</a:t>
            </a:r>
            <a:r>
              <a:rPr lang="en-US" sz="800">
                <a:solidFill>
                  <a:schemeClr val="accent2"/>
                </a:solidFill>
                <a:latin typeface="Roboto" panose="02000000000000000000" pitchFamily="2" charset="0"/>
                <a:ea typeface="Roboto" panose="02000000000000000000" pitchFamily="2" charset="0"/>
              </a:rPr>
              <a:t> of different beliefs. </a:t>
            </a:r>
          </a:p>
          <a:p>
            <a:pPr>
              <a:spcAft>
                <a:spcPts val="400"/>
              </a:spcAft>
            </a:pPr>
            <a:r>
              <a:rPr lang="en-US" sz="800">
                <a:solidFill>
                  <a:schemeClr val="accent2"/>
                </a:solidFill>
                <a:latin typeface="Roboto" panose="02000000000000000000" pitchFamily="2" charset="0"/>
                <a:ea typeface="Roboto" panose="02000000000000000000" pitchFamily="2" charset="0"/>
              </a:rPr>
              <a:t>Official ‘</a:t>
            </a:r>
            <a:r>
              <a:rPr lang="en-US" sz="800" b="1">
                <a:solidFill>
                  <a:schemeClr val="accent2"/>
                </a:solidFill>
                <a:latin typeface="Roboto" panose="02000000000000000000" pitchFamily="2" charset="0"/>
                <a:ea typeface="Roboto" panose="02000000000000000000" pitchFamily="2" charset="0"/>
              </a:rPr>
              <a:t>belief systems’ </a:t>
            </a:r>
            <a:r>
              <a:rPr lang="en-US" sz="800">
                <a:solidFill>
                  <a:schemeClr val="accent2"/>
                </a:solidFill>
                <a:latin typeface="Roboto" panose="02000000000000000000" pitchFamily="2" charset="0"/>
                <a:ea typeface="Roboto" panose="02000000000000000000" pitchFamily="2" charset="0"/>
              </a:rPr>
              <a:t>may change quickly but, in practice, individuals’ beliefs did not change that quickly.</a:t>
            </a:r>
          </a:p>
          <a:p>
            <a:pPr>
              <a:spcAft>
                <a:spcPts val="400"/>
              </a:spcAft>
            </a:pPr>
            <a:r>
              <a:rPr lang="en-US" sz="800">
                <a:solidFill>
                  <a:schemeClr val="accent2"/>
                </a:solidFill>
                <a:latin typeface="Roboto" panose="02000000000000000000" pitchFamily="2" charset="0"/>
                <a:ea typeface="Roboto" panose="02000000000000000000" pitchFamily="2" charset="0"/>
              </a:rPr>
              <a:t>The Roman emperor was worshipped </a:t>
            </a:r>
            <a:r>
              <a:rPr lang="en-US" sz="800" b="1">
                <a:solidFill>
                  <a:schemeClr val="accent2"/>
                </a:solidFill>
                <a:latin typeface="Roboto" panose="02000000000000000000" pitchFamily="2" charset="0"/>
                <a:ea typeface="Roboto" panose="02000000000000000000" pitchFamily="2" charset="0"/>
              </a:rPr>
              <a:t>like a god </a:t>
            </a:r>
            <a:r>
              <a:rPr lang="en-US" sz="800">
                <a:solidFill>
                  <a:schemeClr val="accent2"/>
                </a:solidFill>
                <a:latin typeface="Roboto" panose="02000000000000000000" pitchFamily="2" charset="0"/>
                <a:ea typeface="Roboto" panose="02000000000000000000" pitchFamily="2" charset="0"/>
              </a:rPr>
              <a:t>after he died.</a:t>
            </a:r>
          </a:p>
        </p:txBody>
      </p:sp>
      <p:sp>
        <p:nvSpPr>
          <p:cNvPr id="15" name="TextBox 14">
            <a:extLst>
              <a:ext uri="{FF2B5EF4-FFF2-40B4-BE49-F238E27FC236}">
                <a16:creationId xmlns:a16="http://schemas.microsoft.com/office/drawing/2014/main" id="{7F4083EC-29EC-C59B-2F01-3F6E001570D9}"/>
              </a:ext>
            </a:extLst>
          </p:cNvPr>
          <p:cNvSpPr txBox="1"/>
          <p:nvPr/>
        </p:nvSpPr>
        <p:spPr>
          <a:xfrm>
            <a:off x="6824890" y="2105870"/>
            <a:ext cx="2487552"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People’s </a:t>
            </a:r>
            <a:r>
              <a:rPr lang="en-US" sz="800" b="1">
                <a:solidFill>
                  <a:schemeClr val="accent2"/>
                </a:solidFill>
                <a:latin typeface="Roboto" panose="02000000000000000000" pitchFamily="2" charset="0"/>
                <a:ea typeface="Roboto" panose="02000000000000000000" pitchFamily="2" charset="0"/>
              </a:rPr>
              <a:t>personal ‘belief systems’ </a:t>
            </a:r>
            <a:r>
              <a:rPr lang="en-US" sz="800">
                <a:solidFill>
                  <a:schemeClr val="accent2"/>
                </a:solidFill>
                <a:latin typeface="Roboto" panose="02000000000000000000" pitchFamily="2" charset="0"/>
                <a:ea typeface="Roboto" panose="02000000000000000000" pitchFamily="2" charset="0"/>
              </a:rPr>
              <a:t>can take on ideas from lots of places. The </a:t>
            </a:r>
            <a:r>
              <a:rPr lang="en-US" sz="800" b="1">
                <a:solidFill>
                  <a:schemeClr val="accent2"/>
                </a:solidFill>
                <a:latin typeface="Roboto" panose="02000000000000000000" pitchFamily="2" charset="0"/>
                <a:ea typeface="Roboto" panose="02000000000000000000" pitchFamily="2" charset="0"/>
              </a:rPr>
              <a:t>grave goods </a:t>
            </a:r>
            <a:r>
              <a:rPr lang="en-US" sz="800">
                <a:solidFill>
                  <a:schemeClr val="accent2"/>
                </a:solidFill>
                <a:latin typeface="Roboto" panose="02000000000000000000" pitchFamily="2" charset="0"/>
                <a:ea typeface="Roboto" panose="02000000000000000000" pitchFamily="2" charset="0"/>
              </a:rPr>
              <a:t>from Anglo-Saxon England suggest beliefs in the natural world existing alongside newer Christian ideas.</a:t>
            </a:r>
          </a:p>
        </p:txBody>
      </p:sp>
      <p:cxnSp>
        <p:nvCxnSpPr>
          <p:cNvPr id="16" name="Straight Arrow Connector 15">
            <a:extLst>
              <a:ext uri="{FF2B5EF4-FFF2-40B4-BE49-F238E27FC236}">
                <a16:creationId xmlns:a16="http://schemas.microsoft.com/office/drawing/2014/main" id="{16675BD7-FC9F-2FB5-801F-86004ECD2D29}"/>
              </a:ext>
            </a:extLst>
          </p:cNvPr>
          <p:cNvCxnSpPr>
            <a:cxnSpLocks/>
          </p:cNvCxnSpPr>
          <p:nvPr/>
        </p:nvCxnSpPr>
        <p:spPr>
          <a:xfrm>
            <a:off x="5629436" y="1632912"/>
            <a:ext cx="194616" cy="4316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60AC9C-15A2-CB71-DBC3-24840BDB668A}"/>
              </a:ext>
            </a:extLst>
          </p:cNvPr>
          <p:cNvCxnSpPr>
            <a:cxnSpLocks/>
          </p:cNvCxnSpPr>
          <p:nvPr/>
        </p:nvCxnSpPr>
        <p:spPr>
          <a:xfrm flipH="1">
            <a:off x="6604347" y="2979547"/>
            <a:ext cx="296501" cy="4771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C78921-132C-98FD-BAC0-2E6123C4980A}"/>
              </a:ext>
            </a:extLst>
          </p:cNvPr>
          <p:cNvSpPr txBox="1"/>
          <p:nvPr/>
        </p:nvSpPr>
        <p:spPr>
          <a:xfrm>
            <a:off x="6866774" y="1164394"/>
            <a:ext cx="2445668"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Many of the earliest civilisations across the world – including those who never shared ideas – held beliefs about the </a:t>
            </a:r>
            <a:r>
              <a:rPr lang="en-US" sz="800" b="1">
                <a:solidFill>
                  <a:schemeClr val="accent2"/>
                </a:solidFill>
                <a:latin typeface="Roboto" panose="02000000000000000000" pitchFamily="2" charset="0"/>
                <a:ea typeface="Roboto" panose="02000000000000000000" pitchFamily="2" charset="0"/>
              </a:rPr>
              <a:t>natural world</a:t>
            </a:r>
            <a:r>
              <a:rPr lang="en-US" sz="800">
                <a:solidFill>
                  <a:schemeClr val="accent2"/>
                </a:solidFill>
                <a:latin typeface="Roboto" panose="02000000000000000000" pitchFamily="2" charset="0"/>
                <a:ea typeface="Roboto" panose="02000000000000000000" pitchFamily="2" charset="0"/>
              </a:rPr>
              <a:t>.</a:t>
            </a:r>
          </a:p>
        </p:txBody>
      </p:sp>
      <p:cxnSp>
        <p:nvCxnSpPr>
          <p:cNvPr id="19" name="Straight Arrow Connector 18">
            <a:extLst>
              <a:ext uri="{FF2B5EF4-FFF2-40B4-BE49-F238E27FC236}">
                <a16:creationId xmlns:a16="http://schemas.microsoft.com/office/drawing/2014/main" id="{A1080E31-3462-A5BE-EE46-F5ADCAB491B4}"/>
              </a:ext>
            </a:extLst>
          </p:cNvPr>
          <p:cNvCxnSpPr>
            <a:cxnSpLocks/>
          </p:cNvCxnSpPr>
          <p:nvPr/>
        </p:nvCxnSpPr>
        <p:spPr>
          <a:xfrm flipH="1">
            <a:off x="6384503" y="1514359"/>
            <a:ext cx="482271" cy="69310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C49829-1548-4441-3DDA-39F96770EF63}"/>
              </a:ext>
            </a:extLst>
          </p:cNvPr>
          <p:cNvSpPr txBox="1"/>
          <p:nvPr/>
        </p:nvSpPr>
        <p:spPr>
          <a:xfrm>
            <a:off x="6824890" y="2815762"/>
            <a:ext cx="2487552" cy="810478"/>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Vikings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like Odin, Thor and Loki.</a:t>
            </a:r>
          </a:p>
          <a:p>
            <a:pPr>
              <a:spcAft>
                <a:spcPts val="400"/>
              </a:spcAft>
            </a:pPr>
            <a:r>
              <a:rPr lang="en-US" sz="800">
                <a:solidFill>
                  <a:schemeClr val="accent2"/>
                </a:solidFill>
                <a:latin typeface="Roboto" panose="02000000000000000000" pitchFamily="2" charset="0"/>
                <a:ea typeface="Roboto" panose="02000000000000000000" pitchFamily="2" charset="0"/>
              </a:rPr>
              <a:t>The Vikings believed in an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called Valhalla.</a:t>
            </a:r>
          </a:p>
          <a:p>
            <a:pPr>
              <a:spcAft>
                <a:spcPts val="400"/>
              </a:spcAft>
            </a:pPr>
            <a:r>
              <a:rPr lang="en-US" sz="800">
                <a:solidFill>
                  <a:schemeClr val="accent2"/>
                </a:solidFill>
                <a:latin typeface="Roboto" panose="02000000000000000000" pitchFamily="2" charset="0"/>
                <a:ea typeface="Roboto" panose="02000000000000000000" pitchFamily="2" charset="0"/>
              </a:rPr>
              <a:t>Viking beliefs slowly </a:t>
            </a:r>
            <a:r>
              <a:rPr lang="en-US" sz="800" b="1">
                <a:solidFill>
                  <a:schemeClr val="accent2"/>
                </a:solidFill>
                <a:latin typeface="Roboto" panose="02000000000000000000" pitchFamily="2" charset="0"/>
                <a:ea typeface="Roboto" panose="02000000000000000000" pitchFamily="2" charset="0"/>
              </a:rPr>
              <a:t>evolved</a:t>
            </a:r>
            <a:r>
              <a:rPr lang="en-US" sz="800">
                <a:solidFill>
                  <a:schemeClr val="accent2"/>
                </a:solidFill>
                <a:latin typeface="Roboto" panose="02000000000000000000" pitchFamily="2" charset="0"/>
                <a:ea typeface="Roboto" panose="02000000000000000000" pitchFamily="2" charset="0"/>
              </a:rPr>
              <a:t> to incorporate more Christianity.</a:t>
            </a:r>
          </a:p>
        </p:txBody>
      </p:sp>
      <p:sp>
        <p:nvSpPr>
          <p:cNvPr id="21" name="TextBox 20">
            <a:extLst>
              <a:ext uri="{FF2B5EF4-FFF2-40B4-BE49-F238E27FC236}">
                <a16:creationId xmlns:a16="http://schemas.microsoft.com/office/drawing/2014/main" id="{E1052DF8-D59F-0539-52CC-8C1A874AF7F9}"/>
              </a:ext>
            </a:extLst>
          </p:cNvPr>
          <p:cNvSpPr txBox="1"/>
          <p:nvPr/>
        </p:nvSpPr>
        <p:spPr>
          <a:xfrm>
            <a:off x="5066052" y="863089"/>
            <a:ext cx="1616436" cy="707886"/>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Shared beliefs can be a way of uniting – to some extent – two peoples. Romans and Britons found some common ground at some temples.</a:t>
            </a:r>
          </a:p>
        </p:txBody>
      </p:sp>
      <p:sp>
        <p:nvSpPr>
          <p:cNvPr id="22" name="TextBox 21">
            <a:extLst>
              <a:ext uri="{FF2B5EF4-FFF2-40B4-BE49-F238E27FC236}">
                <a16:creationId xmlns:a16="http://schemas.microsoft.com/office/drawing/2014/main" id="{F90F2C9C-AEBA-EE76-D481-73B689263581}"/>
              </a:ext>
            </a:extLst>
          </p:cNvPr>
          <p:cNvSpPr txBox="1"/>
          <p:nvPr/>
        </p:nvSpPr>
        <p:spPr>
          <a:xfrm>
            <a:off x="6824890" y="3751358"/>
            <a:ext cx="2487552"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caliph was the </a:t>
            </a:r>
            <a:r>
              <a:rPr lang="en-US" sz="800" b="1">
                <a:solidFill>
                  <a:schemeClr val="accent2"/>
                </a:solidFill>
                <a:latin typeface="Roboto" panose="02000000000000000000" pitchFamily="2" charset="0"/>
                <a:ea typeface="Roboto" panose="02000000000000000000" pitchFamily="2" charset="0"/>
              </a:rPr>
              <a:t>leader of the religion </a:t>
            </a:r>
            <a:r>
              <a:rPr lang="en-US" sz="800">
                <a:solidFill>
                  <a:schemeClr val="accent2"/>
                </a:solidFill>
                <a:latin typeface="Roboto" panose="02000000000000000000" pitchFamily="2" charset="0"/>
                <a:ea typeface="Roboto" panose="02000000000000000000" pitchFamily="2" charset="0"/>
              </a:rPr>
              <a:t>of Islam as well as the political empire</a:t>
            </a:r>
            <a:r>
              <a:rPr lang="en-US" sz="700">
                <a:solidFill>
                  <a:schemeClr val="accent2"/>
                </a:solidFill>
                <a:latin typeface="Roboto" panose="02000000000000000000" pitchFamily="2" charset="0"/>
                <a:ea typeface="Roboto" panose="02000000000000000000" pitchFamily="2" charset="0"/>
              </a:rPr>
              <a:t>.</a:t>
            </a:r>
          </a:p>
        </p:txBody>
      </p:sp>
      <p:cxnSp>
        <p:nvCxnSpPr>
          <p:cNvPr id="23" name="Straight Arrow Connector 22">
            <a:extLst>
              <a:ext uri="{FF2B5EF4-FFF2-40B4-BE49-F238E27FC236}">
                <a16:creationId xmlns:a16="http://schemas.microsoft.com/office/drawing/2014/main" id="{F8566FCE-8C88-4101-9303-1D80D5F57BF1}"/>
              </a:ext>
            </a:extLst>
          </p:cNvPr>
          <p:cNvCxnSpPr>
            <a:cxnSpLocks/>
          </p:cNvCxnSpPr>
          <p:nvPr/>
        </p:nvCxnSpPr>
        <p:spPr>
          <a:xfrm>
            <a:off x="4719594" y="1538608"/>
            <a:ext cx="725556" cy="82928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2EBA6CB-1721-A4C9-084F-9A8510F100C0}"/>
              </a:ext>
            </a:extLst>
          </p:cNvPr>
          <p:cNvCxnSpPr>
            <a:cxnSpLocks/>
          </p:cNvCxnSpPr>
          <p:nvPr/>
        </p:nvCxnSpPr>
        <p:spPr>
          <a:xfrm flipH="1">
            <a:off x="6512554" y="2528711"/>
            <a:ext cx="354220" cy="52973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DE45DC-DE31-9F63-4291-91869DBF2555}"/>
              </a:ext>
            </a:extLst>
          </p:cNvPr>
          <p:cNvCxnSpPr>
            <a:cxnSpLocks/>
          </p:cNvCxnSpPr>
          <p:nvPr/>
        </p:nvCxnSpPr>
        <p:spPr>
          <a:xfrm flipV="1">
            <a:off x="4953000" y="4627379"/>
            <a:ext cx="73033" cy="28234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Lightbulb and gear with solid fill">
            <a:extLst>
              <a:ext uri="{FF2B5EF4-FFF2-40B4-BE49-F238E27FC236}">
                <a16:creationId xmlns:a16="http://schemas.microsoft.com/office/drawing/2014/main" id="{D6B46704-24D9-BD6C-2B50-49E67BA96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3316" y="5474681"/>
            <a:ext cx="946369" cy="946369"/>
          </a:xfrm>
          <a:prstGeom prst="rect">
            <a:avLst/>
          </a:prstGeom>
        </p:spPr>
      </p:pic>
      <p:sp>
        <p:nvSpPr>
          <p:cNvPr id="2" name="Rectangle 1">
            <a:extLst>
              <a:ext uri="{FF2B5EF4-FFF2-40B4-BE49-F238E27FC236}">
                <a16:creationId xmlns:a16="http://schemas.microsoft.com/office/drawing/2014/main" id="{4D38585E-3515-D113-7177-EEE03CF8617E}"/>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Changing Worldviews</a:t>
            </a:r>
          </a:p>
        </p:txBody>
      </p:sp>
      <p:sp>
        <p:nvSpPr>
          <p:cNvPr id="57" name="TextBox 56">
            <a:extLst>
              <a:ext uri="{FF2B5EF4-FFF2-40B4-BE49-F238E27FC236}">
                <a16:creationId xmlns:a16="http://schemas.microsoft.com/office/drawing/2014/main" id="{C5F114D3-127D-334E-B5DB-E112CEAF244E}"/>
              </a:ext>
            </a:extLst>
          </p:cNvPr>
          <p:cNvSpPr txBox="1"/>
          <p:nvPr/>
        </p:nvSpPr>
        <p:spPr>
          <a:xfrm>
            <a:off x="1304925" y="2768033"/>
            <a:ext cx="1272084" cy="1077218"/>
          </a:xfrm>
          <a:prstGeom prst="rect">
            <a:avLst/>
          </a:prstGeom>
          <a:noFill/>
        </p:spPr>
        <p:txBody>
          <a:bodyPr wrap="square" rtlCol="0">
            <a:spAutoFit/>
          </a:bodyPr>
          <a:lstStyle/>
          <a:p>
            <a:pPr>
              <a:spcAft>
                <a:spcPts val="4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People </a:t>
            </a:r>
            <a:r>
              <a:rPr lang="en-US" sz="800" b="1">
                <a:solidFill>
                  <a:schemeClr val="accent2"/>
                </a:solidFill>
                <a:latin typeface="Roboto" panose="02000000000000000000" pitchFamily="2" charset="0"/>
                <a:ea typeface="Roboto" panose="02000000000000000000" pitchFamily="2" charset="0"/>
                <a:cs typeface="Times New Roman" panose="02020603050405020304" pitchFamily="18" charset="0"/>
              </a:rPr>
              <a:t>today have different beliefs and celebrate them in different ways. </a:t>
            </a:r>
            <a:r>
              <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rPr>
              <a:t>We learn about different religious festivals and how they can be celebrated by families. </a:t>
            </a:r>
            <a:endParaRPr lang="en-US" sz="700">
              <a:solidFill>
                <a:schemeClr val="accent2"/>
              </a:solidFill>
              <a:latin typeface="Roboto" panose="02000000000000000000" pitchFamily="2" charset="0"/>
              <a:ea typeface="Roboto" panose="02000000000000000000" pitchFamily="2" charset="0"/>
            </a:endParaRPr>
          </a:p>
        </p:txBody>
      </p:sp>
      <p:cxnSp>
        <p:nvCxnSpPr>
          <p:cNvPr id="58" name="Straight Arrow Connector 57">
            <a:extLst>
              <a:ext uri="{FF2B5EF4-FFF2-40B4-BE49-F238E27FC236}">
                <a16:creationId xmlns:a16="http://schemas.microsoft.com/office/drawing/2014/main" id="{C6BA0CC3-5B7D-0212-069A-DA31629FAE9C}"/>
              </a:ext>
            </a:extLst>
          </p:cNvPr>
          <p:cNvCxnSpPr>
            <a:cxnSpLocks/>
          </p:cNvCxnSpPr>
          <p:nvPr/>
        </p:nvCxnSpPr>
        <p:spPr>
          <a:xfrm>
            <a:off x="2448019" y="3353103"/>
            <a:ext cx="441937" cy="20720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296268F-C6F8-887F-1011-DC2F7BCE4542}"/>
              </a:ext>
            </a:extLst>
          </p:cNvPr>
          <p:cNvGrpSpPr/>
          <p:nvPr/>
        </p:nvGrpSpPr>
        <p:grpSpPr>
          <a:xfrm>
            <a:off x="273657" y="1088347"/>
            <a:ext cx="980829" cy="4894869"/>
            <a:chOff x="273657" y="-474493"/>
            <a:chExt cx="980829" cy="4894869"/>
          </a:xfrm>
        </p:grpSpPr>
        <p:sp>
          <p:nvSpPr>
            <p:cNvPr id="90" name="Rectangle 89">
              <a:extLst>
                <a:ext uri="{FF2B5EF4-FFF2-40B4-BE49-F238E27FC236}">
                  <a16:creationId xmlns:a16="http://schemas.microsoft.com/office/drawing/2014/main" id="{B4A35345-154D-72BC-731F-9E751155060E}"/>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91" name="Rectangle 90">
              <a:extLst>
                <a:ext uri="{FF2B5EF4-FFF2-40B4-BE49-F238E27FC236}">
                  <a16:creationId xmlns:a16="http://schemas.microsoft.com/office/drawing/2014/main" id="{A082FC2E-C73F-AF47-03B3-0552882CC87B}"/>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92" name="Rectangle 91">
              <a:extLst>
                <a:ext uri="{FF2B5EF4-FFF2-40B4-BE49-F238E27FC236}">
                  <a16:creationId xmlns:a16="http://schemas.microsoft.com/office/drawing/2014/main" id="{329907B0-9726-3D8F-CA8D-FE46862F60D1}"/>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93" name="Rectangle 92">
              <a:extLst>
                <a:ext uri="{FF2B5EF4-FFF2-40B4-BE49-F238E27FC236}">
                  <a16:creationId xmlns:a16="http://schemas.microsoft.com/office/drawing/2014/main" id="{EA016E6A-C863-5400-1386-C66B666DD20C}"/>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94" name="Rectangle 93">
              <a:extLst>
                <a:ext uri="{FF2B5EF4-FFF2-40B4-BE49-F238E27FC236}">
                  <a16:creationId xmlns:a16="http://schemas.microsoft.com/office/drawing/2014/main" id="{0FC55237-B8FC-16F4-7D0D-BACC03FBAC24}"/>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95" name="Rectangle 94">
              <a:extLst>
                <a:ext uri="{FF2B5EF4-FFF2-40B4-BE49-F238E27FC236}">
                  <a16:creationId xmlns:a16="http://schemas.microsoft.com/office/drawing/2014/main" id="{55ED02F6-B897-FCCA-7D46-ACC5A8EFEE17}"/>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96" name="Rectangle 95">
              <a:extLst>
                <a:ext uri="{FF2B5EF4-FFF2-40B4-BE49-F238E27FC236}">
                  <a16:creationId xmlns:a16="http://schemas.microsoft.com/office/drawing/2014/main" id="{B0BDC22D-6D3A-97B2-273D-23608269F314}"/>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97" name="Rectangle 96">
              <a:extLst>
                <a:ext uri="{FF2B5EF4-FFF2-40B4-BE49-F238E27FC236}">
                  <a16:creationId xmlns:a16="http://schemas.microsoft.com/office/drawing/2014/main" id="{BF49E6CE-7A46-4570-8F2B-3FBB0B2C08D7}"/>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98" name="Rectangle 97">
              <a:extLst>
                <a:ext uri="{FF2B5EF4-FFF2-40B4-BE49-F238E27FC236}">
                  <a16:creationId xmlns:a16="http://schemas.microsoft.com/office/drawing/2014/main" id="{E7C3F4DB-4198-F959-04A8-102E0121825D}"/>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99" name="Rectangle 98">
              <a:extLst>
                <a:ext uri="{FF2B5EF4-FFF2-40B4-BE49-F238E27FC236}">
                  <a16:creationId xmlns:a16="http://schemas.microsoft.com/office/drawing/2014/main" id="{A8A9ED07-E75F-3A73-2138-024A18F5F771}"/>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100" name="Rectangle 99">
              <a:extLst>
                <a:ext uri="{FF2B5EF4-FFF2-40B4-BE49-F238E27FC236}">
                  <a16:creationId xmlns:a16="http://schemas.microsoft.com/office/drawing/2014/main" id="{03D1D47A-04A3-D879-FB18-BFB8910C7C58}"/>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101" name="Rectangle 100">
            <a:extLst>
              <a:ext uri="{FF2B5EF4-FFF2-40B4-BE49-F238E27FC236}">
                <a16:creationId xmlns:a16="http://schemas.microsoft.com/office/drawing/2014/main" id="{F91DB9C2-0A0D-0787-0E3C-73F34F8E3E58}"/>
              </a:ext>
            </a:extLst>
          </p:cNvPr>
          <p:cNvSpPr/>
          <p:nvPr/>
        </p:nvSpPr>
        <p:spPr>
          <a:xfrm>
            <a:off x="226563" y="2260131"/>
            <a:ext cx="1054158" cy="384058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4D73CC57-A518-E984-41B2-CB3A83FADB04}"/>
              </a:ext>
            </a:extLst>
          </p:cNvPr>
          <p:cNvSpPr/>
          <p:nvPr/>
        </p:nvSpPr>
        <p:spPr>
          <a:xfrm>
            <a:off x="242992" y="997072"/>
            <a:ext cx="1054158" cy="85907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7701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2" name="Rectangle 1">
            <a:extLst>
              <a:ext uri="{FF2B5EF4-FFF2-40B4-BE49-F238E27FC236}">
                <a16:creationId xmlns:a16="http://schemas.microsoft.com/office/drawing/2014/main" id="{9C0575D2-18A5-203E-3673-B61DB8E51267}"/>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Knowledge</a:t>
            </a:r>
          </a:p>
        </p:txBody>
      </p:sp>
      <p:pic>
        <p:nvPicPr>
          <p:cNvPr id="63" name="Graphic 62" descr="Lightbulb and gear with solid fill">
            <a:extLst>
              <a:ext uri="{FF2B5EF4-FFF2-40B4-BE49-F238E27FC236}">
                <a16:creationId xmlns:a16="http://schemas.microsoft.com/office/drawing/2014/main" id="{F8EC87ED-7BDC-8E42-7FCD-5DBC8D68F8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316" y="5474681"/>
            <a:ext cx="946369" cy="946369"/>
          </a:xfrm>
          <a:prstGeom prst="rect">
            <a:avLst/>
          </a:prstGeom>
        </p:spPr>
      </p:pic>
      <p:grpSp>
        <p:nvGrpSpPr>
          <p:cNvPr id="64" name="Group 63">
            <a:extLst>
              <a:ext uri="{FF2B5EF4-FFF2-40B4-BE49-F238E27FC236}">
                <a16:creationId xmlns:a16="http://schemas.microsoft.com/office/drawing/2014/main" id="{4AE21458-4A3B-7763-BB66-741377B00D30}"/>
              </a:ext>
            </a:extLst>
          </p:cNvPr>
          <p:cNvGrpSpPr/>
          <p:nvPr/>
        </p:nvGrpSpPr>
        <p:grpSpPr>
          <a:xfrm>
            <a:off x="273657" y="1088347"/>
            <a:ext cx="980829" cy="4894869"/>
            <a:chOff x="273657" y="-474493"/>
            <a:chExt cx="980829" cy="4894869"/>
          </a:xfrm>
        </p:grpSpPr>
        <p:sp>
          <p:nvSpPr>
            <p:cNvPr id="65" name="Rectangle 64">
              <a:extLst>
                <a:ext uri="{FF2B5EF4-FFF2-40B4-BE49-F238E27FC236}">
                  <a16:creationId xmlns:a16="http://schemas.microsoft.com/office/drawing/2014/main" id="{AF67AE5B-D509-8850-94AF-7B8075C919DC}"/>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6" name="Rectangle 65">
              <a:extLst>
                <a:ext uri="{FF2B5EF4-FFF2-40B4-BE49-F238E27FC236}">
                  <a16:creationId xmlns:a16="http://schemas.microsoft.com/office/drawing/2014/main" id="{FA382A7F-7360-4970-81F5-31B7345F299A}"/>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67" name="Rectangle 66">
              <a:extLst>
                <a:ext uri="{FF2B5EF4-FFF2-40B4-BE49-F238E27FC236}">
                  <a16:creationId xmlns:a16="http://schemas.microsoft.com/office/drawing/2014/main" id="{9D9B30A5-182D-DC25-9850-1E51A047CDF2}"/>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68" name="Rectangle 67">
              <a:extLst>
                <a:ext uri="{FF2B5EF4-FFF2-40B4-BE49-F238E27FC236}">
                  <a16:creationId xmlns:a16="http://schemas.microsoft.com/office/drawing/2014/main" id="{4524D221-9984-2B53-2057-61EC9DD53258}"/>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69" name="Rectangle 68">
              <a:extLst>
                <a:ext uri="{FF2B5EF4-FFF2-40B4-BE49-F238E27FC236}">
                  <a16:creationId xmlns:a16="http://schemas.microsoft.com/office/drawing/2014/main" id="{F9E7B918-A961-C885-3DAD-C583D80F1212}"/>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70" name="Rectangle 69">
              <a:extLst>
                <a:ext uri="{FF2B5EF4-FFF2-40B4-BE49-F238E27FC236}">
                  <a16:creationId xmlns:a16="http://schemas.microsoft.com/office/drawing/2014/main" id="{B7293EAF-A30A-7B7C-E789-059BE21F9806}"/>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71" name="Rectangle 70">
              <a:extLst>
                <a:ext uri="{FF2B5EF4-FFF2-40B4-BE49-F238E27FC236}">
                  <a16:creationId xmlns:a16="http://schemas.microsoft.com/office/drawing/2014/main" id="{A75305C0-0766-51CE-D78B-6E69FB246560}"/>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86" name="Rectangle 85">
              <a:extLst>
                <a:ext uri="{FF2B5EF4-FFF2-40B4-BE49-F238E27FC236}">
                  <a16:creationId xmlns:a16="http://schemas.microsoft.com/office/drawing/2014/main" id="{AD987C48-6B2B-69C2-5AF3-C334948C5688}"/>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87" name="Rectangle 86">
              <a:extLst>
                <a:ext uri="{FF2B5EF4-FFF2-40B4-BE49-F238E27FC236}">
                  <a16:creationId xmlns:a16="http://schemas.microsoft.com/office/drawing/2014/main" id="{5D577014-925F-51F5-5D43-A3EFE8F37B62}"/>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88" name="Rectangle 87">
              <a:extLst>
                <a:ext uri="{FF2B5EF4-FFF2-40B4-BE49-F238E27FC236}">
                  <a16:creationId xmlns:a16="http://schemas.microsoft.com/office/drawing/2014/main" id="{02FA34D1-9F53-E8E9-E6BB-1FE3689ED824}"/>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89" name="Rectangle 88">
              <a:extLst>
                <a:ext uri="{FF2B5EF4-FFF2-40B4-BE49-F238E27FC236}">
                  <a16:creationId xmlns:a16="http://schemas.microsoft.com/office/drawing/2014/main" id="{18A0662A-08F0-07C2-5034-E5C4FCE1055A}"/>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90" name="Rectangle 89">
            <a:extLst>
              <a:ext uri="{FF2B5EF4-FFF2-40B4-BE49-F238E27FC236}">
                <a16:creationId xmlns:a16="http://schemas.microsoft.com/office/drawing/2014/main" id="{C98F3255-93FB-D32E-F46C-422D610AC038}"/>
              </a:ext>
            </a:extLst>
          </p:cNvPr>
          <p:cNvSpPr/>
          <p:nvPr/>
        </p:nvSpPr>
        <p:spPr>
          <a:xfrm>
            <a:off x="226563" y="2260131"/>
            <a:ext cx="1054158" cy="384058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1603C3EC-F0F8-6D97-3ABD-72593F3F50C2}"/>
              </a:ext>
            </a:extLst>
          </p:cNvPr>
          <p:cNvSpPr/>
          <p:nvPr/>
        </p:nvSpPr>
        <p:spPr>
          <a:xfrm>
            <a:off x="242992" y="997072"/>
            <a:ext cx="1054158" cy="85907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91">
            <a:extLst>
              <a:ext uri="{FF2B5EF4-FFF2-40B4-BE49-F238E27FC236}">
                <a16:creationId xmlns:a16="http://schemas.microsoft.com/office/drawing/2014/main" id="{864FDC33-0F37-0CF4-F547-F8B7144A5A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7" name="TextBox 6">
            <a:extLst>
              <a:ext uri="{FF2B5EF4-FFF2-40B4-BE49-F238E27FC236}">
                <a16:creationId xmlns:a16="http://schemas.microsoft.com/office/drawing/2014/main" id="{19AFB169-B98B-D839-881F-3BB4581BCD25}"/>
              </a:ext>
            </a:extLst>
          </p:cNvPr>
          <p:cNvSpPr txBox="1"/>
          <p:nvPr/>
        </p:nvSpPr>
        <p:spPr>
          <a:xfrm>
            <a:off x="1386889" y="2775993"/>
            <a:ext cx="1171010"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technology </a:t>
            </a:r>
            <a:r>
              <a:rPr lang="en-US" sz="800">
                <a:solidFill>
                  <a:schemeClr val="accent2"/>
                </a:solidFill>
                <a:latin typeface="Roboto" panose="02000000000000000000" pitchFamily="2" charset="0"/>
                <a:ea typeface="Roboto" panose="02000000000000000000" pitchFamily="2" charset="0"/>
              </a:rPr>
              <a:t>and other things that we have today have not always existed.</a:t>
            </a:r>
          </a:p>
        </p:txBody>
      </p:sp>
      <p:cxnSp>
        <p:nvCxnSpPr>
          <p:cNvPr id="8" name="Straight Arrow Connector 7">
            <a:extLst>
              <a:ext uri="{FF2B5EF4-FFF2-40B4-BE49-F238E27FC236}">
                <a16:creationId xmlns:a16="http://schemas.microsoft.com/office/drawing/2014/main" id="{AF043BDA-6555-E1D4-A331-D399A764E51F}"/>
              </a:ext>
            </a:extLst>
          </p:cNvPr>
          <p:cNvCxnSpPr>
            <a:cxnSpLocks/>
          </p:cNvCxnSpPr>
          <p:nvPr/>
        </p:nvCxnSpPr>
        <p:spPr>
          <a:xfrm>
            <a:off x="2467412" y="3067365"/>
            <a:ext cx="303483" cy="11787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FA2645-E230-D3F6-BDC4-205DB5A697F6}"/>
              </a:ext>
            </a:extLst>
          </p:cNvPr>
          <p:cNvSpPr txBox="1"/>
          <p:nvPr/>
        </p:nvSpPr>
        <p:spPr>
          <a:xfrm>
            <a:off x="1386889" y="1794965"/>
            <a:ext cx="1336129" cy="830997"/>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It has taken a </a:t>
            </a:r>
            <a:r>
              <a:rPr lang="en-US" sz="800" b="1">
                <a:solidFill>
                  <a:schemeClr val="accent2"/>
                </a:solidFill>
                <a:latin typeface="Roboto" panose="02000000000000000000" pitchFamily="2" charset="0"/>
                <a:ea typeface="Roboto" panose="02000000000000000000" pitchFamily="2" charset="0"/>
              </a:rPr>
              <a:t>very long time</a:t>
            </a:r>
            <a:r>
              <a:rPr lang="en-US" sz="800">
                <a:solidFill>
                  <a:schemeClr val="accent2"/>
                </a:solidFill>
                <a:latin typeface="Roboto" panose="02000000000000000000" pitchFamily="2" charset="0"/>
                <a:ea typeface="Roboto" panose="02000000000000000000" pitchFamily="2" charset="0"/>
              </a:rPr>
              <a:t> for the knowledge that people have today (about houses and the things inside them) to be developed.</a:t>
            </a:r>
          </a:p>
        </p:txBody>
      </p:sp>
      <p:cxnSp>
        <p:nvCxnSpPr>
          <p:cNvPr id="14" name="Straight Arrow Connector 13">
            <a:extLst>
              <a:ext uri="{FF2B5EF4-FFF2-40B4-BE49-F238E27FC236}">
                <a16:creationId xmlns:a16="http://schemas.microsoft.com/office/drawing/2014/main" id="{778DDE9F-E0E1-FFDA-A631-9D22E74D0FB8}"/>
              </a:ext>
            </a:extLst>
          </p:cNvPr>
          <p:cNvCxnSpPr>
            <a:cxnSpLocks/>
          </p:cNvCxnSpPr>
          <p:nvPr/>
        </p:nvCxnSpPr>
        <p:spPr>
          <a:xfrm>
            <a:off x="2627397" y="1972022"/>
            <a:ext cx="1115497" cy="51427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A4776E-98EA-36AA-29B8-595841607CCA}"/>
              </a:ext>
            </a:extLst>
          </p:cNvPr>
          <p:cNvSpPr txBox="1"/>
          <p:nvPr/>
        </p:nvSpPr>
        <p:spPr>
          <a:xfrm>
            <a:off x="1907822" y="1114213"/>
            <a:ext cx="1680205"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There have been </a:t>
            </a:r>
            <a:r>
              <a:rPr lang="en-US" sz="800" b="1">
                <a:solidFill>
                  <a:schemeClr val="accent2"/>
                </a:solidFill>
                <a:latin typeface="Roboto" panose="02000000000000000000" pitchFamily="2" charset="0"/>
                <a:ea typeface="Roboto" panose="02000000000000000000" pitchFamily="2" charset="0"/>
              </a:rPr>
              <a:t>technological developments </a:t>
            </a:r>
            <a:r>
              <a:rPr lang="en-US" sz="800">
                <a:solidFill>
                  <a:schemeClr val="accent2"/>
                </a:solidFill>
                <a:latin typeface="Roboto" panose="02000000000000000000" pitchFamily="2" charset="0"/>
                <a:ea typeface="Roboto" panose="02000000000000000000" pitchFamily="2" charset="0"/>
              </a:rPr>
              <a:t>in the way we fight fires, since the Great Fire of London.</a:t>
            </a:r>
          </a:p>
        </p:txBody>
      </p:sp>
      <p:cxnSp>
        <p:nvCxnSpPr>
          <p:cNvPr id="16" name="Straight Arrow Connector 15">
            <a:extLst>
              <a:ext uri="{FF2B5EF4-FFF2-40B4-BE49-F238E27FC236}">
                <a16:creationId xmlns:a16="http://schemas.microsoft.com/office/drawing/2014/main" id="{644CC28A-4F88-71DE-4D46-6033D8682E79}"/>
              </a:ext>
            </a:extLst>
          </p:cNvPr>
          <p:cNvCxnSpPr>
            <a:cxnSpLocks/>
          </p:cNvCxnSpPr>
          <p:nvPr/>
        </p:nvCxnSpPr>
        <p:spPr>
          <a:xfrm>
            <a:off x="2508449" y="3848050"/>
            <a:ext cx="1985966" cy="1217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FE9B11-0315-425D-1A91-78DEE2C6641D}"/>
              </a:ext>
            </a:extLst>
          </p:cNvPr>
          <p:cNvSpPr txBox="1"/>
          <p:nvPr/>
        </p:nvSpPr>
        <p:spPr>
          <a:xfrm>
            <a:off x="1386889" y="3663362"/>
            <a:ext cx="1334900"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Some prehistoric Britons </a:t>
            </a:r>
            <a:r>
              <a:rPr lang="en-US" sz="800" b="1">
                <a:solidFill>
                  <a:schemeClr val="accent2"/>
                </a:solidFill>
                <a:latin typeface="Roboto" panose="02000000000000000000" pitchFamily="2" charset="0"/>
                <a:ea typeface="Roboto" panose="02000000000000000000" pitchFamily="2" charset="0"/>
              </a:rPr>
              <a:t>built</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stone structures </a:t>
            </a:r>
            <a:r>
              <a:rPr lang="en-US" sz="800">
                <a:solidFill>
                  <a:schemeClr val="accent2"/>
                </a:solidFill>
                <a:latin typeface="Roboto" panose="02000000000000000000" pitchFamily="2" charset="0"/>
                <a:ea typeface="Roboto" panose="02000000000000000000" pitchFamily="2" charset="0"/>
              </a:rPr>
              <a:t>like Stonehenge. There was no </a:t>
            </a:r>
            <a:r>
              <a:rPr lang="en-US" sz="800" b="1">
                <a:solidFill>
                  <a:schemeClr val="accent2"/>
                </a:solidFill>
                <a:latin typeface="Roboto" panose="02000000000000000000" pitchFamily="2" charset="0"/>
                <a:ea typeface="Roboto" panose="02000000000000000000" pitchFamily="2" charset="0"/>
              </a:rPr>
              <a:t>writing</a:t>
            </a:r>
            <a:r>
              <a:rPr lang="en-US" sz="800">
                <a:solidFill>
                  <a:schemeClr val="accent2"/>
                </a:solidFill>
                <a:latin typeface="Roboto" panose="02000000000000000000" pitchFamily="2" charset="0"/>
                <a:ea typeface="Roboto" panose="02000000000000000000" pitchFamily="2" charset="0"/>
              </a:rPr>
              <a:t>.</a:t>
            </a:r>
          </a:p>
        </p:txBody>
      </p:sp>
      <p:cxnSp>
        <p:nvCxnSpPr>
          <p:cNvPr id="20" name="Straight Arrow Connector 19">
            <a:extLst>
              <a:ext uri="{FF2B5EF4-FFF2-40B4-BE49-F238E27FC236}">
                <a16:creationId xmlns:a16="http://schemas.microsoft.com/office/drawing/2014/main" id="{CA69E328-F9C9-4C5A-B1DE-12404955D2D9}"/>
              </a:ext>
            </a:extLst>
          </p:cNvPr>
          <p:cNvCxnSpPr>
            <a:cxnSpLocks/>
          </p:cNvCxnSpPr>
          <p:nvPr/>
        </p:nvCxnSpPr>
        <p:spPr>
          <a:xfrm flipV="1">
            <a:off x="2846878" y="4313531"/>
            <a:ext cx="1734351" cy="55598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21F155-4E33-F65C-93F8-78DA67D7B244}"/>
              </a:ext>
            </a:extLst>
          </p:cNvPr>
          <p:cNvSpPr txBox="1"/>
          <p:nvPr/>
        </p:nvSpPr>
        <p:spPr>
          <a:xfrm>
            <a:off x="1386888" y="4832413"/>
            <a:ext cx="1620000" cy="100540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Different systems of </a:t>
            </a:r>
            <a:r>
              <a:rPr lang="en-US" sz="800" b="1">
                <a:solidFill>
                  <a:schemeClr val="accent2"/>
                </a:solidFill>
                <a:latin typeface="Roboto" panose="02000000000000000000" pitchFamily="2" charset="0"/>
                <a:ea typeface="Roboto" panose="02000000000000000000" pitchFamily="2" charset="0"/>
              </a:rPr>
              <a:t>writing were developed </a:t>
            </a:r>
            <a:r>
              <a:rPr lang="en-US" sz="800">
                <a:solidFill>
                  <a:schemeClr val="accent2"/>
                </a:solidFill>
                <a:latin typeface="Roboto" panose="02000000000000000000" pitchFamily="2" charset="0"/>
                <a:ea typeface="Roboto" panose="02000000000000000000" pitchFamily="2" charset="0"/>
              </a:rPr>
              <a:t>in history. They helped to share ideas over time and across bigger areas. Ancient Egyptians used </a:t>
            </a:r>
            <a:r>
              <a:rPr lang="en-US" sz="800" b="1">
                <a:solidFill>
                  <a:schemeClr val="accent2"/>
                </a:solidFill>
                <a:latin typeface="Roboto" panose="02000000000000000000" pitchFamily="2" charset="0"/>
                <a:ea typeface="Roboto" panose="02000000000000000000" pitchFamily="2" charset="0"/>
              </a:rPr>
              <a:t>hieroglyphics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Egyptians </a:t>
            </a:r>
            <a:r>
              <a:rPr lang="en-US" sz="800" b="1">
                <a:solidFill>
                  <a:schemeClr val="accent2"/>
                </a:solidFill>
                <a:latin typeface="Roboto" panose="02000000000000000000" pitchFamily="2" charset="0"/>
                <a:ea typeface="Roboto" panose="02000000000000000000" pitchFamily="2" charset="0"/>
              </a:rPr>
              <a:t>built</a:t>
            </a:r>
            <a:r>
              <a:rPr lang="en-US" sz="800">
                <a:solidFill>
                  <a:schemeClr val="accent2"/>
                </a:solidFill>
                <a:latin typeface="Roboto" panose="02000000000000000000" pitchFamily="2" charset="0"/>
                <a:ea typeface="Roboto" panose="02000000000000000000" pitchFamily="2" charset="0"/>
              </a:rPr>
              <a:t> huge </a:t>
            </a:r>
            <a:r>
              <a:rPr lang="en-US" sz="800" b="1">
                <a:solidFill>
                  <a:schemeClr val="accent2"/>
                </a:solidFill>
                <a:latin typeface="Roboto" panose="02000000000000000000" pitchFamily="2" charset="0"/>
                <a:ea typeface="Roboto" panose="02000000000000000000" pitchFamily="2" charset="0"/>
              </a:rPr>
              <a:t>stone</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pyramids</a:t>
            </a:r>
            <a:r>
              <a:rPr lang="en-US" sz="800">
                <a:solidFill>
                  <a:schemeClr val="accent2"/>
                </a:solidFill>
                <a:latin typeface="Roboto" panose="02000000000000000000" pitchFamily="2" charset="0"/>
                <a:ea typeface="Roboto" panose="02000000000000000000" pitchFamily="2" charset="0"/>
              </a:rPr>
              <a:t>.</a:t>
            </a:r>
          </a:p>
        </p:txBody>
      </p:sp>
      <p:sp>
        <p:nvSpPr>
          <p:cNvPr id="23" name="TextBox 22">
            <a:extLst>
              <a:ext uri="{FF2B5EF4-FFF2-40B4-BE49-F238E27FC236}">
                <a16:creationId xmlns:a16="http://schemas.microsoft.com/office/drawing/2014/main" id="{85B8FA5F-8A0A-599B-DF5A-71B7D2AF078F}"/>
              </a:ext>
            </a:extLst>
          </p:cNvPr>
          <p:cNvSpPr txBox="1"/>
          <p:nvPr/>
        </p:nvSpPr>
        <p:spPr>
          <a:xfrm>
            <a:off x="3700036" y="1114213"/>
            <a:ext cx="2299736" cy="75918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Different peoples hold different knowledge. </a:t>
            </a:r>
            <a:r>
              <a:rPr lang="en-US" sz="800">
                <a:solidFill>
                  <a:schemeClr val="accent2"/>
                </a:solidFill>
                <a:latin typeface="Roboto" panose="02000000000000000000" pitchFamily="2" charset="0"/>
                <a:ea typeface="Roboto" panose="02000000000000000000" pitchFamily="2" charset="0"/>
              </a:rPr>
              <a:t>Sacagawea knew more about the landscape than others on her expedition).</a:t>
            </a:r>
          </a:p>
          <a:p>
            <a:pPr>
              <a:spcAft>
                <a:spcPts val="400"/>
              </a:spcAft>
            </a:pPr>
            <a:r>
              <a:rPr lang="en-US" sz="800">
                <a:solidFill>
                  <a:schemeClr val="accent2"/>
                </a:solidFill>
                <a:latin typeface="Roboto" panose="02000000000000000000" pitchFamily="2" charset="0"/>
                <a:ea typeface="Roboto" panose="02000000000000000000" pitchFamily="2" charset="0"/>
              </a:rPr>
              <a:t>The knowledge we have today needed to be </a:t>
            </a:r>
            <a:r>
              <a:rPr lang="en-US" sz="800" b="1">
                <a:solidFill>
                  <a:schemeClr val="accent2"/>
                </a:solidFill>
                <a:latin typeface="Roboto" panose="02000000000000000000" pitchFamily="2" charset="0"/>
                <a:ea typeface="Roboto" panose="02000000000000000000" pitchFamily="2" charset="0"/>
              </a:rPr>
              <a:t>developed </a:t>
            </a:r>
            <a:r>
              <a:rPr lang="en-US" sz="800">
                <a:solidFill>
                  <a:schemeClr val="accent2"/>
                </a:solidFill>
                <a:latin typeface="Roboto" panose="02000000000000000000" pitchFamily="2" charset="0"/>
                <a:ea typeface="Roboto" panose="02000000000000000000" pitchFamily="2" charset="0"/>
              </a:rPr>
              <a:t>by someone or some people.</a:t>
            </a:r>
            <a:endParaRPr lang="en-US" sz="700">
              <a:solidFill>
                <a:schemeClr val="accent2"/>
              </a:solidFill>
              <a:latin typeface="Roboto" panose="02000000000000000000" pitchFamily="2" charset="0"/>
              <a:ea typeface="Roboto" panose="02000000000000000000" pitchFamily="2" charset="0"/>
            </a:endParaRPr>
          </a:p>
        </p:txBody>
      </p:sp>
      <p:cxnSp>
        <p:nvCxnSpPr>
          <p:cNvPr id="24" name="Straight Arrow Connector 23">
            <a:extLst>
              <a:ext uri="{FF2B5EF4-FFF2-40B4-BE49-F238E27FC236}">
                <a16:creationId xmlns:a16="http://schemas.microsoft.com/office/drawing/2014/main" id="{68F40D02-D745-EEF4-1F55-CBA8511950FF}"/>
              </a:ext>
            </a:extLst>
          </p:cNvPr>
          <p:cNvCxnSpPr>
            <a:cxnSpLocks/>
          </p:cNvCxnSpPr>
          <p:nvPr/>
        </p:nvCxnSpPr>
        <p:spPr>
          <a:xfrm flipV="1">
            <a:off x="4494415" y="4600496"/>
            <a:ext cx="404924" cy="33626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3CE3F6F-514F-0F4E-178F-A24660E5F0E4}"/>
              </a:ext>
            </a:extLst>
          </p:cNvPr>
          <p:cNvSpPr txBox="1"/>
          <p:nvPr/>
        </p:nvSpPr>
        <p:spPr>
          <a:xfrm>
            <a:off x="3068377" y="4832413"/>
            <a:ext cx="1620000" cy="88229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Greeks created new </a:t>
            </a:r>
            <a:r>
              <a:rPr lang="en-US" sz="800" b="1">
                <a:solidFill>
                  <a:schemeClr val="accent2"/>
                </a:solidFill>
                <a:latin typeface="Roboto" panose="02000000000000000000" pitchFamily="2" charset="0"/>
                <a:ea typeface="Roboto" panose="02000000000000000000" pitchFamily="2" charset="0"/>
              </a:rPr>
              <a:t>architectural</a:t>
            </a:r>
            <a:r>
              <a:rPr lang="en-US" sz="800">
                <a:solidFill>
                  <a:schemeClr val="accent2"/>
                </a:solidFill>
                <a:latin typeface="Roboto" panose="02000000000000000000" pitchFamily="2" charset="0"/>
                <a:ea typeface="Roboto" panose="02000000000000000000" pitchFamily="2" charset="0"/>
              </a:rPr>
              <a:t> orders and </a:t>
            </a:r>
            <a:r>
              <a:rPr lang="en-US" sz="800" b="1">
                <a:solidFill>
                  <a:schemeClr val="accent2"/>
                </a:solidFill>
                <a:latin typeface="Roboto" panose="02000000000000000000" pitchFamily="2" charset="0"/>
                <a:ea typeface="Roboto" panose="02000000000000000000" pitchFamily="2" charset="0"/>
              </a:rPr>
              <a:t>built</a:t>
            </a:r>
            <a:r>
              <a:rPr lang="en-US" sz="800">
                <a:solidFill>
                  <a:schemeClr val="accent2"/>
                </a:solidFill>
                <a:latin typeface="Roboto" panose="02000000000000000000" pitchFamily="2" charset="0"/>
                <a:ea typeface="Roboto" panose="02000000000000000000" pitchFamily="2" charset="0"/>
              </a:rPr>
              <a:t> temples to worship gods.</a:t>
            </a:r>
          </a:p>
          <a:p>
            <a:pPr>
              <a:spcAft>
                <a:spcPts val="400"/>
              </a:spcAft>
            </a:pPr>
            <a:r>
              <a:rPr lang="en-US" sz="800">
                <a:solidFill>
                  <a:schemeClr val="accent2"/>
                </a:solidFill>
                <a:latin typeface="Roboto" panose="02000000000000000000" pitchFamily="2" charset="0"/>
                <a:ea typeface="Roboto" panose="02000000000000000000" pitchFamily="2" charset="0"/>
              </a:rPr>
              <a:t>Ancient Greeks </a:t>
            </a:r>
            <a:r>
              <a:rPr lang="en-US" sz="800" b="1">
                <a:solidFill>
                  <a:schemeClr val="accent2"/>
                </a:solidFill>
                <a:latin typeface="Roboto" panose="02000000000000000000" pitchFamily="2" charset="0"/>
                <a:ea typeface="Roboto" panose="02000000000000000000" pitchFamily="2" charset="0"/>
              </a:rPr>
              <a:t>learnt things from </a:t>
            </a:r>
            <a:r>
              <a:rPr lang="en-US" sz="800">
                <a:solidFill>
                  <a:schemeClr val="accent2"/>
                </a:solidFill>
                <a:latin typeface="Roboto" panose="02000000000000000000" pitchFamily="2" charset="0"/>
                <a:ea typeface="Roboto" panose="02000000000000000000" pitchFamily="2" charset="0"/>
              </a:rPr>
              <a:t>the ancient Sumerians and built on this knowledge.</a:t>
            </a:r>
          </a:p>
        </p:txBody>
      </p:sp>
      <p:cxnSp>
        <p:nvCxnSpPr>
          <p:cNvPr id="26" name="Straight Arrow Connector 25">
            <a:extLst>
              <a:ext uri="{FF2B5EF4-FFF2-40B4-BE49-F238E27FC236}">
                <a16:creationId xmlns:a16="http://schemas.microsoft.com/office/drawing/2014/main" id="{34F34E0D-07C2-C5C4-00AB-6F2D18C85BF3}"/>
              </a:ext>
            </a:extLst>
          </p:cNvPr>
          <p:cNvCxnSpPr>
            <a:cxnSpLocks/>
          </p:cNvCxnSpPr>
          <p:nvPr/>
        </p:nvCxnSpPr>
        <p:spPr>
          <a:xfrm>
            <a:off x="3396049" y="1577231"/>
            <a:ext cx="1083367" cy="113370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8DDE89-4559-69FC-14B0-396056AB49BB}"/>
              </a:ext>
            </a:extLst>
          </p:cNvPr>
          <p:cNvSpPr txBox="1"/>
          <p:nvPr/>
        </p:nvSpPr>
        <p:spPr>
          <a:xfrm>
            <a:off x="4705377" y="4832413"/>
            <a:ext cx="1620000" cy="1426031"/>
          </a:xfrm>
          <a:prstGeom prst="rect">
            <a:avLst/>
          </a:prstGeom>
          <a:noFill/>
        </p:spPr>
        <p:txBody>
          <a:bodyPr wrap="square" rtlCol="0">
            <a:spAutoFit/>
          </a:bodyPr>
          <a:lstStyle/>
          <a:p>
            <a:pPr>
              <a:spcAft>
                <a:spcPts val="400"/>
              </a:spcAft>
            </a:pPr>
            <a:r>
              <a:rPr lang="en-US" sz="800" dirty="0">
                <a:solidFill>
                  <a:schemeClr val="accent2"/>
                </a:solidFill>
                <a:latin typeface="Roboto" panose="02000000000000000000" pitchFamily="2" charset="0"/>
                <a:ea typeface="Roboto" panose="02000000000000000000" pitchFamily="2" charset="0"/>
              </a:rPr>
              <a:t>Ancient Maya used </a:t>
            </a:r>
            <a:r>
              <a:rPr lang="en-US" sz="800" b="1" dirty="0">
                <a:solidFill>
                  <a:schemeClr val="accent2"/>
                </a:solidFill>
                <a:latin typeface="Roboto" panose="02000000000000000000" pitchFamily="2" charset="0"/>
                <a:ea typeface="Roboto" panose="02000000000000000000" pitchFamily="2" charset="0"/>
              </a:rPr>
              <a:t>hieroglyphics</a:t>
            </a:r>
            <a:r>
              <a:rPr lang="en-US" sz="800" dirty="0">
                <a:solidFill>
                  <a:schemeClr val="accent2"/>
                </a:solidFill>
                <a:latin typeface="Roboto" panose="02000000000000000000" pitchFamily="2" charset="0"/>
                <a:ea typeface="Roboto" panose="02000000000000000000" pitchFamily="2" charset="0"/>
              </a:rPr>
              <a:t>.</a:t>
            </a:r>
          </a:p>
          <a:p>
            <a:pPr>
              <a:spcAft>
                <a:spcPts val="400"/>
              </a:spcAft>
            </a:pPr>
            <a:r>
              <a:rPr lang="en-US" sz="800" dirty="0">
                <a:solidFill>
                  <a:schemeClr val="accent2"/>
                </a:solidFill>
                <a:latin typeface="Roboto" panose="02000000000000000000" pitchFamily="2" charset="0"/>
                <a:ea typeface="Roboto" panose="02000000000000000000" pitchFamily="2" charset="0"/>
              </a:rPr>
              <a:t>Ancient Maya </a:t>
            </a:r>
            <a:r>
              <a:rPr lang="en-US" sz="800" b="1" dirty="0">
                <a:solidFill>
                  <a:schemeClr val="accent2"/>
                </a:solidFill>
                <a:latin typeface="Roboto" panose="02000000000000000000" pitchFamily="2" charset="0"/>
                <a:ea typeface="Roboto" panose="02000000000000000000" pitchFamily="2" charset="0"/>
              </a:rPr>
              <a:t>built large stone structures </a:t>
            </a:r>
            <a:r>
              <a:rPr lang="en-US" sz="800" dirty="0">
                <a:solidFill>
                  <a:schemeClr val="accent2"/>
                </a:solidFill>
                <a:latin typeface="Roboto" panose="02000000000000000000" pitchFamily="2" charset="0"/>
                <a:ea typeface="Roboto" panose="02000000000000000000" pitchFamily="2" charset="0"/>
              </a:rPr>
              <a:t>including step-pyramids, ball courts and observatories.</a:t>
            </a:r>
          </a:p>
          <a:p>
            <a:pPr>
              <a:spcAft>
                <a:spcPts val="400"/>
              </a:spcAft>
            </a:pPr>
            <a:r>
              <a:rPr lang="en-US" sz="800" dirty="0">
                <a:solidFill>
                  <a:schemeClr val="accent2"/>
                </a:solidFill>
                <a:latin typeface="Roboto" panose="02000000000000000000" pitchFamily="2" charset="0"/>
                <a:ea typeface="Roboto" panose="02000000000000000000" pitchFamily="2" charset="0"/>
              </a:rPr>
              <a:t>The ancient Maya developed very similar knowledge to people in Europe </a:t>
            </a:r>
            <a:r>
              <a:rPr lang="en-US" sz="800" b="1" dirty="0">
                <a:solidFill>
                  <a:schemeClr val="accent2"/>
                </a:solidFill>
                <a:latin typeface="Roboto" panose="02000000000000000000" pitchFamily="2" charset="0"/>
                <a:ea typeface="Roboto" panose="02000000000000000000" pitchFamily="2" charset="0"/>
              </a:rPr>
              <a:t>independently</a:t>
            </a:r>
            <a:r>
              <a:rPr lang="en-US" sz="800" dirty="0">
                <a:solidFill>
                  <a:schemeClr val="accent2"/>
                </a:solidFill>
                <a:latin typeface="Roboto" panose="02000000000000000000" pitchFamily="2" charset="0"/>
                <a:ea typeface="Roboto" panose="02000000000000000000" pitchFamily="2" charset="0"/>
              </a:rPr>
              <a:t>.</a:t>
            </a:r>
          </a:p>
        </p:txBody>
      </p:sp>
      <p:sp>
        <p:nvSpPr>
          <p:cNvPr id="29" name="TextBox 28">
            <a:extLst>
              <a:ext uri="{FF2B5EF4-FFF2-40B4-BE49-F238E27FC236}">
                <a16:creationId xmlns:a16="http://schemas.microsoft.com/office/drawing/2014/main" id="{39B5CD1E-8FEB-4993-B850-C23477DA80DC}"/>
              </a:ext>
            </a:extLst>
          </p:cNvPr>
          <p:cNvSpPr txBox="1"/>
          <p:nvPr/>
        </p:nvSpPr>
        <p:spPr>
          <a:xfrm>
            <a:off x="6475600" y="4502419"/>
            <a:ext cx="2954922" cy="933589"/>
          </a:xfrm>
          <a:prstGeom prst="rect">
            <a:avLst/>
          </a:prstGeom>
          <a:solidFill>
            <a:schemeClr val="tx1"/>
          </a:solid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pursuit of knowledge </a:t>
            </a:r>
            <a:r>
              <a:rPr lang="en-US" sz="800">
                <a:solidFill>
                  <a:schemeClr val="accent2"/>
                </a:solidFill>
                <a:latin typeface="Roboto" panose="02000000000000000000" pitchFamily="2" charset="0"/>
                <a:ea typeface="Roboto" panose="02000000000000000000" pitchFamily="2" charset="0"/>
              </a:rPr>
              <a:t>is central part of beliefs in Islam.</a:t>
            </a:r>
          </a:p>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House of Wisdom </a:t>
            </a:r>
            <a:r>
              <a:rPr lang="en-US" sz="800">
                <a:solidFill>
                  <a:schemeClr val="accent2"/>
                </a:solidFill>
                <a:latin typeface="Roboto" panose="02000000000000000000" pitchFamily="2" charset="0"/>
                <a:ea typeface="Roboto" panose="02000000000000000000" pitchFamily="2" charset="0"/>
              </a:rPr>
              <a:t>at Baghdad allowed scholars from across Europe, Africa and Asia to share ideas.</a:t>
            </a:r>
          </a:p>
          <a:p>
            <a:pPr>
              <a:spcAft>
                <a:spcPts val="400"/>
              </a:spcAft>
            </a:pPr>
            <a:r>
              <a:rPr lang="en-US" sz="800">
                <a:solidFill>
                  <a:schemeClr val="accent2"/>
                </a:solidFill>
                <a:latin typeface="Roboto" panose="02000000000000000000" pitchFamily="2" charset="0"/>
                <a:ea typeface="Roboto" panose="02000000000000000000" pitchFamily="2" charset="0"/>
              </a:rPr>
              <a:t>The importance of the </a:t>
            </a:r>
            <a:r>
              <a:rPr lang="en-US" sz="800" b="1">
                <a:solidFill>
                  <a:schemeClr val="accent2"/>
                </a:solidFill>
                <a:latin typeface="Roboto" panose="02000000000000000000" pitchFamily="2" charset="0"/>
                <a:ea typeface="Roboto" panose="02000000000000000000" pitchFamily="2" charset="0"/>
              </a:rPr>
              <a:t>written word </a:t>
            </a:r>
            <a:r>
              <a:rPr lang="en-US" sz="800">
                <a:solidFill>
                  <a:schemeClr val="accent2"/>
                </a:solidFill>
                <a:latin typeface="Roboto" panose="02000000000000000000" pitchFamily="2" charset="0"/>
                <a:ea typeface="Roboto" panose="02000000000000000000" pitchFamily="2" charset="0"/>
              </a:rPr>
              <a:t>is shown because lots of knowledge was lost for a long time, as books were thrown into the river Tigris by the Mongols.</a:t>
            </a:r>
          </a:p>
        </p:txBody>
      </p:sp>
      <p:cxnSp>
        <p:nvCxnSpPr>
          <p:cNvPr id="30" name="Straight Arrow Connector 29">
            <a:extLst>
              <a:ext uri="{FF2B5EF4-FFF2-40B4-BE49-F238E27FC236}">
                <a16:creationId xmlns:a16="http://schemas.microsoft.com/office/drawing/2014/main" id="{C305C0E4-5E7E-EC2E-5AF7-002718862509}"/>
              </a:ext>
            </a:extLst>
          </p:cNvPr>
          <p:cNvCxnSpPr>
            <a:cxnSpLocks/>
          </p:cNvCxnSpPr>
          <p:nvPr/>
        </p:nvCxnSpPr>
        <p:spPr>
          <a:xfrm flipH="1">
            <a:off x="6529073" y="2347775"/>
            <a:ext cx="314927" cy="17952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E5CEC1-0FF0-3B9A-021B-E14DE634E7A6}"/>
              </a:ext>
            </a:extLst>
          </p:cNvPr>
          <p:cNvSpPr txBox="1"/>
          <p:nvPr/>
        </p:nvSpPr>
        <p:spPr>
          <a:xfrm>
            <a:off x="6258557" y="1114213"/>
            <a:ext cx="3086992" cy="759182"/>
          </a:xfrm>
          <a:prstGeom prst="rect">
            <a:avLst/>
          </a:prstGeom>
          <a:solidFill>
            <a:schemeClr val="tx1"/>
          </a:solid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pursuit of knowledge </a:t>
            </a:r>
            <a:r>
              <a:rPr lang="en-US" sz="800">
                <a:solidFill>
                  <a:schemeClr val="accent2"/>
                </a:solidFill>
                <a:latin typeface="Roboto" panose="02000000000000000000" pitchFamily="2" charset="0"/>
                <a:ea typeface="Roboto" panose="02000000000000000000" pitchFamily="2" charset="0"/>
              </a:rPr>
              <a:t>may come from necessity; as the Romans expanded their empire, they expanded technology (e.g. underfloor heating for colder parts of the empire).</a:t>
            </a:r>
          </a:p>
          <a:p>
            <a:pPr>
              <a:spcAft>
                <a:spcPts val="400"/>
              </a:spcAft>
            </a:pPr>
            <a:r>
              <a:rPr lang="en-US" sz="800">
                <a:solidFill>
                  <a:schemeClr val="accent2"/>
                </a:solidFill>
                <a:latin typeface="Roboto" panose="02000000000000000000" pitchFamily="2" charset="0"/>
                <a:ea typeface="Roboto" panose="02000000000000000000" pitchFamily="2" charset="0"/>
              </a:rPr>
              <a:t>As the Roman empire grew, they were exposed to more ideas that they could build on.</a:t>
            </a:r>
          </a:p>
        </p:txBody>
      </p:sp>
      <p:cxnSp>
        <p:nvCxnSpPr>
          <p:cNvPr id="32" name="Straight Arrow Connector 31">
            <a:extLst>
              <a:ext uri="{FF2B5EF4-FFF2-40B4-BE49-F238E27FC236}">
                <a16:creationId xmlns:a16="http://schemas.microsoft.com/office/drawing/2014/main" id="{0FE695E6-C9EB-EAA5-755F-A878983192B5}"/>
              </a:ext>
            </a:extLst>
          </p:cNvPr>
          <p:cNvCxnSpPr>
            <a:cxnSpLocks/>
          </p:cNvCxnSpPr>
          <p:nvPr/>
        </p:nvCxnSpPr>
        <p:spPr>
          <a:xfrm flipH="1" flipV="1">
            <a:off x="6553459" y="3853673"/>
            <a:ext cx="822433" cy="3512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797E55-622E-8B93-2BDD-9BD702177D06}"/>
              </a:ext>
            </a:extLst>
          </p:cNvPr>
          <p:cNvSpPr txBox="1"/>
          <p:nvPr/>
        </p:nvSpPr>
        <p:spPr>
          <a:xfrm>
            <a:off x="6844000" y="1965901"/>
            <a:ext cx="2713994" cy="1426031"/>
          </a:xfrm>
          <a:prstGeom prst="rect">
            <a:avLst/>
          </a:prstGeom>
          <a:solidFill>
            <a:schemeClr val="tx1"/>
          </a:solid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oral tradition </a:t>
            </a:r>
            <a:r>
              <a:rPr lang="en-US" sz="800">
                <a:solidFill>
                  <a:schemeClr val="accent2"/>
                </a:solidFill>
                <a:latin typeface="Roboto" panose="02000000000000000000" pitchFamily="2" charset="0"/>
                <a:ea typeface="Roboto" panose="02000000000000000000" pitchFamily="2" charset="0"/>
              </a:rPr>
              <a:t>– still the most dominant form of communication today – is the method of remembering and passing on all of the knowledge accumulated over thousands of generations by the spoken word</a:t>
            </a:r>
          </a:p>
          <a:p>
            <a:pPr>
              <a:spcAft>
                <a:spcPts val="400"/>
              </a:spcAft>
            </a:pPr>
            <a:r>
              <a:rPr lang="en-US" sz="800">
                <a:solidFill>
                  <a:schemeClr val="accent2"/>
                </a:solidFill>
                <a:latin typeface="Roboto" panose="02000000000000000000" pitchFamily="2" charset="0"/>
                <a:ea typeface="Roboto" panose="02000000000000000000" pitchFamily="2" charset="0"/>
              </a:rPr>
              <a:t>Different civilisations take different valid approaches to knowledge. Western science and the emphasis on the scientific method is not the dominant approach everywhere in the world.</a:t>
            </a:r>
          </a:p>
          <a:p>
            <a:pPr>
              <a:spcAft>
                <a:spcPts val="400"/>
              </a:spcAft>
            </a:pPr>
            <a:r>
              <a:rPr lang="en-US" sz="800">
                <a:solidFill>
                  <a:schemeClr val="accent2"/>
                </a:solidFill>
                <a:latin typeface="Roboto" panose="02000000000000000000" pitchFamily="2" charset="0"/>
                <a:ea typeface="Roboto" panose="02000000000000000000" pitchFamily="2" charset="0"/>
              </a:rPr>
              <a:t>The knowledge we have today has been </a:t>
            </a:r>
            <a:r>
              <a:rPr lang="en-US" sz="800" b="1">
                <a:solidFill>
                  <a:schemeClr val="accent2"/>
                </a:solidFill>
                <a:latin typeface="Roboto" panose="02000000000000000000" pitchFamily="2" charset="0"/>
                <a:ea typeface="Roboto" panose="02000000000000000000" pitchFamily="2" charset="0"/>
              </a:rPr>
              <a:t>shared and developed </a:t>
            </a:r>
            <a:r>
              <a:rPr lang="en-US" sz="800">
                <a:solidFill>
                  <a:schemeClr val="accent2"/>
                </a:solidFill>
                <a:latin typeface="Roboto" panose="02000000000000000000" pitchFamily="2" charset="0"/>
                <a:ea typeface="Roboto" panose="02000000000000000000" pitchFamily="2" charset="0"/>
              </a:rPr>
              <a:t>by </a:t>
            </a:r>
            <a:r>
              <a:rPr lang="en-US" sz="800" b="1">
                <a:solidFill>
                  <a:schemeClr val="accent2"/>
                </a:solidFill>
                <a:latin typeface="Roboto" panose="02000000000000000000" pitchFamily="2" charset="0"/>
                <a:ea typeface="Roboto" panose="02000000000000000000" pitchFamily="2" charset="0"/>
              </a:rPr>
              <a:t>lots of civilisations </a:t>
            </a:r>
            <a:r>
              <a:rPr lang="en-US" sz="800">
                <a:solidFill>
                  <a:schemeClr val="accent2"/>
                </a:solidFill>
                <a:latin typeface="Roboto" panose="02000000000000000000" pitchFamily="2" charset="0"/>
                <a:ea typeface="Roboto" panose="02000000000000000000" pitchFamily="2" charset="0"/>
              </a:rPr>
              <a:t>across the world.</a:t>
            </a:r>
          </a:p>
        </p:txBody>
      </p:sp>
      <p:cxnSp>
        <p:nvCxnSpPr>
          <p:cNvPr id="36" name="Straight Arrow Connector 35">
            <a:extLst>
              <a:ext uri="{FF2B5EF4-FFF2-40B4-BE49-F238E27FC236}">
                <a16:creationId xmlns:a16="http://schemas.microsoft.com/office/drawing/2014/main" id="{4551770B-D4C4-52CA-15D5-EC20208279F7}"/>
              </a:ext>
            </a:extLst>
          </p:cNvPr>
          <p:cNvCxnSpPr>
            <a:cxnSpLocks/>
          </p:cNvCxnSpPr>
          <p:nvPr/>
        </p:nvCxnSpPr>
        <p:spPr>
          <a:xfrm flipH="1" flipV="1">
            <a:off x="5726996" y="3582452"/>
            <a:ext cx="837295" cy="10973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B3990BF-A448-D8BF-CB1C-4DFDE3EA2830}"/>
              </a:ext>
            </a:extLst>
          </p:cNvPr>
          <p:cNvSpPr txBox="1"/>
          <p:nvPr/>
        </p:nvSpPr>
        <p:spPr>
          <a:xfrm>
            <a:off x="7375892" y="3925234"/>
            <a:ext cx="1897309"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Deciding what knowledge is taught in schools is a contentious decision, and people have different opinions about it.</a:t>
            </a:r>
          </a:p>
        </p:txBody>
      </p:sp>
      <p:cxnSp>
        <p:nvCxnSpPr>
          <p:cNvPr id="38" name="Straight Arrow Connector 37">
            <a:extLst>
              <a:ext uri="{FF2B5EF4-FFF2-40B4-BE49-F238E27FC236}">
                <a16:creationId xmlns:a16="http://schemas.microsoft.com/office/drawing/2014/main" id="{8C8713F5-1D55-E0B6-81C2-ABE327FAFFA5}"/>
              </a:ext>
            </a:extLst>
          </p:cNvPr>
          <p:cNvCxnSpPr>
            <a:cxnSpLocks/>
            <a:stCxn id="27" idx="0"/>
          </p:cNvCxnSpPr>
          <p:nvPr/>
        </p:nvCxnSpPr>
        <p:spPr>
          <a:xfrm flipV="1">
            <a:off x="5515377" y="4033289"/>
            <a:ext cx="50107" cy="79912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19DA358-2732-02A8-F884-C82DB96DE34A}"/>
              </a:ext>
            </a:extLst>
          </p:cNvPr>
          <p:cNvCxnSpPr>
            <a:cxnSpLocks/>
          </p:cNvCxnSpPr>
          <p:nvPr/>
        </p:nvCxnSpPr>
        <p:spPr>
          <a:xfrm flipH="1">
            <a:off x="4772675" y="1856148"/>
            <a:ext cx="451823" cy="12112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F85EEA-6087-A681-C55C-2483A436F02D}"/>
              </a:ext>
            </a:extLst>
          </p:cNvPr>
          <p:cNvCxnSpPr>
            <a:cxnSpLocks/>
          </p:cNvCxnSpPr>
          <p:nvPr/>
        </p:nvCxnSpPr>
        <p:spPr>
          <a:xfrm flipH="1">
            <a:off x="5681067" y="1622844"/>
            <a:ext cx="596697" cy="60631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53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5" ma:contentTypeDescription="Create a new document." ma:contentTypeScope="" ma:versionID="485b6253e4f8d027adcc942513736f3f">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414848faa2ab9a2e8b2780e3cf74f8d7"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Holly Caston</DisplayName>
        <AccountId>90</AccountId>
        <AccountType/>
      </UserInfo>
      <UserInfo>
        <DisplayName>Charlie Cutler</DisplayName>
        <AccountId>86</AccountId>
        <AccountType/>
      </UserInfo>
      <UserInfo>
        <DisplayName>Mariu Hurriaga</DisplayName>
        <AccountId>804</AccountId>
        <AccountType/>
      </UserInfo>
      <UserInfo>
        <DisplayName>Jessica Quinn</DisplayName>
        <AccountId>1167</AccountId>
        <AccountType/>
      </UserInfo>
      <UserInfo>
        <DisplayName>Lucy Hawker</DisplayName>
        <AccountId>78</AccountId>
        <AccountType/>
      </UserInfo>
      <UserInfo>
        <DisplayName>Katie Gooch</DisplayName>
        <AccountId>85</AccountId>
        <AccountType/>
      </UserInfo>
      <UserInfo>
        <DisplayName>Elizabeth Lupton</DisplayName>
        <AccountId>485</AccountId>
        <AccountType/>
      </UserInfo>
      <UserInfo>
        <DisplayName>Mark Stephenson</DisplayName>
        <AccountId>1172</AccountId>
        <AccountType/>
      </UserInfo>
      <UserInfo>
        <DisplayName>Euan Graham</DisplayName>
        <AccountId>349</AccountId>
        <AccountType/>
      </UserInfo>
      <UserInfo>
        <DisplayName>Jackie Wright</DisplayName>
        <AccountId>450</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FBF4CB-B5DC-45B5-9F91-564A63322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AF20F8DA-C4FB-4450-BACC-F5A742E79B9F}">
  <ds:schemaRefs>
    <ds:schemaRef ds:uri="http://schemas.microsoft.com/office/2006/documentManagement/types"/>
    <ds:schemaRef ds:uri="http://www.w3.org/XML/1998/namespace"/>
    <ds:schemaRef ds:uri="84283a62-dbf0-4bf3-9286-04d2ea05a3ac"/>
    <ds:schemaRef ds:uri="http://schemas.microsoft.com/office/infopath/2007/PartnerControls"/>
    <ds:schemaRef ds:uri="http://schemas.openxmlformats.org/package/2006/metadata/core-properties"/>
    <ds:schemaRef ds:uri="http://purl.org/dc/elements/1.1/"/>
    <ds:schemaRef ds:uri="7cdbce52-7c58-4c49-97cb-d953267058b2"/>
    <ds:schemaRef ds:uri="http://schemas.microsoft.com/sharepoint/v3"/>
    <ds:schemaRef ds:uri="http://schemas.microsoft.com/office/2006/metadata/properties"/>
    <ds:schemaRef ds:uri="http://purl.org/dc/dcmitype/"/>
    <ds:schemaRef ds:uri="http://purl.org/dc/terms/"/>
    <ds:schemaRef ds:uri="bdd40a26-798e-4419-82cd-8bafc402cc20"/>
    <ds:schemaRef ds:uri="eb27f817-6f62-42a5-b97e-5e5876e68540"/>
  </ds:schemaRefs>
</ds:datastoreItem>
</file>

<file path=docProps/app.xml><?xml version="1.0" encoding="utf-8"?>
<Properties xmlns="http://schemas.openxmlformats.org/officeDocument/2006/extended-properties" xmlns:vt="http://schemas.openxmlformats.org/officeDocument/2006/docPropsVTypes">
  <Template>Office Theme</Template>
  <TotalTime>35</TotalTime>
  <Words>6273</Words>
  <Application>Microsoft Office PowerPoint</Application>
  <PresentationFormat>A4 Paper (210x297 mm)</PresentationFormat>
  <Paragraphs>554</Paragraphs>
  <Slides>20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ABeeZee</vt:lpstr>
      <vt:lpstr>Roboto</vt:lpstr>
      <vt:lpstr>Arial</vt:lpstr>
      <vt:lpstr>Calibri</vt:lpstr>
      <vt:lpstr>United Curriculum</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Clare Selway-Hall</cp:lastModifiedBy>
  <cp:revision>6</cp:revision>
  <dcterms:created xsi:type="dcterms:W3CDTF">2021-04-22T13:12:58Z</dcterms:created>
  <dcterms:modified xsi:type="dcterms:W3CDTF">2026-01-09T14:18:41Z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y fmtid="{D5CDD505-2E9C-101B-9397-08002B2CF9AE}" pid="4" name="Order">
    <vt:r8>4296900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