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73" r:id="rId6"/>
  </p:sldMasterIdLst>
  <p:notesMasterIdLst>
    <p:notesMasterId r:id="rId28"/>
  </p:notesMasterIdLst>
  <p:handoutMasterIdLst>
    <p:handoutMasterId r:id="rId29"/>
  </p:handoutMasterIdLst>
  <p:sldIdLst>
    <p:sldId id="444" r:id="rId7"/>
    <p:sldId id="387" r:id="rId8"/>
    <p:sldId id="551" r:id="rId9"/>
    <p:sldId id="478" r:id="rId10"/>
    <p:sldId id="541" r:id="rId11"/>
    <p:sldId id="553" r:id="rId12"/>
    <p:sldId id="554" r:id="rId13"/>
    <p:sldId id="555" r:id="rId14"/>
    <p:sldId id="548" r:id="rId15"/>
    <p:sldId id="549" r:id="rId16"/>
    <p:sldId id="556" r:id="rId17"/>
    <p:sldId id="557" r:id="rId18"/>
    <p:sldId id="558" r:id="rId19"/>
    <p:sldId id="559" r:id="rId20"/>
    <p:sldId id="560" r:id="rId21"/>
    <p:sldId id="561" r:id="rId22"/>
    <p:sldId id="562" r:id="rId23"/>
    <p:sldId id="563" r:id="rId24"/>
    <p:sldId id="476" r:id="rId25"/>
    <p:sldId id="542" r:id="rId26"/>
    <p:sldId id="543" r:id="rId27"/>
  </p:sldIdLst>
  <p:sldSz cx="9906000" cy="6858000" type="A4"/>
  <p:notesSz cx="6858000" cy="9144000"/>
  <p:embeddedFontLst>
    <p:embeddedFont>
      <p:font typeface="ABeeZee"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United Curriculum" panose="020B060402020202020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31FA8B-4239-4224-ACCC-4857B2408278}">
          <p14:sldIdLst>
            <p14:sldId id="444"/>
          </p14:sldIdLst>
        </p14:section>
        <p14:section name="Intent" id="{2F26FD93-82A0-4CF1-895D-398D2E6E8D45}">
          <p14:sldIdLst>
            <p14:sldId id="387"/>
            <p14:sldId id="551"/>
            <p14:sldId id="478"/>
            <p14:sldId id="541"/>
            <p14:sldId id="553"/>
            <p14:sldId id="554"/>
            <p14:sldId id="555"/>
            <p14:sldId id="548"/>
            <p14:sldId id="549"/>
            <p14:sldId id="556"/>
            <p14:sldId id="557"/>
            <p14:sldId id="558"/>
            <p14:sldId id="559"/>
            <p14:sldId id="560"/>
            <p14:sldId id="561"/>
            <p14:sldId id="562"/>
            <p14:sldId id="563"/>
            <p14:sldId id="476"/>
          </p14:sldIdLst>
        </p14:section>
        <p14:section name="Implementation" id="{A710C6D0-D16A-4F64-AB20-6E8F987A68B6}">
          <p14:sldIdLst>
            <p14:sldId id="542"/>
          </p14:sldIdLst>
        </p14:section>
        <p14:section name="Impact" id="{C4E7AD45-5098-4258-9B3A-6B453A381CD7}">
          <p14:sldIdLst>
            <p14:sldId id="5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7A9426-8E71-580F-A5B8-2EE4FF047C8C}" name="Lucy Hawker" initials="LH" userId="S::Lucy.Hawker@unitedlearning.org.uk::1ef25c0a-c1f6-440b-b33b-783bdcbee9d5" providerId="AD"/>
  <p188:author id="{6B278041-E16E-856C-1960-95C6683263CF}" name="Lucy Hawker" initials="LH" userId="S::lucy.hawker@unitedlearning.org.uk::1ef25c0a-c1f6-440b-b33b-783bdcbee9d5" providerId="AD"/>
  <p188:author id="{2BCB79A2-BE31-F08A-2B37-7E70E13CC493}" name="Hannah Lewis" initials="HL" userId="S::Hannah.Lewis@unitedlearning.org.uk::ec7f32bc-6f8d-49d4-813c-f1068aa6397c" providerId="AD"/>
  <p188:author id="{6C9BADAA-4940-520A-5319-8E8EA85EDB29}" name="Charlie Cutler" initials="CC" userId="S::charlie.cutler@unitedlearning.org.uk::c5b094de-3707-4aae-994d-70175e9a1467" providerId="AD"/>
  <p188:author id="{C1970DAF-E6A3-64D7-9804-F7D68B8409F0}" name="Sally McCartney" initials="SM" userId="S::sally.mccartney@unitedlearning.org.uk::1b5c1c85-70fd-40d9-aba5-bb5ae0d377fb" providerId="AD"/>
  <p188:author id="{C833E4BA-E012-CD07-1FD3-0F30CCFF34BF}" name="Charlie Cutler" initials="CC" userId="S::Charlie.Cutler@unitedlearning.org.uk::c5b094de-3707-4aae-994d-70175e9a1467" providerId="AD"/>
  <p188:author id="{32AA7ADC-87CF-3F49-9FEA-55DCADC3FCF7}" name="Proofreader – HS" initials="HS" userId="Proofreader – H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A1CA"/>
    <a:srgbClr val="463359"/>
    <a:srgbClr val="48355B"/>
    <a:srgbClr val="F3DEE9"/>
    <a:srgbClr val="FFFFFF"/>
    <a:srgbClr val="BBBBBB"/>
    <a:srgbClr val="D55D5D"/>
    <a:srgbClr val="DB7474"/>
    <a:srgbClr val="0033CC"/>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elway-Hall" userId="a79acd08-3fd9-42be-8e67-08a25827aa87" providerId="ADAL" clId="{0E6A09B5-736C-44D8-96BF-E62494197E0E}"/>
    <pc:docChg chg="custSel delSld modSld modSection">
      <pc:chgData name="Clare Selway-Hall" userId="a79acd08-3fd9-42be-8e67-08a25827aa87" providerId="ADAL" clId="{0E6A09B5-736C-44D8-96BF-E62494197E0E}" dt="2026-01-09T14:18:55.908" v="352" actId="14100"/>
      <pc:docMkLst>
        <pc:docMk/>
      </pc:docMkLst>
      <pc:sldChg chg="addSp delSp modSp mod">
        <pc:chgData name="Clare Selway-Hall" userId="a79acd08-3fd9-42be-8e67-08a25827aa87" providerId="ADAL" clId="{0E6A09B5-736C-44D8-96BF-E62494197E0E}" dt="2026-01-09T13:54:55.427" v="2"/>
        <pc:sldMkLst>
          <pc:docMk/>
          <pc:sldMk cId="3136639495" sldId="444"/>
        </pc:sldMkLst>
        <pc:spChg chg="del mod">
          <ac:chgData name="Clare Selway-Hall" userId="a79acd08-3fd9-42be-8e67-08a25827aa87" providerId="ADAL" clId="{0E6A09B5-736C-44D8-96BF-E62494197E0E}" dt="2026-01-09T13:54:52.888" v="1" actId="478"/>
          <ac:spMkLst>
            <pc:docMk/>
            <pc:sldMk cId="3136639495" sldId="444"/>
            <ac:spMk id="5" creationId="{B09540A0-7B53-62CB-7121-53CEF42C9B99}"/>
          </ac:spMkLst>
        </pc:spChg>
        <pc:picChg chg="add mod">
          <ac:chgData name="Clare Selway-Hall" userId="a79acd08-3fd9-42be-8e67-08a25827aa87" providerId="ADAL" clId="{0E6A09B5-736C-44D8-96BF-E62494197E0E}" dt="2026-01-09T13:54:55.427" v="2"/>
          <ac:picMkLst>
            <pc:docMk/>
            <pc:sldMk cId="3136639495" sldId="444"/>
            <ac:picMk id="7" creationId="{A6E89552-E012-ECF5-9BED-E072E5DE0E87}"/>
          </ac:picMkLst>
        </pc:picChg>
      </pc:sldChg>
      <pc:sldChg chg="modSp mod">
        <pc:chgData name="Clare Selway-Hall" userId="a79acd08-3fd9-42be-8e67-08a25827aa87" providerId="ADAL" clId="{0E6A09B5-736C-44D8-96BF-E62494197E0E}" dt="2026-01-09T14:18:55.908" v="352" actId="14100"/>
        <pc:sldMkLst>
          <pc:docMk/>
          <pc:sldMk cId="217131053" sldId="478"/>
        </pc:sldMkLst>
        <pc:graphicFrameChg chg="modGraphic">
          <ac:chgData name="Clare Selway-Hall" userId="a79acd08-3fd9-42be-8e67-08a25827aa87" providerId="ADAL" clId="{0E6A09B5-736C-44D8-96BF-E62494197E0E}" dt="2026-01-09T14:18:55.908" v="352" actId="14100"/>
          <ac:graphicFrameMkLst>
            <pc:docMk/>
            <pc:sldMk cId="217131053" sldId="478"/>
            <ac:graphicFrameMk id="4" creationId="{B26E9816-5042-4817-9607-F3139600E694}"/>
          </ac:graphicFrameMkLst>
        </pc:graphicFrameChg>
      </pc:sldChg>
      <pc:sldChg chg="modSp mod">
        <pc:chgData name="Clare Selway-Hall" userId="a79acd08-3fd9-42be-8e67-08a25827aa87" providerId="ADAL" clId="{0E6A09B5-736C-44D8-96BF-E62494197E0E}" dt="2026-01-09T14:00:35.247" v="350" actId="13926"/>
        <pc:sldMkLst>
          <pc:docMk/>
          <pc:sldMk cId="3229121297" sldId="541"/>
        </pc:sldMkLst>
        <pc:spChg chg="mod">
          <ac:chgData name="Clare Selway-Hall" userId="a79acd08-3fd9-42be-8e67-08a25827aa87" providerId="ADAL" clId="{0E6A09B5-736C-44D8-96BF-E62494197E0E}" dt="2026-01-09T14:00:35.247" v="350" actId="13926"/>
          <ac:spMkLst>
            <pc:docMk/>
            <pc:sldMk cId="3229121297" sldId="541"/>
            <ac:spMk id="3" creationId="{FC671CFA-A133-86E5-BDC7-3B8ADB73477F}"/>
          </ac:spMkLst>
        </pc:spChg>
      </pc:sldChg>
      <pc:sldChg chg="del">
        <pc:chgData name="Clare Selway-Hall" userId="a79acd08-3fd9-42be-8e67-08a25827aa87" providerId="ADAL" clId="{0E6A09B5-736C-44D8-96BF-E62494197E0E}" dt="2026-01-09T13:55:07.221" v="3" actId="47"/>
        <pc:sldMkLst>
          <pc:docMk/>
          <pc:sldMk cId="15711837" sldId="5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09/01/2026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09/01/2026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21</a:t>
            </a:fld>
            <a:endParaRPr lang="en-GB"/>
          </a:p>
        </p:txBody>
      </p:sp>
    </p:spTree>
    <p:extLst>
      <p:ext uri="{BB962C8B-B14F-4D97-AF65-F5344CB8AC3E}">
        <p14:creationId xmlns:p14="http://schemas.microsoft.com/office/powerpoint/2010/main" val="404128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5C559768-E6A6-463E-92FF-7267CDB95A57}"/>
              </a:ext>
            </a:extLst>
          </p:cNvPr>
          <p:cNvGrpSpPr/>
          <p:nvPr userDrawn="1"/>
        </p:nvGrpSpPr>
        <p:grpSpPr>
          <a:xfrm>
            <a:off x="8354346" y="-8877"/>
            <a:ext cx="1065321" cy="748952"/>
            <a:chOff x="7607201" y="-8675"/>
            <a:chExt cx="1065321" cy="748952"/>
          </a:xfrm>
        </p:grpSpPr>
        <p:grpSp>
          <p:nvGrpSpPr>
            <p:cNvPr id="26" name="Group 25">
              <a:extLst>
                <a:ext uri="{FF2B5EF4-FFF2-40B4-BE49-F238E27FC236}">
                  <a16:creationId xmlns:a16="http://schemas.microsoft.com/office/drawing/2014/main" id="{1834BFE4-2764-4BE1-897F-F8AF14BAAA17}"/>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CC59DE60-758B-49A8-83EA-186D374EBE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DEF08932-D36E-4EE1-BADB-56B8C83DA77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BA9986D7-F112-4542-A58C-5224620209B7}"/>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E128F88D-FDE5-4754-82F4-6141101C53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8993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5DBD8379-2E09-451F-A82D-FE65DB265043}"/>
              </a:ext>
            </a:extLst>
          </p:cNvPr>
          <p:cNvGrpSpPr/>
          <p:nvPr userDrawn="1"/>
        </p:nvGrpSpPr>
        <p:grpSpPr>
          <a:xfrm>
            <a:off x="8354346" y="-8877"/>
            <a:ext cx="1065321" cy="748952"/>
            <a:chOff x="7607201" y="-8675"/>
            <a:chExt cx="1065321" cy="748952"/>
          </a:xfrm>
        </p:grpSpPr>
        <p:grpSp>
          <p:nvGrpSpPr>
            <p:cNvPr id="25" name="Group 24">
              <a:extLst>
                <a:ext uri="{FF2B5EF4-FFF2-40B4-BE49-F238E27FC236}">
                  <a16:creationId xmlns:a16="http://schemas.microsoft.com/office/drawing/2014/main" id="{8A1B8BC5-AD90-48DD-BC77-D8C409232493}"/>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C0D67A2F-F6B8-43A6-A68A-0DA5A09560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B32A6385-AA93-4DD2-9373-1AF2BE502F60}"/>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6732B8CB-5CF6-4FED-9986-D3C052A8A2F8}"/>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63FFE521-9F1D-4F90-A0BE-22A40EC0E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378767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93AD7552-CC83-4E3D-970D-6A2246A40FDF}"/>
              </a:ext>
            </a:extLst>
          </p:cNvPr>
          <p:cNvGrpSpPr/>
          <p:nvPr userDrawn="1"/>
        </p:nvGrpSpPr>
        <p:grpSpPr>
          <a:xfrm>
            <a:off x="8354346" y="-8877"/>
            <a:ext cx="1065321" cy="748952"/>
            <a:chOff x="7607201" y="-8675"/>
            <a:chExt cx="1065321" cy="748952"/>
          </a:xfrm>
        </p:grpSpPr>
        <p:grpSp>
          <p:nvGrpSpPr>
            <p:cNvPr id="20" name="Group 19">
              <a:extLst>
                <a:ext uri="{FF2B5EF4-FFF2-40B4-BE49-F238E27FC236}">
                  <a16:creationId xmlns:a16="http://schemas.microsoft.com/office/drawing/2014/main" id="{D043479A-9BEA-4DE1-A228-CAF87616DD0A}"/>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6476FD17-20EB-449A-9366-B6A9B46BC637}"/>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4652A866-A903-4D46-87DB-8F2F2809AC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352FCA6B-E539-4D64-8A69-1B54EA53441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F046EDD7-405B-4297-A877-EF9E24ABB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171571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5E81916-54E8-459A-987B-78854A030B53}"/>
              </a:ext>
            </a:extLst>
          </p:cNvPr>
          <p:cNvGrpSpPr/>
          <p:nvPr userDrawn="1"/>
        </p:nvGrpSpPr>
        <p:grpSpPr>
          <a:xfrm>
            <a:off x="8354346" y="-8877"/>
            <a:ext cx="1065321" cy="748952"/>
            <a:chOff x="7607201" y="-8675"/>
            <a:chExt cx="1065321" cy="748952"/>
          </a:xfrm>
        </p:grpSpPr>
        <p:grpSp>
          <p:nvGrpSpPr>
            <p:cNvPr id="21" name="Group 20">
              <a:extLst>
                <a:ext uri="{FF2B5EF4-FFF2-40B4-BE49-F238E27FC236}">
                  <a16:creationId xmlns:a16="http://schemas.microsoft.com/office/drawing/2014/main" id="{E0EAA518-848E-4028-A16C-2F5ADD7DCCFB}"/>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01F41F55-9008-4189-8E39-8E8E708AB71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905860C6-66B1-4724-838E-E326A1866426}"/>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1C60CA21-294B-48D9-8A6C-0B116F4E8EE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38566C9-9CD1-4BF5-83BF-A433DCAFE8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8720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6" name="Picture 5" descr="Icon&#10;&#10;Description automatically generated">
            <a:extLst>
              <a:ext uri="{FF2B5EF4-FFF2-40B4-BE49-F238E27FC236}">
                <a16:creationId xmlns:a16="http://schemas.microsoft.com/office/drawing/2014/main" id="{2B3BF4CA-72A6-B60C-17D8-E1C17B8B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9905" y="168560"/>
            <a:ext cx="363996" cy="438366"/>
          </a:xfrm>
          <a:prstGeom prst="rect">
            <a:avLst/>
          </a:prstGeom>
        </p:spPr>
      </p:pic>
    </p:spTree>
    <p:extLst>
      <p:ext uri="{BB962C8B-B14F-4D97-AF65-F5344CB8AC3E}">
        <p14:creationId xmlns:p14="http://schemas.microsoft.com/office/powerpoint/2010/main" val="337123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323879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History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2600"/>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Geography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1077088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unitedlearning-my.sharepoint.com/:p:/r/personal/holly_caston_unitedlearning_org_uk/Documents/001%20Primary%20Curriculum%20Summer%20QA/Geography/0.%20Rationale%20and%20Overview/United%20Curriculum%20Information%20for%20Websites%20-%20Primary%20Geography.pptx?d=w0b713fd604fa4f218ecbef11a83f20d6&amp;csf=1&amp;web=1&amp;e=uIAkha&amp;nav=eyJzSWQiOjM4NywiY0lkIjoyMzcyODk0MjMxfQ"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421963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Geography</a:t>
            </a:r>
            <a:endParaRPr lang="en-GB" sz="3200" b="0">
              <a:solidFill>
                <a:schemeClr val="tx1"/>
              </a:solidFill>
            </a:endParaRPr>
          </a:p>
        </p:txBody>
      </p:sp>
      <p:pic>
        <p:nvPicPr>
          <p:cNvPr id="4" name="Picture 3">
            <a:extLst>
              <a:ext uri="{FF2B5EF4-FFF2-40B4-BE49-F238E27FC236}">
                <a16:creationId xmlns:a16="http://schemas.microsoft.com/office/drawing/2014/main" id="{47908EDA-5E6D-40CB-9BE2-A574FC46A8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6979" y="2538571"/>
            <a:ext cx="2977646" cy="3592384"/>
          </a:xfrm>
          <a:prstGeom prst="rect">
            <a:avLst/>
          </a:prstGeom>
        </p:spPr>
      </p:pic>
      <p:sp>
        <p:nvSpPr>
          <p:cNvPr id="6" name="TextBox 5">
            <a:extLst>
              <a:ext uri="{FF2B5EF4-FFF2-40B4-BE49-F238E27FC236}">
                <a16:creationId xmlns:a16="http://schemas.microsoft.com/office/drawing/2014/main" id="{0558602D-F219-5C91-727D-EAB04971831F}"/>
              </a:ext>
            </a:extLst>
          </p:cNvPr>
          <p:cNvSpPr txBox="1"/>
          <p:nvPr/>
        </p:nvSpPr>
        <p:spPr>
          <a:xfrm>
            <a:off x="1073426" y="2643809"/>
            <a:ext cx="184731" cy="369332"/>
          </a:xfrm>
          <a:prstGeom prst="rect">
            <a:avLst/>
          </a:prstGeom>
          <a:noFill/>
        </p:spPr>
        <p:txBody>
          <a:bodyPr wrap="none" rtlCol="0">
            <a:sp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A6E89552-E012-ECF5-9BED-E072E5DE0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91" y="3230633"/>
            <a:ext cx="1306893" cy="1339355"/>
          </a:xfrm>
          <a:prstGeom prst="rect">
            <a:avLst/>
          </a:prstGeom>
        </p:spPr>
      </p:pic>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E6B249D7-D027-DA80-E596-752E10A42B7B}"/>
              </a:ext>
            </a:extLst>
          </p:cNvPr>
          <p:cNvSpPr>
            <a:spLocks noGrp="1"/>
          </p:cNvSpPr>
          <p:nvPr>
            <p:ph type="body" sz="quarter" idx="10"/>
          </p:nvPr>
        </p:nvSpPr>
        <p:spPr/>
        <p:txBody>
          <a:bodyPr/>
          <a:lstStyle/>
          <a:p>
            <a:r>
              <a:rPr lang="en-GB"/>
              <a:t>Progression in Geography</a:t>
            </a:r>
          </a:p>
        </p:txBody>
      </p:sp>
      <p:pic>
        <p:nvPicPr>
          <p:cNvPr id="27" name="Picture 26" descr="Icon&#10;&#10;Description automatically generated">
            <a:extLst>
              <a:ext uri="{FF2B5EF4-FFF2-40B4-BE49-F238E27FC236}">
                <a16:creationId xmlns:a16="http://schemas.microsoft.com/office/drawing/2014/main" id="{DAE568CC-B3E8-2216-378B-B5318795C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pic>
        <p:nvPicPr>
          <p:cNvPr id="14" name="Picture 13">
            <a:extLst>
              <a:ext uri="{FF2B5EF4-FFF2-40B4-BE49-F238E27FC236}">
                <a16:creationId xmlns:a16="http://schemas.microsoft.com/office/drawing/2014/main" id="{D23DBEEE-75C9-E5FF-236E-569895DBBE29}"/>
              </a:ext>
            </a:extLst>
          </p:cNvPr>
          <p:cNvPicPr>
            <a:picLocks noChangeAspect="1"/>
          </p:cNvPicPr>
          <p:nvPr/>
        </p:nvPicPr>
        <p:blipFill>
          <a:blip r:embed="rId3"/>
          <a:stretch>
            <a:fillRect/>
          </a:stretch>
        </p:blipFill>
        <p:spPr>
          <a:xfrm>
            <a:off x="2707459" y="2029511"/>
            <a:ext cx="3955464" cy="2650601"/>
          </a:xfrm>
          <a:prstGeom prst="rect">
            <a:avLst/>
          </a:prstGeom>
        </p:spPr>
      </p:pic>
      <p:grpSp>
        <p:nvGrpSpPr>
          <p:cNvPr id="15" name="Group 14">
            <a:extLst>
              <a:ext uri="{FF2B5EF4-FFF2-40B4-BE49-F238E27FC236}">
                <a16:creationId xmlns:a16="http://schemas.microsoft.com/office/drawing/2014/main" id="{8FDB6159-ADA3-4745-AE4A-306A764587B0}"/>
              </a:ext>
            </a:extLst>
          </p:cNvPr>
          <p:cNvGrpSpPr/>
          <p:nvPr/>
        </p:nvGrpSpPr>
        <p:grpSpPr>
          <a:xfrm>
            <a:off x="273657" y="1088347"/>
            <a:ext cx="980829" cy="5014204"/>
            <a:chOff x="273657" y="-474493"/>
            <a:chExt cx="980829" cy="5014204"/>
          </a:xfrm>
        </p:grpSpPr>
        <p:sp>
          <p:nvSpPr>
            <p:cNvPr id="18" name="Rectangle 17">
              <a:extLst>
                <a:ext uri="{FF2B5EF4-FFF2-40B4-BE49-F238E27FC236}">
                  <a16:creationId xmlns:a16="http://schemas.microsoft.com/office/drawing/2014/main" id="{A712BD76-9C95-F7DE-F20F-3198FA2511C1}"/>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D1893F16-9F6A-731C-ACC0-C6173889DE77}"/>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9A38F09B-6191-2643-27B1-6908D2E7BFD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4F2D80B4-E705-FE80-5BA0-4A75EABF5D60}"/>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7F4CEF31-7FB2-8CEB-B571-AD727E18D20A}"/>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BE5FF8FF-37B2-FEE4-85C0-C883088A5D7A}"/>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9595CAF2-F135-234B-6223-9718749566C0}"/>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DE91E122-7077-CE60-3613-AF5110330A24}"/>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37704D9B-C959-D27A-D838-98F0CC7249B1}"/>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6A0840E8-5640-9ACD-4565-141525C29DE5}"/>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Rectangle 44">
              <a:extLst>
                <a:ext uri="{FF2B5EF4-FFF2-40B4-BE49-F238E27FC236}">
                  <a16:creationId xmlns:a16="http://schemas.microsoft.com/office/drawing/2014/main" id="{F1BD74E6-1D79-7275-39C9-E849BF73846B}"/>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46" name="Straight Arrow Connector 45">
            <a:extLst>
              <a:ext uri="{FF2B5EF4-FFF2-40B4-BE49-F238E27FC236}">
                <a16:creationId xmlns:a16="http://schemas.microsoft.com/office/drawing/2014/main" id="{69BB8882-4BA1-94A1-7AC8-23D563F0942F}"/>
              </a:ext>
            </a:extLst>
          </p:cNvPr>
          <p:cNvCxnSpPr>
            <a:cxnSpLocks/>
          </p:cNvCxnSpPr>
          <p:nvPr/>
        </p:nvCxnSpPr>
        <p:spPr>
          <a:xfrm flipV="1">
            <a:off x="2658413" y="4337229"/>
            <a:ext cx="244652" cy="2175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A3797C1-C4BD-C80B-58A0-B8F3FF316FE6}"/>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a:extLst>
              <a:ext uri="{FF2B5EF4-FFF2-40B4-BE49-F238E27FC236}">
                <a16:creationId xmlns:a16="http://schemas.microsoft.com/office/drawing/2014/main" id="{3E149F40-C6AA-42F0-51FE-FBB47BC0DA23}"/>
              </a:ext>
            </a:extLst>
          </p:cNvPr>
          <p:cNvCxnSpPr>
            <a:cxnSpLocks/>
          </p:cNvCxnSpPr>
          <p:nvPr/>
        </p:nvCxnSpPr>
        <p:spPr>
          <a:xfrm flipV="1">
            <a:off x="2751920" y="3607462"/>
            <a:ext cx="937839" cy="14844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F9203FB-61EE-E86C-5BBE-809741675FED}"/>
              </a:ext>
            </a:extLst>
          </p:cNvPr>
          <p:cNvCxnSpPr>
            <a:cxnSpLocks/>
          </p:cNvCxnSpPr>
          <p:nvPr/>
        </p:nvCxnSpPr>
        <p:spPr>
          <a:xfrm>
            <a:off x="4281886" y="1787473"/>
            <a:ext cx="308957" cy="87768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ECC5D81-CB82-070E-0EF0-913BF0700B59}"/>
              </a:ext>
            </a:extLst>
          </p:cNvPr>
          <p:cNvCxnSpPr>
            <a:cxnSpLocks/>
          </p:cNvCxnSpPr>
          <p:nvPr/>
        </p:nvCxnSpPr>
        <p:spPr>
          <a:xfrm flipH="1" flipV="1">
            <a:off x="6608454" y="3175322"/>
            <a:ext cx="505613" cy="103487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D0F28F-5A9F-0835-FE89-FD889BEECDF2}"/>
              </a:ext>
            </a:extLst>
          </p:cNvPr>
          <p:cNvCxnSpPr>
            <a:cxnSpLocks/>
          </p:cNvCxnSpPr>
          <p:nvPr/>
        </p:nvCxnSpPr>
        <p:spPr>
          <a:xfrm flipH="1">
            <a:off x="6570207" y="2262466"/>
            <a:ext cx="543860" cy="2532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D43D49E-EAD4-36E6-3747-494291882F8B}"/>
              </a:ext>
            </a:extLst>
          </p:cNvPr>
          <p:cNvSpPr/>
          <p:nvPr/>
        </p:nvSpPr>
        <p:spPr>
          <a:xfrm>
            <a:off x="7873143" y="5611148"/>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Environmental Science</a:t>
            </a:r>
          </a:p>
        </p:txBody>
      </p:sp>
      <p:cxnSp>
        <p:nvCxnSpPr>
          <p:cNvPr id="55" name="Straight Arrow Connector 54">
            <a:extLst>
              <a:ext uri="{FF2B5EF4-FFF2-40B4-BE49-F238E27FC236}">
                <a16:creationId xmlns:a16="http://schemas.microsoft.com/office/drawing/2014/main" id="{CF76DDB8-15A3-78A1-0A2E-61FC8F5C9516}"/>
              </a:ext>
            </a:extLst>
          </p:cNvPr>
          <p:cNvCxnSpPr>
            <a:cxnSpLocks/>
          </p:cNvCxnSpPr>
          <p:nvPr/>
        </p:nvCxnSpPr>
        <p:spPr>
          <a:xfrm flipV="1">
            <a:off x="2450647" y="2389793"/>
            <a:ext cx="368183" cy="4507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461B668-8322-D978-15E9-6C91F9E075DC}"/>
              </a:ext>
            </a:extLst>
          </p:cNvPr>
          <p:cNvCxnSpPr>
            <a:cxnSpLocks/>
          </p:cNvCxnSpPr>
          <p:nvPr/>
        </p:nvCxnSpPr>
        <p:spPr>
          <a:xfrm flipV="1">
            <a:off x="5231384" y="3610819"/>
            <a:ext cx="196234" cy="140107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A19E02-7DF0-81D5-679E-409C4630DFFE}"/>
              </a:ext>
            </a:extLst>
          </p:cNvPr>
          <p:cNvCxnSpPr>
            <a:cxnSpLocks/>
          </p:cNvCxnSpPr>
          <p:nvPr/>
        </p:nvCxnSpPr>
        <p:spPr>
          <a:xfrm flipH="1" flipV="1">
            <a:off x="5620752" y="4394431"/>
            <a:ext cx="570806" cy="5000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2E7234-CC34-4151-2C62-113C57EA9AB1}"/>
              </a:ext>
            </a:extLst>
          </p:cNvPr>
          <p:cNvCxnSpPr>
            <a:cxnSpLocks/>
          </p:cNvCxnSpPr>
          <p:nvPr/>
        </p:nvCxnSpPr>
        <p:spPr>
          <a:xfrm flipH="1">
            <a:off x="6166157" y="1856149"/>
            <a:ext cx="226820" cy="34402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6BE63BFD-66C4-2764-E853-6E77335EBE71}"/>
              </a:ext>
            </a:extLst>
          </p:cNvPr>
          <p:cNvSpPr/>
          <p:nvPr/>
        </p:nvSpPr>
        <p:spPr>
          <a:xfrm>
            <a:off x="247023" y="2310001"/>
            <a:ext cx="1054158" cy="390082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63" name="Rectangle 62">
            <a:extLst>
              <a:ext uri="{FF2B5EF4-FFF2-40B4-BE49-F238E27FC236}">
                <a16:creationId xmlns:a16="http://schemas.microsoft.com/office/drawing/2014/main" id="{5E2F1DD0-8691-F76F-489C-3EF1874950F4}"/>
              </a:ext>
            </a:extLst>
          </p:cNvPr>
          <p:cNvSpPr/>
          <p:nvPr/>
        </p:nvSpPr>
        <p:spPr>
          <a:xfrm>
            <a:off x="216016" y="1448931"/>
            <a:ext cx="1054158" cy="44848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64" name="TextBox 63">
            <a:extLst>
              <a:ext uri="{FF2B5EF4-FFF2-40B4-BE49-F238E27FC236}">
                <a16:creationId xmlns:a16="http://schemas.microsoft.com/office/drawing/2014/main" id="{03CBBBCC-D9BC-157D-1717-4F3B8F3C7A0A}"/>
              </a:ext>
            </a:extLst>
          </p:cNvPr>
          <p:cNvSpPr txBox="1"/>
          <p:nvPr/>
        </p:nvSpPr>
        <p:spPr>
          <a:xfrm>
            <a:off x="1497633" y="2262466"/>
            <a:ext cx="1054158" cy="584775"/>
          </a:xfrm>
          <a:prstGeom prst="rect">
            <a:avLst/>
          </a:prstGeom>
          <a:noFill/>
        </p:spPr>
        <p:txBody>
          <a:bodyPr wrap="square">
            <a:spAutoFit/>
          </a:bodyPr>
          <a:lstStyle/>
          <a:p>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Types of weathers include sunny, rainy, windy and snowy.</a:t>
            </a:r>
          </a:p>
        </p:txBody>
      </p:sp>
      <p:sp>
        <p:nvSpPr>
          <p:cNvPr id="65" name="TextBox 64">
            <a:extLst>
              <a:ext uri="{FF2B5EF4-FFF2-40B4-BE49-F238E27FC236}">
                <a16:creationId xmlns:a16="http://schemas.microsoft.com/office/drawing/2014/main" id="{39EF940B-54A4-F8F0-7C22-1AEF9F8A244E}"/>
              </a:ext>
            </a:extLst>
          </p:cNvPr>
          <p:cNvSpPr txBox="1"/>
          <p:nvPr/>
        </p:nvSpPr>
        <p:spPr>
          <a:xfrm>
            <a:off x="1496451" y="4291697"/>
            <a:ext cx="1317811" cy="584775"/>
          </a:xfrm>
          <a:prstGeom prst="rect">
            <a:avLst/>
          </a:prstGeom>
          <a:noFill/>
        </p:spPr>
        <p:txBody>
          <a:bodyPr wrap="square">
            <a:spAutoFit/>
          </a:bodyPr>
          <a:lstStyle/>
          <a:p>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We experience different types of weathers in different </a:t>
            </a: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seasons</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(focus on spring and winter).</a:t>
            </a:r>
          </a:p>
        </p:txBody>
      </p:sp>
      <p:sp>
        <p:nvSpPr>
          <p:cNvPr id="67" name="TextBox 66">
            <a:extLst>
              <a:ext uri="{FF2B5EF4-FFF2-40B4-BE49-F238E27FC236}">
                <a16:creationId xmlns:a16="http://schemas.microsoft.com/office/drawing/2014/main" id="{AD8FF76B-F2FE-0DE0-832B-5DA285250108}"/>
              </a:ext>
            </a:extLst>
          </p:cNvPr>
          <p:cNvSpPr txBox="1"/>
          <p:nvPr/>
        </p:nvSpPr>
        <p:spPr>
          <a:xfrm>
            <a:off x="1511298" y="5097806"/>
            <a:ext cx="1317811" cy="707886"/>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cs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cs typeface="Roboto" panose="02000000000000000000" pitchFamily="2" charset="0"/>
              </a:rPr>
              <a:t>The weather can change rapidly. The four seasons have different weather patterns.</a:t>
            </a:r>
          </a:p>
        </p:txBody>
      </p:sp>
      <p:sp>
        <p:nvSpPr>
          <p:cNvPr id="68" name="TextBox 67">
            <a:extLst>
              <a:ext uri="{FF2B5EF4-FFF2-40B4-BE49-F238E27FC236}">
                <a16:creationId xmlns:a16="http://schemas.microsoft.com/office/drawing/2014/main" id="{B6275400-69BB-C7E5-3D2D-26EFC518C316}"/>
              </a:ext>
            </a:extLst>
          </p:cNvPr>
          <p:cNvSpPr txBox="1"/>
          <p:nvPr/>
        </p:nvSpPr>
        <p:spPr>
          <a:xfrm>
            <a:off x="3220839" y="809726"/>
            <a:ext cx="1732161" cy="10054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a:solidFill>
                  <a:schemeClr val="accent2"/>
                </a:solidFill>
                <a:effectLst/>
                <a:latin typeface="Roboto" panose="02000000000000000000" pitchFamily="2" charset="0"/>
                <a:ea typeface="Roboto" panose="02000000000000000000" pitchFamily="2" charset="0"/>
              </a:rPr>
              <a:t>The weather is short-term. </a:t>
            </a:r>
            <a:r>
              <a:rPr lang="en-US" sz="800" b="1" i="0">
                <a:solidFill>
                  <a:schemeClr val="accent2"/>
                </a:solidFill>
                <a:effectLst/>
                <a:latin typeface="Roboto" panose="02000000000000000000" pitchFamily="2" charset="0"/>
                <a:ea typeface="Roboto" panose="02000000000000000000" pitchFamily="2" charset="0"/>
              </a:rPr>
              <a:t>Climate</a:t>
            </a:r>
            <a:r>
              <a:rPr lang="en-US" sz="800" b="0" i="0">
                <a:solidFill>
                  <a:schemeClr val="accent2"/>
                </a:solidFill>
                <a:effectLst/>
                <a:latin typeface="Roboto" panose="02000000000000000000" pitchFamily="2" charset="0"/>
                <a:ea typeface="Roboto" panose="02000000000000000000" pitchFamily="2" charset="0"/>
              </a:rPr>
              <a:t> is a long-term summary of the weather conditions.</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Precipitation</a:t>
            </a:r>
            <a:r>
              <a:rPr lang="en-US" sz="800" b="0" i="0">
                <a:solidFill>
                  <a:schemeClr val="accent2"/>
                </a:solidFill>
                <a:effectLst/>
                <a:latin typeface="Roboto" panose="02000000000000000000" pitchFamily="2" charset="0"/>
                <a:ea typeface="Roboto" panose="02000000000000000000" pitchFamily="2" charset="0"/>
              </a:rPr>
              <a:t> is the fall of water as rain, sleet, snow or hail.</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Deserts</a:t>
            </a:r>
            <a:r>
              <a:rPr lang="en-US" sz="800" b="0" i="0">
                <a:solidFill>
                  <a:schemeClr val="accent2"/>
                </a:solidFill>
                <a:effectLst/>
                <a:latin typeface="Roboto" panose="02000000000000000000" pitchFamily="2" charset="0"/>
                <a:ea typeface="Roboto" panose="02000000000000000000" pitchFamily="2" charset="0"/>
              </a:rPr>
              <a:t> are places where there is very little precipitation.</a:t>
            </a:r>
          </a:p>
        </p:txBody>
      </p:sp>
      <p:cxnSp>
        <p:nvCxnSpPr>
          <p:cNvPr id="69" name="Straight Arrow Connector 68">
            <a:extLst>
              <a:ext uri="{FF2B5EF4-FFF2-40B4-BE49-F238E27FC236}">
                <a16:creationId xmlns:a16="http://schemas.microsoft.com/office/drawing/2014/main" id="{493A9302-35C8-CF11-550A-4EDB25CD1ED8}"/>
              </a:ext>
            </a:extLst>
          </p:cNvPr>
          <p:cNvCxnSpPr>
            <a:cxnSpLocks/>
          </p:cNvCxnSpPr>
          <p:nvPr/>
        </p:nvCxnSpPr>
        <p:spPr>
          <a:xfrm>
            <a:off x="2814262" y="1766600"/>
            <a:ext cx="1248892" cy="360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1A6CD57-D5EF-60B0-3F90-889762A79CA9}"/>
              </a:ext>
            </a:extLst>
          </p:cNvPr>
          <p:cNvSpPr txBox="1"/>
          <p:nvPr/>
        </p:nvSpPr>
        <p:spPr>
          <a:xfrm>
            <a:off x="1511298" y="1052308"/>
            <a:ext cx="1369335" cy="979755"/>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a:t>
            </a:r>
            <a:r>
              <a:rPr lang="en-GB" sz="800" b="1" i="0">
                <a:solidFill>
                  <a:schemeClr val="bg1"/>
                </a:solidFill>
                <a:effectLst/>
                <a:latin typeface="Roboto" panose="02000000000000000000" pitchFamily="2" charset="0"/>
                <a:ea typeface="Roboto" panose="02000000000000000000" pitchFamily="2" charset="0"/>
              </a:rPr>
              <a:t>Global warming </a:t>
            </a:r>
            <a:r>
              <a:rPr lang="en-GB" sz="800" b="0" i="0">
                <a:solidFill>
                  <a:schemeClr val="bg1"/>
                </a:solidFill>
                <a:effectLst/>
                <a:latin typeface="Roboto" panose="02000000000000000000" pitchFamily="2" charset="0"/>
                <a:ea typeface="Roboto" panose="02000000000000000000" pitchFamily="2" charset="0"/>
              </a:rPr>
              <a:t>describes the increase in average temperatures on Earth.</a:t>
            </a:r>
          </a:p>
          <a:p>
            <a:pPr marR="0" lvl="0" algn="l" defTabSz="914400" rtl="0" eaLnBrk="1" fontAlgn="auto" latinLnBrk="0" hangingPunct="1">
              <a:lnSpc>
                <a:spcPct val="100000"/>
              </a:lnSpc>
              <a:spcBef>
                <a:spcPts val="0"/>
              </a:spcBef>
              <a:spcAft>
                <a:spcPts val="200"/>
              </a:spcAft>
              <a:buClrTx/>
              <a:buSzTx/>
              <a:tabLst/>
              <a:defRPr/>
            </a:pPr>
            <a:r>
              <a:rPr lang="en-GB" sz="800" b="0" i="0">
                <a:solidFill>
                  <a:schemeClr val="bg1"/>
                </a:solidFill>
                <a:effectLst/>
                <a:latin typeface="Roboto" panose="02000000000000000000" pitchFamily="2" charset="0"/>
                <a:ea typeface="Roboto" panose="02000000000000000000" pitchFamily="2" charset="0"/>
              </a:rPr>
              <a:t>There is air all around us on Earth. Air has </a:t>
            </a:r>
            <a:r>
              <a:rPr lang="en-GB" sz="800" b="1" i="0">
                <a:solidFill>
                  <a:schemeClr val="bg1"/>
                </a:solidFill>
                <a:effectLst/>
                <a:latin typeface="Roboto" panose="02000000000000000000" pitchFamily="2" charset="0"/>
                <a:ea typeface="Roboto" panose="02000000000000000000" pitchFamily="2" charset="0"/>
              </a:rPr>
              <a:t>oxygen</a:t>
            </a:r>
            <a:r>
              <a:rPr lang="en-GB" sz="800" b="0" i="0">
                <a:solidFill>
                  <a:schemeClr val="bg1"/>
                </a:solidFill>
                <a:effectLst/>
                <a:latin typeface="Roboto" panose="02000000000000000000" pitchFamily="2" charset="0"/>
                <a:ea typeface="Roboto" panose="02000000000000000000" pitchFamily="2" charset="0"/>
              </a:rPr>
              <a:t> in it.</a:t>
            </a:r>
          </a:p>
        </p:txBody>
      </p:sp>
      <p:sp>
        <p:nvSpPr>
          <p:cNvPr id="71" name="TextBox 70">
            <a:extLst>
              <a:ext uri="{FF2B5EF4-FFF2-40B4-BE49-F238E27FC236}">
                <a16:creationId xmlns:a16="http://schemas.microsoft.com/office/drawing/2014/main" id="{244DB7A4-0071-5980-62D4-A53770A0DE38}"/>
              </a:ext>
            </a:extLst>
          </p:cNvPr>
          <p:cNvSpPr txBox="1"/>
          <p:nvPr/>
        </p:nvSpPr>
        <p:spPr>
          <a:xfrm>
            <a:off x="3551068" y="5011897"/>
            <a:ext cx="2288303" cy="10054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a:solidFill>
                  <a:schemeClr val="accent2"/>
                </a:solidFill>
                <a:effectLst/>
                <a:latin typeface="Roboto" panose="02000000000000000000" pitchFamily="2" charset="0"/>
                <a:ea typeface="Roboto" panose="02000000000000000000" pitchFamily="2" charset="0"/>
              </a:rPr>
              <a:t>The layer of air around the Earth is called the </a:t>
            </a:r>
            <a:r>
              <a:rPr lang="en-US" sz="800" b="1" i="0">
                <a:solidFill>
                  <a:schemeClr val="accent2"/>
                </a:solidFill>
                <a:effectLst/>
                <a:latin typeface="Roboto" panose="02000000000000000000" pitchFamily="2" charset="0"/>
                <a:ea typeface="Roboto" panose="02000000000000000000" pitchFamily="2" charset="0"/>
              </a:rPr>
              <a:t>atmosphere</a:t>
            </a:r>
            <a:r>
              <a:rPr lang="en-US" sz="800" b="0" i="0">
                <a:solidFill>
                  <a:schemeClr val="accent2"/>
                </a:solidFill>
                <a:effectLst/>
                <a:latin typeface="Roboto" panose="02000000000000000000" pitchFamily="2" charset="0"/>
                <a:ea typeface="Roboto" panose="02000000000000000000" pitchFamily="2" charset="0"/>
              </a:rPr>
              <a:t>.</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Atmospheric circulation </a:t>
            </a:r>
            <a:r>
              <a:rPr lang="en-US" sz="800" b="0" i="0">
                <a:solidFill>
                  <a:schemeClr val="accent2"/>
                </a:solidFill>
                <a:effectLst/>
                <a:latin typeface="Roboto" panose="02000000000000000000" pitchFamily="2" charset="0"/>
                <a:ea typeface="Roboto" panose="02000000000000000000" pitchFamily="2" charset="0"/>
              </a:rPr>
              <a:t>causes some areas on Earth to have higher levels of precipitation than others.</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Tropical rainforests </a:t>
            </a:r>
            <a:r>
              <a:rPr lang="en-US" sz="800" b="0" i="0">
                <a:solidFill>
                  <a:schemeClr val="accent2"/>
                </a:solidFill>
                <a:effectLst/>
                <a:latin typeface="Roboto" panose="02000000000000000000" pitchFamily="2" charset="0"/>
                <a:ea typeface="Roboto" panose="02000000000000000000" pitchFamily="2" charset="0"/>
              </a:rPr>
              <a:t>are places where there is lots of precipitation.</a:t>
            </a:r>
          </a:p>
        </p:txBody>
      </p:sp>
      <p:sp>
        <p:nvSpPr>
          <p:cNvPr id="74" name="TextBox 73">
            <a:extLst>
              <a:ext uri="{FF2B5EF4-FFF2-40B4-BE49-F238E27FC236}">
                <a16:creationId xmlns:a16="http://schemas.microsoft.com/office/drawing/2014/main" id="{A19759FA-066D-5FDF-39A7-5EA4E9635FB4}"/>
              </a:ext>
            </a:extLst>
          </p:cNvPr>
          <p:cNvSpPr txBox="1"/>
          <p:nvPr/>
        </p:nvSpPr>
        <p:spPr>
          <a:xfrm>
            <a:off x="6159580" y="4780151"/>
            <a:ext cx="1330924" cy="830997"/>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a:solidFill>
                  <a:schemeClr val="bg1"/>
                </a:solidFill>
                <a:effectLst/>
                <a:latin typeface="Roboto" panose="02000000000000000000" pitchFamily="2" charset="0"/>
                <a:ea typeface="Roboto" panose="02000000000000000000" pitchFamily="2" charset="0"/>
              </a:rPr>
              <a:t>Science: </a:t>
            </a:r>
            <a:r>
              <a:rPr lang="en-US" sz="800" b="0" i="0">
                <a:solidFill>
                  <a:schemeClr val="bg1"/>
                </a:solidFill>
                <a:effectLst/>
                <a:latin typeface="Roboto" panose="02000000000000000000" pitchFamily="2" charset="0"/>
                <a:ea typeface="Roboto" panose="02000000000000000000" pitchFamily="2" charset="0"/>
              </a:rPr>
              <a:t>The water cycle involves </a:t>
            </a:r>
            <a:r>
              <a:rPr lang="en-US" sz="800" b="1" i="0">
                <a:solidFill>
                  <a:schemeClr val="bg1"/>
                </a:solidFill>
                <a:effectLst/>
                <a:latin typeface="Roboto" panose="02000000000000000000" pitchFamily="2" charset="0"/>
                <a:ea typeface="Roboto" panose="02000000000000000000" pitchFamily="2" charset="0"/>
              </a:rPr>
              <a:t>evaporation</a:t>
            </a:r>
            <a:r>
              <a:rPr lang="en-US" sz="800" b="0" i="0">
                <a:solidFill>
                  <a:schemeClr val="bg1"/>
                </a:solidFill>
                <a:effectLst/>
                <a:latin typeface="Roboto" panose="02000000000000000000" pitchFamily="2" charset="0"/>
                <a:ea typeface="Roboto" panose="02000000000000000000" pitchFamily="2" charset="0"/>
              </a:rPr>
              <a:t> of water from oceans and </a:t>
            </a:r>
            <a:r>
              <a:rPr lang="en-US" sz="800" b="1" i="0">
                <a:solidFill>
                  <a:schemeClr val="bg1"/>
                </a:solidFill>
                <a:effectLst/>
                <a:latin typeface="Roboto" panose="02000000000000000000" pitchFamily="2" charset="0"/>
                <a:ea typeface="Roboto" panose="02000000000000000000" pitchFamily="2" charset="0"/>
              </a:rPr>
              <a:t>condensation</a:t>
            </a:r>
            <a:r>
              <a:rPr lang="en-US" sz="800" b="0" i="0">
                <a:solidFill>
                  <a:schemeClr val="bg1"/>
                </a:solidFill>
                <a:effectLst/>
                <a:latin typeface="Roboto" panose="02000000000000000000" pitchFamily="2" charset="0"/>
                <a:ea typeface="Roboto" panose="02000000000000000000" pitchFamily="2" charset="0"/>
              </a:rPr>
              <a:t> of water, which falls as precipitation.</a:t>
            </a:r>
          </a:p>
        </p:txBody>
      </p:sp>
      <p:sp>
        <p:nvSpPr>
          <p:cNvPr id="75" name="TextBox 74">
            <a:extLst>
              <a:ext uri="{FF2B5EF4-FFF2-40B4-BE49-F238E27FC236}">
                <a16:creationId xmlns:a16="http://schemas.microsoft.com/office/drawing/2014/main" id="{19681510-B8A4-E653-8701-0D13F21EC949}"/>
              </a:ext>
            </a:extLst>
          </p:cNvPr>
          <p:cNvSpPr txBox="1"/>
          <p:nvPr/>
        </p:nvSpPr>
        <p:spPr>
          <a:xfrm>
            <a:off x="6207262" y="921351"/>
            <a:ext cx="3282667" cy="97975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amount of water on Earth is constant. Most is saltwater stored in oceans, and most freshwater is stored as ice or underground.</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Water cycle: Evaporation from the air and </a:t>
            </a:r>
            <a:r>
              <a:rPr lang="en-US" sz="800" b="1" i="0" kern="1200">
                <a:solidFill>
                  <a:schemeClr val="accent2"/>
                </a:solidFill>
                <a:effectLst/>
                <a:latin typeface="Roboto" panose="02000000000000000000" pitchFamily="2" charset="0"/>
                <a:ea typeface="Roboto" panose="02000000000000000000" pitchFamily="2" charset="0"/>
                <a:cs typeface="+mn-cs"/>
              </a:rPr>
              <a:t>transpiration</a:t>
            </a:r>
            <a:r>
              <a:rPr lang="en-US" sz="800" b="0" i="0" kern="1200">
                <a:solidFill>
                  <a:schemeClr val="accent2"/>
                </a:solidFill>
                <a:effectLst/>
                <a:latin typeface="Roboto" panose="02000000000000000000" pitchFamily="2" charset="0"/>
                <a:ea typeface="Roboto" panose="02000000000000000000" pitchFamily="2" charset="0"/>
                <a:cs typeface="+mn-cs"/>
              </a:rPr>
              <a:t> from trees mean that water </a:t>
            </a:r>
            <a:r>
              <a:rPr lang="en-US" sz="800" b="0" i="0" kern="1200" err="1">
                <a:solidFill>
                  <a:schemeClr val="accent2"/>
                </a:solidFill>
                <a:effectLst/>
                <a:latin typeface="Roboto" panose="02000000000000000000" pitchFamily="2" charset="0"/>
                <a:ea typeface="Roboto" panose="02000000000000000000" pitchFamily="2" charset="0"/>
                <a:cs typeface="+mn-cs"/>
              </a:rPr>
              <a:t>vapour</a:t>
            </a:r>
            <a:r>
              <a:rPr lang="en-US" sz="800" b="0" i="0" kern="1200">
                <a:solidFill>
                  <a:schemeClr val="accent2"/>
                </a:solidFill>
                <a:effectLst/>
                <a:latin typeface="Roboto" panose="02000000000000000000" pitchFamily="2" charset="0"/>
                <a:ea typeface="Roboto" panose="02000000000000000000" pitchFamily="2" charset="0"/>
                <a:cs typeface="+mn-cs"/>
              </a:rPr>
              <a:t> rises in the air. It condenses to form clouds, and precipitation occurs when the clouds get heavy. </a:t>
            </a:r>
            <a:r>
              <a:rPr lang="en-US" sz="800" b="1" i="0" kern="1200">
                <a:solidFill>
                  <a:schemeClr val="accent2"/>
                </a:solidFill>
                <a:effectLst/>
                <a:latin typeface="Roboto" panose="02000000000000000000" pitchFamily="2" charset="0"/>
                <a:ea typeface="Roboto" panose="02000000000000000000" pitchFamily="2" charset="0"/>
                <a:cs typeface="+mn-cs"/>
              </a:rPr>
              <a:t>Surface runoff </a:t>
            </a:r>
            <a:r>
              <a:rPr lang="en-US" sz="800" b="0" i="0" kern="1200">
                <a:solidFill>
                  <a:schemeClr val="accent2"/>
                </a:solidFill>
                <a:effectLst/>
                <a:latin typeface="Roboto" panose="02000000000000000000" pitchFamily="2" charset="0"/>
                <a:ea typeface="Roboto" panose="02000000000000000000" pitchFamily="2" charset="0"/>
                <a:cs typeface="+mn-cs"/>
              </a:rPr>
              <a:t>is the flow of water overground; </a:t>
            </a:r>
            <a:r>
              <a:rPr lang="en-US" sz="800" b="1" i="0" kern="1200">
                <a:solidFill>
                  <a:schemeClr val="accent2"/>
                </a:solidFill>
                <a:effectLst/>
                <a:latin typeface="Roboto" panose="02000000000000000000" pitchFamily="2" charset="0"/>
                <a:ea typeface="Roboto" panose="02000000000000000000" pitchFamily="2" charset="0"/>
                <a:cs typeface="+mn-cs"/>
              </a:rPr>
              <a:t>throughflow</a:t>
            </a:r>
            <a:r>
              <a:rPr lang="en-US" sz="800" b="0" i="0" kern="1200">
                <a:solidFill>
                  <a:schemeClr val="accent2"/>
                </a:solidFill>
                <a:effectLst/>
                <a:latin typeface="Roboto" panose="02000000000000000000" pitchFamily="2" charset="0"/>
                <a:ea typeface="Roboto" panose="02000000000000000000" pitchFamily="2" charset="0"/>
                <a:cs typeface="+mn-cs"/>
              </a:rPr>
              <a:t> is the flow of water underground.</a:t>
            </a:r>
          </a:p>
        </p:txBody>
      </p:sp>
      <p:sp>
        <p:nvSpPr>
          <p:cNvPr id="76" name="TextBox 75">
            <a:extLst>
              <a:ext uri="{FF2B5EF4-FFF2-40B4-BE49-F238E27FC236}">
                <a16:creationId xmlns:a16="http://schemas.microsoft.com/office/drawing/2014/main" id="{ECEFE2FA-4E33-E6FB-47BC-3C36B1BEDCEB}"/>
              </a:ext>
            </a:extLst>
          </p:cNvPr>
          <p:cNvSpPr txBox="1"/>
          <p:nvPr/>
        </p:nvSpPr>
        <p:spPr>
          <a:xfrm>
            <a:off x="7114067" y="1966068"/>
            <a:ext cx="2360335" cy="201593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Climate zones </a:t>
            </a:r>
            <a:r>
              <a:rPr lang="en-US" sz="800" b="0" i="0" kern="1200">
                <a:solidFill>
                  <a:schemeClr val="accent2"/>
                </a:solidFill>
                <a:effectLst/>
                <a:latin typeface="Roboto" panose="02000000000000000000" pitchFamily="2" charset="0"/>
                <a:ea typeface="Roboto" panose="02000000000000000000" pitchFamily="2" charset="0"/>
                <a:cs typeface="+mn-cs"/>
              </a:rPr>
              <a:t>share long-term weather patterns. There are six main climate zones: polar, temperate, arid, tropical, Mediterranean and mountainous.</a:t>
            </a:r>
          </a:p>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Biomes</a:t>
            </a:r>
            <a:r>
              <a:rPr lang="en-US" sz="800" b="0" i="0" kern="1200">
                <a:solidFill>
                  <a:schemeClr val="accent2"/>
                </a:solidFill>
                <a:effectLst/>
                <a:latin typeface="Roboto" panose="02000000000000000000" pitchFamily="2" charset="0"/>
                <a:ea typeface="Roboto" panose="02000000000000000000" pitchFamily="2" charset="0"/>
                <a:cs typeface="+mn-cs"/>
              </a:rPr>
              <a:t> are areas of the world that, because of similar climates, have similar landscapes, flora and fauna. The major biomes of the world are the tundra, tropical rainforests, coral reefs, temperate forests and hot deserts.</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a:t>
            </a:r>
            <a:r>
              <a:rPr lang="en-US" sz="800" b="1" i="0" kern="1200">
                <a:solidFill>
                  <a:schemeClr val="accent2"/>
                </a:solidFill>
                <a:effectLst/>
                <a:latin typeface="Roboto" panose="02000000000000000000" pitchFamily="2" charset="0"/>
                <a:ea typeface="Roboto" panose="02000000000000000000" pitchFamily="2" charset="0"/>
                <a:cs typeface="+mn-cs"/>
              </a:rPr>
              <a:t>natural greenhouse effect</a:t>
            </a:r>
            <a:r>
              <a:rPr lang="en-US" sz="800" b="0" i="0" kern="1200">
                <a:solidFill>
                  <a:schemeClr val="accent2"/>
                </a:solidFill>
                <a:effectLst/>
                <a:latin typeface="Roboto" panose="02000000000000000000" pitchFamily="2" charset="0"/>
                <a:ea typeface="Roboto" panose="02000000000000000000" pitchFamily="2" charset="0"/>
                <a:cs typeface="+mn-cs"/>
              </a:rPr>
              <a:t>, the </a:t>
            </a:r>
            <a:r>
              <a:rPr lang="en-US" sz="800" b="1" i="0" kern="1200">
                <a:solidFill>
                  <a:schemeClr val="accent2"/>
                </a:solidFill>
                <a:effectLst/>
                <a:latin typeface="Roboto" panose="02000000000000000000" pitchFamily="2" charset="0"/>
                <a:ea typeface="Roboto" panose="02000000000000000000" pitchFamily="2" charset="0"/>
                <a:cs typeface="+mn-cs"/>
              </a:rPr>
              <a:t>enhanced greenhouse effect</a:t>
            </a:r>
            <a:r>
              <a:rPr lang="en-US" sz="800" b="0" i="0" kern="1200">
                <a:solidFill>
                  <a:schemeClr val="accent2"/>
                </a:solidFill>
                <a:effectLst/>
                <a:latin typeface="Roboto" panose="02000000000000000000" pitchFamily="2" charset="0"/>
                <a:ea typeface="Roboto" panose="02000000000000000000" pitchFamily="2" charset="0"/>
                <a:cs typeface="+mn-cs"/>
              </a:rPr>
              <a:t>, </a:t>
            </a:r>
            <a:r>
              <a:rPr lang="en-US" sz="800" b="1" i="0" kern="1200">
                <a:solidFill>
                  <a:schemeClr val="accent2"/>
                </a:solidFill>
                <a:effectLst/>
                <a:latin typeface="Roboto" panose="02000000000000000000" pitchFamily="2" charset="0"/>
                <a:ea typeface="Roboto" panose="02000000000000000000" pitchFamily="2" charset="0"/>
                <a:cs typeface="+mn-cs"/>
              </a:rPr>
              <a:t>global warming </a:t>
            </a:r>
            <a:r>
              <a:rPr lang="en-US" sz="800" b="0" i="0" kern="1200">
                <a:solidFill>
                  <a:schemeClr val="accent2"/>
                </a:solidFill>
                <a:effectLst/>
                <a:latin typeface="Roboto" panose="02000000000000000000" pitchFamily="2" charset="0"/>
                <a:ea typeface="Roboto" panose="02000000000000000000" pitchFamily="2" charset="0"/>
                <a:cs typeface="+mn-cs"/>
              </a:rPr>
              <a:t>and resulting </a:t>
            </a:r>
            <a:r>
              <a:rPr lang="en-US" sz="800" b="1" i="0" kern="1200">
                <a:solidFill>
                  <a:schemeClr val="accent2"/>
                </a:solidFill>
                <a:effectLst/>
                <a:latin typeface="Roboto" panose="02000000000000000000" pitchFamily="2" charset="0"/>
                <a:ea typeface="Roboto" panose="02000000000000000000" pitchFamily="2" charset="0"/>
                <a:cs typeface="+mn-cs"/>
              </a:rPr>
              <a:t>climate change</a:t>
            </a:r>
            <a:r>
              <a:rPr lang="en-US" sz="800" b="0" i="0" kern="1200">
                <a:solidFill>
                  <a:schemeClr val="accent2"/>
                </a:solidFill>
                <a:effectLst/>
                <a:latin typeface="Roboto" panose="02000000000000000000" pitchFamily="2" charset="0"/>
                <a:ea typeface="Roboto" panose="02000000000000000000" pitchFamily="2" charset="0"/>
                <a:cs typeface="+mn-cs"/>
              </a:rPr>
              <a:t>.</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increase in the frequency of </a:t>
            </a:r>
            <a:r>
              <a:rPr lang="en-US" sz="800" b="1" i="0" kern="1200">
                <a:solidFill>
                  <a:schemeClr val="accent2"/>
                </a:solidFill>
                <a:effectLst/>
                <a:latin typeface="Roboto" panose="02000000000000000000" pitchFamily="2" charset="0"/>
                <a:ea typeface="Roboto" panose="02000000000000000000" pitchFamily="2" charset="0"/>
                <a:cs typeface="+mn-cs"/>
              </a:rPr>
              <a:t>extreme weather </a:t>
            </a:r>
            <a:r>
              <a:rPr lang="en-US" sz="800" b="0" i="0" kern="1200">
                <a:solidFill>
                  <a:schemeClr val="accent2"/>
                </a:solidFill>
                <a:effectLst/>
                <a:latin typeface="Roboto" panose="02000000000000000000" pitchFamily="2" charset="0"/>
                <a:ea typeface="Roboto" panose="02000000000000000000" pitchFamily="2" charset="0"/>
                <a:cs typeface="+mn-cs"/>
              </a:rPr>
              <a:t>events like heatwaves and drought as a result of climate change.</a:t>
            </a:r>
          </a:p>
        </p:txBody>
      </p:sp>
      <p:sp>
        <p:nvSpPr>
          <p:cNvPr id="77" name="TextBox 76">
            <a:extLst>
              <a:ext uri="{FF2B5EF4-FFF2-40B4-BE49-F238E27FC236}">
                <a16:creationId xmlns:a16="http://schemas.microsoft.com/office/drawing/2014/main" id="{D3E987C5-16B8-93DD-5E46-10AA40CE0E38}"/>
              </a:ext>
            </a:extLst>
          </p:cNvPr>
          <p:cNvSpPr txBox="1"/>
          <p:nvPr/>
        </p:nvSpPr>
        <p:spPr>
          <a:xfrm>
            <a:off x="7117230" y="4150245"/>
            <a:ext cx="2334939" cy="461665"/>
          </a:xfrm>
          <a:prstGeom prst="rect">
            <a:avLst/>
          </a:prstGeom>
          <a:noFill/>
        </p:spPr>
        <p:txBody>
          <a:bodyPr wrap="square">
            <a:spAutoFit/>
          </a:bodyPr>
          <a:lstStyle/>
          <a:p>
            <a:r>
              <a:rPr lang="en-US" sz="800" b="0" i="0" kern="1200">
                <a:solidFill>
                  <a:schemeClr val="accent2"/>
                </a:solidFill>
                <a:effectLst/>
                <a:latin typeface="Roboto" panose="02000000000000000000" pitchFamily="2" charset="0"/>
                <a:ea typeface="Roboto" panose="02000000000000000000" pitchFamily="2" charset="0"/>
                <a:cs typeface="+mn-cs"/>
              </a:rPr>
              <a:t>Mitigation and </a:t>
            </a:r>
            <a:r>
              <a:rPr lang="en-US" sz="800" b="1" i="0" kern="1200">
                <a:solidFill>
                  <a:schemeClr val="accent2"/>
                </a:solidFill>
                <a:effectLst/>
                <a:latin typeface="Roboto" panose="02000000000000000000" pitchFamily="2" charset="0"/>
                <a:ea typeface="Roboto" panose="02000000000000000000" pitchFamily="2" charset="0"/>
                <a:cs typeface="+mn-cs"/>
              </a:rPr>
              <a:t>adaptation</a:t>
            </a:r>
            <a:r>
              <a:rPr lang="en-US" sz="800" b="0" i="0" kern="1200">
                <a:solidFill>
                  <a:schemeClr val="accent2"/>
                </a:solidFill>
                <a:effectLst/>
                <a:latin typeface="Roboto" panose="02000000000000000000" pitchFamily="2" charset="0"/>
                <a:ea typeface="Roboto" panose="02000000000000000000" pitchFamily="2" charset="0"/>
                <a:cs typeface="+mn-cs"/>
              </a:rPr>
              <a:t> are ways that humans can reduce and live with the effects of climate change.</a:t>
            </a:r>
            <a:endParaRPr lang="en-GB" sz="800">
              <a:solidFill>
                <a:schemeClr val="accent2"/>
              </a:solidFill>
            </a:endParaRPr>
          </a:p>
        </p:txBody>
      </p:sp>
      <p:cxnSp>
        <p:nvCxnSpPr>
          <p:cNvPr id="78" name="Straight Arrow Connector 77">
            <a:extLst>
              <a:ext uri="{FF2B5EF4-FFF2-40B4-BE49-F238E27FC236}">
                <a16:creationId xmlns:a16="http://schemas.microsoft.com/office/drawing/2014/main" id="{05F48625-3251-DC05-A5AF-1A2AD74E5D14}"/>
              </a:ext>
            </a:extLst>
          </p:cNvPr>
          <p:cNvCxnSpPr>
            <a:cxnSpLocks/>
          </p:cNvCxnSpPr>
          <p:nvPr/>
        </p:nvCxnSpPr>
        <p:spPr>
          <a:xfrm>
            <a:off x="5122514" y="1856149"/>
            <a:ext cx="221308" cy="80901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D33AC18-AD25-DBD6-21A8-F870DBFC24AD}"/>
              </a:ext>
            </a:extLst>
          </p:cNvPr>
          <p:cNvSpPr txBox="1"/>
          <p:nvPr/>
        </p:nvSpPr>
        <p:spPr>
          <a:xfrm>
            <a:off x="5061074" y="1322901"/>
            <a:ext cx="1095021" cy="584775"/>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There is less and less air further away from the Earth’s surface.</a:t>
            </a:r>
            <a:endParaRPr lang="en-US" sz="800" b="0" i="0" kern="1200">
              <a:solidFill>
                <a:schemeClr val="bg1"/>
              </a:solidFill>
              <a:effectLst/>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3578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2" name="Group 1">
            <a:extLst>
              <a:ext uri="{FF2B5EF4-FFF2-40B4-BE49-F238E27FC236}">
                <a16:creationId xmlns:a16="http://schemas.microsoft.com/office/drawing/2014/main" id="{42B08E02-8F64-2904-CAA4-4ECBDE2E1329}"/>
              </a:ext>
            </a:extLst>
          </p:cNvPr>
          <p:cNvGrpSpPr/>
          <p:nvPr/>
        </p:nvGrpSpPr>
        <p:grpSpPr>
          <a:xfrm>
            <a:off x="273657" y="1088347"/>
            <a:ext cx="980829" cy="5014204"/>
            <a:chOff x="273657" y="-474493"/>
            <a:chExt cx="980829" cy="5014204"/>
          </a:xfrm>
        </p:grpSpPr>
        <p:sp>
          <p:nvSpPr>
            <p:cNvPr id="34" name="Rectangle 33">
              <a:extLst>
                <a:ext uri="{FF2B5EF4-FFF2-40B4-BE49-F238E27FC236}">
                  <a16:creationId xmlns:a16="http://schemas.microsoft.com/office/drawing/2014/main" id="{0678783A-9B41-B159-DB9A-08BA7F3C8E92}"/>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C157DA6C-CF66-FE1D-8F4D-EE555F328E81}"/>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3B0E5027-3CDC-9817-B75F-3D76F4A57E1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0" name="Rectangle 39">
              <a:extLst>
                <a:ext uri="{FF2B5EF4-FFF2-40B4-BE49-F238E27FC236}">
                  <a16:creationId xmlns:a16="http://schemas.microsoft.com/office/drawing/2014/main" id="{7AF0E3FF-4259-FF0A-2958-F028EF8D9B5A}"/>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DDBEAAD3-FA1F-13FC-8F8F-8A036613E799}"/>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Rectangle 42">
              <a:extLst>
                <a:ext uri="{FF2B5EF4-FFF2-40B4-BE49-F238E27FC236}">
                  <a16:creationId xmlns:a16="http://schemas.microsoft.com/office/drawing/2014/main" id="{7B69E285-E071-8EFF-1093-D7BA8802F69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Rectangle 43">
              <a:extLst>
                <a:ext uri="{FF2B5EF4-FFF2-40B4-BE49-F238E27FC236}">
                  <a16:creationId xmlns:a16="http://schemas.microsoft.com/office/drawing/2014/main" id="{526E7031-448F-AEEB-C132-B5E9A2BE531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Rectangle 44">
              <a:extLst>
                <a:ext uri="{FF2B5EF4-FFF2-40B4-BE49-F238E27FC236}">
                  <a16:creationId xmlns:a16="http://schemas.microsoft.com/office/drawing/2014/main" id="{A22AB241-BBE5-3822-82E9-C7939ABCFCC0}"/>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6" name="Rectangle 45">
              <a:extLst>
                <a:ext uri="{FF2B5EF4-FFF2-40B4-BE49-F238E27FC236}">
                  <a16:creationId xmlns:a16="http://schemas.microsoft.com/office/drawing/2014/main" id="{3CBB428C-E6B0-8541-52CF-FA6D66FBFEFE}"/>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7" name="Rectangle 46">
              <a:extLst>
                <a:ext uri="{FF2B5EF4-FFF2-40B4-BE49-F238E27FC236}">
                  <a16:creationId xmlns:a16="http://schemas.microsoft.com/office/drawing/2014/main" id="{E070C88E-54E9-D23F-21DF-9D19BEC6FA86}"/>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9" name="Rectangle 48">
              <a:extLst>
                <a:ext uri="{FF2B5EF4-FFF2-40B4-BE49-F238E27FC236}">
                  <a16:creationId xmlns:a16="http://schemas.microsoft.com/office/drawing/2014/main" id="{A7BCB6A1-AD9C-4B6B-E903-724093B45987}"/>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50" name="Rectangle 49">
            <a:extLst>
              <a:ext uri="{FF2B5EF4-FFF2-40B4-BE49-F238E27FC236}">
                <a16:creationId xmlns:a16="http://schemas.microsoft.com/office/drawing/2014/main" id="{54162EA8-40FB-6FE4-724C-C103B3E666DC}"/>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52" name="Rectangle 51">
            <a:extLst>
              <a:ext uri="{FF2B5EF4-FFF2-40B4-BE49-F238E27FC236}">
                <a16:creationId xmlns:a16="http://schemas.microsoft.com/office/drawing/2014/main" id="{350BF33D-217C-18D4-2D49-C545D50C6313}"/>
              </a:ext>
            </a:extLst>
          </p:cNvPr>
          <p:cNvSpPr/>
          <p:nvPr/>
        </p:nvSpPr>
        <p:spPr>
          <a:xfrm>
            <a:off x="216016" y="1448930"/>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53" name="Picture 52">
            <a:extLst>
              <a:ext uri="{FF2B5EF4-FFF2-40B4-BE49-F238E27FC236}">
                <a16:creationId xmlns:a16="http://schemas.microsoft.com/office/drawing/2014/main" id="{528C2487-F520-1A11-8692-FBC11B075FB5}"/>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55" name="TextBox 54">
            <a:extLst>
              <a:ext uri="{FF2B5EF4-FFF2-40B4-BE49-F238E27FC236}">
                <a16:creationId xmlns:a16="http://schemas.microsoft.com/office/drawing/2014/main" id="{33F2FBA6-3D38-B171-BFCE-6EE3C528936D}"/>
              </a:ext>
            </a:extLst>
          </p:cNvPr>
          <p:cNvSpPr txBox="1"/>
          <p:nvPr/>
        </p:nvSpPr>
        <p:spPr>
          <a:xfrm>
            <a:off x="1373513" y="2136902"/>
            <a:ext cx="1342831" cy="118494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Talk about where I live (e.g. flat/house number, name of street).</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the UK.</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Locations of the North Pole and the South Pole.</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Africa.</a:t>
            </a:r>
          </a:p>
        </p:txBody>
      </p:sp>
      <p:cxnSp>
        <p:nvCxnSpPr>
          <p:cNvPr id="56" name="Straight Arrow Connector 55">
            <a:extLst>
              <a:ext uri="{FF2B5EF4-FFF2-40B4-BE49-F238E27FC236}">
                <a16:creationId xmlns:a16="http://schemas.microsoft.com/office/drawing/2014/main" id="{7489F84D-71FA-1E75-6225-11FB50D61B17}"/>
              </a:ext>
            </a:extLst>
          </p:cNvPr>
          <p:cNvCxnSpPr>
            <a:cxnSpLocks/>
          </p:cNvCxnSpPr>
          <p:nvPr/>
        </p:nvCxnSpPr>
        <p:spPr>
          <a:xfrm flipV="1">
            <a:off x="2635127" y="4337229"/>
            <a:ext cx="267938" cy="443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BF8B1E-ADF6-779F-00C3-8C1BDF3B0E1F}"/>
              </a:ext>
            </a:extLst>
          </p:cNvPr>
          <p:cNvCxnSpPr>
            <a:cxnSpLocks/>
          </p:cNvCxnSpPr>
          <p:nvPr/>
        </p:nvCxnSpPr>
        <p:spPr>
          <a:xfrm flipV="1">
            <a:off x="2527325" y="3084024"/>
            <a:ext cx="1196666" cy="4367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0EBF472-F2F5-422F-6D8A-C9B741960326}"/>
              </a:ext>
            </a:extLst>
          </p:cNvPr>
          <p:cNvCxnSpPr>
            <a:cxnSpLocks/>
          </p:cNvCxnSpPr>
          <p:nvPr/>
        </p:nvCxnSpPr>
        <p:spPr>
          <a:xfrm flipH="1" flipV="1">
            <a:off x="4904515" y="4200525"/>
            <a:ext cx="2086421" cy="2642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E4D3C19-E116-0A56-3221-3DAD1F268591}"/>
              </a:ext>
            </a:extLst>
          </p:cNvPr>
          <p:cNvCxnSpPr>
            <a:cxnSpLocks/>
          </p:cNvCxnSpPr>
          <p:nvPr/>
        </p:nvCxnSpPr>
        <p:spPr>
          <a:xfrm flipV="1">
            <a:off x="3044357" y="2820065"/>
            <a:ext cx="1427558" cy="18600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23D52C-A4E6-2F7E-1CB4-0947C3BA811F}"/>
              </a:ext>
            </a:extLst>
          </p:cNvPr>
          <p:cNvCxnSpPr>
            <a:cxnSpLocks/>
          </p:cNvCxnSpPr>
          <p:nvPr/>
        </p:nvCxnSpPr>
        <p:spPr>
          <a:xfrm flipH="1">
            <a:off x="4675571" y="1670863"/>
            <a:ext cx="261837" cy="6354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FC9D80B-292D-B814-3BD0-A8879607C86C}"/>
              </a:ext>
            </a:extLst>
          </p:cNvPr>
          <p:cNvCxnSpPr>
            <a:cxnSpLocks/>
          </p:cNvCxnSpPr>
          <p:nvPr/>
        </p:nvCxnSpPr>
        <p:spPr>
          <a:xfrm>
            <a:off x="3734023" y="1818143"/>
            <a:ext cx="115980" cy="46336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EC2622-A4BF-7F93-C557-118FF4C36884}"/>
              </a:ext>
            </a:extLst>
          </p:cNvPr>
          <p:cNvCxnSpPr>
            <a:cxnSpLocks/>
            <a:stCxn id="90" idx="1"/>
          </p:cNvCxnSpPr>
          <p:nvPr/>
        </p:nvCxnSpPr>
        <p:spPr>
          <a:xfrm flipH="1" flipV="1">
            <a:off x="5743788" y="4003738"/>
            <a:ext cx="1229978" cy="481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84561C8-C663-DC8A-B8AB-FA0968AAFCF8}"/>
              </a:ext>
            </a:extLst>
          </p:cNvPr>
          <p:cNvCxnSpPr>
            <a:cxnSpLocks/>
            <a:stCxn id="97" idx="1"/>
          </p:cNvCxnSpPr>
          <p:nvPr/>
        </p:nvCxnSpPr>
        <p:spPr>
          <a:xfrm flipH="1">
            <a:off x="5660120" y="1762680"/>
            <a:ext cx="342764" cy="60874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F8B7-D4BC-AC64-4872-728B46DD8488}"/>
              </a:ext>
            </a:extLst>
          </p:cNvPr>
          <p:cNvCxnSpPr>
            <a:cxnSpLocks/>
            <a:stCxn id="96" idx="1"/>
          </p:cNvCxnSpPr>
          <p:nvPr/>
        </p:nvCxnSpPr>
        <p:spPr>
          <a:xfrm flipH="1">
            <a:off x="5719592" y="2564321"/>
            <a:ext cx="1234616" cy="5975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CDEB2E3-851A-9E44-BAD4-C8C5BA483FED}"/>
              </a:ext>
            </a:extLst>
          </p:cNvPr>
          <p:cNvCxnSpPr>
            <a:cxnSpLocks/>
          </p:cNvCxnSpPr>
          <p:nvPr/>
        </p:nvCxnSpPr>
        <p:spPr>
          <a:xfrm flipV="1">
            <a:off x="2527325" y="2389793"/>
            <a:ext cx="291505" cy="855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5AF6B87-41D6-C506-A346-6D70D3CBA40F}"/>
              </a:ext>
            </a:extLst>
          </p:cNvPr>
          <p:cNvCxnSpPr>
            <a:cxnSpLocks/>
          </p:cNvCxnSpPr>
          <p:nvPr/>
        </p:nvCxnSpPr>
        <p:spPr>
          <a:xfrm>
            <a:off x="2952383" y="1876633"/>
            <a:ext cx="771608" cy="80975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34142CA-C0A9-04C2-D112-07FF8D0AB119}"/>
              </a:ext>
            </a:extLst>
          </p:cNvPr>
          <p:cNvCxnSpPr>
            <a:cxnSpLocks/>
          </p:cNvCxnSpPr>
          <p:nvPr/>
        </p:nvCxnSpPr>
        <p:spPr>
          <a:xfrm flipV="1">
            <a:off x="4357136" y="3973700"/>
            <a:ext cx="277159" cy="92544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A24B2D8-AFF2-BF88-4567-4BC5620DC74A}"/>
              </a:ext>
            </a:extLst>
          </p:cNvPr>
          <p:cNvCxnSpPr>
            <a:cxnSpLocks/>
          </p:cNvCxnSpPr>
          <p:nvPr/>
        </p:nvCxnSpPr>
        <p:spPr>
          <a:xfrm flipV="1">
            <a:off x="2988358" y="3234233"/>
            <a:ext cx="1555889" cy="246109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EED5D26-6BA2-00F6-E003-D2545AA34453}"/>
              </a:ext>
            </a:extLst>
          </p:cNvPr>
          <p:cNvCxnSpPr>
            <a:cxnSpLocks/>
          </p:cNvCxnSpPr>
          <p:nvPr/>
        </p:nvCxnSpPr>
        <p:spPr>
          <a:xfrm flipH="1">
            <a:off x="6117713" y="1753252"/>
            <a:ext cx="832710" cy="45808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B76998E-4056-C67D-0829-5B97A4182760}"/>
              </a:ext>
            </a:extLst>
          </p:cNvPr>
          <p:cNvSpPr txBox="1"/>
          <p:nvPr/>
        </p:nvSpPr>
        <p:spPr>
          <a:xfrm>
            <a:off x="1684612" y="4273853"/>
            <a:ext cx="1094675" cy="215444"/>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Kenya.</a:t>
            </a:r>
          </a:p>
        </p:txBody>
      </p:sp>
      <p:sp>
        <p:nvSpPr>
          <p:cNvPr id="74" name="TextBox 73">
            <a:extLst>
              <a:ext uri="{FF2B5EF4-FFF2-40B4-BE49-F238E27FC236}">
                <a16:creationId xmlns:a16="http://schemas.microsoft.com/office/drawing/2014/main" id="{B65ED219-8759-F387-012D-8C9E9AFFB666}"/>
              </a:ext>
            </a:extLst>
          </p:cNvPr>
          <p:cNvSpPr txBox="1"/>
          <p:nvPr/>
        </p:nvSpPr>
        <p:spPr>
          <a:xfrm>
            <a:off x="1434619" y="3483554"/>
            <a:ext cx="1248317" cy="215444"/>
          </a:xfrm>
          <a:prstGeom prst="rect">
            <a:avLst/>
          </a:prstGeom>
          <a:noFill/>
        </p:spPr>
        <p:txBody>
          <a:bodyPr wrap="square">
            <a:spAutoFit/>
          </a:bodyPr>
          <a:lstStyle/>
          <a:p>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Local area.</a:t>
            </a:r>
          </a:p>
        </p:txBody>
      </p:sp>
      <p:sp>
        <p:nvSpPr>
          <p:cNvPr id="76" name="TextBox 75">
            <a:extLst>
              <a:ext uri="{FF2B5EF4-FFF2-40B4-BE49-F238E27FC236}">
                <a16:creationId xmlns:a16="http://schemas.microsoft.com/office/drawing/2014/main" id="{DDB8DB50-4B5A-9A55-E059-A4282FBDA072}"/>
              </a:ext>
            </a:extLst>
          </p:cNvPr>
          <p:cNvSpPr txBox="1"/>
          <p:nvPr/>
        </p:nvSpPr>
        <p:spPr>
          <a:xfrm>
            <a:off x="1403727" y="935597"/>
            <a:ext cx="1980341" cy="103105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rPr>
              <a:t>The UK is </a:t>
            </a:r>
            <a:r>
              <a:rPr lang="en-US" sz="800" b="0">
                <a:solidFill>
                  <a:schemeClr val="accent2"/>
                </a:solidFill>
                <a:latin typeface="Roboto" panose="02000000000000000000" pitchFamily="2" charset="0"/>
                <a:ea typeface="Roboto" panose="02000000000000000000" pitchFamily="2" charset="0"/>
              </a:rPr>
              <a:t>made up of four countries: England, Scotland, Wales and Northern Ireland.</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The capital cities of the four countries in the UK are London (England), Edinburgh (Scotland), Cardiff (Wales) and Belfast (Northern Ireland</a:t>
            </a:r>
            <a:r>
              <a:rPr lang="en-US" sz="800">
                <a:solidFill>
                  <a:schemeClr val="accent2"/>
                </a:solidFill>
                <a:latin typeface="Roboto" panose="02000000000000000000" pitchFamily="2" charset="0"/>
                <a:ea typeface="Roboto" panose="02000000000000000000" pitchFamily="2" charset="0"/>
              </a:rPr>
              <a:t>).</a:t>
            </a:r>
          </a:p>
        </p:txBody>
      </p:sp>
      <p:sp>
        <p:nvSpPr>
          <p:cNvPr id="77" name="TextBox 76">
            <a:extLst>
              <a:ext uri="{FF2B5EF4-FFF2-40B4-BE49-F238E27FC236}">
                <a16:creationId xmlns:a16="http://schemas.microsoft.com/office/drawing/2014/main" id="{F8649B5F-AFCC-825D-921C-2F506D5EAD19}"/>
              </a:ext>
            </a:extLst>
          </p:cNvPr>
          <p:cNvSpPr txBox="1"/>
          <p:nvPr/>
        </p:nvSpPr>
        <p:spPr>
          <a:xfrm>
            <a:off x="3305781" y="911554"/>
            <a:ext cx="1657233" cy="90794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Kenya.</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78" name="TextBox 77">
            <a:extLst>
              <a:ext uri="{FF2B5EF4-FFF2-40B4-BE49-F238E27FC236}">
                <a16:creationId xmlns:a16="http://schemas.microsoft.com/office/drawing/2014/main" id="{F6C04E3F-082D-3ABE-F44E-D1D4FCE00E42}"/>
              </a:ext>
            </a:extLst>
          </p:cNvPr>
          <p:cNvSpPr txBox="1"/>
          <p:nvPr/>
        </p:nvSpPr>
        <p:spPr>
          <a:xfrm>
            <a:off x="4805651" y="898946"/>
            <a:ext cx="1657232" cy="784830"/>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A location is a point on a map.</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Place is the emotional attachment to a location, developed through character and identity.</a:t>
            </a:r>
          </a:p>
        </p:txBody>
      </p:sp>
      <p:sp>
        <p:nvSpPr>
          <p:cNvPr id="80" name="TextBox 79">
            <a:extLst>
              <a:ext uri="{FF2B5EF4-FFF2-40B4-BE49-F238E27FC236}">
                <a16:creationId xmlns:a16="http://schemas.microsoft.com/office/drawing/2014/main" id="{03D1D429-4C57-C3F7-F6CB-F89DB3B09B73}"/>
              </a:ext>
            </a:extLst>
          </p:cNvPr>
          <p:cNvSpPr txBox="1"/>
          <p:nvPr/>
        </p:nvSpPr>
        <p:spPr>
          <a:xfrm>
            <a:off x="1344064" y="4649071"/>
            <a:ext cx="1739391" cy="907941"/>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Hot deserts are usually near the Equator; cold deserts are usually near the North Pole or the South Pole.</a:t>
            </a:r>
          </a:p>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studies: </a:t>
            </a: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Sahara Desert; Antarctic Desert.</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83" name="TextBox 82">
            <a:extLst>
              <a:ext uri="{FF2B5EF4-FFF2-40B4-BE49-F238E27FC236}">
                <a16:creationId xmlns:a16="http://schemas.microsoft.com/office/drawing/2014/main" id="{59D40D6A-AC06-CAEA-B757-9CC714676405}"/>
              </a:ext>
            </a:extLst>
          </p:cNvPr>
          <p:cNvSpPr txBox="1"/>
          <p:nvPr/>
        </p:nvSpPr>
        <p:spPr>
          <a:xfrm>
            <a:off x="1344063" y="5682034"/>
            <a:ext cx="2151790" cy="78483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five oceans in the world.</a:t>
            </a:r>
          </a:p>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seas that surround the UK are the North Sea, the Irish Sea and the English Channel. The seas around the UK flow into the Atlantic Ocean.</a:t>
            </a:r>
          </a:p>
        </p:txBody>
      </p:sp>
      <p:sp>
        <p:nvSpPr>
          <p:cNvPr id="84" name="TextBox 83">
            <a:extLst>
              <a:ext uri="{FF2B5EF4-FFF2-40B4-BE49-F238E27FC236}">
                <a16:creationId xmlns:a16="http://schemas.microsoft.com/office/drawing/2014/main" id="{BF10C1BC-2DE9-C457-28F8-1ACFBEEA4243}"/>
              </a:ext>
            </a:extLst>
          </p:cNvPr>
          <p:cNvSpPr txBox="1"/>
          <p:nvPr/>
        </p:nvSpPr>
        <p:spPr>
          <a:xfrm>
            <a:off x="3450987" y="4941632"/>
            <a:ext cx="3250554" cy="1554272"/>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UK is made up of four countries: England, Scotland, Wales and N Ireland; Great Britain is made up of England, Scotland and Wales; the British Isles is made up of England, Scotland, Wales, Northern Ireland and Ireland.</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England and the UK are split into regions. Regions in England and the UK are split into counties.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several mountain ranges in the UK, including the Grampians (Scotland), Pennines (England) and Cambrian Mountains (Wales).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three longest rivers in the UK are the Severn, Thames and Trent.</a:t>
            </a:r>
          </a:p>
        </p:txBody>
      </p:sp>
      <p:sp>
        <p:nvSpPr>
          <p:cNvPr id="85" name="TextBox 84">
            <a:extLst>
              <a:ext uri="{FF2B5EF4-FFF2-40B4-BE49-F238E27FC236}">
                <a16:creationId xmlns:a16="http://schemas.microsoft.com/office/drawing/2014/main" id="{7827B08E-CFE5-CB03-3E36-CB3CEEAD1737}"/>
              </a:ext>
            </a:extLst>
          </p:cNvPr>
          <p:cNvSpPr txBox="1"/>
          <p:nvPr/>
        </p:nvSpPr>
        <p:spPr>
          <a:xfrm>
            <a:off x="6964684" y="4347066"/>
            <a:ext cx="2219273" cy="538609"/>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Pacific Ring of Fire is an imaginary line where lots of volcanoes exist.</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studies: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La Soufriere; Etna.</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87" name="TextBox 86">
            <a:extLst>
              <a:ext uri="{FF2B5EF4-FFF2-40B4-BE49-F238E27FC236}">
                <a16:creationId xmlns:a16="http://schemas.microsoft.com/office/drawing/2014/main" id="{9EBEEC78-00C8-F869-85F4-F422BB39F742}"/>
              </a:ext>
            </a:extLst>
          </p:cNvPr>
          <p:cNvSpPr txBox="1"/>
          <p:nvPr/>
        </p:nvSpPr>
        <p:spPr>
          <a:xfrm>
            <a:off x="6964684" y="4973062"/>
            <a:ext cx="2486627" cy="984885"/>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Europe is made up of 50 countries; Russia is split across Asia and Europe.</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There are similarities and differences between different places, even if they have similar physical and/or human features. </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studies: </a:t>
            </a: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Amalfi Coast; Graian Region.</a:t>
            </a:r>
            <a:endParaRPr lang="en-GB"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cxnSp>
        <p:nvCxnSpPr>
          <p:cNvPr id="88" name="Straight Arrow Connector 87">
            <a:extLst>
              <a:ext uri="{FF2B5EF4-FFF2-40B4-BE49-F238E27FC236}">
                <a16:creationId xmlns:a16="http://schemas.microsoft.com/office/drawing/2014/main" id="{F20A8CD8-5B8D-B3E0-47CC-966A4B437FC0}"/>
              </a:ext>
            </a:extLst>
          </p:cNvPr>
          <p:cNvCxnSpPr>
            <a:cxnSpLocks/>
          </p:cNvCxnSpPr>
          <p:nvPr/>
        </p:nvCxnSpPr>
        <p:spPr>
          <a:xfrm flipH="1" flipV="1">
            <a:off x="5314054" y="4583914"/>
            <a:ext cx="1659712" cy="46696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EADF294-9614-C430-A1AD-BBECE82441DC}"/>
              </a:ext>
            </a:extLst>
          </p:cNvPr>
          <p:cNvSpPr txBox="1"/>
          <p:nvPr/>
        </p:nvSpPr>
        <p:spPr>
          <a:xfrm>
            <a:off x="6973766" y="3844181"/>
            <a:ext cx="2457227" cy="415498"/>
          </a:xfrm>
          <a:prstGeom prst="rect">
            <a:avLst/>
          </a:prstGeom>
          <a:noFill/>
        </p:spPr>
        <p:txBody>
          <a:bodyPr wrap="square">
            <a:spAutoFit/>
          </a:bodyPr>
          <a:lstStyle/>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South America is made up of 12 countries.</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 Rio de Janeiro. </a:t>
            </a:r>
            <a:endParaRPr lang="en-GB"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92" name="TextBox 91">
            <a:extLst>
              <a:ext uri="{FF2B5EF4-FFF2-40B4-BE49-F238E27FC236}">
                <a16:creationId xmlns:a16="http://schemas.microsoft.com/office/drawing/2014/main" id="{A8029845-E1B0-685D-3891-6BCF9E26D9B9}"/>
              </a:ext>
            </a:extLst>
          </p:cNvPr>
          <p:cNvSpPr txBox="1"/>
          <p:nvPr/>
        </p:nvSpPr>
        <p:spPr>
          <a:xfrm>
            <a:off x="4833539" y="1958533"/>
            <a:ext cx="9388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Amazon Rainforest.</a:t>
            </a:r>
          </a:p>
        </p:txBody>
      </p:sp>
      <p:cxnSp>
        <p:nvCxnSpPr>
          <p:cNvPr id="95" name="Straight Arrow Connector 94">
            <a:extLst>
              <a:ext uri="{FF2B5EF4-FFF2-40B4-BE49-F238E27FC236}">
                <a16:creationId xmlns:a16="http://schemas.microsoft.com/office/drawing/2014/main" id="{249E5E66-9A3B-F48D-D70C-7ACE21AD5279}"/>
              </a:ext>
            </a:extLst>
          </p:cNvPr>
          <p:cNvCxnSpPr>
            <a:cxnSpLocks/>
          </p:cNvCxnSpPr>
          <p:nvPr/>
        </p:nvCxnSpPr>
        <p:spPr>
          <a:xfrm>
            <a:off x="5114515" y="2364219"/>
            <a:ext cx="256313" cy="11141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B346732-F70F-1272-2BE6-5431D604E4EA}"/>
              </a:ext>
            </a:extLst>
          </p:cNvPr>
          <p:cNvSpPr txBox="1"/>
          <p:nvPr/>
        </p:nvSpPr>
        <p:spPr>
          <a:xfrm>
            <a:off x="6954208" y="2456599"/>
            <a:ext cx="1578279" cy="215444"/>
          </a:xfrm>
          <a:prstGeom prst="rect">
            <a:avLst/>
          </a:prstGeom>
          <a:noFill/>
        </p:spPr>
        <p:txBody>
          <a:bodyPr wrap="square">
            <a:spAutoFit/>
          </a:bodyPr>
          <a:lstStyle/>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studies</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Haiti; Japan.</a:t>
            </a:r>
          </a:p>
        </p:txBody>
      </p:sp>
      <p:sp>
        <p:nvSpPr>
          <p:cNvPr id="97" name="TextBox 96">
            <a:extLst>
              <a:ext uri="{FF2B5EF4-FFF2-40B4-BE49-F238E27FC236}">
                <a16:creationId xmlns:a16="http://schemas.microsoft.com/office/drawing/2014/main" id="{6CF8EB06-599E-C89B-B84D-10C438E1A84D}"/>
              </a:ext>
            </a:extLst>
          </p:cNvPr>
          <p:cNvSpPr txBox="1"/>
          <p:nvPr/>
        </p:nvSpPr>
        <p:spPr>
          <a:xfrm>
            <a:off x="6002884" y="1593403"/>
            <a:ext cx="911815" cy="338554"/>
          </a:xfrm>
          <a:prstGeom prst="rect">
            <a:avLst/>
          </a:prstGeom>
          <a:noFill/>
        </p:spPr>
        <p:txBody>
          <a:bodyPr wrap="square">
            <a:spAutoFit/>
          </a:bodyPr>
          <a:lstStyle/>
          <a:p>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Côte d'Ivoire.</a:t>
            </a:r>
          </a:p>
        </p:txBody>
      </p:sp>
      <p:sp>
        <p:nvSpPr>
          <p:cNvPr id="100" name="TextBox 99">
            <a:extLst>
              <a:ext uri="{FF2B5EF4-FFF2-40B4-BE49-F238E27FC236}">
                <a16:creationId xmlns:a16="http://schemas.microsoft.com/office/drawing/2014/main" id="{D35B2EBD-79A5-B84A-4C37-4D9CA383DE07}"/>
              </a:ext>
            </a:extLst>
          </p:cNvPr>
          <p:cNvSpPr txBox="1"/>
          <p:nvPr/>
        </p:nvSpPr>
        <p:spPr>
          <a:xfrm>
            <a:off x="6929063" y="1050311"/>
            <a:ext cx="2501932" cy="90794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North America is located to the west of Europe and is the third-largest continent. North America is made up of 23 countries in the Caribbean, Central America and Northern America.</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Locations of the Missouri, Mississippi, Yukon, Rio Grande, Churchill, Mackenzie and Colorado rivers.</a:t>
            </a:r>
          </a:p>
        </p:txBody>
      </p:sp>
      <p:sp>
        <p:nvSpPr>
          <p:cNvPr id="101" name="TextBox 100">
            <a:extLst>
              <a:ext uri="{FF2B5EF4-FFF2-40B4-BE49-F238E27FC236}">
                <a16:creationId xmlns:a16="http://schemas.microsoft.com/office/drawing/2014/main" id="{C836C6EF-D7C8-8495-7E32-8330D1EA9653}"/>
              </a:ext>
            </a:extLst>
          </p:cNvPr>
          <p:cNvSpPr txBox="1"/>
          <p:nvPr/>
        </p:nvSpPr>
        <p:spPr>
          <a:xfrm>
            <a:off x="6950423" y="2072432"/>
            <a:ext cx="2480572" cy="215444"/>
          </a:xfrm>
          <a:prstGeom prst="rect">
            <a:avLst/>
          </a:prstGeom>
          <a:noFill/>
        </p:spPr>
        <p:txBody>
          <a:bodyPr wrap="square">
            <a:spAutoFit/>
          </a:bodyPr>
          <a:lstStyle/>
          <a:p>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Locating climate zones and biomes.</a:t>
            </a:r>
          </a:p>
        </p:txBody>
      </p:sp>
      <p:cxnSp>
        <p:nvCxnSpPr>
          <p:cNvPr id="103" name="Straight Arrow Connector 102">
            <a:extLst>
              <a:ext uri="{FF2B5EF4-FFF2-40B4-BE49-F238E27FC236}">
                <a16:creationId xmlns:a16="http://schemas.microsoft.com/office/drawing/2014/main" id="{173FB7F6-1ECA-96AD-E24C-5F5F490F3EC9}"/>
              </a:ext>
            </a:extLst>
          </p:cNvPr>
          <p:cNvCxnSpPr>
            <a:cxnSpLocks/>
            <a:stCxn id="101" idx="1"/>
          </p:cNvCxnSpPr>
          <p:nvPr/>
        </p:nvCxnSpPr>
        <p:spPr>
          <a:xfrm flipH="1">
            <a:off x="6540957" y="2180154"/>
            <a:ext cx="409466" cy="20439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9FD11F6-497A-9003-8BE8-6FA27FD88E05}"/>
              </a:ext>
            </a:extLst>
          </p:cNvPr>
          <p:cNvSpPr txBox="1"/>
          <p:nvPr/>
        </p:nvSpPr>
        <p:spPr>
          <a:xfrm>
            <a:off x="6950421" y="3004699"/>
            <a:ext cx="2480573" cy="215444"/>
          </a:xfrm>
          <a:prstGeom prst="rect">
            <a:avLst/>
          </a:prstGeom>
          <a:noFill/>
        </p:spPr>
        <p:txBody>
          <a:bodyPr wrap="square">
            <a:spAutoFit/>
          </a:bodyPr>
          <a:lstStyle/>
          <a:p>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Shetland.</a:t>
            </a:r>
          </a:p>
        </p:txBody>
      </p:sp>
      <p:cxnSp>
        <p:nvCxnSpPr>
          <p:cNvPr id="106" name="Straight Arrow Connector 105">
            <a:extLst>
              <a:ext uri="{FF2B5EF4-FFF2-40B4-BE49-F238E27FC236}">
                <a16:creationId xmlns:a16="http://schemas.microsoft.com/office/drawing/2014/main" id="{91C9AC54-8AA0-F999-AD3F-EB0A98D58333}"/>
              </a:ext>
            </a:extLst>
          </p:cNvPr>
          <p:cNvCxnSpPr>
            <a:cxnSpLocks/>
            <a:stCxn id="104" idx="1"/>
          </p:cNvCxnSpPr>
          <p:nvPr/>
        </p:nvCxnSpPr>
        <p:spPr>
          <a:xfrm flipH="1">
            <a:off x="6615292" y="3112421"/>
            <a:ext cx="335129" cy="4999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3C525E96-62EA-EFA4-838B-EA5252405906}"/>
              </a:ext>
            </a:extLst>
          </p:cNvPr>
          <p:cNvSpPr txBox="1"/>
          <p:nvPr/>
        </p:nvSpPr>
        <p:spPr>
          <a:xfrm>
            <a:off x="6950421" y="3294415"/>
            <a:ext cx="2365180" cy="461665"/>
          </a:xfrm>
          <a:prstGeom prst="rect">
            <a:avLst/>
          </a:prstGeom>
          <a:noFill/>
        </p:spPr>
        <p:txBody>
          <a:bodyPr wrap="square">
            <a:spAutoFit/>
          </a:bodyPr>
          <a:lstStyle/>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studies</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Poland to the UK over 2004–today; Mexico to the USA; Syria to countries in Europe.</a:t>
            </a:r>
          </a:p>
        </p:txBody>
      </p:sp>
      <p:cxnSp>
        <p:nvCxnSpPr>
          <p:cNvPr id="108" name="Straight Arrow Connector 107">
            <a:extLst>
              <a:ext uri="{FF2B5EF4-FFF2-40B4-BE49-F238E27FC236}">
                <a16:creationId xmlns:a16="http://schemas.microsoft.com/office/drawing/2014/main" id="{90B61729-853A-23DD-07A3-1C7B00FFE695}"/>
              </a:ext>
            </a:extLst>
          </p:cNvPr>
          <p:cNvCxnSpPr>
            <a:cxnSpLocks/>
            <a:stCxn id="107" idx="1"/>
          </p:cNvCxnSpPr>
          <p:nvPr/>
        </p:nvCxnSpPr>
        <p:spPr>
          <a:xfrm flipH="1">
            <a:off x="6615292" y="3525248"/>
            <a:ext cx="335129" cy="2755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0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21" name="Group 20">
            <a:extLst>
              <a:ext uri="{FF2B5EF4-FFF2-40B4-BE49-F238E27FC236}">
                <a16:creationId xmlns:a16="http://schemas.microsoft.com/office/drawing/2014/main" id="{EFC40755-B519-7EB0-15F0-2F1D82073B2E}"/>
              </a:ext>
            </a:extLst>
          </p:cNvPr>
          <p:cNvGrpSpPr/>
          <p:nvPr/>
        </p:nvGrpSpPr>
        <p:grpSpPr>
          <a:xfrm>
            <a:off x="273657" y="1088347"/>
            <a:ext cx="980829" cy="5014204"/>
            <a:chOff x="273657" y="-474493"/>
            <a:chExt cx="980829" cy="5014204"/>
          </a:xfrm>
        </p:grpSpPr>
        <p:sp>
          <p:nvSpPr>
            <p:cNvPr id="32" name="Rectangle 31">
              <a:extLst>
                <a:ext uri="{FF2B5EF4-FFF2-40B4-BE49-F238E27FC236}">
                  <a16:creationId xmlns:a16="http://schemas.microsoft.com/office/drawing/2014/main" id="{CD27CFD1-8409-EFE6-7981-815D8FDDC91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6BEB7404-CE16-6E67-BFA0-E2DDA96E43E9}"/>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82EF868C-9A85-2CE9-7469-2622E1A8EBB8}"/>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10F3DC37-BFBB-1C89-80B6-98166BA14C3E}"/>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40921997-0743-2403-90A1-FDD17981BE2B}"/>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0F86A58F-B068-FB1D-6DC3-8969E46FF853}"/>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Rectangle 42">
              <a:extLst>
                <a:ext uri="{FF2B5EF4-FFF2-40B4-BE49-F238E27FC236}">
                  <a16:creationId xmlns:a16="http://schemas.microsoft.com/office/drawing/2014/main" id="{DD58EADD-A0D1-FC44-972E-A5B253ED2B55}"/>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Rectangle 43">
              <a:extLst>
                <a:ext uri="{FF2B5EF4-FFF2-40B4-BE49-F238E27FC236}">
                  <a16:creationId xmlns:a16="http://schemas.microsoft.com/office/drawing/2014/main" id="{00126724-6B92-FD40-98CA-6E47426F40B8}"/>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Rectangle 44">
              <a:extLst>
                <a:ext uri="{FF2B5EF4-FFF2-40B4-BE49-F238E27FC236}">
                  <a16:creationId xmlns:a16="http://schemas.microsoft.com/office/drawing/2014/main" id="{CDDA18A9-7CAF-2DDC-0927-27792B8F7EB6}"/>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7" name="Rectangle 46">
              <a:extLst>
                <a:ext uri="{FF2B5EF4-FFF2-40B4-BE49-F238E27FC236}">
                  <a16:creationId xmlns:a16="http://schemas.microsoft.com/office/drawing/2014/main" id="{321DC0BD-B793-B4DB-DC5D-4B1AD5D51FE3}"/>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8" name="Rectangle 47">
              <a:extLst>
                <a:ext uri="{FF2B5EF4-FFF2-40B4-BE49-F238E27FC236}">
                  <a16:creationId xmlns:a16="http://schemas.microsoft.com/office/drawing/2014/main" id="{820DAB97-319D-8841-3906-3E71A94F40F8}"/>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51" name="Rectangle 50">
            <a:extLst>
              <a:ext uri="{FF2B5EF4-FFF2-40B4-BE49-F238E27FC236}">
                <a16:creationId xmlns:a16="http://schemas.microsoft.com/office/drawing/2014/main" id="{BF52C10F-4C54-30BD-7DAB-8B776EDE78E2}"/>
              </a:ext>
            </a:extLst>
          </p:cNvPr>
          <p:cNvSpPr/>
          <p:nvPr/>
        </p:nvSpPr>
        <p:spPr>
          <a:xfrm>
            <a:off x="247023"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143A6F9-8F9B-201C-4A56-85D5DAF9AB29}"/>
              </a:ext>
            </a:extLst>
          </p:cNvPr>
          <p:cNvSpPr/>
          <p:nvPr/>
        </p:nvSpPr>
        <p:spPr>
          <a:xfrm>
            <a:off x="216016" y="1016767"/>
            <a:ext cx="1054158" cy="19316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E2DEC0BA-C1F0-D8B6-9191-F44B309EF7FA}"/>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55" name="Rectangle 54">
            <a:extLst>
              <a:ext uri="{FF2B5EF4-FFF2-40B4-BE49-F238E27FC236}">
                <a16:creationId xmlns:a16="http://schemas.microsoft.com/office/drawing/2014/main" id="{FFD0318B-13F2-2465-2269-6EBEA21A4242}"/>
              </a:ext>
            </a:extLst>
          </p:cNvPr>
          <p:cNvSpPr/>
          <p:nvPr/>
        </p:nvSpPr>
        <p:spPr>
          <a:xfrm>
            <a:off x="7873143" y="5611148"/>
            <a:ext cx="1369709" cy="636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Map Skills</a:t>
            </a:r>
          </a:p>
        </p:txBody>
      </p:sp>
      <p:cxnSp>
        <p:nvCxnSpPr>
          <p:cNvPr id="57" name="Straight Arrow Connector 56">
            <a:extLst>
              <a:ext uri="{FF2B5EF4-FFF2-40B4-BE49-F238E27FC236}">
                <a16:creationId xmlns:a16="http://schemas.microsoft.com/office/drawing/2014/main" id="{42917AC7-C32A-5CB6-0A76-680F2CAF71B3}"/>
              </a:ext>
            </a:extLst>
          </p:cNvPr>
          <p:cNvCxnSpPr>
            <a:cxnSpLocks/>
          </p:cNvCxnSpPr>
          <p:nvPr/>
        </p:nvCxnSpPr>
        <p:spPr>
          <a:xfrm flipV="1">
            <a:off x="2735980" y="4337229"/>
            <a:ext cx="167085" cy="11951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B21A167-9E04-87FF-8F7F-77987F2840F3}"/>
              </a:ext>
            </a:extLst>
          </p:cNvPr>
          <p:cNvCxnSpPr>
            <a:cxnSpLocks/>
          </p:cNvCxnSpPr>
          <p:nvPr/>
        </p:nvCxnSpPr>
        <p:spPr>
          <a:xfrm>
            <a:off x="2496133" y="3119560"/>
            <a:ext cx="1193626" cy="7173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E41343D-90CD-2A7B-3DB7-1326911CCB16}"/>
              </a:ext>
            </a:extLst>
          </p:cNvPr>
          <p:cNvCxnSpPr>
            <a:cxnSpLocks/>
          </p:cNvCxnSpPr>
          <p:nvPr/>
        </p:nvCxnSpPr>
        <p:spPr>
          <a:xfrm flipV="1">
            <a:off x="3824652" y="2826615"/>
            <a:ext cx="693892" cy="2059646"/>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F9C669-AAAC-F084-AB21-1021960043D9}"/>
              </a:ext>
            </a:extLst>
          </p:cNvPr>
          <p:cNvCxnSpPr>
            <a:cxnSpLocks/>
          </p:cNvCxnSpPr>
          <p:nvPr/>
        </p:nvCxnSpPr>
        <p:spPr>
          <a:xfrm flipV="1">
            <a:off x="4365002" y="3970729"/>
            <a:ext cx="135619" cy="1396387"/>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7CCFEC2-8EED-45AC-213D-38BF17FAC55A}"/>
              </a:ext>
            </a:extLst>
          </p:cNvPr>
          <p:cNvCxnSpPr>
            <a:cxnSpLocks/>
          </p:cNvCxnSpPr>
          <p:nvPr/>
        </p:nvCxnSpPr>
        <p:spPr>
          <a:xfrm flipH="1" flipV="1">
            <a:off x="5727341" y="4021120"/>
            <a:ext cx="1368958" cy="32856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5100E65-5481-8233-6735-F62921C8037C}"/>
              </a:ext>
            </a:extLst>
          </p:cNvPr>
          <p:cNvCxnSpPr>
            <a:cxnSpLocks/>
            <a:stCxn id="96" idx="1"/>
          </p:cNvCxnSpPr>
          <p:nvPr/>
        </p:nvCxnSpPr>
        <p:spPr>
          <a:xfrm flipH="1">
            <a:off x="5660120" y="1676256"/>
            <a:ext cx="1185987" cy="69516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4A08654-E535-A373-DB56-B49233A609FC}"/>
              </a:ext>
            </a:extLst>
          </p:cNvPr>
          <p:cNvCxnSpPr>
            <a:cxnSpLocks/>
            <a:stCxn id="98" idx="1"/>
          </p:cNvCxnSpPr>
          <p:nvPr/>
        </p:nvCxnSpPr>
        <p:spPr>
          <a:xfrm flipH="1">
            <a:off x="6552943" y="3821922"/>
            <a:ext cx="794553" cy="51043"/>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C78E0F4-737E-913C-5515-53D6229578EF}"/>
              </a:ext>
            </a:extLst>
          </p:cNvPr>
          <p:cNvCxnSpPr>
            <a:cxnSpLocks/>
          </p:cNvCxnSpPr>
          <p:nvPr/>
        </p:nvCxnSpPr>
        <p:spPr>
          <a:xfrm>
            <a:off x="2288814" y="2197875"/>
            <a:ext cx="530016" cy="191918"/>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3D2BE72-10B2-6D0E-D620-21F6BAC3DD23}"/>
              </a:ext>
            </a:extLst>
          </p:cNvPr>
          <p:cNvCxnSpPr>
            <a:cxnSpLocks/>
          </p:cNvCxnSpPr>
          <p:nvPr/>
        </p:nvCxnSpPr>
        <p:spPr>
          <a:xfrm>
            <a:off x="2970731" y="1675857"/>
            <a:ext cx="753260" cy="101052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14FD294-59F1-93B9-3E63-89E6874457BB}"/>
              </a:ext>
            </a:extLst>
          </p:cNvPr>
          <p:cNvCxnSpPr>
            <a:cxnSpLocks/>
          </p:cNvCxnSpPr>
          <p:nvPr/>
        </p:nvCxnSpPr>
        <p:spPr>
          <a:xfrm flipV="1">
            <a:off x="3869893" y="3246416"/>
            <a:ext cx="627034" cy="216750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C03C3D7-5AC9-5C5A-3F22-D3004CFC5194}"/>
              </a:ext>
            </a:extLst>
          </p:cNvPr>
          <p:cNvCxnSpPr>
            <a:cxnSpLocks/>
          </p:cNvCxnSpPr>
          <p:nvPr/>
        </p:nvCxnSpPr>
        <p:spPr>
          <a:xfrm flipV="1">
            <a:off x="4698678" y="4440403"/>
            <a:ext cx="14657" cy="39141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A794B9E-5A68-E499-BB8D-46D696E9334C}"/>
              </a:ext>
            </a:extLst>
          </p:cNvPr>
          <p:cNvCxnSpPr>
            <a:cxnSpLocks/>
          </p:cNvCxnSpPr>
          <p:nvPr/>
        </p:nvCxnSpPr>
        <p:spPr>
          <a:xfrm flipH="1">
            <a:off x="6552943" y="2136863"/>
            <a:ext cx="794553" cy="28163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48C73BA-C93E-2931-1999-DB4BC7F23C5E}"/>
              </a:ext>
            </a:extLst>
          </p:cNvPr>
          <p:cNvSpPr txBox="1"/>
          <p:nvPr/>
        </p:nvSpPr>
        <p:spPr>
          <a:xfrm>
            <a:off x="1345642" y="1922548"/>
            <a:ext cx="1150491" cy="856645"/>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 globe to locate places.</a:t>
            </a:r>
          </a:p>
          <a:p>
            <a:pPr marR="0" lvl="0" algn="l" defTabSz="914400" rtl="0" eaLnBrk="1" fontAlgn="auto" latinLnBrk="0" hangingPunct="1">
              <a:spcAft>
                <a:spcPts val="200"/>
              </a:spcAft>
              <a:buClrTx/>
              <a:buSzTx/>
              <a:tabLst/>
              <a:defRPr/>
            </a:pPr>
            <a:r>
              <a:rPr lang="en-US" sz="800">
                <a:solidFill>
                  <a:schemeClr val="accent3"/>
                </a:solidFill>
                <a:latin typeface="Roboto" panose="02000000000000000000" pitchFamily="2" charset="0"/>
                <a:ea typeface="Roboto" panose="02000000000000000000" pitchFamily="2" charset="0"/>
              </a:rPr>
              <a:t>The </a:t>
            </a:r>
            <a:r>
              <a:rPr lang="en-US" sz="800" b="0">
                <a:solidFill>
                  <a:schemeClr val="accent3"/>
                </a:solidFill>
                <a:latin typeface="Roboto" panose="02000000000000000000" pitchFamily="2" charset="0"/>
                <a:ea typeface="Roboto" panose="02000000000000000000" pitchFamily="2" charset="0"/>
              </a:rPr>
              <a:t>North Pole and the South Pole are at </a:t>
            </a:r>
            <a:r>
              <a:rPr lang="en-US" sz="800">
                <a:solidFill>
                  <a:schemeClr val="accent3"/>
                </a:solidFill>
                <a:latin typeface="Roboto" panose="02000000000000000000" pitchFamily="2" charset="0"/>
                <a:ea typeface="Roboto" panose="02000000000000000000" pitchFamily="2" charset="0"/>
              </a:rPr>
              <a:t>the top and the bottom of the Earth.</a:t>
            </a:r>
          </a:p>
        </p:txBody>
      </p:sp>
      <p:sp>
        <p:nvSpPr>
          <p:cNvPr id="77" name="TextBox 76">
            <a:extLst>
              <a:ext uri="{FF2B5EF4-FFF2-40B4-BE49-F238E27FC236}">
                <a16:creationId xmlns:a16="http://schemas.microsoft.com/office/drawing/2014/main" id="{9973EB7F-0E89-8D6A-19F1-199C9A1E7F35}"/>
              </a:ext>
            </a:extLst>
          </p:cNvPr>
          <p:cNvSpPr txBox="1"/>
          <p:nvPr/>
        </p:nvSpPr>
        <p:spPr>
          <a:xfrm>
            <a:off x="1345642" y="4330166"/>
            <a:ext cx="1503702" cy="1918474"/>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objects and features in an elevation view (from front).</a:t>
            </a:r>
          </a:p>
          <a:p>
            <a:pPr marR="0" lvl="0" algn="l" defTabSz="914400" rtl="0" eaLnBrk="1" fontAlgn="auto" latinLnBrk="0" hangingPunct="1">
              <a:spcAft>
                <a:spcPts val="200"/>
              </a:spcAft>
              <a:buClrTx/>
              <a:buSzTx/>
              <a:tabLst/>
              <a:defRPr/>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objects and features in an oblique view (from diagonally above).</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objects in a plan view (from directly above).</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simple picture maps.</a:t>
            </a:r>
          </a:p>
          <a:p>
            <a:pPr>
              <a:spcAft>
                <a:spcPts val="200"/>
              </a:spcAft>
            </a:pPr>
            <a:r>
              <a:rPr lang="en-GB" sz="800" b="0">
                <a:solidFill>
                  <a:schemeClr val="accent3"/>
                </a:solidFill>
                <a:latin typeface="Roboto" panose="02000000000000000000" pitchFamily="2" charset="0"/>
                <a:ea typeface="Roboto" panose="02000000000000000000" pitchFamily="2" charset="0"/>
                <a:cs typeface="Roboto" panose="02000000000000000000" pitchFamily="2" charset="0"/>
              </a:rPr>
              <a:t>Use a basic key to interpret and identify places on a map.</a:t>
            </a:r>
          </a:p>
        </p:txBody>
      </p:sp>
      <p:sp>
        <p:nvSpPr>
          <p:cNvPr id="78" name="TextBox 77">
            <a:extLst>
              <a:ext uri="{FF2B5EF4-FFF2-40B4-BE49-F238E27FC236}">
                <a16:creationId xmlns:a16="http://schemas.microsoft.com/office/drawing/2014/main" id="{7C06FA99-5270-6251-22BB-F3812DF060BF}"/>
              </a:ext>
            </a:extLst>
          </p:cNvPr>
          <p:cNvSpPr txBox="1"/>
          <p:nvPr/>
        </p:nvSpPr>
        <p:spPr>
          <a:xfrm>
            <a:off x="1345642" y="3046005"/>
            <a:ext cx="1286848" cy="85664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route on a map and label features in the correct order.</a:t>
            </a:r>
          </a:p>
          <a:p>
            <a:pPr>
              <a:spcAft>
                <a:spcPts val="200"/>
              </a:spcAft>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a simple map (Google Maps) in a plan view</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a:t>
            </a:r>
          </a:p>
        </p:txBody>
      </p:sp>
      <p:sp>
        <p:nvSpPr>
          <p:cNvPr id="80" name="TextBox 79">
            <a:extLst>
              <a:ext uri="{FF2B5EF4-FFF2-40B4-BE49-F238E27FC236}">
                <a16:creationId xmlns:a16="http://schemas.microsoft.com/office/drawing/2014/main" id="{F14FB4FE-D992-3868-D1D2-B9F2EB698BD2}"/>
              </a:ext>
            </a:extLst>
          </p:cNvPr>
          <p:cNvSpPr txBox="1"/>
          <p:nvPr/>
        </p:nvSpPr>
        <p:spPr>
          <a:xfrm>
            <a:off x="1346008" y="1059000"/>
            <a:ext cx="2205941" cy="636072"/>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land and water on a map.</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country boundaries on a map.</a:t>
            </a:r>
          </a:p>
          <a:p>
            <a:pPr>
              <a:spcAft>
                <a:spcPts val="200"/>
              </a:spcAft>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places in the oblique view.</a:t>
            </a:r>
          </a:p>
        </p:txBody>
      </p:sp>
      <p:sp>
        <p:nvSpPr>
          <p:cNvPr id="81" name="TextBox 80">
            <a:extLst>
              <a:ext uri="{FF2B5EF4-FFF2-40B4-BE49-F238E27FC236}">
                <a16:creationId xmlns:a16="http://schemas.microsoft.com/office/drawing/2014/main" id="{E17CF63C-32D6-3910-970A-5EECF55A38B3}"/>
              </a:ext>
            </a:extLst>
          </p:cNvPr>
          <p:cNvSpPr txBox="1"/>
          <p:nvPr/>
        </p:nvSpPr>
        <p:spPr>
          <a:xfrm>
            <a:off x="3551949" y="953294"/>
            <a:ext cx="1636475" cy="759182"/>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The Equator is an imaginary line across the Earth.</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an infant atlas.</a:t>
            </a:r>
          </a:p>
          <a:p>
            <a:pPr>
              <a:spcAft>
                <a:spcPts val="200"/>
              </a:spcAft>
            </a:pPr>
            <a:r>
              <a:rPr lang="en-GB" sz="800" b="0">
                <a:solidFill>
                  <a:schemeClr val="accent3"/>
                </a:solidFill>
                <a:latin typeface="Roboto" panose="02000000000000000000" pitchFamily="2" charset="0"/>
                <a:ea typeface="Roboto" panose="02000000000000000000" pitchFamily="2" charset="0"/>
                <a:cs typeface="Roboto" panose="02000000000000000000" pitchFamily="2" charset="0"/>
              </a:rPr>
              <a:t>Use and interpret two compass points (north and south).</a:t>
            </a:r>
          </a:p>
        </p:txBody>
      </p:sp>
      <p:cxnSp>
        <p:nvCxnSpPr>
          <p:cNvPr id="82" name="Straight Arrow Connector 81">
            <a:extLst>
              <a:ext uri="{FF2B5EF4-FFF2-40B4-BE49-F238E27FC236}">
                <a16:creationId xmlns:a16="http://schemas.microsoft.com/office/drawing/2014/main" id="{53E74EEC-FAB2-8CFB-5C9B-2A4E0F138B0A}"/>
              </a:ext>
            </a:extLst>
          </p:cNvPr>
          <p:cNvCxnSpPr>
            <a:cxnSpLocks/>
          </p:cNvCxnSpPr>
          <p:nvPr/>
        </p:nvCxnSpPr>
        <p:spPr>
          <a:xfrm>
            <a:off x="3824652" y="1673685"/>
            <a:ext cx="68994" cy="697740"/>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4895FEE-E63D-1044-E1DC-B74E8F83DE64}"/>
              </a:ext>
            </a:extLst>
          </p:cNvPr>
          <p:cNvSpPr txBox="1"/>
          <p:nvPr/>
        </p:nvSpPr>
        <p:spPr>
          <a:xfrm>
            <a:off x="5136661" y="951951"/>
            <a:ext cx="1959638" cy="610424"/>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Use and interpret four compass points (north, south, east and west).</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Give and interpret basic OS map symbols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86" name="Straight Arrow Connector 85">
            <a:extLst>
              <a:ext uri="{FF2B5EF4-FFF2-40B4-BE49-F238E27FC236}">
                <a16:creationId xmlns:a16="http://schemas.microsoft.com/office/drawing/2014/main" id="{01103515-86C8-3F1F-B406-C4FFF7ADE3D3}"/>
              </a:ext>
            </a:extLst>
          </p:cNvPr>
          <p:cNvCxnSpPr>
            <a:cxnSpLocks/>
          </p:cNvCxnSpPr>
          <p:nvPr/>
        </p:nvCxnSpPr>
        <p:spPr>
          <a:xfrm flipH="1">
            <a:off x="4777908" y="1545404"/>
            <a:ext cx="504640" cy="764600"/>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C1E03A4-5689-C5B4-4293-73B4427B6CBC}"/>
              </a:ext>
            </a:extLst>
          </p:cNvPr>
          <p:cNvSpPr txBox="1"/>
          <p:nvPr/>
        </p:nvSpPr>
        <p:spPr>
          <a:xfrm>
            <a:off x="2903065" y="4831814"/>
            <a:ext cx="1126108" cy="461665"/>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satellite images (Google Earth) in a plan view.</a:t>
            </a:r>
          </a:p>
        </p:txBody>
      </p:sp>
      <p:sp>
        <p:nvSpPr>
          <p:cNvPr id="88" name="TextBox 87">
            <a:extLst>
              <a:ext uri="{FF2B5EF4-FFF2-40B4-BE49-F238E27FC236}">
                <a16:creationId xmlns:a16="http://schemas.microsoft.com/office/drawing/2014/main" id="{A4122691-0197-75E1-E5F4-6AB90B3FA01D}"/>
              </a:ext>
            </a:extLst>
          </p:cNvPr>
          <p:cNvSpPr txBox="1"/>
          <p:nvPr/>
        </p:nvSpPr>
        <p:spPr>
          <a:xfrm>
            <a:off x="2756490" y="5341451"/>
            <a:ext cx="1282082" cy="338554"/>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aerial photographs of places in a plan view.</a:t>
            </a:r>
          </a:p>
        </p:txBody>
      </p:sp>
      <p:sp>
        <p:nvSpPr>
          <p:cNvPr id="89" name="TextBox 88">
            <a:extLst>
              <a:ext uri="{FF2B5EF4-FFF2-40B4-BE49-F238E27FC236}">
                <a16:creationId xmlns:a16="http://schemas.microsoft.com/office/drawing/2014/main" id="{38197A0F-21CF-2C76-BBF1-A8C90D18D65A}"/>
              </a:ext>
            </a:extLst>
          </p:cNvPr>
          <p:cNvSpPr txBox="1"/>
          <p:nvPr/>
        </p:nvSpPr>
        <p:spPr>
          <a:xfrm>
            <a:off x="3942828" y="5367116"/>
            <a:ext cx="3488215" cy="933589"/>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Use and interpret eight compass points (N, NE, E, SE, S, SW, W, NW).</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county boundaries on a map.</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Know that political maps show human boundaries and features, and physical maps show physical boundaries and features.</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OS maps.</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physical maps.</a:t>
            </a:r>
          </a:p>
        </p:txBody>
      </p:sp>
      <p:sp>
        <p:nvSpPr>
          <p:cNvPr id="90" name="TextBox 89">
            <a:extLst>
              <a:ext uri="{FF2B5EF4-FFF2-40B4-BE49-F238E27FC236}">
                <a16:creationId xmlns:a16="http://schemas.microsoft.com/office/drawing/2014/main" id="{33DABC6D-73C3-6E3B-E24C-14DB8992F907}"/>
              </a:ext>
            </a:extLst>
          </p:cNvPr>
          <p:cNvSpPr txBox="1"/>
          <p:nvPr/>
        </p:nvSpPr>
        <p:spPr>
          <a:xfrm>
            <a:off x="4531991" y="4790938"/>
            <a:ext cx="119659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world maps drawn in a Pacific-centred view.</a:t>
            </a:r>
          </a:p>
        </p:txBody>
      </p:sp>
      <p:sp>
        <p:nvSpPr>
          <p:cNvPr id="91" name="TextBox 90">
            <a:extLst>
              <a:ext uri="{FF2B5EF4-FFF2-40B4-BE49-F238E27FC236}">
                <a16:creationId xmlns:a16="http://schemas.microsoft.com/office/drawing/2014/main" id="{36F7CE45-F3BA-5561-6EAB-AA3A459EDDCB}"/>
              </a:ext>
            </a:extLst>
          </p:cNvPr>
          <p:cNvSpPr txBox="1"/>
          <p:nvPr/>
        </p:nvSpPr>
        <p:spPr>
          <a:xfrm>
            <a:off x="5539093" y="4776071"/>
            <a:ext cx="1518852"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a range of political and physical boundaries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p>
          <a:p>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 junior atlas.</a:t>
            </a:r>
            <a:endParaRPr lang="en-US" sz="800" b="1">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92" name="Straight Arrow Connector 91">
            <a:extLst>
              <a:ext uri="{FF2B5EF4-FFF2-40B4-BE49-F238E27FC236}">
                <a16:creationId xmlns:a16="http://schemas.microsoft.com/office/drawing/2014/main" id="{E2D1CCFE-48A3-2A2B-FEDA-D02064B1FCB5}"/>
              </a:ext>
            </a:extLst>
          </p:cNvPr>
          <p:cNvCxnSpPr>
            <a:cxnSpLocks/>
          </p:cNvCxnSpPr>
          <p:nvPr/>
        </p:nvCxnSpPr>
        <p:spPr>
          <a:xfrm flipH="1" flipV="1">
            <a:off x="5311606" y="4554790"/>
            <a:ext cx="272063" cy="27702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7C394B90-27AB-9759-BB5F-CBF2BF8F5E25}"/>
              </a:ext>
            </a:extLst>
          </p:cNvPr>
          <p:cNvSpPr txBox="1"/>
          <p:nvPr/>
        </p:nvSpPr>
        <p:spPr>
          <a:xfrm>
            <a:off x="7096299" y="4096656"/>
            <a:ext cx="2361945" cy="1523494"/>
          </a:xfrm>
          <a:prstGeom prst="rect">
            <a:avLst/>
          </a:prstGeom>
          <a:noFill/>
        </p:spPr>
        <p:txBody>
          <a:bodyPr wrap="square">
            <a:spAutoFit/>
          </a:bodyPr>
          <a:lstStyle/>
          <a:p>
            <a:pPr>
              <a:spcAft>
                <a:spcPts val="200"/>
              </a:spcAft>
            </a:pPr>
            <a:r>
              <a:rPr lang="en-US" sz="800" b="0">
                <a:solidFill>
                  <a:schemeClr val="accent3"/>
                </a:solidFill>
                <a:latin typeface="Roboto" panose="02000000000000000000" pitchFamily="2" charset="0"/>
                <a:ea typeface="Roboto" panose="02000000000000000000" pitchFamily="2" charset="0"/>
                <a:cs typeface="Roboto" panose="02000000000000000000" pitchFamily="2" charset="0"/>
              </a:rPr>
              <a:t>Lines of longitude and latitude are imaginary lines that help us locate places on Earth. Lines of longitude run north to south. The main one is called the Prime Meridian. Lines of latitude run east to west. The main ones are called the Equator, the Tropics of Cancer and Capricorn and the Arctic and Antarctic Circles.</a:t>
            </a:r>
          </a:p>
          <a:p>
            <a:pPr>
              <a:spcAft>
                <a:spcPts val="200"/>
              </a:spcAft>
            </a:pPr>
            <a:r>
              <a:rPr lang="en-US" sz="800" b="0">
                <a:solidFill>
                  <a:schemeClr val="accent3"/>
                </a:solidFill>
                <a:latin typeface="Roboto" panose="02000000000000000000" pitchFamily="2" charset="0"/>
                <a:ea typeface="Roboto" panose="02000000000000000000" pitchFamily="2" charset="0"/>
                <a:cs typeface="Roboto" panose="02000000000000000000" pitchFamily="2" charset="0"/>
              </a:rPr>
              <a:t>The Equator splits the Earth into the Northern and Southern Hemispheres; the Prime Meridian splits the Earth into the Eastern and Western Hemispheres.</a:t>
            </a:r>
          </a:p>
        </p:txBody>
      </p:sp>
      <p:sp>
        <p:nvSpPr>
          <p:cNvPr id="94" name="TextBox 93">
            <a:extLst>
              <a:ext uri="{FF2B5EF4-FFF2-40B4-BE49-F238E27FC236}">
                <a16:creationId xmlns:a16="http://schemas.microsoft.com/office/drawing/2014/main" id="{4F06D323-D266-A335-AED8-62092C0F1CB9}"/>
              </a:ext>
            </a:extLst>
          </p:cNvPr>
          <p:cNvSpPr txBox="1"/>
          <p:nvPr/>
        </p:nvSpPr>
        <p:spPr>
          <a:xfrm>
            <a:off x="7347496" y="2930445"/>
            <a:ext cx="1443531"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95" name="Straight Arrow Connector 94">
            <a:extLst>
              <a:ext uri="{FF2B5EF4-FFF2-40B4-BE49-F238E27FC236}">
                <a16:creationId xmlns:a16="http://schemas.microsoft.com/office/drawing/2014/main" id="{2A904662-D592-3831-6FF3-B3173CEE1580}"/>
              </a:ext>
            </a:extLst>
          </p:cNvPr>
          <p:cNvCxnSpPr>
            <a:cxnSpLocks/>
          </p:cNvCxnSpPr>
          <p:nvPr/>
        </p:nvCxnSpPr>
        <p:spPr>
          <a:xfrm flipH="1">
            <a:off x="5743235" y="2988627"/>
            <a:ext cx="1604261" cy="15501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91D5180-2A70-F67D-D72F-F5FEDF4039F6}"/>
              </a:ext>
            </a:extLst>
          </p:cNvPr>
          <p:cNvSpPr txBox="1"/>
          <p:nvPr/>
        </p:nvSpPr>
        <p:spPr>
          <a:xfrm>
            <a:off x="6846107" y="1445423"/>
            <a:ext cx="1518852" cy="461665"/>
          </a:xfrm>
          <a:prstGeom prst="rect">
            <a:avLst/>
          </a:prstGeom>
          <a:noFill/>
        </p:spPr>
        <p:txBody>
          <a:bodyPr wrap="square">
            <a:spAutoFit/>
          </a:bodyPr>
          <a:lstStyle/>
          <a:p>
            <a:pPr>
              <a:spcAft>
                <a:spcPts val="6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using four-figure grid references on OS maps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97" name="TextBox 96">
            <a:extLst>
              <a:ext uri="{FF2B5EF4-FFF2-40B4-BE49-F238E27FC236}">
                <a16:creationId xmlns:a16="http://schemas.microsoft.com/office/drawing/2014/main" id="{E3A73B26-038F-105E-F39E-0A120C4AB929}"/>
              </a:ext>
            </a:extLst>
          </p:cNvPr>
          <p:cNvSpPr txBox="1"/>
          <p:nvPr/>
        </p:nvSpPr>
        <p:spPr>
          <a:xfrm>
            <a:off x="7347496" y="2041740"/>
            <a:ext cx="1592351" cy="461665"/>
          </a:xfrm>
          <a:prstGeom prst="rect">
            <a:avLst/>
          </a:prstGeom>
          <a:noFill/>
        </p:spPr>
        <p:txBody>
          <a:bodyPr wrap="square">
            <a:spAutoFit/>
          </a:bodyPr>
          <a:lstStyle/>
          <a:p>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thematic maps </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(showing climate zones and population density).</a:t>
            </a:r>
          </a:p>
        </p:txBody>
      </p:sp>
      <p:sp>
        <p:nvSpPr>
          <p:cNvPr id="98" name="TextBox 97">
            <a:extLst>
              <a:ext uri="{FF2B5EF4-FFF2-40B4-BE49-F238E27FC236}">
                <a16:creationId xmlns:a16="http://schemas.microsoft.com/office/drawing/2014/main" id="{0C09F6EE-3091-7600-07A9-E95D0643F162}"/>
              </a:ext>
            </a:extLst>
          </p:cNvPr>
          <p:cNvSpPr txBox="1"/>
          <p:nvPr/>
        </p:nvSpPr>
        <p:spPr>
          <a:xfrm>
            <a:off x="7347496" y="3591089"/>
            <a:ext cx="1550841"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and features using six-figure grid references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 on OS maps.</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212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21" name="Group 20">
            <a:extLst>
              <a:ext uri="{FF2B5EF4-FFF2-40B4-BE49-F238E27FC236}">
                <a16:creationId xmlns:a16="http://schemas.microsoft.com/office/drawing/2014/main" id="{6A6F371C-0A4D-FF1B-90E3-FA089251AA69}"/>
              </a:ext>
            </a:extLst>
          </p:cNvPr>
          <p:cNvGrpSpPr/>
          <p:nvPr/>
        </p:nvGrpSpPr>
        <p:grpSpPr>
          <a:xfrm>
            <a:off x="273657" y="1088347"/>
            <a:ext cx="980829" cy="5014204"/>
            <a:chOff x="273657" y="-474493"/>
            <a:chExt cx="980829" cy="5014204"/>
          </a:xfrm>
        </p:grpSpPr>
        <p:sp>
          <p:nvSpPr>
            <p:cNvPr id="22" name="Rectangle 21">
              <a:extLst>
                <a:ext uri="{FF2B5EF4-FFF2-40B4-BE49-F238E27FC236}">
                  <a16:creationId xmlns:a16="http://schemas.microsoft.com/office/drawing/2014/main" id="{9F6105F4-1B20-C2B9-6D99-E941841680EB}"/>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5" name="Rectangle 24">
              <a:extLst>
                <a:ext uri="{FF2B5EF4-FFF2-40B4-BE49-F238E27FC236}">
                  <a16:creationId xmlns:a16="http://schemas.microsoft.com/office/drawing/2014/main" id="{40081C2D-1CA6-3BA6-AF37-B8F9383CFCFD}"/>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0023329C-6D55-088F-E89C-16F712D0B43E}"/>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D87FE0C1-4772-A740-3294-20FA10DA0E0C}"/>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28C02415-FE36-5BD5-CB6F-6303A214FB39}"/>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120B27DD-3B4D-8591-3C6B-8A4F26C09DD8}"/>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E06C054D-96C8-C7C0-86C5-66622BDCD3C3}"/>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8E1E60BA-4CF2-AA1D-FF4D-F00510E8D664}"/>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57D8950C-F88E-1FB2-5DDD-F53E8720F227}"/>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B72EE9E7-AEFE-BA5C-A7D9-485D4EA6FA85}"/>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Rectangle 42">
              <a:extLst>
                <a:ext uri="{FF2B5EF4-FFF2-40B4-BE49-F238E27FC236}">
                  <a16:creationId xmlns:a16="http://schemas.microsoft.com/office/drawing/2014/main" id="{2308C70F-4F24-E3D6-1DF8-D86780592B3C}"/>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5" name="Rectangle 44">
            <a:extLst>
              <a:ext uri="{FF2B5EF4-FFF2-40B4-BE49-F238E27FC236}">
                <a16:creationId xmlns:a16="http://schemas.microsoft.com/office/drawing/2014/main" id="{3EBBE78B-07F0-C551-E04C-384F3A02105D}"/>
              </a:ext>
            </a:extLst>
          </p:cNvPr>
          <p:cNvSpPr/>
          <p:nvPr/>
        </p:nvSpPr>
        <p:spPr>
          <a:xfrm>
            <a:off x="247023"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46" name="Rectangle 45">
            <a:extLst>
              <a:ext uri="{FF2B5EF4-FFF2-40B4-BE49-F238E27FC236}">
                <a16:creationId xmlns:a16="http://schemas.microsoft.com/office/drawing/2014/main" id="{4AD67884-8727-E22D-186C-B4366B79D5A6}"/>
              </a:ext>
            </a:extLst>
          </p:cNvPr>
          <p:cNvSpPr/>
          <p:nvPr/>
        </p:nvSpPr>
        <p:spPr>
          <a:xfrm>
            <a:off x="231657" y="1040085"/>
            <a:ext cx="1054158" cy="19316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47" name="Picture 46">
            <a:extLst>
              <a:ext uri="{FF2B5EF4-FFF2-40B4-BE49-F238E27FC236}">
                <a16:creationId xmlns:a16="http://schemas.microsoft.com/office/drawing/2014/main" id="{5EE6F128-C180-8F3A-6BBA-2E8E14D6D9C4}"/>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48" name="Rectangle 47">
            <a:extLst>
              <a:ext uri="{FF2B5EF4-FFF2-40B4-BE49-F238E27FC236}">
                <a16:creationId xmlns:a16="http://schemas.microsoft.com/office/drawing/2014/main" id="{99CF4F30-9E6F-7562-9022-C87D36474573}"/>
              </a:ext>
            </a:extLst>
          </p:cNvPr>
          <p:cNvSpPr/>
          <p:nvPr/>
        </p:nvSpPr>
        <p:spPr>
          <a:xfrm>
            <a:off x="7873143" y="5611148"/>
            <a:ext cx="1369709" cy="636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Scale &amp; Perspective</a:t>
            </a:r>
          </a:p>
        </p:txBody>
      </p:sp>
      <p:cxnSp>
        <p:nvCxnSpPr>
          <p:cNvPr id="50" name="Straight Arrow Connector 49">
            <a:extLst>
              <a:ext uri="{FF2B5EF4-FFF2-40B4-BE49-F238E27FC236}">
                <a16:creationId xmlns:a16="http://schemas.microsoft.com/office/drawing/2014/main" id="{F23789D2-9A01-9104-A097-EE8992908A77}"/>
              </a:ext>
            </a:extLst>
          </p:cNvPr>
          <p:cNvCxnSpPr>
            <a:cxnSpLocks/>
          </p:cNvCxnSpPr>
          <p:nvPr/>
        </p:nvCxnSpPr>
        <p:spPr>
          <a:xfrm>
            <a:off x="2760272" y="1884829"/>
            <a:ext cx="963719" cy="1199195"/>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0C188BF-EE4C-8E2E-616D-AF14F7D3A9E2}"/>
              </a:ext>
            </a:extLst>
          </p:cNvPr>
          <p:cNvCxnSpPr>
            <a:cxnSpLocks/>
            <a:stCxn id="65" idx="0"/>
          </p:cNvCxnSpPr>
          <p:nvPr/>
        </p:nvCxnSpPr>
        <p:spPr>
          <a:xfrm flipV="1">
            <a:off x="2666217" y="4330166"/>
            <a:ext cx="269049" cy="39035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F666662-812F-C51E-B352-B1177EF82877}"/>
              </a:ext>
            </a:extLst>
          </p:cNvPr>
          <p:cNvCxnSpPr>
            <a:cxnSpLocks/>
            <a:stCxn id="72" idx="1"/>
          </p:cNvCxnSpPr>
          <p:nvPr/>
        </p:nvCxnSpPr>
        <p:spPr>
          <a:xfrm flipH="1">
            <a:off x="5743235" y="3442962"/>
            <a:ext cx="1388751" cy="16476"/>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A6CD69-CDA5-23F8-38F7-4012D4500DED}"/>
              </a:ext>
            </a:extLst>
          </p:cNvPr>
          <p:cNvCxnSpPr>
            <a:cxnSpLocks/>
          </p:cNvCxnSpPr>
          <p:nvPr/>
        </p:nvCxnSpPr>
        <p:spPr>
          <a:xfrm flipH="1" flipV="1">
            <a:off x="6111309" y="2178981"/>
            <a:ext cx="1001125" cy="57277"/>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93F4162-1F2B-F3D8-53C5-25F7DE24F9BC}"/>
              </a:ext>
            </a:extLst>
          </p:cNvPr>
          <p:cNvCxnSpPr>
            <a:cxnSpLocks/>
          </p:cNvCxnSpPr>
          <p:nvPr/>
        </p:nvCxnSpPr>
        <p:spPr>
          <a:xfrm>
            <a:off x="3392820" y="1902784"/>
            <a:ext cx="331171" cy="783602"/>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4B89BCF-05B4-144A-FA7F-AB076E7C4FA0}"/>
              </a:ext>
            </a:extLst>
          </p:cNvPr>
          <p:cNvCxnSpPr>
            <a:cxnSpLocks/>
          </p:cNvCxnSpPr>
          <p:nvPr/>
        </p:nvCxnSpPr>
        <p:spPr>
          <a:xfrm flipV="1">
            <a:off x="4615805" y="4440403"/>
            <a:ext cx="97530" cy="669492"/>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BCE063E-BE8D-B6F5-2914-6EB8C7CA1C08}"/>
              </a:ext>
            </a:extLst>
          </p:cNvPr>
          <p:cNvCxnSpPr>
            <a:cxnSpLocks/>
          </p:cNvCxnSpPr>
          <p:nvPr/>
        </p:nvCxnSpPr>
        <p:spPr>
          <a:xfrm flipH="1">
            <a:off x="3963192" y="1786803"/>
            <a:ext cx="302312" cy="52320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4F27D15-7022-6C2C-B253-F7D60CF3D5CB}"/>
              </a:ext>
            </a:extLst>
          </p:cNvPr>
          <p:cNvCxnSpPr>
            <a:cxnSpLocks/>
            <a:stCxn id="69" idx="1"/>
          </p:cNvCxnSpPr>
          <p:nvPr/>
        </p:nvCxnSpPr>
        <p:spPr>
          <a:xfrm flipH="1">
            <a:off x="4807019" y="1557121"/>
            <a:ext cx="1424067" cy="848805"/>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4821D9F-2EFE-DFEC-41FA-CF095C86D810}"/>
              </a:ext>
            </a:extLst>
          </p:cNvPr>
          <p:cNvCxnSpPr>
            <a:cxnSpLocks/>
          </p:cNvCxnSpPr>
          <p:nvPr/>
        </p:nvCxnSpPr>
        <p:spPr>
          <a:xfrm flipH="1" flipV="1">
            <a:off x="5311606" y="4554790"/>
            <a:ext cx="655516" cy="33147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3778F08-C152-C68F-A4B2-F2C182911D40}"/>
              </a:ext>
            </a:extLst>
          </p:cNvPr>
          <p:cNvCxnSpPr>
            <a:cxnSpLocks/>
          </p:cNvCxnSpPr>
          <p:nvPr/>
        </p:nvCxnSpPr>
        <p:spPr>
          <a:xfrm flipH="1" flipV="1">
            <a:off x="6583117" y="4002607"/>
            <a:ext cx="634429" cy="10097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204692F-8C70-E98D-0816-C7FE593B6DAC}"/>
              </a:ext>
            </a:extLst>
          </p:cNvPr>
          <p:cNvSpPr txBox="1"/>
          <p:nvPr/>
        </p:nvSpPr>
        <p:spPr>
          <a:xfrm>
            <a:off x="1487059" y="4720525"/>
            <a:ext cx="2358316" cy="1400383"/>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prepositions (e.g. bigger/smaller; nearer/further) to describe and interpret locations.</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directional language (not left and right) to describe and interpret directions.</a:t>
            </a:r>
          </a:p>
          <a:p>
            <a:pPr>
              <a:spcAft>
                <a:spcPts val="200"/>
              </a:spcAft>
            </a:pPr>
            <a:r>
              <a:rPr lang="en-US" sz="800" err="1">
                <a:solidFill>
                  <a:schemeClr val="accent3"/>
                </a:solidFill>
                <a:latin typeface="Roboto" panose="02000000000000000000" pitchFamily="2" charset="0"/>
                <a:ea typeface="Roboto" panose="02000000000000000000" pitchFamily="2" charset="0"/>
                <a:cs typeface="Roboto" panose="02000000000000000000" pitchFamily="2" charset="0"/>
              </a:rPr>
              <a:t>Recognise</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 that drawings are not the same size as features in real life.</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round objects to make a plan view of them, and identify objects from a plan photograph/drawing of them.</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66" name="TextBox 65">
            <a:extLst>
              <a:ext uri="{FF2B5EF4-FFF2-40B4-BE49-F238E27FC236}">
                <a16:creationId xmlns:a16="http://schemas.microsoft.com/office/drawing/2014/main" id="{681F2B31-9915-E7CF-EFA7-BE8AB18700F0}"/>
              </a:ext>
            </a:extLst>
          </p:cNvPr>
          <p:cNvSpPr txBox="1"/>
          <p:nvPr/>
        </p:nvSpPr>
        <p:spPr>
          <a:xfrm>
            <a:off x="1410881" y="1059400"/>
            <a:ext cx="1469283" cy="110286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err="1">
                <a:solidFill>
                  <a:schemeClr val="accent3"/>
                </a:solidFill>
                <a:latin typeface="Roboto" panose="02000000000000000000" pitchFamily="2" charset="0"/>
                <a:ea typeface="Roboto" panose="02000000000000000000" pitchFamily="2" charset="0"/>
                <a:cs typeface="Roboto" panose="02000000000000000000" pitchFamily="2" charset="0"/>
              </a:rPr>
              <a:t>Recognise</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 that our home, our school and our community are at the local scale.</a:t>
            </a:r>
          </a:p>
          <a:p>
            <a:pPr marR="0" lvl="0" algn="l" defTabSz="914400" rtl="0" eaLnBrk="1" fontAlgn="auto" latinLnBrk="0" hangingPunct="1">
              <a:lnSpc>
                <a:spcPct val="100000"/>
              </a:lnSpc>
              <a:spcBef>
                <a:spcPts val="0"/>
              </a:spcBef>
              <a:spcAft>
                <a:spcPts val="200"/>
              </a:spcAft>
              <a:buClrTx/>
              <a:buSzTx/>
              <a:tabLst/>
              <a:defRPr/>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Interpret and give locations and directions using the language of left, right, near and far.</a:t>
            </a:r>
            <a:endParaRPr lang="en-GB" sz="800">
              <a:solidFill>
                <a:schemeClr val="accent3"/>
              </a:solidFill>
            </a:endParaRPr>
          </a:p>
        </p:txBody>
      </p:sp>
      <p:sp>
        <p:nvSpPr>
          <p:cNvPr id="67" name="TextBox 66">
            <a:extLst>
              <a:ext uri="{FF2B5EF4-FFF2-40B4-BE49-F238E27FC236}">
                <a16:creationId xmlns:a16="http://schemas.microsoft.com/office/drawing/2014/main" id="{5E139F36-9291-5CB1-4AB6-1CC238FCE982}"/>
              </a:ext>
            </a:extLst>
          </p:cNvPr>
          <p:cNvSpPr txBox="1"/>
          <p:nvPr/>
        </p:nvSpPr>
        <p:spPr>
          <a:xfrm>
            <a:off x="2957329" y="1044761"/>
            <a:ext cx="1331483"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err="1">
                <a:solidFill>
                  <a:schemeClr val="accent3"/>
                </a:solidFill>
                <a:latin typeface="Roboto" panose="02000000000000000000" pitchFamily="2" charset="0"/>
                <a:ea typeface="Roboto" panose="02000000000000000000" pitchFamily="2" charset="0"/>
              </a:rPr>
              <a:t>Recognise</a:t>
            </a:r>
            <a:r>
              <a:rPr lang="en-US" sz="800">
                <a:solidFill>
                  <a:schemeClr val="accent3"/>
                </a:solidFill>
                <a:latin typeface="Roboto" panose="02000000000000000000" pitchFamily="2" charset="0"/>
                <a:ea typeface="Roboto" panose="02000000000000000000" pitchFamily="2" charset="0"/>
              </a:rPr>
              <a:t> that our home, our school and our community are at the local scale, while the UK and other countries are at the </a:t>
            </a:r>
            <a:r>
              <a:rPr lang="en-US" sz="800" b="0">
                <a:solidFill>
                  <a:schemeClr val="accent3"/>
                </a:solidFill>
                <a:latin typeface="Roboto" panose="02000000000000000000" pitchFamily="2" charset="0"/>
                <a:ea typeface="Roboto" panose="02000000000000000000" pitchFamily="2" charset="0"/>
              </a:rPr>
              <a:t>national scale.</a:t>
            </a:r>
          </a:p>
        </p:txBody>
      </p:sp>
      <p:sp>
        <p:nvSpPr>
          <p:cNvPr id="68" name="TextBox 67">
            <a:extLst>
              <a:ext uri="{FF2B5EF4-FFF2-40B4-BE49-F238E27FC236}">
                <a16:creationId xmlns:a16="http://schemas.microsoft.com/office/drawing/2014/main" id="{D996E03C-EBAE-5F4F-65A7-FDED4437A916}"/>
              </a:ext>
            </a:extLst>
          </p:cNvPr>
          <p:cNvSpPr txBox="1"/>
          <p:nvPr/>
        </p:nvSpPr>
        <p:spPr>
          <a:xfrm>
            <a:off x="4236647" y="1053832"/>
            <a:ext cx="1620676"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err="1">
                <a:solidFill>
                  <a:schemeClr val="accent3"/>
                </a:solidFill>
                <a:latin typeface="Roboto" panose="02000000000000000000" pitchFamily="2" charset="0"/>
                <a:ea typeface="Roboto" panose="02000000000000000000" pitchFamily="2" charset="0"/>
              </a:rPr>
              <a:t>Recognise</a:t>
            </a:r>
            <a:r>
              <a:rPr lang="en-US" sz="800">
                <a:solidFill>
                  <a:schemeClr val="accent3"/>
                </a:solidFill>
                <a:latin typeface="Roboto" panose="02000000000000000000" pitchFamily="2" charset="0"/>
                <a:ea typeface="Roboto" panose="02000000000000000000" pitchFamily="2" charset="0"/>
              </a:rPr>
              <a:t> that our home, our school and our community are at the local scale; the UK and other countries are at the </a:t>
            </a:r>
            <a:r>
              <a:rPr lang="en-US" sz="800" b="0">
                <a:solidFill>
                  <a:schemeClr val="accent3"/>
                </a:solidFill>
                <a:latin typeface="Roboto" panose="02000000000000000000" pitchFamily="2" charset="0"/>
                <a:ea typeface="Roboto" panose="02000000000000000000" pitchFamily="2" charset="0"/>
              </a:rPr>
              <a:t>national scale; and </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continents are at the global scale.</a:t>
            </a:r>
          </a:p>
        </p:txBody>
      </p:sp>
      <p:sp>
        <p:nvSpPr>
          <p:cNvPr id="69" name="TextBox 68">
            <a:extLst>
              <a:ext uri="{FF2B5EF4-FFF2-40B4-BE49-F238E27FC236}">
                <a16:creationId xmlns:a16="http://schemas.microsoft.com/office/drawing/2014/main" id="{9BB9A43C-7B0A-2A8B-E50D-081842F811E2}"/>
              </a:ext>
            </a:extLst>
          </p:cNvPr>
          <p:cNvSpPr txBox="1"/>
          <p:nvPr/>
        </p:nvSpPr>
        <p:spPr>
          <a:xfrm>
            <a:off x="6231086" y="1054419"/>
            <a:ext cx="2734595" cy="1005403"/>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routes between locations on the playground on squared paper using a scale of 1 square : 1 pace (or 1 </a:t>
            </a:r>
            <a:r>
              <a:rPr lang="en-US" sz="800" err="1">
                <a:solidFill>
                  <a:schemeClr val="accent3"/>
                </a:solidFill>
                <a:latin typeface="Roboto" panose="02000000000000000000" pitchFamily="2" charset="0"/>
                <a:ea typeface="Roboto" panose="02000000000000000000" pitchFamily="2" charset="0"/>
                <a:cs typeface="Roboto" panose="02000000000000000000" pitchFamily="2" charset="0"/>
              </a:rPr>
              <a:t>metre</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 if pupils have learned this in </a:t>
            </a:r>
            <a:r>
              <a:rPr lang="en-US" sz="800" strike="noStrike">
                <a:solidFill>
                  <a:schemeClr val="accent4"/>
                </a:solidFill>
                <a:latin typeface="Roboto" panose="02000000000000000000" pitchFamily="2" charset="0"/>
                <a:ea typeface="Roboto" panose="02000000000000000000" pitchFamily="2" charset="0"/>
                <a:cs typeface="Roboto" panose="02000000000000000000" pitchFamily="2" charset="0"/>
              </a:rPr>
              <a:t>mathematics </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by this stage in Y2).</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sketch map of a route with an approximate scale and features in the correct order.</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Know that a scale is used to show size proportionally.</a:t>
            </a:r>
          </a:p>
        </p:txBody>
      </p:sp>
      <p:sp>
        <p:nvSpPr>
          <p:cNvPr id="70" name="TextBox 69">
            <a:extLst>
              <a:ext uri="{FF2B5EF4-FFF2-40B4-BE49-F238E27FC236}">
                <a16:creationId xmlns:a16="http://schemas.microsoft.com/office/drawing/2014/main" id="{AA0B6A81-FA85-8D9A-4270-34E16F4B5930}"/>
              </a:ext>
            </a:extLst>
          </p:cNvPr>
          <p:cNvSpPr txBox="1"/>
          <p:nvPr/>
        </p:nvSpPr>
        <p:spPr>
          <a:xfrm>
            <a:off x="4122164" y="5117379"/>
            <a:ext cx="1506279" cy="707886"/>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Recognise that world maps can be drawn from different perspectives, and that different perspectives are useful for different tasks.</a:t>
            </a:r>
          </a:p>
        </p:txBody>
      </p:sp>
      <p:sp>
        <p:nvSpPr>
          <p:cNvPr id="71" name="TextBox 70">
            <a:extLst>
              <a:ext uri="{FF2B5EF4-FFF2-40B4-BE49-F238E27FC236}">
                <a16:creationId xmlns:a16="http://schemas.microsoft.com/office/drawing/2014/main" id="{DE62EE32-C730-1752-76AB-66D124EEFAF0}"/>
              </a:ext>
            </a:extLst>
          </p:cNvPr>
          <p:cNvSpPr txBox="1"/>
          <p:nvPr/>
        </p:nvSpPr>
        <p:spPr>
          <a:xfrm>
            <a:off x="5967122" y="4817508"/>
            <a:ext cx="1593803" cy="6104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strike="noStrike">
                <a:solidFill>
                  <a:schemeClr val="accent3"/>
                </a:solidFill>
                <a:latin typeface="Roboto" panose="02000000000000000000" pitchFamily="2" charset="0"/>
                <a:ea typeface="Roboto" panose="02000000000000000000" pitchFamily="2" charset="0"/>
                <a:cs typeface="Roboto" panose="02000000000000000000" pitchFamily="2" charset="0"/>
              </a:rPr>
              <a:t>Say whether a map is at the local, national or global scale.</a:t>
            </a:r>
          </a:p>
          <a:p>
            <a:pPr marR="0" lvl="0" algn="l" defTabSz="914400" rtl="0" eaLnBrk="1" fontAlgn="auto" latinLnBrk="0" hangingPunct="1">
              <a:lnSpc>
                <a:spcPct val="100000"/>
              </a:lnSpc>
              <a:spcBef>
                <a:spcPts val="0"/>
              </a:spcBef>
              <a:spcAft>
                <a:spcPts val="200"/>
              </a:spcAft>
              <a:buClrTx/>
              <a:buSzTx/>
              <a:tabLst/>
              <a:defRPr/>
            </a:pPr>
            <a:r>
              <a:rPr lang="en-US" sz="800" b="0" strike="noStrike">
                <a:solidFill>
                  <a:schemeClr val="accent3"/>
                </a:solidFill>
                <a:latin typeface="Roboto" panose="02000000000000000000" pitchFamily="2" charset="0"/>
                <a:ea typeface="Roboto" panose="02000000000000000000" pitchFamily="2" charset="0"/>
                <a:cs typeface="Roboto" panose="02000000000000000000" pitchFamily="2" charset="0"/>
              </a:rPr>
              <a:t>Spatially match locations on maps of different scales.</a:t>
            </a:r>
          </a:p>
        </p:txBody>
      </p:sp>
      <p:sp>
        <p:nvSpPr>
          <p:cNvPr id="72" name="TextBox 71">
            <a:extLst>
              <a:ext uri="{FF2B5EF4-FFF2-40B4-BE49-F238E27FC236}">
                <a16:creationId xmlns:a16="http://schemas.microsoft.com/office/drawing/2014/main" id="{8EBA14B5-B1FC-269C-B7FE-F8B0F3091CC8}"/>
              </a:ext>
            </a:extLst>
          </p:cNvPr>
          <p:cNvSpPr txBox="1"/>
          <p:nvPr/>
        </p:nvSpPr>
        <p:spPr>
          <a:xfrm>
            <a:off x="7131986" y="3212129"/>
            <a:ext cx="1322812"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an object (trees in the tropical rainforest) to scale.</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73" name="TextBox 72">
            <a:extLst>
              <a:ext uri="{FF2B5EF4-FFF2-40B4-BE49-F238E27FC236}">
                <a16:creationId xmlns:a16="http://schemas.microsoft.com/office/drawing/2014/main" id="{63093A9F-6FDD-4038-DD6F-4970D0B426E4}"/>
              </a:ext>
            </a:extLst>
          </p:cNvPr>
          <p:cNvSpPr txBox="1"/>
          <p:nvPr/>
        </p:nvSpPr>
        <p:spPr>
          <a:xfrm>
            <a:off x="7125869" y="2157480"/>
            <a:ext cx="1461829"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Calculate distances on a map using a scale (1 unit : 1, 2, 4, 5 or 10 units)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74" name="TextBox 73">
            <a:extLst>
              <a:ext uri="{FF2B5EF4-FFF2-40B4-BE49-F238E27FC236}">
                <a16:creationId xmlns:a16="http://schemas.microsoft.com/office/drawing/2014/main" id="{2C693B90-6E35-D90F-A360-E40511FEDB4C}"/>
              </a:ext>
            </a:extLst>
          </p:cNvPr>
          <p:cNvSpPr txBox="1"/>
          <p:nvPr/>
        </p:nvSpPr>
        <p:spPr>
          <a:xfrm>
            <a:off x="7170839" y="3967751"/>
            <a:ext cx="1154906"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basic map to scale (1 unit : 1, 2, 4, 5 or 10 units).</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0638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sp>
        <p:nvSpPr>
          <p:cNvPr id="16" name="Rectangle 15">
            <a:extLst>
              <a:ext uri="{FF2B5EF4-FFF2-40B4-BE49-F238E27FC236}">
                <a16:creationId xmlns:a16="http://schemas.microsoft.com/office/drawing/2014/main" id="{93E2B7AA-972D-7C08-6AB1-0765DAC11FB4}"/>
              </a:ext>
            </a:extLst>
          </p:cNvPr>
          <p:cNvSpPr/>
          <p:nvPr/>
        </p:nvSpPr>
        <p:spPr>
          <a:xfrm>
            <a:off x="236992" y="4525674"/>
            <a:ext cx="1054158" cy="173178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85A4632-FA37-9FEA-5ED7-6B4AE0D3F758}"/>
              </a:ext>
            </a:extLst>
          </p:cNvPr>
          <p:cNvGrpSpPr/>
          <p:nvPr/>
        </p:nvGrpSpPr>
        <p:grpSpPr>
          <a:xfrm>
            <a:off x="273657" y="1088347"/>
            <a:ext cx="980829" cy="4606984"/>
            <a:chOff x="273657" y="-474493"/>
            <a:chExt cx="980829" cy="4606984"/>
          </a:xfrm>
        </p:grpSpPr>
        <p:sp>
          <p:nvSpPr>
            <p:cNvPr id="23" name="Rectangle 22">
              <a:extLst>
                <a:ext uri="{FF2B5EF4-FFF2-40B4-BE49-F238E27FC236}">
                  <a16:creationId xmlns:a16="http://schemas.microsoft.com/office/drawing/2014/main" id="{21619848-21E7-D624-3B4D-717B064BFC7D}"/>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5" name="Rectangle 24">
              <a:extLst>
                <a:ext uri="{FF2B5EF4-FFF2-40B4-BE49-F238E27FC236}">
                  <a16:creationId xmlns:a16="http://schemas.microsoft.com/office/drawing/2014/main" id="{1F0C302B-8D39-58D8-62E3-612757BDB0D7}"/>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67034F8C-39D1-62D5-A65D-DB3A9CD2F391}"/>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062206FB-B55D-746B-8710-E210B6923AB0}"/>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72895E63-1C82-2858-74E6-C2CD3EE5979E}"/>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5EA08E70-6860-D977-1ECD-6978629A6835}"/>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2CE112D1-E76A-C43C-4BE4-9A1DD1B464B5}"/>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197DE0E4-E42C-359E-FDC0-5E571ACB2FAE}"/>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55CCC1B8-08A0-D8FC-C475-133671409A82}"/>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64A539A1-EFB0-6EAC-07EE-870117840C5E}"/>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38" name="Rectangle 37">
            <a:extLst>
              <a:ext uri="{FF2B5EF4-FFF2-40B4-BE49-F238E27FC236}">
                <a16:creationId xmlns:a16="http://schemas.microsoft.com/office/drawing/2014/main" id="{B7B93324-19CD-7642-0D03-A53E43C00AFF}"/>
              </a:ext>
            </a:extLst>
          </p:cNvPr>
          <p:cNvSpPr/>
          <p:nvPr/>
        </p:nvSpPr>
        <p:spPr>
          <a:xfrm>
            <a:off x="216016" y="1016767"/>
            <a:ext cx="1054158" cy="25862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39" name="Picture 38">
            <a:extLst>
              <a:ext uri="{FF2B5EF4-FFF2-40B4-BE49-F238E27FC236}">
                <a16:creationId xmlns:a16="http://schemas.microsoft.com/office/drawing/2014/main" id="{399F5C55-E554-EBF5-10A6-610EF3FAD4D7}"/>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40" name="Straight Arrow Connector 39">
            <a:extLst>
              <a:ext uri="{FF2B5EF4-FFF2-40B4-BE49-F238E27FC236}">
                <a16:creationId xmlns:a16="http://schemas.microsoft.com/office/drawing/2014/main" id="{E2C5220C-C84F-D788-D725-1762E538F698}"/>
              </a:ext>
            </a:extLst>
          </p:cNvPr>
          <p:cNvCxnSpPr>
            <a:cxnSpLocks/>
          </p:cNvCxnSpPr>
          <p:nvPr/>
        </p:nvCxnSpPr>
        <p:spPr>
          <a:xfrm>
            <a:off x="2427087" y="2345834"/>
            <a:ext cx="440260" cy="1444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632CDBF-2E44-064C-0F00-27F94F28DBE2}"/>
              </a:ext>
            </a:extLst>
          </p:cNvPr>
          <p:cNvCxnSpPr>
            <a:cxnSpLocks/>
          </p:cNvCxnSpPr>
          <p:nvPr/>
        </p:nvCxnSpPr>
        <p:spPr>
          <a:xfrm flipV="1">
            <a:off x="3943513" y="2553051"/>
            <a:ext cx="508220" cy="264504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6576BB1-2014-7F2F-82BE-F83C4CDB0958}"/>
              </a:ext>
            </a:extLst>
          </p:cNvPr>
          <p:cNvCxnSpPr>
            <a:cxnSpLocks/>
          </p:cNvCxnSpPr>
          <p:nvPr/>
        </p:nvCxnSpPr>
        <p:spPr>
          <a:xfrm>
            <a:off x="3324216" y="1856149"/>
            <a:ext cx="357257" cy="125663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00CBB6-2C1B-B212-743A-223EC3E3F747}"/>
              </a:ext>
            </a:extLst>
          </p:cNvPr>
          <p:cNvCxnSpPr>
            <a:cxnSpLocks/>
            <a:stCxn id="48" idx="1"/>
          </p:cNvCxnSpPr>
          <p:nvPr/>
        </p:nvCxnSpPr>
        <p:spPr>
          <a:xfrm flipH="1">
            <a:off x="6591260" y="2199898"/>
            <a:ext cx="396737" cy="32815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E85E35F-1C22-2AB9-C79C-E1312A7E4543}"/>
              </a:ext>
            </a:extLst>
          </p:cNvPr>
          <p:cNvCxnSpPr>
            <a:cxnSpLocks/>
          </p:cNvCxnSpPr>
          <p:nvPr/>
        </p:nvCxnSpPr>
        <p:spPr>
          <a:xfrm flipH="1">
            <a:off x="6591260" y="3586803"/>
            <a:ext cx="734992" cy="5399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64DF26D-6A4B-A32E-ACBE-963A7FFBFEA8}"/>
              </a:ext>
            </a:extLst>
          </p:cNvPr>
          <p:cNvSpPr txBox="1"/>
          <p:nvPr/>
        </p:nvSpPr>
        <p:spPr>
          <a:xfrm>
            <a:off x="1684525" y="1782986"/>
            <a:ext cx="1225340" cy="58477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Show care and concern for living things in the environment.</a:t>
            </a:r>
          </a:p>
        </p:txBody>
      </p:sp>
      <p:sp>
        <p:nvSpPr>
          <p:cNvPr id="46" name="TextBox 45">
            <a:extLst>
              <a:ext uri="{FF2B5EF4-FFF2-40B4-BE49-F238E27FC236}">
                <a16:creationId xmlns:a16="http://schemas.microsoft.com/office/drawing/2014/main" id="{9727BFFF-2EDC-4605-513E-1BEC2B72B601}"/>
              </a:ext>
            </a:extLst>
          </p:cNvPr>
          <p:cNvSpPr txBox="1"/>
          <p:nvPr/>
        </p:nvSpPr>
        <p:spPr>
          <a:xfrm>
            <a:off x="3062176" y="1112698"/>
            <a:ext cx="2615864" cy="636072"/>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Recognise simple hazards and steps we can take to avoid them.</a:t>
            </a:r>
          </a:p>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Draw a basic field sketch of one area.</a:t>
            </a:r>
          </a:p>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Observe and name features in the environment.</a:t>
            </a:r>
          </a:p>
        </p:txBody>
      </p:sp>
      <p:sp>
        <p:nvSpPr>
          <p:cNvPr id="47" name="TextBox 46">
            <a:extLst>
              <a:ext uri="{FF2B5EF4-FFF2-40B4-BE49-F238E27FC236}">
                <a16:creationId xmlns:a16="http://schemas.microsoft.com/office/drawing/2014/main" id="{8F1B27A7-3BD3-8036-EFDA-711E386D045D}"/>
              </a:ext>
            </a:extLst>
          </p:cNvPr>
          <p:cNvSpPr txBox="1"/>
          <p:nvPr/>
        </p:nvSpPr>
        <p:spPr>
          <a:xfrm>
            <a:off x="3193982" y="5227593"/>
            <a:ext cx="2070476" cy="487313"/>
          </a:xfrm>
          <a:prstGeom prst="rect">
            <a:avLst/>
          </a:prstGeom>
          <a:noFill/>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Measure a route around our school site.</a:t>
            </a:r>
          </a:p>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Use an enquiry question to conduct fieldwork on the school site. </a:t>
            </a:r>
          </a:p>
        </p:txBody>
      </p:sp>
      <p:sp>
        <p:nvSpPr>
          <p:cNvPr id="48" name="TextBox 47">
            <a:extLst>
              <a:ext uri="{FF2B5EF4-FFF2-40B4-BE49-F238E27FC236}">
                <a16:creationId xmlns:a16="http://schemas.microsoft.com/office/drawing/2014/main" id="{D26B082A-D877-25AF-533B-3E93E5B3A534}"/>
              </a:ext>
            </a:extLst>
          </p:cNvPr>
          <p:cNvSpPr txBox="1"/>
          <p:nvPr/>
        </p:nvSpPr>
        <p:spPr>
          <a:xfrm>
            <a:off x="6987997" y="2030621"/>
            <a:ext cx="1225340" cy="338554"/>
          </a:xfrm>
          <a:prstGeom prst="rect">
            <a:avLst/>
          </a:prstGeom>
          <a:noFill/>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Interpret and construct climate graphs.</a:t>
            </a:r>
          </a:p>
        </p:txBody>
      </p:sp>
      <p:sp>
        <p:nvSpPr>
          <p:cNvPr id="49" name="TextBox 48">
            <a:extLst>
              <a:ext uri="{FF2B5EF4-FFF2-40B4-BE49-F238E27FC236}">
                <a16:creationId xmlns:a16="http://schemas.microsoft.com/office/drawing/2014/main" id="{C22D548B-71DB-04AE-8B6D-9339B195D41E}"/>
              </a:ext>
            </a:extLst>
          </p:cNvPr>
          <p:cNvSpPr txBox="1"/>
          <p:nvPr/>
        </p:nvSpPr>
        <p:spPr>
          <a:xfrm>
            <a:off x="7326252" y="3151496"/>
            <a:ext cx="997140" cy="856645"/>
          </a:xfrm>
          <a:prstGeom prst="rect">
            <a:avLst/>
          </a:prstGeom>
          <a:noFill/>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Create questionnaires and surveys.</a:t>
            </a:r>
          </a:p>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Produce a detailed risk assessment.</a:t>
            </a:r>
          </a:p>
        </p:txBody>
      </p:sp>
    </p:spTree>
    <p:extLst>
      <p:ext uri="{BB962C8B-B14F-4D97-AF65-F5344CB8AC3E}">
        <p14:creationId xmlns:p14="http://schemas.microsoft.com/office/powerpoint/2010/main" val="141168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sp>
        <p:nvSpPr>
          <p:cNvPr id="16" name="Rectangle 15">
            <a:extLst>
              <a:ext uri="{FF2B5EF4-FFF2-40B4-BE49-F238E27FC236}">
                <a16:creationId xmlns:a16="http://schemas.microsoft.com/office/drawing/2014/main" id="{93E2B7AA-972D-7C08-6AB1-0765DAC11FB4}"/>
              </a:ext>
            </a:extLst>
          </p:cNvPr>
          <p:cNvSpPr/>
          <p:nvPr/>
        </p:nvSpPr>
        <p:spPr>
          <a:xfrm>
            <a:off x="236992" y="4904255"/>
            <a:ext cx="1054158" cy="127793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939878B9-1ED3-4C2C-AB89-4F466C06EDCB}"/>
              </a:ext>
            </a:extLst>
          </p:cNvPr>
          <p:cNvGrpSpPr/>
          <p:nvPr/>
        </p:nvGrpSpPr>
        <p:grpSpPr>
          <a:xfrm>
            <a:off x="273657" y="1088347"/>
            <a:ext cx="980829" cy="4606984"/>
            <a:chOff x="273657" y="-474493"/>
            <a:chExt cx="980829" cy="4606984"/>
          </a:xfrm>
        </p:grpSpPr>
        <p:sp>
          <p:nvSpPr>
            <p:cNvPr id="23" name="Rectangle 22">
              <a:extLst>
                <a:ext uri="{FF2B5EF4-FFF2-40B4-BE49-F238E27FC236}">
                  <a16:creationId xmlns:a16="http://schemas.microsoft.com/office/drawing/2014/main" id="{96CB60BB-ACBA-6B4C-ECE3-B25E98A050C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3724FF83-FAAA-4627-C4CA-9AA7623C1255}"/>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B721B84B-5A00-3E2F-770F-ADEDEA83F4D3}"/>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9D466EF2-2F5D-FE98-1BBD-9FEA463F5750}"/>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5B55D59E-5FC1-EA2D-0D64-EF7E82462AB5}"/>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5FC43428-2E3F-683F-0A99-E8DF775CCF61}"/>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CC473989-D421-FE11-418E-E590BB00E685}"/>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A5715E71-C39F-011B-D3D0-FE0E6AC4D812}"/>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807F00E1-4A09-F343-FB67-81C3638D8125}"/>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F7498227-4210-0466-5009-CD83E10D2081}"/>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38" name="Rectangle 37">
            <a:extLst>
              <a:ext uri="{FF2B5EF4-FFF2-40B4-BE49-F238E27FC236}">
                <a16:creationId xmlns:a16="http://schemas.microsoft.com/office/drawing/2014/main" id="{819B45F3-392B-C7D7-9CD6-2F2CEECAD003}"/>
              </a:ext>
            </a:extLst>
          </p:cNvPr>
          <p:cNvSpPr/>
          <p:nvPr/>
        </p:nvSpPr>
        <p:spPr>
          <a:xfrm>
            <a:off x="216016" y="1016767"/>
            <a:ext cx="1054158" cy="346227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41" name="Picture 40">
            <a:extLst>
              <a:ext uri="{FF2B5EF4-FFF2-40B4-BE49-F238E27FC236}">
                <a16:creationId xmlns:a16="http://schemas.microsoft.com/office/drawing/2014/main" id="{B17045C5-8662-1A27-E152-F23F942BA9F9}"/>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42" name="Straight Arrow Connector 41">
            <a:extLst>
              <a:ext uri="{FF2B5EF4-FFF2-40B4-BE49-F238E27FC236}">
                <a16:creationId xmlns:a16="http://schemas.microsoft.com/office/drawing/2014/main" id="{7516173F-AA66-8F47-E165-2040994663B2}"/>
              </a:ext>
            </a:extLst>
          </p:cNvPr>
          <p:cNvCxnSpPr>
            <a:cxnSpLocks/>
          </p:cNvCxnSpPr>
          <p:nvPr/>
        </p:nvCxnSpPr>
        <p:spPr>
          <a:xfrm flipV="1">
            <a:off x="3943513" y="4380614"/>
            <a:ext cx="794862" cy="817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D4C5887-2BBE-8CAE-52E0-F18997A11C09}"/>
              </a:ext>
            </a:extLst>
          </p:cNvPr>
          <p:cNvCxnSpPr>
            <a:cxnSpLocks/>
          </p:cNvCxnSpPr>
          <p:nvPr/>
        </p:nvCxnSpPr>
        <p:spPr>
          <a:xfrm>
            <a:off x="3190640" y="1700145"/>
            <a:ext cx="549125" cy="82730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D812D70-037C-A9DE-B96E-07F497149B5A}"/>
              </a:ext>
            </a:extLst>
          </p:cNvPr>
          <p:cNvCxnSpPr>
            <a:cxnSpLocks/>
          </p:cNvCxnSpPr>
          <p:nvPr/>
        </p:nvCxnSpPr>
        <p:spPr>
          <a:xfrm flipH="1" flipV="1">
            <a:off x="5301220" y="4531525"/>
            <a:ext cx="598438" cy="47795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F2EF5D2-CFC7-95ED-409B-84AE9E033332}"/>
              </a:ext>
            </a:extLst>
          </p:cNvPr>
          <p:cNvCxnSpPr>
            <a:cxnSpLocks/>
          </p:cNvCxnSpPr>
          <p:nvPr/>
        </p:nvCxnSpPr>
        <p:spPr>
          <a:xfrm flipH="1" flipV="1">
            <a:off x="5718971" y="3202321"/>
            <a:ext cx="1766350" cy="15249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D397D94-46CC-2CA9-DEBC-EECB7687CAF1}"/>
              </a:ext>
            </a:extLst>
          </p:cNvPr>
          <p:cNvSpPr txBox="1"/>
          <p:nvPr/>
        </p:nvSpPr>
        <p:spPr>
          <a:xfrm>
            <a:off x="7485321" y="3062423"/>
            <a:ext cx="1403498" cy="461665"/>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Compare the responses to earthquakes in Haiti and Japan.</a:t>
            </a:r>
          </a:p>
        </p:txBody>
      </p:sp>
      <p:sp>
        <p:nvSpPr>
          <p:cNvPr id="49" name="TextBox 48">
            <a:extLst>
              <a:ext uri="{FF2B5EF4-FFF2-40B4-BE49-F238E27FC236}">
                <a16:creationId xmlns:a16="http://schemas.microsoft.com/office/drawing/2014/main" id="{53E76DCF-3326-E54A-E13B-C37AAD9B6B80}"/>
              </a:ext>
            </a:extLst>
          </p:cNvPr>
          <p:cNvSpPr txBox="1"/>
          <p:nvPr/>
        </p:nvSpPr>
        <p:spPr>
          <a:xfrm>
            <a:off x="5899658" y="4820010"/>
            <a:ext cx="1816822" cy="338554"/>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Compare the impacts of tourism on three different locations.</a:t>
            </a:r>
          </a:p>
        </p:txBody>
      </p:sp>
      <p:sp>
        <p:nvSpPr>
          <p:cNvPr id="50" name="TextBox 49">
            <a:extLst>
              <a:ext uri="{FF2B5EF4-FFF2-40B4-BE49-F238E27FC236}">
                <a16:creationId xmlns:a16="http://schemas.microsoft.com/office/drawing/2014/main" id="{63FAA5B5-1136-72C0-2721-D3F046C711A4}"/>
              </a:ext>
            </a:extLst>
          </p:cNvPr>
          <p:cNvSpPr txBox="1"/>
          <p:nvPr/>
        </p:nvSpPr>
        <p:spPr>
          <a:xfrm>
            <a:off x="3259167" y="5198094"/>
            <a:ext cx="1845493" cy="584775"/>
          </a:xfrm>
          <a:prstGeom prst="rect">
            <a:avLst/>
          </a:prstGeom>
          <a:noFill/>
        </p:spPr>
        <p:txBody>
          <a:bodyPr wrap="square">
            <a:spAutoFit/>
          </a:bodyPr>
          <a:lstStyle/>
          <a:p>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Explain similarities and differences (between human settlements around Etna and La Soufriere), using geographical knowledge</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9A15E381-4FC5-A78D-505C-A061AE3708D6}"/>
              </a:ext>
            </a:extLst>
          </p:cNvPr>
          <p:cNvSpPr txBox="1"/>
          <p:nvPr/>
        </p:nvSpPr>
        <p:spPr>
          <a:xfrm>
            <a:off x="4568225" y="1082400"/>
            <a:ext cx="1811310" cy="584775"/>
          </a:xfrm>
          <a:prstGeom prst="rect">
            <a:avLst/>
          </a:prstGeom>
          <a:noFill/>
        </p:spPr>
        <p:txBody>
          <a:bodyPr wrap="square">
            <a:spAutoFit/>
          </a:bodyPr>
          <a:lstStyle/>
          <a:p>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a:t>
            </a:r>
          </a:p>
        </p:txBody>
      </p:sp>
      <p:cxnSp>
        <p:nvCxnSpPr>
          <p:cNvPr id="52" name="Straight Arrow Connector 51">
            <a:extLst>
              <a:ext uri="{FF2B5EF4-FFF2-40B4-BE49-F238E27FC236}">
                <a16:creationId xmlns:a16="http://schemas.microsoft.com/office/drawing/2014/main" id="{A5CE6294-B575-8674-F7D3-0A5D7C52678C}"/>
              </a:ext>
            </a:extLst>
          </p:cNvPr>
          <p:cNvCxnSpPr>
            <a:cxnSpLocks/>
          </p:cNvCxnSpPr>
          <p:nvPr/>
        </p:nvCxnSpPr>
        <p:spPr>
          <a:xfrm flipH="1">
            <a:off x="4953000" y="1495566"/>
            <a:ext cx="392096" cy="117502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4A0E72B-A72F-812A-F8F4-9061832AAD9E}"/>
              </a:ext>
            </a:extLst>
          </p:cNvPr>
          <p:cNvSpPr txBox="1"/>
          <p:nvPr/>
        </p:nvSpPr>
        <p:spPr>
          <a:xfrm>
            <a:off x="2278455" y="1082400"/>
            <a:ext cx="1552354"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other places at the same scale (Nairobi and </a:t>
            </a:r>
            <a:r>
              <a:rPr lang="en-US" sz="800" err="1">
                <a:solidFill>
                  <a:schemeClr val="accent5"/>
                </a:solidFill>
                <a:latin typeface="Roboto" panose="02000000000000000000" pitchFamily="2" charset="0"/>
                <a:ea typeface="Roboto" panose="02000000000000000000" pitchFamily="2" charset="0"/>
                <a:cs typeface="Roboto" panose="02000000000000000000" pitchFamily="2" charset="0"/>
              </a:rPr>
              <a:t>Naro</a:t>
            </a: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 </a:t>
            </a:r>
            <a:r>
              <a:rPr lang="en-US" sz="800" err="1">
                <a:solidFill>
                  <a:schemeClr val="accent5"/>
                </a:solidFill>
                <a:latin typeface="Roboto" panose="02000000000000000000" pitchFamily="2" charset="0"/>
                <a:ea typeface="Roboto" panose="02000000000000000000" pitchFamily="2" charset="0"/>
                <a:cs typeface="Roboto" panose="02000000000000000000" pitchFamily="2" charset="0"/>
              </a:rPr>
              <a:t>Moru</a:t>
            </a: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a:t>
            </a:r>
          </a:p>
        </p:txBody>
      </p:sp>
      <p:sp>
        <p:nvSpPr>
          <p:cNvPr id="54" name="TextBox 53">
            <a:extLst>
              <a:ext uri="{FF2B5EF4-FFF2-40B4-BE49-F238E27FC236}">
                <a16:creationId xmlns:a16="http://schemas.microsoft.com/office/drawing/2014/main" id="{80C07850-F60E-396D-2B24-676A623FF14C}"/>
              </a:ext>
            </a:extLst>
          </p:cNvPr>
          <p:cNvSpPr txBox="1"/>
          <p:nvPr/>
        </p:nvSpPr>
        <p:spPr>
          <a:xfrm>
            <a:off x="1515153" y="2569981"/>
            <a:ext cx="1192306" cy="9541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capital cities and our local area.</a:t>
            </a:r>
          </a:p>
          <a:p>
            <a:pPr marR="0" lvl="0" algn="l" defTabSz="914400" rtl="0" eaLnBrk="1" fontAlgn="auto" latinLnBrk="0" hangingPunct="1">
              <a:lnSpc>
                <a:spcPct val="100000"/>
              </a:lnSpc>
              <a:spcBef>
                <a:spcPts val="0"/>
              </a:spcBef>
              <a:spcAft>
                <a:spcPts val="0"/>
              </a:spcAft>
              <a:buClrTx/>
              <a:buSzTx/>
              <a:tabLst/>
              <a:defRPr/>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Compare features of urban, rural and coastal areas.</a:t>
            </a:r>
            <a:endParaRPr lang="en-US" sz="800" b="0">
              <a:solidFill>
                <a:schemeClr val="accent5"/>
              </a:solidFill>
              <a:latin typeface="Roboto" panose="02000000000000000000" pitchFamily="2" charset="0"/>
              <a:ea typeface="Roboto" panose="02000000000000000000" pitchFamily="2" charset="0"/>
            </a:endParaRPr>
          </a:p>
        </p:txBody>
      </p:sp>
      <p:cxnSp>
        <p:nvCxnSpPr>
          <p:cNvPr id="55" name="Straight Arrow Connector 54">
            <a:extLst>
              <a:ext uri="{FF2B5EF4-FFF2-40B4-BE49-F238E27FC236}">
                <a16:creationId xmlns:a16="http://schemas.microsoft.com/office/drawing/2014/main" id="{A9EDA425-F4F9-9DF7-C0E3-D711641F0D42}"/>
              </a:ext>
            </a:extLst>
          </p:cNvPr>
          <p:cNvCxnSpPr>
            <a:cxnSpLocks/>
          </p:cNvCxnSpPr>
          <p:nvPr/>
        </p:nvCxnSpPr>
        <p:spPr>
          <a:xfrm flipV="1">
            <a:off x="2560417" y="2922667"/>
            <a:ext cx="1135472" cy="1227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76765B1-ABCA-344C-4E2F-E91EBE1B7005}"/>
              </a:ext>
            </a:extLst>
          </p:cNvPr>
          <p:cNvSpPr txBox="1"/>
          <p:nvPr/>
        </p:nvSpPr>
        <p:spPr>
          <a:xfrm>
            <a:off x="1552132" y="4767151"/>
            <a:ext cx="1688379" cy="584775"/>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another place at the same scale (southwest Kenya).</a:t>
            </a:r>
          </a:p>
        </p:txBody>
      </p:sp>
      <p:cxnSp>
        <p:nvCxnSpPr>
          <p:cNvPr id="57" name="Straight Arrow Connector 56">
            <a:extLst>
              <a:ext uri="{FF2B5EF4-FFF2-40B4-BE49-F238E27FC236}">
                <a16:creationId xmlns:a16="http://schemas.microsoft.com/office/drawing/2014/main" id="{DAD20D5D-DEC1-2E29-0093-FEC0BCDDADCF}"/>
              </a:ext>
            </a:extLst>
          </p:cNvPr>
          <p:cNvCxnSpPr>
            <a:cxnSpLocks/>
          </p:cNvCxnSpPr>
          <p:nvPr/>
        </p:nvCxnSpPr>
        <p:spPr>
          <a:xfrm flipV="1">
            <a:off x="2139723" y="4288491"/>
            <a:ext cx="736844" cy="4851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74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27" name="Group 26">
            <a:extLst>
              <a:ext uri="{FF2B5EF4-FFF2-40B4-BE49-F238E27FC236}">
                <a16:creationId xmlns:a16="http://schemas.microsoft.com/office/drawing/2014/main" id="{9E98118E-C422-1FAB-1659-DD6CBF299153}"/>
              </a:ext>
            </a:extLst>
          </p:cNvPr>
          <p:cNvGrpSpPr/>
          <p:nvPr/>
        </p:nvGrpSpPr>
        <p:grpSpPr>
          <a:xfrm>
            <a:off x="273657" y="1088347"/>
            <a:ext cx="980829" cy="4606984"/>
            <a:chOff x="273657" y="-474493"/>
            <a:chExt cx="980829" cy="4606984"/>
          </a:xfrm>
        </p:grpSpPr>
        <p:sp>
          <p:nvSpPr>
            <p:cNvPr id="29" name="Rectangle 28">
              <a:extLst>
                <a:ext uri="{FF2B5EF4-FFF2-40B4-BE49-F238E27FC236}">
                  <a16:creationId xmlns:a16="http://schemas.microsoft.com/office/drawing/2014/main" id="{47B05A45-3FB7-6D93-2DCD-86628843652D}"/>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908F1FAF-6ECB-B191-6423-5D489C24AC4A}"/>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400AE0CE-D8E6-C045-5604-3B100D0CE4DC}"/>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E9345115-35D4-158B-6B2B-C1B4715781D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64BBFECA-6658-341F-4941-DBDF037BD1FD}"/>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9D283196-C77A-03A0-19A8-A16F1D4D632C}"/>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F55D563F-1145-5501-276F-628F28863FD0}"/>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8268A80B-AE5C-A26C-3352-7A8C3823DFC2}"/>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CB184454-177B-9992-AFA9-7428AA07EF17}"/>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04530759-8357-583E-F89F-3981863FF25C}"/>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4" name="Rectangle 43">
            <a:extLst>
              <a:ext uri="{FF2B5EF4-FFF2-40B4-BE49-F238E27FC236}">
                <a16:creationId xmlns:a16="http://schemas.microsoft.com/office/drawing/2014/main" id="{D3C94E16-02EE-DA5E-C7BF-CB51C207EDD6}"/>
              </a:ext>
            </a:extLst>
          </p:cNvPr>
          <p:cNvSpPr/>
          <p:nvPr/>
        </p:nvSpPr>
        <p:spPr>
          <a:xfrm>
            <a:off x="236992" y="5293479"/>
            <a:ext cx="1054158" cy="88870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11C5E99-22E4-F041-52E7-42EF672E9457}"/>
              </a:ext>
            </a:extLst>
          </p:cNvPr>
          <p:cNvSpPr/>
          <p:nvPr/>
        </p:nvSpPr>
        <p:spPr>
          <a:xfrm>
            <a:off x="216016" y="1016767"/>
            <a:ext cx="1054158" cy="3869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47" name="Picture 46">
            <a:extLst>
              <a:ext uri="{FF2B5EF4-FFF2-40B4-BE49-F238E27FC236}">
                <a16:creationId xmlns:a16="http://schemas.microsoft.com/office/drawing/2014/main" id="{DE321693-C27E-CB3D-FBF4-F30F453C1965}"/>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48" name="Straight Arrow Connector 47">
            <a:extLst>
              <a:ext uri="{FF2B5EF4-FFF2-40B4-BE49-F238E27FC236}">
                <a16:creationId xmlns:a16="http://schemas.microsoft.com/office/drawing/2014/main" id="{1AC05B72-F1D1-32BC-0240-2FABB981C06C}"/>
              </a:ext>
            </a:extLst>
          </p:cNvPr>
          <p:cNvCxnSpPr>
            <a:cxnSpLocks/>
          </p:cNvCxnSpPr>
          <p:nvPr/>
        </p:nvCxnSpPr>
        <p:spPr>
          <a:xfrm>
            <a:off x="2224041" y="1721484"/>
            <a:ext cx="1499950" cy="136254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255D0E-9937-68B2-8A01-A7498DFEABEF}"/>
              </a:ext>
            </a:extLst>
          </p:cNvPr>
          <p:cNvCxnSpPr>
            <a:cxnSpLocks/>
          </p:cNvCxnSpPr>
          <p:nvPr/>
        </p:nvCxnSpPr>
        <p:spPr>
          <a:xfrm flipV="1">
            <a:off x="2401179" y="4330166"/>
            <a:ext cx="534087" cy="38583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8B0FD53-8B75-D65B-0698-87D3793262B5}"/>
              </a:ext>
            </a:extLst>
          </p:cNvPr>
          <p:cNvCxnSpPr>
            <a:cxnSpLocks/>
          </p:cNvCxnSpPr>
          <p:nvPr/>
        </p:nvCxnSpPr>
        <p:spPr>
          <a:xfrm flipH="1" flipV="1">
            <a:off x="5703755" y="3614555"/>
            <a:ext cx="628876" cy="127808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15E36D1-08CF-4808-802E-B872444A0EF3}"/>
              </a:ext>
            </a:extLst>
          </p:cNvPr>
          <p:cNvCxnSpPr>
            <a:cxnSpLocks/>
            <a:stCxn id="75" idx="1"/>
          </p:cNvCxnSpPr>
          <p:nvPr/>
        </p:nvCxnSpPr>
        <p:spPr>
          <a:xfrm flipH="1">
            <a:off x="5743235" y="2930702"/>
            <a:ext cx="1472132" cy="25277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1269E28-5E33-A33E-18AD-D7837D1E815E}"/>
              </a:ext>
            </a:extLst>
          </p:cNvPr>
          <p:cNvCxnSpPr>
            <a:cxnSpLocks/>
          </p:cNvCxnSpPr>
          <p:nvPr/>
        </p:nvCxnSpPr>
        <p:spPr>
          <a:xfrm>
            <a:off x="3403321" y="1853413"/>
            <a:ext cx="320670" cy="83297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0A5A2F-4474-6297-1B0B-6C5D38CA45DC}"/>
              </a:ext>
            </a:extLst>
          </p:cNvPr>
          <p:cNvCxnSpPr>
            <a:cxnSpLocks/>
          </p:cNvCxnSpPr>
          <p:nvPr/>
        </p:nvCxnSpPr>
        <p:spPr>
          <a:xfrm flipV="1">
            <a:off x="3403321" y="3175322"/>
            <a:ext cx="1112294" cy="239698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BDD552A-3E77-1F3D-4649-CFBBCFBFDB80}"/>
              </a:ext>
            </a:extLst>
          </p:cNvPr>
          <p:cNvCxnSpPr>
            <a:cxnSpLocks/>
          </p:cNvCxnSpPr>
          <p:nvPr/>
        </p:nvCxnSpPr>
        <p:spPr>
          <a:xfrm flipH="1" flipV="1">
            <a:off x="5358751" y="4579663"/>
            <a:ext cx="269158" cy="8615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77F7E94-71DB-03A6-721F-D0DC0AB8EB3C}"/>
              </a:ext>
            </a:extLst>
          </p:cNvPr>
          <p:cNvCxnSpPr>
            <a:cxnSpLocks/>
          </p:cNvCxnSpPr>
          <p:nvPr/>
        </p:nvCxnSpPr>
        <p:spPr>
          <a:xfrm flipH="1">
            <a:off x="4854996" y="1816980"/>
            <a:ext cx="243402" cy="101777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7BB1FDA-4DB2-6311-47DF-320ECF1F0437}"/>
              </a:ext>
            </a:extLst>
          </p:cNvPr>
          <p:cNvCxnSpPr>
            <a:cxnSpLocks/>
          </p:cNvCxnSpPr>
          <p:nvPr/>
        </p:nvCxnSpPr>
        <p:spPr>
          <a:xfrm flipV="1">
            <a:off x="4515615" y="4394096"/>
            <a:ext cx="220332" cy="47654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F8B164F-4785-5B7A-36E1-CB18BFD600E6}"/>
              </a:ext>
            </a:extLst>
          </p:cNvPr>
          <p:cNvCxnSpPr>
            <a:cxnSpLocks/>
            <a:stCxn id="76" idx="1"/>
          </p:cNvCxnSpPr>
          <p:nvPr/>
        </p:nvCxnSpPr>
        <p:spPr>
          <a:xfrm flipH="1">
            <a:off x="5692898" y="1755604"/>
            <a:ext cx="1522469" cy="65280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D377F0E-3876-8524-9648-F84A09675D2F}"/>
              </a:ext>
            </a:extLst>
          </p:cNvPr>
          <p:cNvSpPr txBox="1"/>
          <p:nvPr/>
        </p:nvSpPr>
        <p:spPr>
          <a:xfrm>
            <a:off x="1475071" y="4716001"/>
            <a:ext cx="1603259" cy="733534"/>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Identify patterns in the world around us.</a:t>
            </a:r>
          </a:p>
          <a:p>
            <a:pPr marR="0" lvl="0" algn="l" defTabSz="914400" rtl="0" eaLnBrk="1" fontAlgn="auto" latinLnBrk="0" hangingPunct="1">
              <a:spcAft>
                <a:spcPts val="200"/>
              </a:spcAft>
              <a:buClrTx/>
              <a:buSzTx/>
              <a:tabLst/>
              <a:defRPr/>
            </a:pPr>
            <a:r>
              <a:rPr lang="en-GB" sz="800" kern="1200">
                <a:solidFill>
                  <a:schemeClr val="accent5"/>
                </a:solidFill>
                <a:effectLst/>
                <a:latin typeface="Roboto"/>
                <a:ea typeface="Roboto"/>
                <a:cs typeface="Roboto"/>
              </a:rPr>
              <a:t>Humans can affect and may be influenced by different places and physical processes.</a:t>
            </a:r>
            <a:endParaRPr lang="en-US" sz="800" b="0" i="0" kern="1200">
              <a:solidFill>
                <a:schemeClr val="accent5"/>
              </a:solidFill>
              <a:effectLst/>
              <a:latin typeface="Roboto" panose="02000000000000000000" pitchFamily="2" charset="0"/>
              <a:ea typeface="Roboto" panose="02000000000000000000" pitchFamily="2" charset="0"/>
              <a:cs typeface="+mn-cs"/>
            </a:endParaRPr>
          </a:p>
        </p:txBody>
      </p:sp>
      <p:sp>
        <p:nvSpPr>
          <p:cNvPr id="65" name="TextBox 64">
            <a:extLst>
              <a:ext uri="{FF2B5EF4-FFF2-40B4-BE49-F238E27FC236}">
                <a16:creationId xmlns:a16="http://schemas.microsoft.com/office/drawing/2014/main" id="{F376FBDB-26DF-2478-94B4-5079594E5942}"/>
              </a:ext>
            </a:extLst>
          </p:cNvPr>
          <p:cNvSpPr txBox="1"/>
          <p:nvPr/>
        </p:nvSpPr>
        <p:spPr>
          <a:xfrm>
            <a:off x="1590999" y="1268638"/>
            <a:ext cx="1137684" cy="584775"/>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66" name="TextBox 65">
            <a:extLst>
              <a:ext uri="{FF2B5EF4-FFF2-40B4-BE49-F238E27FC236}">
                <a16:creationId xmlns:a16="http://schemas.microsoft.com/office/drawing/2014/main" id="{5AD5BD5D-0795-3BEA-80C9-EFF09AB0B932}"/>
              </a:ext>
            </a:extLst>
          </p:cNvPr>
          <p:cNvSpPr txBox="1"/>
          <p:nvPr/>
        </p:nvSpPr>
        <p:spPr>
          <a:xfrm>
            <a:off x="2814674" y="1155260"/>
            <a:ext cx="1992930" cy="610424"/>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Humans are affected by physical features every day (e.g. weather).</a:t>
            </a:r>
          </a:p>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Land use varies due to changes in human and physical features.</a:t>
            </a:r>
          </a:p>
        </p:txBody>
      </p:sp>
      <p:sp>
        <p:nvSpPr>
          <p:cNvPr id="68" name="TextBox 67">
            <a:extLst>
              <a:ext uri="{FF2B5EF4-FFF2-40B4-BE49-F238E27FC236}">
                <a16:creationId xmlns:a16="http://schemas.microsoft.com/office/drawing/2014/main" id="{CC7F8C1E-24AE-58B3-F1C6-96F91638BCF4}"/>
              </a:ext>
            </a:extLst>
          </p:cNvPr>
          <p:cNvSpPr txBox="1"/>
          <p:nvPr/>
        </p:nvSpPr>
        <p:spPr>
          <a:xfrm>
            <a:off x="4626884" y="1118841"/>
            <a:ext cx="2524470" cy="73353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Human features are often shaped by physical features.</a:t>
            </a:r>
          </a:p>
          <a:p>
            <a:pPr>
              <a:spcAft>
                <a:spcPts val="200"/>
              </a:spcAft>
            </a:pPr>
            <a:r>
              <a:rPr lang="en-US" sz="800">
                <a:solidFill>
                  <a:schemeClr val="accent5"/>
                </a:solidFill>
                <a:latin typeface="Roboto" panose="02000000000000000000" pitchFamily="2" charset="0"/>
                <a:ea typeface="Roboto" panose="02000000000000000000" pitchFamily="2" charset="0"/>
              </a:rPr>
              <a:t>The c</a:t>
            </a:r>
            <a:r>
              <a:rPr lang="en-US" sz="800" b="0">
                <a:solidFill>
                  <a:schemeClr val="accent5"/>
                </a:solidFill>
                <a:latin typeface="Roboto" panose="02000000000000000000" pitchFamily="2" charset="0"/>
                <a:ea typeface="Roboto" panose="02000000000000000000" pitchFamily="2" charset="0"/>
              </a:rPr>
              <a:t>limate </a:t>
            </a:r>
            <a:r>
              <a:rPr lang="en-US" sz="800">
                <a:solidFill>
                  <a:schemeClr val="accent5"/>
                </a:solidFill>
                <a:latin typeface="Roboto" panose="02000000000000000000" pitchFamily="2" charset="0"/>
                <a:ea typeface="Roboto" panose="02000000000000000000" pitchFamily="2" charset="0"/>
              </a:rPr>
              <a:t>comprise</a:t>
            </a:r>
            <a:r>
              <a:rPr lang="en-US" sz="800" b="0">
                <a:solidFill>
                  <a:schemeClr val="accent5"/>
                </a:solidFill>
                <a:latin typeface="Roboto" panose="02000000000000000000" pitchFamily="2" charset="0"/>
                <a:ea typeface="Roboto" panose="02000000000000000000" pitchFamily="2" charset="0"/>
              </a:rPr>
              <a:t>s long-term weather patterns; it is a physical process, that can be influenced by human activity.</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69" name="TextBox 68">
            <a:extLst>
              <a:ext uri="{FF2B5EF4-FFF2-40B4-BE49-F238E27FC236}">
                <a16:creationId xmlns:a16="http://schemas.microsoft.com/office/drawing/2014/main" id="{A3EF2C28-7ACE-5EB4-28FF-6BE0B66A4100}"/>
              </a:ext>
            </a:extLst>
          </p:cNvPr>
          <p:cNvSpPr txBox="1"/>
          <p:nvPr/>
        </p:nvSpPr>
        <p:spPr>
          <a:xfrm>
            <a:off x="2633502" y="5572311"/>
            <a:ext cx="1603258" cy="707886"/>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Overfishing is damaging</a:t>
            </a:r>
            <a:r>
              <a:rPr lang="en-US" sz="800" b="1">
                <a:solidFill>
                  <a:schemeClr val="accent5"/>
                </a:solidFill>
                <a:latin typeface="Roboto" panose="02000000000000000000" pitchFamily="2" charset="0"/>
                <a:ea typeface="Roboto" panose="02000000000000000000" pitchFamily="2" charset="0"/>
              </a:rPr>
              <a:t> </a:t>
            </a:r>
            <a:r>
              <a:rPr lang="en-US" sz="800">
                <a:solidFill>
                  <a:schemeClr val="accent5"/>
                </a:solidFill>
                <a:latin typeface="Roboto" panose="02000000000000000000" pitchFamily="2" charset="0"/>
                <a:ea typeface="Roboto" panose="02000000000000000000" pitchFamily="2" charset="0"/>
              </a:rPr>
              <a:t>biodiversity in the oceans. Sustainable management of fishing is needed to </a:t>
            </a:r>
            <a:r>
              <a:rPr lang="en-US" sz="800" b="0">
                <a:solidFill>
                  <a:schemeClr val="accent5"/>
                </a:solidFill>
                <a:latin typeface="Roboto" panose="02000000000000000000" pitchFamily="2" charset="0"/>
                <a:ea typeface="Roboto" panose="02000000000000000000" pitchFamily="2" charset="0"/>
              </a:rPr>
              <a:t>protect species. </a:t>
            </a:r>
          </a:p>
        </p:txBody>
      </p:sp>
      <p:sp>
        <p:nvSpPr>
          <p:cNvPr id="72" name="TextBox 71">
            <a:extLst>
              <a:ext uri="{FF2B5EF4-FFF2-40B4-BE49-F238E27FC236}">
                <a16:creationId xmlns:a16="http://schemas.microsoft.com/office/drawing/2014/main" id="{8A990C5E-F2B2-F799-D76A-6CEDDCC7677E}"/>
              </a:ext>
            </a:extLst>
          </p:cNvPr>
          <p:cNvSpPr txBox="1"/>
          <p:nvPr/>
        </p:nvSpPr>
        <p:spPr>
          <a:xfrm>
            <a:off x="3908531" y="4829930"/>
            <a:ext cx="1464932" cy="461665"/>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Physical features can affect human development, e.g. living near volcanoes.</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73" name="TextBox 72">
            <a:extLst>
              <a:ext uri="{FF2B5EF4-FFF2-40B4-BE49-F238E27FC236}">
                <a16:creationId xmlns:a16="http://schemas.microsoft.com/office/drawing/2014/main" id="{859F1A80-FC2A-C75D-3E42-E7396727CB63}"/>
              </a:ext>
            </a:extLst>
          </p:cNvPr>
          <p:cNvSpPr txBox="1"/>
          <p:nvPr/>
        </p:nvSpPr>
        <p:spPr>
          <a:xfrm>
            <a:off x="5190501" y="5441243"/>
            <a:ext cx="1819903" cy="584775"/>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There are similarities and differences between places, even if they have similar physical and/or human features.</a:t>
            </a:r>
          </a:p>
        </p:txBody>
      </p:sp>
      <p:sp>
        <p:nvSpPr>
          <p:cNvPr id="74" name="TextBox 73">
            <a:extLst>
              <a:ext uri="{FF2B5EF4-FFF2-40B4-BE49-F238E27FC236}">
                <a16:creationId xmlns:a16="http://schemas.microsoft.com/office/drawing/2014/main" id="{9407168A-DE2E-BF24-0C96-EA8C26E80AC1}"/>
              </a:ext>
            </a:extLst>
          </p:cNvPr>
          <p:cNvSpPr txBox="1"/>
          <p:nvPr/>
        </p:nvSpPr>
        <p:spPr>
          <a:xfrm>
            <a:off x="5782517" y="4874989"/>
            <a:ext cx="2274696" cy="33855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Human activity can affect physical features (e.g. deforestation of the Amazon).</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75" name="TextBox 74">
            <a:extLst>
              <a:ext uri="{FF2B5EF4-FFF2-40B4-BE49-F238E27FC236}">
                <a16:creationId xmlns:a16="http://schemas.microsoft.com/office/drawing/2014/main" id="{2C219C16-2A73-F066-FD7F-3E4D65CFB798}"/>
              </a:ext>
            </a:extLst>
          </p:cNvPr>
          <p:cNvSpPr txBox="1"/>
          <p:nvPr/>
        </p:nvSpPr>
        <p:spPr>
          <a:xfrm>
            <a:off x="7215367" y="2625490"/>
            <a:ext cx="2160000" cy="61042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Similarities and differences between LICs, MICs and HICs.</a:t>
            </a:r>
          </a:p>
          <a:p>
            <a:pPr marL="0"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Humans adapt to living in earthquake-prone areas.</a:t>
            </a:r>
          </a:p>
        </p:txBody>
      </p:sp>
      <p:sp>
        <p:nvSpPr>
          <p:cNvPr id="76" name="TextBox 75">
            <a:extLst>
              <a:ext uri="{FF2B5EF4-FFF2-40B4-BE49-F238E27FC236}">
                <a16:creationId xmlns:a16="http://schemas.microsoft.com/office/drawing/2014/main" id="{B19CE9DB-8289-9431-F20B-5A46E86411C6}"/>
              </a:ext>
            </a:extLst>
          </p:cNvPr>
          <p:cNvSpPr txBox="1"/>
          <p:nvPr/>
        </p:nvSpPr>
        <p:spPr>
          <a:xfrm>
            <a:off x="7215367" y="1524771"/>
            <a:ext cx="2160000" cy="461665"/>
          </a:xfrm>
          <a:prstGeom prst="rect">
            <a:avLst/>
          </a:prstGeom>
          <a:noFill/>
        </p:spPr>
        <p:txBody>
          <a:bodyPr wrap="square">
            <a:spAutoFit/>
          </a:bodyPr>
          <a:lstStyle/>
          <a:p>
            <a:pPr marL="0">
              <a:spcAft>
                <a:spcPts val="200"/>
              </a:spcAft>
            </a:pPr>
            <a:r>
              <a:rPr lang="en-US" sz="800" b="0">
                <a:solidFill>
                  <a:schemeClr val="accent5"/>
                </a:solidFill>
                <a:latin typeface="Roboto" panose="02000000000000000000" pitchFamily="2" charset="0"/>
                <a:ea typeface="Roboto" panose="02000000000000000000" pitchFamily="2" charset="0"/>
              </a:rPr>
              <a:t>Many places at the local, national and global scales rely on trading with other places across the world.</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77" name="TextBox 76">
            <a:extLst>
              <a:ext uri="{FF2B5EF4-FFF2-40B4-BE49-F238E27FC236}">
                <a16:creationId xmlns:a16="http://schemas.microsoft.com/office/drawing/2014/main" id="{772F99AB-25CD-5CC0-D6C8-6CE6A302C206}"/>
              </a:ext>
            </a:extLst>
          </p:cNvPr>
          <p:cNvSpPr txBox="1"/>
          <p:nvPr/>
        </p:nvSpPr>
        <p:spPr>
          <a:xfrm>
            <a:off x="7215367" y="2077523"/>
            <a:ext cx="2160000" cy="461665"/>
          </a:xfrm>
          <a:prstGeom prst="rect">
            <a:avLst/>
          </a:prstGeom>
          <a:noFill/>
        </p:spPr>
        <p:txBody>
          <a:bodyPr wrap="square">
            <a:spAutoFit/>
          </a:bodyPr>
          <a:lstStyle/>
          <a:p>
            <a:pPr marL="0">
              <a:spcAft>
                <a:spcPts val="200"/>
              </a:spcAft>
            </a:pP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Climate change and global warming happen due to both naturally-occurring events and human activity.</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78" name="Straight Arrow Connector 77">
            <a:extLst>
              <a:ext uri="{FF2B5EF4-FFF2-40B4-BE49-F238E27FC236}">
                <a16:creationId xmlns:a16="http://schemas.microsoft.com/office/drawing/2014/main" id="{E3FDDDF9-80B3-D26C-4309-7AF7B6C189BF}"/>
              </a:ext>
            </a:extLst>
          </p:cNvPr>
          <p:cNvCxnSpPr>
            <a:cxnSpLocks/>
            <a:stCxn id="77" idx="1"/>
          </p:cNvCxnSpPr>
          <p:nvPr/>
        </p:nvCxnSpPr>
        <p:spPr>
          <a:xfrm flipH="1">
            <a:off x="6601050" y="2308356"/>
            <a:ext cx="614317" cy="12225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4B861C8-165D-5D8C-9AFF-FC0F85D97297}"/>
              </a:ext>
            </a:extLst>
          </p:cNvPr>
          <p:cNvSpPr txBox="1"/>
          <p:nvPr/>
        </p:nvSpPr>
        <p:spPr>
          <a:xfrm>
            <a:off x="7215367" y="3445923"/>
            <a:ext cx="2160000" cy="461665"/>
          </a:xfrm>
          <a:prstGeom prst="rect">
            <a:avLst/>
          </a:prstGeom>
          <a:noFill/>
        </p:spPr>
        <p:txBody>
          <a:bodyPr wrap="square">
            <a:spAutoFit/>
          </a:bodyPr>
          <a:lstStyle/>
          <a:p>
            <a:pPr marL="0">
              <a:spcAft>
                <a:spcPts val="200"/>
              </a:spcAft>
            </a:pPr>
            <a:r>
              <a:rPr lang="en-GB" sz="800" b="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B</a:t>
            </a: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oth human and physical processes can affect the climate, creating changes that need to be sustainably managed.</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80" name="Straight Arrow Connector 79">
            <a:extLst>
              <a:ext uri="{FF2B5EF4-FFF2-40B4-BE49-F238E27FC236}">
                <a16:creationId xmlns:a16="http://schemas.microsoft.com/office/drawing/2014/main" id="{DF44F997-6D3A-9AC6-B659-1D2924EA228B}"/>
              </a:ext>
            </a:extLst>
          </p:cNvPr>
          <p:cNvCxnSpPr>
            <a:cxnSpLocks/>
            <a:stCxn id="79" idx="1"/>
          </p:cNvCxnSpPr>
          <p:nvPr/>
        </p:nvCxnSpPr>
        <p:spPr>
          <a:xfrm flipH="1" flipV="1">
            <a:off x="6601050" y="3241203"/>
            <a:ext cx="614317" cy="43555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53946A6-F8A3-C860-CCB4-B209B7F85D98}"/>
              </a:ext>
            </a:extLst>
          </p:cNvPr>
          <p:cNvSpPr txBox="1"/>
          <p:nvPr/>
        </p:nvSpPr>
        <p:spPr>
          <a:xfrm>
            <a:off x="7215367" y="4095337"/>
            <a:ext cx="2160000" cy="461665"/>
          </a:xfrm>
          <a:prstGeom prst="rect">
            <a:avLst/>
          </a:prstGeom>
          <a:noFill/>
        </p:spPr>
        <p:txBody>
          <a:bodyPr wrap="square">
            <a:spAutoFit/>
          </a:bodyPr>
          <a:lstStyle/>
          <a:p>
            <a:pPr marL="0">
              <a:spcAft>
                <a:spcPts val="200"/>
              </a:spcAft>
            </a:pPr>
            <a:r>
              <a:rPr lang="en-US" sz="800" b="0">
                <a:solidFill>
                  <a:schemeClr val="accent5"/>
                </a:solidFill>
                <a:latin typeface="Roboto" panose="02000000000000000000" pitchFamily="2" charset="0"/>
                <a:ea typeface="Roboto" panose="02000000000000000000" pitchFamily="2" charset="0"/>
              </a:rPr>
              <a:t>Migration is usually the result of a related set of push and pull factors; these can be both physical and human factors.</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82" name="Straight Arrow Connector 81">
            <a:extLst>
              <a:ext uri="{FF2B5EF4-FFF2-40B4-BE49-F238E27FC236}">
                <a16:creationId xmlns:a16="http://schemas.microsoft.com/office/drawing/2014/main" id="{B8191BE5-9910-4BEC-5E61-058478E74D1C}"/>
              </a:ext>
            </a:extLst>
          </p:cNvPr>
          <p:cNvCxnSpPr>
            <a:cxnSpLocks/>
            <a:stCxn id="81" idx="1"/>
          </p:cNvCxnSpPr>
          <p:nvPr/>
        </p:nvCxnSpPr>
        <p:spPr>
          <a:xfrm flipH="1" flipV="1">
            <a:off x="6601050" y="3614555"/>
            <a:ext cx="614317" cy="71161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61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14" name="Group 13">
            <a:extLst>
              <a:ext uri="{FF2B5EF4-FFF2-40B4-BE49-F238E27FC236}">
                <a16:creationId xmlns:a16="http://schemas.microsoft.com/office/drawing/2014/main" id="{D1464E68-4487-4D8D-C2FC-240950226769}"/>
              </a:ext>
            </a:extLst>
          </p:cNvPr>
          <p:cNvGrpSpPr/>
          <p:nvPr/>
        </p:nvGrpSpPr>
        <p:grpSpPr>
          <a:xfrm>
            <a:off x="273657" y="1088347"/>
            <a:ext cx="980829" cy="4606984"/>
            <a:chOff x="273657" y="-474493"/>
            <a:chExt cx="980829" cy="4606984"/>
          </a:xfrm>
        </p:grpSpPr>
        <p:sp>
          <p:nvSpPr>
            <p:cNvPr id="21" name="Rectangle 20">
              <a:extLst>
                <a:ext uri="{FF2B5EF4-FFF2-40B4-BE49-F238E27FC236}">
                  <a16:creationId xmlns:a16="http://schemas.microsoft.com/office/drawing/2014/main" id="{AF88B512-38AC-B477-C50B-D71DB5F6E862}"/>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9EB1203-95EB-15A1-D9CB-E3D2E405A59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CF3F117-E711-1993-D667-80B2C39DD84C}"/>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259BE21C-5E59-9F39-1BA1-871485A1C714}"/>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7B82FE1-2F0B-2EA9-6D53-849774061ECC}"/>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B8F71B0E-D7E3-E76D-08FB-7592705D8FF3}"/>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101B273F-1F77-E4DC-0BB5-C70DF12964E6}"/>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4C03C6B2-1645-CF3A-4D57-0C92DC9E7068}"/>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795C42F2-3C7E-9085-D251-B579CE66B01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393FB502-1517-0CD7-BD00-32661BEB42B8}"/>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33" name="Rectangle 32">
            <a:extLst>
              <a:ext uri="{FF2B5EF4-FFF2-40B4-BE49-F238E27FC236}">
                <a16:creationId xmlns:a16="http://schemas.microsoft.com/office/drawing/2014/main" id="{CF6B4897-48F2-95AB-3981-BF79F2A97612}"/>
              </a:ext>
            </a:extLst>
          </p:cNvPr>
          <p:cNvSpPr/>
          <p:nvPr/>
        </p:nvSpPr>
        <p:spPr>
          <a:xfrm>
            <a:off x="216016" y="4474221"/>
            <a:ext cx="1054158" cy="86052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6891CC8-0E1E-1B1E-2437-B0DF1AF37039}"/>
              </a:ext>
            </a:extLst>
          </p:cNvPr>
          <p:cNvSpPr/>
          <p:nvPr/>
        </p:nvSpPr>
        <p:spPr>
          <a:xfrm>
            <a:off x="216016" y="1016767"/>
            <a:ext cx="1054158" cy="346227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2ED35A87-686F-8B17-0DC5-87CF4414B675}"/>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38" name="Straight Arrow Connector 37">
            <a:extLst>
              <a:ext uri="{FF2B5EF4-FFF2-40B4-BE49-F238E27FC236}">
                <a16:creationId xmlns:a16="http://schemas.microsoft.com/office/drawing/2014/main" id="{462D015A-C6EF-5363-6BA9-63C81A3153AE}"/>
              </a:ext>
            </a:extLst>
          </p:cNvPr>
          <p:cNvCxnSpPr>
            <a:cxnSpLocks/>
          </p:cNvCxnSpPr>
          <p:nvPr/>
        </p:nvCxnSpPr>
        <p:spPr>
          <a:xfrm flipV="1">
            <a:off x="3943513" y="4380614"/>
            <a:ext cx="794862" cy="817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813A376-5371-A45A-7702-B5E0D67AFD23}"/>
              </a:ext>
            </a:extLst>
          </p:cNvPr>
          <p:cNvCxnSpPr>
            <a:cxnSpLocks/>
          </p:cNvCxnSpPr>
          <p:nvPr/>
        </p:nvCxnSpPr>
        <p:spPr>
          <a:xfrm>
            <a:off x="5380074" y="1902784"/>
            <a:ext cx="220365" cy="35253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DB2D15-DC0E-687E-D495-1ACA7FE857E1}"/>
              </a:ext>
            </a:extLst>
          </p:cNvPr>
          <p:cNvCxnSpPr>
            <a:cxnSpLocks/>
          </p:cNvCxnSpPr>
          <p:nvPr/>
        </p:nvCxnSpPr>
        <p:spPr>
          <a:xfrm flipH="1" flipV="1">
            <a:off x="5718971" y="3635001"/>
            <a:ext cx="665208" cy="1478186"/>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B852CF-D1BE-0E7A-83E4-140F6AE85DF3}"/>
              </a:ext>
            </a:extLst>
          </p:cNvPr>
          <p:cNvSpPr txBox="1"/>
          <p:nvPr/>
        </p:nvSpPr>
        <p:spPr>
          <a:xfrm>
            <a:off x="3289041" y="5190825"/>
            <a:ext cx="1308943" cy="584775"/>
          </a:xfrm>
          <a:prstGeom prst="rect">
            <a:avLst/>
          </a:prstGeom>
          <a:noFill/>
          <a:ln>
            <a:noFill/>
          </a:ln>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Evaluate the positives and negatives associated with living near volcanoes.</a:t>
            </a:r>
          </a:p>
        </p:txBody>
      </p:sp>
      <p:sp>
        <p:nvSpPr>
          <p:cNvPr id="43" name="TextBox 42">
            <a:extLst>
              <a:ext uri="{FF2B5EF4-FFF2-40B4-BE49-F238E27FC236}">
                <a16:creationId xmlns:a16="http://schemas.microsoft.com/office/drawing/2014/main" id="{83C06A57-D283-C972-FE83-394B559D2CC1}"/>
              </a:ext>
            </a:extLst>
          </p:cNvPr>
          <p:cNvSpPr txBox="1"/>
          <p:nvPr/>
        </p:nvSpPr>
        <p:spPr>
          <a:xfrm>
            <a:off x="6002509" y="5113187"/>
            <a:ext cx="2051225" cy="584775"/>
          </a:xfrm>
          <a:prstGeom prst="rect">
            <a:avLst/>
          </a:prstGeom>
          <a:noFill/>
          <a:ln>
            <a:noFill/>
          </a:ln>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Recognise that people have differing opinions about environmental issues (the issue of deforestation in the Amazon Rainforest)</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44" name="TextBox 43">
            <a:extLst>
              <a:ext uri="{FF2B5EF4-FFF2-40B4-BE49-F238E27FC236}">
                <a16:creationId xmlns:a16="http://schemas.microsoft.com/office/drawing/2014/main" id="{50D9B211-75F4-3C0C-5815-60536759D5DE}"/>
              </a:ext>
            </a:extLst>
          </p:cNvPr>
          <p:cNvSpPr txBox="1"/>
          <p:nvPr/>
        </p:nvSpPr>
        <p:spPr>
          <a:xfrm>
            <a:off x="5073360" y="1006393"/>
            <a:ext cx="1589563" cy="1005403"/>
          </a:xfrm>
          <a:prstGeom prst="rect">
            <a:avLst/>
          </a:prstGeom>
          <a:noFill/>
          <a:ln>
            <a:noFill/>
          </a:ln>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Express opinions about fairtrade (benefits and drawbacks).</a:t>
            </a:r>
          </a:p>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Express opinions about environmental issues (fairtrade) with reasons</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a:p>
            <a:pPr>
              <a:spcAft>
                <a:spcPts val="200"/>
              </a:spcAft>
            </a:pP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45" name="TextBox 44">
            <a:extLst>
              <a:ext uri="{FF2B5EF4-FFF2-40B4-BE49-F238E27FC236}">
                <a16:creationId xmlns:a16="http://schemas.microsoft.com/office/drawing/2014/main" id="{E979FCDC-DEF6-3703-8351-F39DD794B8B0}"/>
              </a:ext>
            </a:extLst>
          </p:cNvPr>
          <p:cNvSpPr txBox="1"/>
          <p:nvPr/>
        </p:nvSpPr>
        <p:spPr>
          <a:xfrm>
            <a:off x="7049387" y="3429000"/>
            <a:ext cx="1574786" cy="1128514"/>
          </a:xfrm>
          <a:prstGeom prst="rect">
            <a:avLst/>
          </a:prstGeom>
          <a:noFill/>
          <a:ln>
            <a:noFill/>
          </a:ln>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Evaluate responses to environmental issues (UK government’s response to plastic waste).</a:t>
            </a:r>
          </a:p>
          <a:p>
            <a:pPr>
              <a:spcAft>
                <a:spcPts val="200"/>
              </a:spcAft>
            </a:pP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spcBef>
                <a:spcPts val="0"/>
              </a:spcBef>
              <a:spcAft>
                <a:spcPts val="200"/>
              </a:spcAft>
              <a:buClrTx/>
              <a:buSzTx/>
              <a:tabLst/>
              <a:defRPr/>
            </a:pPr>
            <a:r>
              <a:rPr lang="en-GB" sz="800" i="0">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Explain how actions can reduce the impacts of climate change.</a:t>
            </a:r>
          </a:p>
        </p:txBody>
      </p:sp>
      <p:cxnSp>
        <p:nvCxnSpPr>
          <p:cNvPr id="46" name="Straight Arrow Connector 45">
            <a:extLst>
              <a:ext uri="{FF2B5EF4-FFF2-40B4-BE49-F238E27FC236}">
                <a16:creationId xmlns:a16="http://schemas.microsoft.com/office/drawing/2014/main" id="{1C5FBB84-D9FF-E0FF-3D08-8B22CC1DE841}"/>
              </a:ext>
            </a:extLst>
          </p:cNvPr>
          <p:cNvCxnSpPr>
            <a:cxnSpLocks/>
          </p:cNvCxnSpPr>
          <p:nvPr/>
        </p:nvCxnSpPr>
        <p:spPr>
          <a:xfrm flipH="1" flipV="1">
            <a:off x="6616553" y="3156936"/>
            <a:ext cx="479424" cy="60320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92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with the National Curriculum (KS1)</a:t>
            </a:r>
            <a:endParaRPr lang="en-GB" sz="2800"/>
          </a:p>
        </p:txBody>
      </p:sp>
      <p:graphicFrame>
        <p:nvGraphicFramePr>
          <p:cNvPr id="5" name="Table 4">
            <a:extLst>
              <a:ext uri="{FF2B5EF4-FFF2-40B4-BE49-F238E27FC236}">
                <a16:creationId xmlns:a16="http://schemas.microsoft.com/office/drawing/2014/main" id="{A833DFBE-84A8-0645-87DE-108A646B8FA0}"/>
              </a:ext>
            </a:extLst>
          </p:cNvPr>
          <p:cNvGraphicFramePr>
            <a:graphicFrameLocks noGrp="1"/>
          </p:cNvGraphicFramePr>
          <p:nvPr>
            <p:extLst>
              <p:ext uri="{D42A27DB-BD31-4B8C-83A1-F6EECF244321}">
                <p14:modId xmlns:p14="http://schemas.microsoft.com/office/powerpoint/2010/main" val="1747469182"/>
              </p:ext>
            </p:extLst>
          </p:nvPr>
        </p:nvGraphicFramePr>
        <p:xfrm>
          <a:off x="256564" y="1528165"/>
          <a:ext cx="9133840" cy="4576078"/>
        </p:xfrm>
        <a:graphic>
          <a:graphicData uri="http://schemas.openxmlformats.org/drawingml/2006/table">
            <a:tbl>
              <a:tblPr firstRow="1" bandRow="1"/>
              <a:tblGrid>
                <a:gridCol w="7124194">
                  <a:extLst>
                    <a:ext uri="{9D8B030D-6E8A-4147-A177-3AD203B41FA5}">
                      <a16:colId xmlns:a16="http://schemas.microsoft.com/office/drawing/2014/main" val="1335714826"/>
                    </a:ext>
                  </a:extLst>
                </a:gridCol>
                <a:gridCol w="2009646">
                  <a:extLst>
                    <a:ext uri="{9D8B030D-6E8A-4147-A177-3AD203B41FA5}">
                      <a16:colId xmlns:a16="http://schemas.microsoft.com/office/drawing/2014/main" val="4037097178"/>
                    </a:ext>
                  </a:extLst>
                </a:gridCol>
              </a:tblGrid>
              <a:tr h="189199">
                <a:tc gridSpan="2">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Locational knowledge</a:t>
                      </a:r>
                      <a:endParaRPr lang="en-GB"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222479">
                <a:tc>
                  <a:txBody>
                    <a:bodyPr/>
                    <a:lstStyle/>
                    <a:p>
                      <a:r>
                        <a:rPr lang="en-US" sz="1000">
                          <a:solidFill>
                            <a:schemeClr val="bg1"/>
                          </a:solidFill>
                          <a:latin typeface="Roboto" panose="02000000000000000000" pitchFamily="2" charset="0"/>
                          <a:ea typeface="Roboto" panose="02000000000000000000" pitchFamily="2" charset="0"/>
                        </a:rPr>
                        <a:t>Name and locate the world’s seven continents and five oceans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Sum: </a:t>
                      </a:r>
                      <a:r>
                        <a:rPr lang="en-US" sz="1000">
                          <a:solidFill>
                            <a:schemeClr val="bg1"/>
                          </a:solidFill>
                          <a:latin typeface="Roboto" panose="02000000000000000000" pitchFamily="2" charset="0"/>
                          <a:ea typeface="Roboto" panose="02000000000000000000" pitchFamily="2" charset="0"/>
                        </a:rPr>
                        <a:t>There you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94586">
                <a:tc>
                  <a:txBody>
                    <a:bodyPr/>
                    <a:lstStyle/>
                    <a:p>
                      <a:r>
                        <a:rPr lang="en-US" sz="1000">
                          <a:solidFill>
                            <a:schemeClr val="bg1"/>
                          </a:solidFill>
                          <a:latin typeface="Roboto" panose="02000000000000000000" pitchFamily="2" charset="0"/>
                          <a:ea typeface="Roboto" panose="02000000000000000000" pitchFamily="2" charset="0"/>
                        </a:rPr>
                        <a:t>Name, locate and identify characteristics of the four countries and capital cities of the United Kingdom and its surrounding seas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Spr: </a:t>
                      </a:r>
                      <a:r>
                        <a:rPr lang="en-US" sz="1000">
                          <a:solidFill>
                            <a:schemeClr val="bg1"/>
                          </a:solidFill>
                          <a:latin typeface="Roboto" panose="02000000000000000000" pitchFamily="2" charset="0"/>
                          <a:ea typeface="Roboto" panose="02000000000000000000" pitchFamily="2" charset="0"/>
                        </a:rPr>
                        <a:t>Where we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189199">
                <a:tc gridSpan="2">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Place knowledge</a:t>
                      </a:r>
                      <a:endParaRPr lang="en-GB"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39035515"/>
                  </a:ext>
                </a:extLst>
              </a:tr>
              <a:tr h="294586">
                <a:tc>
                  <a:txBody>
                    <a:bodyPr/>
                    <a:lstStyle/>
                    <a:p>
                      <a:r>
                        <a:rPr lang="en-US" sz="1000">
                          <a:solidFill>
                            <a:schemeClr val="bg1"/>
                          </a:solidFill>
                          <a:latin typeface="Roboto" panose="02000000000000000000" pitchFamily="2" charset="0"/>
                          <a:ea typeface="Roboto" panose="02000000000000000000" pitchFamily="2" charset="0"/>
                        </a:rPr>
                        <a:t>Understand geographical similarities and differences through studying the human and physical geography of a small area of the United Kingdom, and of a small area in a contrasting non-European country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Sum: </a:t>
                      </a:r>
                      <a:r>
                        <a:rPr lang="en-US" sz="1000">
                          <a:solidFill>
                            <a:schemeClr val="bg1"/>
                          </a:solidFill>
                          <a:latin typeface="Roboto" panose="02000000000000000000" pitchFamily="2" charset="0"/>
                          <a:ea typeface="Roboto" panose="02000000000000000000" pitchFamily="2" charset="0"/>
                        </a:rPr>
                        <a:t>There you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89199">
                <a:tc gridSpan="2">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Human and physical geography</a:t>
                      </a:r>
                      <a:endParaRPr lang="en-GB"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198154">
                <a:tc>
                  <a:txBody>
                    <a:bodyPr/>
                    <a:lstStyle/>
                    <a:p>
                      <a:r>
                        <a:rPr lang="en-GB" sz="1000">
                          <a:solidFill>
                            <a:schemeClr val="bg1"/>
                          </a:solidFill>
                          <a:latin typeface="Roboto" panose="02000000000000000000" pitchFamily="2" charset="0"/>
                          <a:ea typeface="Roboto" panose="02000000000000000000" pitchFamily="2" charset="0"/>
                          <a:cs typeface="Roboto" panose="02000000000000000000" pitchFamily="2" charset="0"/>
                        </a:rPr>
                        <a:t>Identify seasonal and daily weather patterns in the United Kingdom</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000" b="1">
                          <a:solidFill>
                            <a:schemeClr val="accent2"/>
                          </a:solidFill>
                          <a:latin typeface="Roboto" panose="02000000000000000000" pitchFamily="2" charset="0"/>
                          <a:ea typeface="Roboto" panose="02000000000000000000" pitchFamily="2" charset="0"/>
                        </a:rPr>
                        <a:t>Y1 Aut2 Science</a:t>
                      </a:r>
                      <a:r>
                        <a:rPr lang="en-GB" sz="1000">
                          <a:solidFill>
                            <a:schemeClr val="bg1"/>
                          </a:solidFill>
                          <a:latin typeface="Roboto" panose="02000000000000000000" pitchFamily="2" charset="0"/>
                          <a:ea typeface="Roboto" panose="02000000000000000000" pitchFamily="2" charset="0"/>
                        </a:rPr>
                        <a:t>: Seasonal changes</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07274459"/>
                  </a:ext>
                </a:extLst>
              </a:tr>
              <a:tr h="162852">
                <a:tc>
                  <a:txBody>
                    <a:bodyPr/>
                    <a:lstStyle/>
                    <a:p>
                      <a:r>
                        <a:rPr lang="en-US" sz="1000">
                          <a:solidFill>
                            <a:schemeClr val="bg1"/>
                          </a:solidFill>
                          <a:latin typeface="Roboto" panose="02000000000000000000" pitchFamily="2" charset="0"/>
                          <a:ea typeface="Roboto" panose="02000000000000000000" pitchFamily="2" charset="0"/>
                        </a:rPr>
                        <a:t>Identify the locations of hot and cold areas of the world in relation to the Equator and the North and South Poles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err="1">
                          <a:solidFill>
                            <a:schemeClr val="bg1"/>
                          </a:solidFill>
                          <a:latin typeface="Roboto" panose="02000000000000000000" pitchFamily="2" charset="0"/>
                          <a:ea typeface="Roboto" panose="02000000000000000000" pitchFamily="2" charset="0"/>
                        </a:rPr>
                        <a:t>Y2</a:t>
                      </a:r>
                      <a:r>
                        <a:rPr lang="en-US" sz="1000" b="1">
                          <a:solidFill>
                            <a:schemeClr val="bg1"/>
                          </a:solidFill>
                          <a:latin typeface="Roboto" panose="02000000000000000000" pitchFamily="2" charset="0"/>
                          <a:ea typeface="Roboto" panose="02000000000000000000" pitchFamily="2" charset="0"/>
                        </a:rPr>
                        <a:t> </a:t>
                      </a:r>
                      <a:r>
                        <a:rPr lang="en-US" sz="1000" b="1" err="1">
                          <a:solidFill>
                            <a:schemeClr val="bg1"/>
                          </a:solidFill>
                          <a:latin typeface="Roboto" panose="02000000000000000000" pitchFamily="2" charset="0"/>
                          <a:ea typeface="Roboto" panose="02000000000000000000" pitchFamily="2" charset="0"/>
                        </a:rPr>
                        <a:t>Spr</a:t>
                      </a:r>
                      <a:r>
                        <a:rPr lang="en-US" sz="1000" b="1">
                          <a:solidFill>
                            <a:schemeClr val="bg1"/>
                          </a:solidFill>
                          <a:latin typeface="Roboto" panose="02000000000000000000" pitchFamily="2" charset="0"/>
                          <a:ea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rPr>
                        <a:t>Hot and cold deserts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558054">
                <a:tc>
                  <a:txBody>
                    <a:bodyPr/>
                    <a:lstStyle/>
                    <a:p>
                      <a:r>
                        <a:rPr lang="en-US" sz="1000">
                          <a:solidFill>
                            <a:schemeClr val="bg1"/>
                          </a:solidFill>
                          <a:latin typeface="Roboto" panose="02000000000000000000" pitchFamily="2" charset="0"/>
                          <a:ea typeface="Roboto" panose="02000000000000000000" pitchFamily="2" charset="0"/>
                        </a:rPr>
                        <a:t>Use basic geographical vocabulary to refer to:</a:t>
                      </a:r>
                    </a:p>
                    <a:p>
                      <a:pPr marL="171450" indent="-171450">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Key physical features, including: beaches, cliffs, coasts, forests, hills, mountains, seas, oceans, rivers, soil, valleys, vegetation, seasons and weather</a:t>
                      </a:r>
                    </a:p>
                    <a:p>
                      <a:pPr marL="171450" indent="-171450">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Key human features, including: cities, towns, villages, factories, farms, houses, offices, </a:t>
                      </a:r>
                      <a:r>
                        <a:rPr lang="en-US" sz="1000" err="1">
                          <a:solidFill>
                            <a:schemeClr val="bg1"/>
                          </a:solidFill>
                          <a:latin typeface="Roboto" panose="02000000000000000000" pitchFamily="2" charset="0"/>
                          <a:ea typeface="Roboto" panose="02000000000000000000" pitchFamily="2" charset="0"/>
                        </a:rPr>
                        <a:t>harbours</a:t>
                      </a:r>
                      <a:r>
                        <a:rPr lang="en-US" sz="1000">
                          <a:solidFill>
                            <a:schemeClr val="bg1"/>
                          </a:solidFill>
                          <a:latin typeface="Roboto" panose="02000000000000000000" pitchFamily="2" charset="0"/>
                          <a:ea typeface="Roboto" panose="02000000000000000000" pitchFamily="2" charset="0"/>
                        </a:rPr>
                        <a:t> and ports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Aut: </a:t>
                      </a:r>
                      <a:r>
                        <a:rPr lang="en-US" sz="1000">
                          <a:solidFill>
                            <a:schemeClr val="bg1"/>
                          </a:solidFill>
                          <a:latin typeface="Roboto" panose="02000000000000000000" pitchFamily="2" charset="0"/>
                          <a:ea typeface="Roboto" panose="02000000000000000000" pitchFamily="2" charset="0"/>
                        </a:rPr>
                        <a:t>Here I am</a:t>
                      </a:r>
                    </a:p>
                    <a:p>
                      <a:r>
                        <a:rPr lang="en-US" sz="1000" b="1">
                          <a:solidFill>
                            <a:schemeClr val="bg1"/>
                          </a:solidFill>
                          <a:latin typeface="Roboto" panose="02000000000000000000" pitchFamily="2" charset="0"/>
                          <a:ea typeface="Roboto" panose="02000000000000000000" pitchFamily="2" charset="0"/>
                        </a:rPr>
                        <a:t>Y1 Spr: </a:t>
                      </a:r>
                      <a:r>
                        <a:rPr lang="en-US" sz="1000">
                          <a:solidFill>
                            <a:schemeClr val="bg1"/>
                          </a:solidFill>
                          <a:latin typeface="Roboto" panose="02000000000000000000" pitchFamily="2" charset="0"/>
                          <a:ea typeface="Roboto" panose="02000000000000000000" pitchFamily="2" charset="0"/>
                        </a:rPr>
                        <a:t>Where we are</a:t>
                      </a:r>
                    </a:p>
                    <a:p>
                      <a:r>
                        <a:rPr lang="en-US" sz="1000" b="1">
                          <a:solidFill>
                            <a:schemeClr val="bg1"/>
                          </a:solidFill>
                          <a:latin typeface="Roboto" panose="02000000000000000000" pitchFamily="2" charset="0"/>
                          <a:ea typeface="Roboto" panose="02000000000000000000" pitchFamily="2" charset="0"/>
                        </a:rPr>
                        <a:t>Y2 Sum: </a:t>
                      </a:r>
                      <a:r>
                        <a:rPr lang="en-US" sz="1000">
                          <a:solidFill>
                            <a:schemeClr val="bg1"/>
                          </a:solidFill>
                          <a:latin typeface="Roboto" panose="02000000000000000000" pitchFamily="2" charset="0"/>
                          <a:ea typeface="Roboto" panose="02000000000000000000" pitchFamily="2" charset="0"/>
                        </a:rPr>
                        <a:t>Rivers, seas and oceans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89199">
                <a:tc gridSpan="2">
                  <a:txBody>
                    <a:bodyPr/>
                    <a:lstStyle/>
                    <a:p>
                      <a:pPr marL="0" indent="0">
                        <a:buFont typeface="Arial" panose="020B0604020202020204" pitchFamily="34" charset="0"/>
                        <a:buNone/>
                      </a:pP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Geographical skills and fieldwork</a:t>
                      </a:r>
                      <a:endParaRPr lang="en-GB"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world maps, atlases and globes to identify the United Kingdom and its countries, as well as the countries, continents and oceans studied at this key stage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000" b="1">
                          <a:solidFill>
                            <a:schemeClr val="bg1"/>
                          </a:solidFill>
                          <a:latin typeface="Roboto" panose="02000000000000000000" pitchFamily="2" charset="0"/>
                          <a:ea typeface="Roboto" panose="02000000000000000000" pitchFamily="2" charset="0"/>
                        </a:rPr>
                        <a:t>Y1 Sum: </a:t>
                      </a:r>
                      <a:r>
                        <a:rPr lang="en-GB" sz="1000" b="0">
                          <a:solidFill>
                            <a:schemeClr val="bg1"/>
                          </a:solidFill>
                          <a:latin typeface="Roboto" panose="02000000000000000000" pitchFamily="2" charset="0"/>
                          <a:ea typeface="Roboto" panose="02000000000000000000" pitchFamily="2" charset="0"/>
                        </a:rPr>
                        <a:t>There you are</a:t>
                      </a:r>
                    </a:p>
                    <a:p>
                      <a:r>
                        <a:rPr lang="en-GB" sz="1000" b="1">
                          <a:solidFill>
                            <a:schemeClr val="bg1"/>
                          </a:solidFill>
                          <a:latin typeface="Roboto" panose="02000000000000000000" pitchFamily="2" charset="0"/>
                          <a:ea typeface="Roboto" panose="02000000000000000000" pitchFamily="2" charset="0"/>
                        </a:rPr>
                        <a:t>Y2 Sum:</a:t>
                      </a:r>
                      <a:r>
                        <a:rPr lang="en-GB" sz="1000" b="0">
                          <a:solidFill>
                            <a:schemeClr val="bg1"/>
                          </a:solidFill>
                          <a:latin typeface="Roboto" panose="02000000000000000000" pitchFamily="2" charset="0"/>
                          <a:ea typeface="Roboto" panose="02000000000000000000" pitchFamily="2" charset="0"/>
                        </a:rPr>
                        <a:t> Rivers, seas and oceans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62852">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simple compass directions (north, south, east and west)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a:t>
                      </a:r>
                      <a:r>
                        <a:rPr lang="en-US" sz="1000" b="1" err="1">
                          <a:solidFill>
                            <a:schemeClr val="bg1"/>
                          </a:solidFill>
                          <a:latin typeface="Roboto" panose="02000000000000000000" pitchFamily="2" charset="0"/>
                          <a:ea typeface="Roboto" panose="02000000000000000000" pitchFamily="2" charset="0"/>
                        </a:rPr>
                        <a:t>Aut</a:t>
                      </a:r>
                      <a:r>
                        <a:rPr lang="en-US" sz="1000" b="1">
                          <a:solidFill>
                            <a:schemeClr val="bg1"/>
                          </a:solidFill>
                          <a:latin typeface="Roboto" panose="02000000000000000000" pitchFamily="2" charset="0"/>
                          <a:ea typeface="Roboto" panose="02000000000000000000" pitchFamily="2" charset="0"/>
                        </a:rPr>
                        <a:t>: </a:t>
                      </a:r>
                      <a:r>
                        <a:rPr lang="en-US" sz="1000" b="0">
                          <a:solidFill>
                            <a:schemeClr val="bg1"/>
                          </a:solidFill>
                          <a:latin typeface="Roboto" panose="02000000000000000000" pitchFamily="2" charset="0"/>
                          <a:ea typeface="Roboto" panose="02000000000000000000" pitchFamily="2" charset="0"/>
                        </a:rPr>
                        <a:t>Mini mappers </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locational and directional language (for example, near and far; left and right), to describe the locations of features and routes on a map</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Aut: </a:t>
                      </a:r>
                      <a:r>
                        <a:rPr lang="en-US" sz="1000" b="0">
                          <a:solidFill>
                            <a:schemeClr val="bg1"/>
                          </a:solidFill>
                          <a:latin typeface="Roboto" panose="02000000000000000000" pitchFamily="2" charset="0"/>
                          <a:ea typeface="Roboto" panose="02000000000000000000" pitchFamily="2" charset="0"/>
                        </a:rPr>
                        <a:t>Here I am</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62852">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aerial photographs and plan perspectives to </a:t>
                      </a:r>
                      <a:r>
                        <a:rPr lang="en-US" sz="1000" err="1">
                          <a:solidFill>
                            <a:schemeClr val="bg1"/>
                          </a:solidFill>
                          <a:latin typeface="Roboto" panose="02000000000000000000" pitchFamily="2" charset="0"/>
                          <a:ea typeface="Roboto" panose="02000000000000000000" pitchFamily="2" charset="0"/>
                        </a:rPr>
                        <a:t>recognise</a:t>
                      </a:r>
                      <a:r>
                        <a:rPr lang="en-US" sz="1000">
                          <a:solidFill>
                            <a:schemeClr val="bg1"/>
                          </a:solidFill>
                          <a:latin typeface="Roboto" panose="02000000000000000000" pitchFamily="2" charset="0"/>
                          <a:ea typeface="Roboto" panose="02000000000000000000" pitchFamily="2" charset="0"/>
                        </a:rPr>
                        <a:t> landmarks and basic human and physical features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Sum: </a:t>
                      </a:r>
                      <a:r>
                        <a:rPr lang="en-US" sz="1000" b="0">
                          <a:solidFill>
                            <a:schemeClr val="bg1"/>
                          </a:solidFill>
                          <a:latin typeface="Roboto" panose="02000000000000000000" pitchFamily="2" charset="0"/>
                          <a:ea typeface="Roboto" panose="02000000000000000000" pitchFamily="2" charset="0"/>
                        </a:rPr>
                        <a:t>Rivers, seas and oceans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222479">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Devise a simple map; use and construct basic symbols in a key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a:t>
                      </a:r>
                      <a:r>
                        <a:rPr lang="en-US" sz="1000" b="1" err="1">
                          <a:solidFill>
                            <a:schemeClr val="bg1"/>
                          </a:solidFill>
                          <a:latin typeface="Roboto" panose="02000000000000000000" pitchFamily="2" charset="0"/>
                          <a:ea typeface="Roboto" panose="02000000000000000000" pitchFamily="2" charset="0"/>
                        </a:rPr>
                        <a:t>Aut</a:t>
                      </a:r>
                      <a:r>
                        <a:rPr lang="en-US" sz="1000" b="1">
                          <a:solidFill>
                            <a:schemeClr val="bg1"/>
                          </a:solidFill>
                          <a:latin typeface="Roboto" panose="02000000000000000000" pitchFamily="2" charset="0"/>
                          <a:ea typeface="Roboto" panose="02000000000000000000" pitchFamily="2" charset="0"/>
                        </a:rPr>
                        <a:t>: </a:t>
                      </a:r>
                      <a:r>
                        <a:rPr lang="en-US" sz="1000" b="0">
                          <a:solidFill>
                            <a:schemeClr val="bg1"/>
                          </a:solidFill>
                          <a:latin typeface="Roboto" panose="02000000000000000000" pitchFamily="2" charset="0"/>
                          <a:ea typeface="Roboto" panose="02000000000000000000" pitchFamily="2" charset="0"/>
                        </a:rPr>
                        <a:t>Mini mappers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simple fieldwork and observational skills to study the geography of the school and its grounds and the key human and physical features of its surrounding environment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t>
                      </a:r>
                      <a:r>
                        <a:rPr lang="en-US" sz="1000" b="1" err="1">
                          <a:solidFill>
                            <a:schemeClr val="bg1"/>
                          </a:solidFill>
                          <a:latin typeface="Roboto" panose="02000000000000000000" pitchFamily="2" charset="0"/>
                          <a:ea typeface="Roboto" panose="02000000000000000000" pitchFamily="2" charset="0"/>
                        </a:rPr>
                        <a:t>Aut</a:t>
                      </a:r>
                      <a:r>
                        <a:rPr lang="en-US" sz="1000" b="1">
                          <a:solidFill>
                            <a:schemeClr val="bg1"/>
                          </a:solidFill>
                          <a:latin typeface="Roboto" panose="02000000000000000000" pitchFamily="2" charset="0"/>
                          <a:ea typeface="Roboto" panose="02000000000000000000" pitchFamily="2" charset="0"/>
                        </a:rPr>
                        <a:t>: </a:t>
                      </a:r>
                      <a:r>
                        <a:rPr lang="en-US" sz="1000" b="0">
                          <a:solidFill>
                            <a:schemeClr val="bg1"/>
                          </a:solidFill>
                          <a:latin typeface="Roboto" panose="02000000000000000000" pitchFamily="2" charset="0"/>
                          <a:ea typeface="Roboto" panose="02000000000000000000" pitchFamily="2" charset="0"/>
                        </a:rPr>
                        <a:t>Here I am</a:t>
                      </a:r>
                      <a:endParaRPr lang="en-US" sz="1000" b="1">
                        <a:solidFill>
                          <a:schemeClr val="bg1"/>
                        </a:solidFill>
                        <a:latin typeface="Roboto" panose="02000000000000000000" pitchFamily="2" charset="0"/>
                        <a:ea typeface="Roboto" panose="02000000000000000000" pitchFamily="2" charset="0"/>
                      </a:endParaRPr>
                    </a:p>
                    <a:p>
                      <a:r>
                        <a:rPr lang="en-US" sz="1000" b="1">
                          <a:solidFill>
                            <a:schemeClr val="bg1"/>
                          </a:solidFill>
                          <a:latin typeface="Roboto" panose="02000000000000000000" pitchFamily="2" charset="0"/>
                          <a:ea typeface="Roboto" panose="02000000000000000000" pitchFamily="2" charset="0"/>
                        </a:rPr>
                        <a:t>Y2 </a:t>
                      </a:r>
                      <a:r>
                        <a:rPr lang="en-US" sz="1000" b="1" err="1">
                          <a:solidFill>
                            <a:schemeClr val="bg1"/>
                          </a:solidFill>
                          <a:latin typeface="Roboto" panose="02000000000000000000" pitchFamily="2" charset="0"/>
                          <a:ea typeface="Roboto" panose="02000000000000000000" pitchFamily="2" charset="0"/>
                        </a:rPr>
                        <a:t>Aut</a:t>
                      </a:r>
                      <a:r>
                        <a:rPr lang="en-US" sz="1000">
                          <a:solidFill>
                            <a:schemeClr val="bg1"/>
                          </a:solidFill>
                          <a:latin typeface="Roboto" panose="02000000000000000000" pitchFamily="2" charset="0"/>
                          <a:ea typeface="Roboto" panose="02000000000000000000" pitchFamily="2" charset="0"/>
                        </a:rPr>
                        <a:t>: Mini mappers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bl>
          </a:graphicData>
        </a:graphic>
      </p:graphicFrame>
      <p:sp>
        <p:nvSpPr>
          <p:cNvPr id="6" name="Content Placeholder 40">
            <a:extLst>
              <a:ext uri="{FF2B5EF4-FFF2-40B4-BE49-F238E27FC236}">
                <a16:creationId xmlns:a16="http://schemas.microsoft.com/office/drawing/2014/main" id="{0941C957-3734-400F-3492-F5ABF6C8BD83}"/>
              </a:ext>
            </a:extLst>
          </p:cNvPr>
          <p:cNvSpPr txBox="1">
            <a:spLocks/>
          </p:cNvSpPr>
          <p:nvPr/>
        </p:nvSpPr>
        <p:spPr bwMode="auto">
          <a:xfrm>
            <a:off x="213093" y="887069"/>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 outlines where the statutory content from the National Curriculum is first taught across KS1. The curriculum has been sequenced so that much of the content is reviewed in subsequent units.</a:t>
            </a:r>
            <a:endParaRPr lang="en-GB"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6305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with the National Curriculum (KS2)</a:t>
            </a:r>
            <a:endParaRPr lang="en-GB" sz="2800"/>
          </a:p>
        </p:txBody>
      </p:sp>
      <p:graphicFrame>
        <p:nvGraphicFramePr>
          <p:cNvPr id="4" name="Table 3">
            <a:extLst>
              <a:ext uri="{FF2B5EF4-FFF2-40B4-BE49-F238E27FC236}">
                <a16:creationId xmlns:a16="http://schemas.microsoft.com/office/drawing/2014/main" id="{32B3FA5B-7936-25A1-600E-4BD7C045256E}"/>
              </a:ext>
            </a:extLst>
          </p:cNvPr>
          <p:cNvGraphicFramePr>
            <a:graphicFrameLocks noGrp="1"/>
          </p:cNvGraphicFramePr>
          <p:nvPr>
            <p:extLst>
              <p:ext uri="{D42A27DB-BD31-4B8C-83A1-F6EECF244321}">
                <p14:modId xmlns:p14="http://schemas.microsoft.com/office/powerpoint/2010/main" val="3319191410"/>
              </p:ext>
            </p:extLst>
          </p:nvPr>
        </p:nvGraphicFramePr>
        <p:xfrm>
          <a:off x="256564" y="828675"/>
          <a:ext cx="9133840" cy="5565446"/>
        </p:xfrm>
        <a:graphic>
          <a:graphicData uri="http://schemas.openxmlformats.org/drawingml/2006/table">
            <a:tbl>
              <a:tblPr firstRow="1" bandRow="1"/>
              <a:tblGrid>
                <a:gridCol w="6763995">
                  <a:extLst>
                    <a:ext uri="{9D8B030D-6E8A-4147-A177-3AD203B41FA5}">
                      <a16:colId xmlns:a16="http://schemas.microsoft.com/office/drawing/2014/main" val="1335714826"/>
                    </a:ext>
                  </a:extLst>
                </a:gridCol>
                <a:gridCol w="2369845">
                  <a:extLst>
                    <a:ext uri="{9D8B030D-6E8A-4147-A177-3AD203B41FA5}">
                      <a16:colId xmlns:a16="http://schemas.microsoft.com/office/drawing/2014/main" val="3405652937"/>
                    </a:ext>
                  </a:extLst>
                </a:gridCol>
              </a:tblGrid>
              <a:tr h="197773">
                <a:tc gridSpan="2">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Locational knowledge</a:t>
                      </a:r>
                      <a:endParaRPr lang="en-GB"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3249849227"/>
                  </a:ext>
                </a:extLst>
              </a:tr>
              <a:tr h="725711">
                <a:tc>
                  <a:txBody>
                    <a:bodyPr/>
                    <a:lstStyle/>
                    <a:p>
                      <a:r>
                        <a:rPr lang="en-US" sz="860">
                          <a:solidFill>
                            <a:schemeClr val="bg1"/>
                          </a:solidFill>
                          <a:latin typeface="Roboto" panose="02000000000000000000" pitchFamily="2" charset="0"/>
                          <a:ea typeface="Roboto" panose="02000000000000000000" pitchFamily="2" charset="0"/>
                        </a:rPr>
                        <a:t>Locate the world’s countries, using maps to concentrate on their environmental regions, key physical and human characteristics, countries and major cities: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Europe</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North America</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South America</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860" b="1" err="1">
                          <a:solidFill>
                            <a:schemeClr val="bg1"/>
                          </a:solidFill>
                          <a:latin typeface="Roboto" panose="02000000000000000000" pitchFamily="2" charset="0"/>
                          <a:ea typeface="Roboto" panose="02000000000000000000" pitchFamily="2" charset="0"/>
                        </a:rPr>
                        <a:t>Y3</a:t>
                      </a:r>
                      <a:r>
                        <a:rPr lang="en-GB" sz="860" b="1">
                          <a:solidFill>
                            <a:schemeClr val="bg1"/>
                          </a:solidFill>
                          <a:latin typeface="Roboto" panose="02000000000000000000" pitchFamily="2" charset="0"/>
                          <a:ea typeface="Roboto" panose="02000000000000000000" pitchFamily="2" charset="0"/>
                        </a:rPr>
                        <a:t> Sum: </a:t>
                      </a:r>
                      <a:r>
                        <a:rPr lang="en-GB" sz="860">
                          <a:solidFill>
                            <a:schemeClr val="bg1"/>
                          </a:solidFill>
                          <a:latin typeface="Roboto" panose="02000000000000000000" pitchFamily="2" charset="0"/>
                          <a:ea typeface="Roboto" panose="02000000000000000000" pitchFamily="2" charset="0"/>
                        </a:rPr>
                        <a:t>Looking at Europe and tourism</a:t>
                      </a:r>
                    </a:p>
                    <a:p>
                      <a:r>
                        <a:rPr lang="en-GB" sz="860" b="1">
                          <a:solidFill>
                            <a:schemeClr val="bg1"/>
                          </a:solidFill>
                          <a:latin typeface="Roboto" panose="02000000000000000000" pitchFamily="2" charset="0"/>
                          <a:ea typeface="Roboto" panose="02000000000000000000" pitchFamily="2" charset="0"/>
                        </a:rPr>
                        <a:t>Y5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Investigating world trade</a:t>
                      </a:r>
                    </a:p>
                    <a:p>
                      <a:r>
                        <a:rPr lang="en-GB" sz="860" b="1">
                          <a:solidFill>
                            <a:schemeClr val="bg1"/>
                          </a:solidFill>
                          <a:latin typeface="Roboto" panose="02000000000000000000" pitchFamily="2" charset="0"/>
                          <a:ea typeface="Roboto" panose="02000000000000000000" pitchFamily="2" charset="0"/>
                        </a:rPr>
                        <a:t>Y4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 Looking at South America and Brazil</a:t>
                      </a: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50543">
                <a:tc>
                  <a:txBody>
                    <a:bodyPr/>
                    <a:lstStyle/>
                    <a:p>
                      <a:r>
                        <a:rPr lang="en-US" sz="860">
                          <a:solidFill>
                            <a:schemeClr val="bg1"/>
                          </a:solidFill>
                          <a:latin typeface="Roboto" panose="02000000000000000000" pitchFamily="2" charset="0"/>
                          <a:ea typeface="Roboto" panose="02000000000000000000" pitchFamily="2" charset="0"/>
                        </a:rPr>
                        <a:t>Name and locate countries and cities of the United Kingdom, geographical regions and their identifying human and physical characteristics, key topographical features (including hills, mountains, coasts and rivers) and land-use patterns; and understand how some of these aspects have changed over time</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Y3</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UK</a:t>
                      </a:r>
                    </a:p>
                    <a:p>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Spr</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312959">
                <a:tc>
                  <a:txBody>
                    <a:bodyPr/>
                    <a:lstStyle/>
                    <a:p>
                      <a:r>
                        <a:rPr lang="en-US" sz="860">
                          <a:solidFill>
                            <a:schemeClr val="bg1"/>
                          </a:solidFill>
                          <a:latin typeface="Roboto" panose="02000000000000000000" pitchFamily="2" charset="0"/>
                          <a:ea typeface="Roboto" panose="02000000000000000000" pitchFamily="2" charset="0"/>
                        </a:rPr>
                        <a:t>Identify the position and significance of latitude, longitude, the Equator, the Northern Hemisphere, the Southern Hemisphere, the Tropics of Cancer and Capricorn, the Arctic and Antarctic Circles and the Prime Meridian</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Y4</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Looking at South America and Brazil</a:t>
                      </a: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33255897"/>
                  </a:ext>
                </a:extLst>
              </a:tr>
              <a:tr h="197773">
                <a:tc gridSpan="2">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Place knowledge</a:t>
                      </a:r>
                      <a:endParaRPr lang="en-GB"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a:p>
                  </a:txBody>
                  <a:tcPr/>
                </a:tc>
                <a:extLst>
                  <a:ext uri="{0D108BD9-81ED-4DB2-BD59-A6C34878D82A}">
                    <a16:rowId xmlns:a16="http://schemas.microsoft.com/office/drawing/2014/main" val="2739035515"/>
                  </a:ext>
                </a:extLst>
              </a:tr>
              <a:tr h="312959">
                <a:tc>
                  <a:txBody>
                    <a:bodyPr/>
                    <a:lstStyle/>
                    <a:p>
                      <a:r>
                        <a:rPr lang="en-US" sz="860">
                          <a:solidFill>
                            <a:schemeClr val="bg1"/>
                          </a:solidFill>
                          <a:latin typeface="Roboto" panose="02000000000000000000" pitchFamily="2" charset="0"/>
                          <a:ea typeface="Roboto" panose="02000000000000000000" pitchFamily="2" charset="0"/>
                        </a:rPr>
                        <a:t>Understand geographical similarities and differences through the study of the human and physical geography of a region of the United Kingdom, a region in a European country and a region within North or South America</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Spr</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97773">
                <a:tc gridSpan="2">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Human and physical geography</a:t>
                      </a:r>
                      <a:endParaRPr lang="en-GB"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2834395341"/>
                  </a:ext>
                </a:extLst>
              </a:tr>
              <a:tr h="863295">
                <a:tc>
                  <a:txBody>
                    <a:bodyPr/>
                    <a:lstStyle/>
                    <a:p>
                      <a:r>
                        <a:rPr lang="en-US" sz="860">
                          <a:solidFill>
                            <a:schemeClr val="bg1"/>
                          </a:solidFill>
                          <a:latin typeface="Roboto" panose="02000000000000000000" pitchFamily="2" charset="0"/>
                          <a:ea typeface="Roboto" panose="02000000000000000000" pitchFamily="2" charset="0"/>
                        </a:rPr>
                        <a:t>Describe and understand key aspects of physical geography, including:</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Climate zones, biomes and vegetation belts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Rivers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Volcanoes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Mountains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Earthquakes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The water cycle</a:t>
                      </a:r>
                    </a:p>
                  </a:txBody>
                  <a:tcPr marL="36000" marR="36000" marT="18000" marB="18000">
                    <a:lnL w="12700" cmpd="sng">
                      <a:no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GB" sz="860" b="1">
                        <a:solidFill>
                          <a:schemeClr val="bg1"/>
                        </a:solidFill>
                        <a:latin typeface="Roboto" panose="02000000000000000000" pitchFamily="2" charset="0"/>
                        <a:ea typeface="Roboto" panose="02000000000000000000" pitchFamily="2" charset="0"/>
                      </a:endParaRPr>
                    </a:p>
                    <a:p>
                      <a:r>
                        <a:rPr lang="en-GB" sz="860" b="1">
                          <a:solidFill>
                            <a:schemeClr val="bg1"/>
                          </a:solidFill>
                          <a:latin typeface="Roboto" panose="02000000000000000000" pitchFamily="2" charset="0"/>
                          <a:ea typeface="Roboto" panose="02000000000000000000" pitchFamily="2" charset="0"/>
                        </a:rPr>
                        <a:t>Y5 Sum: </a:t>
                      </a:r>
                      <a:r>
                        <a:rPr lang="en-GB" sz="860">
                          <a:solidFill>
                            <a:schemeClr val="bg1"/>
                          </a:solidFill>
                          <a:latin typeface="Roboto" panose="02000000000000000000" pitchFamily="2" charset="0"/>
                          <a:ea typeface="Roboto" panose="02000000000000000000" pitchFamily="2" charset="0"/>
                        </a:rPr>
                        <a:t>Climate across the world</a:t>
                      </a:r>
                    </a:p>
                    <a:p>
                      <a:r>
                        <a:rPr lang="en-GB" sz="860" b="1">
                          <a:solidFill>
                            <a:schemeClr val="bg1"/>
                          </a:solidFill>
                          <a:latin typeface="Roboto" panose="02000000000000000000" pitchFamily="2" charset="0"/>
                          <a:ea typeface="Roboto" panose="02000000000000000000" pitchFamily="2" charset="0"/>
                        </a:rPr>
                        <a:t>Y5 </a:t>
                      </a:r>
                      <a:r>
                        <a:rPr lang="en-GB" sz="860" b="1" err="1">
                          <a:solidFill>
                            <a:schemeClr val="bg1"/>
                          </a:solidFill>
                          <a:latin typeface="Roboto" panose="02000000000000000000" pitchFamily="2" charset="0"/>
                          <a:ea typeface="Roboto" panose="02000000000000000000" pitchFamily="2" charset="0"/>
                        </a:rPr>
                        <a:t>Spr</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p>
                    <a:p>
                      <a:r>
                        <a:rPr lang="en-GB" sz="860" b="1">
                          <a:solidFill>
                            <a:schemeClr val="bg1"/>
                          </a:solidFill>
                          <a:latin typeface="Roboto" panose="02000000000000000000" pitchFamily="2" charset="0"/>
                          <a:ea typeface="Roboto" panose="02000000000000000000" pitchFamily="2" charset="0"/>
                        </a:rPr>
                        <a:t>Y3 </a:t>
                      </a:r>
                      <a:r>
                        <a:rPr lang="en-GB" sz="860" b="1" err="1">
                          <a:solidFill>
                            <a:schemeClr val="bg1"/>
                          </a:solidFill>
                          <a:latin typeface="Roboto" panose="02000000000000000000" pitchFamily="2" charset="0"/>
                          <a:ea typeface="Roboto" panose="02000000000000000000" pitchFamily="2" charset="0"/>
                        </a:rPr>
                        <a:t>Spr</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Volcanoes</a:t>
                      </a:r>
                    </a:p>
                    <a:p>
                      <a:r>
                        <a:rPr lang="en-GB" sz="860" b="1">
                          <a:solidFill>
                            <a:schemeClr val="bg1"/>
                          </a:solidFill>
                          <a:latin typeface="Roboto" panose="02000000000000000000" pitchFamily="2" charset="0"/>
                          <a:ea typeface="Roboto" panose="02000000000000000000" pitchFamily="2" charset="0"/>
                        </a:rPr>
                        <a:t>Y3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UK</a:t>
                      </a:r>
                    </a:p>
                    <a:p>
                      <a:r>
                        <a:rPr lang="en-GB" sz="860" b="1">
                          <a:solidFill>
                            <a:schemeClr val="bg1"/>
                          </a:solidFill>
                          <a:latin typeface="Roboto" panose="02000000000000000000" pitchFamily="2" charset="0"/>
                          <a:ea typeface="Roboto" panose="02000000000000000000" pitchFamily="2" charset="0"/>
                        </a:rPr>
                        <a:t>Y4 Sum:</a:t>
                      </a:r>
                      <a:r>
                        <a:rPr lang="en-GB" sz="860">
                          <a:solidFill>
                            <a:schemeClr val="bg1"/>
                          </a:solidFill>
                          <a:latin typeface="Roboto" panose="02000000000000000000" pitchFamily="2" charset="0"/>
                          <a:ea typeface="Roboto" panose="02000000000000000000" pitchFamily="2" charset="0"/>
                        </a:rPr>
                        <a:t> Earthquakes &amp; settlements</a:t>
                      </a:r>
                    </a:p>
                    <a:p>
                      <a:r>
                        <a:rPr lang="en-GB" sz="860" b="1">
                          <a:solidFill>
                            <a:schemeClr val="bg1"/>
                          </a:solidFill>
                          <a:latin typeface="Roboto" panose="02000000000000000000" pitchFamily="2" charset="0"/>
                          <a:ea typeface="Roboto" panose="02000000000000000000" pitchFamily="2" charset="0"/>
                        </a:rPr>
                        <a:t>Y5 </a:t>
                      </a:r>
                      <a:r>
                        <a:rPr lang="en-GB" sz="860" b="1" err="1">
                          <a:solidFill>
                            <a:schemeClr val="bg1"/>
                          </a:solidFill>
                          <a:latin typeface="Roboto" panose="02000000000000000000" pitchFamily="2" charset="0"/>
                          <a:ea typeface="Roboto" panose="02000000000000000000" pitchFamily="2" charset="0"/>
                        </a:rPr>
                        <a:t>Spr</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US" sz="860">
                        <a:solidFill>
                          <a:schemeClr val="bg1"/>
                        </a:solidFill>
                        <a:latin typeface="Roboto" panose="02000000000000000000" pitchFamily="2" charset="0"/>
                        <a:ea typeface="Roboto" panose="02000000000000000000" pitchFamily="2" charset="0"/>
                      </a:endParaRP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88738991"/>
                  </a:ext>
                </a:extLst>
              </a:tr>
              <a:tr h="588126">
                <a:tc>
                  <a:txBody>
                    <a:bodyPr/>
                    <a:lstStyle/>
                    <a:p>
                      <a:r>
                        <a:rPr lang="en-US" sz="860">
                          <a:solidFill>
                            <a:schemeClr val="bg1"/>
                          </a:solidFill>
                          <a:latin typeface="Roboto" panose="02000000000000000000" pitchFamily="2" charset="0"/>
                          <a:ea typeface="Roboto" panose="02000000000000000000" pitchFamily="2" charset="0"/>
                        </a:rPr>
                        <a:t>Describe and understand key aspects of human geography, including:</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Types of settlements and land uses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Economic activity including trade links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Distribution of natural resources including energy, food, minerals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GB" sz="860" b="1">
                        <a:solidFill>
                          <a:schemeClr val="bg1"/>
                        </a:solidFill>
                        <a:latin typeface="Roboto" panose="02000000000000000000" pitchFamily="2" charset="0"/>
                        <a:ea typeface="Roboto" panose="02000000000000000000" pitchFamily="2" charset="0"/>
                      </a:endParaRPr>
                    </a:p>
                    <a:p>
                      <a:r>
                        <a:rPr lang="en-GB" sz="860" b="1">
                          <a:solidFill>
                            <a:schemeClr val="bg1"/>
                          </a:solidFill>
                          <a:latin typeface="Roboto" panose="02000000000000000000" pitchFamily="2" charset="0"/>
                          <a:ea typeface="Roboto" panose="02000000000000000000" pitchFamily="2" charset="0"/>
                        </a:rPr>
                        <a:t>Y3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UK</a:t>
                      </a:r>
                    </a:p>
                    <a:p>
                      <a:r>
                        <a:rPr lang="en-GB" sz="860" b="1">
                          <a:solidFill>
                            <a:schemeClr val="bg1"/>
                          </a:solidFill>
                          <a:latin typeface="Roboto" panose="02000000000000000000" pitchFamily="2" charset="0"/>
                          <a:ea typeface="Roboto" panose="02000000000000000000" pitchFamily="2" charset="0"/>
                        </a:rPr>
                        <a:t>Y5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Investigating world trade</a:t>
                      </a:r>
                    </a:p>
                    <a:p>
                      <a:r>
                        <a:rPr lang="en-GB" sz="860" b="1">
                          <a:solidFill>
                            <a:schemeClr val="bg1"/>
                          </a:solidFill>
                          <a:latin typeface="Roboto" panose="02000000000000000000" pitchFamily="2" charset="0"/>
                          <a:ea typeface="Roboto" panose="02000000000000000000" pitchFamily="2" charset="0"/>
                        </a:rPr>
                        <a:t>Y5 Sum:</a:t>
                      </a:r>
                      <a:r>
                        <a:rPr lang="en-GB" sz="860">
                          <a:solidFill>
                            <a:schemeClr val="bg1"/>
                          </a:solidFill>
                          <a:latin typeface="Roboto" panose="02000000000000000000" pitchFamily="2" charset="0"/>
                          <a:ea typeface="Roboto" panose="02000000000000000000" pitchFamily="2" charset="0"/>
                        </a:rPr>
                        <a:t> Climate across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60" b="1">
                          <a:solidFill>
                            <a:schemeClr val="bg1"/>
                          </a:solidFill>
                          <a:latin typeface="Roboto" panose="02000000000000000000" pitchFamily="2" charset="0"/>
                          <a:ea typeface="Roboto" panose="02000000000000000000" pitchFamily="2" charset="0"/>
                        </a:rPr>
                        <a:t>Y5 </a:t>
                      </a:r>
                      <a:r>
                        <a:rPr lang="en-GB" sz="860" b="1" err="1">
                          <a:solidFill>
                            <a:schemeClr val="bg1"/>
                          </a:solidFill>
                          <a:latin typeface="Roboto" panose="02000000000000000000" pitchFamily="2" charset="0"/>
                          <a:ea typeface="Roboto" panose="02000000000000000000" pitchFamily="2" charset="0"/>
                        </a:rPr>
                        <a:t>Spr</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197773">
                <a:tc gridSpan="2">
                  <a:txBody>
                    <a:bodyPr/>
                    <a:lstStyle/>
                    <a:p>
                      <a:pPr marL="0" indent="0">
                        <a:buFont typeface="Arial" panose="020B0604020202020204" pitchFamily="34" charset="0"/>
                        <a:buNone/>
                      </a:pPr>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Geographical skills and fieldwork</a:t>
                      </a:r>
                      <a:endParaRPr lang="en-GB"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a:p>
                  </a:txBody>
                  <a:tcPr/>
                </a:tc>
                <a:extLst>
                  <a:ext uri="{0D108BD9-81ED-4DB2-BD59-A6C34878D82A}">
                    <a16:rowId xmlns:a16="http://schemas.microsoft.com/office/drawing/2014/main" val="1693709976"/>
                  </a:ext>
                </a:extLst>
              </a:tr>
              <a:tr h="312959">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maps, atlases, globes and digital/computer mapping to locate countries and describe features studied</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i="1">
                          <a:solidFill>
                            <a:schemeClr val="bg1"/>
                          </a:solidFill>
                          <a:latin typeface="Roboto" panose="02000000000000000000" pitchFamily="2" charset="0"/>
                          <a:ea typeface="Roboto" panose="02000000000000000000" pitchFamily="2" charset="0"/>
                        </a:rPr>
                        <a:t>[See the last column in Disciplinary Knowledge to see when each map type is introduced]</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the eight compass points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a:solidFill>
                            <a:schemeClr val="bg1"/>
                          </a:solidFill>
                          <a:latin typeface="Roboto" panose="02000000000000000000" pitchFamily="2" charset="0"/>
                          <a:ea typeface="Roboto" panose="02000000000000000000" pitchFamily="2" charset="0"/>
                        </a:rPr>
                        <a:t>Y3 Aut: </a:t>
                      </a:r>
                      <a:r>
                        <a:rPr lang="en-US" sz="860" b="0">
                          <a:solidFill>
                            <a:schemeClr val="bg1"/>
                          </a:solidFill>
                          <a:latin typeface="Roboto" panose="02000000000000000000" pitchFamily="2" charset="0"/>
                          <a:ea typeface="Roboto" panose="02000000000000000000" pitchFamily="2" charset="0"/>
                        </a:rPr>
                        <a:t>UK</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Four-figure grid references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Investigating world trade</a:t>
                      </a:r>
                      <a:endParaRPr lang="en-GB" sz="860" b="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Six-figure grid references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a:solidFill>
                            <a:schemeClr val="bg1"/>
                          </a:solidFill>
                          <a:latin typeface="Roboto" panose="02000000000000000000" pitchFamily="2" charset="0"/>
                          <a:ea typeface="Roboto" panose="02000000000000000000" pitchFamily="2" charset="0"/>
                        </a:rPr>
                        <a:t>Y6 Sum: </a:t>
                      </a:r>
                      <a:r>
                        <a:rPr lang="en-US" sz="860" b="0">
                          <a:solidFill>
                            <a:schemeClr val="bg1"/>
                          </a:solidFill>
                          <a:latin typeface="Roboto" panose="02000000000000000000" pitchFamily="2" charset="0"/>
                          <a:ea typeface="Roboto" panose="02000000000000000000" pitchFamily="2" charset="0"/>
                        </a:rPr>
                        <a:t>I am a geographer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Symbols and key (including OS maps)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err="1">
                          <a:solidFill>
                            <a:schemeClr val="bg1"/>
                          </a:solidFill>
                          <a:latin typeface="Roboto" panose="02000000000000000000" pitchFamily="2" charset="0"/>
                          <a:ea typeface="Roboto" panose="02000000000000000000" pitchFamily="2" charset="0"/>
                        </a:rPr>
                        <a:t>Y3</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a:t>
                      </a:r>
                      <a:r>
                        <a:rPr lang="en-US" sz="860">
                          <a:solidFill>
                            <a:schemeClr val="bg1"/>
                          </a:solidFill>
                          <a:latin typeface="Roboto" panose="02000000000000000000" pitchFamily="2" charset="0"/>
                          <a:ea typeface="Roboto" panose="02000000000000000000" pitchFamily="2" charset="0"/>
                        </a:rPr>
                        <a:t> UK</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312959">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fieldwork to observe, measure, record and present the human and physical features in the local area using a range of methods, including sketch maps, plans, graphs and digital technologies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a:solidFill>
                            <a:schemeClr val="bg1"/>
                          </a:solidFill>
                          <a:latin typeface="Roboto" panose="02000000000000000000" pitchFamily="2" charset="0"/>
                          <a:ea typeface="Roboto" panose="02000000000000000000" pitchFamily="2" charset="0"/>
                        </a:rPr>
                        <a:t>Y2 </a:t>
                      </a:r>
                      <a:r>
                        <a:rPr lang="en-US" sz="860" b="1" err="1">
                          <a:solidFill>
                            <a:schemeClr val="bg1"/>
                          </a:solidFill>
                          <a:latin typeface="Roboto" panose="02000000000000000000" pitchFamily="2" charset="0"/>
                          <a:ea typeface="Roboto" panose="02000000000000000000" pitchFamily="2" charset="0"/>
                        </a:rPr>
                        <a:t>Aut</a:t>
                      </a:r>
                      <a:r>
                        <a:rPr lang="en-US" sz="860">
                          <a:solidFill>
                            <a:schemeClr val="bg1"/>
                          </a:solidFill>
                          <a:latin typeface="Roboto" panose="02000000000000000000" pitchFamily="2" charset="0"/>
                          <a:ea typeface="Roboto" panose="02000000000000000000" pitchFamily="2" charset="0"/>
                        </a:rPr>
                        <a:t>: Mini mappers</a:t>
                      </a:r>
                    </a:p>
                    <a:p>
                      <a:r>
                        <a:rPr lang="en-US" sz="860" b="1">
                          <a:solidFill>
                            <a:schemeClr val="bg1"/>
                          </a:solidFill>
                          <a:latin typeface="Roboto" panose="02000000000000000000" pitchFamily="2" charset="0"/>
                          <a:ea typeface="Roboto" panose="02000000000000000000" pitchFamily="2" charset="0"/>
                        </a:rPr>
                        <a:t>Y6 Sum</a:t>
                      </a:r>
                      <a:r>
                        <a:rPr lang="en-US" sz="860" b="0">
                          <a:solidFill>
                            <a:schemeClr val="bg1"/>
                          </a:solidFill>
                          <a:latin typeface="Roboto" panose="02000000000000000000" pitchFamily="2" charset="0"/>
                          <a:ea typeface="Roboto" panose="02000000000000000000" pitchFamily="2" charset="0"/>
                        </a:rPr>
                        <a:t>:</a:t>
                      </a:r>
                      <a:r>
                        <a:rPr lang="en-US" sz="860">
                          <a:solidFill>
                            <a:schemeClr val="bg1"/>
                          </a:solidFill>
                          <a:latin typeface="Roboto" panose="02000000000000000000" pitchFamily="2" charset="0"/>
                          <a:ea typeface="Roboto" panose="02000000000000000000" pitchFamily="2" charset="0"/>
                        </a:rPr>
                        <a:t> I am a geographer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bl>
          </a:graphicData>
        </a:graphic>
      </p:graphicFrame>
    </p:spTree>
    <p:extLst>
      <p:ext uri="{BB962C8B-B14F-4D97-AF65-F5344CB8AC3E}">
        <p14:creationId xmlns:p14="http://schemas.microsoft.com/office/powerpoint/2010/main" val="5438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GB"/>
              <a:t>Principles of the Geography Curriculum</a:t>
            </a: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855115"/>
            <a:ext cx="9162906" cy="5601533"/>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United Curriculum for geography provides all children, regardless of their background, with:</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Relevant</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and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coherent substantive knowledge </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of the world, which is built gradually using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subject-specific pedagogy</a:t>
            </a:r>
            <a:r>
              <a:rPr kumimoji="0" lang="en-US" sz="1200" b="0"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 </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from EYFS to Year 6 and beyond.</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Substantive knowledge – both conceptual and procedural – is selected to build pupils’ understanding of three geographical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vertical concepts</a:t>
            </a:r>
            <a:r>
              <a:rPr kumimoji="0" lang="en-US" sz="1200" b="0"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a:t>
            </a:r>
          </a:p>
          <a:p>
            <a:pPr marL="630000" marR="0" lvl="1" indent="-1728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Space and Place</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Developing an understanding of space through ideas related to location, distribution, pattern and distance.</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Developing a sense of place and character through ideas related to identity, home, community, landscapes and diversity, and examining a range of case studies from across the globe.</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Physical Processes</a:t>
            </a:r>
          </a:p>
          <a:p>
            <a:pPr marL="914400" marR="0" lvl="2"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How the Earth’s natural processes shape and change the surface of the Earth. This includes both </a:t>
            </a: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Geology &amp; Earth Science </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aspects, such as the structure of the Earth and physical features we see on the land, as well as </a:t>
            </a: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Environmental Science </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aspects, such as the weather and our changing climate. Both of these are threaded through the </a:t>
            </a:r>
            <a:r>
              <a:rPr kumimoji="0" lang="en-US" sz="1200" b="1" i="0" u="none" strike="noStrike" kern="1200" cap="none" spc="0" normalizeH="0" baseline="0" noProof="0">
                <a:ln>
                  <a:noFill/>
                </a:ln>
                <a:solidFill>
                  <a:srgbClr val="D17E3F"/>
                </a:solidFill>
                <a:effectLst/>
                <a:uLnTx/>
                <a:uFillTx/>
                <a:latin typeface="Roboto" panose="02000000000000000000" pitchFamily="2" charset="0"/>
                <a:ea typeface="Roboto" panose="02000000000000000000" pitchFamily="2" charset="0"/>
                <a:cs typeface="Arial"/>
              </a:rPr>
              <a:t>science</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curriculum too.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Human Processes</a:t>
            </a:r>
          </a:p>
          <a:p>
            <a:pPr marL="914400" marR="0" lvl="2" indent="0" algn="l" defTabSz="4572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The processes and phenomena that are caused by or relate to people, including our </a:t>
            </a: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Use of Resources</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the distribution and changes to the </a:t>
            </a: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Population &amp; Communities</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and the features of the </a:t>
            </a: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Economy &amp; Development</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A balanced view of the countries of the world, to address or even preempt misconceptions and negative stereotypes.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Explicit teaching of core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disciplinary knowledge</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and the ability to approach challenging, geographically-valid questions. Geographical enquiry skills have been sequenced across the year groups and, where appropriate, review and build on relevant knowledge that is </a:t>
            </a:r>
            <a:r>
              <a:rPr kumimoji="0" lang="en-US" sz="12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a:rPr>
              <a:t>first taught in </a:t>
            </a:r>
            <a:r>
              <a:rPr kumimoji="0" lang="en-US" sz="1200" b="1" i="0" u="none" strike="noStrike" kern="1200" cap="none" spc="0" normalizeH="0" baseline="0" noProof="0">
                <a:ln>
                  <a:noFill/>
                </a:ln>
                <a:solidFill>
                  <a:srgbClr val="4E83BE"/>
                </a:solidFill>
                <a:effectLst/>
                <a:uLnTx/>
                <a:uFillTx/>
                <a:latin typeface="Roboto" panose="02000000000000000000" pitchFamily="2" charset="0"/>
                <a:ea typeface="Roboto" panose="02000000000000000000" pitchFamily="2" charset="0"/>
                <a:cs typeface="Arial"/>
              </a:rPr>
              <a:t>mathematics</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 </a:t>
            </a:r>
            <a:r>
              <a:rPr kumimoji="0" lang="en-US" sz="12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a:rPr>
              <a:t>or</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 </a:t>
            </a:r>
            <a:r>
              <a:rPr kumimoji="0" lang="en-US" sz="1200" b="1" i="0" u="none" strike="noStrike" kern="1200" cap="none" spc="0" normalizeH="0" baseline="0" noProof="0">
                <a:ln>
                  <a:noFill/>
                </a:ln>
                <a:solidFill>
                  <a:srgbClr val="D17E3F"/>
                </a:solidFill>
                <a:effectLst/>
                <a:uLnTx/>
                <a:uFillTx/>
                <a:latin typeface="Roboto" panose="02000000000000000000" pitchFamily="2" charset="0"/>
                <a:ea typeface="Roboto" panose="02000000000000000000" pitchFamily="2" charset="0"/>
                <a:cs typeface="Arial"/>
              </a:rPr>
              <a:t>science</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such as interpreting line graphs or setting hypotheses.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Opportunities to undertake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fieldwork</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outside the classroom and virtually. Fieldwork is </a:t>
            </a:r>
            <a:r>
              <a:rPr kumimoji="0" lang="en-US" sz="1200" b="1" i="0" u="none" strike="noStrike" kern="1200" cap="none" spc="0" normalizeH="0" baseline="0" noProof="0">
                <a:ln>
                  <a:noFill/>
                </a:ln>
                <a:solidFill>
                  <a:srgbClr val="8262A6"/>
                </a:solidFill>
                <a:effectLst/>
                <a:uLnTx/>
                <a:uFillTx/>
                <a:latin typeface="Roboto" panose="02000000000000000000" pitchFamily="2" charset="0"/>
                <a:ea typeface="Roboto" panose="02000000000000000000" pitchFamily="2" charset="0"/>
                <a:cs typeface="Arial"/>
              </a:rPr>
              <a:t>purposeful</a:t>
            </a: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 and either gives pupils the opportunity to put into practice relevant disciplinary knowledge or to reinforce their substantive knowledge.</a:t>
            </a:r>
          </a:p>
        </p:txBody>
      </p:sp>
    </p:spTree>
    <p:extLst>
      <p:ext uri="{BB962C8B-B14F-4D97-AF65-F5344CB8AC3E}">
        <p14:creationId xmlns:p14="http://schemas.microsoft.com/office/powerpoint/2010/main" val="237289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075B7-748A-76E7-2713-DF7555CF6850}"/>
              </a:ext>
            </a:extLst>
          </p:cNvPr>
          <p:cNvSpPr>
            <a:spLocks noGrp="1"/>
          </p:cNvSpPr>
          <p:nvPr>
            <p:ph type="body" sz="quarter" idx="10"/>
          </p:nvPr>
        </p:nvSpPr>
        <p:spPr/>
        <p:txBody>
          <a:bodyPr/>
          <a:lstStyle/>
          <a:p>
            <a:r>
              <a:rPr lang="en-GB"/>
              <a:t>Implementation</a:t>
            </a:r>
          </a:p>
        </p:txBody>
      </p:sp>
      <p:sp>
        <p:nvSpPr>
          <p:cNvPr id="3" name="TextBox 2">
            <a:extLst>
              <a:ext uri="{FF2B5EF4-FFF2-40B4-BE49-F238E27FC236}">
                <a16:creationId xmlns:a16="http://schemas.microsoft.com/office/drawing/2014/main" id="{A07A2571-058F-4A85-BDDF-0AC276A03064}"/>
              </a:ext>
            </a:extLst>
          </p:cNvPr>
          <p:cNvSpPr txBox="1"/>
          <p:nvPr/>
        </p:nvSpPr>
        <p:spPr>
          <a:xfrm>
            <a:off x="553396" y="1209609"/>
            <a:ext cx="8139289" cy="3770263"/>
          </a:xfrm>
          <a:prstGeom prst="rect">
            <a:avLst/>
          </a:prstGeom>
          <a:noFill/>
        </p:spPr>
        <p:txBody>
          <a:bodyPr wrap="square" rtlCol="0">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Geography reflects our broader teaching and learning principles, found </a:t>
            </a:r>
            <a:r>
              <a:rPr lang="en-US" sz="1200" b="1" u="sng">
                <a:solidFill>
                  <a:schemeClr val="bg1"/>
                </a:solidFill>
                <a:latin typeface="Roboto" panose="02000000000000000000" pitchFamily="2" charset="0"/>
                <a:ea typeface="Roboto" panose="02000000000000000000" pitchFamily="2" charset="0"/>
                <a:cs typeface="Roboto" panose="02000000000000000000" pitchFamily="2" charset="0"/>
                <a:hlinkClick r:id="rId2"/>
              </a:rPr>
              <a:t>here:</a:t>
            </a:r>
            <a:endParaRPr lang="en-US" sz="1200" b="1" u="sng">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For geography in particular:</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Content is always carefully situated within existing schemas.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map skills cannot be covered in a single task; concepts of map skills are built on methodically and logically over time through careful planning. In early years pupils begin to identify features of their local area; in KS1, pupils apply directional vocabulary to features; and by KS2, pupils use map symbols and grid references on OS maps to describe the locations of features. </a:t>
            </a:r>
          </a:p>
          <a:p>
            <a:pPr marL="171450" indent="-171450" algn="l">
              <a:spcAft>
                <a:spcPts val="600"/>
              </a:spcAft>
              <a:buFont typeface="Arial" panose="020B0604020202020204" pitchFamily="34" charset="0"/>
              <a:buChar char="•"/>
            </a:pPr>
            <a:endParaRPr lang="en-US" sz="1200" b="1">
              <a:solidFill>
                <a:schemeClr val="accent1"/>
              </a:solidFill>
              <a:latin typeface="Roboto" panose="02000000000000000000" pitchFamily="2" charset="0"/>
              <a:ea typeface="Roboto" panose="02000000000000000000" pitchFamily="2" charset="0"/>
              <a:cs typeface="Roboto" panose="02000000000000000000" pitchFamily="2" charset="0"/>
            </a:endParaRP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Vertical concepts are used within lessons to connect aspects of learning.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when learning about migration, pupils will review population structures, natural hazards and types of settlement when considering the reasons why people voluntarily or forcibly move from one place to another.</a:t>
            </a:r>
          </a:p>
          <a:p>
            <a:pPr marL="171450" indent="-171450" algn="l">
              <a:spcAft>
                <a:spcPts val="600"/>
              </a:spcAft>
              <a:buFont typeface="Arial" panose="020B0604020202020204" pitchFamily="34" charset="0"/>
              <a:buChar char="•"/>
            </a:pPr>
            <a:endParaRPr lang="en-US" sz="1200">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Opportunities for extended, scholarly writing appear throughout the curriculum. These have a clear purpose and audience and, crucially, allow pupils to write as a geographer.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after considering the hazards and benefits associated with volcanic activity and the ways in which humans can prepare for volcanic events, pupils write a discussion explaining why they would or would not live near a volcano. </a:t>
            </a:r>
          </a:p>
          <a:p>
            <a:pPr algn="l">
              <a:spcAft>
                <a:spcPts val="600"/>
              </a:spcAft>
            </a:pPr>
            <a:endParaRPr lang="en-US" sz="1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4695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075B7-748A-76E7-2713-DF7555CF6850}"/>
              </a:ext>
            </a:extLst>
          </p:cNvPr>
          <p:cNvSpPr>
            <a:spLocks noGrp="1"/>
          </p:cNvSpPr>
          <p:nvPr>
            <p:ph type="body" sz="quarter" idx="10"/>
          </p:nvPr>
        </p:nvSpPr>
        <p:spPr/>
        <p:txBody>
          <a:bodyPr/>
          <a:lstStyle/>
          <a:p>
            <a:r>
              <a:rPr lang="en-GB"/>
              <a:t>Impact</a:t>
            </a:r>
          </a:p>
        </p:txBody>
      </p:sp>
      <p:sp>
        <p:nvSpPr>
          <p:cNvPr id="3" name="TextBox 2">
            <a:extLst>
              <a:ext uri="{FF2B5EF4-FFF2-40B4-BE49-F238E27FC236}">
                <a16:creationId xmlns:a16="http://schemas.microsoft.com/office/drawing/2014/main" id="{A07A2571-058F-4A85-BDDF-0AC276A03064}"/>
              </a:ext>
            </a:extLst>
          </p:cNvPr>
          <p:cNvSpPr txBox="1"/>
          <p:nvPr/>
        </p:nvSpPr>
        <p:spPr>
          <a:xfrm>
            <a:off x="598310" y="1388534"/>
            <a:ext cx="8139289" cy="4355038"/>
          </a:xfrm>
          <a:prstGeom prst="rect">
            <a:avLst/>
          </a:prstGeom>
          <a:noFill/>
        </p:spPr>
        <p:txBody>
          <a:bodyPr wrap="square" rtlCol="0">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Questioning in lessons. Teachers check pupils’ understanding so they can fill gaps and address misconceptions as required.</a:t>
            </a:r>
          </a:p>
          <a:p>
            <a:pPr marL="171450"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Pupil conferencing with books. Subject leads and SLT talk to pupils about what they have learnt – both substantive and disciplinary knowledge – and how this connects to the vertical concepts that they have been developing in previous years and other subjects.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pupils in year 4 may be asked to talk about how the tropical rainforest biome is similar to and different from hot and cold deserts, and how these biomes are affected by human activity such as deforestation or migration.</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Post-learning quizzes at the end of each unit. These give teachers an understanding of the knowledge that pupils can recall at the end of the unit, and they can be used to identify any remaining gaps to be filled.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The quizzes are generally made up of simple recall questions, such as naming key places or features, using map skills, identifying the causes of flooding or giving the effects of an earthquake.</a:t>
            </a:r>
          </a:p>
          <a:p>
            <a:pPr marL="171450"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Pre-learning quizzes at the start of each unit. These assess the extent to which pupils have the prior knowledge that is required to access the new content in the unit. Accordingly, the quizzes are used to identify gaps to be filled prior to teaching the new unit. </a:t>
            </a: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For example, in a unit about improving the environment in Year 6, pupils need to recall knowledge about the effects of climate change and non-renewable energy use and apply this to new knowledge about renewable energy and mitigating the impacts of climate change. This knowledge is assessed in the pre-learning quiz, and teachers can plan to fill any identified gaps. </a:t>
            </a:r>
          </a:p>
        </p:txBody>
      </p:sp>
    </p:spTree>
    <p:extLst>
      <p:ext uri="{BB962C8B-B14F-4D97-AF65-F5344CB8AC3E}">
        <p14:creationId xmlns:p14="http://schemas.microsoft.com/office/powerpoint/2010/main" val="25288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242DE-D3E0-C44C-0A4E-DCAE234A73B8}"/>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Geography</a:t>
            </a:r>
            <a:endParaRPr lang="en-GB">
              <a:ln w="12700">
                <a:solidFill>
                  <a:schemeClr val="accent1"/>
                </a:solidFill>
              </a:ln>
              <a:solidFill>
                <a:schemeClr val="accent1"/>
              </a:solidFill>
            </a:endParaRPr>
          </a:p>
        </p:txBody>
      </p:sp>
      <p:sp>
        <p:nvSpPr>
          <p:cNvPr id="74" name="Freeform: Shape 73">
            <a:extLst>
              <a:ext uri="{FF2B5EF4-FFF2-40B4-BE49-F238E27FC236}">
                <a16:creationId xmlns:a16="http://schemas.microsoft.com/office/drawing/2014/main" id="{6DBED727-5051-81F4-298B-771309880AEC}"/>
              </a:ext>
            </a:extLst>
          </p:cNvPr>
          <p:cNvSpPr/>
          <p:nvPr/>
        </p:nvSpPr>
        <p:spPr>
          <a:xfrm>
            <a:off x="2685927" y="4274998"/>
            <a:ext cx="980829" cy="658693"/>
          </a:xfrm>
          <a:custGeom>
            <a:avLst/>
            <a:gdLst>
              <a:gd name="connsiteX0" fmla="*/ 980830 w 980829"/>
              <a:gd name="connsiteY0" fmla="*/ 563556 h 658693"/>
              <a:gd name="connsiteX1" fmla="*/ 980830 w 980829"/>
              <a:gd name="connsiteY1" fmla="*/ 0 h 658693"/>
              <a:gd name="connsiteX2" fmla="*/ 14180 w 980829"/>
              <a:gd name="connsiteY2" fmla="*/ 0 h 658693"/>
              <a:gd name="connsiteX3" fmla="*/ 14180 w 980829"/>
              <a:gd name="connsiteY3" fmla="*/ 563556 h 658693"/>
              <a:gd name="connsiteX4" fmla="*/ 0 w 980829"/>
              <a:gd name="connsiteY4" fmla="*/ 658694 h 658693"/>
              <a:gd name="connsiteX5" fmla="*/ 977194 w 980829"/>
              <a:gd name="connsiteY5" fmla="*/ 658694 h 658693"/>
              <a:gd name="connsiteX6" fmla="*/ 980830 w 980829"/>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829" h="658693">
                <a:moveTo>
                  <a:pt x="980830" y="563556"/>
                </a:moveTo>
                <a:lnTo>
                  <a:pt x="980830" y="0"/>
                </a:lnTo>
                <a:lnTo>
                  <a:pt x="14180" y="0"/>
                </a:lnTo>
                <a:lnTo>
                  <a:pt x="14180" y="563556"/>
                </a:lnTo>
                <a:cubicBezTo>
                  <a:pt x="14180" y="596642"/>
                  <a:pt x="9211" y="628516"/>
                  <a:pt x="0" y="658694"/>
                </a:cubicBezTo>
                <a:lnTo>
                  <a:pt x="977194" y="658694"/>
                </a:lnTo>
                <a:cubicBezTo>
                  <a:pt x="979618" y="627304"/>
                  <a:pt x="980830" y="595551"/>
                  <a:pt x="980830" y="563556"/>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5" name="Freeform: Shape 74">
            <a:extLst>
              <a:ext uri="{FF2B5EF4-FFF2-40B4-BE49-F238E27FC236}">
                <a16:creationId xmlns:a16="http://schemas.microsoft.com/office/drawing/2014/main" id="{D5CA9DB8-7CA7-DFF5-E6B4-97DCC8FF34EE}"/>
              </a:ext>
            </a:extLst>
          </p:cNvPr>
          <p:cNvSpPr/>
          <p:nvPr/>
        </p:nvSpPr>
        <p:spPr>
          <a:xfrm>
            <a:off x="4359385" y="2853625"/>
            <a:ext cx="966771" cy="658693"/>
          </a:xfrm>
          <a:custGeom>
            <a:avLst/>
            <a:gdLst>
              <a:gd name="connsiteX0" fmla="*/ 0 w 966771"/>
              <a:gd name="connsiteY0" fmla="*/ 0 h 658693"/>
              <a:gd name="connsiteX1" fmla="*/ 966771 w 966771"/>
              <a:gd name="connsiteY1" fmla="*/ 0 h 658693"/>
              <a:gd name="connsiteX2" fmla="*/ 966771 w 966771"/>
              <a:gd name="connsiteY2" fmla="*/ 658694 h 658693"/>
              <a:gd name="connsiteX3" fmla="*/ 0 w 966771"/>
              <a:gd name="connsiteY3" fmla="*/ 658694 h 658693"/>
            </a:gdLst>
            <a:ahLst/>
            <a:cxnLst>
              <a:cxn ang="0">
                <a:pos x="connsiteX0" y="connsiteY0"/>
              </a:cxn>
              <a:cxn ang="0">
                <a:pos x="connsiteX1" y="connsiteY1"/>
              </a:cxn>
              <a:cxn ang="0">
                <a:pos x="connsiteX2" y="connsiteY2"/>
              </a:cxn>
              <a:cxn ang="0">
                <a:pos x="connsiteX3" y="connsiteY3"/>
              </a:cxn>
            </a:cxnLst>
            <a:rect l="l" t="t" r="r" b="b"/>
            <a:pathLst>
              <a:path w="966771" h="658693">
                <a:moveTo>
                  <a:pt x="0" y="0"/>
                </a:moveTo>
                <a:lnTo>
                  <a:pt x="966771" y="0"/>
                </a:lnTo>
                <a:lnTo>
                  <a:pt x="966771" y="658694"/>
                </a:lnTo>
                <a:lnTo>
                  <a:pt x="0" y="658694"/>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6" name="Freeform: Shape 75">
            <a:extLst>
              <a:ext uri="{FF2B5EF4-FFF2-40B4-BE49-F238E27FC236}">
                <a16:creationId xmlns:a16="http://schemas.microsoft.com/office/drawing/2014/main" id="{0927F2B4-32B0-5857-F799-142066FDE913}"/>
              </a:ext>
            </a:extLst>
          </p:cNvPr>
          <p:cNvSpPr/>
          <p:nvPr/>
        </p:nvSpPr>
        <p:spPr>
          <a:xfrm>
            <a:off x="4359385" y="4274998"/>
            <a:ext cx="980708" cy="657118"/>
          </a:xfrm>
          <a:custGeom>
            <a:avLst/>
            <a:gdLst>
              <a:gd name="connsiteX0" fmla="*/ 967983 w 980708"/>
              <a:gd name="connsiteY0" fmla="*/ 566828 h 657118"/>
              <a:gd name="connsiteX1" fmla="*/ 967983 w 980708"/>
              <a:gd name="connsiteY1" fmla="*/ 0 h 657118"/>
              <a:gd name="connsiteX2" fmla="*/ 0 w 980708"/>
              <a:gd name="connsiteY2" fmla="*/ 0 h 657118"/>
              <a:gd name="connsiteX3" fmla="*/ 0 w 980708"/>
              <a:gd name="connsiteY3" fmla="*/ 657118 h 657118"/>
              <a:gd name="connsiteX4" fmla="*/ 980709 w 980708"/>
              <a:gd name="connsiteY4" fmla="*/ 657118 h 657118"/>
              <a:gd name="connsiteX5" fmla="*/ 967983 w 980708"/>
              <a:gd name="connsiteY5" fmla="*/ 56682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708" h="657118">
                <a:moveTo>
                  <a:pt x="967983" y="566828"/>
                </a:moveTo>
                <a:lnTo>
                  <a:pt x="967983" y="0"/>
                </a:lnTo>
                <a:lnTo>
                  <a:pt x="0" y="0"/>
                </a:lnTo>
                <a:lnTo>
                  <a:pt x="0" y="657118"/>
                </a:lnTo>
                <a:lnTo>
                  <a:pt x="980709" y="657118"/>
                </a:lnTo>
                <a:cubicBezTo>
                  <a:pt x="972467" y="628395"/>
                  <a:pt x="967983" y="598096"/>
                  <a:pt x="967983" y="566828"/>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7" name="Freeform: Shape 76">
            <a:extLst>
              <a:ext uri="{FF2B5EF4-FFF2-40B4-BE49-F238E27FC236}">
                <a16:creationId xmlns:a16="http://schemas.microsoft.com/office/drawing/2014/main" id="{A700B222-4061-387D-364A-D03E609942B2}"/>
              </a:ext>
            </a:extLst>
          </p:cNvPr>
          <p:cNvSpPr/>
          <p:nvPr/>
        </p:nvSpPr>
        <p:spPr>
          <a:xfrm>
            <a:off x="4359385" y="3565038"/>
            <a:ext cx="967983" cy="657239"/>
          </a:xfrm>
          <a:custGeom>
            <a:avLst/>
            <a:gdLst>
              <a:gd name="connsiteX0" fmla="*/ 967983 w 967983"/>
              <a:gd name="connsiteY0" fmla="*/ 418486 h 657239"/>
              <a:gd name="connsiteX1" fmla="*/ 966771 w 967983"/>
              <a:gd name="connsiteY1" fmla="*/ 418486 h 657239"/>
              <a:gd name="connsiteX2" fmla="*/ 966771 w 967983"/>
              <a:gd name="connsiteY2" fmla="*/ 0 h 657239"/>
              <a:gd name="connsiteX3" fmla="*/ 0 w 967983"/>
              <a:gd name="connsiteY3" fmla="*/ 0 h 657239"/>
              <a:gd name="connsiteX4" fmla="*/ 0 w 967983"/>
              <a:gd name="connsiteY4" fmla="*/ 657240 h 657239"/>
              <a:gd name="connsiteX5" fmla="*/ 967983 w 967983"/>
              <a:gd name="connsiteY5" fmla="*/ 657240 h 657239"/>
              <a:gd name="connsiteX6" fmla="*/ 967983 w 967983"/>
              <a:gd name="connsiteY6" fmla="*/ 418486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657239">
                <a:moveTo>
                  <a:pt x="967983" y="418486"/>
                </a:moveTo>
                <a:lnTo>
                  <a:pt x="966771" y="418486"/>
                </a:lnTo>
                <a:lnTo>
                  <a:pt x="966771" y="0"/>
                </a:lnTo>
                <a:lnTo>
                  <a:pt x="0" y="0"/>
                </a:lnTo>
                <a:lnTo>
                  <a:pt x="0" y="657240"/>
                </a:lnTo>
                <a:lnTo>
                  <a:pt x="967983" y="657240"/>
                </a:lnTo>
                <a:lnTo>
                  <a:pt x="967983" y="418486"/>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8" name="Freeform: Shape 77">
            <a:extLst>
              <a:ext uri="{FF2B5EF4-FFF2-40B4-BE49-F238E27FC236}">
                <a16:creationId xmlns:a16="http://schemas.microsoft.com/office/drawing/2014/main" id="{B3D7CBCA-3E14-C80F-2DC9-802AD9AE22D9}"/>
              </a:ext>
            </a:extLst>
          </p:cNvPr>
          <p:cNvSpPr/>
          <p:nvPr/>
        </p:nvSpPr>
        <p:spPr>
          <a:xfrm>
            <a:off x="4337570" y="2140393"/>
            <a:ext cx="988585" cy="660390"/>
          </a:xfrm>
          <a:custGeom>
            <a:avLst/>
            <a:gdLst>
              <a:gd name="connsiteX0" fmla="*/ 21815 w 988585"/>
              <a:gd name="connsiteY0" fmla="*/ 117801 h 660390"/>
              <a:gd name="connsiteX1" fmla="*/ 21815 w 988585"/>
              <a:gd name="connsiteY1" fmla="*/ 660391 h 660390"/>
              <a:gd name="connsiteX2" fmla="*/ 988586 w 988585"/>
              <a:gd name="connsiteY2" fmla="*/ 660391 h 660390"/>
              <a:gd name="connsiteX3" fmla="*/ 988586 w 988585"/>
              <a:gd name="connsiteY3" fmla="*/ 117801 h 660390"/>
              <a:gd name="connsiteX4" fmla="*/ 983011 w 988585"/>
              <a:gd name="connsiteY4" fmla="*/ 0 h 660390"/>
              <a:gd name="connsiteX5" fmla="*/ 0 w 988585"/>
              <a:gd name="connsiteY5" fmla="*/ 0 h 660390"/>
              <a:gd name="connsiteX6" fmla="*/ 21815 w 988585"/>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585" h="660390">
                <a:moveTo>
                  <a:pt x="21815" y="117801"/>
                </a:moveTo>
                <a:lnTo>
                  <a:pt x="21815" y="660391"/>
                </a:lnTo>
                <a:lnTo>
                  <a:pt x="988586" y="660391"/>
                </a:lnTo>
                <a:lnTo>
                  <a:pt x="988586" y="117801"/>
                </a:lnTo>
                <a:cubicBezTo>
                  <a:pt x="988586" y="78050"/>
                  <a:pt x="986647" y="38782"/>
                  <a:pt x="983011" y="0"/>
                </a:cubicBezTo>
                <a:lnTo>
                  <a:pt x="0" y="0"/>
                </a:lnTo>
                <a:cubicBezTo>
                  <a:pt x="14059" y="36722"/>
                  <a:pt x="21815" y="76353"/>
                  <a:pt x="21815"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9" name="Freeform: Shape 78">
            <a:extLst>
              <a:ext uri="{FF2B5EF4-FFF2-40B4-BE49-F238E27FC236}">
                <a16:creationId xmlns:a16="http://schemas.microsoft.com/office/drawing/2014/main" id="{CC5A7B20-192D-A8DF-617B-117F26C190DC}"/>
              </a:ext>
            </a:extLst>
          </p:cNvPr>
          <p:cNvSpPr/>
          <p:nvPr/>
        </p:nvSpPr>
        <p:spPr>
          <a:xfrm>
            <a:off x="1040950" y="4274998"/>
            <a:ext cx="980950" cy="658693"/>
          </a:xfrm>
          <a:custGeom>
            <a:avLst/>
            <a:gdLst>
              <a:gd name="connsiteX0" fmla="*/ 966771 w 980950"/>
              <a:gd name="connsiteY0" fmla="*/ 563556 h 658693"/>
              <a:gd name="connsiteX1" fmla="*/ 966771 w 980950"/>
              <a:gd name="connsiteY1" fmla="*/ 0 h 658693"/>
              <a:gd name="connsiteX2" fmla="*/ 0 w 980950"/>
              <a:gd name="connsiteY2" fmla="*/ 0 h 658693"/>
              <a:gd name="connsiteX3" fmla="*/ 0 w 980950"/>
              <a:gd name="connsiteY3" fmla="*/ 563556 h 658693"/>
              <a:gd name="connsiteX4" fmla="*/ 3636 w 980950"/>
              <a:gd name="connsiteY4" fmla="*/ 658694 h 658693"/>
              <a:gd name="connsiteX5" fmla="*/ 980951 w 980950"/>
              <a:gd name="connsiteY5" fmla="*/ 658694 h 658693"/>
              <a:gd name="connsiteX6" fmla="*/ 966771 w 980950"/>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950" h="658693">
                <a:moveTo>
                  <a:pt x="966771" y="563556"/>
                </a:moveTo>
                <a:lnTo>
                  <a:pt x="966771" y="0"/>
                </a:lnTo>
                <a:lnTo>
                  <a:pt x="0" y="0"/>
                </a:lnTo>
                <a:lnTo>
                  <a:pt x="0" y="563556"/>
                </a:lnTo>
                <a:cubicBezTo>
                  <a:pt x="0" y="595551"/>
                  <a:pt x="1212" y="627304"/>
                  <a:pt x="3636" y="658694"/>
                </a:cubicBezTo>
                <a:lnTo>
                  <a:pt x="980951" y="658694"/>
                </a:lnTo>
                <a:cubicBezTo>
                  <a:pt x="971861" y="628516"/>
                  <a:pt x="966771" y="596642"/>
                  <a:pt x="966771" y="563556"/>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0" name="Freeform: Shape 79">
            <a:extLst>
              <a:ext uri="{FF2B5EF4-FFF2-40B4-BE49-F238E27FC236}">
                <a16:creationId xmlns:a16="http://schemas.microsoft.com/office/drawing/2014/main" id="{656D41FE-0846-078D-6512-F4B5F21A8195}"/>
              </a:ext>
            </a:extLst>
          </p:cNvPr>
          <p:cNvSpPr/>
          <p:nvPr/>
        </p:nvSpPr>
        <p:spPr>
          <a:xfrm>
            <a:off x="2700107" y="2853625"/>
            <a:ext cx="966892" cy="657118"/>
          </a:xfrm>
          <a:custGeom>
            <a:avLst/>
            <a:gdLst>
              <a:gd name="connsiteX0" fmla="*/ 966892 w 966892"/>
              <a:gd name="connsiteY0" fmla="*/ 657118 h 657118"/>
              <a:gd name="connsiteX1" fmla="*/ 966892 w 966892"/>
              <a:gd name="connsiteY1" fmla="*/ 0 h 657118"/>
              <a:gd name="connsiteX2" fmla="*/ 242 w 966892"/>
              <a:gd name="connsiteY2" fmla="*/ 0 h 657118"/>
              <a:gd name="connsiteX3" fmla="*/ 242 w 966892"/>
              <a:gd name="connsiteY3" fmla="*/ 163371 h 657118"/>
              <a:gd name="connsiteX4" fmla="*/ 0 w 966892"/>
              <a:gd name="connsiteY4" fmla="*/ 163371 h 657118"/>
              <a:gd name="connsiteX5" fmla="*/ 0 w 966892"/>
              <a:gd name="connsiteY5" fmla="*/ 657118 h 657118"/>
              <a:gd name="connsiteX6" fmla="*/ 966892 w 966892"/>
              <a:gd name="connsiteY6" fmla="*/ 65711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118">
                <a:moveTo>
                  <a:pt x="966892" y="657118"/>
                </a:moveTo>
                <a:lnTo>
                  <a:pt x="966892" y="0"/>
                </a:lnTo>
                <a:lnTo>
                  <a:pt x="242" y="0"/>
                </a:lnTo>
                <a:lnTo>
                  <a:pt x="242" y="163371"/>
                </a:lnTo>
                <a:lnTo>
                  <a:pt x="0" y="163371"/>
                </a:lnTo>
                <a:lnTo>
                  <a:pt x="0" y="657118"/>
                </a:lnTo>
                <a:lnTo>
                  <a:pt x="966892"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1" name="Freeform: Shape 80">
            <a:extLst>
              <a:ext uri="{FF2B5EF4-FFF2-40B4-BE49-F238E27FC236}">
                <a16:creationId xmlns:a16="http://schemas.microsoft.com/office/drawing/2014/main" id="{5CC42AA3-A247-FFEE-FB06-2EBFB3395922}"/>
              </a:ext>
            </a:extLst>
          </p:cNvPr>
          <p:cNvSpPr/>
          <p:nvPr/>
        </p:nvSpPr>
        <p:spPr>
          <a:xfrm>
            <a:off x="2700349" y="2140393"/>
            <a:ext cx="988464" cy="660390"/>
          </a:xfrm>
          <a:custGeom>
            <a:avLst/>
            <a:gdLst>
              <a:gd name="connsiteX0" fmla="*/ 0 w 988464"/>
              <a:gd name="connsiteY0" fmla="*/ 117801 h 660390"/>
              <a:gd name="connsiteX1" fmla="*/ 0 w 988464"/>
              <a:gd name="connsiteY1" fmla="*/ 660391 h 660390"/>
              <a:gd name="connsiteX2" fmla="*/ 966650 w 988464"/>
              <a:gd name="connsiteY2" fmla="*/ 660391 h 660390"/>
              <a:gd name="connsiteX3" fmla="*/ 966650 w 988464"/>
              <a:gd name="connsiteY3" fmla="*/ 117801 h 660390"/>
              <a:gd name="connsiteX4" fmla="*/ 988465 w 988464"/>
              <a:gd name="connsiteY4" fmla="*/ 0 h 660390"/>
              <a:gd name="connsiteX5" fmla="*/ 5575 w 988464"/>
              <a:gd name="connsiteY5" fmla="*/ 0 h 660390"/>
              <a:gd name="connsiteX6" fmla="*/ 0 w 988464"/>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64" h="660390">
                <a:moveTo>
                  <a:pt x="0" y="117801"/>
                </a:moveTo>
                <a:lnTo>
                  <a:pt x="0" y="660391"/>
                </a:lnTo>
                <a:lnTo>
                  <a:pt x="966650" y="660391"/>
                </a:lnTo>
                <a:lnTo>
                  <a:pt x="966650" y="117801"/>
                </a:lnTo>
                <a:cubicBezTo>
                  <a:pt x="966650" y="76353"/>
                  <a:pt x="974407" y="36722"/>
                  <a:pt x="988465" y="0"/>
                </a:cubicBezTo>
                <a:lnTo>
                  <a:pt x="5575" y="0"/>
                </a:lnTo>
                <a:cubicBezTo>
                  <a:pt x="1939" y="38782"/>
                  <a:pt x="0" y="78050"/>
                  <a:pt x="0"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2" name="Freeform: Shape 81">
            <a:extLst>
              <a:ext uri="{FF2B5EF4-FFF2-40B4-BE49-F238E27FC236}">
                <a16:creationId xmlns:a16="http://schemas.microsoft.com/office/drawing/2014/main" id="{42B22379-C17B-B4F7-B0D4-8372F9E59966}"/>
              </a:ext>
            </a:extLst>
          </p:cNvPr>
          <p:cNvSpPr/>
          <p:nvPr/>
        </p:nvSpPr>
        <p:spPr>
          <a:xfrm>
            <a:off x="7679032" y="2853625"/>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3" name="Freeform: Shape 82">
            <a:extLst>
              <a:ext uri="{FF2B5EF4-FFF2-40B4-BE49-F238E27FC236}">
                <a16:creationId xmlns:a16="http://schemas.microsoft.com/office/drawing/2014/main" id="{2B01A50E-35D6-C937-81FB-0FC81BD4C459}"/>
              </a:ext>
            </a:extLst>
          </p:cNvPr>
          <p:cNvSpPr/>
          <p:nvPr/>
        </p:nvSpPr>
        <p:spPr>
          <a:xfrm>
            <a:off x="7679032" y="3565038"/>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4" name="Freeform: Shape 83">
            <a:extLst>
              <a:ext uri="{FF2B5EF4-FFF2-40B4-BE49-F238E27FC236}">
                <a16:creationId xmlns:a16="http://schemas.microsoft.com/office/drawing/2014/main" id="{98F52992-58C8-E069-C536-431732673634}"/>
              </a:ext>
            </a:extLst>
          </p:cNvPr>
          <p:cNvSpPr/>
          <p:nvPr/>
        </p:nvSpPr>
        <p:spPr>
          <a:xfrm>
            <a:off x="7654187" y="2140514"/>
            <a:ext cx="991616" cy="658694"/>
          </a:xfrm>
          <a:custGeom>
            <a:avLst/>
            <a:gdLst>
              <a:gd name="connsiteX0" fmla="*/ 24845 w 991616"/>
              <a:gd name="connsiteY0" fmla="*/ 125315 h 658694"/>
              <a:gd name="connsiteX1" fmla="*/ 24845 w 991616"/>
              <a:gd name="connsiteY1" fmla="*/ 658694 h 658694"/>
              <a:gd name="connsiteX2" fmla="*/ 991616 w 991616"/>
              <a:gd name="connsiteY2" fmla="*/ 658694 h 658694"/>
              <a:gd name="connsiteX3" fmla="*/ 991616 w 991616"/>
              <a:gd name="connsiteY3" fmla="*/ 125315 h 658694"/>
              <a:gd name="connsiteX4" fmla="*/ 985314 w 991616"/>
              <a:gd name="connsiteY4" fmla="*/ 0 h 658694"/>
              <a:gd name="connsiteX5" fmla="*/ 0 w 991616"/>
              <a:gd name="connsiteY5" fmla="*/ 0 h 658694"/>
              <a:gd name="connsiteX6" fmla="*/ 24845 w 991616"/>
              <a:gd name="connsiteY6" fmla="*/ 125315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58694">
                <a:moveTo>
                  <a:pt x="24845" y="125315"/>
                </a:moveTo>
                <a:lnTo>
                  <a:pt x="24845" y="658694"/>
                </a:lnTo>
                <a:lnTo>
                  <a:pt x="991616" y="658694"/>
                </a:lnTo>
                <a:lnTo>
                  <a:pt x="991616" y="125315"/>
                </a:lnTo>
                <a:cubicBezTo>
                  <a:pt x="991616" y="83018"/>
                  <a:pt x="989435" y="41206"/>
                  <a:pt x="985314" y="0"/>
                </a:cubicBezTo>
                <a:lnTo>
                  <a:pt x="0" y="0"/>
                </a:lnTo>
                <a:cubicBezTo>
                  <a:pt x="15998" y="38782"/>
                  <a:pt x="24845" y="80958"/>
                  <a:pt x="24845"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5" name="Freeform: Shape 84">
            <a:extLst>
              <a:ext uri="{FF2B5EF4-FFF2-40B4-BE49-F238E27FC236}">
                <a16:creationId xmlns:a16="http://schemas.microsoft.com/office/drawing/2014/main" id="{232A34BC-82CD-5BF8-4F55-00E1B4BBF183}"/>
              </a:ext>
            </a:extLst>
          </p:cNvPr>
          <p:cNvSpPr/>
          <p:nvPr/>
        </p:nvSpPr>
        <p:spPr>
          <a:xfrm>
            <a:off x="6019754" y="2853625"/>
            <a:ext cx="966892" cy="658694"/>
          </a:xfrm>
          <a:custGeom>
            <a:avLst/>
            <a:gdLst>
              <a:gd name="connsiteX0" fmla="*/ 966892 w 966892"/>
              <a:gd name="connsiteY0" fmla="*/ 658694 h 658694"/>
              <a:gd name="connsiteX1" fmla="*/ 966892 w 966892"/>
              <a:gd name="connsiteY1" fmla="*/ 0 h 658694"/>
              <a:gd name="connsiteX2" fmla="*/ 242 w 966892"/>
              <a:gd name="connsiteY2" fmla="*/ 0 h 658694"/>
              <a:gd name="connsiteX3" fmla="*/ 242 w 966892"/>
              <a:gd name="connsiteY3" fmla="*/ 183004 h 658694"/>
              <a:gd name="connsiteX4" fmla="*/ 0 w 966892"/>
              <a:gd name="connsiteY4" fmla="*/ 183004 h 658694"/>
              <a:gd name="connsiteX5" fmla="*/ 0 w 966892"/>
              <a:gd name="connsiteY5" fmla="*/ 658694 h 658694"/>
              <a:gd name="connsiteX6" fmla="*/ 966892 w 966892"/>
              <a:gd name="connsiteY6" fmla="*/ 658694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8694">
                <a:moveTo>
                  <a:pt x="966892" y="658694"/>
                </a:moveTo>
                <a:lnTo>
                  <a:pt x="966892" y="0"/>
                </a:lnTo>
                <a:lnTo>
                  <a:pt x="242" y="0"/>
                </a:lnTo>
                <a:lnTo>
                  <a:pt x="242" y="183004"/>
                </a:lnTo>
                <a:lnTo>
                  <a:pt x="0" y="183004"/>
                </a:lnTo>
                <a:lnTo>
                  <a:pt x="0" y="658694"/>
                </a:lnTo>
                <a:lnTo>
                  <a:pt x="966892" y="658694"/>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6" name="Freeform: Shape 85">
            <a:extLst>
              <a:ext uri="{FF2B5EF4-FFF2-40B4-BE49-F238E27FC236}">
                <a16:creationId xmlns:a16="http://schemas.microsoft.com/office/drawing/2014/main" id="{FEA18107-6916-8256-2DA6-5E63EC62242D}"/>
              </a:ext>
            </a:extLst>
          </p:cNvPr>
          <p:cNvSpPr/>
          <p:nvPr/>
        </p:nvSpPr>
        <p:spPr>
          <a:xfrm>
            <a:off x="6019754" y="3565038"/>
            <a:ext cx="966892" cy="657239"/>
          </a:xfrm>
          <a:custGeom>
            <a:avLst/>
            <a:gdLst>
              <a:gd name="connsiteX0" fmla="*/ 966650 w 966892"/>
              <a:gd name="connsiteY0" fmla="*/ 657240 h 657239"/>
              <a:gd name="connsiteX1" fmla="*/ 966650 w 966892"/>
              <a:gd name="connsiteY1" fmla="*/ 303836 h 657239"/>
              <a:gd name="connsiteX2" fmla="*/ 966892 w 966892"/>
              <a:gd name="connsiteY2" fmla="*/ 303836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303836"/>
                </a:lnTo>
                <a:lnTo>
                  <a:pt x="966892" y="303836"/>
                </a:lnTo>
                <a:lnTo>
                  <a:pt x="966892" y="0"/>
                </a:lnTo>
                <a:lnTo>
                  <a:pt x="0" y="0"/>
                </a:lnTo>
                <a:lnTo>
                  <a:pt x="0" y="657240"/>
                </a:lnTo>
                <a:lnTo>
                  <a:pt x="966650" y="657240"/>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7" name="Freeform: Shape 86">
            <a:extLst>
              <a:ext uri="{FF2B5EF4-FFF2-40B4-BE49-F238E27FC236}">
                <a16:creationId xmlns:a16="http://schemas.microsoft.com/office/drawing/2014/main" id="{B9A66E02-55FB-AA20-4EDC-796B62DD38D2}"/>
              </a:ext>
            </a:extLst>
          </p:cNvPr>
          <p:cNvSpPr/>
          <p:nvPr/>
        </p:nvSpPr>
        <p:spPr>
          <a:xfrm>
            <a:off x="6007029" y="4274998"/>
            <a:ext cx="979375" cy="657118"/>
          </a:xfrm>
          <a:custGeom>
            <a:avLst/>
            <a:gdLst>
              <a:gd name="connsiteX0" fmla="*/ 979375 w 979375"/>
              <a:gd name="connsiteY0" fmla="*/ 566949 h 657118"/>
              <a:gd name="connsiteX1" fmla="*/ 979375 w 979375"/>
              <a:gd name="connsiteY1" fmla="*/ 0 h 657118"/>
              <a:gd name="connsiteX2" fmla="*/ 12725 w 979375"/>
              <a:gd name="connsiteY2" fmla="*/ 0 h 657118"/>
              <a:gd name="connsiteX3" fmla="*/ 12725 w 979375"/>
              <a:gd name="connsiteY3" fmla="*/ 566828 h 657118"/>
              <a:gd name="connsiteX4" fmla="*/ 0 w 979375"/>
              <a:gd name="connsiteY4" fmla="*/ 657118 h 657118"/>
              <a:gd name="connsiteX5" fmla="*/ 976103 w 979375"/>
              <a:gd name="connsiteY5" fmla="*/ 657118 h 657118"/>
              <a:gd name="connsiteX6" fmla="*/ 979375 w 979375"/>
              <a:gd name="connsiteY6" fmla="*/ 566949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375" h="657118">
                <a:moveTo>
                  <a:pt x="979375" y="566949"/>
                </a:moveTo>
                <a:lnTo>
                  <a:pt x="979375" y="0"/>
                </a:lnTo>
                <a:lnTo>
                  <a:pt x="12725" y="0"/>
                </a:lnTo>
                <a:lnTo>
                  <a:pt x="12725" y="566828"/>
                </a:lnTo>
                <a:cubicBezTo>
                  <a:pt x="12725" y="598096"/>
                  <a:pt x="8241" y="628395"/>
                  <a:pt x="0" y="657118"/>
                </a:cubicBezTo>
                <a:lnTo>
                  <a:pt x="976103" y="657118"/>
                </a:lnTo>
                <a:cubicBezTo>
                  <a:pt x="978285" y="627304"/>
                  <a:pt x="979375" y="597248"/>
                  <a:pt x="979375" y="566949"/>
                </a:cubicBez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8" name="Freeform: Shape 87">
            <a:extLst>
              <a:ext uri="{FF2B5EF4-FFF2-40B4-BE49-F238E27FC236}">
                <a16:creationId xmlns:a16="http://schemas.microsoft.com/office/drawing/2014/main" id="{DF933A8A-74B9-8775-C599-5DAC7E20311E}"/>
              </a:ext>
            </a:extLst>
          </p:cNvPr>
          <p:cNvSpPr/>
          <p:nvPr/>
        </p:nvSpPr>
        <p:spPr>
          <a:xfrm>
            <a:off x="6019996" y="2140514"/>
            <a:ext cx="991616" cy="660269"/>
          </a:xfrm>
          <a:custGeom>
            <a:avLst/>
            <a:gdLst>
              <a:gd name="connsiteX0" fmla="*/ 0 w 991616"/>
              <a:gd name="connsiteY0" fmla="*/ 125315 h 660269"/>
              <a:gd name="connsiteX1" fmla="*/ 0 w 991616"/>
              <a:gd name="connsiteY1" fmla="*/ 660269 h 660269"/>
              <a:gd name="connsiteX2" fmla="*/ 966650 w 991616"/>
              <a:gd name="connsiteY2" fmla="*/ 660269 h 660269"/>
              <a:gd name="connsiteX3" fmla="*/ 966650 w 991616"/>
              <a:gd name="connsiteY3" fmla="*/ 125315 h 660269"/>
              <a:gd name="connsiteX4" fmla="*/ 991616 w 991616"/>
              <a:gd name="connsiteY4" fmla="*/ 0 h 660269"/>
              <a:gd name="connsiteX5" fmla="*/ 6302 w 991616"/>
              <a:gd name="connsiteY5" fmla="*/ 0 h 660269"/>
              <a:gd name="connsiteX6" fmla="*/ 0 w 991616"/>
              <a:gd name="connsiteY6" fmla="*/ 125315 h 6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60269">
                <a:moveTo>
                  <a:pt x="0" y="125315"/>
                </a:moveTo>
                <a:lnTo>
                  <a:pt x="0" y="660269"/>
                </a:lnTo>
                <a:lnTo>
                  <a:pt x="966650" y="660269"/>
                </a:lnTo>
                <a:lnTo>
                  <a:pt x="966650" y="125315"/>
                </a:lnTo>
                <a:cubicBezTo>
                  <a:pt x="966650" y="80958"/>
                  <a:pt x="975497" y="38782"/>
                  <a:pt x="991616" y="0"/>
                </a:cubicBezTo>
                <a:lnTo>
                  <a:pt x="6302" y="0"/>
                </a:lnTo>
                <a:cubicBezTo>
                  <a:pt x="2182" y="41206"/>
                  <a:pt x="0" y="83018"/>
                  <a:pt x="0"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89" name="Freeform: Shape 88">
            <a:extLst>
              <a:ext uri="{FF2B5EF4-FFF2-40B4-BE49-F238E27FC236}">
                <a16:creationId xmlns:a16="http://schemas.microsoft.com/office/drawing/2014/main" id="{56FC3B74-A94A-A783-0D34-8880F29A58BD}"/>
              </a:ext>
            </a:extLst>
          </p:cNvPr>
          <p:cNvSpPr/>
          <p:nvPr/>
        </p:nvSpPr>
        <p:spPr>
          <a:xfrm>
            <a:off x="6732743" y="989285"/>
            <a:ext cx="1161530" cy="962892"/>
          </a:xfrm>
          <a:custGeom>
            <a:avLst/>
            <a:gdLst>
              <a:gd name="connsiteX0" fmla="*/ 1161531 w 1161530"/>
              <a:gd name="connsiteY0" fmla="*/ 122407 h 962892"/>
              <a:gd name="connsiteX1" fmla="*/ 600156 w 1161530"/>
              <a:gd name="connsiteY1" fmla="*/ 0 h 962892"/>
              <a:gd name="connsiteX2" fmla="*/ 0 w 1161530"/>
              <a:gd name="connsiteY2" fmla="*/ 140950 h 962892"/>
              <a:gd name="connsiteX3" fmla="*/ 474599 w 1161530"/>
              <a:gd name="connsiteY3" fmla="*/ 962893 h 962892"/>
              <a:gd name="connsiteX4" fmla="*/ 600036 w 1161530"/>
              <a:gd name="connsiteY4" fmla="*/ 939987 h 962892"/>
              <a:gd name="connsiteX5" fmla="*/ 683781 w 1161530"/>
              <a:gd name="connsiteY5" fmla="*/ 949925 h 962892"/>
              <a:gd name="connsiteX6" fmla="*/ 1161531 w 1161530"/>
              <a:gd name="connsiteY6" fmla="*/ 122407 h 9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530" h="962892">
                <a:moveTo>
                  <a:pt x="1161531" y="122407"/>
                </a:moveTo>
                <a:cubicBezTo>
                  <a:pt x="991252" y="43994"/>
                  <a:pt x="800976" y="0"/>
                  <a:pt x="600156" y="0"/>
                </a:cubicBezTo>
                <a:cubicBezTo>
                  <a:pt x="383945" y="0"/>
                  <a:pt x="179853" y="50902"/>
                  <a:pt x="0" y="140950"/>
                </a:cubicBezTo>
                <a:lnTo>
                  <a:pt x="474599" y="962893"/>
                </a:lnTo>
                <a:cubicBezTo>
                  <a:pt x="513502" y="948107"/>
                  <a:pt x="555799" y="939987"/>
                  <a:pt x="600036" y="939987"/>
                </a:cubicBezTo>
                <a:cubicBezTo>
                  <a:pt x="628880" y="939987"/>
                  <a:pt x="656997" y="943502"/>
                  <a:pt x="683781" y="949925"/>
                </a:cubicBezTo>
                <a:lnTo>
                  <a:pt x="1161531" y="122407"/>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0" name="Freeform: Shape 89">
            <a:extLst>
              <a:ext uri="{FF2B5EF4-FFF2-40B4-BE49-F238E27FC236}">
                <a16:creationId xmlns:a16="http://schemas.microsoft.com/office/drawing/2014/main" id="{1B53F503-8157-D5C4-9C43-42952CA4AC43}"/>
              </a:ext>
            </a:extLst>
          </p:cNvPr>
          <p:cNvSpPr/>
          <p:nvPr/>
        </p:nvSpPr>
        <p:spPr>
          <a:xfrm>
            <a:off x="6032843" y="1154837"/>
            <a:ext cx="1126626" cy="932836"/>
          </a:xfrm>
          <a:custGeom>
            <a:avLst/>
            <a:gdLst>
              <a:gd name="connsiteX0" fmla="*/ 653240 w 1126626"/>
              <a:gd name="connsiteY0" fmla="*/ 0 h 932836"/>
              <a:gd name="connsiteX1" fmla="*/ 0 w 1126626"/>
              <a:gd name="connsiteY1" fmla="*/ 932837 h 932836"/>
              <a:gd name="connsiteX2" fmla="*/ 1006402 w 1126626"/>
              <a:gd name="connsiteY2" fmla="*/ 932837 h 932836"/>
              <a:gd name="connsiteX3" fmla="*/ 1055364 w 1126626"/>
              <a:gd name="connsiteY3" fmla="*/ 872966 h 932836"/>
              <a:gd name="connsiteX4" fmla="*/ 1126627 w 1126626"/>
              <a:gd name="connsiteY4" fmla="*/ 819883 h 932836"/>
              <a:gd name="connsiteX5" fmla="*/ 653361 w 1126626"/>
              <a:gd name="connsiteY5" fmla="*/ 121 h 93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626" h="932836">
                <a:moveTo>
                  <a:pt x="653240" y="0"/>
                </a:moveTo>
                <a:cubicBezTo>
                  <a:pt x="306017" y="191488"/>
                  <a:pt x="57446" y="532409"/>
                  <a:pt x="0" y="932837"/>
                </a:cubicBezTo>
                <a:lnTo>
                  <a:pt x="1006402" y="932837"/>
                </a:lnTo>
                <a:cubicBezTo>
                  <a:pt x="1020339" y="911143"/>
                  <a:pt x="1036822" y="890903"/>
                  <a:pt x="1055364" y="872966"/>
                </a:cubicBezTo>
                <a:cubicBezTo>
                  <a:pt x="1076574" y="852363"/>
                  <a:pt x="1100570" y="834548"/>
                  <a:pt x="1126627" y="819883"/>
                </a:cubicBezTo>
                <a:lnTo>
                  <a:pt x="653361" y="121"/>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1" name="Freeform: Shape 90">
            <a:extLst>
              <a:ext uri="{FF2B5EF4-FFF2-40B4-BE49-F238E27FC236}">
                <a16:creationId xmlns:a16="http://schemas.microsoft.com/office/drawing/2014/main" id="{4DC1DB10-0B0A-4BC6-825C-68C24C95A042}"/>
              </a:ext>
            </a:extLst>
          </p:cNvPr>
          <p:cNvSpPr/>
          <p:nvPr/>
        </p:nvSpPr>
        <p:spPr>
          <a:xfrm>
            <a:off x="5843658" y="4984957"/>
            <a:ext cx="1134383" cy="969800"/>
          </a:xfrm>
          <a:custGeom>
            <a:avLst/>
            <a:gdLst>
              <a:gd name="connsiteX0" fmla="*/ 143252 w 1134383"/>
              <a:gd name="connsiteY0" fmla="*/ 0 h 969800"/>
              <a:gd name="connsiteX1" fmla="*/ 74656 w 1134383"/>
              <a:gd name="connsiteY1" fmla="*/ 94896 h 969800"/>
              <a:gd name="connsiteX2" fmla="*/ 0 w 1134383"/>
              <a:gd name="connsiteY2" fmla="*/ 150039 h 969800"/>
              <a:gd name="connsiteX3" fmla="*/ 473266 w 1134383"/>
              <a:gd name="connsiteY3" fmla="*/ 969801 h 969800"/>
              <a:gd name="connsiteX4" fmla="*/ 1134384 w 1134383"/>
              <a:gd name="connsiteY4" fmla="*/ 0 h 969800"/>
              <a:gd name="connsiteX5" fmla="*/ 143131 w 1134383"/>
              <a:gd name="connsiteY5" fmla="*/ 0 h 9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383" h="969800">
                <a:moveTo>
                  <a:pt x="143252" y="0"/>
                </a:moveTo>
                <a:cubicBezTo>
                  <a:pt x="126043" y="35510"/>
                  <a:pt x="102773" y="67506"/>
                  <a:pt x="74656" y="94896"/>
                </a:cubicBezTo>
                <a:cubicBezTo>
                  <a:pt x="52599" y="116347"/>
                  <a:pt x="27390" y="134890"/>
                  <a:pt x="0" y="150039"/>
                </a:cubicBezTo>
                <a:lnTo>
                  <a:pt x="473266" y="969801"/>
                </a:lnTo>
                <a:cubicBezTo>
                  <a:pt x="832366" y="773102"/>
                  <a:pt x="1086633" y="416910"/>
                  <a:pt x="1134384" y="0"/>
                </a:cubicBezTo>
                <a:lnTo>
                  <a:pt x="143131" y="0"/>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2" name="Freeform: Shape 91">
            <a:extLst>
              <a:ext uri="{FF2B5EF4-FFF2-40B4-BE49-F238E27FC236}">
                <a16:creationId xmlns:a16="http://schemas.microsoft.com/office/drawing/2014/main" id="{1C59D769-16D3-A38E-78A9-E711BE42AB8C}"/>
              </a:ext>
            </a:extLst>
          </p:cNvPr>
          <p:cNvSpPr/>
          <p:nvPr/>
        </p:nvSpPr>
        <p:spPr>
          <a:xfrm>
            <a:off x="5075768" y="5156569"/>
            <a:ext cx="1194496" cy="961923"/>
          </a:xfrm>
          <a:custGeom>
            <a:avLst/>
            <a:gdLst>
              <a:gd name="connsiteX0" fmla="*/ 719655 w 1194496"/>
              <a:gd name="connsiteY0" fmla="*/ 364 h 961923"/>
              <a:gd name="connsiteX1" fmla="*/ 597854 w 1194496"/>
              <a:gd name="connsiteY1" fmla="*/ 21936 h 961923"/>
              <a:gd name="connsiteX2" fmla="*/ 474720 w 1194496"/>
              <a:gd name="connsiteY2" fmla="*/ 0 h 961923"/>
              <a:gd name="connsiteX3" fmla="*/ 0 w 1194496"/>
              <a:gd name="connsiteY3" fmla="*/ 822307 h 961923"/>
              <a:gd name="connsiteX4" fmla="*/ 597733 w 1194496"/>
              <a:gd name="connsiteY4" fmla="*/ 961923 h 961923"/>
              <a:gd name="connsiteX5" fmla="*/ 1194496 w 1194496"/>
              <a:gd name="connsiteY5" fmla="*/ 822792 h 961923"/>
              <a:gd name="connsiteX6" fmla="*/ 719776 w 1194496"/>
              <a:gd name="connsiteY6" fmla="*/ 485 h 9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96" h="961923">
                <a:moveTo>
                  <a:pt x="719655" y="364"/>
                </a:moveTo>
                <a:cubicBezTo>
                  <a:pt x="681721" y="14301"/>
                  <a:pt x="640636" y="21936"/>
                  <a:pt x="597854" y="21936"/>
                </a:cubicBezTo>
                <a:cubicBezTo>
                  <a:pt x="555072" y="21936"/>
                  <a:pt x="513018" y="14059"/>
                  <a:pt x="474720" y="0"/>
                </a:cubicBezTo>
                <a:lnTo>
                  <a:pt x="0" y="822307"/>
                </a:lnTo>
                <a:cubicBezTo>
                  <a:pt x="179247" y="911628"/>
                  <a:pt x="382491" y="961923"/>
                  <a:pt x="597733" y="961923"/>
                </a:cubicBezTo>
                <a:cubicBezTo>
                  <a:pt x="812975" y="961923"/>
                  <a:pt x="1015370" y="911749"/>
                  <a:pt x="1194496" y="822792"/>
                </a:cubicBezTo>
                <a:lnTo>
                  <a:pt x="719776" y="485"/>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3" name="Freeform: Shape 92">
            <a:extLst>
              <a:ext uri="{FF2B5EF4-FFF2-40B4-BE49-F238E27FC236}">
                <a16:creationId xmlns:a16="http://schemas.microsoft.com/office/drawing/2014/main" id="{E99DBA89-82FF-0A36-D259-B3F5E5C941B6}"/>
              </a:ext>
            </a:extLst>
          </p:cNvPr>
          <p:cNvSpPr/>
          <p:nvPr/>
        </p:nvSpPr>
        <p:spPr>
          <a:xfrm>
            <a:off x="4359506" y="4984957"/>
            <a:ext cx="1142745" cy="969316"/>
          </a:xfrm>
          <a:custGeom>
            <a:avLst/>
            <a:gdLst>
              <a:gd name="connsiteX0" fmla="*/ 1142746 w 1142745"/>
              <a:gd name="connsiteY0" fmla="*/ 149433 h 969316"/>
              <a:gd name="connsiteX1" fmla="*/ 1000584 w 1142745"/>
              <a:gd name="connsiteY1" fmla="*/ 0 h 969316"/>
              <a:gd name="connsiteX2" fmla="*/ 0 w 1142745"/>
              <a:gd name="connsiteY2" fmla="*/ 0 h 969316"/>
              <a:gd name="connsiteX3" fmla="*/ 385521 w 1142745"/>
              <a:gd name="connsiteY3" fmla="*/ 759649 h 969316"/>
              <a:gd name="connsiteX4" fmla="*/ 669359 w 1142745"/>
              <a:gd name="connsiteY4" fmla="*/ 969316 h 969316"/>
              <a:gd name="connsiteX5" fmla="*/ 1142746 w 1142745"/>
              <a:gd name="connsiteY5" fmla="*/ 149433 h 9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745" h="969316">
                <a:moveTo>
                  <a:pt x="1142746" y="149433"/>
                </a:moveTo>
                <a:cubicBezTo>
                  <a:pt x="1080937" y="115135"/>
                  <a:pt x="1031004" y="62900"/>
                  <a:pt x="1000584" y="0"/>
                </a:cubicBezTo>
                <a:lnTo>
                  <a:pt x="0" y="0"/>
                </a:lnTo>
                <a:cubicBezTo>
                  <a:pt x="33692" y="295352"/>
                  <a:pt x="180459" y="560284"/>
                  <a:pt x="385521" y="759649"/>
                </a:cubicBezTo>
                <a:cubicBezTo>
                  <a:pt x="469630" y="841456"/>
                  <a:pt x="565010" y="912112"/>
                  <a:pt x="669359" y="969316"/>
                </a:cubicBezTo>
                <a:lnTo>
                  <a:pt x="1142746" y="149433"/>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4" name="Freeform: Shape 93">
            <a:extLst>
              <a:ext uri="{FF2B5EF4-FFF2-40B4-BE49-F238E27FC236}">
                <a16:creationId xmlns:a16="http://schemas.microsoft.com/office/drawing/2014/main" id="{F34FB229-A3D6-1708-CF60-9F43CA3F1920}"/>
              </a:ext>
            </a:extLst>
          </p:cNvPr>
          <p:cNvSpPr/>
          <p:nvPr/>
        </p:nvSpPr>
        <p:spPr>
          <a:xfrm>
            <a:off x="7467911" y="1134718"/>
            <a:ext cx="1165167" cy="959620"/>
          </a:xfrm>
          <a:custGeom>
            <a:avLst/>
            <a:gdLst>
              <a:gd name="connsiteX0" fmla="*/ 162886 w 1165167"/>
              <a:gd name="connsiteY0" fmla="*/ 952955 h 959620"/>
              <a:gd name="connsiteX1" fmla="*/ 1165167 w 1165167"/>
              <a:gd name="connsiteY1" fmla="*/ 952955 h 959620"/>
              <a:gd name="connsiteX2" fmla="*/ 793342 w 1165167"/>
              <a:gd name="connsiteY2" fmla="*/ 228452 h 959620"/>
              <a:gd name="connsiteX3" fmla="*/ 473993 w 1165167"/>
              <a:gd name="connsiteY3" fmla="*/ 0 h 959620"/>
              <a:gd name="connsiteX4" fmla="*/ 0 w 1165167"/>
              <a:gd name="connsiteY4" fmla="*/ 821095 h 959620"/>
              <a:gd name="connsiteX5" fmla="*/ 162886 w 1165167"/>
              <a:gd name="connsiteY5" fmla="*/ 959621 h 959620"/>
              <a:gd name="connsiteX6" fmla="*/ 162886 w 1165167"/>
              <a:gd name="connsiteY6" fmla="*/ 952955 h 9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167" h="959620">
                <a:moveTo>
                  <a:pt x="162886" y="952955"/>
                </a:moveTo>
                <a:lnTo>
                  <a:pt x="1165167" y="952955"/>
                </a:lnTo>
                <a:cubicBezTo>
                  <a:pt x="1124809" y="671662"/>
                  <a:pt x="990283" y="419819"/>
                  <a:pt x="793342" y="228452"/>
                </a:cubicBezTo>
                <a:cubicBezTo>
                  <a:pt x="699779" y="137556"/>
                  <a:pt x="592158" y="60355"/>
                  <a:pt x="473993" y="0"/>
                </a:cubicBezTo>
                <a:lnTo>
                  <a:pt x="0" y="821095"/>
                </a:lnTo>
                <a:cubicBezTo>
                  <a:pt x="68354" y="849212"/>
                  <a:pt x="125316" y="898175"/>
                  <a:pt x="162886" y="959621"/>
                </a:cubicBezTo>
                <a:lnTo>
                  <a:pt x="162886" y="952955"/>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5" name="Freeform: Shape 94">
            <a:extLst>
              <a:ext uri="{FF2B5EF4-FFF2-40B4-BE49-F238E27FC236}">
                <a16:creationId xmlns:a16="http://schemas.microsoft.com/office/drawing/2014/main" id="{0DA37834-4DCA-4431-AE15-F3D0CE5B6CF2}"/>
              </a:ext>
            </a:extLst>
          </p:cNvPr>
          <p:cNvSpPr/>
          <p:nvPr/>
        </p:nvSpPr>
        <p:spPr>
          <a:xfrm>
            <a:off x="1040950" y="3565038"/>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6" name="Freeform: Shape 95">
            <a:extLst>
              <a:ext uri="{FF2B5EF4-FFF2-40B4-BE49-F238E27FC236}">
                <a16:creationId xmlns:a16="http://schemas.microsoft.com/office/drawing/2014/main" id="{B1E0CE40-16F4-304A-B286-1AA26F46ECA6}"/>
              </a:ext>
            </a:extLst>
          </p:cNvPr>
          <p:cNvSpPr/>
          <p:nvPr/>
        </p:nvSpPr>
        <p:spPr>
          <a:xfrm>
            <a:off x="1040950" y="285314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7" name="Freeform: Shape 96">
            <a:extLst>
              <a:ext uri="{FF2B5EF4-FFF2-40B4-BE49-F238E27FC236}">
                <a16:creationId xmlns:a16="http://schemas.microsoft.com/office/drawing/2014/main" id="{13D672AE-46BB-B47C-1DA7-B954FBE630CB}"/>
              </a:ext>
            </a:extLst>
          </p:cNvPr>
          <p:cNvSpPr/>
          <p:nvPr/>
        </p:nvSpPr>
        <p:spPr>
          <a:xfrm>
            <a:off x="1040950" y="2144393"/>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8" name="Freeform: Shape 97">
            <a:extLst>
              <a:ext uri="{FF2B5EF4-FFF2-40B4-BE49-F238E27FC236}">
                <a16:creationId xmlns:a16="http://schemas.microsoft.com/office/drawing/2014/main" id="{EB1F7652-4F5A-2498-D2F0-6BE154002A77}"/>
              </a:ext>
            </a:extLst>
          </p:cNvPr>
          <p:cNvSpPr/>
          <p:nvPr/>
        </p:nvSpPr>
        <p:spPr>
          <a:xfrm>
            <a:off x="1040950" y="143104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99" name="Freeform: Shape 98">
            <a:extLst>
              <a:ext uri="{FF2B5EF4-FFF2-40B4-BE49-F238E27FC236}">
                <a16:creationId xmlns:a16="http://schemas.microsoft.com/office/drawing/2014/main" id="{9E6F2AA6-7770-09D3-AC6C-378857CB15FE}"/>
              </a:ext>
            </a:extLst>
          </p:cNvPr>
          <p:cNvSpPr/>
          <p:nvPr/>
        </p:nvSpPr>
        <p:spPr>
          <a:xfrm>
            <a:off x="1049797" y="4986533"/>
            <a:ext cx="1135353" cy="965680"/>
          </a:xfrm>
          <a:custGeom>
            <a:avLst/>
            <a:gdLst>
              <a:gd name="connsiteX0" fmla="*/ 1135353 w 1135353"/>
              <a:gd name="connsiteY0" fmla="*/ 145919 h 965680"/>
              <a:gd name="connsiteX1" fmla="*/ 993070 w 1135353"/>
              <a:gd name="connsiteY1" fmla="*/ 0 h 965680"/>
              <a:gd name="connsiteX2" fmla="*/ 0 w 1135353"/>
              <a:gd name="connsiteY2" fmla="*/ 0 h 965680"/>
              <a:gd name="connsiteX3" fmla="*/ 375704 w 1135353"/>
              <a:gd name="connsiteY3" fmla="*/ 754680 h 965680"/>
              <a:gd name="connsiteX4" fmla="*/ 662087 w 1135353"/>
              <a:gd name="connsiteY4" fmla="*/ 965680 h 965680"/>
              <a:gd name="connsiteX5" fmla="*/ 1135353 w 1135353"/>
              <a:gd name="connsiteY5" fmla="*/ 145919 h 9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53" h="965680">
                <a:moveTo>
                  <a:pt x="1135353" y="145919"/>
                </a:moveTo>
                <a:cubicBezTo>
                  <a:pt x="1074029" y="112590"/>
                  <a:pt x="1024096" y="61567"/>
                  <a:pt x="993070" y="0"/>
                </a:cubicBezTo>
                <a:lnTo>
                  <a:pt x="0" y="0"/>
                </a:lnTo>
                <a:cubicBezTo>
                  <a:pt x="34783" y="293413"/>
                  <a:pt x="171854" y="556527"/>
                  <a:pt x="375704" y="754680"/>
                </a:cubicBezTo>
                <a:cubicBezTo>
                  <a:pt x="460419" y="837093"/>
                  <a:pt x="556769" y="908234"/>
                  <a:pt x="662087" y="965680"/>
                </a:cubicBezTo>
                <a:lnTo>
                  <a:pt x="1135353" y="145919"/>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0" name="Freeform: Shape 99">
            <a:extLst>
              <a:ext uri="{FF2B5EF4-FFF2-40B4-BE49-F238E27FC236}">
                <a16:creationId xmlns:a16="http://schemas.microsoft.com/office/drawing/2014/main" id="{1F8BFF27-1AAF-2031-2554-09D34019791C}"/>
              </a:ext>
            </a:extLst>
          </p:cNvPr>
          <p:cNvSpPr/>
          <p:nvPr/>
        </p:nvSpPr>
        <p:spPr>
          <a:xfrm>
            <a:off x="4152021" y="1129143"/>
            <a:ext cx="1162379" cy="958529"/>
          </a:xfrm>
          <a:custGeom>
            <a:avLst/>
            <a:gdLst>
              <a:gd name="connsiteX0" fmla="*/ 1162379 w 1162379"/>
              <a:gd name="connsiteY0" fmla="*/ 958530 h 958529"/>
              <a:gd name="connsiteX1" fmla="*/ 789584 w 1162379"/>
              <a:gd name="connsiteY1" fmla="*/ 226513 h 958529"/>
              <a:gd name="connsiteX2" fmla="*/ 473993 w 1162379"/>
              <a:gd name="connsiteY2" fmla="*/ 0 h 958529"/>
              <a:gd name="connsiteX3" fmla="*/ 0 w 1162379"/>
              <a:gd name="connsiteY3" fmla="*/ 820853 h 958529"/>
              <a:gd name="connsiteX4" fmla="*/ 159492 w 1162379"/>
              <a:gd name="connsiteY4" fmla="*/ 958530 h 958529"/>
              <a:gd name="connsiteX5" fmla="*/ 1162379 w 1162379"/>
              <a:gd name="connsiteY5" fmla="*/ 958530 h 9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379" h="958529">
                <a:moveTo>
                  <a:pt x="1162379" y="958530"/>
                </a:moveTo>
                <a:cubicBezTo>
                  <a:pt x="1123355" y="674328"/>
                  <a:pt x="988101" y="419577"/>
                  <a:pt x="789584" y="226513"/>
                </a:cubicBezTo>
                <a:cubicBezTo>
                  <a:pt x="697113" y="136465"/>
                  <a:pt x="590703" y="59991"/>
                  <a:pt x="473993" y="0"/>
                </a:cubicBezTo>
                <a:lnTo>
                  <a:pt x="0" y="820853"/>
                </a:lnTo>
                <a:cubicBezTo>
                  <a:pt x="66899" y="849333"/>
                  <a:pt x="122770" y="897811"/>
                  <a:pt x="159492" y="958530"/>
                </a:cubicBezTo>
                <a:lnTo>
                  <a:pt x="1162379" y="958530"/>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1" name="Freeform: Shape 100">
            <a:extLst>
              <a:ext uri="{FF2B5EF4-FFF2-40B4-BE49-F238E27FC236}">
                <a16:creationId xmlns:a16="http://schemas.microsoft.com/office/drawing/2014/main" id="{BCE1171D-3CB6-0DAD-37C7-26AF44986265}"/>
              </a:ext>
            </a:extLst>
          </p:cNvPr>
          <p:cNvSpPr/>
          <p:nvPr/>
        </p:nvSpPr>
        <p:spPr>
          <a:xfrm>
            <a:off x="1758786" y="5154145"/>
            <a:ext cx="1189890" cy="960832"/>
          </a:xfrm>
          <a:custGeom>
            <a:avLst/>
            <a:gdLst>
              <a:gd name="connsiteX0" fmla="*/ 715050 w 1189890"/>
              <a:gd name="connsiteY0" fmla="*/ 121 h 960832"/>
              <a:gd name="connsiteX1" fmla="*/ 595067 w 1189890"/>
              <a:gd name="connsiteY1" fmla="*/ 20967 h 960832"/>
              <a:gd name="connsiteX2" fmla="*/ 474841 w 1189890"/>
              <a:gd name="connsiteY2" fmla="*/ 0 h 960832"/>
              <a:gd name="connsiteX3" fmla="*/ 0 w 1189890"/>
              <a:gd name="connsiteY3" fmla="*/ 822428 h 960832"/>
              <a:gd name="connsiteX4" fmla="*/ 595067 w 1189890"/>
              <a:gd name="connsiteY4" fmla="*/ 960833 h 960832"/>
              <a:gd name="connsiteX5" fmla="*/ 1189891 w 1189890"/>
              <a:gd name="connsiteY5" fmla="*/ 822550 h 960832"/>
              <a:gd name="connsiteX6" fmla="*/ 715050 w 1189890"/>
              <a:gd name="connsiteY6" fmla="*/ 121 h 9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90" h="960832">
                <a:moveTo>
                  <a:pt x="715050" y="121"/>
                </a:moveTo>
                <a:cubicBezTo>
                  <a:pt x="677600" y="13574"/>
                  <a:pt x="637242" y="20967"/>
                  <a:pt x="595067" y="20967"/>
                </a:cubicBezTo>
                <a:cubicBezTo>
                  <a:pt x="552891" y="20967"/>
                  <a:pt x="512291" y="13574"/>
                  <a:pt x="474841" y="0"/>
                </a:cubicBezTo>
                <a:lnTo>
                  <a:pt x="0" y="822428"/>
                </a:lnTo>
                <a:cubicBezTo>
                  <a:pt x="178641" y="910900"/>
                  <a:pt x="380915" y="960833"/>
                  <a:pt x="595067" y="960833"/>
                </a:cubicBezTo>
                <a:cubicBezTo>
                  <a:pt x="809218" y="960833"/>
                  <a:pt x="1011371" y="911022"/>
                  <a:pt x="1189891" y="822550"/>
                </a:cubicBezTo>
                <a:lnTo>
                  <a:pt x="715050" y="121"/>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2" name="Freeform: Shape 101">
            <a:extLst>
              <a:ext uri="{FF2B5EF4-FFF2-40B4-BE49-F238E27FC236}">
                <a16:creationId xmlns:a16="http://schemas.microsoft.com/office/drawing/2014/main" id="{77D672E4-CF89-ED1E-BB98-BE7B960D0146}"/>
              </a:ext>
            </a:extLst>
          </p:cNvPr>
          <p:cNvSpPr/>
          <p:nvPr/>
        </p:nvSpPr>
        <p:spPr>
          <a:xfrm>
            <a:off x="2711984" y="1148898"/>
            <a:ext cx="1124809" cy="938775"/>
          </a:xfrm>
          <a:custGeom>
            <a:avLst/>
            <a:gdLst>
              <a:gd name="connsiteX0" fmla="*/ 651422 w 1124809"/>
              <a:gd name="connsiteY0" fmla="*/ 0 h 938775"/>
              <a:gd name="connsiteX1" fmla="*/ 0 w 1124809"/>
              <a:gd name="connsiteY1" fmla="*/ 938775 h 938775"/>
              <a:gd name="connsiteX2" fmla="*/ 1002766 w 1124809"/>
              <a:gd name="connsiteY2" fmla="*/ 938775 h 938775"/>
              <a:gd name="connsiteX3" fmla="*/ 1056455 w 1124809"/>
              <a:gd name="connsiteY3" fmla="*/ 871391 h 938775"/>
              <a:gd name="connsiteX4" fmla="*/ 1124809 w 1124809"/>
              <a:gd name="connsiteY4" fmla="*/ 819762 h 938775"/>
              <a:gd name="connsiteX5" fmla="*/ 651422 w 1124809"/>
              <a:gd name="connsiteY5" fmla="*/ 0 h 9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09" h="938775">
                <a:moveTo>
                  <a:pt x="651422" y="0"/>
                </a:moveTo>
                <a:cubicBezTo>
                  <a:pt x="303593" y="193063"/>
                  <a:pt x="55265" y="536287"/>
                  <a:pt x="0" y="938775"/>
                </a:cubicBezTo>
                <a:lnTo>
                  <a:pt x="1002766" y="938775"/>
                </a:lnTo>
                <a:cubicBezTo>
                  <a:pt x="1017673" y="914173"/>
                  <a:pt x="1035731" y="891509"/>
                  <a:pt x="1056455" y="871391"/>
                </a:cubicBezTo>
                <a:cubicBezTo>
                  <a:pt x="1076816" y="851515"/>
                  <a:pt x="1099843" y="834184"/>
                  <a:pt x="1124809" y="819762"/>
                </a:cubicBezTo>
                <a:lnTo>
                  <a:pt x="651422" y="0"/>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3" name="Freeform: Shape 102">
            <a:extLst>
              <a:ext uri="{FF2B5EF4-FFF2-40B4-BE49-F238E27FC236}">
                <a16:creationId xmlns:a16="http://schemas.microsoft.com/office/drawing/2014/main" id="{C1440629-5358-00AE-9917-F3B5EF8CDB35}"/>
              </a:ext>
            </a:extLst>
          </p:cNvPr>
          <p:cNvSpPr/>
          <p:nvPr/>
        </p:nvSpPr>
        <p:spPr>
          <a:xfrm>
            <a:off x="3410066" y="981771"/>
            <a:ext cx="1168439" cy="963983"/>
          </a:xfrm>
          <a:custGeom>
            <a:avLst/>
            <a:gdLst>
              <a:gd name="connsiteX0" fmla="*/ 1168440 w 1168439"/>
              <a:gd name="connsiteY0" fmla="*/ 124104 h 963983"/>
              <a:gd name="connsiteX1" fmla="*/ 603187 w 1168439"/>
              <a:gd name="connsiteY1" fmla="*/ 0 h 963983"/>
              <a:gd name="connsiteX2" fmla="*/ 0 w 1168439"/>
              <a:gd name="connsiteY2" fmla="*/ 142404 h 963983"/>
              <a:gd name="connsiteX3" fmla="*/ 474357 w 1168439"/>
              <a:gd name="connsiteY3" fmla="*/ 963984 h 963983"/>
              <a:gd name="connsiteX4" fmla="*/ 602944 w 1168439"/>
              <a:gd name="connsiteY4" fmla="*/ 939866 h 963983"/>
              <a:gd name="connsiteX5" fmla="*/ 690932 w 1168439"/>
              <a:gd name="connsiteY5" fmla="*/ 950895 h 963983"/>
              <a:gd name="connsiteX6" fmla="*/ 1168318 w 1168439"/>
              <a:gd name="connsiteY6" fmla="*/ 123982 h 96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39" h="963983">
                <a:moveTo>
                  <a:pt x="1168440" y="124104"/>
                </a:moveTo>
                <a:cubicBezTo>
                  <a:pt x="997312" y="44600"/>
                  <a:pt x="805582" y="0"/>
                  <a:pt x="603187" y="0"/>
                </a:cubicBezTo>
                <a:cubicBezTo>
                  <a:pt x="385763" y="0"/>
                  <a:pt x="180702" y="51387"/>
                  <a:pt x="0" y="142404"/>
                </a:cubicBezTo>
                <a:lnTo>
                  <a:pt x="474357" y="963984"/>
                </a:lnTo>
                <a:cubicBezTo>
                  <a:pt x="514108" y="948471"/>
                  <a:pt x="557496" y="939866"/>
                  <a:pt x="602944" y="939866"/>
                </a:cubicBezTo>
                <a:cubicBezTo>
                  <a:pt x="633364" y="939866"/>
                  <a:pt x="662815" y="943744"/>
                  <a:pt x="690932" y="950895"/>
                </a:cubicBezTo>
                <a:lnTo>
                  <a:pt x="1168318" y="123982"/>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04" name="Freeform: Shape 103">
            <a:extLst>
              <a:ext uri="{FF2B5EF4-FFF2-40B4-BE49-F238E27FC236}">
                <a16:creationId xmlns:a16="http://schemas.microsoft.com/office/drawing/2014/main" id="{EBCB6AC6-5A6C-DA68-B013-895CA4C81759}"/>
              </a:ext>
            </a:extLst>
          </p:cNvPr>
          <p:cNvSpPr/>
          <p:nvPr/>
        </p:nvSpPr>
        <p:spPr>
          <a:xfrm>
            <a:off x="2522314" y="4986533"/>
            <a:ext cx="1135595" cy="965801"/>
          </a:xfrm>
          <a:custGeom>
            <a:avLst/>
            <a:gdLst>
              <a:gd name="connsiteX0" fmla="*/ 142525 w 1135595"/>
              <a:gd name="connsiteY0" fmla="*/ 0 h 965801"/>
              <a:gd name="connsiteX1" fmla="*/ 76353 w 1135595"/>
              <a:gd name="connsiteY1" fmla="*/ 89926 h 965801"/>
              <a:gd name="connsiteX2" fmla="*/ 0 w 1135595"/>
              <a:gd name="connsiteY2" fmla="*/ 146040 h 965801"/>
              <a:gd name="connsiteX3" fmla="*/ 473266 w 1135595"/>
              <a:gd name="connsiteY3" fmla="*/ 965802 h 965801"/>
              <a:gd name="connsiteX4" fmla="*/ 1135595 w 1135595"/>
              <a:gd name="connsiteY4" fmla="*/ 0 h 965801"/>
              <a:gd name="connsiteX5" fmla="*/ 142525 w 1135595"/>
              <a:gd name="connsiteY5" fmla="*/ 0 h 96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95" h="965801">
                <a:moveTo>
                  <a:pt x="142525" y="0"/>
                </a:moveTo>
                <a:cubicBezTo>
                  <a:pt x="125558" y="33450"/>
                  <a:pt x="103258" y="63870"/>
                  <a:pt x="76353" y="89926"/>
                </a:cubicBezTo>
                <a:cubicBezTo>
                  <a:pt x="53810" y="111863"/>
                  <a:pt x="27996" y="130769"/>
                  <a:pt x="0" y="146040"/>
                </a:cubicBezTo>
                <a:lnTo>
                  <a:pt x="473266" y="965802"/>
                </a:lnTo>
                <a:cubicBezTo>
                  <a:pt x="831881" y="770072"/>
                  <a:pt x="1086269" y="415456"/>
                  <a:pt x="1135595" y="0"/>
                </a:cubicBezTo>
                <a:lnTo>
                  <a:pt x="142525" y="0"/>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grpSp>
        <p:nvGrpSpPr>
          <p:cNvPr id="105" name="Group 104">
            <a:extLst>
              <a:ext uri="{FF2B5EF4-FFF2-40B4-BE49-F238E27FC236}">
                <a16:creationId xmlns:a16="http://schemas.microsoft.com/office/drawing/2014/main" id="{EE15DD30-6A35-B34F-82E9-201CC4FACCDE}"/>
              </a:ext>
            </a:extLst>
          </p:cNvPr>
          <p:cNvGrpSpPr/>
          <p:nvPr/>
        </p:nvGrpSpPr>
        <p:grpSpPr>
          <a:xfrm>
            <a:off x="7678305" y="4984358"/>
            <a:ext cx="967983" cy="657967"/>
            <a:chOff x="7784837" y="4426118"/>
            <a:chExt cx="967983" cy="657967"/>
          </a:xfrm>
        </p:grpSpPr>
        <p:sp>
          <p:nvSpPr>
            <p:cNvPr id="106" name="Freeform: Shape 105">
              <a:extLst>
                <a:ext uri="{FF2B5EF4-FFF2-40B4-BE49-F238E27FC236}">
                  <a16:creationId xmlns:a16="http://schemas.microsoft.com/office/drawing/2014/main" id="{44020132-2550-F86C-A10F-E551F354C6CC}"/>
                </a:ext>
              </a:extLst>
            </p:cNvPr>
            <p:cNvSpPr/>
            <p:nvPr/>
          </p:nvSpPr>
          <p:spPr>
            <a:xfrm>
              <a:off x="7784837" y="4426118"/>
              <a:ext cx="967983" cy="498837"/>
            </a:xfrm>
            <a:custGeom>
              <a:avLst/>
              <a:gdLst>
                <a:gd name="connsiteX0" fmla="*/ 967984 w 967983"/>
                <a:gd name="connsiteY0" fmla="*/ 317652 h 498837"/>
                <a:gd name="connsiteX1" fmla="*/ 966771 w 967983"/>
                <a:gd name="connsiteY1" fmla="*/ 317652 h 498837"/>
                <a:gd name="connsiteX2" fmla="*/ 966771 w 967983"/>
                <a:gd name="connsiteY2" fmla="*/ 0 h 498837"/>
                <a:gd name="connsiteX3" fmla="*/ 0 w 967983"/>
                <a:gd name="connsiteY3" fmla="*/ 0 h 498837"/>
                <a:gd name="connsiteX4" fmla="*/ 0 w 967983"/>
                <a:gd name="connsiteY4" fmla="*/ 498838 h 498837"/>
                <a:gd name="connsiteX5" fmla="*/ 967984 w 967983"/>
                <a:gd name="connsiteY5" fmla="*/ 498838 h 498837"/>
                <a:gd name="connsiteX6" fmla="*/ 967984 w 967983"/>
                <a:gd name="connsiteY6" fmla="*/ 317652 h 49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498837">
                  <a:moveTo>
                    <a:pt x="967984" y="317652"/>
                  </a:moveTo>
                  <a:lnTo>
                    <a:pt x="966771" y="317652"/>
                  </a:lnTo>
                  <a:lnTo>
                    <a:pt x="966771" y="0"/>
                  </a:lnTo>
                  <a:lnTo>
                    <a:pt x="0" y="0"/>
                  </a:lnTo>
                  <a:lnTo>
                    <a:pt x="0" y="498838"/>
                  </a:lnTo>
                  <a:lnTo>
                    <a:pt x="967984" y="498838"/>
                  </a:lnTo>
                  <a:lnTo>
                    <a:pt x="967984" y="317652"/>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7" name="Freeform: Shape 106">
              <a:extLst>
                <a:ext uri="{FF2B5EF4-FFF2-40B4-BE49-F238E27FC236}">
                  <a16:creationId xmlns:a16="http://schemas.microsoft.com/office/drawing/2014/main" id="{28A4A8AC-4A7F-3F49-1520-07E36032AD09}"/>
                </a:ext>
              </a:extLst>
            </p:cNvPr>
            <p:cNvSpPr/>
            <p:nvPr/>
          </p:nvSpPr>
          <p:spPr>
            <a:xfrm>
              <a:off x="7785564" y="4925078"/>
              <a:ext cx="966528" cy="159007"/>
            </a:xfrm>
            <a:custGeom>
              <a:avLst/>
              <a:gdLst>
                <a:gd name="connsiteX0" fmla="*/ 0 w 966528"/>
                <a:gd name="connsiteY0" fmla="*/ 0 h 159007"/>
                <a:gd name="connsiteX1" fmla="*/ 966529 w 966528"/>
                <a:gd name="connsiteY1" fmla="*/ 0 h 159007"/>
                <a:gd name="connsiteX2" fmla="*/ 480416 w 966528"/>
                <a:gd name="connsiteY2" fmla="*/ 159008 h 159007"/>
                <a:gd name="connsiteX3" fmla="*/ 0 w 966528"/>
                <a:gd name="connsiteY3" fmla="*/ 0 h 159007"/>
              </a:gdLst>
              <a:ahLst/>
              <a:cxnLst>
                <a:cxn ang="0">
                  <a:pos x="connsiteX0" y="connsiteY0"/>
                </a:cxn>
                <a:cxn ang="0">
                  <a:pos x="connsiteX1" y="connsiteY1"/>
                </a:cxn>
                <a:cxn ang="0">
                  <a:pos x="connsiteX2" y="connsiteY2"/>
                </a:cxn>
                <a:cxn ang="0">
                  <a:pos x="connsiteX3" y="connsiteY3"/>
                </a:cxn>
              </a:cxnLst>
              <a:rect l="l" t="t" r="r" b="b"/>
              <a:pathLst>
                <a:path w="966528" h="159007">
                  <a:moveTo>
                    <a:pt x="0" y="0"/>
                  </a:moveTo>
                  <a:lnTo>
                    <a:pt x="966529" y="0"/>
                  </a:lnTo>
                  <a:lnTo>
                    <a:pt x="480416" y="159008"/>
                  </a:lnTo>
                  <a:lnTo>
                    <a:pt x="0" y="0"/>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grpSp>
      <p:sp>
        <p:nvSpPr>
          <p:cNvPr id="108" name="TextBox 107">
            <a:extLst>
              <a:ext uri="{FF2B5EF4-FFF2-40B4-BE49-F238E27FC236}">
                <a16:creationId xmlns:a16="http://schemas.microsoft.com/office/drawing/2014/main" id="{7DC87C9B-6ADD-3271-1431-59195D0FC46E}"/>
              </a:ext>
            </a:extLst>
          </p:cNvPr>
          <p:cNvSpPr txBox="1"/>
          <p:nvPr/>
        </p:nvSpPr>
        <p:spPr>
          <a:xfrm>
            <a:off x="2715770" y="3704008"/>
            <a:ext cx="935565"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1</a:t>
            </a:r>
          </a:p>
        </p:txBody>
      </p:sp>
      <p:sp>
        <p:nvSpPr>
          <p:cNvPr id="109" name="TextBox 108">
            <a:extLst>
              <a:ext uri="{FF2B5EF4-FFF2-40B4-BE49-F238E27FC236}">
                <a16:creationId xmlns:a16="http://schemas.microsoft.com/office/drawing/2014/main" id="{DB40461F-E723-D12D-110B-4933D9DFA9FD}"/>
              </a:ext>
            </a:extLst>
          </p:cNvPr>
          <p:cNvSpPr txBox="1"/>
          <p:nvPr/>
        </p:nvSpPr>
        <p:spPr>
          <a:xfrm>
            <a:off x="7692756" y="5078793"/>
            <a:ext cx="940321" cy="461665"/>
          </a:xfrm>
          <a:prstGeom prst="rect">
            <a:avLst/>
          </a:prstGeom>
          <a:noFill/>
        </p:spPr>
        <p:txBody>
          <a:bodyPr wrap="square" rtlCol="0">
            <a:spAutoFit/>
          </a:bodyPr>
          <a:lstStyle/>
          <a:p>
            <a:pPr algn="ctr"/>
            <a:r>
              <a:rPr lang="en-GB" sz="12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Key Stage 3</a:t>
            </a:r>
          </a:p>
        </p:txBody>
      </p:sp>
      <p:sp>
        <p:nvSpPr>
          <p:cNvPr id="110" name="Freeform: Shape 109">
            <a:extLst>
              <a:ext uri="{FF2B5EF4-FFF2-40B4-BE49-F238E27FC236}">
                <a16:creationId xmlns:a16="http://schemas.microsoft.com/office/drawing/2014/main" id="{B4EB1CF3-D478-CC7D-3BF4-A74952F08962}"/>
              </a:ext>
            </a:extLst>
          </p:cNvPr>
          <p:cNvSpPr/>
          <p:nvPr/>
        </p:nvSpPr>
        <p:spPr>
          <a:xfrm>
            <a:off x="2700107" y="3565038"/>
            <a:ext cx="966892" cy="657239"/>
          </a:xfrm>
          <a:custGeom>
            <a:avLst/>
            <a:gdLst>
              <a:gd name="connsiteX0" fmla="*/ 966650 w 966892"/>
              <a:gd name="connsiteY0" fmla="*/ 657240 h 657239"/>
              <a:gd name="connsiteX1" fmla="*/ 966650 w 966892"/>
              <a:gd name="connsiteY1" fmla="*/ 284202 h 657239"/>
              <a:gd name="connsiteX2" fmla="*/ 966892 w 966892"/>
              <a:gd name="connsiteY2" fmla="*/ 284202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284202"/>
                </a:lnTo>
                <a:lnTo>
                  <a:pt x="966892" y="284202"/>
                </a:lnTo>
                <a:lnTo>
                  <a:pt x="966892" y="0"/>
                </a:lnTo>
                <a:lnTo>
                  <a:pt x="0" y="0"/>
                </a:lnTo>
                <a:lnTo>
                  <a:pt x="0" y="657240"/>
                </a:lnTo>
                <a:lnTo>
                  <a:pt x="966650" y="657240"/>
                </a:lnTo>
                <a:close/>
              </a:path>
            </a:pathLst>
          </a:custGeom>
          <a:solidFill>
            <a:srgbClr val="44375E"/>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11" name="TextBox 110">
            <a:extLst>
              <a:ext uri="{FF2B5EF4-FFF2-40B4-BE49-F238E27FC236}">
                <a16:creationId xmlns:a16="http://schemas.microsoft.com/office/drawing/2014/main" id="{82EA04E5-6AE4-1CAC-61EF-57CBEB972430}"/>
              </a:ext>
            </a:extLst>
          </p:cNvPr>
          <p:cNvSpPr txBox="1"/>
          <p:nvPr/>
        </p:nvSpPr>
        <p:spPr>
          <a:xfrm>
            <a:off x="998134" y="2265386"/>
            <a:ext cx="1048685" cy="400110"/>
          </a:xfrm>
          <a:prstGeom prst="rect">
            <a:avLst/>
          </a:prstGeom>
          <a:noFill/>
        </p:spPr>
        <p:txBody>
          <a:bodyPr wrap="non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Marvellous Me</a:t>
            </a:r>
          </a:p>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 Look at Me</a:t>
            </a:r>
          </a:p>
        </p:txBody>
      </p:sp>
      <p:sp>
        <p:nvSpPr>
          <p:cNvPr id="112" name="TextBox 111">
            <a:extLst>
              <a:ext uri="{FF2B5EF4-FFF2-40B4-BE49-F238E27FC236}">
                <a16:creationId xmlns:a16="http://schemas.microsoft.com/office/drawing/2014/main" id="{A518AED4-EE88-E4CB-FF37-9CC13F7EDA82}"/>
              </a:ext>
            </a:extLst>
          </p:cNvPr>
          <p:cNvSpPr txBox="1"/>
          <p:nvPr/>
        </p:nvSpPr>
        <p:spPr>
          <a:xfrm>
            <a:off x="1053063" y="2968716"/>
            <a:ext cx="933576"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It’s Getting Cold / Bears</a:t>
            </a:r>
          </a:p>
        </p:txBody>
      </p:sp>
      <p:sp>
        <p:nvSpPr>
          <p:cNvPr id="113" name="TextBox 112">
            <a:extLst>
              <a:ext uri="{FF2B5EF4-FFF2-40B4-BE49-F238E27FC236}">
                <a16:creationId xmlns:a16="http://schemas.microsoft.com/office/drawing/2014/main" id="{9B8D6B51-1A06-99FB-E5EE-A18565165D15}"/>
              </a:ext>
            </a:extLst>
          </p:cNvPr>
          <p:cNvSpPr txBox="1"/>
          <p:nvPr/>
        </p:nvSpPr>
        <p:spPr>
          <a:xfrm>
            <a:off x="1017896" y="3622141"/>
            <a:ext cx="1000923"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Polar Express / Special Days</a:t>
            </a:r>
          </a:p>
        </p:txBody>
      </p:sp>
      <p:sp>
        <p:nvSpPr>
          <p:cNvPr id="114" name="TextBox 113">
            <a:extLst>
              <a:ext uri="{FF2B5EF4-FFF2-40B4-BE49-F238E27FC236}">
                <a16:creationId xmlns:a16="http://schemas.microsoft.com/office/drawing/2014/main" id="{EF47658A-115C-DE49-6883-B9FB9D0C2150}"/>
              </a:ext>
            </a:extLst>
          </p:cNvPr>
          <p:cNvSpPr txBox="1"/>
          <p:nvPr/>
        </p:nvSpPr>
        <p:spPr>
          <a:xfrm>
            <a:off x="983956" y="4343024"/>
            <a:ext cx="1075927" cy="553998"/>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All Creatures Great &amp; Small</a:t>
            </a:r>
          </a:p>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1/2</a:t>
            </a:r>
          </a:p>
        </p:txBody>
      </p:sp>
      <p:sp>
        <p:nvSpPr>
          <p:cNvPr id="115" name="TextBox 114">
            <a:extLst>
              <a:ext uri="{FF2B5EF4-FFF2-40B4-BE49-F238E27FC236}">
                <a16:creationId xmlns:a16="http://schemas.microsoft.com/office/drawing/2014/main" id="{8F4CE08D-8CD7-BF03-1097-7170525A58E0}"/>
              </a:ext>
            </a:extLst>
          </p:cNvPr>
          <p:cNvSpPr txBox="1"/>
          <p:nvPr/>
        </p:nvSpPr>
        <p:spPr>
          <a:xfrm>
            <a:off x="1961864" y="5467350"/>
            <a:ext cx="774889"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Spring in Our Step</a:t>
            </a:r>
          </a:p>
        </p:txBody>
      </p:sp>
      <p:sp>
        <p:nvSpPr>
          <p:cNvPr id="116" name="TextBox 115">
            <a:extLst>
              <a:ext uri="{FF2B5EF4-FFF2-40B4-BE49-F238E27FC236}">
                <a16:creationId xmlns:a16="http://schemas.microsoft.com/office/drawing/2014/main" id="{52FA67D4-EE96-216B-8AF0-F01EB6A97B82}"/>
              </a:ext>
            </a:extLst>
          </p:cNvPr>
          <p:cNvSpPr txBox="1"/>
          <p:nvPr/>
        </p:nvSpPr>
        <p:spPr>
          <a:xfrm>
            <a:off x="2711984" y="5152751"/>
            <a:ext cx="792539"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Where We Live</a:t>
            </a:r>
          </a:p>
        </p:txBody>
      </p:sp>
      <p:sp>
        <p:nvSpPr>
          <p:cNvPr id="117" name="TextBox 116">
            <a:extLst>
              <a:ext uri="{FF2B5EF4-FFF2-40B4-BE49-F238E27FC236}">
                <a16:creationId xmlns:a16="http://schemas.microsoft.com/office/drawing/2014/main" id="{1946CA04-858D-0A14-17DC-6C80F4FDBDFF}"/>
              </a:ext>
            </a:extLst>
          </p:cNvPr>
          <p:cNvSpPr txBox="1"/>
          <p:nvPr/>
        </p:nvSpPr>
        <p:spPr>
          <a:xfrm>
            <a:off x="2770129" y="3053382"/>
            <a:ext cx="832369" cy="246221"/>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Here I am</a:t>
            </a:r>
          </a:p>
        </p:txBody>
      </p:sp>
      <p:sp>
        <p:nvSpPr>
          <p:cNvPr id="118" name="TextBox 117">
            <a:extLst>
              <a:ext uri="{FF2B5EF4-FFF2-40B4-BE49-F238E27FC236}">
                <a16:creationId xmlns:a16="http://schemas.microsoft.com/office/drawing/2014/main" id="{522713D1-4044-9D7A-8C64-00E0A27D17BC}"/>
              </a:ext>
            </a:extLst>
          </p:cNvPr>
          <p:cNvSpPr txBox="1"/>
          <p:nvPr/>
        </p:nvSpPr>
        <p:spPr>
          <a:xfrm>
            <a:off x="2875836" y="2265386"/>
            <a:ext cx="630957"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Where We Are</a:t>
            </a:r>
          </a:p>
        </p:txBody>
      </p:sp>
      <p:sp>
        <p:nvSpPr>
          <p:cNvPr id="119" name="TextBox 118">
            <a:extLst>
              <a:ext uri="{FF2B5EF4-FFF2-40B4-BE49-F238E27FC236}">
                <a16:creationId xmlns:a16="http://schemas.microsoft.com/office/drawing/2014/main" id="{D823789F-DE6E-3419-B65C-5A846ABDE3C8}"/>
              </a:ext>
            </a:extLst>
          </p:cNvPr>
          <p:cNvSpPr txBox="1"/>
          <p:nvPr/>
        </p:nvSpPr>
        <p:spPr>
          <a:xfrm>
            <a:off x="2905360" y="1537571"/>
            <a:ext cx="753619"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There You Are</a:t>
            </a:r>
          </a:p>
        </p:txBody>
      </p:sp>
      <p:sp>
        <p:nvSpPr>
          <p:cNvPr id="120" name="TextBox 119">
            <a:extLst>
              <a:ext uri="{FF2B5EF4-FFF2-40B4-BE49-F238E27FC236}">
                <a16:creationId xmlns:a16="http://schemas.microsoft.com/office/drawing/2014/main" id="{1FD9E389-E7B3-8B03-66E3-D968FB552186}"/>
              </a:ext>
            </a:extLst>
          </p:cNvPr>
          <p:cNvSpPr txBox="1"/>
          <p:nvPr/>
        </p:nvSpPr>
        <p:spPr>
          <a:xfrm>
            <a:off x="4341445" y="1537440"/>
            <a:ext cx="756164"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Mini Mappers</a:t>
            </a:r>
          </a:p>
        </p:txBody>
      </p:sp>
      <p:sp>
        <p:nvSpPr>
          <p:cNvPr id="121" name="TextBox 120">
            <a:extLst>
              <a:ext uri="{FF2B5EF4-FFF2-40B4-BE49-F238E27FC236}">
                <a16:creationId xmlns:a16="http://schemas.microsoft.com/office/drawing/2014/main" id="{14E167B7-FB15-816E-1D0A-532BEC17F99F}"/>
              </a:ext>
            </a:extLst>
          </p:cNvPr>
          <p:cNvSpPr txBox="1"/>
          <p:nvPr/>
        </p:nvSpPr>
        <p:spPr>
          <a:xfrm>
            <a:off x="4399115" y="2266365"/>
            <a:ext cx="896519"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Hot &amp; Cold Deserts</a:t>
            </a:r>
          </a:p>
        </p:txBody>
      </p:sp>
      <p:sp>
        <p:nvSpPr>
          <p:cNvPr id="122" name="TextBox 121">
            <a:extLst>
              <a:ext uri="{FF2B5EF4-FFF2-40B4-BE49-F238E27FC236}">
                <a16:creationId xmlns:a16="http://schemas.microsoft.com/office/drawing/2014/main" id="{3E4CF900-4A74-FB7C-285B-C6AB1EFB869F}"/>
              </a:ext>
            </a:extLst>
          </p:cNvPr>
          <p:cNvSpPr txBox="1"/>
          <p:nvPr/>
        </p:nvSpPr>
        <p:spPr>
          <a:xfrm>
            <a:off x="4374196" y="2982914"/>
            <a:ext cx="937148"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Rivers, Seas &amp; Oceans</a:t>
            </a:r>
          </a:p>
        </p:txBody>
      </p:sp>
      <p:sp>
        <p:nvSpPr>
          <p:cNvPr id="123" name="TextBox 122">
            <a:extLst>
              <a:ext uri="{FF2B5EF4-FFF2-40B4-BE49-F238E27FC236}">
                <a16:creationId xmlns:a16="http://schemas.microsoft.com/office/drawing/2014/main" id="{773EA2FE-5DEC-D9E4-75AD-CA5C33857CDD}"/>
              </a:ext>
            </a:extLst>
          </p:cNvPr>
          <p:cNvSpPr txBox="1"/>
          <p:nvPr/>
        </p:nvSpPr>
        <p:spPr>
          <a:xfrm>
            <a:off x="4499627" y="5193897"/>
            <a:ext cx="862501" cy="246221"/>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Volcanoes</a:t>
            </a:r>
            <a:endParaRPr lang="en-GB" sz="1000">
              <a:ln w="1747" cap="flat">
                <a:solidFill>
                  <a:srgbClr val="1D1D1B"/>
                </a:solidFill>
                <a:miter/>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endParaRPr>
          </a:p>
        </p:txBody>
      </p:sp>
      <p:sp>
        <p:nvSpPr>
          <p:cNvPr id="124" name="TextBox 123">
            <a:extLst>
              <a:ext uri="{FF2B5EF4-FFF2-40B4-BE49-F238E27FC236}">
                <a16:creationId xmlns:a16="http://schemas.microsoft.com/office/drawing/2014/main" id="{063C5BB6-F290-5D47-6A8F-193EAC86C784}"/>
              </a:ext>
            </a:extLst>
          </p:cNvPr>
          <p:cNvSpPr txBox="1"/>
          <p:nvPr/>
        </p:nvSpPr>
        <p:spPr>
          <a:xfrm>
            <a:off x="6052439" y="3685270"/>
            <a:ext cx="906422"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Tropical Rainforests</a:t>
            </a:r>
          </a:p>
        </p:txBody>
      </p:sp>
      <p:sp>
        <p:nvSpPr>
          <p:cNvPr id="125" name="TextBox 124">
            <a:extLst>
              <a:ext uri="{FF2B5EF4-FFF2-40B4-BE49-F238E27FC236}">
                <a16:creationId xmlns:a16="http://schemas.microsoft.com/office/drawing/2014/main" id="{DD1580D2-F6EC-D718-931E-B357A1F87094}"/>
              </a:ext>
            </a:extLst>
          </p:cNvPr>
          <p:cNvSpPr txBox="1"/>
          <p:nvPr/>
        </p:nvSpPr>
        <p:spPr>
          <a:xfrm>
            <a:off x="5953242" y="4320725"/>
            <a:ext cx="1093479" cy="553998"/>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Looking at South America &amp; Brazil</a:t>
            </a:r>
            <a:endParaRPr lang="en-GB" sz="1000">
              <a:ln w="1747" cap="flat">
                <a:solidFill>
                  <a:srgbClr val="1D1D1B"/>
                </a:solidFill>
                <a:miter/>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endParaRPr>
          </a:p>
        </p:txBody>
      </p:sp>
      <p:sp>
        <p:nvSpPr>
          <p:cNvPr id="126" name="TextBox 125">
            <a:extLst>
              <a:ext uri="{FF2B5EF4-FFF2-40B4-BE49-F238E27FC236}">
                <a16:creationId xmlns:a16="http://schemas.microsoft.com/office/drawing/2014/main" id="{C4A80B83-10B9-F6CB-AEAE-A8B6F7810289}"/>
              </a:ext>
            </a:extLst>
          </p:cNvPr>
          <p:cNvSpPr txBox="1"/>
          <p:nvPr/>
        </p:nvSpPr>
        <p:spPr>
          <a:xfrm>
            <a:off x="4401475" y="4390870"/>
            <a:ext cx="874258"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The United Kingdom</a:t>
            </a:r>
            <a:endParaRPr lang="en-GB" sz="1000">
              <a:ln w="1747" cap="flat">
                <a:solidFill>
                  <a:srgbClr val="1D1D1B"/>
                </a:solidFill>
                <a:miter/>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endParaRPr>
          </a:p>
        </p:txBody>
      </p:sp>
      <p:sp>
        <p:nvSpPr>
          <p:cNvPr id="127" name="TextBox 126">
            <a:extLst>
              <a:ext uri="{FF2B5EF4-FFF2-40B4-BE49-F238E27FC236}">
                <a16:creationId xmlns:a16="http://schemas.microsoft.com/office/drawing/2014/main" id="{B1B53DB0-2E9C-986F-C183-DF60483FF8AC}"/>
              </a:ext>
            </a:extLst>
          </p:cNvPr>
          <p:cNvSpPr txBox="1"/>
          <p:nvPr/>
        </p:nvSpPr>
        <p:spPr>
          <a:xfrm>
            <a:off x="2773964" y="4391188"/>
            <a:ext cx="815106"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Science Detectives</a:t>
            </a:r>
          </a:p>
        </p:txBody>
      </p:sp>
      <p:sp>
        <p:nvSpPr>
          <p:cNvPr id="128" name="TextBox 127">
            <a:extLst>
              <a:ext uri="{FF2B5EF4-FFF2-40B4-BE49-F238E27FC236}">
                <a16:creationId xmlns:a16="http://schemas.microsoft.com/office/drawing/2014/main" id="{0A93DA46-0312-6D0C-CC80-448C531DDED7}"/>
              </a:ext>
            </a:extLst>
          </p:cNvPr>
          <p:cNvSpPr txBox="1"/>
          <p:nvPr/>
        </p:nvSpPr>
        <p:spPr>
          <a:xfrm>
            <a:off x="5279957" y="5492919"/>
            <a:ext cx="788967" cy="553998"/>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Looking at Europe &amp; Tourism</a:t>
            </a:r>
            <a:endParaRPr lang="en-GB" sz="1000">
              <a:ln w="1747" cap="flat">
                <a:solidFill>
                  <a:srgbClr val="1D1D1B"/>
                </a:solidFill>
                <a:miter/>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endParaRPr>
          </a:p>
        </p:txBody>
      </p:sp>
      <p:sp>
        <p:nvSpPr>
          <p:cNvPr id="129" name="TextBox 128">
            <a:extLst>
              <a:ext uri="{FF2B5EF4-FFF2-40B4-BE49-F238E27FC236}">
                <a16:creationId xmlns:a16="http://schemas.microsoft.com/office/drawing/2014/main" id="{36A603C5-E41B-277C-F8F2-D0E5FF2426E0}"/>
              </a:ext>
            </a:extLst>
          </p:cNvPr>
          <p:cNvSpPr txBox="1"/>
          <p:nvPr/>
        </p:nvSpPr>
        <p:spPr>
          <a:xfrm>
            <a:off x="5989274" y="2962815"/>
            <a:ext cx="1014884"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Earthquakes &amp; Settlements</a:t>
            </a:r>
          </a:p>
        </p:txBody>
      </p:sp>
      <p:sp>
        <p:nvSpPr>
          <p:cNvPr id="130" name="TextBox 129">
            <a:extLst>
              <a:ext uri="{FF2B5EF4-FFF2-40B4-BE49-F238E27FC236}">
                <a16:creationId xmlns:a16="http://schemas.microsoft.com/office/drawing/2014/main" id="{2FC988B8-328E-1807-7E6F-E2213F9CDD82}"/>
              </a:ext>
            </a:extLst>
          </p:cNvPr>
          <p:cNvSpPr txBox="1"/>
          <p:nvPr/>
        </p:nvSpPr>
        <p:spPr>
          <a:xfrm>
            <a:off x="6094104" y="1639265"/>
            <a:ext cx="1004104"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Investigating World Trade</a:t>
            </a:r>
          </a:p>
        </p:txBody>
      </p:sp>
      <p:sp>
        <p:nvSpPr>
          <p:cNvPr id="131" name="TextBox 130">
            <a:extLst>
              <a:ext uri="{FF2B5EF4-FFF2-40B4-BE49-F238E27FC236}">
                <a16:creationId xmlns:a16="http://schemas.microsoft.com/office/drawing/2014/main" id="{55A6C175-27CF-D848-CEAD-B8D66C51CB17}"/>
              </a:ext>
            </a:extLst>
          </p:cNvPr>
          <p:cNvSpPr txBox="1"/>
          <p:nvPr/>
        </p:nvSpPr>
        <p:spPr>
          <a:xfrm>
            <a:off x="6892151" y="1057867"/>
            <a:ext cx="842713" cy="707886"/>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Looking at North America &amp; Water</a:t>
            </a:r>
          </a:p>
        </p:txBody>
      </p:sp>
      <p:sp>
        <p:nvSpPr>
          <p:cNvPr id="132" name="TextBox 131">
            <a:extLst>
              <a:ext uri="{FF2B5EF4-FFF2-40B4-BE49-F238E27FC236}">
                <a16:creationId xmlns:a16="http://schemas.microsoft.com/office/drawing/2014/main" id="{9A9041FE-A79C-707D-707D-8513B0834805}"/>
              </a:ext>
            </a:extLst>
          </p:cNvPr>
          <p:cNvSpPr txBox="1"/>
          <p:nvPr/>
        </p:nvSpPr>
        <p:spPr>
          <a:xfrm>
            <a:off x="7654187" y="1466761"/>
            <a:ext cx="815373" cy="553998"/>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Climate Across the World</a:t>
            </a:r>
          </a:p>
        </p:txBody>
      </p:sp>
      <p:sp>
        <p:nvSpPr>
          <p:cNvPr id="133" name="TextBox 132">
            <a:extLst>
              <a:ext uri="{FF2B5EF4-FFF2-40B4-BE49-F238E27FC236}">
                <a16:creationId xmlns:a16="http://schemas.microsoft.com/office/drawing/2014/main" id="{61C72322-8F12-78BE-007A-69C255F268FD}"/>
              </a:ext>
            </a:extLst>
          </p:cNvPr>
          <p:cNvSpPr txBox="1"/>
          <p:nvPr/>
        </p:nvSpPr>
        <p:spPr>
          <a:xfrm>
            <a:off x="7698938" y="2903929"/>
            <a:ext cx="931946" cy="553998"/>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Improving the Environment</a:t>
            </a:r>
          </a:p>
        </p:txBody>
      </p:sp>
      <p:sp>
        <p:nvSpPr>
          <p:cNvPr id="134" name="TextBox 133">
            <a:extLst>
              <a:ext uri="{FF2B5EF4-FFF2-40B4-BE49-F238E27FC236}">
                <a16:creationId xmlns:a16="http://schemas.microsoft.com/office/drawing/2014/main" id="{9C3919F7-5C20-3D16-7F39-D2654DA697A9}"/>
              </a:ext>
            </a:extLst>
          </p:cNvPr>
          <p:cNvSpPr txBox="1"/>
          <p:nvPr/>
        </p:nvSpPr>
        <p:spPr>
          <a:xfrm>
            <a:off x="7681525" y="3759679"/>
            <a:ext cx="966771" cy="246221"/>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On the Move</a:t>
            </a:r>
          </a:p>
        </p:txBody>
      </p:sp>
      <p:sp>
        <p:nvSpPr>
          <p:cNvPr id="135" name="TextBox 134">
            <a:extLst>
              <a:ext uri="{FF2B5EF4-FFF2-40B4-BE49-F238E27FC236}">
                <a16:creationId xmlns:a16="http://schemas.microsoft.com/office/drawing/2014/main" id="{34F91C7F-1436-C0FB-B2D8-CF65EBD2B070}"/>
              </a:ext>
            </a:extLst>
          </p:cNvPr>
          <p:cNvSpPr txBox="1"/>
          <p:nvPr/>
        </p:nvSpPr>
        <p:spPr>
          <a:xfrm>
            <a:off x="1147489" y="1581977"/>
            <a:ext cx="758212"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N 3/4</a:t>
            </a:r>
          </a:p>
        </p:txBody>
      </p:sp>
      <p:sp>
        <p:nvSpPr>
          <p:cNvPr id="136" name="TextBox 135">
            <a:extLst>
              <a:ext uri="{FF2B5EF4-FFF2-40B4-BE49-F238E27FC236}">
                <a16:creationId xmlns:a16="http://schemas.microsoft.com/office/drawing/2014/main" id="{88BDD4DA-A704-A61C-6489-D86DA7B9E007}"/>
              </a:ext>
            </a:extLst>
          </p:cNvPr>
          <p:cNvSpPr txBox="1"/>
          <p:nvPr/>
        </p:nvSpPr>
        <p:spPr>
          <a:xfrm>
            <a:off x="1354331" y="5174301"/>
            <a:ext cx="560824"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R</a:t>
            </a:r>
          </a:p>
        </p:txBody>
      </p:sp>
      <p:sp>
        <p:nvSpPr>
          <p:cNvPr id="137" name="TextBox 136">
            <a:extLst>
              <a:ext uri="{FF2B5EF4-FFF2-40B4-BE49-F238E27FC236}">
                <a16:creationId xmlns:a16="http://schemas.microsoft.com/office/drawing/2014/main" id="{5384EF83-CD77-2125-F178-53E1FFB04FA4}"/>
              </a:ext>
            </a:extLst>
          </p:cNvPr>
          <p:cNvSpPr txBox="1"/>
          <p:nvPr/>
        </p:nvSpPr>
        <p:spPr>
          <a:xfrm>
            <a:off x="2716436" y="3703877"/>
            <a:ext cx="935564"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1</a:t>
            </a:r>
          </a:p>
        </p:txBody>
      </p:sp>
      <p:sp>
        <p:nvSpPr>
          <p:cNvPr id="138" name="TextBox 137">
            <a:extLst>
              <a:ext uri="{FF2B5EF4-FFF2-40B4-BE49-F238E27FC236}">
                <a16:creationId xmlns:a16="http://schemas.microsoft.com/office/drawing/2014/main" id="{305180B3-C1CA-DDA1-5855-28AC872A4C2A}"/>
              </a:ext>
            </a:extLst>
          </p:cNvPr>
          <p:cNvSpPr txBox="1"/>
          <p:nvPr/>
        </p:nvSpPr>
        <p:spPr>
          <a:xfrm>
            <a:off x="3605631" y="1116659"/>
            <a:ext cx="758212"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2</a:t>
            </a:r>
          </a:p>
        </p:txBody>
      </p:sp>
      <p:sp>
        <p:nvSpPr>
          <p:cNvPr id="139" name="TextBox 138">
            <a:extLst>
              <a:ext uri="{FF2B5EF4-FFF2-40B4-BE49-F238E27FC236}">
                <a16:creationId xmlns:a16="http://schemas.microsoft.com/office/drawing/2014/main" id="{5055BBFE-36A8-A345-1FFE-25F914C526A1}"/>
              </a:ext>
            </a:extLst>
          </p:cNvPr>
          <p:cNvSpPr txBox="1"/>
          <p:nvPr/>
        </p:nvSpPr>
        <p:spPr>
          <a:xfrm>
            <a:off x="4352072" y="3703877"/>
            <a:ext cx="988585"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3</a:t>
            </a:r>
          </a:p>
        </p:txBody>
      </p:sp>
      <p:sp>
        <p:nvSpPr>
          <p:cNvPr id="140" name="TextBox 139">
            <a:extLst>
              <a:ext uri="{FF2B5EF4-FFF2-40B4-BE49-F238E27FC236}">
                <a16:creationId xmlns:a16="http://schemas.microsoft.com/office/drawing/2014/main" id="{D5C735F1-8E27-8DAE-AFF6-5203ED6323BF}"/>
              </a:ext>
            </a:extLst>
          </p:cNvPr>
          <p:cNvSpPr txBox="1"/>
          <p:nvPr/>
        </p:nvSpPr>
        <p:spPr>
          <a:xfrm>
            <a:off x="6031225" y="5105912"/>
            <a:ext cx="758212" cy="584775"/>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a:t>
            </a:r>
          </a:p>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4</a:t>
            </a:r>
          </a:p>
        </p:txBody>
      </p:sp>
      <p:sp>
        <p:nvSpPr>
          <p:cNvPr id="141" name="TextBox 140">
            <a:extLst>
              <a:ext uri="{FF2B5EF4-FFF2-40B4-BE49-F238E27FC236}">
                <a16:creationId xmlns:a16="http://schemas.microsoft.com/office/drawing/2014/main" id="{6B412109-8028-EDDF-CF15-ABD1BA9E0F1E}"/>
              </a:ext>
            </a:extLst>
          </p:cNvPr>
          <p:cNvSpPr txBox="1"/>
          <p:nvPr/>
        </p:nvSpPr>
        <p:spPr>
          <a:xfrm>
            <a:off x="6062237" y="2288932"/>
            <a:ext cx="864408"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5</a:t>
            </a:r>
          </a:p>
        </p:txBody>
      </p:sp>
      <p:sp>
        <p:nvSpPr>
          <p:cNvPr id="142" name="TextBox 141">
            <a:extLst>
              <a:ext uri="{FF2B5EF4-FFF2-40B4-BE49-F238E27FC236}">
                <a16:creationId xmlns:a16="http://schemas.microsoft.com/office/drawing/2014/main" id="{2B7ABF9C-BFB7-030A-7325-A11599B11C2E}"/>
              </a:ext>
            </a:extLst>
          </p:cNvPr>
          <p:cNvSpPr txBox="1"/>
          <p:nvPr/>
        </p:nvSpPr>
        <p:spPr>
          <a:xfrm>
            <a:off x="7662004" y="2289033"/>
            <a:ext cx="991616" cy="338554"/>
          </a:xfrm>
          <a:prstGeom prst="rect">
            <a:avLst/>
          </a:prstGeom>
          <a:noFill/>
        </p:spPr>
        <p:txBody>
          <a:bodyPr wrap="square" rtlCol="0">
            <a:spAutoFit/>
          </a:bodyPr>
          <a:lstStyle/>
          <a:p>
            <a:pPr algn="ctr"/>
            <a:r>
              <a:rPr lang="en-GB" sz="1600">
                <a:ln/>
                <a:solidFill>
                  <a:srgbClr val="FFFFFF"/>
                </a:solidFill>
                <a:latin typeface="Roboto" panose="02000000000000000000" pitchFamily="2" charset="0"/>
                <a:ea typeface="Roboto" panose="02000000000000000000" pitchFamily="2" charset="0"/>
                <a:cs typeface="Roboto" panose="02000000000000000000" pitchFamily="2" charset="0"/>
                <a:sym typeface="United Curriculum"/>
                <a:rtl val="0"/>
              </a:rPr>
              <a:t>Year 6</a:t>
            </a:r>
          </a:p>
        </p:txBody>
      </p:sp>
      <p:sp>
        <p:nvSpPr>
          <p:cNvPr id="143" name="Freeform: Shape 142">
            <a:extLst>
              <a:ext uri="{FF2B5EF4-FFF2-40B4-BE49-F238E27FC236}">
                <a16:creationId xmlns:a16="http://schemas.microsoft.com/office/drawing/2014/main" id="{C0DE1A9F-C144-3960-C3ED-DD0B2DC706D0}"/>
              </a:ext>
            </a:extLst>
          </p:cNvPr>
          <p:cNvSpPr/>
          <p:nvPr/>
        </p:nvSpPr>
        <p:spPr>
          <a:xfrm>
            <a:off x="7678910" y="4275687"/>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44" name="TextBox 143">
            <a:extLst>
              <a:ext uri="{FF2B5EF4-FFF2-40B4-BE49-F238E27FC236}">
                <a16:creationId xmlns:a16="http://schemas.microsoft.com/office/drawing/2014/main" id="{A7EEF878-8225-1FE7-99D8-0C2E25AB5E78}"/>
              </a:ext>
            </a:extLst>
          </p:cNvPr>
          <p:cNvSpPr txBox="1"/>
          <p:nvPr/>
        </p:nvSpPr>
        <p:spPr>
          <a:xfrm>
            <a:off x="7680806" y="4397669"/>
            <a:ext cx="953344" cy="400110"/>
          </a:xfrm>
          <a:prstGeom prst="rect">
            <a:avLst/>
          </a:prstGeom>
          <a:noFill/>
        </p:spPr>
        <p:txBody>
          <a:bodyPr wrap="square" rtlCol="0">
            <a:spAutoFit/>
          </a:bodyPr>
          <a:lstStyle/>
          <a:p>
            <a:pPr algn="ctr"/>
            <a:r>
              <a:rPr lang="en-GB" sz="1000">
                <a:ln/>
                <a:solidFill>
                  <a:srgbClr val="1D1D1B"/>
                </a:solidFill>
                <a:latin typeface="Roboto" panose="02000000000000000000" pitchFamily="2" charset="0"/>
                <a:ea typeface="Roboto" panose="02000000000000000000" pitchFamily="2" charset="0"/>
                <a:cs typeface="Roboto" panose="02000000000000000000" pitchFamily="2" charset="0"/>
                <a:sym typeface="United Curriculum"/>
                <a:rtl val="0"/>
              </a:rPr>
              <a:t>I am a Geographer</a:t>
            </a:r>
          </a:p>
        </p:txBody>
      </p:sp>
    </p:spTree>
    <p:extLst>
      <p:ext uri="{BB962C8B-B14F-4D97-AF65-F5344CB8AC3E}">
        <p14:creationId xmlns:p14="http://schemas.microsoft.com/office/powerpoint/2010/main" val="397611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0B2FE-D0CB-4797-A8A2-0DA0B4D0A5F3}"/>
              </a:ext>
            </a:extLst>
          </p:cNvPr>
          <p:cNvSpPr>
            <a:spLocks noGrp="1"/>
          </p:cNvSpPr>
          <p:nvPr>
            <p:ph type="body" sz="quarter" idx="10"/>
          </p:nvPr>
        </p:nvSpPr>
        <p:spPr/>
        <p:txBody>
          <a:bodyPr/>
          <a:lstStyle/>
          <a:p>
            <a:r>
              <a:rPr lang="en-GB"/>
              <a:t>United Curriculum: </a:t>
            </a:r>
            <a:r>
              <a:rPr lang="en-GB">
                <a:solidFill>
                  <a:schemeClr val="accent1"/>
                </a:solidFill>
              </a:rPr>
              <a:t>Geography</a:t>
            </a:r>
          </a:p>
        </p:txBody>
      </p:sp>
      <p:graphicFrame>
        <p:nvGraphicFramePr>
          <p:cNvPr id="4" name="Table 3">
            <a:extLst>
              <a:ext uri="{FF2B5EF4-FFF2-40B4-BE49-F238E27FC236}">
                <a16:creationId xmlns:a16="http://schemas.microsoft.com/office/drawing/2014/main" id="{B26E9816-5042-4817-9607-F3139600E694}"/>
              </a:ext>
            </a:extLst>
          </p:cNvPr>
          <p:cNvGraphicFramePr>
            <a:graphicFrameLocks noGrp="1"/>
          </p:cNvGraphicFramePr>
          <p:nvPr>
            <p:extLst>
              <p:ext uri="{D42A27DB-BD31-4B8C-83A1-F6EECF244321}">
                <p14:modId xmlns:p14="http://schemas.microsoft.com/office/powerpoint/2010/main" val="536957731"/>
              </p:ext>
            </p:extLst>
          </p:nvPr>
        </p:nvGraphicFramePr>
        <p:xfrm>
          <a:off x="232408" y="821004"/>
          <a:ext cx="9179439" cy="5395520"/>
        </p:xfrm>
        <a:graphic>
          <a:graphicData uri="http://schemas.openxmlformats.org/drawingml/2006/table">
            <a:tbl>
              <a:tblPr firstRow="1" bandRow="1">
                <a:tableStyleId>{5C22544A-7EE6-4342-B048-85BDC9FD1C3A}</a:tableStyleId>
              </a:tblPr>
              <a:tblGrid>
                <a:gridCol w="185768">
                  <a:extLst>
                    <a:ext uri="{9D8B030D-6E8A-4147-A177-3AD203B41FA5}">
                      <a16:colId xmlns:a16="http://schemas.microsoft.com/office/drawing/2014/main" val="3992725249"/>
                    </a:ext>
                  </a:extLst>
                </a:gridCol>
                <a:gridCol w="1284810">
                  <a:extLst>
                    <a:ext uri="{9D8B030D-6E8A-4147-A177-3AD203B41FA5}">
                      <a16:colId xmlns:a16="http://schemas.microsoft.com/office/drawing/2014/main" val="2893908996"/>
                    </a:ext>
                  </a:extLst>
                </a:gridCol>
                <a:gridCol w="1284810">
                  <a:extLst>
                    <a:ext uri="{9D8B030D-6E8A-4147-A177-3AD203B41FA5}">
                      <a16:colId xmlns:a16="http://schemas.microsoft.com/office/drawing/2014/main" val="2651868341"/>
                    </a:ext>
                  </a:extLst>
                </a:gridCol>
                <a:gridCol w="1284810">
                  <a:extLst>
                    <a:ext uri="{9D8B030D-6E8A-4147-A177-3AD203B41FA5}">
                      <a16:colId xmlns:a16="http://schemas.microsoft.com/office/drawing/2014/main" val="4129289550"/>
                    </a:ext>
                  </a:extLst>
                </a:gridCol>
                <a:gridCol w="1284810">
                  <a:extLst>
                    <a:ext uri="{9D8B030D-6E8A-4147-A177-3AD203B41FA5}">
                      <a16:colId xmlns:a16="http://schemas.microsoft.com/office/drawing/2014/main" val="3606215477"/>
                    </a:ext>
                  </a:extLst>
                </a:gridCol>
                <a:gridCol w="1284810">
                  <a:extLst>
                    <a:ext uri="{9D8B030D-6E8A-4147-A177-3AD203B41FA5}">
                      <a16:colId xmlns:a16="http://schemas.microsoft.com/office/drawing/2014/main" val="3772626618"/>
                    </a:ext>
                  </a:extLst>
                </a:gridCol>
                <a:gridCol w="1256883">
                  <a:extLst>
                    <a:ext uri="{9D8B030D-6E8A-4147-A177-3AD203B41FA5}">
                      <a16:colId xmlns:a16="http://schemas.microsoft.com/office/drawing/2014/main" val="2563548700"/>
                    </a:ext>
                  </a:extLst>
                </a:gridCol>
                <a:gridCol w="1312738">
                  <a:extLst>
                    <a:ext uri="{9D8B030D-6E8A-4147-A177-3AD203B41FA5}">
                      <a16:colId xmlns:a16="http://schemas.microsoft.com/office/drawing/2014/main" val="3742635946"/>
                    </a:ext>
                  </a:extLst>
                </a:gridCol>
              </a:tblGrid>
              <a:tr h="207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r>
                        <a:rPr lang="en-US" sz="1000" b="1" i="0">
                          <a:solidFill>
                            <a:srgbClr val="000000"/>
                          </a:solidFill>
                          <a:effectLst/>
                          <a:latin typeface="ABeeZee" panose="02000000000000000000" pitchFamily="2" charset="0"/>
                          <a:cs typeface="Times New Roman" panose="02020603050405020304" pitchFamily="18" charset="0"/>
                        </a:rPr>
                        <a:t>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r>
                        <a:rPr lang="en-US" sz="1000" b="1" i="0">
                          <a:solidFill>
                            <a:srgbClr val="000000"/>
                          </a:solidFill>
                          <a:effectLst/>
                          <a:latin typeface="ABeeZee" panose="02000000000000000000" pitchFamily="2" charset="0"/>
                          <a:cs typeface="Times New Roman" panose="02020603050405020304" pitchFamily="18" charset="0"/>
                        </a:rPr>
                        <a:t>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r>
                        <a:rPr lang="en-US" sz="1000" b="1" i="0">
                          <a:solidFill>
                            <a:srgbClr val="000000"/>
                          </a:solidFill>
                          <a:effectLst/>
                          <a:latin typeface="ABeeZee" panose="02000000000000000000" pitchFamily="2" charset="0"/>
                          <a:cs typeface="Times New Roman" panose="02020603050405020304" pitchFamily="18" charset="0"/>
                        </a:rPr>
                        <a:t>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0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763915124"/>
                  </a:ext>
                </a:extLst>
              </a:tr>
              <a:tr h="1657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Here I am</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(Aut1)</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Local: </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Human and physical features (stretch: weather)</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Mini Mappers</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algn="ctr">
                        <a:lnSpc>
                          <a:spcPct val="100000"/>
                        </a:lnSpc>
                        <a:spcBef>
                          <a:spcPts val="0"/>
                        </a:spcBef>
                        <a:spcAft>
                          <a:spcPts val="300"/>
                        </a:spcAft>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Local: </a:t>
                      </a: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Human and physical features (stretch: mapwork)</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United Kingdom</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800" b="1" i="0" u="none" strike="noStrike" kern="1200" cap="none" spc="0" normalizeH="0" baseline="0" noProof="0">
                          <a:ln>
                            <a:noFill/>
                          </a:ln>
                          <a:solidFill>
                            <a:srgbClr val="000000"/>
                          </a:solidFill>
                          <a:effectLst/>
                          <a:highlight>
                            <a:srgbClr val="E6E6E6"/>
                          </a:highlight>
                          <a:uLnTx/>
                          <a:uFillTx/>
                          <a:latin typeface="Roboto" panose="02000000000000000000" pitchFamily="2" charset="0"/>
                          <a:ea typeface="Roboto" panose="02000000000000000000" pitchFamily="2" charset="0"/>
                          <a:cs typeface="Calibri" panose="020F0502020204030204" pitchFamily="34" charset="0"/>
                        </a:rPr>
                        <a:t>(Aut1)</a:t>
                      </a:r>
                      <a:endParaRPr kumimoji="0" lang="en-GB" sz="800" b="0" i="0" u="none" strike="noStrike" kern="1200" cap="none" spc="0" normalizeH="0" baseline="0" noProof="0">
                        <a:ln>
                          <a:noFill/>
                        </a:ln>
                        <a:solidFill>
                          <a:srgbClr val="000000"/>
                        </a:solidFill>
                        <a:effectLst/>
                        <a:highlight>
                          <a:srgbClr val="E6E6E6"/>
                        </a:highlight>
                        <a:uLnTx/>
                        <a:uFillTx/>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Physical and human features in the UK</a:t>
                      </a: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Looking at Europe</a:t>
                      </a:r>
                    </a:p>
                    <a:p>
                      <a:pPr algn="ctr">
                        <a:lnSpc>
                          <a:spcPct val="100000"/>
                        </a:lnSpc>
                        <a:spcBef>
                          <a:spcPts val="0"/>
                        </a:spcBef>
                        <a:spcAft>
                          <a:spcPts val="300"/>
                        </a:spcAft>
                      </a:pP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Focus on continent of Europe, and places in UK, Alps and Amalfi Coast</a:t>
                      </a: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Investigating water</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Water cycle and land use around rivers around the world</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Investigating world trade</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(Aut1)</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Distribution of the world’s resources and trade</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6502617"/>
                  </a:ext>
                </a:extLst>
              </a:tr>
              <a:tr h="1678440">
                <a:tc>
                  <a:txBody>
                    <a:bodyPr/>
                    <a:lstStyle/>
                    <a:p>
                      <a:pPr algn="ctr"/>
                      <a:r>
                        <a:rPr lang="en-GB" sz="1000" b="1">
                          <a:solidFill>
                            <a:schemeClr val="bg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Weather and wildlife in winter and spring</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There you are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Global: </a:t>
                      </a: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Continents, poles, Equator, Kenya</a:t>
                      </a:r>
                      <a:endParaRPr lang="en-GB"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Where we are</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National:</a:t>
                      </a: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 Countries and places in the UK</a:t>
                      </a:r>
                      <a:endParaRPr lang="en-GB"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Investigating mountains and volcanoes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Structure of the Earth and mountains and volcanoes</a:t>
                      </a: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Brazil</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Focus on the continent of South America and the country of Brazil</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Climate across the world</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(Spr1)</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Climate zones and biomes, and introducing climate change</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On the move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(Spr1)</a:t>
                      </a:r>
                      <a:endParaRPr lang="en-GB" sz="800" b="1"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Migration: what it is and case studies across the world</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657000">
                <a:tc>
                  <a:txBody>
                    <a:bodyPr/>
                    <a:lstStyle/>
                    <a:p>
                      <a:pPr algn="ctr"/>
                      <a:r>
                        <a:rPr lang="en-GB" sz="1000" b="1">
                          <a:solidFill>
                            <a:schemeClr val="bg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algn="ctr">
                        <a:lnSpc>
                          <a:spcPct val="100000"/>
                        </a:lnSpc>
                        <a:spcBef>
                          <a:spcPts val="0"/>
                        </a:spcBef>
                        <a:spcAft>
                          <a:spcPts val="300"/>
                        </a:spcAft>
                      </a:pPr>
                      <a:r>
                        <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Where we live</a:t>
                      </a:r>
                    </a:p>
                    <a:p>
                      <a:pPr algn="ctr">
                        <a:lnSpc>
                          <a:spcPct val="100000"/>
                        </a:lnSpc>
                        <a:spcBef>
                          <a:spcPts val="0"/>
                        </a:spcBef>
                        <a:spcAft>
                          <a:spcPts val="300"/>
                        </a:spcAft>
                      </a:pPr>
                      <a:r>
                        <a:rPr lang="en-GB" sz="8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Picture maps and plan views, simple human and physical features</a:t>
                      </a:r>
                    </a:p>
                    <a:p>
                      <a:pPr algn="ctr">
                        <a:lnSpc>
                          <a:spcPct val="100000"/>
                        </a:lnSpc>
                        <a:spcBef>
                          <a:spcPts val="0"/>
                        </a:spcBef>
                        <a:spcAft>
                          <a:spcPts val="300"/>
                        </a:spcAft>
                      </a:pPr>
                      <a:endPar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Science detectives</a:t>
                      </a:r>
                    </a:p>
                    <a:p>
                      <a:pPr algn="ctr">
                        <a:lnSpc>
                          <a:spcPct val="100000"/>
                        </a:lnSpc>
                        <a:spcBef>
                          <a:spcPts val="0"/>
                        </a:spcBef>
                        <a:spcAft>
                          <a:spcPts val="300"/>
                        </a:spcAft>
                      </a:pPr>
                      <a:r>
                        <a:rPr lang="en-GB" sz="8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Comparing our community with settlements in Kenya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Hot and cold deserts</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(Sum1)</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Global: </a:t>
                      </a: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Locating hot and cold deserts and identifying human and physical features</a:t>
                      </a:r>
                      <a:r>
                        <a:rPr lang="en-GB" sz="800" b="1" i="0">
                          <a:solidFill>
                            <a:schemeClr val="bg1"/>
                          </a:solidFill>
                          <a:effectLst/>
                          <a:highlight>
                            <a:srgbClr val="FFFF00"/>
                          </a:highligh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Rivers, seas and oceans</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algn="ctr">
                        <a:lnSpc>
                          <a:spcPct val="100000"/>
                        </a:lnSpc>
                        <a:spcBef>
                          <a:spcPts val="0"/>
                        </a:spcBef>
                        <a:spcAft>
                          <a:spcPts val="300"/>
                        </a:spcAft>
                      </a:pPr>
                      <a:r>
                        <a:rPr lang="en-GB" sz="800" b="1" i="1">
                          <a:solidFill>
                            <a:schemeClr val="bg1"/>
                          </a:solidFill>
                          <a:effectLst/>
                          <a:latin typeface="Roboto" panose="02000000000000000000" pitchFamily="2" charset="0"/>
                          <a:ea typeface="Roboto" panose="02000000000000000000" pitchFamily="2" charset="0"/>
                          <a:cs typeface="Calibri" panose="020F0502020204030204" pitchFamily="34" charset="0"/>
                        </a:rPr>
                        <a:t>Global/national</a:t>
                      </a:r>
                      <a:r>
                        <a:rPr lang="en-GB" sz="800" b="0" i="1">
                          <a:solidFill>
                            <a:schemeClr val="bg1"/>
                          </a:solidFill>
                          <a:effectLst/>
                          <a:latin typeface="Roboto" panose="02000000000000000000" pitchFamily="2" charset="0"/>
                          <a:ea typeface="Roboto" panose="02000000000000000000" pitchFamily="2" charset="0"/>
                          <a:cs typeface="Calibri" panose="020F0502020204030204" pitchFamily="34" charset="0"/>
                        </a:rPr>
                        <a:t>: (Continents), oceans of the world and rivers of the UK</a:t>
                      </a:r>
                      <a:endParaRPr lang="en-GB"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Earthquakes and human settlements</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Building on structure of the Earth and earthquakes</a:t>
                      </a: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Tropical rainforests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Tropical rainforests, referring to Brazil and the Kayapo people</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Improving the environment</a:t>
                      </a:r>
                    </a:p>
                    <a:p>
                      <a:pPr algn="ctr">
                        <a:lnSpc>
                          <a:spcPct val="100000"/>
                        </a:lnSpc>
                        <a:spcBef>
                          <a:spcPts val="0"/>
                        </a:spcBef>
                        <a:spcAft>
                          <a:spcPts val="300"/>
                        </a:spcAft>
                      </a:pPr>
                      <a:r>
                        <a:rPr lang="en-GB" sz="800" b="1"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(Sum1)</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1">
                          <a:solidFill>
                            <a:schemeClr val="bg1"/>
                          </a:solidFill>
                          <a:effectLst/>
                          <a:latin typeface="Roboto" panose="02000000000000000000" pitchFamily="2" charset="0"/>
                          <a:ea typeface="Roboto" panose="02000000000000000000" pitchFamily="2" charset="0"/>
                          <a:cs typeface="Calibri" panose="020F0502020204030204" pitchFamily="34" charset="0"/>
                        </a:rPr>
                        <a:t>Review climate change and focus on plastic</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300"/>
                        </a:spcAft>
                      </a:pPr>
                      <a:r>
                        <a:rPr lang="en-GB" sz="80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I am a geographer</a:t>
                      </a:r>
                      <a:r>
                        <a:rPr lang="en-GB" sz="800" i="0" dirty="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1" dirty="0">
                          <a:solidFill>
                            <a:schemeClr val="bg1"/>
                          </a:solidFill>
                          <a:effectLst/>
                          <a:latin typeface="Roboto" panose="02000000000000000000" pitchFamily="2" charset="0"/>
                          <a:ea typeface="Roboto" panose="02000000000000000000" pitchFamily="2" charset="0"/>
                          <a:cs typeface="Calibri" panose="020F0502020204030204" pitchFamily="34" charset="0"/>
                        </a:rPr>
                        <a:t>Posing questions, completing fieldwork and presenting a geographical investigation</a:t>
                      </a:r>
                      <a:endParaRPr lang="en-GB" sz="800" i="1"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6" name="TextBox 5">
            <a:extLst>
              <a:ext uri="{FF2B5EF4-FFF2-40B4-BE49-F238E27FC236}">
                <a16:creationId xmlns:a16="http://schemas.microsoft.com/office/drawing/2014/main" id="{A5EF896A-53EE-547C-0E72-8C7D18CFCEC7}"/>
              </a:ext>
            </a:extLst>
          </p:cNvPr>
          <p:cNvSpPr txBox="1"/>
          <p:nvPr/>
        </p:nvSpPr>
        <p:spPr>
          <a:xfrm>
            <a:off x="811914" y="6259177"/>
            <a:ext cx="859993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Units that appear in a different place to that in the single-year planning have been </a:t>
            </a:r>
            <a:r>
              <a:rPr kumimoji="0" lang="en-GB" sz="900" b="0" i="0" u="none" strike="noStrike" kern="1200" cap="none" spc="0" normalizeH="0" baseline="0" noProof="0">
                <a:ln>
                  <a:noFill/>
                </a:ln>
                <a:solidFill>
                  <a:srgbClr val="000000"/>
                </a:solidFill>
                <a:effectLst/>
                <a:highlight>
                  <a:srgbClr val="D5EEDF"/>
                </a:highlight>
                <a:uLnTx/>
                <a:uFillTx/>
                <a:latin typeface="Roboto" panose="02000000000000000000" pitchFamily="2" charset="0"/>
                <a:ea typeface="Roboto" panose="02000000000000000000" pitchFamily="2" charset="0"/>
                <a:cs typeface="+mn-cs"/>
              </a:rPr>
              <a:t>highlighted in green</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if it’s in a different year group it is </a:t>
            </a:r>
            <a:r>
              <a:rPr kumimoji="0" lang="en-GB" sz="900" b="0" i="0" u="none" strike="noStrike" kern="1200" cap="none" spc="0" normalizeH="0" baseline="0" noProof="0">
                <a:ln>
                  <a:noFill/>
                </a:ln>
                <a:solidFill>
                  <a:srgbClr val="000000"/>
                </a:solidFill>
                <a:effectLst/>
                <a:highlight>
                  <a:srgbClr val="E6E0ED"/>
                </a:highlight>
                <a:uLnTx/>
                <a:uFillTx/>
                <a:latin typeface="Roboto" panose="02000000000000000000" pitchFamily="2" charset="0"/>
                <a:ea typeface="Roboto" panose="02000000000000000000" pitchFamily="2" charset="0"/>
                <a:cs typeface="+mn-cs"/>
              </a:rPr>
              <a:t>highlighted in purple</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21713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3139321"/>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Geography is taught in six-lesson units, once a term (geography alternates with history).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is sequenced so that meaningful links are made between subjects, and the order of units allows these connections to be made. For example, pupils are taught about the Vikings in Britain in history in Spring 2, so that they can review and build upon knowledge of migration – and consider the push and pull factors behind the Vikings’ migration – after they have been taught about migration in geography in Spring 1.</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Geography has been adapted for Royles Brook by bringing in the geography of our local area and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Year 1 &amp; 2, we consider the local geography of our area by investigating features and mapping our local area.</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Year 3 &amp; 4, we revisit the local geography of our area and extend pupils’ understanding by comparing Thornton to other villages, towns and cities. </a:t>
            </a:r>
          </a:p>
          <a:p>
            <a:pPr marL="171450" indent="-171450">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Year 5 &amp; 6, we further consolidate pupils’ knowledge of the local geography of our area and extend their understanding by focusing our study of rivers on the River Wyre, as well as looking at reasons that people come to visit the local shops in Thornton.</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a:t>Geography in Our Local Context</a:t>
            </a:r>
          </a:p>
        </p:txBody>
      </p:sp>
    </p:spTree>
    <p:extLst>
      <p:ext uri="{BB962C8B-B14F-4D97-AF65-F5344CB8AC3E}">
        <p14:creationId xmlns:p14="http://schemas.microsoft.com/office/powerpoint/2010/main" val="32291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19" name="Group 18">
            <a:extLst>
              <a:ext uri="{FF2B5EF4-FFF2-40B4-BE49-F238E27FC236}">
                <a16:creationId xmlns:a16="http://schemas.microsoft.com/office/drawing/2014/main" id="{182AD1A7-542F-2AF2-7A62-918D935DAC2F}"/>
              </a:ext>
            </a:extLst>
          </p:cNvPr>
          <p:cNvGrpSpPr/>
          <p:nvPr/>
        </p:nvGrpSpPr>
        <p:grpSpPr>
          <a:xfrm>
            <a:off x="273657" y="1088347"/>
            <a:ext cx="980829" cy="5014204"/>
            <a:chOff x="273657" y="-474493"/>
            <a:chExt cx="980829" cy="5014204"/>
          </a:xfrm>
        </p:grpSpPr>
        <p:sp>
          <p:nvSpPr>
            <p:cNvPr id="21" name="Rectangle 20">
              <a:extLst>
                <a:ext uri="{FF2B5EF4-FFF2-40B4-BE49-F238E27FC236}">
                  <a16:creationId xmlns:a16="http://schemas.microsoft.com/office/drawing/2014/main" id="{7C230FD8-E5A0-E58C-0B53-010122ACAE0E}"/>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A16CB27C-5813-AC66-DF71-6F28AA89459C}"/>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86883869-8D3E-C71C-BF79-445113FD90E0}"/>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EDD34BED-FD13-0E4E-1FDE-3E0F0188B932}"/>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9E7D7DB4-8D86-E862-C6F4-0BA70051269F}"/>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9AAAD4F0-93E1-5B23-D6DF-10623F7673DE}"/>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6F1F4595-5EC8-D019-6831-22465F445287}"/>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Rectangle 42">
              <a:extLst>
                <a:ext uri="{FF2B5EF4-FFF2-40B4-BE49-F238E27FC236}">
                  <a16:creationId xmlns:a16="http://schemas.microsoft.com/office/drawing/2014/main" id="{CA09EBE8-67C7-F9F9-C645-FF836EC3F208}"/>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Rectangle 44">
              <a:extLst>
                <a:ext uri="{FF2B5EF4-FFF2-40B4-BE49-F238E27FC236}">
                  <a16:creationId xmlns:a16="http://schemas.microsoft.com/office/drawing/2014/main" id="{E564B59C-53D0-648C-E303-2F68A3DC1D18}"/>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6" name="Rectangle 45">
              <a:extLst>
                <a:ext uri="{FF2B5EF4-FFF2-40B4-BE49-F238E27FC236}">
                  <a16:creationId xmlns:a16="http://schemas.microsoft.com/office/drawing/2014/main" id="{AD77EB9F-4941-E660-8BCF-9BBF8E18724F}"/>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7" name="Rectangle 46">
              <a:extLst>
                <a:ext uri="{FF2B5EF4-FFF2-40B4-BE49-F238E27FC236}">
                  <a16:creationId xmlns:a16="http://schemas.microsoft.com/office/drawing/2014/main" id="{15670171-B8BC-458F-B6AE-1C276811FBFC}"/>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9" name="Rectangle 48">
            <a:extLst>
              <a:ext uri="{FF2B5EF4-FFF2-40B4-BE49-F238E27FC236}">
                <a16:creationId xmlns:a16="http://schemas.microsoft.com/office/drawing/2014/main" id="{46B517B1-58C3-632F-9723-9372570790D8}"/>
              </a:ext>
            </a:extLst>
          </p:cNvPr>
          <p:cNvSpPr/>
          <p:nvPr/>
        </p:nvSpPr>
        <p:spPr>
          <a:xfrm>
            <a:off x="200327"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3E4B714-3CCE-2F16-BD72-697C961AA8D5}"/>
              </a:ext>
            </a:extLst>
          </p:cNvPr>
          <p:cNvSpPr/>
          <p:nvPr/>
        </p:nvSpPr>
        <p:spPr>
          <a:xfrm>
            <a:off x="203201" y="1897418"/>
            <a:ext cx="1054158" cy="17055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51" name="Picture 50">
            <a:extLst>
              <a:ext uri="{FF2B5EF4-FFF2-40B4-BE49-F238E27FC236}">
                <a16:creationId xmlns:a16="http://schemas.microsoft.com/office/drawing/2014/main" id="{EB8DC37F-4E6A-6092-6AEF-FAD4DB332C38}"/>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53" name="Rectangle 52">
            <a:extLst>
              <a:ext uri="{FF2B5EF4-FFF2-40B4-BE49-F238E27FC236}">
                <a16:creationId xmlns:a16="http://schemas.microsoft.com/office/drawing/2014/main" id="{454367FB-896E-D376-462C-3BFE23153AD7}"/>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Use of Resources</a:t>
            </a:r>
          </a:p>
        </p:txBody>
      </p:sp>
      <p:cxnSp>
        <p:nvCxnSpPr>
          <p:cNvPr id="55" name="Straight Arrow Connector 54">
            <a:extLst>
              <a:ext uri="{FF2B5EF4-FFF2-40B4-BE49-F238E27FC236}">
                <a16:creationId xmlns:a16="http://schemas.microsoft.com/office/drawing/2014/main" id="{EAECD25F-66E6-F2F9-9B08-41C74CFBBF71}"/>
              </a:ext>
            </a:extLst>
          </p:cNvPr>
          <p:cNvCxnSpPr>
            <a:cxnSpLocks/>
          </p:cNvCxnSpPr>
          <p:nvPr/>
        </p:nvCxnSpPr>
        <p:spPr>
          <a:xfrm>
            <a:off x="2406180" y="1663042"/>
            <a:ext cx="1317811" cy="14209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65B9D1F-A02A-F425-5C21-D29E86179CEA}"/>
              </a:ext>
            </a:extLst>
          </p:cNvPr>
          <p:cNvCxnSpPr>
            <a:cxnSpLocks/>
          </p:cNvCxnSpPr>
          <p:nvPr/>
        </p:nvCxnSpPr>
        <p:spPr>
          <a:xfrm flipV="1">
            <a:off x="3338381" y="3213821"/>
            <a:ext cx="1134023" cy="1934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6B488AA-1BA1-7D25-5B38-011F4406FB65}"/>
              </a:ext>
            </a:extLst>
          </p:cNvPr>
          <p:cNvCxnSpPr>
            <a:cxnSpLocks/>
          </p:cNvCxnSpPr>
          <p:nvPr/>
        </p:nvCxnSpPr>
        <p:spPr>
          <a:xfrm flipV="1">
            <a:off x="4053819" y="4005957"/>
            <a:ext cx="502574" cy="107989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2E66800-4F7A-0DEA-C431-90FB25880915}"/>
              </a:ext>
            </a:extLst>
          </p:cNvPr>
          <p:cNvCxnSpPr>
            <a:cxnSpLocks/>
          </p:cNvCxnSpPr>
          <p:nvPr/>
        </p:nvCxnSpPr>
        <p:spPr>
          <a:xfrm flipH="1">
            <a:off x="4622732" y="1663042"/>
            <a:ext cx="205376" cy="100754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DA06123-C85E-2577-C440-1F73F1B2E99D}"/>
              </a:ext>
            </a:extLst>
          </p:cNvPr>
          <p:cNvCxnSpPr>
            <a:cxnSpLocks/>
          </p:cNvCxnSpPr>
          <p:nvPr/>
        </p:nvCxnSpPr>
        <p:spPr>
          <a:xfrm flipH="1" flipV="1">
            <a:off x="5695607" y="3570981"/>
            <a:ext cx="1560227" cy="32055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70A575B-F777-B86B-011C-FA92EBCB6352}"/>
              </a:ext>
            </a:extLst>
          </p:cNvPr>
          <p:cNvCxnSpPr>
            <a:cxnSpLocks/>
          </p:cNvCxnSpPr>
          <p:nvPr/>
        </p:nvCxnSpPr>
        <p:spPr>
          <a:xfrm flipH="1">
            <a:off x="5660120" y="1753108"/>
            <a:ext cx="293112" cy="6183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153C053-6E76-0668-19EF-1332BCA18140}"/>
              </a:ext>
            </a:extLst>
          </p:cNvPr>
          <p:cNvCxnSpPr>
            <a:cxnSpLocks/>
            <a:stCxn id="80" idx="1"/>
          </p:cNvCxnSpPr>
          <p:nvPr/>
        </p:nvCxnSpPr>
        <p:spPr>
          <a:xfrm flipH="1" flipV="1">
            <a:off x="6525087" y="2501143"/>
            <a:ext cx="730747" cy="23083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5038F2-EF85-C5D6-4705-38E893F9BFA4}"/>
              </a:ext>
            </a:extLst>
          </p:cNvPr>
          <p:cNvCxnSpPr>
            <a:cxnSpLocks/>
          </p:cNvCxnSpPr>
          <p:nvPr/>
        </p:nvCxnSpPr>
        <p:spPr>
          <a:xfrm>
            <a:off x="3294501" y="1710175"/>
            <a:ext cx="429490" cy="97621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BA34844-6EEF-7C82-82F4-59008F6222B6}"/>
              </a:ext>
            </a:extLst>
          </p:cNvPr>
          <p:cNvCxnSpPr>
            <a:cxnSpLocks/>
          </p:cNvCxnSpPr>
          <p:nvPr/>
        </p:nvCxnSpPr>
        <p:spPr>
          <a:xfrm flipH="1" flipV="1">
            <a:off x="5283566" y="4557517"/>
            <a:ext cx="615854" cy="29909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DBA2E68-0C46-8779-5AB4-E5FB1B88ED40}"/>
              </a:ext>
            </a:extLst>
          </p:cNvPr>
          <p:cNvCxnSpPr>
            <a:cxnSpLocks/>
          </p:cNvCxnSpPr>
          <p:nvPr/>
        </p:nvCxnSpPr>
        <p:spPr>
          <a:xfrm flipH="1" flipV="1">
            <a:off x="4765680" y="4359199"/>
            <a:ext cx="308599" cy="69678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C1938E3-329E-4C18-8692-F8E79A9B3682}"/>
              </a:ext>
            </a:extLst>
          </p:cNvPr>
          <p:cNvCxnSpPr>
            <a:cxnSpLocks/>
            <a:stCxn id="79" idx="1"/>
          </p:cNvCxnSpPr>
          <p:nvPr/>
        </p:nvCxnSpPr>
        <p:spPr>
          <a:xfrm flipH="1">
            <a:off x="6117713" y="2192098"/>
            <a:ext cx="1138121" cy="192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CB62D31-9F00-1DEE-B212-D1FFA2AB960A}"/>
              </a:ext>
            </a:extLst>
          </p:cNvPr>
          <p:cNvSpPr txBox="1"/>
          <p:nvPr/>
        </p:nvSpPr>
        <p:spPr>
          <a:xfrm>
            <a:off x="1643315" y="1106206"/>
            <a:ext cx="1242282" cy="707886"/>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a:t>
            </a:r>
          </a:p>
        </p:txBody>
      </p:sp>
      <p:sp>
        <p:nvSpPr>
          <p:cNvPr id="71" name="TextBox 70">
            <a:extLst>
              <a:ext uri="{FF2B5EF4-FFF2-40B4-BE49-F238E27FC236}">
                <a16:creationId xmlns:a16="http://schemas.microsoft.com/office/drawing/2014/main" id="{BE79414F-1BB7-4974-6A9E-0755B4C27C27}"/>
              </a:ext>
            </a:extLst>
          </p:cNvPr>
          <p:cNvSpPr txBox="1"/>
          <p:nvPr/>
        </p:nvSpPr>
        <p:spPr>
          <a:xfrm>
            <a:off x="3004618" y="1106206"/>
            <a:ext cx="980829"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Rural means the countryside; urban means towns and cities.</a:t>
            </a:r>
          </a:p>
        </p:txBody>
      </p:sp>
      <p:sp>
        <p:nvSpPr>
          <p:cNvPr id="72" name="TextBox 71">
            <a:extLst>
              <a:ext uri="{FF2B5EF4-FFF2-40B4-BE49-F238E27FC236}">
                <a16:creationId xmlns:a16="http://schemas.microsoft.com/office/drawing/2014/main" id="{B0DE4B3D-3836-0DD8-CF0A-2A71D00DA79D}"/>
              </a:ext>
            </a:extLst>
          </p:cNvPr>
          <p:cNvSpPr txBox="1"/>
          <p:nvPr/>
        </p:nvSpPr>
        <p:spPr>
          <a:xfrm>
            <a:off x="4104469" y="1100862"/>
            <a:ext cx="1591138" cy="707886"/>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Human use of land depends on physical features. For example, in deserts, where there is little precipitation, settlements are small.</a:t>
            </a:r>
            <a:endParaRPr lang="en-US" sz="800" b="0">
              <a:solidFill>
                <a:schemeClr val="accent2"/>
              </a:solidFill>
              <a:latin typeface="Roboto" panose="02000000000000000000" pitchFamily="2" charset="0"/>
              <a:ea typeface="Roboto" panose="02000000000000000000" pitchFamily="2" charset="0"/>
            </a:endParaRPr>
          </a:p>
        </p:txBody>
      </p:sp>
      <p:sp>
        <p:nvSpPr>
          <p:cNvPr id="73" name="TextBox 72">
            <a:extLst>
              <a:ext uri="{FF2B5EF4-FFF2-40B4-BE49-F238E27FC236}">
                <a16:creationId xmlns:a16="http://schemas.microsoft.com/office/drawing/2014/main" id="{0B6B3F8D-D32F-3F39-B63F-B6D7EC3EA8A9}"/>
              </a:ext>
            </a:extLst>
          </p:cNvPr>
          <p:cNvSpPr txBox="1"/>
          <p:nvPr/>
        </p:nvSpPr>
        <p:spPr>
          <a:xfrm>
            <a:off x="1549312" y="5085852"/>
            <a:ext cx="2029904" cy="86177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Land use is how land is used by humans.</a:t>
            </a:r>
          </a:p>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Overfishing is damaging biodiversity in the oceans.</a:t>
            </a:r>
          </a:p>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Harbours are found (and ports can be found) where the land meets the sea.</a:t>
            </a:r>
          </a:p>
        </p:txBody>
      </p:sp>
      <p:sp>
        <p:nvSpPr>
          <p:cNvPr id="74" name="TextBox 73">
            <a:extLst>
              <a:ext uri="{FF2B5EF4-FFF2-40B4-BE49-F238E27FC236}">
                <a16:creationId xmlns:a16="http://schemas.microsoft.com/office/drawing/2014/main" id="{C09FCC1E-3F42-98F2-270A-6C03D5295E37}"/>
              </a:ext>
            </a:extLst>
          </p:cNvPr>
          <p:cNvSpPr txBox="1"/>
          <p:nvPr/>
        </p:nvSpPr>
        <p:spPr>
          <a:xfrm>
            <a:off x="3744200" y="5085852"/>
            <a:ext cx="1054158" cy="338554"/>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National Parks are a human feature.</a:t>
            </a:r>
          </a:p>
        </p:txBody>
      </p:sp>
      <p:sp>
        <p:nvSpPr>
          <p:cNvPr id="75" name="TextBox 74">
            <a:extLst>
              <a:ext uri="{FF2B5EF4-FFF2-40B4-BE49-F238E27FC236}">
                <a16:creationId xmlns:a16="http://schemas.microsoft.com/office/drawing/2014/main" id="{368DD05F-334D-7148-B87E-7862B245EEA5}"/>
              </a:ext>
            </a:extLst>
          </p:cNvPr>
          <p:cNvSpPr txBox="1"/>
          <p:nvPr/>
        </p:nvSpPr>
        <p:spPr>
          <a:xfrm>
            <a:off x="4828108" y="5085852"/>
            <a:ext cx="1054158" cy="584775"/>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Humans make the most of land around volcanoes with agriculture.</a:t>
            </a:r>
          </a:p>
        </p:txBody>
      </p:sp>
      <p:sp>
        <p:nvSpPr>
          <p:cNvPr id="76" name="TextBox 75">
            <a:extLst>
              <a:ext uri="{FF2B5EF4-FFF2-40B4-BE49-F238E27FC236}">
                <a16:creationId xmlns:a16="http://schemas.microsoft.com/office/drawing/2014/main" id="{5F711603-5A1C-4885-A14C-35AEEDD1F2DE}"/>
              </a:ext>
            </a:extLst>
          </p:cNvPr>
          <p:cNvSpPr txBox="1"/>
          <p:nvPr/>
        </p:nvSpPr>
        <p:spPr>
          <a:xfrm>
            <a:off x="5889337" y="4670770"/>
            <a:ext cx="1688979" cy="1107996"/>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Tourism needs to be managed sustainably, as it can have negative as well as positive impacts on an area.</a:t>
            </a:r>
            <a:endParaRPr lang="en-GB"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77" name="TextBox 76">
            <a:extLst>
              <a:ext uri="{FF2B5EF4-FFF2-40B4-BE49-F238E27FC236}">
                <a16:creationId xmlns:a16="http://schemas.microsoft.com/office/drawing/2014/main" id="{D394FD2C-D3FF-27FF-9CFB-2913D72B7696}"/>
              </a:ext>
            </a:extLst>
          </p:cNvPr>
          <p:cNvSpPr txBox="1"/>
          <p:nvPr/>
        </p:nvSpPr>
        <p:spPr>
          <a:xfrm>
            <a:off x="7255834" y="3666905"/>
            <a:ext cx="1959380" cy="1031051"/>
          </a:xfrm>
          <a:prstGeom prst="rect">
            <a:avLst/>
          </a:prstGeom>
          <a:noFill/>
        </p:spPr>
        <p:txBody>
          <a:bodyPr wrap="square">
            <a:spAutoFit/>
          </a:bodyPr>
          <a:lstStyle/>
          <a:p>
            <a:pPr>
              <a:lnSpc>
                <a:spcPct val="100000"/>
              </a:lnSpc>
              <a:spcBef>
                <a:spcPts val="0"/>
              </a:spcBef>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uses of products of the tropical rainforest include wood, food and medicine.</a:t>
            </a:r>
          </a:p>
          <a:p>
            <a:pPr>
              <a:lnSpc>
                <a:spcPct val="100000"/>
              </a:lnSpc>
              <a:spcBef>
                <a:spcPts val="0"/>
              </a:spcBef>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Deforestation of the Amazon Rainforest at the national level is making way for agriculture, mining and logging.</a:t>
            </a:r>
          </a:p>
        </p:txBody>
      </p:sp>
      <p:sp>
        <p:nvSpPr>
          <p:cNvPr id="78" name="TextBox 77">
            <a:extLst>
              <a:ext uri="{FF2B5EF4-FFF2-40B4-BE49-F238E27FC236}">
                <a16:creationId xmlns:a16="http://schemas.microsoft.com/office/drawing/2014/main" id="{A918DB57-3026-57CA-D63E-CCEC2EE60A3C}"/>
              </a:ext>
            </a:extLst>
          </p:cNvPr>
          <p:cNvSpPr txBox="1"/>
          <p:nvPr/>
        </p:nvSpPr>
        <p:spPr>
          <a:xfrm>
            <a:off x="5899420" y="1100268"/>
            <a:ext cx="2129563"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There have been changes in what is grown where, how it is farmed, how it is transported and how it is sold. Agriculture has moved from subsistence to commercial so that food can be traded.</a:t>
            </a:r>
          </a:p>
        </p:txBody>
      </p:sp>
      <p:sp>
        <p:nvSpPr>
          <p:cNvPr id="79" name="TextBox 78">
            <a:extLst>
              <a:ext uri="{FF2B5EF4-FFF2-40B4-BE49-F238E27FC236}">
                <a16:creationId xmlns:a16="http://schemas.microsoft.com/office/drawing/2014/main" id="{65A70BCC-F618-8166-ECFB-81F64334D61A}"/>
              </a:ext>
            </a:extLst>
          </p:cNvPr>
          <p:cNvSpPr txBox="1"/>
          <p:nvPr/>
        </p:nvSpPr>
        <p:spPr>
          <a:xfrm>
            <a:off x="7255834" y="1899710"/>
            <a:ext cx="1979235"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Land use around a river changes from the upper course to the lower course, because of how flat the land is and the features around it.</a:t>
            </a:r>
          </a:p>
        </p:txBody>
      </p:sp>
      <p:sp>
        <p:nvSpPr>
          <p:cNvPr id="80" name="TextBox 79">
            <a:extLst>
              <a:ext uri="{FF2B5EF4-FFF2-40B4-BE49-F238E27FC236}">
                <a16:creationId xmlns:a16="http://schemas.microsoft.com/office/drawing/2014/main" id="{EDA01921-A395-B311-97C8-73E50B02D731}"/>
              </a:ext>
            </a:extLst>
          </p:cNvPr>
          <p:cNvSpPr txBox="1"/>
          <p:nvPr/>
        </p:nvSpPr>
        <p:spPr>
          <a:xfrm>
            <a:off x="7255834" y="2501143"/>
            <a:ext cx="187421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Human use of fossil fuels and other resources (renewable and non-renewable).</a:t>
            </a:r>
          </a:p>
        </p:txBody>
      </p:sp>
      <p:sp>
        <p:nvSpPr>
          <p:cNvPr id="81" name="TextBox 80">
            <a:extLst>
              <a:ext uri="{FF2B5EF4-FFF2-40B4-BE49-F238E27FC236}">
                <a16:creationId xmlns:a16="http://schemas.microsoft.com/office/drawing/2014/main" id="{B2C5D316-E703-51A6-3C44-733043D010B1}"/>
              </a:ext>
            </a:extLst>
          </p:cNvPr>
          <p:cNvSpPr txBox="1"/>
          <p:nvPr/>
        </p:nvSpPr>
        <p:spPr>
          <a:xfrm>
            <a:off x="7255834" y="3136503"/>
            <a:ext cx="1716881"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Adaptation to and mitigation of climate change. </a:t>
            </a:r>
          </a:p>
        </p:txBody>
      </p:sp>
      <p:cxnSp>
        <p:nvCxnSpPr>
          <p:cNvPr id="82" name="Straight Arrow Connector 81">
            <a:extLst>
              <a:ext uri="{FF2B5EF4-FFF2-40B4-BE49-F238E27FC236}">
                <a16:creationId xmlns:a16="http://schemas.microsoft.com/office/drawing/2014/main" id="{D6E82520-1894-58AC-8331-9F353B13D7C0}"/>
              </a:ext>
            </a:extLst>
          </p:cNvPr>
          <p:cNvCxnSpPr>
            <a:cxnSpLocks/>
            <a:stCxn id="81" idx="1"/>
          </p:cNvCxnSpPr>
          <p:nvPr/>
        </p:nvCxnSpPr>
        <p:spPr>
          <a:xfrm flipH="1" flipV="1">
            <a:off x="6628354" y="3167794"/>
            <a:ext cx="627480" cy="13798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7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21" name="Group 20">
            <a:extLst>
              <a:ext uri="{FF2B5EF4-FFF2-40B4-BE49-F238E27FC236}">
                <a16:creationId xmlns:a16="http://schemas.microsoft.com/office/drawing/2014/main" id="{D7E753E9-0C29-2F7C-9DD9-3E4B57DBE282}"/>
              </a:ext>
            </a:extLst>
          </p:cNvPr>
          <p:cNvGrpSpPr/>
          <p:nvPr/>
        </p:nvGrpSpPr>
        <p:grpSpPr>
          <a:xfrm>
            <a:off x="273657" y="1088347"/>
            <a:ext cx="980829" cy="5014204"/>
            <a:chOff x="273657" y="-474493"/>
            <a:chExt cx="980829" cy="5014204"/>
          </a:xfrm>
        </p:grpSpPr>
        <p:sp>
          <p:nvSpPr>
            <p:cNvPr id="23" name="Rectangle 22">
              <a:extLst>
                <a:ext uri="{FF2B5EF4-FFF2-40B4-BE49-F238E27FC236}">
                  <a16:creationId xmlns:a16="http://schemas.microsoft.com/office/drawing/2014/main" id="{9283A297-0A0C-8A7F-5AF1-E59C6FD3A2FE}"/>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F14E0B57-B0D3-7AB3-D23F-833001D57A08}"/>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76DB9B98-2101-B780-CDBC-85DBD984F44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F84B3A79-CA0D-A846-88A4-8E254A4525E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7FDA4590-9A27-68C3-D458-2DDFA3460C42}"/>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4A252BE0-7828-115B-4FEB-B4FC85C91813}"/>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64418A74-AC29-BB63-903C-B5438BE7EAED}"/>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0" name="Rectangle 39">
              <a:extLst>
                <a:ext uri="{FF2B5EF4-FFF2-40B4-BE49-F238E27FC236}">
                  <a16:creationId xmlns:a16="http://schemas.microsoft.com/office/drawing/2014/main" id="{474DD51A-FDE3-3142-1880-44E65948DA4B}"/>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CE19A3D0-D1EF-B39F-C408-A12BC2528F85}"/>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F1FA8643-D592-9393-B510-9E23568F5099}"/>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Rectangle 43">
              <a:extLst>
                <a:ext uri="{FF2B5EF4-FFF2-40B4-BE49-F238E27FC236}">
                  <a16:creationId xmlns:a16="http://schemas.microsoft.com/office/drawing/2014/main" id="{C3E96BE2-1372-EC24-BB06-940CAC7170D1}"/>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6" name="Rectangle 45">
            <a:extLst>
              <a:ext uri="{FF2B5EF4-FFF2-40B4-BE49-F238E27FC236}">
                <a16:creationId xmlns:a16="http://schemas.microsoft.com/office/drawing/2014/main" id="{AC3246B1-2941-064B-A97B-61E2F2C19F1C}"/>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9E46693-8B89-A2CE-EA49-1E8EED46A6ED}"/>
              </a:ext>
            </a:extLst>
          </p:cNvPr>
          <p:cNvSpPr/>
          <p:nvPr/>
        </p:nvSpPr>
        <p:spPr>
          <a:xfrm>
            <a:off x="203201" y="1897418"/>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49" name="Picture 48">
            <a:extLst>
              <a:ext uri="{FF2B5EF4-FFF2-40B4-BE49-F238E27FC236}">
                <a16:creationId xmlns:a16="http://schemas.microsoft.com/office/drawing/2014/main" id="{18945D2A-DC59-E959-3857-E51343336FDF}"/>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50" name="Rectangle 49">
            <a:extLst>
              <a:ext uri="{FF2B5EF4-FFF2-40B4-BE49-F238E27FC236}">
                <a16:creationId xmlns:a16="http://schemas.microsoft.com/office/drawing/2014/main" id="{DA62F61B-38C0-1792-E68A-7DB51D11E6E9}"/>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Population &amp; Communities</a:t>
            </a:r>
          </a:p>
        </p:txBody>
      </p:sp>
      <p:cxnSp>
        <p:nvCxnSpPr>
          <p:cNvPr id="51" name="Straight Arrow Connector 50">
            <a:extLst>
              <a:ext uri="{FF2B5EF4-FFF2-40B4-BE49-F238E27FC236}">
                <a16:creationId xmlns:a16="http://schemas.microsoft.com/office/drawing/2014/main" id="{DFA8AB8C-C8DB-5428-E466-65CEDAE52A07}"/>
              </a:ext>
            </a:extLst>
          </p:cNvPr>
          <p:cNvCxnSpPr>
            <a:cxnSpLocks/>
          </p:cNvCxnSpPr>
          <p:nvPr/>
        </p:nvCxnSpPr>
        <p:spPr>
          <a:xfrm flipV="1">
            <a:off x="2459547" y="4337229"/>
            <a:ext cx="443518" cy="14181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C7C6EAA-356F-70EE-8CB6-7E8E913826DF}"/>
              </a:ext>
            </a:extLst>
          </p:cNvPr>
          <p:cNvCxnSpPr>
            <a:cxnSpLocks/>
          </p:cNvCxnSpPr>
          <p:nvPr/>
        </p:nvCxnSpPr>
        <p:spPr>
          <a:xfrm>
            <a:off x="2320446" y="1791632"/>
            <a:ext cx="1403545" cy="12923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19791AA-DB02-E3BB-AB45-A405991ED2AA}"/>
              </a:ext>
            </a:extLst>
          </p:cNvPr>
          <p:cNvCxnSpPr>
            <a:cxnSpLocks/>
          </p:cNvCxnSpPr>
          <p:nvPr/>
        </p:nvCxnSpPr>
        <p:spPr>
          <a:xfrm flipH="1">
            <a:off x="4622732" y="1870830"/>
            <a:ext cx="232037" cy="7997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43C2DE6-2EB4-986A-1012-1009C10EC30F}"/>
              </a:ext>
            </a:extLst>
          </p:cNvPr>
          <p:cNvCxnSpPr>
            <a:cxnSpLocks/>
          </p:cNvCxnSpPr>
          <p:nvPr/>
        </p:nvCxnSpPr>
        <p:spPr>
          <a:xfrm flipH="1">
            <a:off x="6601676" y="3335352"/>
            <a:ext cx="593506" cy="10636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B62F372-D12F-7C8E-B352-59BB6CAD9A41}"/>
              </a:ext>
            </a:extLst>
          </p:cNvPr>
          <p:cNvCxnSpPr>
            <a:cxnSpLocks/>
            <a:stCxn id="63" idx="2"/>
          </p:cNvCxnSpPr>
          <p:nvPr/>
        </p:nvCxnSpPr>
        <p:spPr>
          <a:xfrm>
            <a:off x="3294081" y="1863407"/>
            <a:ext cx="429910" cy="82297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3D902C2-5B06-9F54-AA43-F53C91DEBCEB}"/>
              </a:ext>
            </a:extLst>
          </p:cNvPr>
          <p:cNvCxnSpPr>
            <a:cxnSpLocks/>
          </p:cNvCxnSpPr>
          <p:nvPr/>
        </p:nvCxnSpPr>
        <p:spPr>
          <a:xfrm flipV="1">
            <a:off x="3980689" y="3938267"/>
            <a:ext cx="516390" cy="100615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CEDD9F3-D54F-E271-DF52-DCF8147A4172}"/>
              </a:ext>
            </a:extLst>
          </p:cNvPr>
          <p:cNvCxnSpPr>
            <a:cxnSpLocks/>
          </p:cNvCxnSpPr>
          <p:nvPr/>
        </p:nvCxnSpPr>
        <p:spPr>
          <a:xfrm flipH="1" flipV="1">
            <a:off x="5718465" y="3993536"/>
            <a:ext cx="318351" cy="95088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86E1EE2-B3E2-6C54-8CA2-A9821F80EB26}"/>
              </a:ext>
            </a:extLst>
          </p:cNvPr>
          <p:cNvCxnSpPr>
            <a:cxnSpLocks/>
          </p:cNvCxnSpPr>
          <p:nvPr/>
        </p:nvCxnSpPr>
        <p:spPr>
          <a:xfrm flipH="1">
            <a:off x="6520471" y="1840005"/>
            <a:ext cx="300008" cy="59216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BA81B3-4E66-50DE-CAE5-B91587EF0D95}"/>
              </a:ext>
            </a:extLst>
          </p:cNvPr>
          <p:cNvSpPr txBox="1"/>
          <p:nvPr/>
        </p:nvSpPr>
        <p:spPr>
          <a:xfrm>
            <a:off x="1585180" y="4359648"/>
            <a:ext cx="1054158"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Geographical features include villages, towns and cities.</a:t>
            </a:r>
            <a:endParaRPr lang="en-GB" sz="80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62" name="TextBox 61">
            <a:extLst>
              <a:ext uri="{FF2B5EF4-FFF2-40B4-BE49-F238E27FC236}">
                <a16:creationId xmlns:a16="http://schemas.microsoft.com/office/drawing/2014/main" id="{3DE90E48-8933-8D78-6AB0-A7D0FFA35D9B}"/>
              </a:ext>
            </a:extLst>
          </p:cNvPr>
          <p:cNvSpPr txBox="1"/>
          <p:nvPr/>
        </p:nvSpPr>
        <p:spPr>
          <a:xfrm>
            <a:off x="1587379" y="1286055"/>
            <a:ext cx="1192284"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Settlements can be villages, towns or cities, depending on their size.</a:t>
            </a:r>
          </a:p>
        </p:txBody>
      </p:sp>
      <p:sp>
        <p:nvSpPr>
          <p:cNvPr id="63" name="TextBox 62">
            <a:extLst>
              <a:ext uri="{FF2B5EF4-FFF2-40B4-BE49-F238E27FC236}">
                <a16:creationId xmlns:a16="http://schemas.microsoft.com/office/drawing/2014/main" id="{72C55209-8668-BBDD-01BF-ABD6536B7290}"/>
              </a:ext>
            </a:extLst>
          </p:cNvPr>
          <p:cNvSpPr txBox="1"/>
          <p:nvPr/>
        </p:nvSpPr>
        <p:spPr>
          <a:xfrm>
            <a:off x="2749586" y="1278632"/>
            <a:ext cx="1088989"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The population of rural areas is smaller than that of urban areas.</a:t>
            </a:r>
          </a:p>
        </p:txBody>
      </p:sp>
      <p:sp>
        <p:nvSpPr>
          <p:cNvPr id="64" name="TextBox 63">
            <a:extLst>
              <a:ext uri="{FF2B5EF4-FFF2-40B4-BE49-F238E27FC236}">
                <a16:creationId xmlns:a16="http://schemas.microsoft.com/office/drawing/2014/main" id="{B51C773E-2969-13DD-706A-C13D3DF09339}"/>
              </a:ext>
            </a:extLst>
          </p:cNvPr>
          <p:cNvSpPr txBox="1"/>
          <p:nvPr/>
        </p:nvSpPr>
        <p:spPr>
          <a:xfrm>
            <a:off x="3980689" y="1273409"/>
            <a:ext cx="1409004" cy="707886"/>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Settlements are generally permanent, but some people assume nomadic lifestyles and do not live in a fixed place.</a:t>
            </a:r>
          </a:p>
        </p:txBody>
      </p:sp>
      <p:sp>
        <p:nvSpPr>
          <p:cNvPr id="65" name="TextBox 64">
            <a:extLst>
              <a:ext uri="{FF2B5EF4-FFF2-40B4-BE49-F238E27FC236}">
                <a16:creationId xmlns:a16="http://schemas.microsoft.com/office/drawing/2014/main" id="{A41048DC-C83F-22A4-5232-0C2C1BB9E5F5}"/>
              </a:ext>
            </a:extLst>
          </p:cNvPr>
          <p:cNvSpPr txBox="1"/>
          <p:nvPr/>
        </p:nvSpPr>
        <p:spPr>
          <a:xfrm>
            <a:off x="2921791" y="4910971"/>
            <a:ext cx="1420353"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Settlements can be hamlets, villages, towns and cities, depending on their size.</a:t>
            </a:r>
          </a:p>
        </p:txBody>
      </p:sp>
      <p:sp>
        <p:nvSpPr>
          <p:cNvPr id="66" name="TextBox 65">
            <a:extLst>
              <a:ext uri="{FF2B5EF4-FFF2-40B4-BE49-F238E27FC236}">
                <a16:creationId xmlns:a16="http://schemas.microsoft.com/office/drawing/2014/main" id="{99556C56-C0FF-E210-87DF-451CF9CCA8CF}"/>
              </a:ext>
            </a:extLst>
          </p:cNvPr>
          <p:cNvSpPr txBox="1"/>
          <p:nvPr/>
        </p:nvSpPr>
        <p:spPr>
          <a:xfrm>
            <a:off x="5604303" y="4910971"/>
            <a:ext cx="1442498" cy="9541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Indigenous people are the first people who lived in the place and the generations of their people who came after, such as the Kayapo people in the Amazon Rainforest.</a:t>
            </a:r>
          </a:p>
        </p:txBody>
      </p:sp>
      <p:sp>
        <p:nvSpPr>
          <p:cNvPr id="67" name="TextBox 66">
            <a:extLst>
              <a:ext uri="{FF2B5EF4-FFF2-40B4-BE49-F238E27FC236}">
                <a16:creationId xmlns:a16="http://schemas.microsoft.com/office/drawing/2014/main" id="{8AFFF09D-E711-E1C0-5A9B-A73F229E183F}"/>
              </a:ext>
            </a:extLst>
          </p:cNvPr>
          <p:cNvSpPr txBox="1"/>
          <p:nvPr/>
        </p:nvSpPr>
        <p:spPr>
          <a:xfrm>
            <a:off x="6616994" y="1394484"/>
            <a:ext cx="1230822" cy="46166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Population density as a result of climate zones.</a:t>
            </a:r>
          </a:p>
        </p:txBody>
      </p:sp>
      <p:sp>
        <p:nvSpPr>
          <p:cNvPr id="68" name="TextBox 67">
            <a:extLst>
              <a:ext uri="{FF2B5EF4-FFF2-40B4-BE49-F238E27FC236}">
                <a16:creationId xmlns:a16="http://schemas.microsoft.com/office/drawing/2014/main" id="{74428F10-DE71-F5D6-4AF0-77348AE0037B}"/>
              </a:ext>
            </a:extLst>
          </p:cNvPr>
          <p:cNvSpPr txBox="1"/>
          <p:nvPr/>
        </p:nvSpPr>
        <p:spPr>
          <a:xfrm>
            <a:off x="7195182" y="2052553"/>
            <a:ext cx="2129563" cy="3462486"/>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Maslow's hierarchy of needs shows what humans need to survive and thrive</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Migration is the process of moving from one place to another. It does not have to be between countries, but when it is, it is called immigration (in) or emigration (out).</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People migrate because of push and pull factors.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Voluntary migration usually happens because of economic or social factors.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Forced migration happens as a result of life-threatening events, such as conflict or physical disasters.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Asylum seekers are people who are forced to leave their country. They apply for asylum and, if it is accepted, they are granted refugee status. Refugees are given international protections and support in settling in a different country.</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settlements change or develop based on external factors (both human and physical).</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69" name="TextBox 68">
            <a:extLst>
              <a:ext uri="{FF2B5EF4-FFF2-40B4-BE49-F238E27FC236}">
                <a16:creationId xmlns:a16="http://schemas.microsoft.com/office/drawing/2014/main" id="{0BE04C3A-7626-B96A-9C34-3F946C643034}"/>
              </a:ext>
            </a:extLst>
          </p:cNvPr>
          <p:cNvSpPr txBox="1"/>
          <p:nvPr/>
        </p:nvSpPr>
        <p:spPr>
          <a:xfrm>
            <a:off x="4422423" y="4910971"/>
            <a:ext cx="1038042" cy="584775"/>
          </a:xfrm>
          <a:prstGeom prst="rect">
            <a:avLst/>
          </a:prstGeom>
          <a:noFill/>
        </p:spPr>
        <p:txBody>
          <a:bodyPr wrap="square">
            <a:spAutoFit/>
          </a:bodyPr>
          <a:lstStyle/>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cxnSp>
        <p:nvCxnSpPr>
          <p:cNvPr id="70" name="Straight Arrow Connector 69">
            <a:extLst>
              <a:ext uri="{FF2B5EF4-FFF2-40B4-BE49-F238E27FC236}">
                <a16:creationId xmlns:a16="http://schemas.microsoft.com/office/drawing/2014/main" id="{D3A56008-133B-79B3-A6F6-8B79F59E5D60}"/>
              </a:ext>
            </a:extLst>
          </p:cNvPr>
          <p:cNvCxnSpPr>
            <a:cxnSpLocks/>
          </p:cNvCxnSpPr>
          <p:nvPr/>
        </p:nvCxnSpPr>
        <p:spPr>
          <a:xfrm flipV="1">
            <a:off x="4842351" y="4554790"/>
            <a:ext cx="110649" cy="38963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2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sp>
        <p:nvSpPr>
          <p:cNvPr id="19" name="TextBox 18">
            <a:extLst>
              <a:ext uri="{FF2B5EF4-FFF2-40B4-BE49-F238E27FC236}">
                <a16:creationId xmlns:a16="http://schemas.microsoft.com/office/drawing/2014/main" id="{7B57FB13-8A0A-D28A-D569-6460DA0EF214}"/>
              </a:ext>
            </a:extLst>
          </p:cNvPr>
          <p:cNvSpPr txBox="1"/>
          <p:nvPr/>
        </p:nvSpPr>
        <p:spPr>
          <a:xfrm>
            <a:off x="6882804" y="1186391"/>
            <a:ext cx="2454349" cy="1800493"/>
          </a:xfrm>
          <a:prstGeom prst="rect">
            <a:avLst/>
          </a:prstGeom>
          <a:noFill/>
        </p:spPr>
        <p:txBody>
          <a:bodyPr wrap="square">
            <a:spAutoFit/>
          </a:bodyPr>
          <a:lstStyle/>
          <a:p>
            <a:pPr>
              <a:spcAft>
                <a:spcPts val="600"/>
              </a:spcAft>
            </a:pPr>
            <a:r>
              <a:rPr lang="en-US" sz="800" b="0" strike="noStrike">
                <a:solidFill>
                  <a:schemeClr val="accent2"/>
                </a:solidFill>
                <a:latin typeface="Roboto" panose="02000000000000000000" pitchFamily="2" charset="0"/>
                <a:ea typeface="Roboto" panose="02000000000000000000" pitchFamily="2" charset="0"/>
                <a:cs typeface="Roboto" panose="02000000000000000000" pitchFamily="2" charset="0"/>
              </a:rPr>
              <a:t>People can be employed in different industries and sectors including primary, secondary, tertiary and quaternary.</a:t>
            </a:r>
          </a:p>
          <a:p>
            <a:pPr>
              <a:spcAft>
                <a:spcPts val="600"/>
              </a:spcAft>
            </a:pPr>
            <a:r>
              <a:rPr lang="en-US" sz="800" b="0" strike="noStrike">
                <a:solidFill>
                  <a:schemeClr val="accent2"/>
                </a:solidFill>
                <a:latin typeface="Roboto" panose="02000000000000000000" pitchFamily="2" charset="0"/>
                <a:ea typeface="Roboto" panose="02000000000000000000" pitchFamily="2" charset="0"/>
                <a:cs typeface="Roboto" panose="02000000000000000000" pitchFamily="2" charset="0"/>
              </a:rPr>
              <a:t>HICs, MICs and LICs tend to have primary, secondary, tertiary and quaternary industries at different levels.</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Trade is the process of buying and selling goods. Imports are goods that are brought into the country. Exports are goods that are traded out of the country.</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Fairtrade is a way of making sure that farmers are paid a fair price for the food they grow.</a:t>
            </a:r>
          </a:p>
        </p:txBody>
      </p:sp>
      <p:grpSp>
        <p:nvGrpSpPr>
          <p:cNvPr id="20" name="Group 19">
            <a:extLst>
              <a:ext uri="{FF2B5EF4-FFF2-40B4-BE49-F238E27FC236}">
                <a16:creationId xmlns:a16="http://schemas.microsoft.com/office/drawing/2014/main" id="{35487DA8-F6BB-661C-5F1B-48BA58422F6A}"/>
              </a:ext>
            </a:extLst>
          </p:cNvPr>
          <p:cNvGrpSpPr/>
          <p:nvPr/>
        </p:nvGrpSpPr>
        <p:grpSpPr>
          <a:xfrm>
            <a:off x="273657" y="1088347"/>
            <a:ext cx="980829" cy="5014204"/>
            <a:chOff x="273657" y="-474493"/>
            <a:chExt cx="980829" cy="5014204"/>
          </a:xfrm>
        </p:grpSpPr>
        <p:sp>
          <p:nvSpPr>
            <p:cNvPr id="21" name="Rectangle 20">
              <a:extLst>
                <a:ext uri="{FF2B5EF4-FFF2-40B4-BE49-F238E27FC236}">
                  <a16:creationId xmlns:a16="http://schemas.microsoft.com/office/drawing/2014/main" id="{0E1C4377-0B2A-41F0-1B52-4F6F1FCB295D}"/>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175E81C0-B8B6-E77F-AFE7-138D62FFDF7F}"/>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7C71805C-84C3-E732-FE2D-47AB1BE6C542}"/>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76F034AD-3CB3-E08D-C5CA-27BCC3BEF33E}"/>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21F7FDD7-B591-1645-3646-598C6E9908AC}"/>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21BD4E1B-CEF1-9CCC-24F8-B870FB151AF7}"/>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422030C7-1BD9-7154-E525-A3596157AE33}"/>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5678398E-CF62-A98F-E862-ED864FB6F907}"/>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0" name="Rectangle 39">
              <a:extLst>
                <a:ext uri="{FF2B5EF4-FFF2-40B4-BE49-F238E27FC236}">
                  <a16:creationId xmlns:a16="http://schemas.microsoft.com/office/drawing/2014/main" id="{41253D89-65AB-08C8-AF11-BD5589E52A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065D1FDF-04B5-ACA7-C295-451DCA1E9E95}"/>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Rectangle 42">
              <a:extLst>
                <a:ext uri="{FF2B5EF4-FFF2-40B4-BE49-F238E27FC236}">
                  <a16:creationId xmlns:a16="http://schemas.microsoft.com/office/drawing/2014/main" id="{6DFB2F8A-155E-FC5A-C1AF-A90993F43BB3}"/>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4" name="Rectangle 43">
            <a:extLst>
              <a:ext uri="{FF2B5EF4-FFF2-40B4-BE49-F238E27FC236}">
                <a16:creationId xmlns:a16="http://schemas.microsoft.com/office/drawing/2014/main" id="{7DBFF6F6-2620-A655-1D47-828652AE7A9D}"/>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1EFFBD5-FE42-598A-C5AC-577C3AB04AB8}"/>
              </a:ext>
            </a:extLst>
          </p:cNvPr>
          <p:cNvSpPr/>
          <p:nvPr/>
        </p:nvSpPr>
        <p:spPr>
          <a:xfrm>
            <a:off x="203201" y="1897418"/>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pic>
        <p:nvPicPr>
          <p:cNvPr id="47" name="Picture 46">
            <a:extLst>
              <a:ext uri="{FF2B5EF4-FFF2-40B4-BE49-F238E27FC236}">
                <a16:creationId xmlns:a16="http://schemas.microsoft.com/office/drawing/2014/main" id="{BE94D405-627F-8BCA-03D5-B673F71B9A24}"/>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48" name="Rectangle 47">
            <a:extLst>
              <a:ext uri="{FF2B5EF4-FFF2-40B4-BE49-F238E27FC236}">
                <a16:creationId xmlns:a16="http://schemas.microsoft.com/office/drawing/2014/main" id="{AD8E5694-9E7A-ADC1-F36E-D00F88E8495E}"/>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Economy &amp; Development</a:t>
            </a:r>
          </a:p>
        </p:txBody>
      </p:sp>
      <p:cxnSp>
        <p:nvCxnSpPr>
          <p:cNvPr id="49" name="Straight Arrow Connector 48">
            <a:extLst>
              <a:ext uri="{FF2B5EF4-FFF2-40B4-BE49-F238E27FC236}">
                <a16:creationId xmlns:a16="http://schemas.microsoft.com/office/drawing/2014/main" id="{C029C118-ADD9-1968-10B6-9DBD8212B706}"/>
              </a:ext>
            </a:extLst>
          </p:cNvPr>
          <p:cNvCxnSpPr>
            <a:cxnSpLocks/>
          </p:cNvCxnSpPr>
          <p:nvPr/>
        </p:nvCxnSpPr>
        <p:spPr>
          <a:xfrm flipV="1">
            <a:off x="3534325" y="3213821"/>
            <a:ext cx="938079" cy="167244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C3735BA-0EB9-F8CE-2F62-5ECE7F291608}"/>
              </a:ext>
            </a:extLst>
          </p:cNvPr>
          <p:cNvCxnSpPr>
            <a:cxnSpLocks/>
          </p:cNvCxnSpPr>
          <p:nvPr/>
        </p:nvCxnSpPr>
        <p:spPr>
          <a:xfrm>
            <a:off x="3469688" y="1484666"/>
            <a:ext cx="450283" cy="84328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9D58B3-40E1-FEEB-DC80-221A199973DB}"/>
              </a:ext>
            </a:extLst>
          </p:cNvPr>
          <p:cNvCxnSpPr>
            <a:cxnSpLocks/>
          </p:cNvCxnSpPr>
          <p:nvPr/>
        </p:nvCxnSpPr>
        <p:spPr>
          <a:xfrm>
            <a:off x="4877007" y="1720196"/>
            <a:ext cx="517474" cy="127483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573B62-5387-5F64-A956-20FCD67E79C0}"/>
              </a:ext>
            </a:extLst>
          </p:cNvPr>
          <p:cNvCxnSpPr>
            <a:cxnSpLocks/>
          </p:cNvCxnSpPr>
          <p:nvPr/>
        </p:nvCxnSpPr>
        <p:spPr>
          <a:xfrm flipH="1" flipV="1">
            <a:off x="5667050" y="3656664"/>
            <a:ext cx="693945" cy="127623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FF476C2-3879-F5A2-1A30-77AA9297ADB8}"/>
              </a:ext>
            </a:extLst>
          </p:cNvPr>
          <p:cNvCxnSpPr>
            <a:cxnSpLocks/>
          </p:cNvCxnSpPr>
          <p:nvPr/>
        </p:nvCxnSpPr>
        <p:spPr>
          <a:xfrm>
            <a:off x="2609001" y="1518215"/>
            <a:ext cx="1118781" cy="125250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710D6DA-4D37-873E-0CEE-13D6F0BC55B8}"/>
              </a:ext>
            </a:extLst>
          </p:cNvPr>
          <p:cNvCxnSpPr>
            <a:cxnSpLocks/>
          </p:cNvCxnSpPr>
          <p:nvPr/>
        </p:nvCxnSpPr>
        <p:spPr>
          <a:xfrm flipH="1" flipV="1">
            <a:off x="6569264" y="3160246"/>
            <a:ext cx="313540" cy="18836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1F8AF2-E137-B8AB-709B-54A053E85E10}"/>
              </a:ext>
            </a:extLst>
          </p:cNvPr>
          <p:cNvCxnSpPr>
            <a:cxnSpLocks/>
          </p:cNvCxnSpPr>
          <p:nvPr/>
        </p:nvCxnSpPr>
        <p:spPr>
          <a:xfrm flipV="1">
            <a:off x="5088861" y="4661851"/>
            <a:ext cx="34364" cy="35651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C4A183B-A1D0-0BA3-5030-A7EBBC6ACA84}"/>
              </a:ext>
            </a:extLst>
          </p:cNvPr>
          <p:cNvCxnSpPr>
            <a:cxnSpLocks/>
          </p:cNvCxnSpPr>
          <p:nvPr/>
        </p:nvCxnSpPr>
        <p:spPr>
          <a:xfrm flipH="1">
            <a:off x="5667050" y="1856149"/>
            <a:ext cx="1215754" cy="53706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0442DE0-1AE3-1F0E-EC57-CE28AD15B82E}"/>
              </a:ext>
            </a:extLst>
          </p:cNvPr>
          <p:cNvSpPr txBox="1"/>
          <p:nvPr/>
        </p:nvSpPr>
        <p:spPr>
          <a:xfrm>
            <a:off x="1545732" y="1135421"/>
            <a:ext cx="1317811" cy="58477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Rural areas include farmland. This can be for either pastoral or arable farming.</a:t>
            </a:r>
          </a:p>
        </p:txBody>
      </p:sp>
      <p:sp>
        <p:nvSpPr>
          <p:cNvPr id="61" name="TextBox 60">
            <a:extLst>
              <a:ext uri="{FF2B5EF4-FFF2-40B4-BE49-F238E27FC236}">
                <a16:creationId xmlns:a16="http://schemas.microsoft.com/office/drawing/2014/main" id="{0B99A484-5D6E-0AA8-C352-D0B2E56E80E1}"/>
              </a:ext>
            </a:extLst>
          </p:cNvPr>
          <p:cNvSpPr txBox="1"/>
          <p:nvPr/>
        </p:nvSpPr>
        <p:spPr>
          <a:xfrm>
            <a:off x="2863543" y="1135421"/>
            <a:ext cx="1283495" cy="46166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There are poorer and wealthier areas in every city.</a:t>
            </a:r>
          </a:p>
        </p:txBody>
      </p:sp>
      <p:sp>
        <p:nvSpPr>
          <p:cNvPr id="62" name="TextBox 61">
            <a:extLst>
              <a:ext uri="{FF2B5EF4-FFF2-40B4-BE49-F238E27FC236}">
                <a16:creationId xmlns:a16="http://schemas.microsoft.com/office/drawing/2014/main" id="{92D57A4D-0F11-AF81-A26A-8992F90B4143}"/>
              </a:ext>
            </a:extLst>
          </p:cNvPr>
          <p:cNvSpPr txBox="1"/>
          <p:nvPr/>
        </p:nvSpPr>
        <p:spPr>
          <a:xfrm>
            <a:off x="1545732" y="4886261"/>
            <a:ext cx="2548789" cy="130805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Agriculture is the word used to describe the practice of farming. </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Land use can be for economic uses, including agriculture, factories and leisure.</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Ports are places where goods to be traded are unloaded and loaded.</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Humans use seas and oceans for economic and leisure uses. The main economic use is trade.</a:t>
            </a:r>
          </a:p>
        </p:txBody>
      </p:sp>
      <p:sp>
        <p:nvSpPr>
          <p:cNvPr id="63" name="TextBox 62">
            <a:extLst>
              <a:ext uri="{FF2B5EF4-FFF2-40B4-BE49-F238E27FC236}">
                <a16:creationId xmlns:a16="http://schemas.microsoft.com/office/drawing/2014/main" id="{189B2EA4-BF22-01E2-667D-C2FE52FE1BFE}"/>
              </a:ext>
            </a:extLst>
          </p:cNvPr>
          <p:cNvSpPr txBox="1"/>
          <p:nvPr/>
        </p:nvSpPr>
        <p:spPr>
          <a:xfrm>
            <a:off x="4469357" y="4988426"/>
            <a:ext cx="1814629" cy="98488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Tourism is the business of supporting and encouraging people to visit a place for fun.</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defTabSz="914400">
              <a:spcAft>
                <a:spcPts val="600"/>
              </a:spcAf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spcAft>
                <a:spcPts val="600"/>
              </a:spcAft>
              <a:buClrTx/>
              <a:buSzTx/>
              <a:tabLst/>
              <a:defRPr/>
            </a:pPr>
            <a:endParaRPr lang="en-US"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64" name="TextBox 63">
            <a:extLst>
              <a:ext uri="{FF2B5EF4-FFF2-40B4-BE49-F238E27FC236}">
                <a16:creationId xmlns:a16="http://schemas.microsoft.com/office/drawing/2014/main" id="{A75EAF5E-27C7-049B-9F2E-35D883E3A526}"/>
              </a:ext>
            </a:extLst>
          </p:cNvPr>
          <p:cNvSpPr txBox="1"/>
          <p:nvPr/>
        </p:nvSpPr>
        <p:spPr>
          <a:xfrm>
            <a:off x="6283986" y="5018362"/>
            <a:ext cx="2958866" cy="46166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Rio de Janeiro is one of the largest cities in Brazil. Some of its population live in favelas (makeshift settlements), but there are also wealthy areas that are popular with tourists.</a:t>
            </a:r>
          </a:p>
        </p:txBody>
      </p:sp>
      <p:sp>
        <p:nvSpPr>
          <p:cNvPr id="65" name="TextBox 64">
            <a:extLst>
              <a:ext uri="{FF2B5EF4-FFF2-40B4-BE49-F238E27FC236}">
                <a16:creationId xmlns:a16="http://schemas.microsoft.com/office/drawing/2014/main" id="{FA7D76FB-268F-D7AA-5F60-B333F580D639}"/>
              </a:ext>
            </a:extLst>
          </p:cNvPr>
          <p:cNvSpPr txBox="1"/>
          <p:nvPr/>
        </p:nvSpPr>
        <p:spPr>
          <a:xfrm>
            <a:off x="4330548" y="1124354"/>
            <a:ext cx="1866066" cy="58477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Countries in the world can be classified as low-, medium- or high-income countries (LIC, MIC, HICs). They appear on all continents.</a:t>
            </a:r>
          </a:p>
        </p:txBody>
      </p:sp>
      <p:sp>
        <p:nvSpPr>
          <p:cNvPr id="66" name="TextBox 65">
            <a:extLst>
              <a:ext uri="{FF2B5EF4-FFF2-40B4-BE49-F238E27FC236}">
                <a16:creationId xmlns:a16="http://schemas.microsoft.com/office/drawing/2014/main" id="{D7879189-14DE-9773-CF5A-FEE431AB3546}"/>
              </a:ext>
            </a:extLst>
          </p:cNvPr>
          <p:cNvSpPr txBox="1"/>
          <p:nvPr/>
        </p:nvSpPr>
        <p:spPr>
          <a:xfrm>
            <a:off x="6882803" y="3243966"/>
            <a:ext cx="1876979" cy="338554"/>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Economic aspects of climate change mitigation and adaptation.</a:t>
            </a:r>
          </a:p>
        </p:txBody>
      </p:sp>
    </p:spTree>
    <p:extLst>
      <p:ext uri="{BB962C8B-B14F-4D97-AF65-F5344CB8AC3E}">
        <p14:creationId xmlns:p14="http://schemas.microsoft.com/office/powerpoint/2010/main" val="69664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E6B249D7-D027-DA80-E596-752E10A42B7B}"/>
              </a:ext>
            </a:extLst>
          </p:cNvPr>
          <p:cNvSpPr>
            <a:spLocks noGrp="1"/>
          </p:cNvSpPr>
          <p:nvPr>
            <p:ph type="body" sz="quarter" idx="10"/>
          </p:nvPr>
        </p:nvSpPr>
        <p:spPr>
          <a:xfrm>
            <a:off x="203202" y="234234"/>
            <a:ext cx="7491826" cy="458089"/>
          </a:xfrm>
        </p:spPr>
        <p:txBody>
          <a:bodyPr/>
          <a:lstStyle/>
          <a:p>
            <a:r>
              <a:rPr lang="en-GB"/>
              <a:t>Progression in Geography</a:t>
            </a:r>
          </a:p>
        </p:txBody>
      </p:sp>
      <p:pic>
        <p:nvPicPr>
          <p:cNvPr id="102" name="Picture 101" descr="Icon&#10;&#10;Description automatically generated">
            <a:extLst>
              <a:ext uri="{FF2B5EF4-FFF2-40B4-BE49-F238E27FC236}">
                <a16:creationId xmlns:a16="http://schemas.microsoft.com/office/drawing/2014/main" id="{B14A8F80-3FDF-2EEC-B157-B6F649974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pic>
        <p:nvPicPr>
          <p:cNvPr id="14" name="Picture 13">
            <a:extLst>
              <a:ext uri="{FF2B5EF4-FFF2-40B4-BE49-F238E27FC236}">
                <a16:creationId xmlns:a16="http://schemas.microsoft.com/office/drawing/2014/main" id="{562167E4-86DE-C395-EA2F-7C93AED2AD1C}"/>
              </a:ext>
            </a:extLst>
          </p:cNvPr>
          <p:cNvPicPr>
            <a:picLocks noChangeAspect="1"/>
          </p:cNvPicPr>
          <p:nvPr/>
        </p:nvPicPr>
        <p:blipFill>
          <a:blip r:embed="rId3"/>
          <a:stretch>
            <a:fillRect/>
          </a:stretch>
        </p:blipFill>
        <p:spPr>
          <a:xfrm>
            <a:off x="2707459" y="2029511"/>
            <a:ext cx="3955464" cy="2650601"/>
          </a:xfrm>
          <a:prstGeom prst="rect">
            <a:avLst/>
          </a:prstGeom>
        </p:spPr>
      </p:pic>
      <p:grpSp>
        <p:nvGrpSpPr>
          <p:cNvPr id="27" name="Group 26">
            <a:extLst>
              <a:ext uri="{FF2B5EF4-FFF2-40B4-BE49-F238E27FC236}">
                <a16:creationId xmlns:a16="http://schemas.microsoft.com/office/drawing/2014/main" id="{C5A664F4-965C-63A2-77C1-E36EDE8A5954}"/>
              </a:ext>
            </a:extLst>
          </p:cNvPr>
          <p:cNvGrpSpPr/>
          <p:nvPr/>
        </p:nvGrpSpPr>
        <p:grpSpPr>
          <a:xfrm>
            <a:off x="273657" y="1088347"/>
            <a:ext cx="980829" cy="5014204"/>
            <a:chOff x="273657" y="-474493"/>
            <a:chExt cx="980829" cy="5014204"/>
          </a:xfrm>
        </p:grpSpPr>
        <p:sp>
          <p:nvSpPr>
            <p:cNvPr id="29" name="Rectangle 28">
              <a:extLst>
                <a:ext uri="{FF2B5EF4-FFF2-40B4-BE49-F238E27FC236}">
                  <a16:creationId xmlns:a16="http://schemas.microsoft.com/office/drawing/2014/main" id="{62530A6B-B963-C138-2920-0695117E8D9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Vertical Concepts</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95F7834A-586C-5BDB-3CF5-117E9DABF861}"/>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Disciplinary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0011E3A7-40AA-C9E2-1FBC-AE935485581A}"/>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Human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7AFFC097-FE75-DE75-9765-0572E2F8FCB1}"/>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ADA45692-28C3-DD37-9A55-E39E5DB7502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Space &amp; Place</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0" name="Rectangle 39">
              <a:extLst>
                <a:ext uri="{FF2B5EF4-FFF2-40B4-BE49-F238E27FC236}">
                  <a16:creationId xmlns:a16="http://schemas.microsoft.com/office/drawing/2014/main" id="{83091B3C-1641-D9C7-6165-1F5CD07D13AA}"/>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2897CFD0-D93C-43F8-F6D4-EFEE846FE48B}"/>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Comparisons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Rectangle 43">
              <a:extLst>
                <a:ext uri="{FF2B5EF4-FFF2-40B4-BE49-F238E27FC236}">
                  <a16:creationId xmlns:a16="http://schemas.microsoft.com/office/drawing/2014/main" id="{F0F98427-74CA-8F72-E750-096D919F8AC1}"/>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Interconnections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Rectangle 44">
              <a:extLst>
                <a:ext uri="{FF2B5EF4-FFF2-40B4-BE49-F238E27FC236}">
                  <a16:creationId xmlns:a16="http://schemas.microsoft.com/office/drawing/2014/main" id="{390AED3A-B2EF-767A-93F9-9F2A7729C1AD}"/>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Forming Judgements</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6" name="Rectangle 45">
              <a:extLst>
                <a:ext uri="{FF2B5EF4-FFF2-40B4-BE49-F238E27FC236}">
                  <a16:creationId xmlns:a16="http://schemas.microsoft.com/office/drawing/2014/main" id="{8445BBFB-0414-9C2D-05BD-165B47D5CA18}"/>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Decision Making</a:t>
              </a:r>
              <a:endParaRPr lang="en-GB" sz="9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7" name="Rectangle 46">
              <a:extLst>
                <a:ext uri="{FF2B5EF4-FFF2-40B4-BE49-F238E27FC236}">
                  <a16:creationId xmlns:a16="http://schemas.microsoft.com/office/drawing/2014/main" id="{4A20E9E9-BD44-93DA-B55D-3B7FC469412C}"/>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Roboto" panose="02000000000000000000" pitchFamily="2" charset="0"/>
                  <a:ea typeface="Roboto" panose="02000000000000000000" pitchFamily="2" charset="0"/>
                  <a:cs typeface="Roboto" panose="02000000000000000000" pitchFamily="2" charset="0"/>
                </a:rPr>
                <a:t>Procedural Knowledge</a:t>
              </a:r>
              <a:endParaRPr lang="en-GB" sz="9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48" name="TextBox 47">
            <a:extLst>
              <a:ext uri="{FF2B5EF4-FFF2-40B4-BE49-F238E27FC236}">
                <a16:creationId xmlns:a16="http://schemas.microsoft.com/office/drawing/2014/main" id="{83FD300F-4E10-D97A-C02B-A8A341296A81}"/>
              </a:ext>
            </a:extLst>
          </p:cNvPr>
          <p:cNvSpPr txBox="1"/>
          <p:nvPr/>
        </p:nvSpPr>
        <p:spPr>
          <a:xfrm>
            <a:off x="1402808" y="4449279"/>
            <a:ext cx="1435235"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Geographical features include </a:t>
            </a:r>
            <a:r>
              <a:rPr lang="en-US" sz="800" b="1">
                <a:solidFill>
                  <a:schemeClr val="accent2"/>
                </a:solidFill>
                <a:latin typeface="Roboto" panose="02000000000000000000" pitchFamily="2" charset="0"/>
                <a:ea typeface="Roboto" panose="02000000000000000000" pitchFamily="2" charset="0"/>
              </a:rPr>
              <a:t>beaches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hills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forests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rivers</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seas</a:t>
            </a:r>
            <a:r>
              <a:rPr lang="en-US" sz="800">
                <a:solidFill>
                  <a:schemeClr val="accent2"/>
                </a:solidFill>
                <a:latin typeface="Roboto" panose="02000000000000000000" pitchFamily="2" charset="0"/>
                <a:ea typeface="Roboto" panose="02000000000000000000" pitchFamily="2" charset="0"/>
              </a:rPr>
              <a:t>.</a:t>
            </a:r>
          </a:p>
        </p:txBody>
      </p:sp>
      <p:cxnSp>
        <p:nvCxnSpPr>
          <p:cNvPr id="49" name="Straight Arrow Connector 48">
            <a:extLst>
              <a:ext uri="{FF2B5EF4-FFF2-40B4-BE49-F238E27FC236}">
                <a16:creationId xmlns:a16="http://schemas.microsoft.com/office/drawing/2014/main" id="{CBAC8569-88AB-FB90-E9A9-7B036FC20BA9}"/>
              </a:ext>
            </a:extLst>
          </p:cNvPr>
          <p:cNvCxnSpPr>
            <a:cxnSpLocks/>
          </p:cNvCxnSpPr>
          <p:nvPr/>
        </p:nvCxnSpPr>
        <p:spPr>
          <a:xfrm flipV="1">
            <a:off x="2658413" y="4337229"/>
            <a:ext cx="244652" cy="2175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1CCB0573-FE40-FF32-920C-8B49D3239243}"/>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EED8797-7B41-F1B1-D3FB-26964793C3EC}"/>
              </a:ext>
            </a:extLst>
          </p:cNvPr>
          <p:cNvSpPr/>
          <p:nvPr/>
        </p:nvSpPr>
        <p:spPr>
          <a:xfrm>
            <a:off x="247023" y="2310001"/>
            <a:ext cx="1054158" cy="390082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B68A3967-B49E-E0A6-1E56-10FDF55B0798}"/>
              </a:ext>
            </a:extLst>
          </p:cNvPr>
          <p:cNvSpPr txBox="1"/>
          <p:nvPr/>
        </p:nvSpPr>
        <p:spPr>
          <a:xfrm>
            <a:off x="1402808" y="2321018"/>
            <a:ext cx="135348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Describing the natural things in our local area.</a:t>
            </a:r>
          </a:p>
        </p:txBody>
      </p:sp>
      <p:cxnSp>
        <p:nvCxnSpPr>
          <p:cNvPr id="55" name="Straight Arrow Connector 54">
            <a:extLst>
              <a:ext uri="{FF2B5EF4-FFF2-40B4-BE49-F238E27FC236}">
                <a16:creationId xmlns:a16="http://schemas.microsoft.com/office/drawing/2014/main" id="{AD7BA4F3-82B8-232E-6512-2ABD38F98462}"/>
              </a:ext>
            </a:extLst>
          </p:cNvPr>
          <p:cNvCxnSpPr>
            <a:cxnSpLocks/>
          </p:cNvCxnSpPr>
          <p:nvPr/>
        </p:nvCxnSpPr>
        <p:spPr>
          <a:xfrm>
            <a:off x="2406180" y="1663042"/>
            <a:ext cx="1317811" cy="14209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3322442-E7A8-DC8D-DB12-EF7BF7AE6C99}"/>
              </a:ext>
            </a:extLst>
          </p:cNvPr>
          <p:cNvSpPr txBox="1"/>
          <p:nvPr/>
        </p:nvSpPr>
        <p:spPr>
          <a:xfrm>
            <a:off x="1402807" y="1004399"/>
            <a:ext cx="1124517" cy="88229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We live on the </a:t>
            </a:r>
            <a:r>
              <a:rPr lang="en-US" sz="800" b="1">
                <a:solidFill>
                  <a:schemeClr val="accent2"/>
                </a:solidFill>
                <a:latin typeface="Roboto" panose="02000000000000000000" pitchFamily="2" charset="0"/>
                <a:ea typeface="Roboto" panose="02000000000000000000" pitchFamily="2" charset="0"/>
              </a:rPr>
              <a:t>Earth.</a:t>
            </a:r>
          </a:p>
          <a:p>
            <a:pPr>
              <a:spcAft>
                <a:spcPts val="400"/>
              </a:spcAft>
            </a:pPr>
            <a:r>
              <a:rPr lang="en-US" sz="800" b="1">
                <a:solidFill>
                  <a:schemeClr val="accent2"/>
                </a:solidFill>
                <a:latin typeface="Roboto" panose="02000000000000000000" pitchFamily="2" charset="0"/>
                <a:ea typeface="Roboto" panose="02000000000000000000" pitchFamily="2" charset="0"/>
              </a:rPr>
              <a:t>Physical features </a:t>
            </a:r>
            <a:r>
              <a:rPr lang="en-US" sz="800">
                <a:solidFill>
                  <a:schemeClr val="accent2"/>
                </a:solidFill>
                <a:latin typeface="Roboto" panose="02000000000000000000" pitchFamily="2" charset="0"/>
                <a:ea typeface="Roboto" panose="02000000000000000000" pitchFamily="2" charset="0"/>
              </a:rPr>
              <a:t>occur in nature and include rivers, forests</a:t>
            </a:r>
            <a:r>
              <a:rPr lang="en-US" sz="800" b="1">
                <a:solidFill>
                  <a:schemeClr val="accent2"/>
                </a:solidFill>
                <a:latin typeface="Roboto" panose="02000000000000000000" pitchFamily="2" charset="0"/>
                <a:ea typeface="Roboto" panose="02000000000000000000" pitchFamily="2" charset="0"/>
              </a:rPr>
              <a:t>, soil</a:t>
            </a:r>
            <a:r>
              <a:rPr lang="en-US" sz="800">
                <a:solidFill>
                  <a:schemeClr val="accent2"/>
                </a:solidFill>
                <a:latin typeface="Roboto" panose="02000000000000000000" pitchFamily="2" charset="0"/>
                <a:ea typeface="Roboto" panose="02000000000000000000" pitchFamily="2" charset="0"/>
              </a:rPr>
              <a:t> and hills</a:t>
            </a:r>
            <a:r>
              <a:rPr lang="en-US" sz="800" b="1">
                <a:solidFill>
                  <a:schemeClr val="accent2"/>
                </a:solidFill>
                <a:latin typeface="Roboto" panose="02000000000000000000" pitchFamily="2" charset="0"/>
                <a:ea typeface="Roboto" panose="02000000000000000000" pitchFamily="2" charset="0"/>
              </a:rPr>
              <a:t>.</a:t>
            </a:r>
          </a:p>
        </p:txBody>
      </p:sp>
      <p:cxnSp>
        <p:nvCxnSpPr>
          <p:cNvPr id="57" name="Straight Arrow Connector 56">
            <a:extLst>
              <a:ext uri="{FF2B5EF4-FFF2-40B4-BE49-F238E27FC236}">
                <a16:creationId xmlns:a16="http://schemas.microsoft.com/office/drawing/2014/main" id="{36A02839-609C-D33F-9DEC-763344303F8E}"/>
              </a:ext>
            </a:extLst>
          </p:cNvPr>
          <p:cNvCxnSpPr>
            <a:cxnSpLocks/>
          </p:cNvCxnSpPr>
          <p:nvPr/>
        </p:nvCxnSpPr>
        <p:spPr>
          <a:xfrm flipV="1">
            <a:off x="2751920" y="3607462"/>
            <a:ext cx="937839" cy="14844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618034F-0364-4D75-A42A-9B3AA43C692C}"/>
              </a:ext>
            </a:extLst>
          </p:cNvPr>
          <p:cNvCxnSpPr>
            <a:cxnSpLocks/>
          </p:cNvCxnSpPr>
          <p:nvPr/>
        </p:nvCxnSpPr>
        <p:spPr>
          <a:xfrm flipV="1">
            <a:off x="3351147" y="3213821"/>
            <a:ext cx="1121257" cy="219048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6BC0CB-7FE2-C4AC-A6F7-5B4F2E463F03}"/>
              </a:ext>
            </a:extLst>
          </p:cNvPr>
          <p:cNvCxnSpPr>
            <a:cxnSpLocks/>
          </p:cNvCxnSpPr>
          <p:nvPr/>
        </p:nvCxnSpPr>
        <p:spPr>
          <a:xfrm flipV="1">
            <a:off x="4521450" y="4005957"/>
            <a:ext cx="34943" cy="77504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FB16DB6-BDD6-46CC-9F21-3635CB1327A9}"/>
              </a:ext>
            </a:extLst>
          </p:cNvPr>
          <p:cNvCxnSpPr>
            <a:cxnSpLocks/>
          </p:cNvCxnSpPr>
          <p:nvPr/>
        </p:nvCxnSpPr>
        <p:spPr>
          <a:xfrm>
            <a:off x="4379311" y="1710260"/>
            <a:ext cx="243421" cy="96032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0B2A343-E0A8-286A-A130-3482EB73CD06}"/>
              </a:ext>
            </a:extLst>
          </p:cNvPr>
          <p:cNvCxnSpPr>
            <a:cxnSpLocks/>
          </p:cNvCxnSpPr>
          <p:nvPr/>
        </p:nvCxnSpPr>
        <p:spPr>
          <a:xfrm>
            <a:off x="5188424" y="2083075"/>
            <a:ext cx="188248" cy="169159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15527C4-59AC-AF09-91B9-461819BF3C45}"/>
              </a:ext>
            </a:extLst>
          </p:cNvPr>
          <p:cNvCxnSpPr>
            <a:cxnSpLocks/>
          </p:cNvCxnSpPr>
          <p:nvPr/>
        </p:nvCxnSpPr>
        <p:spPr>
          <a:xfrm flipH="1">
            <a:off x="5660120" y="1717643"/>
            <a:ext cx="352248" cy="6537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5C42147-48C8-4E29-96FD-7842E06C7AE6}"/>
              </a:ext>
            </a:extLst>
          </p:cNvPr>
          <p:cNvCxnSpPr>
            <a:cxnSpLocks/>
          </p:cNvCxnSpPr>
          <p:nvPr/>
        </p:nvCxnSpPr>
        <p:spPr>
          <a:xfrm flipH="1" flipV="1">
            <a:off x="6540428" y="3154245"/>
            <a:ext cx="432206" cy="646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FAA70366-BB65-89FB-0F49-03A74159ECC2}"/>
              </a:ext>
            </a:extLst>
          </p:cNvPr>
          <p:cNvSpPr/>
          <p:nvPr/>
        </p:nvSpPr>
        <p:spPr>
          <a:xfrm>
            <a:off x="7873143" y="5611148"/>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Roboto" panose="02000000000000000000" pitchFamily="2" charset="0"/>
                <a:ea typeface="Roboto" panose="02000000000000000000" pitchFamily="2" charset="0"/>
                <a:cs typeface="Roboto" panose="02000000000000000000" pitchFamily="2" charset="0"/>
              </a:rPr>
              <a:t>Geology &amp; Earth Science</a:t>
            </a:r>
          </a:p>
        </p:txBody>
      </p:sp>
      <p:cxnSp>
        <p:nvCxnSpPr>
          <p:cNvPr id="67" name="Straight Arrow Connector 66">
            <a:extLst>
              <a:ext uri="{FF2B5EF4-FFF2-40B4-BE49-F238E27FC236}">
                <a16:creationId xmlns:a16="http://schemas.microsoft.com/office/drawing/2014/main" id="{CBE8B436-4A57-DD47-83DE-D663338623B8}"/>
              </a:ext>
            </a:extLst>
          </p:cNvPr>
          <p:cNvCxnSpPr>
            <a:cxnSpLocks/>
          </p:cNvCxnSpPr>
          <p:nvPr/>
        </p:nvCxnSpPr>
        <p:spPr>
          <a:xfrm flipV="1">
            <a:off x="2527325" y="2389793"/>
            <a:ext cx="291505" cy="855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38F4FD6-66E4-324A-C08C-2AEE3AA2F749}"/>
              </a:ext>
            </a:extLst>
          </p:cNvPr>
          <p:cNvSpPr txBox="1"/>
          <p:nvPr/>
        </p:nvSpPr>
        <p:spPr>
          <a:xfrm>
            <a:off x="1450332" y="5091916"/>
            <a:ext cx="1744499" cy="215444"/>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bg1"/>
                </a:solidFill>
                <a:latin typeface="Roboto" panose="02000000000000000000" pitchFamily="2" charset="0"/>
                <a:ea typeface="Roboto" panose="02000000000000000000" pitchFamily="2" charset="0"/>
              </a:rPr>
              <a:t>Science: </a:t>
            </a:r>
            <a:r>
              <a:rPr lang="en-US" sz="800">
                <a:solidFill>
                  <a:schemeClr val="bg1"/>
                </a:solidFill>
                <a:latin typeface="Roboto" panose="02000000000000000000" pitchFamily="2" charset="0"/>
                <a:ea typeface="Roboto" panose="02000000000000000000" pitchFamily="2" charset="0"/>
              </a:rPr>
              <a:t>Some plants grow in </a:t>
            </a:r>
            <a:r>
              <a:rPr lang="en-US" sz="800" b="1">
                <a:solidFill>
                  <a:schemeClr val="bg1"/>
                </a:solidFill>
                <a:latin typeface="Roboto" panose="02000000000000000000" pitchFamily="2" charset="0"/>
                <a:ea typeface="Roboto" panose="02000000000000000000" pitchFamily="2" charset="0"/>
              </a:rPr>
              <a:t>soil</a:t>
            </a:r>
            <a:r>
              <a:rPr lang="en-US" sz="800">
                <a:solidFill>
                  <a:schemeClr val="bg1"/>
                </a:solidFill>
                <a:latin typeface="Roboto" panose="02000000000000000000" pitchFamily="2" charset="0"/>
                <a:ea typeface="Roboto" panose="02000000000000000000" pitchFamily="2" charset="0"/>
              </a:rPr>
              <a:t>.</a:t>
            </a:r>
          </a:p>
        </p:txBody>
      </p:sp>
      <p:sp>
        <p:nvSpPr>
          <p:cNvPr id="69" name="TextBox 68">
            <a:extLst>
              <a:ext uri="{FF2B5EF4-FFF2-40B4-BE49-F238E27FC236}">
                <a16:creationId xmlns:a16="http://schemas.microsoft.com/office/drawing/2014/main" id="{EEE47419-E5E7-5778-8313-ED08A06E23C8}"/>
              </a:ext>
            </a:extLst>
          </p:cNvPr>
          <p:cNvSpPr txBox="1"/>
          <p:nvPr/>
        </p:nvSpPr>
        <p:spPr>
          <a:xfrm>
            <a:off x="2598556" y="1002374"/>
            <a:ext cx="1343099" cy="830997"/>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Coastal</a:t>
            </a:r>
            <a:r>
              <a:rPr lang="en-US" sz="800">
                <a:solidFill>
                  <a:schemeClr val="accent2"/>
                </a:solidFill>
                <a:latin typeface="Roboto" panose="02000000000000000000" pitchFamily="2" charset="0"/>
                <a:ea typeface="Roboto" panose="02000000000000000000" pitchFamily="2" charset="0"/>
              </a:rPr>
              <a:t> areas are areas of land that are near the sea. Features in coastal areas include beaches, </a:t>
            </a:r>
            <a:r>
              <a:rPr lang="en-US" sz="800" b="1">
                <a:solidFill>
                  <a:schemeClr val="accent2"/>
                </a:solidFill>
                <a:latin typeface="Roboto" panose="02000000000000000000" pitchFamily="2" charset="0"/>
                <a:ea typeface="Roboto" panose="02000000000000000000" pitchFamily="2" charset="0"/>
              </a:rPr>
              <a:t>cliffs </a:t>
            </a:r>
            <a:r>
              <a:rPr lang="en-US" sz="800">
                <a:solidFill>
                  <a:schemeClr val="accent2"/>
                </a:solidFill>
                <a:latin typeface="Roboto" panose="02000000000000000000" pitchFamily="2" charset="0"/>
                <a:ea typeface="Roboto" panose="02000000000000000000" pitchFamily="2" charset="0"/>
              </a:rPr>
              <a:t>and the sea or the </a:t>
            </a:r>
            <a:r>
              <a:rPr lang="en-US" sz="800" b="1">
                <a:solidFill>
                  <a:schemeClr val="accent2"/>
                </a:solidFill>
                <a:latin typeface="Roboto" panose="02000000000000000000" pitchFamily="2" charset="0"/>
                <a:ea typeface="Roboto" panose="02000000000000000000" pitchFamily="2" charset="0"/>
              </a:rPr>
              <a:t>ocean</a:t>
            </a:r>
            <a:r>
              <a:rPr lang="en-US" sz="800">
                <a:solidFill>
                  <a:schemeClr val="accent2"/>
                </a:solidFill>
                <a:latin typeface="Roboto" panose="02000000000000000000" pitchFamily="2" charset="0"/>
                <a:ea typeface="Roboto" panose="02000000000000000000" pitchFamily="2" charset="0"/>
              </a:rPr>
              <a:t>.</a:t>
            </a:r>
          </a:p>
        </p:txBody>
      </p:sp>
      <p:cxnSp>
        <p:nvCxnSpPr>
          <p:cNvPr id="72" name="Straight Arrow Connector 71">
            <a:extLst>
              <a:ext uri="{FF2B5EF4-FFF2-40B4-BE49-F238E27FC236}">
                <a16:creationId xmlns:a16="http://schemas.microsoft.com/office/drawing/2014/main" id="{B27DDE2B-1C94-8D1E-8F1A-F604B6D5EBDE}"/>
              </a:ext>
            </a:extLst>
          </p:cNvPr>
          <p:cNvCxnSpPr>
            <a:cxnSpLocks/>
          </p:cNvCxnSpPr>
          <p:nvPr/>
        </p:nvCxnSpPr>
        <p:spPr>
          <a:xfrm>
            <a:off x="3159086" y="1743514"/>
            <a:ext cx="564905" cy="94287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7D18F7D-1DC6-D599-1CE3-589E7F7680DF}"/>
              </a:ext>
            </a:extLst>
          </p:cNvPr>
          <p:cNvSpPr txBox="1"/>
          <p:nvPr/>
        </p:nvSpPr>
        <p:spPr>
          <a:xfrm>
            <a:off x="3941655" y="1009757"/>
            <a:ext cx="1500801" cy="70788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Features of </a:t>
            </a:r>
            <a:r>
              <a:rPr lang="en-US" sz="800" b="1">
                <a:solidFill>
                  <a:schemeClr val="accent2"/>
                </a:solidFill>
                <a:latin typeface="Roboto" panose="02000000000000000000" pitchFamily="2" charset="0"/>
                <a:ea typeface="Roboto" panose="02000000000000000000" pitchFamily="2" charset="0"/>
              </a:rPr>
              <a:t>hot deserts </a:t>
            </a:r>
            <a:r>
              <a:rPr lang="en-US" sz="800">
                <a:solidFill>
                  <a:schemeClr val="accent2"/>
                </a:solidFill>
                <a:latin typeface="Roboto" panose="02000000000000000000" pitchFamily="2" charset="0"/>
                <a:ea typeface="Roboto" panose="02000000000000000000" pitchFamily="2" charset="0"/>
              </a:rPr>
              <a:t>include rocks, </a:t>
            </a:r>
            <a:r>
              <a:rPr lang="en-US" sz="800" b="1">
                <a:solidFill>
                  <a:schemeClr val="accent2"/>
                </a:solidFill>
                <a:latin typeface="Roboto" panose="02000000000000000000" pitchFamily="2" charset="0"/>
                <a:ea typeface="Roboto" panose="02000000000000000000" pitchFamily="2" charset="0"/>
              </a:rPr>
              <a:t>sand dunes </a:t>
            </a:r>
            <a:r>
              <a:rPr lang="en-US" sz="800">
                <a:solidFill>
                  <a:schemeClr val="accent2"/>
                </a:solidFill>
                <a:latin typeface="Roboto" panose="02000000000000000000" pitchFamily="2" charset="0"/>
                <a:ea typeface="Roboto" panose="02000000000000000000" pitchFamily="2" charset="0"/>
              </a:rPr>
              <a:t>and </a:t>
            </a:r>
            <a:r>
              <a:rPr lang="en-US" sz="800" b="1">
                <a:solidFill>
                  <a:schemeClr val="accent2"/>
                </a:solidFill>
                <a:latin typeface="Roboto" panose="02000000000000000000" pitchFamily="2" charset="0"/>
                <a:ea typeface="Roboto" panose="02000000000000000000" pitchFamily="2" charset="0"/>
              </a:rPr>
              <a:t>oases</a:t>
            </a:r>
            <a:r>
              <a:rPr lang="en-US" sz="800">
                <a:solidFill>
                  <a:schemeClr val="accent2"/>
                </a:solidFill>
                <a:latin typeface="Roboto" panose="02000000000000000000" pitchFamily="2" charset="0"/>
                <a:ea typeface="Roboto" panose="02000000000000000000" pitchFamily="2" charset="0"/>
              </a:rPr>
              <a:t>. Features of </a:t>
            </a:r>
            <a:r>
              <a:rPr lang="en-US" sz="800" b="1">
                <a:solidFill>
                  <a:schemeClr val="accent2"/>
                </a:solidFill>
                <a:latin typeface="Roboto" panose="02000000000000000000" pitchFamily="2" charset="0"/>
                <a:ea typeface="Roboto" panose="02000000000000000000" pitchFamily="2" charset="0"/>
              </a:rPr>
              <a:t>cold deserts </a:t>
            </a:r>
            <a:r>
              <a:rPr lang="en-US" sz="800">
                <a:solidFill>
                  <a:schemeClr val="accent2"/>
                </a:solidFill>
                <a:latin typeface="Roboto" panose="02000000000000000000" pitchFamily="2" charset="0"/>
                <a:ea typeface="Roboto" panose="02000000000000000000" pitchFamily="2" charset="0"/>
              </a:rPr>
              <a:t>include </a:t>
            </a:r>
            <a:r>
              <a:rPr lang="en-US" sz="800" b="1">
                <a:solidFill>
                  <a:schemeClr val="accent2"/>
                </a:solidFill>
                <a:latin typeface="Roboto" panose="02000000000000000000" pitchFamily="2" charset="0"/>
                <a:ea typeface="Roboto" panose="02000000000000000000" pitchFamily="2" charset="0"/>
              </a:rPr>
              <a:t>mountains</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ice sheets</a:t>
            </a:r>
            <a:r>
              <a:rPr lang="en-US" sz="800">
                <a:solidFill>
                  <a:schemeClr val="accent2"/>
                </a:solidFill>
                <a:latin typeface="Roboto" panose="02000000000000000000" pitchFamily="2" charset="0"/>
                <a:ea typeface="Roboto" panose="02000000000000000000" pitchFamily="2" charset="0"/>
              </a:rPr>
              <a:t>.</a:t>
            </a:r>
          </a:p>
        </p:txBody>
      </p:sp>
      <p:sp>
        <p:nvSpPr>
          <p:cNvPr id="75" name="TextBox 74">
            <a:extLst>
              <a:ext uri="{FF2B5EF4-FFF2-40B4-BE49-F238E27FC236}">
                <a16:creationId xmlns:a16="http://schemas.microsoft.com/office/drawing/2014/main" id="{ECE2080B-771C-F485-2245-6416E2E29643}"/>
              </a:ext>
            </a:extLst>
          </p:cNvPr>
          <p:cNvSpPr txBox="1"/>
          <p:nvPr/>
        </p:nvSpPr>
        <p:spPr>
          <a:xfrm>
            <a:off x="1393769" y="5404302"/>
            <a:ext cx="2292544" cy="933589"/>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Rivers, </a:t>
            </a:r>
            <a:r>
              <a:rPr lang="en-US" sz="800" b="1">
                <a:solidFill>
                  <a:schemeClr val="accent2"/>
                </a:solidFill>
                <a:latin typeface="Roboto" panose="02000000000000000000" pitchFamily="2" charset="0"/>
                <a:ea typeface="Roboto" panose="02000000000000000000" pitchFamily="2" charset="0"/>
              </a:rPr>
              <a:t>lakes</a:t>
            </a:r>
            <a:r>
              <a:rPr lang="en-US" sz="800">
                <a:solidFill>
                  <a:schemeClr val="accent2"/>
                </a:solidFill>
                <a:latin typeface="Roboto" panose="02000000000000000000" pitchFamily="2" charset="0"/>
                <a:ea typeface="Roboto" panose="02000000000000000000" pitchFamily="2" charset="0"/>
              </a:rPr>
              <a:t>, seas and oceans are all bodies of water.</a:t>
            </a:r>
          </a:p>
          <a:p>
            <a:pPr>
              <a:spcAft>
                <a:spcPts val="400"/>
              </a:spcAft>
            </a:pPr>
            <a:r>
              <a:rPr lang="en-US" sz="800">
                <a:solidFill>
                  <a:schemeClr val="accent2"/>
                </a:solidFill>
                <a:latin typeface="Roboto" panose="02000000000000000000" pitchFamily="2" charset="0"/>
                <a:ea typeface="Roboto" panose="02000000000000000000" pitchFamily="2" charset="0"/>
              </a:rPr>
              <a:t>Rivers travel from </a:t>
            </a:r>
            <a:r>
              <a:rPr lang="en-US" sz="800" b="1">
                <a:solidFill>
                  <a:schemeClr val="accent2"/>
                </a:solidFill>
                <a:latin typeface="Roboto" panose="02000000000000000000" pitchFamily="2" charset="0"/>
                <a:ea typeface="Roboto" panose="02000000000000000000" pitchFamily="2" charset="0"/>
              </a:rPr>
              <a:t>highland</a:t>
            </a:r>
            <a:r>
              <a:rPr lang="en-US" sz="800">
                <a:solidFill>
                  <a:schemeClr val="accent2"/>
                </a:solidFill>
                <a:latin typeface="Roboto" panose="02000000000000000000" pitchFamily="2" charset="0"/>
                <a:ea typeface="Roboto" panose="02000000000000000000" pitchFamily="2" charset="0"/>
              </a:rPr>
              <a:t> areas (the </a:t>
            </a:r>
            <a:r>
              <a:rPr lang="en-US" sz="800" b="1">
                <a:solidFill>
                  <a:schemeClr val="accent2"/>
                </a:solidFill>
                <a:latin typeface="Roboto" panose="02000000000000000000" pitchFamily="2" charset="0"/>
                <a:ea typeface="Roboto" panose="02000000000000000000" pitchFamily="2" charset="0"/>
              </a:rPr>
              <a:t>source</a:t>
            </a:r>
            <a:r>
              <a:rPr lang="en-US" sz="800">
                <a:solidFill>
                  <a:schemeClr val="accent2"/>
                </a:solidFill>
                <a:latin typeface="Roboto" panose="02000000000000000000" pitchFamily="2" charset="0"/>
                <a:ea typeface="Roboto" panose="02000000000000000000" pitchFamily="2" charset="0"/>
              </a:rPr>
              <a:t>) to </a:t>
            </a:r>
            <a:r>
              <a:rPr lang="en-US" sz="800" b="1">
                <a:solidFill>
                  <a:schemeClr val="accent2"/>
                </a:solidFill>
                <a:latin typeface="Roboto" panose="02000000000000000000" pitchFamily="2" charset="0"/>
                <a:ea typeface="Roboto" panose="02000000000000000000" pitchFamily="2" charset="0"/>
              </a:rPr>
              <a:t>lowland</a:t>
            </a:r>
            <a:r>
              <a:rPr lang="en-US" sz="800">
                <a:solidFill>
                  <a:schemeClr val="accent2"/>
                </a:solidFill>
                <a:latin typeface="Roboto" panose="02000000000000000000" pitchFamily="2" charset="0"/>
                <a:ea typeface="Roboto" panose="02000000000000000000" pitchFamily="2" charset="0"/>
              </a:rPr>
              <a:t> areas (the </a:t>
            </a:r>
            <a:r>
              <a:rPr lang="en-US" sz="800" b="1">
                <a:solidFill>
                  <a:schemeClr val="accent2"/>
                </a:solidFill>
                <a:latin typeface="Roboto" panose="02000000000000000000" pitchFamily="2" charset="0"/>
                <a:ea typeface="Roboto" panose="02000000000000000000" pitchFamily="2" charset="0"/>
              </a:rPr>
              <a:t>mouth</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Physical features around rivers include </a:t>
            </a:r>
            <a:r>
              <a:rPr lang="en-US" sz="800" b="1">
                <a:solidFill>
                  <a:schemeClr val="accent2"/>
                </a:solidFill>
                <a:latin typeface="Roboto" panose="02000000000000000000" pitchFamily="2" charset="0"/>
                <a:ea typeface="Roboto" panose="02000000000000000000" pitchFamily="2" charset="0"/>
              </a:rPr>
              <a:t>valleys</a:t>
            </a:r>
            <a:r>
              <a:rPr lang="en-US" sz="800">
                <a:solidFill>
                  <a:schemeClr val="accent2"/>
                </a:solidFill>
                <a:latin typeface="Roboto" panose="02000000000000000000" pitchFamily="2" charset="0"/>
                <a:ea typeface="Roboto" panose="02000000000000000000" pitchFamily="2" charset="0"/>
              </a:rPr>
              <a:t>, mountains, hills and </a:t>
            </a:r>
            <a:r>
              <a:rPr lang="en-US" sz="800" b="1">
                <a:solidFill>
                  <a:schemeClr val="accent2"/>
                </a:solidFill>
                <a:latin typeface="Roboto" panose="02000000000000000000" pitchFamily="2" charset="0"/>
                <a:ea typeface="Roboto" panose="02000000000000000000" pitchFamily="2" charset="0"/>
              </a:rPr>
              <a:t>vegetation</a:t>
            </a:r>
            <a:r>
              <a:rPr lang="en-US" sz="800">
                <a:solidFill>
                  <a:schemeClr val="accent2"/>
                </a:solidFill>
                <a:latin typeface="Roboto" panose="02000000000000000000" pitchFamily="2" charset="0"/>
                <a:ea typeface="Roboto" panose="02000000000000000000" pitchFamily="2" charset="0"/>
              </a:rPr>
              <a:t>.</a:t>
            </a:r>
          </a:p>
        </p:txBody>
      </p:sp>
      <p:sp>
        <p:nvSpPr>
          <p:cNvPr id="76" name="TextBox 75">
            <a:extLst>
              <a:ext uri="{FF2B5EF4-FFF2-40B4-BE49-F238E27FC236}">
                <a16:creationId xmlns:a16="http://schemas.microsoft.com/office/drawing/2014/main" id="{0D9D11C7-CEA1-C508-DEF0-B2404F7E4656}"/>
              </a:ext>
            </a:extLst>
          </p:cNvPr>
          <p:cNvSpPr txBox="1"/>
          <p:nvPr/>
        </p:nvSpPr>
        <p:spPr>
          <a:xfrm>
            <a:off x="4297952" y="4750320"/>
            <a:ext cx="1429403"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are several </a:t>
            </a:r>
            <a:r>
              <a:rPr lang="en-US" sz="800" b="1">
                <a:solidFill>
                  <a:schemeClr val="accent2"/>
                </a:solidFill>
                <a:latin typeface="Roboto" panose="02000000000000000000" pitchFamily="2" charset="0"/>
                <a:ea typeface="Roboto" panose="02000000000000000000" pitchFamily="2" charset="0"/>
              </a:rPr>
              <a:t>mountain ranges </a:t>
            </a:r>
            <a:r>
              <a:rPr lang="en-US" sz="800">
                <a:solidFill>
                  <a:schemeClr val="accent2"/>
                </a:solidFill>
                <a:latin typeface="Roboto" panose="02000000000000000000" pitchFamily="2" charset="0"/>
                <a:ea typeface="Roboto" panose="02000000000000000000" pitchFamily="2" charset="0"/>
              </a:rPr>
              <a:t>in the UK.</a:t>
            </a:r>
          </a:p>
        </p:txBody>
      </p:sp>
      <p:sp>
        <p:nvSpPr>
          <p:cNvPr id="77" name="TextBox 76">
            <a:extLst>
              <a:ext uri="{FF2B5EF4-FFF2-40B4-BE49-F238E27FC236}">
                <a16:creationId xmlns:a16="http://schemas.microsoft.com/office/drawing/2014/main" id="{6ED25831-09FA-1057-B2A2-64A82238CE3F}"/>
              </a:ext>
            </a:extLst>
          </p:cNvPr>
          <p:cNvSpPr txBox="1"/>
          <p:nvPr/>
        </p:nvSpPr>
        <p:spPr>
          <a:xfrm>
            <a:off x="3653363" y="5102146"/>
            <a:ext cx="1881721" cy="1200329"/>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bg1"/>
                </a:solidFill>
                <a:latin typeface="Roboto" panose="02000000000000000000" pitchFamily="2" charset="0"/>
                <a:ea typeface="Roboto" panose="02000000000000000000" pitchFamily="2" charset="0"/>
              </a:rPr>
              <a:t>Science</a:t>
            </a:r>
            <a:r>
              <a:rPr lang="en-US" sz="800">
                <a:solidFill>
                  <a:schemeClr val="bg1"/>
                </a:solidFill>
                <a:latin typeface="Roboto" panose="02000000000000000000" pitchFamily="2" charset="0"/>
                <a:ea typeface="Roboto" panose="02000000000000000000" pitchFamily="2" charset="0"/>
              </a:rPr>
              <a:t>: Much of the solid surface of the Earth is covered in </a:t>
            </a:r>
            <a:r>
              <a:rPr lang="en-US" sz="800" b="1">
                <a:solidFill>
                  <a:schemeClr val="bg1"/>
                </a:solidFill>
                <a:latin typeface="Roboto" panose="02000000000000000000" pitchFamily="2" charset="0"/>
                <a:ea typeface="Roboto" panose="02000000000000000000" pitchFamily="2" charset="0"/>
              </a:rPr>
              <a:t>soil</a:t>
            </a:r>
            <a:r>
              <a:rPr lang="en-US" sz="800">
                <a:solidFill>
                  <a:schemeClr val="bg1"/>
                </a:solidFill>
                <a:latin typeface="Roboto" panose="02000000000000000000" pitchFamily="2" charset="0"/>
                <a:ea typeface="Roboto" panose="02000000000000000000" pitchFamily="2" charset="0"/>
              </a:rPr>
              <a:t>, which is a mixture of pieces of rock of various sizes and the remains of organisms. Some soil also contains air, water and nutrients. There are three main kinds of rocks, </a:t>
            </a:r>
            <a:r>
              <a:rPr lang="en-US" sz="800" b="1">
                <a:solidFill>
                  <a:schemeClr val="bg1"/>
                </a:solidFill>
                <a:latin typeface="Roboto" panose="02000000000000000000" pitchFamily="2" charset="0"/>
                <a:ea typeface="Roboto" panose="02000000000000000000" pitchFamily="2" charset="0"/>
              </a:rPr>
              <a:t>igneous</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sedimentary</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metamorphic</a:t>
            </a:r>
            <a:r>
              <a:rPr lang="en-US" sz="800">
                <a:solidFill>
                  <a:schemeClr val="bg1"/>
                </a:solidFill>
                <a:latin typeface="Roboto" panose="02000000000000000000" pitchFamily="2" charset="0"/>
                <a:ea typeface="Roboto" panose="02000000000000000000" pitchFamily="2" charset="0"/>
              </a:rPr>
              <a:t>, with different compositions and properties.</a:t>
            </a:r>
          </a:p>
        </p:txBody>
      </p:sp>
      <p:cxnSp>
        <p:nvCxnSpPr>
          <p:cNvPr id="78" name="Straight Arrow Connector 77">
            <a:extLst>
              <a:ext uri="{FF2B5EF4-FFF2-40B4-BE49-F238E27FC236}">
                <a16:creationId xmlns:a16="http://schemas.microsoft.com/office/drawing/2014/main" id="{C672CB70-3473-3E3D-1CFB-EF84A65AB35A}"/>
              </a:ext>
            </a:extLst>
          </p:cNvPr>
          <p:cNvCxnSpPr>
            <a:cxnSpLocks/>
          </p:cNvCxnSpPr>
          <p:nvPr/>
        </p:nvCxnSpPr>
        <p:spPr>
          <a:xfrm flipV="1">
            <a:off x="4158670" y="3604875"/>
            <a:ext cx="348677" cy="15095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39DDF11-A6AD-56A1-E5A9-DCC094B5DFBC}"/>
              </a:ext>
            </a:extLst>
          </p:cNvPr>
          <p:cNvSpPr txBox="1"/>
          <p:nvPr/>
        </p:nvSpPr>
        <p:spPr>
          <a:xfrm>
            <a:off x="5866636" y="4745190"/>
            <a:ext cx="3438149" cy="68736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Earth has four layers. Its upper layer of </a:t>
            </a:r>
            <a:r>
              <a:rPr lang="en-US" sz="800" b="1">
                <a:solidFill>
                  <a:schemeClr val="accent2"/>
                </a:solidFill>
                <a:latin typeface="Roboto" panose="02000000000000000000" pitchFamily="2" charset="0"/>
                <a:ea typeface="Roboto" panose="02000000000000000000" pitchFamily="2" charset="0"/>
              </a:rPr>
              <a:t>tectonic plates </a:t>
            </a:r>
            <a:r>
              <a:rPr lang="en-US" sz="800">
                <a:solidFill>
                  <a:schemeClr val="accent2"/>
                </a:solidFill>
                <a:latin typeface="Roboto" panose="02000000000000000000" pitchFamily="2" charset="0"/>
                <a:ea typeface="Roboto" panose="02000000000000000000" pitchFamily="2" charset="0"/>
              </a:rPr>
              <a:t>moves.</a:t>
            </a:r>
          </a:p>
          <a:p>
            <a:pPr>
              <a:spcAft>
                <a:spcPts val="400"/>
              </a:spcAft>
            </a:pPr>
            <a:r>
              <a:rPr lang="en-US" sz="800" b="1">
                <a:solidFill>
                  <a:schemeClr val="accent2"/>
                </a:solidFill>
                <a:latin typeface="Roboto" panose="02000000000000000000" pitchFamily="2" charset="0"/>
                <a:ea typeface="Roboto" panose="02000000000000000000" pitchFamily="2" charset="0"/>
              </a:rPr>
              <a:t>Shield</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composite volcanoes </a:t>
            </a:r>
            <a:r>
              <a:rPr lang="en-US" sz="800">
                <a:solidFill>
                  <a:schemeClr val="accent2"/>
                </a:solidFill>
                <a:latin typeface="Roboto" panose="02000000000000000000" pitchFamily="2" charset="0"/>
                <a:ea typeface="Roboto" panose="02000000000000000000" pitchFamily="2" charset="0"/>
              </a:rPr>
              <a:t>can form at plate boundaries, which produce lava, pyroclastic flows, ash clouds and lahars.</a:t>
            </a:r>
          </a:p>
          <a:p>
            <a:pPr>
              <a:spcAft>
                <a:spcPts val="400"/>
              </a:spcAft>
            </a:pPr>
            <a:r>
              <a:rPr lang="en-US" sz="800">
                <a:solidFill>
                  <a:schemeClr val="accent2"/>
                </a:solidFill>
                <a:latin typeface="Roboto" panose="02000000000000000000" pitchFamily="2" charset="0"/>
                <a:ea typeface="Roboto" panose="02000000000000000000" pitchFamily="2" charset="0"/>
              </a:rPr>
              <a:t>Soil is rich with nutrients around volcanoes.</a:t>
            </a:r>
          </a:p>
        </p:txBody>
      </p:sp>
      <p:cxnSp>
        <p:nvCxnSpPr>
          <p:cNvPr id="80" name="Straight Arrow Connector 79">
            <a:extLst>
              <a:ext uri="{FF2B5EF4-FFF2-40B4-BE49-F238E27FC236}">
                <a16:creationId xmlns:a16="http://schemas.microsoft.com/office/drawing/2014/main" id="{B861ED4D-D4E7-7A71-C66A-04B712699E29}"/>
              </a:ext>
            </a:extLst>
          </p:cNvPr>
          <p:cNvCxnSpPr>
            <a:cxnSpLocks/>
          </p:cNvCxnSpPr>
          <p:nvPr/>
        </p:nvCxnSpPr>
        <p:spPr>
          <a:xfrm flipH="1" flipV="1">
            <a:off x="4828108" y="4393477"/>
            <a:ext cx="1091189" cy="4418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4083DEC-D81C-632C-FA1E-9342DBE1A7F1}"/>
              </a:ext>
            </a:extLst>
          </p:cNvPr>
          <p:cNvSpPr txBox="1"/>
          <p:nvPr/>
        </p:nvSpPr>
        <p:spPr>
          <a:xfrm>
            <a:off x="5540407" y="1009757"/>
            <a:ext cx="3955464" cy="759182"/>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Examples of natural resources include wood, food, water and </a:t>
            </a:r>
            <a:r>
              <a:rPr lang="en-US" sz="800" b="1">
                <a:solidFill>
                  <a:schemeClr val="accent2"/>
                </a:solidFill>
                <a:latin typeface="Roboto" panose="02000000000000000000" pitchFamily="2" charset="0"/>
                <a:ea typeface="Roboto" panose="02000000000000000000" pitchFamily="2" charset="0"/>
              </a:rPr>
              <a:t>fossil fuels</a:t>
            </a:r>
            <a:r>
              <a:rPr lang="en-US" sz="800">
                <a:solidFill>
                  <a:schemeClr val="accent2"/>
                </a:solidFill>
                <a:latin typeface="Roboto" panose="02000000000000000000" pitchFamily="2" charset="0"/>
                <a:ea typeface="Roboto" panose="02000000000000000000" pitchFamily="2" charset="0"/>
              </a:rPr>
              <a:t>. Fossil fuels are materials made from fossils over millions of years, like coal and oil. Humans use these to run cars and electrical items.</a:t>
            </a:r>
          </a:p>
          <a:p>
            <a:pPr>
              <a:spcAft>
                <a:spcPts val="400"/>
              </a:spcAft>
            </a:pPr>
            <a:r>
              <a:rPr lang="en-US" sz="800">
                <a:solidFill>
                  <a:schemeClr val="accent2"/>
                </a:solidFill>
                <a:latin typeface="Roboto" panose="02000000000000000000" pitchFamily="2" charset="0"/>
                <a:ea typeface="Roboto" panose="02000000000000000000" pitchFamily="2" charset="0"/>
              </a:rPr>
              <a:t>Natural resources are unevenly distributed across the world and can be </a:t>
            </a:r>
            <a:r>
              <a:rPr lang="en-US" sz="800" b="1">
                <a:solidFill>
                  <a:schemeClr val="accent2"/>
                </a:solidFill>
                <a:latin typeface="Roboto" panose="02000000000000000000" pitchFamily="2" charset="0"/>
                <a:ea typeface="Roboto" panose="02000000000000000000" pitchFamily="2" charset="0"/>
              </a:rPr>
              <a:t>renewable</a:t>
            </a:r>
            <a:r>
              <a:rPr lang="en-US" sz="800">
                <a:solidFill>
                  <a:schemeClr val="accent2"/>
                </a:solidFill>
                <a:latin typeface="Roboto" panose="02000000000000000000" pitchFamily="2" charset="0"/>
                <a:ea typeface="Roboto" panose="02000000000000000000" pitchFamily="2" charset="0"/>
              </a:rPr>
              <a:t> or </a:t>
            </a:r>
            <a:r>
              <a:rPr lang="en-US" sz="800" b="1">
                <a:solidFill>
                  <a:schemeClr val="accent2"/>
                </a:solidFill>
                <a:latin typeface="Roboto" panose="02000000000000000000" pitchFamily="2" charset="0"/>
                <a:ea typeface="Roboto" panose="02000000000000000000" pitchFamily="2" charset="0"/>
              </a:rPr>
              <a:t>non-renewable</a:t>
            </a:r>
            <a:r>
              <a:rPr lang="en-US" sz="800">
                <a:solidFill>
                  <a:schemeClr val="accent2"/>
                </a:solidFill>
                <a:latin typeface="Roboto" panose="02000000000000000000" pitchFamily="2" charset="0"/>
                <a:ea typeface="Roboto" panose="02000000000000000000" pitchFamily="2" charset="0"/>
              </a:rPr>
              <a:t> (finite).</a:t>
            </a:r>
          </a:p>
        </p:txBody>
      </p:sp>
      <p:sp>
        <p:nvSpPr>
          <p:cNvPr id="82" name="TextBox 81">
            <a:extLst>
              <a:ext uri="{FF2B5EF4-FFF2-40B4-BE49-F238E27FC236}">
                <a16:creationId xmlns:a16="http://schemas.microsoft.com/office/drawing/2014/main" id="{D875D8D1-26AE-56FB-A69F-FF485C50A4A0}"/>
              </a:ext>
            </a:extLst>
          </p:cNvPr>
          <p:cNvSpPr txBox="1"/>
          <p:nvPr/>
        </p:nvSpPr>
        <p:spPr>
          <a:xfrm>
            <a:off x="4750768" y="1763069"/>
            <a:ext cx="126202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Physical regions of South America.</a:t>
            </a:r>
          </a:p>
        </p:txBody>
      </p:sp>
      <p:sp>
        <p:nvSpPr>
          <p:cNvPr id="85" name="TextBox 84">
            <a:extLst>
              <a:ext uri="{FF2B5EF4-FFF2-40B4-BE49-F238E27FC236}">
                <a16:creationId xmlns:a16="http://schemas.microsoft.com/office/drawing/2014/main" id="{9E502713-6F30-0396-7274-817C112CCBA8}"/>
              </a:ext>
            </a:extLst>
          </p:cNvPr>
          <p:cNvSpPr txBox="1"/>
          <p:nvPr/>
        </p:nvSpPr>
        <p:spPr>
          <a:xfrm>
            <a:off x="6922148" y="1985955"/>
            <a:ext cx="2382638"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upper course </a:t>
            </a:r>
            <a:r>
              <a:rPr lang="en-US" sz="800">
                <a:solidFill>
                  <a:schemeClr val="accent2"/>
                </a:solidFill>
                <a:latin typeface="Roboto" panose="02000000000000000000" pitchFamily="2" charset="0"/>
                <a:ea typeface="Roboto" panose="02000000000000000000" pitchFamily="2" charset="0"/>
              </a:rPr>
              <a:t>of a river is in high, mountainous ground and the river is narrow and fast-flowing; the </a:t>
            </a:r>
            <a:r>
              <a:rPr lang="en-US" sz="800" b="1">
                <a:solidFill>
                  <a:schemeClr val="accent2"/>
                </a:solidFill>
                <a:latin typeface="Roboto" panose="02000000000000000000" pitchFamily="2" charset="0"/>
                <a:ea typeface="Roboto" panose="02000000000000000000" pitchFamily="2" charset="0"/>
              </a:rPr>
              <a:t>lower course </a:t>
            </a:r>
            <a:r>
              <a:rPr lang="en-US" sz="800">
                <a:solidFill>
                  <a:schemeClr val="accent2"/>
                </a:solidFill>
                <a:latin typeface="Roboto" panose="02000000000000000000" pitchFamily="2" charset="0"/>
                <a:ea typeface="Roboto" panose="02000000000000000000" pitchFamily="2" charset="0"/>
              </a:rPr>
              <a:t>of a river is in low, flat ground and the river is wide and slow-flowing; the </a:t>
            </a:r>
            <a:r>
              <a:rPr lang="en-US" sz="800" b="1">
                <a:solidFill>
                  <a:schemeClr val="accent2"/>
                </a:solidFill>
                <a:latin typeface="Roboto" panose="02000000000000000000" pitchFamily="2" charset="0"/>
                <a:ea typeface="Roboto" panose="02000000000000000000" pitchFamily="2" charset="0"/>
              </a:rPr>
              <a:t>middle course </a:t>
            </a:r>
            <a:r>
              <a:rPr lang="en-US" sz="800">
                <a:solidFill>
                  <a:schemeClr val="accent2"/>
                </a:solidFill>
                <a:latin typeface="Roboto" panose="02000000000000000000" pitchFamily="2" charset="0"/>
                <a:ea typeface="Roboto" panose="02000000000000000000" pitchFamily="2" charset="0"/>
              </a:rPr>
              <a:t>is between the two.</a:t>
            </a:r>
          </a:p>
          <a:p>
            <a:pPr>
              <a:spcAft>
                <a:spcPts val="400"/>
              </a:spcAft>
            </a:pPr>
            <a:r>
              <a:rPr lang="en-US" sz="800">
                <a:solidFill>
                  <a:schemeClr val="accent2"/>
                </a:solidFill>
                <a:latin typeface="Roboto" panose="02000000000000000000" pitchFamily="2" charset="0"/>
                <a:ea typeface="Roboto" panose="02000000000000000000" pitchFamily="2" charset="0"/>
              </a:rPr>
              <a:t>Rivers </a:t>
            </a:r>
            <a:r>
              <a:rPr lang="en-US" sz="800" b="1">
                <a:solidFill>
                  <a:schemeClr val="accent2"/>
                </a:solidFill>
                <a:latin typeface="Roboto" panose="02000000000000000000" pitchFamily="2" charset="0"/>
                <a:ea typeface="Roboto" panose="02000000000000000000" pitchFamily="2" charset="0"/>
              </a:rPr>
              <a:t>erode</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transport</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deposit</a:t>
            </a:r>
            <a:r>
              <a:rPr lang="en-US" sz="800">
                <a:solidFill>
                  <a:schemeClr val="accent2"/>
                </a:solidFill>
                <a:latin typeface="Roboto" panose="02000000000000000000" pitchFamily="2" charset="0"/>
                <a:ea typeface="Roboto" panose="02000000000000000000" pitchFamily="2" charset="0"/>
              </a:rPr>
              <a:t> to form </a:t>
            </a:r>
            <a:r>
              <a:rPr lang="en-US" sz="800" b="1">
                <a:solidFill>
                  <a:schemeClr val="accent2"/>
                </a:solidFill>
                <a:latin typeface="Roboto" panose="02000000000000000000" pitchFamily="2" charset="0"/>
                <a:ea typeface="Roboto" panose="02000000000000000000" pitchFamily="2" charset="0"/>
              </a:rPr>
              <a:t>waterfalls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meanders</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floodplains</a:t>
            </a:r>
            <a:r>
              <a:rPr lang="en-US" sz="800">
                <a:solidFill>
                  <a:schemeClr val="accent2"/>
                </a:solidFill>
                <a:latin typeface="Roboto" panose="02000000000000000000" pitchFamily="2" charset="0"/>
                <a:ea typeface="Roboto" panose="02000000000000000000" pitchFamily="2" charset="0"/>
              </a:rPr>
              <a:t>.</a:t>
            </a:r>
          </a:p>
        </p:txBody>
      </p:sp>
      <p:cxnSp>
        <p:nvCxnSpPr>
          <p:cNvPr id="87" name="Straight Arrow Connector 86">
            <a:extLst>
              <a:ext uri="{FF2B5EF4-FFF2-40B4-BE49-F238E27FC236}">
                <a16:creationId xmlns:a16="http://schemas.microsoft.com/office/drawing/2014/main" id="{EAA2B686-E249-9BDF-49A6-7514F86E197C}"/>
              </a:ext>
            </a:extLst>
          </p:cNvPr>
          <p:cNvCxnSpPr>
            <a:cxnSpLocks/>
          </p:cNvCxnSpPr>
          <p:nvPr/>
        </p:nvCxnSpPr>
        <p:spPr>
          <a:xfrm flipH="1">
            <a:off x="6117713" y="2155231"/>
            <a:ext cx="846489" cy="5611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C990D97-EF62-1A05-3A15-8D2249EC5DC5}"/>
              </a:ext>
            </a:extLst>
          </p:cNvPr>
          <p:cNvSpPr txBox="1"/>
          <p:nvPr/>
        </p:nvSpPr>
        <p:spPr>
          <a:xfrm>
            <a:off x="6922148" y="3154245"/>
            <a:ext cx="238263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Use of fossil fuels to create plastics, and the effects this can have on the Earth.</a:t>
            </a:r>
          </a:p>
        </p:txBody>
      </p:sp>
      <p:sp>
        <p:nvSpPr>
          <p:cNvPr id="90" name="Rectangle 89">
            <a:extLst>
              <a:ext uri="{FF2B5EF4-FFF2-40B4-BE49-F238E27FC236}">
                <a16:creationId xmlns:a16="http://schemas.microsoft.com/office/drawing/2014/main" id="{A1A80875-6CF9-5CB7-C9E8-262CF0B2A547}"/>
              </a:ext>
            </a:extLst>
          </p:cNvPr>
          <p:cNvSpPr/>
          <p:nvPr/>
        </p:nvSpPr>
        <p:spPr>
          <a:xfrm>
            <a:off x="216016" y="1448931"/>
            <a:ext cx="1054158" cy="44848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6952E097-3FAE-DB37-07BA-B2D19F0A2B8C}"/>
              </a:ext>
            </a:extLst>
          </p:cNvPr>
          <p:cNvSpPr txBox="1"/>
          <p:nvPr/>
        </p:nvSpPr>
        <p:spPr>
          <a:xfrm>
            <a:off x="6922148" y="3679687"/>
            <a:ext cx="2155576" cy="461665"/>
          </a:xfrm>
          <a:prstGeom prst="rect">
            <a:avLst/>
          </a:prstGeom>
          <a:noFill/>
        </p:spPr>
        <p:txBody>
          <a:bodyPr wrap="square">
            <a:spAutoFit/>
          </a:bodyPr>
          <a:lstStyle/>
          <a:p>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Physical regions are identified by the climate, land height and other physical features.</a:t>
            </a:r>
            <a:endParaRPr lang="en-GB" sz="800">
              <a:solidFill>
                <a:schemeClr val="accent2"/>
              </a:solidFill>
            </a:endParaRPr>
          </a:p>
        </p:txBody>
      </p:sp>
      <p:cxnSp>
        <p:nvCxnSpPr>
          <p:cNvPr id="92" name="Straight Arrow Connector 91">
            <a:extLst>
              <a:ext uri="{FF2B5EF4-FFF2-40B4-BE49-F238E27FC236}">
                <a16:creationId xmlns:a16="http://schemas.microsoft.com/office/drawing/2014/main" id="{10DF98D5-60D8-B146-7B32-94D071D693DD}"/>
              </a:ext>
            </a:extLst>
          </p:cNvPr>
          <p:cNvCxnSpPr>
            <a:cxnSpLocks/>
            <a:stCxn id="91" idx="1"/>
          </p:cNvCxnSpPr>
          <p:nvPr/>
        </p:nvCxnSpPr>
        <p:spPr>
          <a:xfrm flipH="1" flipV="1">
            <a:off x="5727355" y="3561446"/>
            <a:ext cx="1194793" cy="34907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810710"/>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
        <AccountId xsi:nil="true"/>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6270033C-7C55-4B33-9914-41242085F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5</TotalTime>
  <Words>6259</Words>
  <Application>Microsoft Office PowerPoint</Application>
  <PresentationFormat>A4 Paper (210x297 mm)</PresentationFormat>
  <Paragraphs>597</Paragraphs>
  <Slides>21</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ABeeZee</vt:lpstr>
      <vt:lpstr>Roboto</vt:lpstr>
      <vt:lpstr>Arial</vt:lpstr>
      <vt:lpstr>Calibri</vt:lpstr>
      <vt:lpstr>United Curriculum</vt:lpstr>
      <vt:lpstr>Title Slide</vt:lpstr>
      <vt:lpstr>Teacher Resources</vt:lpstr>
      <vt:lpstr>1_Teacher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Quinn</dc:creator>
  <cp:lastModifiedBy>Clare Selway-Hall</cp:lastModifiedBy>
  <cp:revision>2</cp:revision>
  <dcterms:created xsi:type="dcterms:W3CDTF">2021-04-22T13:12:58Z</dcterms:created>
  <dcterms:modified xsi:type="dcterms:W3CDTF">2026-01-09T14:18:57Z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{"FileActivityType":"8","FileActivityTimeStamp":"2024-08-22T11:15:18.150Z","FileActivityUsersOnPage":[{"DisplayName":"Lucy Hawker","Id":"lucy.hawker@unitedlearning.org.uk"}],"FileActivityNavigationId":null}</vt:lpwstr>
  </property>
  <property fmtid="{D5CDD505-2E9C-101B-9397-08002B2CF9AE}" pid="7" name="TriggerFlowInfo">
    <vt:lpwstr/>
  </property>
</Properties>
</file>