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4" r:id="rId4"/>
    <p:sldMasterId id="2147483667" r:id="rId5"/>
  </p:sldMasterIdLst>
  <p:notesMasterIdLst>
    <p:notesMasterId r:id="rId15"/>
  </p:notesMasterIdLst>
  <p:handoutMasterIdLst>
    <p:handoutMasterId r:id="rId16"/>
  </p:handoutMasterIdLst>
  <p:sldIdLst>
    <p:sldId id="474" r:id="rId6"/>
    <p:sldId id="536" r:id="rId7"/>
    <p:sldId id="508" r:id="rId8"/>
    <p:sldId id="537" r:id="rId9"/>
    <p:sldId id="498" r:id="rId10"/>
    <p:sldId id="541" r:id="rId11"/>
    <p:sldId id="471" r:id="rId12"/>
    <p:sldId id="567" r:id="rId13"/>
    <p:sldId id="568" r:id="rId14"/>
  </p:sldIdLst>
  <p:sldSz cx="9906000" cy="6858000" type="A4"/>
  <p:notesSz cx="6858000" cy="9144000"/>
  <p:embeddedFontLst>
    <p:embeddedFont>
      <p:font typeface="Roboto" panose="02000000000000000000" pitchFamily="2" charset="0"/>
      <p:regular r:id="rId17"/>
      <p:bold r:id="rId18"/>
      <p:italic r:id="rId19"/>
      <p:boldItalic r:id="rId20"/>
    </p:embeddedFont>
    <p:embeddedFont>
      <p:font typeface="United Curriculum" panose="020B0604020202020204" charset="0"/>
      <p:regular r:id="rId21"/>
      <p:bold r:id="rId22"/>
      <p:italic r:id="rId23"/>
      <p:boldItalic r:id="rId2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B5A7632-071C-4311-9B5E-BDF1D76673F2}">
          <p14:sldIdLst>
            <p14:sldId id="474"/>
          </p14:sldIdLst>
        </p14:section>
        <p14:section name="1. Intent" id="{9B49D324-4001-4F3B-9F68-9BE5674944EA}">
          <p14:sldIdLst>
            <p14:sldId id="536"/>
            <p14:sldId id="508"/>
            <p14:sldId id="537"/>
            <p14:sldId id="498"/>
            <p14:sldId id="541"/>
            <p14:sldId id="471"/>
          </p14:sldIdLst>
        </p14:section>
        <p14:section name="Implementation" id="{3101337B-B754-4464-AD59-7CE5434B7AA3}">
          <p14:sldIdLst>
            <p14:sldId id="567"/>
          </p14:sldIdLst>
        </p14:section>
        <p14:section name="Impact" id="{148EBCE6-395E-4809-B5AF-5278FFBE709C}">
          <p14:sldIdLst>
            <p14:sldId id="56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833E4BA-E012-CD07-1FD3-0F30CCFF34BF}" name="Charlie Cutler" initials="CC" userId="S::Charlie.Cutler@unitedlearning.org.uk::c5b094de-3707-4aae-994d-70175e9a146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arlie Cutler" initials="CC" lastIdx="15" clrIdx="0">
    <p:extLst>
      <p:ext uri="{19B8F6BF-5375-455C-9EA6-DF929625EA0E}">
        <p15:presenceInfo xmlns:p15="http://schemas.microsoft.com/office/powerpoint/2012/main" userId="S::Charlie.Cutler@unitedlearning.org.uk::c5b094de-3707-4aae-994d-70175e9a146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88A442"/>
    <a:srgbClr val="BACF87"/>
    <a:srgbClr val="8262A6"/>
    <a:srgbClr val="3E9C64"/>
    <a:srgbClr val="D55D5D"/>
    <a:srgbClr val="E6E6E6"/>
    <a:srgbClr val="000000"/>
    <a:srgbClr val="C2C2C2"/>
    <a:srgbClr val="B4A1C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548" y="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font" Target="fonts/font1.fntdata"/><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8.fntdata"/><Relationship Id="rId5" Type="http://schemas.openxmlformats.org/officeDocument/2006/relationships/slideMaster" Target="slideMasters/slideMaster2.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font" Target="fonts/font3.fntdata"/><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re Selway-Hall" userId="a79acd08-3fd9-42be-8e67-08a25827aa87" providerId="ADAL" clId="{6C1E9182-2189-4724-BD90-7C5E190CA7D9}"/>
    <pc:docChg chg="custSel modSld">
      <pc:chgData name="Clare Selway-Hall" userId="a79acd08-3fd9-42be-8e67-08a25827aa87" providerId="ADAL" clId="{6C1E9182-2189-4724-BD90-7C5E190CA7D9}" dt="2026-01-09T14:19:21.857" v="278" actId="14100"/>
      <pc:docMkLst>
        <pc:docMk/>
      </pc:docMkLst>
      <pc:sldChg chg="addSp delSp modSp mod">
        <pc:chgData name="Clare Selway-Hall" userId="a79acd08-3fd9-42be-8e67-08a25827aa87" providerId="ADAL" clId="{6C1E9182-2189-4724-BD90-7C5E190CA7D9}" dt="2026-01-09T13:54:28.554" v="276" actId="1076"/>
        <pc:sldMkLst>
          <pc:docMk/>
          <pc:sldMk cId="53577590" sldId="474"/>
        </pc:sldMkLst>
        <pc:spChg chg="del">
          <ac:chgData name="Clare Selway-Hall" userId="a79acd08-3fd9-42be-8e67-08a25827aa87" providerId="ADAL" clId="{6C1E9182-2189-4724-BD90-7C5E190CA7D9}" dt="2026-01-09T13:39:28.614" v="0" actId="478"/>
          <ac:spMkLst>
            <pc:docMk/>
            <pc:sldMk cId="53577590" sldId="474"/>
            <ac:spMk id="3" creationId="{CB0ECB3E-8E19-B39E-D2D9-D04E2C7B9DA4}"/>
          </ac:spMkLst>
        </pc:spChg>
        <pc:picChg chg="add mod">
          <ac:chgData name="Clare Selway-Hall" userId="a79acd08-3fd9-42be-8e67-08a25827aa87" providerId="ADAL" clId="{6C1E9182-2189-4724-BD90-7C5E190CA7D9}" dt="2026-01-09T13:54:28.554" v="276" actId="1076"/>
          <ac:picMkLst>
            <pc:docMk/>
            <pc:sldMk cId="53577590" sldId="474"/>
            <ac:picMk id="8" creationId="{25144907-CC17-CA12-C2CB-12892078D3F7}"/>
          </ac:picMkLst>
        </pc:picChg>
      </pc:sldChg>
      <pc:sldChg chg="modSp mod">
        <pc:chgData name="Clare Selway-Hall" userId="a79acd08-3fd9-42be-8e67-08a25827aa87" providerId="ADAL" clId="{6C1E9182-2189-4724-BD90-7C5E190CA7D9}" dt="2026-01-09T14:19:21.857" v="278" actId="14100"/>
        <pc:sldMkLst>
          <pc:docMk/>
          <pc:sldMk cId="3913399842" sldId="498"/>
        </pc:sldMkLst>
        <pc:graphicFrameChg chg="modGraphic">
          <ac:chgData name="Clare Selway-Hall" userId="a79acd08-3fd9-42be-8e67-08a25827aa87" providerId="ADAL" clId="{6C1E9182-2189-4724-BD90-7C5E190CA7D9}" dt="2026-01-09T14:19:21.857" v="278" actId="14100"/>
          <ac:graphicFrameMkLst>
            <pc:docMk/>
            <pc:sldMk cId="3913399842" sldId="498"/>
            <ac:graphicFrameMk id="3" creationId="{5D296BF5-42A3-56FB-1F26-2787EB05D71C}"/>
          </ac:graphicFrameMkLst>
        </pc:graphicFrameChg>
      </pc:sldChg>
      <pc:sldChg chg="modSp mod">
        <pc:chgData name="Clare Selway-Hall" userId="a79acd08-3fd9-42be-8e67-08a25827aa87" providerId="ADAL" clId="{6C1E9182-2189-4724-BD90-7C5E190CA7D9}" dt="2026-01-09T13:45:45.584" v="274" actId="13926"/>
        <pc:sldMkLst>
          <pc:docMk/>
          <pc:sldMk cId="3229121297" sldId="541"/>
        </pc:sldMkLst>
        <pc:spChg chg="mod">
          <ac:chgData name="Clare Selway-Hall" userId="a79acd08-3fd9-42be-8e67-08a25827aa87" providerId="ADAL" clId="{6C1E9182-2189-4724-BD90-7C5E190CA7D9}" dt="2026-01-09T13:45:45.584" v="274" actId="13926"/>
          <ac:spMkLst>
            <pc:docMk/>
            <pc:sldMk cId="3229121297" sldId="541"/>
            <ac:spMk id="3" creationId="{FC671CFA-A133-86E5-BDC7-3B8ADB73477F}"/>
          </ac:spMkLst>
        </pc:spChg>
      </pc:sldChg>
      <pc:sldChg chg="modSp mod">
        <pc:chgData name="Clare Selway-Hall" userId="a79acd08-3fd9-42be-8e67-08a25827aa87" providerId="ADAL" clId="{6C1E9182-2189-4724-BD90-7C5E190CA7D9}" dt="2026-01-09T13:43:21.993" v="11" actId="12"/>
        <pc:sldMkLst>
          <pc:docMk/>
          <pc:sldMk cId="852118725" sldId="568"/>
        </pc:sldMkLst>
        <pc:spChg chg="mod">
          <ac:chgData name="Clare Selway-Hall" userId="a79acd08-3fd9-42be-8e67-08a25827aa87" providerId="ADAL" clId="{6C1E9182-2189-4724-BD90-7C5E190CA7D9}" dt="2026-01-09T13:43:21.993" v="11" actId="12"/>
          <ac:spMkLst>
            <pc:docMk/>
            <pc:sldMk cId="852118725" sldId="568"/>
            <ac:spMk id="2" creationId="{6E84A31D-DFC6-C98F-0C6A-9F4BFA915B1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C042433-7471-4BF9-9454-362971E083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latin typeface="United Curriculum" pitchFamily="2" charset="0"/>
            </a:endParaRPr>
          </a:p>
        </p:txBody>
      </p:sp>
      <p:sp>
        <p:nvSpPr>
          <p:cNvPr id="3" name="Date Placeholder 2">
            <a:extLst>
              <a:ext uri="{FF2B5EF4-FFF2-40B4-BE49-F238E27FC236}">
                <a16:creationId xmlns:a16="http://schemas.microsoft.com/office/drawing/2014/main" id="{910426AA-D9C7-4D34-926F-EEDA1CC2473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4BB0CAA-05EE-4C9B-87E1-B84DD3F9BCC4}" type="datetimeFigureOut">
              <a:rPr lang="en-GB" smtClean="0">
                <a:latin typeface="United Curriculum" pitchFamily="2" charset="0"/>
              </a:rPr>
              <a:t>09/01/2026</a:t>
            </a:fld>
            <a:endParaRPr lang="en-GB">
              <a:latin typeface="United Curriculum" pitchFamily="2" charset="0"/>
            </a:endParaRPr>
          </a:p>
        </p:txBody>
      </p:sp>
      <p:sp>
        <p:nvSpPr>
          <p:cNvPr id="4" name="Footer Placeholder 3">
            <a:extLst>
              <a:ext uri="{FF2B5EF4-FFF2-40B4-BE49-F238E27FC236}">
                <a16:creationId xmlns:a16="http://schemas.microsoft.com/office/drawing/2014/main" id="{364AA67F-0E09-493E-B802-2C4BF9A8D3D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latin typeface="United Curriculum" pitchFamily="2" charset="0"/>
            </a:endParaRPr>
          </a:p>
        </p:txBody>
      </p:sp>
      <p:sp>
        <p:nvSpPr>
          <p:cNvPr id="5" name="Slide Number Placeholder 4">
            <a:extLst>
              <a:ext uri="{FF2B5EF4-FFF2-40B4-BE49-F238E27FC236}">
                <a16:creationId xmlns:a16="http://schemas.microsoft.com/office/drawing/2014/main" id="{AF40010E-F8C8-404A-82FF-B1A0AE7B82E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7F0B46-7623-4305-AEF1-309F386B26D6}" type="slidenum">
              <a:rPr lang="en-GB" smtClean="0">
                <a:latin typeface="United Curriculum" pitchFamily="2" charset="0"/>
              </a:rPr>
              <a:t>‹#›</a:t>
            </a:fld>
            <a:endParaRPr lang="en-GB">
              <a:latin typeface="United Curriculum" pitchFamily="2" charset="0"/>
            </a:endParaRPr>
          </a:p>
        </p:txBody>
      </p:sp>
    </p:spTree>
    <p:extLst>
      <p:ext uri="{BB962C8B-B14F-4D97-AF65-F5344CB8AC3E}">
        <p14:creationId xmlns:p14="http://schemas.microsoft.com/office/powerpoint/2010/main" val="26164617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United Curriculum" pitchFamily="2"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United Curriculum" pitchFamily="2" charset="0"/>
              </a:defRPr>
            </a:lvl1pPr>
          </a:lstStyle>
          <a:p>
            <a:fld id="{C6CD3110-32D0-4452-834B-9411AA728368}" type="datetimeFigureOut">
              <a:rPr lang="en-GB" smtClean="0"/>
              <a:pPr/>
              <a:t>09/01/2026</a:t>
            </a:fld>
            <a:endParaRPr lang="en-GB"/>
          </a:p>
        </p:txBody>
      </p:sp>
      <p:sp>
        <p:nvSpPr>
          <p:cNvPr id="4" name="Slide Image Placeholder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United Curriculum" pitchFamily="2"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United Curriculum" pitchFamily="2" charset="0"/>
              </a:defRPr>
            </a:lvl1pPr>
          </a:lstStyle>
          <a:p>
            <a:fld id="{22CF7F3D-A76E-462C-91BC-6AD2B2EFE72A}" type="slidenum">
              <a:rPr lang="en-GB" smtClean="0"/>
              <a:pPr/>
              <a:t>‹#›</a:t>
            </a:fld>
            <a:endParaRPr lang="en-GB"/>
          </a:p>
        </p:txBody>
      </p:sp>
    </p:spTree>
    <p:extLst>
      <p:ext uri="{BB962C8B-B14F-4D97-AF65-F5344CB8AC3E}">
        <p14:creationId xmlns:p14="http://schemas.microsoft.com/office/powerpoint/2010/main" val="2123135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United Curriculum" pitchFamily="2" charset="0"/>
        <a:ea typeface="+mn-ea"/>
        <a:cs typeface="+mn-cs"/>
      </a:defRPr>
    </a:lvl1pPr>
    <a:lvl2pPr marL="457200" algn="l" defTabSz="914400" rtl="0" eaLnBrk="1" latinLnBrk="0" hangingPunct="1">
      <a:defRPr sz="1200" kern="1200">
        <a:solidFill>
          <a:schemeClr val="tx1"/>
        </a:solidFill>
        <a:latin typeface="United Curriculum" pitchFamily="2" charset="0"/>
        <a:ea typeface="+mn-ea"/>
        <a:cs typeface="+mn-cs"/>
      </a:defRPr>
    </a:lvl2pPr>
    <a:lvl3pPr marL="914400" algn="l" defTabSz="914400" rtl="0" eaLnBrk="1" latinLnBrk="0" hangingPunct="1">
      <a:defRPr sz="1200" kern="1200">
        <a:solidFill>
          <a:schemeClr val="tx1"/>
        </a:solidFill>
        <a:latin typeface="United Curriculum" pitchFamily="2" charset="0"/>
        <a:ea typeface="+mn-ea"/>
        <a:cs typeface="+mn-cs"/>
      </a:defRPr>
    </a:lvl3pPr>
    <a:lvl4pPr marL="1371600" algn="l" defTabSz="914400" rtl="0" eaLnBrk="1" latinLnBrk="0" hangingPunct="1">
      <a:defRPr sz="1200" kern="1200">
        <a:solidFill>
          <a:schemeClr val="tx1"/>
        </a:solidFill>
        <a:latin typeface="United Curriculum" pitchFamily="2" charset="0"/>
        <a:ea typeface="+mn-ea"/>
        <a:cs typeface="+mn-cs"/>
      </a:defRPr>
    </a:lvl4pPr>
    <a:lvl5pPr marL="1828800" algn="l" defTabSz="914400" rtl="0" eaLnBrk="1" latinLnBrk="0" hangingPunct="1">
      <a:defRPr sz="1200" kern="1200">
        <a:solidFill>
          <a:schemeClr val="tx1"/>
        </a:solidFill>
        <a:latin typeface="United Curriculum" pitchFamily="2"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CF7F3D-A76E-462C-91BC-6AD2B2EFE72A}" type="slidenum">
              <a:rPr lang="en-GB" smtClean="0"/>
              <a:pPr/>
              <a:t>2</a:t>
            </a:fld>
            <a:endParaRPr lang="en-GB"/>
          </a:p>
        </p:txBody>
      </p:sp>
    </p:spTree>
    <p:extLst>
      <p:ext uri="{BB962C8B-B14F-4D97-AF65-F5344CB8AC3E}">
        <p14:creationId xmlns:p14="http://schemas.microsoft.com/office/powerpoint/2010/main" val="263466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CF7F3D-A76E-462C-91BC-6AD2B2EFE72A}" type="slidenum">
              <a:rPr lang="en-GB" smtClean="0"/>
              <a:pPr/>
              <a:t>3</a:t>
            </a:fld>
            <a:endParaRPr lang="en-GB"/>
          </a:p>
        </p:txBody>
      </p:sp>
    </p:spTree>
    <p:extLst>
      <p:ext uri="{BB962C8B-B14F-4D97-AF65-F5344CB8AC3E}">
        <p14:creationId xmlns:p14="http://schemas.microsoft.com/office/powerpoint/2010/main" val="28361944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22CF7F3D-A76E-462C-91BC-6AD2B2EFE72A}" type="slidenum">
              <a:rPr lang="en-GB" smtClean="0"/>
              <a:pPr/>
              <a:t>4</a:t>
            </a:fld>
            <a:endParaRPr lang="en-GB"/>
          </a:p>
        </p:txBody>
      </p:sp>
    </p:spTree>
    <p:extLst>
      <p:ext uri="{BB962C8B-B14F-4D97-AF65-F5344CB8AC3E}">
        <p14:creationId xmlns:p14="http://schemas.microsoft.com/office/powerpoint/2010/main" val="236864951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95134807-1440-4D32-B320-71EBCBC4F4C2}"/>
              </a:ext>
            </a:extLst>
          </p:cNvPr>
          <p:cNvSpPr/>
          <p:nvPr userDrawn="1"/>
        </p:nvSpPr>
        <p:spPr>
          <a:xfrm>
            <a:off x="0" y="1421786"/>
            <a:ext cx="8641128" cy="547046"/>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6000"/>
            <a:endParaRPr lang="en-GB">
              <a:solidFill>
                <a:srgbClr val="565656"/>
              </a:solidFill>
              <a:latin typeface="Roboto" panose="02000000000000000000" pitchFamily="2" charset="0"/>
              <a:ea typeface="Roboto" panose="02000000000000000000" pitchFamily="2" charset="0"/>
            </a:endParaRPr>
          </a:p>
        </p:txBody>
      </p:sp>
      <p:sp>
        <p:nvSpPr>
          <p:cNvPr id="11" name="Freeform: Shape 10">
            <a:extLst>
              <a:ext uri="{FF2B5EF4-FFF2-40B4-BE49-F238E27FC236}">
                <a16:creationId xmlns:a16="http://schemas.microsoft.com/office/drawing/2014/main" id="{B9838CD0-0626-4A28-B004-F509C6BF3056}"/>
              </a:ext>
            </a:extLst>
          </p:cNvPr>
          <p:cNvSpPr/>
          <p:nvPr userDrawn="1"/>
        </p:nvSpPr>
        <p:spPr>
          <a:xfrm>
            <a:off x="-15314" y="275918"/>
            <a:ext cx="9271074" cy="933964"/>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id="{2B780003-00DD-4595-9E44-33DCE8987FF6}"/>
              </a:ext>
            </a:extLst>
          </p:cNvPr>
          <p:cNvSpPr/>
          <p:nvPr userDrawn="1"/>
        </p:nvSpPr>
        <p:spPr>
          <a:xfrm rot="5400000">
            <a:off x="6309621" y="3247908"/>
            <a:ext cx="6866877"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6" name="Rectangle 2">
            <a:extLst>
              <a:ext uri="{FF2B5EF4-FFF2-40B4-BE49-F238E27FC236}">
                <a16:creationId xmlns:a16="http://schemas.microsoft.com/office/drawing/2014/main" id="{333A7B9E-DC17-43CF-8093-3192937D4031}"/>
              </a:ext>
            </a:extLst>
          </p:cNvPr>
          <p:cNvSpPr/>
          <p:nvPr userDrawn="1"/>
        </p:nvSpPr>
        <p:spPr>
          <a:xfrm rot="10800000" flipH="1" flipV="1">
            <a:off x="-10158" y="5276446"/>
            <a:ext cx="3139438" cy="866547"/>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1443" y="0"/>
                </a:lnTo>
                <a:lnTo>
                  <a:pt x="6901416" y="866547"/>
                </a:lnTo>
                <a:lnTo>
                  <a:pt x="0" y="8665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United Curriculum" pitchFamily="2" charset="0"/>
            </a:endParaRPr>
          </a:p>
        </p:txBody>
      </p:sp>
      <p:pic>
        <p:nvPicPr>
          <p:cNvPr id="7" name="Picture 6">
            <a:extLst>
              <a:ext uri="{FF2B5EF4-FFF2-40B4-BE49-F238E27FC236}">
                <a16:creationId xmlns:a16="http://schemas.microsoft.com/office/drawing/2014/main" id="{304EEB8C-27D4-467D-A071-6C028CDF1C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811" y="5381440"/>
            <a:ext cx="2493010" cy="636237"/>
          </a:xfrm>
          <a:prstGeom prst="rect">
            <a:avLst/>
          </a:prstGeom>
        </p:spPr>
      </p:pic>
      <p:sp>
        <p:nvSpPr>
          <p:cNvPr id="14" name="Freeform: Shape 13">
            <a:extLst>
              <a:ext uri="{FF2B5EF4-FFF2-40B4-BE49-F238E27FC236}">
                <a16:creationId xmlns:a16="http://schemas.microsoft.com/office/drawing/2014/main" id="{0EFCA842-1115-4049-BCE7-1E58DFD1215B}"/>
              </a:ext>
            </a:extLst>
          </p:cNvPr>
          <p:cNvSpPr/>
          <p:nvPr userDrawn="1"/>
        </p:nvSpPr>
        <p:spPr>
          <a:xfrm>
            <a:off x="0" y="2359626"/>
            <a:ext cx="2407920" cy="45127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237159" y="55977"/>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r>
              <a:rPr lang="en-US" sz="2000" b="1">
                <a:solidFill>
                  <a:srgbClr val="FFFFFF"/>
                </a:solidFill>
                <a:latin typeface="United Curriculum" pitchFamily="2" charset="0"/>
                <a:ea typeface="Roboto Slab" pitchFamily="2" charset="0"/>
              </a:rPr>
              <a:t>For Teachers</a:t>
            </a:r>
            <a:endParaRPr lang="en-GB" sz="2400" b="1">
              <a:solidFill>
                <a:srgbClr val="FFFFFF"/>
              </a:solidFill>
              <a:latin typeface="United Curriculum" pitchFamily="2" charset="0"/>
              <a:ea typeface="Roboto Slab" pitchFamily="2" charset="0"/>
            </a:endParaRPr>
          </a:p>
        </p:txBody>
      </p:sp>
    </p:spTree>
    <p:extLst>
      <p:ext uri="{BB962C8B-B14F-4D97-AF65-F5344CB8AC3E}">
        <p14:creationId xmlns:p14="http://schemas.microsoft.com/office/powerpoint/2010/main" val="3538964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Layout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2B61A4-802C-4795-B531-6342DDAAC29F}"/>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4" name="Subtitle 8">
            <a:extLst>
              <a:ext uri="{FF2B5EF4-FFF2-40B4-BE49-F238E27FC236}">
                <a16:creationId xmlns:a16="http://schemas.microsoft.com/office/drawing/2014/main" id="{43591439-98C7-4B7A-B4ED-5E7C270C2F7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3313536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Layout 3: Autum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957C279-D0FE-4860-935F-C55F4C9B8DA2}"/>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E3AAD540-1946-4354-A148-CE8D031A048B}"/>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1" name="Rectangle 30">
            <a:extLst>
              <a:ext uri="{FF2B5EF4-FFF2-40B4-BE49-F238E27FC236}">
                <a16:creationId xmlns:a16="http://schemas.microsoft.com/office/drawing/2014/main" id="{2D88A2C8-001F-4418-BEF4-1F3EA8701DE2}"/>
              </a:ext>
            </a:extLst>
          </p:cNvPr>
          <p:cNvSpPr/>
          <p:nvPr userDrawn="1"/>
        </p:nvSpPr>
        <p:spPr>
          <a:xfrm rot="5400000">
            <a:off x="6522017" y="3169410"/>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3" name="Rectangle 32">
            <a:extLst>
              <a:ext uri="{FF2B5EF4-FFF2-40B4-BE49-F238E27FC236}">
                <a16:creationId xmlns:a16="http://schemas.microsoft.com/office/drawing/2014/main" id="{9E11304F-8817-4BE7-98BB-236BA6600322}"/>
              </a:ext>
            </a:extLst>
          </p:cNvPr>
          <p:cNvSpPr/>
          <p:nvPr userDrawn="1"/>
        </p:nvSpPr>
        <p:spPr>
          <a:xfrm rot="5400000">
            <a:off x="8650085" y="903193"/>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F63A3CC8-2FBD-4435-B4BD-4B71380E8B37}"/>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2" name="Subtitle 8">
            <a:extLst>
              <a:ext uri="{FF2B5EF4-FFF2-40B4-BE49-F238E27FC236}">
                <a16:creationId xmlns:a16="http://schemas.microsoft.com/office/drawing/2014/main" id="{BC87AE7C-E272-4C92-877F-7950AA0D31F8}"/>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18" name="Group 17">
            <a:extLst>
              <a:ext uri="{FF2B5EF4-FFF2-40B4-BE49-F238E27FC236}">
                <a16:creationId xmlns:a16="http://schemas.microsoft.com/office/drawing/2014/main" id="{BF8646E9-43D6-45C7-8C22-76F0D7C14D3E}"/>
              </a:ext>
            </a:extLst>
          </p:cNvPr>
          <p:cNvGrpSpPr/>
          <p:nvPr userDrawn="1"/>
        </p:nvGrpSpPr>
        <p:grpSpPr>
          <a:xfrm>
            <a:off x="8354347" y="-8877"/>
            <a:ext cx="1065321" cy="748952"/>
            <a:chOff x="8354346" y="-8675"/>
            <a:chExt cx="1065321" cy="748952"/>
          </a:xfrm>
        </p:grpSpPr>
        <p:sp>
          <p:nvSpPr>
            <p:cNvPr id="20" name="Freeform: Shape 19">
              <a:extLst>
                <a:ext uri="{FF2B5EF4-FFF2-40B4-BE49-F238E27FC236}">
                  <a16:creationId xmlns:a16="http://schemas.microsoft.com/office/drawing/2014/main" id="{A510F826-8970-41E5-903D-0FDDF258990D}"/>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21" name="Oval 20">
              <a:extLst>
                <a:ext uri="{FF2B5EF4-FFF2-40B4-BE49-F238E27FC236}">
                  <a16:creationId xmlns:a16="http://schemas.microsoft.com/office/drawing/2014/main" id="{B173A68A-501C-4A96-A2CC-E6E8E6ABDF7F}"/>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28" name="Oval 27">
              <a:extLst>
                <a:ext uri="{FF2B5EF4-FFF2-40B4-BE49-F238E27FC236}">
                  <a16:creationId xmlns:a16="http://schemas.microsoft.com/office/drawing/2014/main" id="{0FEBCFD7-FC06-48CF-9730-29FC33C4053B}"/>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United Curriculum" pitchFamily="2" charset="0"/>
                <a:ea typeface="+mn-ea"/>
                <a:cs typeface="+mn-cs"/>
              </a:endParaRPr>
            </a:p>
          </p:txBody>
        </p:sp>
      </p:grpSp>
      <p:pic>
        <p:nvPicPr>
          <p:cNvPr id="3" name="Picture 2" descr="A fork and knife crossed&#10;&#10;Description automatically generated with medium confidence">
            <a:extLst>
              <a:ext uri="{FF2B5EF4-FFF2-40B4-BE49-F238E27FC236}">
                <a16:creationId xmlns:a16="http://schemas.microsoft.com/office/drawing/2014/main" id="{81C868F7-96B7-C2EA-6FD1-30B7B773BB1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1193" y="167319"/>
            <a:ext cx="323574" cy="435555"/>
          </a:xfrm>
          <a:prstGeom prst="rect">
            <a:avLst/>
          </a:prstGeom>
        </p:spPr>
      </p:pic>
    </p:spTree>
    <p:extLst>
      <p:ext uri="{BB962C8B-B14F-4D97-AF65-F5344CB8AC3E}">
        <p14:creationId xmlns:p14="http://schemas.microsoft.com/office/powerpoint/2010/main" val="1862908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Layout 3: Sprin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64F7F9D-7FFB-431D-AF2F-AAC6CC568196}"/>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29" name="Rectangle 28">
            <a:extLst>
              <a:ext uri="{FF2B5EF4-FFF2-40B4-BE49-F238E27FC236}">
                <a16:creationId xmlns:a16="http://schemas.microsoft.com/office/drawing/2014/main" id="{D4262747-9B13-463B-BAA6-FE10F988C00A}"/>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567A564C-ACBE-4C14-8D11-6287E4B9EE93}"/>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16891E85-5FB5-4F09-A97C-DE406486C7C9}"/>
              </a:ext>
            </a:extLst>
          </p:cNvPr>
          <p:cNvSpPr/>
          <p:nvPr userDrawn="1"/>
        </p:nvSpPr>
        <p:spPr>
          <a:xfrm rot="5400000">
            <a:off x="8649500" y="3094868"/>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33C5E11F-61BD-46F6-8978-39D5E7EC7E01}"/>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31" name="Subtitle 8">
            <a:extLst>
              <a:ext uri="{FF2B5EF4-FFF2-40B4-BE49-F238E27FC236}">
                <a16:creationId xmlns:a16="http://schemas.microsoft.com/office/drawing/2014/main" id="{FA685C4A-AA2D-41CA-973C-0DFA910EEECC}"/>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25" name="Group 24">
            <a:extLst>
              <a:ext uri="{FF2B5EF4-FFF2-40B4-BE49-F238E27FC236}">
                <a16:creationId xmlns:a16="http://schemas.microsoft.com/office/drawing/2014/main" id="{A398E2E9-2703-40C4-AC80-6AF1FC76FBE7}"/>
              </a:ext>
            </a:extLst>
          </p:cNvPr>
          <p:cNvGrpSpPr/>
          <p:nvPr userDrawn="1"/>
        </p:nvGrpSpPr>
        <p:grpSpPr>
          <a:xfrm>
            <a:off x="8354347" y="-8877"/>
            <a:ext cx="1065321" cy="748952"/>
            <a:chOff x="8354346" y="-8675"/>
            <a:chExt cx="1065321" cy="748952"/>
          </a:xfrm>
        </p:grpSpPr>
        <p:sp>
          <p:nvSpPr>
            <p:cNvPr id="27" name="Freeform: Shape 26">
              <a:extLst>
                <a:ext uri="{FF2B5EF4-FFF2-40B4-BE49-F238E27FC236}">
                  <a16:creationId xmlns:a16="http://schemas.microsoft.com/office/drawing/2014/main" id="{87497CD7-2AE6-48E0-88B1-778F163DA985}"/>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28" name="Oval 27">
              <a:extLst>
                <a:ext uri="{FF2B5EF4-FFF2-40B4-BE49-F238E27FC236}">
                  <a16:creationId xmlns:a16="http://schemas.microsoft.com/office/drawing/2014/main" id="{29855260-8F52-4376-B8D9-C2BF874DABCC}"/>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33" name="Oval 32">
              <a:extLst>
                <a:ext uri="{FF2B5EF4-FFF2-40B4-BE49-F238E27FC236}">
                  <a16:creationId xmlns:a16="http://schemas.microsoft.com/office/drawing/2014/main" id="{226171A1-A53C-4BBD-846F-B57E343DFC62}"/>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United Curriculum" pitchFamily="2" charset="0"/>
                <a:ea typeface="+mn-ea"/>
                <a:cs typeface="+mn-cs"/>
              </a:endParaRPr>
            </a:p>
          </p:txBody>
        </p:sp>
      </p:grpSp>
      <p:pic>
        <p:nvPicPr>
          <p:cNvPr id="3" name="Picture 2" descr="A fork and knife crossed&#10;&#10;Description automatically generated with medium confidence">
            <a:extLst>
              <a:ext uri="{FF2B5EF4-FFF2-40B4-BE49-F238E27FC236}">
                <a16:creationId xmlns:a16="http://schemas.microsoft.com/office/drawing/2014/main" id="{4974B81A-7B8B-6DD2-389A-B14D290DB0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1193" y="167319"/>
            <a:ext cx="323574" cy="435555"/>
          </a:xfrm>
          <a:prstGeom prst="rect">
            <a:avLst/>
          </a:prstGeom>
        </p:spPr>
      </p:pic>
    </p:spTree>
    <p:extLst>
      <p:ext uri="{BB962C8B-B14F-4D97-AF65-F5344CB8AC3E}">
        <p14:creationId xmlns:p14="http://schemas.microsoft.com/office/powerpoint/2010/main" val="18008832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Layout 3: Summer">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95265FA-A7F8-4502-9C7F-AFAADBF2BAF7}"/>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5" name="Rectangle 34">
            <a:extLst>
              <a:ext uri="{FF2B5EF4-FFF2-40B4-BE49-F238E27FC236}">
                <a16:creationId xmlns:a16="http://schemas.microsoft.com/office/drawing/2014/main" id="{7CC29789-1A03-496E-B582-58E8B87FB828}"/>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6" name="Rectangle 35">
            <a:extLst>
              <a:ext uri="{FF2B5EF4-FFF2-40B4-BE49-F238E27FC236}">
                <a16:creationId xmlns:a16="http://schemas.microsoft.com/office/drawing/2014/main" id="{13FC3646-2EE4-4FAF-90D2-A3928242C367}"/>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7" name="Rectangle 36">
            <a:extLst>
              <a:ext uri="{FF2B5EF4-FFF2-40B4-BE49-F238E27FC236}">
                <a16:creationId xmlns:a16="http://schemas.microsoft.com/office/drawing/2014/main" id="{8863FDE2-0AD5-46B2-BD0E-E131EEA68CB9}"/>
              </a:ext>
            </a:extLst>
          </p:cNvPr>
          <p:cNvSpPr/>
          <p:nvPr userDrawn="1"/>
        </p:nvSpPr>
        <p:spPr>
          <a:xfrm rot="5400000">
            <a:off x="8649498" y="5296671"/>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6" name="Text Placeholder 2">
            <a:extLst>
              <a:ext uri="{FF2B5EF4-FFF2-40B4-BE49-F238E27FC236}">
                <a16:creationId xmlns:a16="http://schemas.microsoft.com/office/drawing/2014/main" id="{F5FB7B79-1ACF-481C-A9B9-8A0EE7C52C4E}"/>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9" name="Subtitle 8">
            <a:extLst>
              <a:ext uri="{FF2B5EF4-FFF2-40B4-BE49-F238E27FC236}">
                <a16:creationId xmlns:a16="http://schemas.microsoft.com/office/drawing/2014/main" id="{41372C21-26B3-44BF-B17D-BDB4CB837A9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20" name="Group 19">
            <a:extLst>
              <a:ext uri="{FF2B5EF4-FFF2-40B4-BE49-F238E27FC236}">
                <a16:creationId xmlns:a16="http://schemas.microsoft.com/office/drawing/2014/main" id="{A18BF527-09C2-42EE-81E3-F8EF505748A2}"/>
              </a:ext>
            </a:extLst>
          </p:cNvPr>
          <p:cNvGrpSpPr/>
          <p:nvPr userDrawn="1"/>
        </p:nvGrpSpPr>
        <p:grpSpPr>
          <a:xfrm>
            <a:off x="8354347" y="-8877"/>
            <a:ext cx="1065321" cy="748952"/>
            <a:chOff x="8354346" y="-8675"/>
            <a:chExt cx="1065321" cy="748952"/>
          </a:xfrm>
        </p:grpSpPr>
        <p:sp>
          <p:nvSpPr>
            <p:cNvPr id="22" name="Freeform: Shape 21">
              <a:extLst>
                <a:ext uri="{FF2B5EF4-FFF2-40B4-BE49-F238E27FC236}">
                  <a16:creationId xmlns:a16="http://schemas.microsoft.com/office/drawing/2014/main" id="{26691410-49B6-42DB-B98B-72B548183FC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23" name="Oval 22">
              <a:extLst>
                <a:ext uri="{FF2B5EF4-FFF2-40B4-BE49-F238E27FC236}">
                  <a16:creationId xmlns:a16="http://schemas.microsoft.com/office/drawing/2014/main" id="{01DF27CD-916D-4A10-994E-A299109335AA}"/>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30" name="Oval 29">
              <a:extLst>
                <a:ext uri="{FF2B5EF4-FFF2-40B4-BE49-F238E27FC236}">
                  <a16:creationId xmlns:a16="http://schemas.microsoft.com/office/drawing/2014/main" id="{B3C43CBD-E9BF-4C1C-9FBA-71B17CBE98D1}"/>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United Curriculum" pitchFamily="2" charset="0"/>
                <a:ea typeface="+mn-ea"/>
                <a:cs typeface="+mn-cs"/>
              </a:endParaRPr>
            </a:p>
          </p:txBody>
        </p:sp>
      </p:grpSp>
      <p:pic>
        <p:nvPicPr>
          <p:cNvPr id="3" name="Picture 2" descr="A fork and knife crossed&#10;&#10;Description automatically generated with medium confidence">
            <a:extLst>
              <a:ext uri="{FF2B5EF4-FFF2-40B4-BE49-F238E27FC236}">
                <a16:creationId xmlns:a16="http://schemas.microsoft.com/office/drawing/2014/main" id="{C651CE9E-0CA4-DA8C-CFED-3B9BF3B501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1193" y="167319"/>
            <a:ext cx="323574" cy="435555"/>
          </a:xfrm>
          <a:prstGeom prst="rect">
            <a:avLst/>
          </a:prstGeom>
        </p:spPr>
      </p:pic>
    </p:spTree>
    <p:extLst>
      <p:ext uri="{BB962C8B-B14F-4D97-AF65-F5344CB8AC3E}">
        <p14:creationId xmlns:p14="http://schemas.microsoft.com/office/powerpoint/2010/main" val="3030438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B9838CD0-0626-4A28-B004-F509C6BF3056}"/>
              </a:ext>
            </a:extLst>
          </p:cNvPr>
          <p:cNvSpPr/>
          <p:nvPr userDrawn="1"/>
        </p:nvSpPr>
        <p:spPr>
          <a:xfrm>
            <a:off x="-15314" y="275918"/>
            <a:ext cx="9271074" cy="933964"/>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2" name="Rectangle 11">
            <a:extLst>
              <a:ext uri="{FF2B5EF4-FFF2-40B4-BE49-F238E27FC236}">
                <a16:creationId xmlns:a16="http://schemas.microsoft.com/office/drawing/2014/main" id="{2B780003-00DD-4595-9E44-33DCE8987FF6}"/>
              </a:ext>
            </a:extLst>
          </p:cNvPr>
          <p:cNvSpPr/>
          <p:nvPr userDrawn="1"/>
        </p:nvSpPr>
        <p:spPr>
          <a:xfrm rot="5400000">
            <a:off x="6309621" y="3247908"/>
            <a:ext cx="6866877"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6" name="Rectangle 2">
            <a:extLst>
              <a:ext uri="{FF2B5EF4-FFF2-40B4-BE49-F238E27FC236}">
                <a16:creationId xmlns:a16="http://schemas.microsoft.com/office/drawing/2014/main" id="{333A7B9E-DC17-43CF-8093-3192937D4031}"/>
              </a:ext>
            </a:extLst>
          </p:cNvPr>
          <p:cNvSpPr/>
          <p:nvPr userDrawn="1"/>
        </p:nvSpPr>
        <p:spPr>
          <a:xfrm rot="10800000" flipH="1" flipV="1">
            <a:off x="-10158" y="5276446"/>
            <a:ext cx="3139438" cy="866547"/>
          </a:xfrm>
          <a:custGeom>
            <a:avLst/>
            <a:gdLst>
              <a:gd name="connsiteX0" fmla="*/ 0 w 6901416"/>
              <a:gd name="connsiteY0" fmla="*/ 0 h 866547"/>
              <a:gd name="connsiteX1" fmla="*/ 690141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5569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836646 w 6901416"/>
              <a:gd name="connsiteY1" fmla="*/ 0 h 866547"/>
              <a:gd name="connsiteX2" fmla="*/ 6901416 w 6901416"/>
              <a:gd name="connsiteY2" fmla="*/ 866547 h 866547"/>
              <a:gd name="connsiteX3" fmla="*/ 0 w 6901416"/>
              <a:gd name="connsiteY3" fmla="*/ 866547 h 866547"/>
              <a:gd name="connsiteX4" fmla="*/ 0 w 6901416"/>
              <a:gd name="connsiteY4" fmla="*/ 0 h 866547"/>
              <a:gd name="connsiteX0" fmla="*/ 0 w 6901416"/>
              <a:gd name="connsiteY0" fmla="*/ 0 h 866547"/>
              <a:gd name="connsiteX1" fmla="*/ 6751443 w 6901416"/>
              <a:gd name="connsiteY1" fmla="*/ 0 h 866547"/>
              <a:gd name="connsiteX2" fmla="*/ 6901416 w 6901416"/>
              <a:gd name="connsiteY2" fmla="*/ 866547 h 866547"/>
              <a:gd name="connsiteX3" fmla="*/ 0 w 6901416"/>
              <a:gd name="connsiteY3" fmla="*/ 866547 h 866547"/>
              <a:gd name="connsiteX4" fmla="*/ 0 w 6901416"/>
              <a:gd name="connsiteY4" fmla="*/ 0 h 86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1416" h="866547">
                <a:moveTo>
                  <a:pt x="0" y="0"/>
                </a:moveTo>
                <a:lnTo>
                  <a:pt x="6751443" y="0"/>
                </a:lnTo>
                <a:lnTo>
                  <a:pt x="6901416" y="866547"/>
                </a:lnTo>
                <a:lnTo>
                  <a:pt x="0" y="866547"/>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latin typeface="United Curriculum" panose="020B0604020202020204" charset="0"/>
            </a:endParaRPr>
          </a:p>
        </p:txBody>
      </p:sp>
      <p:pic>
        <p:nvPicPr>
          <p:cNvPr id="7" name="Picture 6">
            <a:extLst>
              <a:ext uri="{FF2B5EF4-FFF2-40B4-BE49-F238E27FC236}">
                <a16:creationId xmlns:a16="http://schemas.microsoft.com/office/drawing/2014/main" id="{304EEB8C-27D4-467D-A071-6C028CDF1C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811" y="5381440"/>
            <a:ext cx="2493010" cy="636237"/>
          </a:xfrm>
          <a:prstGeom prst="rect">
            <a:avLst/>
          </a:prstGeom>
        </p:spPr>
      </p:pic>
      <p:sp>
        <p:nvSpPr>
          <p:cNvPr id="14" name="Freeform: Shape 13">
            <a:extLst>
              <a:ext uri="{FF2B5EF4-FFF2-40B4-BE49-F238E27FC236}">
                <a16:creationId xmlns:a16="http://schemas.microsoft.com/office/drawing/2014/main" id="{0EFCA842-1115-4049-BCE7-1E58DFD1215B}"/>
              </a:ext>
            </a:extLst>
          </p:cNvPr>
          <p:cNvSpPr/>
          <p:nvPr userDrawn="1"/>
        </p:nvSpPr>
        <p:spPr>
          <a:xfrm>
            <a:off x="0" y="2359626"/>
            <a:ext cx="5597236" cy="45127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237159" y="55977"/>
                </a:lnTo>
                <a:lnTo>
                  <a:pt x="1435"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8000"/>
            <a:r>
              <a:rPr lang="en-US" sz="2000" b="1" dirty="0">
                <a:solidFill>
                  <a:srgbClr val="FFFFFF"/>
                </a:solidFill>
                <a:latin typeface="United Curriculum" panose="020B0604020202020204" charset="0"/>
                <a:ea typeface="Roboto Slab" pitchFamily="2" charset="0"/>
              </a:rPr>
              <a:t>Information for school websites</a:t>
            </a:r>
            <a:endParaRPr lang="en-GB" sz="2400" b="1" dirty="0">
              <a:solidFill>
                <a:srgbClr val="FFFFFF"/>
              </a:solidFill>
              <a:latin typeface="United Curriculum" panose="020B0604020202020204" charset="0"/>
              <a:ea typeface="Roboto Slab" pitchFamily="2" charset="0"/>
            </a:endParaRPr>
          </a:p>
        </p:txBody>
      </p:sp>
      <p:sp>
        <p:nvSpPr>
          <p:cNvPr id="8" name="Freeform: Shape 7">
            <a:extLst>
              <a:ext uri="{FF2B5EF4-FFF2-40B4-BE49-F238E27FC236}">
                <a16:creationId xmlns:a16="http://schemas.microsoft.com/office/drawing/2014/main" id="{0C20CABD-5FA7-4156-B213-F0CA6BA96FAC}"/>
              </a:ext>
            </a:extLst>
          </p:cNvPr>
          <p:cNvSpPr/>
          <p:nvPr userDrawn="1"/>
        </p:nvSpPr>
        <p:spPr>
          <a:xfrm>
            <a:off x="1" y="1420852"/>
            <a:ext cx="6021976" cy="685039"/>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 name="connsiteX0" fmla="*/ 1435 w 8566014"/>
              <a:gd name="connsiteY0" fmla="*/ 7820 h 6431769"/>
              <a:gd name="connsiteX1" fmla="*/ 2567 w 8566014"/>
              <a:gd name="connsiteY1" fmla="*/ 6431769 h 6431769"/>
              <a:gd name="connsiteX2" fmla="*/ 8566014 w 8566014"/>
              <a:gd name="connsiteY2" fmla="*/ 6398949 h 6431769"/>
              <a:gd name="connsiteX3" fmla="*/ 8368737 w 8566014"/>
              <a:gd name="connsiteY3" fmla="*/ 0 h 6431769"/>
              <a:gd name="connsiteX4" fmla="*/ 1435 w 8566014"/>
              <a:gd name="connsiteY4" fmla="*/ 7820 h 6431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31769">
                <a:moveTo>
                  <a:pt x="1435" y="7820"/>
                </a:moveTo>
                <a:cubicBezTo>
                  <a:pt x="-3951" y="2149136"/>
                  <a:pt x="7953" y="4290453"/>
                  <a:pt x="2567" y="6431769"/>
                </a:cubicBezTo>
                <a:lnTo>
                  <a:pt x="8566014" y="6398949"/>
                </a:lnTo>
                <a:lnTo>
                  <a:pt x="8368737" y="0"/>
                </a:lnTo>
                <a:lnTo>
                  <a:pt x="1435" y="782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3232"/>
            <a:endParaRPr lang="en-GB">
              <a:solidFill>
                <a:srgbClr val="565656"/>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0292431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Layout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FDACAE-FFCA-4540-B02E-7784428003E3}"/>
              </a:ext>
            </a:extLst>
          </p:cNvPr>
          <p:cNvSpPr/>
          <p:nvPr userDrawn="1"/>
        </p:nvSpPr>
        <p:spPr>
          <a:xfrm>
            <a:off x="-15314" y="186280"/>
            <a:ext cx="7702522"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386319"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
        <p:nvSpPr>
          <p:cNvPr id="23" name="Freeform: Shape 22">
            <a:extLst>
              <a:ext uri="{FF2B5EF4-FFF2-40B4-BE49-F238E27FC236}">
                <a16:creationId xmlns:a16="http://schemas.microsoft.com/office/drawing/2014/main" id="{D62ACE61-AEFC-4173-A16A-57A130848E54}"/>
              </a:ext>
            </a:extLst>
          </p:cNvPr>
          <p:cNvSpPr/>
          <p:nvPr userDrawn="1"/>
        </p:nvSpPr>
        <p:spPr>
          <a:xfrm rot="16200000">
            <a:off x="8254229" y="-433098"/>
            <a:ext cx="748952" cy="1597393"/>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26" name="Oval 25">
            <a:extLst>
              <a:ext uri="{FF2B5EF4-FFF2-40B4-BE49-F238E27FC236}">
                <a16:creationId xmlns:a16="http://schemas.microsoft.com/office/drawing/2014/main" id="{1707D217-2AB5-46E8-9C12-4504461C9626}"/>
              </a:ext>
            </a:extLst>
          </p:cNvPr>
          <p:cNvSpPr/>
          <p:nvPr userDrawn="1"/>
        </p:nvSpPr>
        <p:spPr>
          <a:xfrm>
            <a:off x="8699410" y="103618"/>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United Curriculum" pitchFamily="2" charset="0"/>
              <a:ea typeface="+mn-ea"/>
              <a:cs typeface="+mn-cs"/>
            </a:endParaRPr>
          </a:p>
        </p:txBody>
      </p:sp>
      <p:sp>
        <p:nvSpPr>
          <p:cNvPr id="2" name="Oval 1">
            <a:extLst>
              <a:ext uri="{FF2B5EF4-FFF2-40B4-BE49-F238E27FC236}">
                <a16:creationId xmlns:a16="http://schemas.microsoft.com/office/drawing/2014/main" id="{EB8327A5-457F-85C2-D67B-0540EF614D2A}"/>
              </a:ext>
            </a:extLst>
          </p:cNvPr>
          <p:cNvSpPr/>
          <p:nvPr userDrawn="1"/>
        </p:nvSpPr>
        <p:spPr>
          <a:xfrm>
            <a:off x="8003958" y="103407"/>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United Curriculum" pitchFamily="2" charset="0"/>
              <a:ea typeface="+mn-ea"/>
              <a:cs typeface="+mn-cs"/>
            </a:endParaRPr>
          </a:p>
        </p:txBody>
      </p:sp>
      <p:pic>
        <p:nvPicPr>
          <p:cNvPr id="22" name="Picture 21" descr="A picture containing arrow&#10;&#10;Description automatically generated">
            <a:extLst>
              <a:ext uri="{FF2B5EF4-FFF2-40B4-BE49-F238E27FC236}">
                <a16:creationId xmlns:a16="http://schemas.microsoft.com/office/drawing/2014/main" id="{E476EE72-793F-4906-B589-FA2D86DFAF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0307" y="168699"/>
            <a:ext cx="308090" cy="434175"/>
          </a:xfrm>
          <a:prstGeom prst="rect">
            <a:avLst/>
          </a:prstGeom>
        </p:spPr>
      </p:pic>
      <p:pic>
        <p:nvPicPr>
          <p:cNvPr id="3" name="Picture 2" descr="A fork and knife crossed&#10;&#10;Description automatically generated with medium confidence">
            <a:extLst>
              <a:ext uri="{FF2B5EF4-FFF2-40B4-BE49-F238E27FC236}">
                <a16:creationId xmlns:a16="http://schemas.microsoft.com/office/drawing/2014/main" id="{05492282-1CA7-68ED-CFE4-B87FF45199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820151" y="167319"/>
            <a:ext cx="323574" cy="435555"/>
          </a:xfrm>
          <a:prstGeom prst="rect">
            <a:avLst/>
          </a:prstGeom>
        </p:spPr>
      </p:pic>
    </p:spTree>
    <p:extLst>
      <p:ext uri="{BB962C8B-B14F-4D97-AF65-F5344CB8AC3E}">
        <p14:creationId xmlns:p14="http://schemas.microsoft.com/office/powerpoint/2010/main" val="4263718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yout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20" name="Group 19">
            <a:extLst>
              <a:ext uri="{FF2B5EF4-FFF2-40B4-BE49-F238E27FC236}">
                <a16:creationId xmlns:a16="http://schemas.microsoft.com/office/drawing/2014/main" id="{F7B5E250-8CA8-4032-8BDA-0D36F96F66E5}"/>
              </a:ext>
            </a:extLst>
          </p:cNvPr>
          <p:cNvGrpSpPr/>
          <p:nvPr userDrawn="1"/>
        </p:nvGrpSpPr>
        <p:grpSpPr>
          <a:xfrm>
            <a:off x="8354347" y="-8877"/>
            <a:ext cx="1065321" cy="748952"/>
            <a:chOff x="7607201" y="-8675"/>
            <a:chExt cx="1065321" cy="748952"/>
          </a:xfrm>
        </p:grpSpPr>
        <p:grpSp>
          <p:nvGrpSpPr>
            <p:cNvPr id="21" name="Group 20">
              <a:extLst>
                <a:ext uri="{FF2B5EF4-FFF2-40B4-BE49-F238E27FC236}">
                  <a16:creationId xmlns:a16="http://schemas.microsoft.com/office/drawing/2014/main" id="{E8D28F58-D3C9-4831-A6A2-45D69F5FF99D}"/>
                </a:ext>
              </a:extLst>
            </p:cNvPr>
            <p:cNvGrpSpPr/>
            <p:nvPr userDrawn="1"/>
          </p:nvGrpSpPr>
          <p:grpSpPr>
            <a:xfrm>
              <a:off x="7607201" y="-8675"/>
              <a:ext cx="1065321" cy="748952"/>
              <a:chOff x="8354346" y="-8675"/>
              <a:chExt cx="1065321" cy="748952"/>
            </a:xfrm>
          </p:grpSpPr>
          <p:sp>
            <p:nvSpPr>
              <p:cNvPr id="23" name="Freeform: Shape 22">
                <a:extLst>
                  <a:ext uri="{FF2B5EF4-FFF2-40B4-BE49-F238E27FC236}">
                    <a16:creationId xmlns:a16="http://schemas.microsoft.com/office/drawing/2014/main" id="{D62ACE61-AEFC-4173-A16A-57A130848E5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25" name="Oval 24">
                <a:extLst>
                  <a:ext uri="{FF2B5EF4-FFF2-40B4-BE49-F238E27FC236}">
                    <a16:creationId xmlns:a16="http://schemas.microsoft.com/office/drawing/2014/main" id="{415CFFFD-D24F-4D34-9237-D76083B5D294}"/>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26" name="Oval 25">
                <a:extLst>
                  <a:ext uri="{FF2B5EF4-FFF2-40B4-BE49-F238E27FC236}">
                    <a16:creationId xmlns:a16="http://schemas.microsoft.com/office/drawing/2014/main" id="{1707D217-2AB5-46E8-9C12-4504461C9626}"/>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United Curriculum" pitchFamily="2" charset="0"/>
                  <a:ea typeface="+mn-ea"/>
                  <a:cs typeface="+mn-cs"/>
                </a:endParaRPr>
              </a:p>
            </p:txBody>
          </p:sp>
        </p:grpSp>
        <p:pic>
          <p:nvPicPr>
            <p:cNvPr id="22" name="Picture 21" descr="A picture containing arrow&#10;&#10;Description automatically generated">
              <a:extLst>
                <a:ext uri="{FF2B5EF4-FFF2-40B4-BE49-F238E27FC236}">
                  <a16:creationId xmlns:a16="http://schemas.microsoft.com/office/drawing/2014/main" id="{E476EE72-793F-4906-B589-FA2D86DFAF0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643" y="177214"/>
              <a:ext cx="308090" cy="434175"/>
            </a:xfrm>
            <a:prstGeom prst="rect">
              <a:avLst/>
            </a:prstGeom>
          </p:spPr>
        </p:pic>
      </p:grpSp>
    </p:spTree>
    <p:extLst>
      <p:ext uri="{BB962C8B-B14F-4D97-AF65-F5344CB8AC3E}">
        <p14:creationId xmlns:p14="http://schemas.microsoft.com/office/powerpoint/2010/main" val="2793411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yout 2">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152B61A4-802C-4795-B531-6342DDAAC29F}"/>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4" name="Subtitle 8">
            <a:extLst>
              <a:ext uri="{FF2B5EF4-FFF2-40B4-BE49-F238E27FC236}">
                <a16:creationId xmlns:a16="http://schemas.microsoft.com/office/drawing/2014/main" id="{43591439-98C7-4B7A-B4ED-5E7C270C2F7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0391147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ayout 3: Autum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4957C279-D0FE-4860-935F-C55F4C9B8DA2}"/>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E3AAD540-1946-4354-A148-CE8D031A048B}"/>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1" name="Rectangle 30">
            <a:extLst>
              <a:ext uri="{FF2B5EF4-FFF2-40B4-BE49-F238E27FC236}">
                <a16:creationId xmlns:a16="http://schemas.microsoft.com/office/drawing/2014/main" id="{2D88A2C8-001F-4418-BEF4-1F3EA8701DE2}"/>
              </a:ext>
            </a:extLst>
          </p:cNvPr>
          <p:cNvSpPr/>
          <p:nvPr userDrawn="1"/>
        </p:nvSpPr>
        <p:spPr>
          <a:xfrm rot="5400000">
            <a:off x="6522017" y="3169410"/>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3" name="Rectangle 32">
            <a:extLst>
              <a:ext uri="{FF2B5EF4-FFF2-40B4-BE49-F238E27FC236}">
                <a16:creationId xmlns:a16="http://schemas.microsoft.com/office/drawing/2014/main" id="{9E11304F-8817-4BE7-98BB-236BA6600322}"/>
              </a:ext>
            </a:extLst>
          </p:cNvPr>
          <p:cNvSpPr/>
          <p:nvPr userDrawn="1"/>
        </p:nvSpPr>
        <p:spPr>
          <a:xfrm rot="5400000">
            <a:off x="8650085" y="903193"/>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F63A3CC8-2FBD-4435-B4BD-4B71380E8B37}"/>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2" name="Subtitle 8">
            <a:extLst>
              <a:ext uri="{FF2B5EF4-FFF2-40B4-BE49-F238E27FC236}">
                <a16:creationId xmlns:a16="http://schemas.microsoft.com/office/drawing/2014/main" id="{BC87AE7C-E272-4C92-877F-7950AA0D31F8}"/>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17" name="Group 16">
            <a:extLst>
              <a:ext uri="{FF2B5EF4-FFF2-40B4-BE49-F238E27FC236}">
                <a16:creationId xmlns:a16="http://schemas.microsoft.com/office/drawing/2014/main" id="{214F1C22-52D8-417E-8356-B1757BFD5ACC}"/>
              </a:ext>
            </a:extLst>
          </p:cNvPr>
          <p:cNvGrpSpPr/>
          <p:nvPr userDrawn="1"/>
        </p:nvGrpSpPr>
        <p:grpSpPr>
          <a:xfrm>
            <a:off x="8354347" y="-8877"/>
            <a:ext cx="1065321" cy="748952"/>
            <a:chOff x="7607201" y="-8675"/>
            <a:chExt cx="1065321" cy="748952"/>
          </a:xfrm>
        </p:grpSpPr>
        <p:grpSp>
          <p:nvGrpSpPr>
            <p:cNvPr id="18" name="Group 17">
              <a:extLst>
                <a:ext uri="{FF2B5EF4-FFF2-40B4-BE49-F238E27FC236}">
                  <a16:creationId xmlns:a16="http://schemas.microsoft.com/office/drawing/2014/main" id="{BF8646E9-43D6-45C7-8C22-76F0D7C14D3E}"/>
                </a:ext>
              </a:extLst>
            </p:cNvPr>
            <p:cNvGrpSpPr/>
            <p:nvPr userDrawn="1"/>
          </p:nvGrpSpPr>
          <p:grpSpPr>
            <a:xfrm>
              <a:off x="7607201" y="-8675"/>
              <a:ext cx="1065321" cy="748952"/>
              <a:chOff x="8354346" y="-8675"/>
              <a:chExt cx="1065321" cy="748952"/>
            </a:xfrm>
          </p:grpSpPr>
          <p:sp>
            <p:nvSpPr>
              <p:cNvPr id="20" name="Freeform: Shape 19">
                <a:extLst>
                  <a:ext uri="{FF2B5EF4-FFF2-40B4-BE49-F238E27FC236}">
                    <a16:creationId xmlns:a16="http://schemas.microsoft.com/office/drawing/2014/main" id="{A510F826-8970-41E5-903D-0FDDF258990D}"/>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21" name="Oval 20">
                <a:extLst>
                  <a:ext uri="{FF2B5EF4-FFF2-40B4-BE49-F238E27FC236}">
                    <a16:creationId xmlns:a16="http://schemas.microsoft.com/office/drawing/2014/main" id="{B173A68A-501C-4A96-A2CC-E6E8E6ABDF7F}"/>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28" name="Oval 27">
                <a:extLst>
                  <a:ext uri="{FF2B5EF4-FFF2-40B4-BE49-F238E27FC236}">
                    <a16:creationId xmlns:a16="http://schemas.microsoft.com/office/drawing/2014/main" id="{0FEBCFD7-FC06-48CF-9730-29FC33C4053B}"/>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United Curriculum" pitchFamily="2" charset="0"/>
                  <a:ea typeface="+mn-ea"/>
                  <a:cs typeface="+mn-cs"/>
                </a:endParaRPr>
              </a:p>
            </p:txBody>
          </p:sp>
        </p:grpSp>
        <p:pic>
          <p:nvPicPr>
            <p:cNvPr id="19" name="Picture 18" descr="A picture containing arrow&#10;&#10;Description automatically generated">
              <a:extLst>
                <a:ext uri="{FF2B5EF4-FFF2-40B4-BE49-F238E27FC236}">
                  <a16:creationId xmlns:a16="http://schemas.microsoft.com/office/drawing/2014/main" id="{9378A883-0290-45A1-827E-E2E7E49807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643" y="177214"/>
              <a:ext cx="308090" cy="434175"/>
            </a:xfrm>
            <a:prstGeom prst="rect">
              <a:avLst/>
            </a:prstGeom>
          </p:spPr>
        </p:pic>
      </p:grpSp>
    </p:spTree>
    <p:extLst>
      <p:ext uri="{BB962C8B-B14F-4D97-AF65-F5344CB8AC3E}">
        <p14:creationId xmlns:p14="http://schemas.microsoft.com/office/powerpoint/2010/main" val="3235672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ayout 3: Sprin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364F7F9D-7FFB-431D-AF2F-AAC6CC568196}"/>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29" name="Rectangle 28">
            <a:extLst>
              <a:ext uri="{FF2B5EF4-FFF2-40B4-BE49-F238E27FC236}">
                <a16:creationId xmlns:a16="http://schemas.microsoft.com/office/drawing/2014/main" id="{D4262747-9B13-463B-BAA6-FE10F988C00A}"/>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0" name="Rectangle 29">
            <a:extLst>
              <a:ext uri="{FF2B5EF4-FFF2-40B4-BE49-F238E27FC236}">
                <a16:creationId xmlns:a16="http://schemas.microsoft.com/office/drawing/2014/main" id="{567A564C-ACBE-4C14-8D11-6287E4B9EE93}"/>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2" name="Rectangle 31">
            <a:extLst>
              <a:ext uri="{FF2B5EF4-FFF2-40B4-BE49-F238E27FC236}">
                <a16:creationId xmlns:a16="http://schemas.microsoft.com/office/drawing/2014/main" id="{16891E85-5FB5-4F09-A97C-DE406486C7C9}"/>
              </a:ext>
            </a:extLst>
          </p:cNvPr>
          <p:cNvSpPr/>
          <p:nvPr userDrawn="1"/>
        </p:nvSpPr>
        <p:spPr>
          <a:xfrm rot="5400000">
            <a:off x="8649500" y="3094868"/>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5" name="Text Placeholder 2">
            <a:extLst>
              <a:ext uri="{FF2B5EF4-FFF2-40B4-BE49-F238E27FC236}">
                <a16:creationId xmlns:a16="http://schemas.microsoft.com/office/drawing/2014/main" id="{33C5E11F-61BD-46F6-8978-39D5E7EC7E01}"/>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31" name="Subtitle 8">
            <a:extLst>
              <a:ext uri="{FF2B5EF4-FFF2-40B4-BE49-F238E27FC236}">
                <a16:creationId xmlns:a16="http://schemas.microsoft.com/office/drawing/2014/main" id="{FA685C4A-AA2D-41CA-973C-0DFA910EEECC}"/>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24" name="Group 23">
            <a:extLst>
              <a:ext uri="{FF2B5EF4-FFF2-40B4-BE49-F238E27FC236}">
                <a16:creationId xmlns:a16="http://schemas.microsoft.com/office/drawing/2014/main" id="{6CB798AA-C932-40C7-AC4F-E98906C107E6}"/>
              </a:ext>
            </a:extLst>
          </p:cNvPr>
          <p:cNvGrpSpPr/>
          <p:nvPr userDrawn="1"/>
        </p:nvGrpSpPr>
        <p:grpSpPr>
          <a:xfrm>
            <a:off x="8354347" y="-8877"/>
            <a:ext cx="1065321" cy="748952"/>
            <a:chOff x="7607201" y="-8675"/>
            <a:chExt cx="1065321" cy="748952"/>
          </a:xfrm>
        </p:grpSpPr>
        <p:grpSp>
          <p:nvGrpSpPr>
            <p:cNvPr id="25" name="Group 24">
              <a:extLst>
                <a:ext uri="{FF2B5EF4-FFF2-40B4-BE49-F238E27FC236}">
                  <a16:creationId xmlns:a16="http://schemas.microsoft.com/office/drawing/2014/main" id="{A398E2E9-2703-40C4-AC80-6AF1FC76FBE7}"/>
                </a:ext>
              </a:extLst>
            </p:cNvPr>
            <p:cNvGrpSpPr/>
            <p:nvPr userDrawn="1"/>
          </p:nvGrpSpPr>
          <p:grpSpPr>
            <a:xfrm>
              <a:off x="7607201" y="-8675"/>
              <a:ext cx="1065321" cy="748952"/>
              <a:chOff x="8354346" y="-8675"/>
              <a:chExt cx="1065321" cy="748952"/>
            </a:xfrm>
          </p:grpSpPr>
          <p:sp>
            <p:nvSpPr>
              <p:cNvPr id="27" name="Freeform: Shape 26">
                <a:extLst>
                  <a:ext uri="{FF2B5EF4-FFF2-40B4-BE49-F238E27FC236}">
                    <a16:creationId xmlns:a16="http://schemas.microsoft.com/office/drawing/2014/main" id="{87497CD7-2AE6-48E0-88B1-778F163DA985}"/>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28" name="Oval 27">
                <a:extLst>
                  <a:ext uri="{FF2B5EF4-FFF2-40B4-BE49-F238E27FC236}">
                    <a16:creationId xmlns:a16="http://schemas.microsoft.com/office/drawing/2014/main" id="{29855260-8F52-4376-B8D9-C2BF874DABCC}"/>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33" name="Oval 32">
                <a:extLst>
                  <a:ext uri="{FF2B5EF4-FFF2-40B4-BE49-F238E27FC236}">
                    <a16:creationId xmlns:a16="http://schemas.microsoft.com/office/drawing/2014/main" id="{226171A1-A53C-4BBD-846F-B57E343DFC62}"/>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United Curriculum" pitchFamily="2" charset="0"/>
                  <a:ea typeface="+mn-ea"/>
                  <a:cs typeface="+mn-cs"/>
                </a:endParaRPr>
              </a:p>
            </p:txBody>
          </p:sp>
        </p:grpSp>
        <p:pic>
          <p:nvPicPr>
            <p:cNvPr id="26" name="Picture 25" descr="A picture containing arrow&#10;&#10;Description automatically generated">
              <a:extLst>
                <a:ext uri="{FF2B5EF4-FFF2-40B4-BE49-F238E27FC236}">
                  <a16:creationId xmlns:a16="http://schemas.microsoft.com/office/drawing/2014/main" id="{426DAB54-0843-4505-87BB-2160C55CB3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643" y="177214"/>
              <a:ext cx="308090" cy="434175"/>
            </a:xfrm>
            <a:prstGeom prst="rect">
              <a:avLst/>
            </a:prstGeom>
          </p:spPr>
        </p:pic>
      </p:grpSp>
    </p:spTree>
    <p:extLst>
      <p:ext uri="{BB962C8B-B14F-4D97-AF65-F5344CB8AC3E}">
        <p14:creationId xmlns:p14="http://schemas.microsoft.com/office/powerpoint/2010/main" val="2496367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ayout 3: Summer">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195265FA-A7F8-4502-9C7F-AFAADBF2BAF7}"/>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35" name="Rectangle 34">
            <a:extLst>
              <a:ext uri="{FF2B5EF4-FFF2-40B4-BE49-F238E27FC236}">
                <a16:creationId xmlns:a16="http://schemas.microsoft.com/office/drawing/2014/main" id="{7CC29789-1A03-496E-B582-58E8B87FB828}"/>
              </a:ext>
            </a:extLst>
          </p:cNvPr>
          <p:cNvSpPr/>
          <p:nvPr userDrawn="1"/>
        </p:nvSpPr>
        <p:spPr>
          <a:xfrm rot="5400000">
            <a:off x="6522310" y="3168893"/>
            <a:ext cx="6582195" cy="22122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6" name="Rectangle 35">
            <a:extLst>
              <a:ext uri="{FF2B5EF4-FFF2-40B4-BE49-F238E27FC236}">
                <a16:creationId xmlns:a16="http://schemas.microsoft.com/office/drawing/2014/main" id="{13FC3646-2EE4-4FAF-90D2-A3928242C367}"/>
              </a:ext>
            </a:extLst>
          </p:cNvPr>
          <p:cNvSpPr/>
          <p:nvPr userDrawn="1"/>
        </p:nvSpPr>
        <p:spPr>
          <a:xfrm rot="5400000">
            <a:off x="6522017" y="3172107"/>
            <a:ext cx="6582195" cy="220633"/>
          </a:xfrm>
          <a:prstGeom prst="rect">
            <a:avLst/>
          </a:prstGeom>
          <a:solidFill>
            <a:schemeClr val="accent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37" name="Rectangle 36">
            <a:extLst>
              <a:ext uri="{FF2B5EF4-FFF2-40B4-BE49-F238E27FC236}">
                <a16:creationId xmlns:a16="http://schemas.microsoft.com/office/drawing/2014/main" id="{8863FDE2-0AD5-46B2-BD0E-E131EEA68CB9}"/>
              </a:ext>
            </a:extLst>
          </p:cNvPr>
          <p:cNvSpPr/>
          <p:nvPr userDrawn="1"/>
        </p:nvSpPr>
        <p:spPr>
          <a:xfrm rot="5400000">
            <a:off x="8649498" y="5296671"/>
            <a:ext cx="2194560" cy="353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pc="50" baseline="0">
              <a:latin typeface="Roboto" panose="02000000000000000000" pitchFamily="2" charset="0"/>
              <a:ea typeface="Roboto" panose="02000000000000000000" pitchFamily="2" charset="0"/>
            </a:endParaRPr>
          </a:p>
        </p:txBody>
      </p:sp>
      <p:sp>
        <p:nvSpPr>
          <p:cNvPr id="16" name="Text Placeholder 2">
            <a:extLst>
              <a:ext uri="{FF2B5EF4-FFF2-40B4-BE49-F238E27FC236}">
                <a16:creationId xmlns:a16="http://schemas.microsoft.com/office/drawing/2014/main" id="{F5FB7B79-1ACF-481C-A9B9-8A0EE7C52C4E}"/>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9" name="Subtitle 8">
            <a:extLst>
              <a:ext uri="{FF2B5EF4-FFF2-40B4-BE49-F238E27FC236}">
                <a16:creationId xmlns:a16="http://schemas.microsoft.com/office/drawing/2014/main" id="{41372C21-26B3-44BF-B17D-BDB4CB837A9E}"/>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19" name="Group 18">
            <a:extLst>
              <a:ext uri="{FF2B5EF4-FFF2-40B4-BE49-F238E27FC236}">
                <a16:creationId xmlns:a16="http://schemas.microsoft.com/office/drawing/2014/main" id="{983C0CE2-0809-4196-932F-C80D85088D8F}"/>
              </a:ext>
            </a:extLst>
          </p:cNvPr>
          <p:cNvGrpSpPr/>
          <p:nvPr userDrawn="1"/>
        </p:nvGrpSpPr>
        <p:grpSpPr>
          <a:xfrm>
            <a:off x="8354347" y="-8877"/>
            <a:ext cx="1065321" cy="748952"/>
            <a:chOff x="7607201" y="-8675"/>
            <a:chExt cx="1065321" cy="748952"/>
          </a:xfrm>
        </p:grpSpPr>
        <p:grpSp>
          <p:nvGrpSpPr>
            <p:cNvPr id="20" name="Group 19">
              <a:extLst>
                <a:ext uri="{FF2B5EF4-FFF2-40B4-BE49-F238E27FC236}">
                  <a16:creationId xmlns:a16="http://schemas.microsoft.com/office/drawing/2014/main" id="{A18BF527-09C2-42EE-81E3-F8EF505748A2}"/>
                </a:ext>
              </a:extLst>
            </p:cNvPr>
            <p:cNvGrpSpPr/>
            <p:nvPr userDrawn="1"/>
          </p:nvGrpSpPr>
          <p:grpSpPr>
            <a:xfrm>
              <a:off x="7607201" y="-8675"/>
              <a:ext cx="1065321" cy="748952"/>
              <a:chOff x="8354346" y="-8675"/>
              <a:chExt cx="1065321" cy="748952"/>
            </a:xfrm>
          </p:grpSpPr>
          <p:sp>
            <p:nvSpPr>
              <p:cNvPr id="22" name="Freeform: Shape 21">
                <a:extLst>
                  <a:ext uri="{FF2B5EF4-FFF2-40B4-BE49-F238E27FC236}">
                    <a16:creationId xmlns:a16="http://schemas.microsoft.com/office/drawing/2014/main" id="{26691410-49B6-42DB-B98B-72B548183FC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23" name="Oval 22">
                <a:extLst>
                  <a:ext uri="{FF2B5EF4-FFF2-40B4-BE49-F238E27FC236}">
                    <a16:creationId xmlns:a16="http://schemas.microsoft.com/office/drawing/2014/main" id="{01DF27CD-916D-4A10-994E-A299109335AA}"/>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30" name="Oval 29">
                <a:extLst>
                  <a:ext uri="{FF2B5EF4-FFF2-40B4-BE49-F238E27FC236}">
                    <a16:creationId xmlns:a16="http://schemas.microsoft.com/office/drawing/2014/main" id="{B3C43CBD-E9BF-4C1C-9FBA-71B17CBE98D1}"/>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United Curriculum" pitchFamily="2" charset="0"/>
                  <a:ea typeface="+mn-ea"/>
                  <a:cs typeface="+mn-cs"/>
                </a:endParaRPr>
              </a:p>
            </p:txBody>
          </p:sp>
        </p:grpSp>
        <p:pic>
          <p:nvPicPr>
            <p:cNvPr id="21" name="Picture 20" descr="A picture containing arrow&#10;&#10;Description automatically generated">
              <a:extLst>
                <a:ext uri="{FF2B5EF4-FFF2-40B4-BE49-F238E27FC236}">
                  <a16:creationId xmlns:a16="http://schemas.microsoft.com/office/drawing/2014/main" id="{099DA379-FE93-4723-B672-9D0BA881C3E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643" y="177214"/>
              <a:ext cx="308090" cy="434175"/>
            </a:xfrm>
            <a:prstGeom prst="rect">
              <a:avLst/>
            </a:prstGeom>
          </p:spPr>
        </p:pic>
      </p:grpSp>
    </p:spTree>
    <p:extLst>
      <p:ext uri="{BB962C8B-B14F-4D97-AF65-F5344CB8AC3E}">
        <p14:creationId xmlns:p14="http://schemas.microsoft.com/office/powerpoint/2010/main" val="2366520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ayout 1">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FBFDACAE-FFCA-4540-B02E-7784428003E3}"/>
              </a:ext>
            </a:extLst>
          </p:cNvPr>
          <p:cNvSpPr/>
          <p:nvPr userDrawn="1"/>
        </p:nvSpPr>
        <p:spPr>
          <a:xfrm>
            <a:off x="-15315" y="186280"/>
            <a:ext cx="8124669" cy="553998"/>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6157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16157 w 8581423"/>
              <a:gd name="connsiteY4" fmla="*/ 0 h 6423949"/>
              <a:gd name="connsiteX0" fmla="*/ 79025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79025 w 8581423"/>
              <a:gd name="connsiteY4" fmla="*/ 0 h 6423949"/>
              <a:gd name="connsiteX0" fmla="*/ 36589 w 8581423"/>
              <a:gd name="connsiteY0" fmla="*/ 0 h 6423949"/>
              <a:gd name="connsiteX1" fmla="*/ 0 w 8581423"/>
              <a:gd name="connsiteY1" fmla="*/ 6423949 h 6423949"/>
              <a:gd name="connsiteX2" fmla="*/ 8581423 w 8581423"/>
              <a:gd name="connsiteY2" fmla="*/ 6308202 h 6423949"/>
              <a:gd name="connsiteX3" fmla="*/ 8511975 w 8581423"/>
              <a:gd name="connsiteY3" fmla="*/ 138896 h 6423949"/>
              <a:gd name="connsiteX4" fmla="*/ 36589 w 8581423"/>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476821 w 8546269"/>
              <a:gd name="connsiteY3" fmla="*/ 138896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96393 w 8546269"/>
              <a:gd name="connsiteY3" fmla="*/ 138898 h 6423949"/>
              <a:gd name="connsiteX4" fmla="*/ 1435 w 8546269"/>
              <a:gd name="connsiteY4" fmla="*/ 0 h 6423949"/>
              <a:gd name="connsiteX0" fmla="*/ 1435 w 8546269"/>
              <a:gd name="connsiteY0" fmla="*/ 26944 h 6450893"/>
              <a:gd name="connsiteX1" fmla="*/ 2567 w 8546269"/>
              <a:gd name="connsiteY1" fmla="*/ 6450893 h 6450893"/>
              <a:gd name="connsiteX2" fmla="*/ 8546269 w 8546269"/>
              <a:gd name="connsiteY2" fmla="*/ 6335146 h 6450893"/>
              <a:gd name="connsiteX3" fmla="*/ 8276650 w 8546269"/>
              <a:gd name="connsiteY3" fmla="*/ 0 h 6450893"/>
              <a:gd name="connsiteX4" fmla="*/ 1435 w 8546269"/>
              <a:gd name="connsiteY4" fmla="*/ 26944 h 6450893"/>
              <a:gd name="connsiteX0" fmla="*/ 1435 w 8546269"/>
              <a:gd name="connsiteY0" fmla="*/ 82225 h 6506174"/>
              <a:gd name="connsiteX1" fmla="*/ 2567 w 8546269"/>
              <a:gd name="connsiteY1" fmla="*/ 6506174 h 6506174"/>
              <a:gd name="connsiteX2" fmla="*/ 8546269 w 8546269"/>
              <a:gd name="connsiteY2" fmla="*/ 6390427 h 6506174"/>
              <a:gd name="connsiteX3" fmla="*/ 8266777 w 8546269"/>
              <a:gd name="connsiteY3" fmla="*/ 0 h 6506174"/>
              <a:gd name="connsiteX4" fmla="*/ 1435 w 8546269"/>
              <a:gd name="connsiteY4" fmla="*/ 82225 h 6506174"/>
              <a:gd name="connsiteX0" fmla="*/ 1435 w 8546269"/>
              <a:gd name="connsiteY0" fmla="*/ 0 h 6423949"/>
              <a:gd name="connsiteX1" fmla="*/ 2567 w 8546269"/>
              <a:gd name="connsiteY1" fmla="*/ 6423949 h 6423949"/>
              <a:gd name="connsiteX2" fmla="*/ 8546269 w 8546269"/>
              <a:gd name="connsiteY2" fmla="*/ 6308202 h 6423949"/>
              <a:gd name="connsiteX3" fmla="*/ 8266777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47032 w 8546269"/>
              <a:gd name="connsiteY3" fmla="*/ 28337 h 6423949"/>
              <a:gd name="connsiteX4" fmla="*/ 1435 w 8546269"/>
              <a:gd name="connsiteY4" fmla="*/ 0 h 6423949"/>
              <a:gd name="connsiteX0" fmla="*/ 1435 w 8546269"/>
              <a:gd name="connsiteY0" fmla="*/ 54584 h 6478533"/>
              <a:gd name="connsiteX1" fmla="*/ 2567 w 8546269"/>
              <a:gd name="connsiteY1" fmla="*/ 6478533 h 6478533"/>
              <a:gd name="connsiteX2" fmla="*/ 8546269 w 8546269"/>
              <a:gd name="connsiteY2" fmla="*/ 6362786 h 6478533"/>
              <a:gd name="connsiteX3" fmla="*/ 8227286 w 8546269"/>
              <a:gd name="connsiteY3" fmla="*/ 0 h 6478533"/>
              <a:gd name="connsiteX4" fmla="*/ 1435 w 8546269"/>
              <a:gd name="connsiteY4" fmla="*/ 54584 h 6478533"/>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46269"/>
              <a:gd name="connsiteY0" fmla="*/ 0 h 6423949"/>
              <a:gd name="connsiteX1" fmla="*/ 2567 w 8546269"/>
              <a:gd name="connsiteY1" fmla="*/ 6423949 h 6423949"/>
              <a:gd name="connsiteX2" fmla="*/ 8546269 w 8546269"/>
              <a:gd name="connsiteY2" fmla="*/ 6308202 h 6423949"/>
              <a:gd name="connsiteX3" fmla="*/ 8237159 w 8546269"/>
              <a:gd name="connsiteY3" fmla="*/ 55977 h 6423949"/>
              <a:gd name="connsiteX4" fmla="*/ 1435 w 8546269"/>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237159 w 8566014"/>
              <a:gd name="connsiteY3" fmla="*/ 55977 h 6423949"/>
              <a:gd name="connsiteX4" fmla="*/ 1435 w 8566014"/>
              <a:gd name="connsiteY4" fmla="*/ 0 h 6423949"/>
              <a:gd name="connsiteX0" fmla="*/ 1435 w 8566014"/>
              <a:gd name="connsiteY0" fmla="*/ 0 h 6423949"/>
              <a:gd name="connsiteX1" fmla="*/ 2567 w 8566014"/>
              <a:gd name="connsiteY1" fmla="*/ 6423949 h 6423949"/>
              <a:gd name="connsiteX2" fmla="*/ 8566014 w 8566014"/>
              <a:gd name="connsiteY2" fmla="*/ 6391129 h 6423949"/>
              <a:gd name="connsiteX3" fmla="*/ 8467083 w 8566014"/>
              <a:gd name="connsiteY3" fmla="*/ 55984 h 6423949"/>
              <a:gd name="connsiteX4" fmla="*/ 1435 w 8566014"/>
              <a:gd name="connsiteY4" fmla="*/ 0 h 6423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6014" h="6423949">
                <a:moveTo>
                  <a:pt x="1435" y="0"/>
                </a:moveTo>
                <a:cubicBezTo>
                  <a:pt x="-3951" y="2141316"/>
                  <a:pt x="7953" y="4282633"/>
                  <a:pt x="2567" y="6423949"/>
                </a:cubicBezTo>
                <a:lnTo>
                  <a:pt x="8566014" y="6391129"/>
                </a:lnTo>
                <a:lnTo>
                  <a:pt x="8467083" y="55984"/>
                </a:lnTo>
                <a:lnTo>
                  <a:pt x="1435"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b="1">
              <a:solidFill>
                <a:srgbClr val="FFFFFF"/>
              </a:solidFill>
              <a:latin typeface="Roboto" panose="02000000000000000000" pitchFamily="2" charset="0"/>
              <a:ea typeface="Roboto" panose="02000000000000000000" pitchFamily="2" charset="0"/>
            </a:endParaRPr>
          </a:p>
        </p:txBody>
      </p:sp>
      <p:sp>
        <p:nvSpPr>
          <p:cNvPr id="19" name="Text Placeholder 2">
            <a:extLst>
              <a:ext uri="{FF2B5EF4-FFF2-40B4-BE49-F238E27FC236}">
                <a16:creationId xmlns:a16="http://schemas.microsoft.com/office/drawing/2014/main" id="{4614A73F-E4AA-4E4C-905C-FB87F1B610E4}"/>
              </a:ext>
            </a:extLst>
          </p:cNvPr>
          <p:cNvSpPr>
            <a:spLocks noGrp="1"/>
          </p:cNvSpPr>
          <p:nvPr>
            <p:ph type="body" sz="quarter" idx="10" hasCustomPrompt="1"/>
          </p:nvPr>
        </p:nvSpPr>
        <p:spPr>
          <a:xfrm>
            <a:off x="203201" y="234234"/>
            <a:ext cx="7701237" cy="458089"/>
          </a:xfrm>
          <a:prstGeom prst="rect">
            <a:avLst/>
          </a:prstGeom>
        </p:spPr>
        <p:txBody>
          <a:bodyPr anchor="ctr"/>
          <a:lstStyle>
            <a:lvl1pPr marL="0" indent="0">
              <a:lnSpc>
                <a:spcPct val="100000"/>
              </a:lnSpc>
              <a:spcBef>
                <a:spcPts val="0"/>
              </a:spcBef>
              <a:buNone/>
              <a:defRPr sz="3000" b="0" baseline="0">
                <a:ln w="12700">
                  <a:solidFill>
                    <a:schemeClr val="bg2"/>
                  </a:solidFill>
                </a:ln>
                <a:solidFill>
                  <a:schemeClr val="bg2"/>
                </a:solidFill>
                <a:latin typeface="United Curriculum" pitchFamily="2" charset="0"/>
              </a:defRPr>
            </a:lvl1pPr>
            <a:lvl5pPr>
              <a:defRPr/>
            </a:lvl5pPr>
          </a:lstStyle>
          <a:p>
            <a:pPr lvl="0"/>
            <a:r>
              <a:rPr lang="en-US"/>
              <a:t>Enter Title Here</a:t>
            </a:r>
            <a:endParaRPr lang="en-GB"/>
          </a:p>
        </p:txBody>
      </p:sp>
      <p:sp>
        <p:nvSpPr>
          <p:cNvPr id="27" name="Rectangle 26">
            <a:extLst>
              <a:ext uri="{FF2B5EF4-FFF2-40B4-BE49-F238E27FC236}">
                <a16:creationId xmlns:a16="http://schemas.microsoft.com/office/drawing/2014/main" id="{831734D1-3106-4445-B7AC-84163551E6AB}"/>
              </a:ext>
            </a:extLst>
          </p:cNvPr>
          <p:cNvSpPr/>
          <p:nvPr userDrawn="1"/>
        </p:nvSpPr>
        <p:spPr>
          <a:xfrm rot="5400000">
            <a:off x="6454840" y="3102690"/>
            <a:ext cx="6576440" cy="35330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Roboto" panose="02000000000000000000" pitchFamily="2" charset="0"/>
              <a:ea typeface="Roboto" panose="02000000000000000000" pitchFamily="2" charset="0"/>
            </a:endParaRPr>
          </a:p>
        </p:txBody>
      </p:sp>
      <p:sp>
        <p:nvSpPr>
          <p:cNvPr id="24" name="Subtitle 8">
            <a:extLst>
              <a:ext uri="{FF2B5EF4-FFF2-40B4-BE49-F238E27FC236}">
                <a16:creationId xmlns:a16="http://schemas.microsoft.com/office/drawing/2014/main" id="{8A174F1D-FF00-467F-86DC-6D2DDB3AA919}"/>
              </a:ext>
            </a:extLst>
          </p:cNvPr>
          <p:cNvSpPr txBox="1">
            <a:spLocks/>
          </p:cNvSpPr>
          <p:nvPr userDrawn="1"/>
        </p:nvSpPr>
        <p:spPr>
          <a:xfrm>
            <a:off x="9447918" y="6595204"/>
            <a:ext cx="581483" cy="258317"/>
          </a:xfrm>
          <a:prstGeom prst="rect">
            <a:avLst/>
          </a:prstGeom>
        </p:spPr>
        <p:txBody>
          <a:bodyPr vert="horz" lIns="91440" tIns="45720" rIns="91440" bIns="45720" rtlCol="0">
            <a:noAutofit/>
          </a:bodyPr>
          <a:lstStyle/>
          <a:p>
            <a:pPr algn="ctr">
              <a:lnSpc>
                <a:spcPct val="120000"/>
              </a:lnSpc>
              <a:spcAft>
                <a:spcPts val="1200"/>
              </a:spcAft>
              <a:defRPr/>
            </a:pPr>
            <a:fld id="{4ED6C2F0-FBD1-426F-9B4C-B8329A4C5625}" type="slidenum">
              <a:rPr lang="en-US" sz="900" b="1">
                <a:solidFill>
                  <a:schemeClr val="bg2"/>
                </a:solidFill>
                <a:latin typeface="United Curriculum" pitchFamily="2" charset="0"/>
                <a:ea typeface="Roboto" panose="02000000000000000000" pitchFamily="2" charset="0"/>
                <a:cs typeface="Times New Roman" panose="02020603050405020304" pitchFamily="18" charset="0"/>
              </a:rPr>
              <a:pPr algn="ctr">
                <a:lnSpc>
                  <a:spcPct val="120000"/>
                </a:lnSpc>
                <a:spcAft>
                  <a:spcPts val="1200"/>
                </a:spcAft>
                <a:defRPr/>
              </a:pPr>
              <a:t>‹#›</a:t>
            </a:fld>
            <a:r>
              <a:rPr lang="en-US" sz="900" b="1">
                <a:solidFill>
                  <a:schemeClr val="bg2"/>
                </a:solidFill>
                <a:latin typeface="United Curriculum" pitchFamily="2" charset="0"/>
                <a:ea typeface="Roboto" panose="02000000000000000000" pitchFamily="2" charset="0"/>
                <a:cs typeface="Times New Roman" panose="02020603050405020304" pitchFamily="18" charset="0"/>
              </a:rPr>
              <a:t> </a:t>
            </a:r>
            <a:endParaRPr lang="en-GB" sz="1050">
              <a:solidFill>
                <a:schemeClr val="bg2"/>
              </a:solidFill>
              <a:latin typeface="United Curriculum" pitchFamily="2" charset="0"/>
              <a:ea typeface="Roboto" panose="02000000000000000000" pitchFamily="2" charset="0"/>
              <a:cs typeface="Times New Roman" panose="02020603050405020304" pitchFamily="18" charset="0"/>
            </a:endParaRPr>
          </a:p>
        </p:txBody>
      </p:sp>
      <p:grpSp>
        <p:nvGrpSpPr>
          <p:cNvPr id="21" name="Group 20">
            <a:extLst>
              <a:ext uri="{FF2B5EF4-FFF2-40B4-BE49-F238E27FC236}">
                <a16:creationId xmlns:a16="http://schemas.microsoft.com/office/drawing/2014/main" id="{E8D28F58-D3C9-4831-A6A2-45D69F5FF99D}"/>
              </a:ext>
            </a:extLst>
          </p:cNvPr>
          <p:cNvGrpSpPr/>
          <p:nvPr userDrawn="1"/>
        </p:nvGrpSpPr>
        <p:grpSpPr>
          <a:xfrm>
            <a:off x="8354347" y="-8877"/>
            <a:ext cx="1065321" cy="748952"/>
            <a:chOff x="8354346" y="-8675"/>
            <a:chExt cx="1065321" cy="748952"/>
          </a:xfrm>
        </p:grpSpPr>
        <p:sp>
          <p:nvSpPr>
            <p:cNvPr id="23" name="Freeform: Shape 22">
              <a:extLst>
                <a:ext uri="{FF2B5EF4-FFF2-40B4-BE49-F238E27FC236}">
                  <a16:creationId xmlns:a16="http://schemas.microsoft.com/office/drawing/2014/main" id="{D62ACE61-AEFC-4173-A16A-57A130848E54}"/>
                </a:ext>
              </a:extLst>
            </p:cNvPr>
            <p:cNvSpPr/>
            <p:nvPr userDrawn="1"/>
          </p:nvSpPr>
          <p:spPr>
            <a:xfrm rot="16200000">
              <a:off x="8512531" y="-166860"/>
              <a:ext cx="748952" cy="1065321"/>
            </a:xfrm>
            <a:custGeom>
              <a:avLst/>
              <a:gdLst>
                <a:gd name="connsiteX0" fmla="*/ 104172 w 8669438"/>
                <a:gd name="connsiteY0" fmla="*/ 0 h 6423949"/>
                <a:gd name="connsiteX1" fmla="*/ 0 w 8669438"/>
                <a:gd name="connsiteY1" fmla="*/ 6423949 h 6423949"/>
                <a:gd name="connsiteX2" fmla="*/ 8669438 w 8669438"/>
                <a:gd name="connsiteY2" fmla="*/ 6308202 h 6423949"/>
                <a:gd name="connsiteX3" fmla="*/ 8599990 w 8669438"/>
                <a:gd name="connsiteY3" fmla="*/ 138896 h 6423949"/>
                <a:gd name="connsiteX4" fmla="*/ 104172 w 8669438"/>
                <a:gd name="connsiteY4" fmla="*/ 0 h 6423949"/>
                <a:gd name="connsiteX0" fmla="*/ 183248 w 8669438"/>
                <a:gd name="connsiteY0" fmla="*/ 3 h 6423935"/>
                <a:gd name="connsiteX1" fmla="*/ 0 w 8669438"/>
                <a:gd name="connsiteY1" fmla="*/ 6423935 h 6423935"/>
                <a:gd name="connsiteX2" fmla="*/ 8669438 w 8669438"/>
                <a:gd name="connsiteY2" fmla="*/ 6308188 h 6423935"/>
                <a:gd name="connsiteX3" fmla="*/ 8599990 w 8669438"/>
                <a:gd name="connsiteY3" fmla="*/ 138882 h 6423935"/>
                <a:gd name="connsiteX4" fmla="*/ 183248 w 8669438"/>
                <a:gd name="connsiteY4" fmla="*/ 3 h 6423935"/>
                <a:gd name="connsiteX0" fmla="*/ 25077 w 8511267"/>
                <a:gd name="connsiteY0" fmla="*/ 3 h 6441408"/>
                <a:gd name="connsiteX1" fmla="*/ -3 w 8511267"/>
                <a:gd name="connsiteY1" fmla="*/ 6441405 h 6441408"/>
                <a:gd name="connsiteX2" fmla="*/ 8511267 w 8511267"/>
                <a:gd name="connsiteY2" fmla="*/ 6308188 h 6441408"/>
                <a:gd name="connsiteX3" fmla="*/ 8441819 w 8511267"/>
                <a:gd name="connsiteY3" fmla="*/ 138882 h 6441408"/>
                <a:gd name="connsiteX4" fmla="*/ 25077 w 8511267"/>
                <a:gd name="connsiteY4" fmla="*/ 3 h 6441408"/>
                <a:gd name="connsiteX0" fmla="*/ 3 w 8486193"/>
                <a:gd name="connsiteY0" fmla="*/ 3 h 6423976"/>
                <a:gd name="connsiteX1" fmla="*/ 22387 w 8486193"/>
                <a:gd name="connsiteY1" fmla="*/ 6423973 h 6423976"/>
                <a:gd name="connsiteX2" fmla="*/ 8486193 w 8486193"/>
                <a:gd name="connsiteY2" fmla="*/ 6308188 h 6423976"/>
                <a:gd name="connsiteX3" fmla="*/ 8416745 w 8486193"/>
                <a:gd name="connsiteY3" fmla="*/ 138882 h 6423976"/>
                <a:gd name="connsiteX4" fmla="*/ 3 w 8486193"/>
                <a:gd name="connsiteY4" fmla="*/ 3 h 6423976"/>
                <a:gd name="connsiteX0" fmla="*/ 10681 w 8496871"/>
                <a:gd name="connsiteY0" fmla="*/ 3 h 6423990"/>
                <a:gd name="connsiteX1" fmla="*/ 1447 w 8496871"/>
                <a:gd name="connsiteY1" fmla="*/ 6423993 h 6423990"/>
                <a:gd name="connsiteX2" fmla="*/ 8496871 w 8496871"/>
                <a:gd name="connsiteY2" fmla="*/ 6308188 h 6423990"/>
                <a:gd name="connsiteX3" fmla="*/ 8427423 w 8496871"/>
                <a:gd name="connsiteY3" fmla="*/ 138882 h 6423990"/>
                <a:gd name="connsiteX4" fmla="*/ 10681 w 8496871"/>
                <a:gd name="connsiteY4" fmla="*/ 3 h 6423990"/>
                <a:gd name="connsiteX0" fmla="*/ 10681 w 8508366"/>
                <a:gd name="connsiteY0" fmla="*/ 3 h 6423990"/>
                <a:gd name="connsiteX1" fmla="*/ 1447 w 8508366"/>
                <a:gd name="connsiteY1" fmla="*/ 6423993 h 6423990"/>
                <a:gd name="connsiteX2" fmla="*/ 8496871 w 8508366"/>
                <a:gd name="connsiteY2" fmla="*/ 6308188 h 6423990"/>
                <a:gd name="connsiteX3" fmla="*/ 8508363 w 8508366"/>
                <a:gd name="connsiteY3" fmla="*/ 208707 h 6423990"/>
                <a:gd name="connsiteX4" fmla="*/ 10681 w 8508366"/>
                <a:gd name="connsiteY4" fmla="*/ 3 h 6423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8366" h="6423990">
                  <a:moveTo>
                    <a:pt x="10681" y="3"/>
                  </a:moveTo>
                  <a:cubicBezTo>
                    <a:pt x="18142" y="2141326"/>
                    <a:pt x="-6014" y="4282670"/>
                    <a:pt x="1447" y="6423993"/>
                  </a:cubicBezTo>
                  <a:lnTo>
                    <a:pt x="8496871" y="6308188"/>
                  </a:lnTo>
                  <a:cubicBezTo>
                    <a:pt x="8500702" y="4275028"/>
                    <a:pt x="8504532" y="2241867"/>
                    <a:pt x="8508363" y="208707"/>
                  </a:cubicBezTo>
                  <a:lnTo>
                    <a:pt x="10681" y="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25" name="Oval 24">
              <a:extLst>
                <a:ext uri="{FF2B5EF4-FFF2-40B4-BE49-F238E27FC236}">
                  <a16:creationId xmlns:a16="http://schemas.microsoft.com/office/drawing/2014/main" id="{415CFFFD-D24F-4D34-9237-D76083B5D294}"/>
                </a:ext>
              </a:extLst>
            </p:cNvPr>
            <p:cNvSpPr/>
            <p:nvPr userDrawn="1"/>
          </p:nvSpPr>
          <p:spPr>
            <a:xfrm>
              <a:off x="8620635" y="103977"/>
              <a:ext cx="553673" cy="553673"/>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GB">
                <a:latin typeface="United Curriculum" pitchFamily="2" charset="0"/>
              </a:endParaRPr>
            </a:p>
          </p:txBody>
        </p:sp>
        <p:sp>
          <p:nvSpPr>
            <p:cNvPr id="26" name="Oval 25">
              <a:extLst>
                <a:ext uri="{FF2B5EF4-FFF2-40B4-BE49-F238E27FC236}">
                  <a16:creationId xmlns:a16="http://schemas.microsoft.com/office/drawing/2014/main" id="{1707D217-2AB5-46E8-9C12-4504461C9626}"/>
                </a:ext>
              </a:extLst>
            </p:cNvPr>
            <p:cNvSpPr/>
            <p:nvPr userDrawn="1"/>
          </p:nvSpPr>
          <p:spPr>
            <a:xfrm>
              <a:off x="8620637" y="103820"/>
              <a:ext cx="554041" cy="554041"/>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EF"/>
                </a:solidFill>
                <a:effectLst/>
                <a:uLnTx/>
                <a:uFillTx/>
                <a:latin typeface="United Curriculum" pitchFamily="2" charset="0"/>
                <a:ea typeface="+mn-ea"/>
                <a:cs typeface="+mn-cs"/>
              </a:endParaRPr>
            </a:p>
          </p:txBody>
        </p:sp>
      </p:grpSp>
      <p:pic>
        <p:nvPicPr>
          <p:cNvPr id="3" name="Picture 2" descr="A fork and knife crossed&#10;&#10;Description automatically generated with medium confidence">
            <a:extLst>
              <a:ext uri="{FF2B5EF4-FFF2-40B4-BE49-F238E27FC236}">
                <a16:creationId xmlns:a16="http://schemas.microsoft.com/office/drawing/2014/main" id="{91357A30-1F23-4D30-AEDD-277A942FFC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741193" y="167319"/>
            <a:ext cx="323574" cy="435555"/>
          </a:xfrm>
          <a:prstGeom prst="rect">
            <a:avLst/>
          </a:prstGeom>
        </p:spPr>
      </p:pic>
    </p:spTree>
    <p:extLst>
      <p:ext uri="{BB962C8B-B14F-4D97-AF65-F5344CB8AC3E}">
        <p14:creationId xmlns:p14="http://schemas.microsoft.com/office/powerpoint/2010/main" val="2761145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7A861E6-1372-43CB-BD5A-76FD71DD5CC2}"/>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United Curriculum" pitchFamily="2" charset="0"/>
            </a:endParaRPr>
          </a:p>
        </p:txBody>
      </p:sp>
    </p:spTree>
    <p:extLst>
      <p:ext uri="{BB962C8B-B14F-4D97-AF65-F5344CB8AC3E}">
        <p14:creationId xmlns:p14="http://schemas.microsoft.com/office/powerpoint/2010/main" val="2943083038"/>
      </p:ext>
    </p:extLst>
  </p:cSld>
  <p:clrMap bg1="lt1" tx1="dk1" bg2="lt2" tx2="dk2" accent1="accent1" accent2="accent2" accent3="accent3" accent4="accent4" accent5="accent5" accent6="accent6" hlink="hlink" folHlink="folHlink"/>
  <p:sldLayoutIdLst>
    <p:sldLayoutId id="2147483648" r:id="rId1"/>
    <p:sldLayoutId id="2147483673"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9E67B62-9F08-42F6-8135-B253C57580AD}"/>
              </a:ext>
            </a:extLst>
          </p:cNvPr>
          <p:cNvSpPr/>
          <p:nvPr userDrawn="1"/>
        </p:nvSpPr>
        <p:spPr>
          <a:xfrm>
            <a:off x="0" y="0"/>
            <a:ext cx="9921315" cy="6858000"/>
          </a:xfrm>
          <a:custGeom>
            <a:avLst/>
            <a:gdLst>
              <a:gd name="connsiteX0" fmla="*/ 0 w 9921315"/>
              <a:gd name="connsiteY0" fmla="*/ 0 h 6858000"/>
              <a:gd name="connsiteX1" fmla="*/ 9921315 w 9921315"/>
              <a:gd name="connsiteY1" fmla="*/ 0 h 6858000"/>
              <a:gd name="connsiteX2" fmla="*/ 9921315 w 9921315"/>
              <a:gd name="connsiteY2" fmla="*/ 6858000 h 6858000"/>
              <a:gd name="connsiteX3" fmla="*/ 0 w 9921315"/>
              <a:gd name="connsiteY3" fmla="*/ 6858000 h 6858000"/>
              <a:gd name="connsiteX4" fmla="*/ 0 w 9921315"/>
              <a:gd name="connsiteY4" fmla="*/ 0 h 6858000"/>
              <a:gd name="connsiteX5" fmla="*/ 94716 w 9921315"/>
              <a:gd name="connsiteY5" fmla="*/ 92308 h 6858000"/>
              <a:gd name="connsiteX6" fmla="*/ 94716 w 9921315"/>
              <a:gd name="connsiteY6" fmla="*/ 6771640 h 6858000"/>
              <a:gd name="connsiteX7" fmla="*/ 9811285 w 9921315"/>
              <a:gd name="connsiteY7" fmla="*/ 6771640 h 6858000"/>
              <a:gd name="connsiteX8" fmla="*/ 9811285 w 9921315"/>
              <a:gd name="connsiteY8" fmla="*/ 92308 h 6858000"/>
              <a:gd name="connsiteX9" fmla="*/ 94716 w 9921315"/>
              <a:gd name="connsiteY9" fmla="*/ 9230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1315" h="6858000">
                <a:moveTo>
                  <a:pt x="0" y="0"/>
                </a:moveTo>
                <a:lnTo>
                  <a:pt x="9921315" y="0"/>
                </a:lnTo>
                <a:lnTo>
                  <a:pt x="9921315" y="6858000"/>
                </a:lnTo>
                <a:lnTo>
                  <a:pt x="0" y="6858000"/>
                </a:lnTo>
                <a:lnTo>
                  <a:pt x="0" y="0"/>
                </a:lnTo>
                <a:close/>
                <a:moveTo>
                  <a:pt x="94716" y="92308"/>
                </a:moveTo>
                <a:lnTo>
                  <a:pt x="94716" y="6771640"/>
                </a:lnTo>
                <a:lnTo>
                  <a:pt x="9811285" y="6771640"/>
                </a:lnTo>
                <a:lnTo>
                  <a:pt x="9811285" y="92308"/>
                </a:lnTo>
                <a:lnTo>
                  <a:pt x="94716" y="92308"/>
                </a:lnTo>
                <a:close/>
              </a:path>
            </a:pathLst>
          </a:custGeom>
          <a:solidFill>
            <a:srgbClr val="C2C2C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a:latin typeface="United Curriculum" pitchFamily="2" charset="0"/>
            </a:endParaRPr>
          </a:p>
        </p:txBody>
      </p:sp>
      <p:sp>
        <p:nvSpPr>
          <p:cNvPr id="8" name="Rectangle 7">
            <a:extLst>
              <a:ext uri="{FF2B5EF4-FFF2-40B4-BE49-F238E27FC236}">
                <a16:creationId xmlns:a16="http://schemas.microsoft.com/office/drawing/2014/main" id="{333D9D60-35E7-4DD1-9362-5CC11EFD1459}"/>
              </a:ext>
            </a:extLst>
          </p:cNvPr>
          <p:cNvSpPr/>
          <p:nvPr userDrawn="1"/>
        </p:nvSpPr>
        <p:spPr>
          <a:xfrm rot="10800000">
            <a:off x="292963" y="6567595"/>
            <a:ext cx="9631878" cy="2975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GB">
              <a:solidFill>
                <a:srgbClr val="323232"/>
              </a:solidFill>
              <a:latin typeface="Roboto" panose="02000000000000000000" pitchFamily="2" charset="0"/>
              <a:ea typeface="Roboto" panose="02000000000000000000" pitchFamily="2" charset="0"/>
            </a:endParaRPr>
          </a:p>
        </p:txBody>
      </p:sp>
      <p:cxnSp>
        <p:nvCxnSpPr>
          <p:cNvPr id="10" name="Straight Connector 9">
            <a:extLst>
              <a:ext uri="{FF2B5EF4-FFF2-40B4-BE49-F238E27FC236}">
                <a16:creationId xmlns:a16="http://schemas.microsoft.com/office/drawing/2014/main" id="{0829CE7C-04F8-43ED-804F-2456F7A4ECBC}"/>
              </a:ext>
            </a:extLst>
          </p:cNvPr>
          <p:cNvCxnSpPr>
            <a:cxnSpLocks/>
          </p:cNvCxnSpPr>
          <p:nvPr userDrawn="1"/>
        </p:nvCxnSpPr>
        <p:spPr>
          <a:xfrm>
            <a:off x="47610" y="6521967"/>
            <a:ext cx="9858390" cy="0"/>
          </a:xfrm>
          <a:prstGeom prst="line">
            <a:avLst/>
          </a:prstGeom>
          <a:ln w="88900">
            <a:solidFill>
              <a:srgbClr val="C2C2C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743F0249-84CA-4B40-8804-94DB2F65435D}"/>
              </a:ext>
            </a:extLst>
          </p:cNvPr>
          <p:cNvGrpSpPr/>
          <p:nvPr userDrawn="1"/>
        </p:nvGrpSpPr>
        <p:grpSpPr>
          <a:xfrm>
            <a:off x="-636252" y="6261570"/>
            <a:ext cx="1260323" cy="1192859"/>
            <a:chOff x="-2681662" y="4062078"/>
            <a:chExt cx="2019221" cy="1911133"/>
          </a:xfrm>
        </p:grpSpPr>
        <p:sp>
          <p:nvSpPr>
            <p:cNvPr id="16" name="Arc 15">
              <a:extLst>
                <a:ext uri="{FF2B5EF4-FFF2-40B4-BE49-F238E27FC236}">
                  <a16:creationId xmlns:a16="http://schemas.microsoft.com/office/drawing/2014/main" id="{C896CECD-A647-464D-81EC-D38BFAE0CB48}"/>
                </a:ext>
              </a:extLst>
            </p:cNvPr>
            <p:cNvSpPr/>
            <p:nvPr userDrawn="1"/>
          </p:nvSpPr>
          <p:spPr>
            <a:xfrm>
              <a:off x="-2681662" y="4062078"/>
              <a:ext cx="2019221" cy="1911133"/>
            </a:xfrm>
            <a:prstGeom prst="arc">
              <a:avLst/>
            </a:prstGeom>
            <a:solidFill>
              <a:schemeClr val="accent1"/>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800">
                <a:latin typeface="United Curriculum" pitchFamily="2" charset="0"/>
              </a:endParaRPr>
            </a:p>
          </p:txBody>
        </p:sp>
        <p:pic>
          <p:nvPicPr>
            <p:cNvPr id="17" name="Picture 16">
              <a:extLst>
                <a:ext uri="{FF2B5EF4-FFF2-40B4-BE49-F238E27FC236}">
                  <a16:creationId xmlns:a16="http://schemas.microsoft.com/office/drawing/2014/main" id="{6EEA78AC-65D9-4545-82DA-EF2FDADF97D1}"/>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r="66708"/>
            <a:stretch/>
          </p:blipFill>
          <p:spPr>
            <a:xfrm>
              <a:off x="-1586016" y="4352551"/>
              <a:ext cx="731916" cy="588653"/>
            </a:xfrm>
            <a:prstGeom prst="rect">
              <a:avLst/>
            </a:prstGeom>
          </p:spPr>
        </p:pic>
      </p:grpSp>
      <p:sp>
        <p:nvSpPr>
          <p:cNvPr id="2" name="Text Placeholder 2">
            <a:extLst>
              <a:ext uri="{FF2B5EF4-FFF2-40B4-BE49-F238E27FC236}">
                <a16:creationId xmlns:a16="http://schemas.microsoft.com/office/drawing/2014/main" id="{D9635793-98B5-8A87-4211-8683FD520611}"/>
              </a:ext>
            </a:extLst>
          </p:cNvPr>
          <p:cNvSpPr txBox="1">
            <a:spLocks/>
          </p:cNvSpPr>
          <p:nvPr userDrawn="1"/>
        </p:nvSpPr>
        <p:spPr>
          <a:xfrm>
            <a:off x="1870692" y="6594683"/>
            <a:ext cx="5402616" cy="270314"/>
          </a:xfrm>
          <a:prstGeom prst="rect">
            <a:avLst/>
          </a:prstGeom>
        </p:spPr>
        <p:txBody>
          <a:bodyPr anchor="ctr"/>
          <a:lstStyle>
            <a:lvl1pPr marL="0" indent="0" algn="l" defTabSz="914400" rtl="0" eaLnBrk="1" latinLnBrk="0" hangingPunct="1">
              <a:lnSpc>
                <a:spcPct val="90000"/>
              </a:lnSpc>
              <a:spcBef>
                <a:spcPts val="1000"/>
              </a:spcBef>
              <a:buFont typeface="Arial" panose="020B0604020202020204" pitchFamily="34" charset="0"/>
              <a:buNone/>
              <a:defRPr sz="3000" b="0" kern="1200">
                <a:ln w="12700">
                  <a:solidFill>
                    <a:srgbClr val="565656"/>
                  </a:solidFill>
                </a:ln>
                <a:solidFill>
                  <a:srgbClr val="565656"/>
                </a:solidFill>
                <a:latin typeface="ABeeZee" panose="02000000000000000000"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831" b="1">
                <a:ln w="12700">
                  <a:noFill/>
                </a:ln>
                <a:solidFill>
                  <a:schemeClr val="bg2"/>
                </a:solidFill>
                <a:latin typeface="United Curriculum" panose="020B0604020202020204" charset="0"/>
                <a:cs typeface="United Curriculum" panose="020B0604020202020204" charset="0"/>
              </a:rPr>
              <a:t>United Curriculum  |  </a:t>
            </a:r>
            <a:r>
              <a:rPr lang="en-US" sz="831" b="1">
                <a:ln w="12700">
                  <a:noFill/>
                </a:ln>
                <a:solidFill>
                  <a:schemeClr val="accent1"/>
                </a:solidFill>
                <a:latin typeface="United Curriculum" panose="020B0604020202020204" charset="0"/>
                <a:cs typeface="United Curriculum" panose="020B0604020202020204" charset="0"/>
              </a:rPr>
              <a:t>Primary D&amp;T and Food</a:t>
            </a:r>
            <a:endParaRPr lang="en-GB" sz="831" b="1">
              <a:ln w="12700">
                <a:noFill/>
              </a:ln>
              <a:solidFill>
                <a:schemeClr val="accent1"/>
              </a:solidFill>
              <a:latin typeface="United Curriculum" panose="020B0604020202020204" charset="0"/>
              <a:cs typeface="United Curriculum" panose="020B0604020202020204" charset="0"/>
            </a:endParaRPr>
          </a:p>
        </p:txBody>
      </p:sp>
    </p:spTree>
    <p:extLst>
      <p:ext uri="{BB962C8B-B14F-4D97-AF65-F5344CB8AC3E}">
        <p14:creationId xmlns:p14="http://schemas.microsoft.com/office/powerpoint/2010/main" val="204978"/>
      </p:ext>
    </p:extLst>
  </p:cSld>
  <p:clrMap bg1="lt1" tx1="dk1" bg2="lt2" tx2="dk2" accent1="accent1" accent2="accent2" accent3="accent3" accent4="accent4" accent5="accent5" accent6="accent6" hlink="hlink" folHlink="folHlink"/>
  <p:sldLayoutIdLst>
    <p:sldLayoutId id="2147483679" r:id="rId1"/>
    <p:sldLayoutId id="2147483668" r:id="rId2"/>
    <p:sldLayoutId id="2147483669" r:id="rId3"/>
    <p:sldLayoutId id="2147483670" r:id="rId4"/>
    <p:sldLayoutId id="2147483671" r:id="rId5"/>
    <p:sldLayoutId id="2147483672" r:id="rId6"/>
    <p:sldLayoutId id="2147483674" r:id="rId7"/>
    <p:sldLayoutId id="2147483675" r:id="rId8"/>
    <p:sldLayoutId id="2147483676" r:id="rId9"/>
    <p:sldLayoutId id="2147483677" r:id="rId10"/>
    <p:sldLayoutId id="214748367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arrow&#10;&#10;Description automatically generated">
            <a:extLst>
              <a:ext uri="{FF2B5EF4-FFF2-40B4-BE49-F238E27FC236}">
                <a16:creationId xmlns:a16="http://schemas.microsoft.com/office/drawing/2014/main" id="{C8D922E8-9323-467E-9BA2-DBE3F6588A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84053" y="3225660"/>
            <a:ext cx="1907869" cy="2688657"/>
          </a:xfrm>
          <a:prstGeom prst="rect">
            <a:avLst/>
          </a:prstGeom>
        </p:spPr>
      </p:pic>
      <p:sp>
        <p:nvSpPr>
          <p:cNvPr id="5" name="Text Placeholder 2">
            <a:extLst>
              <a:ext uri="{FF2B5EF4-FFF2-40B4-BE49-F238E27FC236}">
                <a16:creationId xmlns:a16="http://schemas.microsoft.com/office/drawing/2014/main" id="{B906EECF-9D7C-4D95-8205-7F3D18D12F12}"/>
              </a:ext>
            </a:extLst>
          </p:cNvPr>
          <p:cNvSpPr txBox="1">
            <a:spLocks/>
          </p:cNvSpPr>
          <p:nvPr/>
        </p:nvSpPr>
        <p:spPr>
          <a:xfrm>
            <a:off x="237299" y="425848"/>
            <a:ext cx="8840713" cy="680684"/>
          </a:xfrm>
          <a:prstGeom prst="rect">
            <a:avLst/>
          </a:prstGeom>
        </p:spPr>
        <p:txBody>
          <a:bodyPr vert="horz" lIns="91440" tIns="45720" rIns="91440" bIns="45720" rtlCol="0" anchor="ctr">
            <a:noAutofit/>
          </a:bodyPr>
          <a:lstStyle>
            <a:defPPr>
              <a:defRPr lang="en-US"/>
            </a:defPPr>
            <a:lvl1pPr marL="0" indent="0" algn="l" defTabSz="457200" rtl="0" eaLnBrk="1" latinLnBrk="0" hangingPunct="1">
              <a:lnSpc>
                <a:spcPts val="2400"/>
              </a:lnSpc>
              <a:spcBef>
                <a:spcPts val="0"/>
              </a:spcBef>
              <a:buNone/>
              <a:defRPr sz="1800" b="1" kern="100" spc="100" baseline="0">
                <a:solidFill>
                  <a:schemeClr val="bg1"/>
                </a:solidFill>
                <a:latin typeface="ABeeZee" panose="02000000000000000000" pitchFamily="2"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5000"/>
              </a:lnSpc>
              <a:defRPr/>
            </a:pPr>
            <a:r>
              <a:rPr lang="en-US" sz="4800" spc="150">
                <a:ln w="12700">
                  <a:solidFill>
                    <a:schemeClr val="accent1"/>
                  </a:solidFill>
                </a:ln>
                <a:solidFill>
                  <a:schemeClr val="accent1"/>
                </a:solidFill>
                <a:latin typeface="United Curriculum" pitchFamily="2" charset="0"/>
                <a:ea typeface="Roboto Slab" pitchFamily="2" charset="0"/>
                <a:cs typeface="Open Sans" panose="020B0606030504020204" pitchFamily="34" charset="0"/>
              </a:rPr>
              <a:t>United Curriculum</a:t>
            </a:r>
          </a:p>
        </p:txBody>
      </p:sp>
      <p:sp>
        <p:nvSpPr>
          <p:cNvPr id="2" name="Text Placeholder 6">
            <a:extLst>
              <a:ext uri="{FF2B5EF4-FFF2-40B4-BE49-F238E27FC236}">
                <a16:creationId xmlns:a16="http://schemas.microsoft.com/office/drawing/2014/main" id="{DE69D756-BFCC-2D53-9561-6E0931DDE4F8}"/>
              </a:ext>
            </a:extLst>
          </p:cNvPr>
          <p:cNvSpPr txBox="1">
            <a:spLocks/>
          </p:cNvSpPr>
          <p:nvPr/>
        </p:nvSpPr>
        <p:spPr>
          <a:xfrm>
            <a:off x="209163" y="1559109"/>
            <a:ext cx="5642996" cy="547047"/>
          </a:xfrm>
          <a:prstGeom prst="rect">
            <a:avLst/>
          </a:prstGeom>
        </p:spPr>
        <p:txBody>
          <a:bodyPr anchor="ctr"/>
          <a:lstStyle>
            <a:lvl1pPr marL="0" indent="0" algn="l" defTabSz="914400" rtl="0" eaLnBrk="1" latinLnBrk="0" hangingPunct="1">
              <a:lnSpc>
                <a:spcPts val="2400"/>
              </a:lnSpc>
              <a:spcBef>
                <a:spcPts val="0"/>
              </a:spcBef>
              <a:buFont typeface="Arial" panose="020B0604020202020204" pitchFamily="34" charset="0"/>
              <a:buNone/>
              <a:defRPr sz="1800" b="1" kern="1200">
                <a:solidFill>
                  <a:srgbClr val="565656"/>
                </a:solidFill>
                <a:latin typeface="Roboto" panose="02000000000000000000" pitchFamily="2" charset="0"/>
                <a:ea typeface="Roboto" panose="02000000000000000000"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Roboto" panose="02000000000000000000" pitchFamily="2" charset="0"/>
                <a:ea typeface="Roboto" panose="02000000000000000000"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200">
                <a:solidFill>
                  <a:schemeClr val="tx1"/>
                </a:solidFill>
              </a:rPr>
              <a:t>Primary D&amp;T and Food</a:t>
            </a:r>
            <a:endParaRPr lang="en-GB" sz="3200" b="0">
              <a:solidFill>
                <a:schemeClr val="tx1"/>
              </a:solidFill>
            </a:endParaRPr>
          </a:p>
        </p:txBody>
      </p:sp>
      <p:pic>
        <p:nvPicPr>
          <p:cNvPr id="4" name="Picture 3" descr="A fork and knife crossed&#10;&#10;Description automatically generated with medium confidence">
            <a:extLst>
              <a:ext uri="{FF2B5EF4-FFF2-40B4-BE49-F238E27FC236}">
                <a16:creationId xmlns:a16="http://schemas.microsoft.com/office/drawing/2014/main" id="{E2AC79C4-53A6-3081-9802-8E67EAE12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23843" y="3225660"/>
            <a:ext cx="1997406" cy="2688657"/>
          </a:xfrm>
          <a:prstGeom prst="rect">
            <a:avLst/>
          </a:prstGeom>
        </p:spPr>
      </p:pic>
      <p:pic>
        <p:nvPicPr>
          <p:cNvPr id="8" name="Picture 7" descr="A black and white logo&#10;&#10;AI-generated content may be incorrect.">
            <a:extLst>
              <a:ext uri="{FF2B5EF4-FFF2-40B4-BE49-F238E27FC236}">
                <a16:creationId xmlns:a16="http://schemas.microsoft.com/office/drawing/2014/main" id="{25144907-CC17-CA12-C2CB-12892078D3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7191" y="3230633"/>
            <a:ext cx="1306893" cy="1339355"/>
          </a:xfrm>
          <a:prstGeom prst="rect">
            <a:avLst/>
          </a:prstGeom>
        </p:spPr>
      </p:pic>
    </p:spTree>
    <p:extLst>
      <p:ext uri="{BB962C8B-B14F-4D97-AF65-F5344CB8AC3E}">
        <p14:creationId xmlns:p14="http://schemas.microsoft.com/office/powerpoint/2010/main" val="535775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E45F49-D03F-4923-9538-9784DCDFFE48}"/>
              </a:ext>
            </a:extLst>
          </p:cNvPr>
          <p:cNvSpPr>
            <a:spLocks noGrp="1"/>
          </p:cNvSpPr>
          <p:nvPr>
            <p:ph type="body" sz="quarter" idx="10"/>
          </p:nvPr>
        </p:nvSpPr>
        <p:spPr>
          <a:xfrm>
            <a:off x="203201" y="234234"/>
            <a:ext cx="7475983" cy="458089"/>
          </a:xfrm>
        </p:spPr>
        <p:txBody>
          <a:bodyPr/>
          <a:lstStyle/>
          <a:p>
            <a:r>
              <a:rPr lang="en-US" altLang="en-US"/>
              <a:t>United Curriculum Principles: </a:t>
            </a:r>
            <a:r>
              <a:rPr lang="en-US" altLang="en-US">
                <a:ln w="12700">
                  <a:solidFill>
                    <a:schemeClr val="accent1"/>
                  </a:solidFill>
                </a:ln>
                <a:solidFill>
                  <a:schemeClr val="accent1"/>
                </a:solidFill>
              </a:rPr>
              <a:t>DT &amp; Food</a:t>
            </a:r>
            <a:endParaRPr lang="en-GB">
              <a:ln w="12700">
                <a:solidFill>
                  <a:schemeClr val="accent1"/>
                </a:solidFill>
              </a:ln>
              <a:solidFill>
                <a:schemeClr val="accent1"/>
              </a:solidFill>
            </a:endParaRPr>
          </a:p>
        </p:txBody>
      </p:sp>
      <p:sp>
        <p:nvSpPr>
          <p:cNvPr id="6" name="TextBox 5">
            <a:extLst>
              <a:ext uri="{FF2B5EF4-FFF2-40B4-BE49-F238E27FC236}">
                <a16:creationId xmlns:a16="http://schemas.microsoft.com/office/drawing/2014/main" id="{3D847AA8-0D90-444A-A471-42E91855B087}"/>
              </a:ext>
            </a:extLst>
          </p:cNvPr>
          <p:cNvSpPr txBox="1"/>
          <p:nvPr/>
        </p:nvSpPr>
        <p:spPr>
          <a:xfrm>
            <a:off x="203201" y="862317"/>
            <a:ext cx="9162906" cy="307777"/>
          </a:xfrm>
          <a:prstGeom prst="rect">
            <a:avLst/>
          </a:prstGeom>
          <a:noFill/>
        </p:spPr>
        <p:txBody>
          <a:bodyPr wrap="square" anchor="t">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The relationship between Design &amp; Technology</a:t>
            </a:r>
            <a:r>
              <a:rPr lang="en-GB" sz="1400" b="1">
                <a:solidFill>
                  <a:srgbClr val="000000"/>
                </a:solidFill>
                <a:latin typeface="Roboto" panose="02000000000000000000" pitchFamily="2" charset="0"/>
                <a:ea typeface="Roboto" panose="02000000000000000000" pitchFamily="2" charset="0"/>
                <a:cs typeface="Times New Roman" panose="02020603050405020304" pitchFamily="18" charset="0"/>
              </a:rPr>
              <a:t> and Food</a:t>
            </a:r>
            <a:endParaRPr kumimoji="0" lang="en-US"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12" name="TextBox 11">
            <a:extLst>
              <a:ext uri="{FF2B5EF4-FFF2-40B4-BE49-F238E27FC236}">
                <a16:creationId xmlns:a16="http://schemas.microsoft.com/office/drawing/2014/main" id="{3FF3BFF5-CFA1-F8BF-8EE0-18E161C0709A}"/>
              </a:ext>
            </a:extLst>
          </p:cNvPr>
          <p:cNvSpPr txBox="1"/>
          <p:nvPr/>
        </p:nvSpPr>
        <p:spPr>
          <a:xfrm>
            <a:off x="248749" y="1221087"/>
            <a:ext cx="9250358" cy="3102516"/>
          </a:xfrm>
          <a:prstGeom prst="rect">
            <a:avLst/>
          </a:prstGeom>
          <a:noFill/>
        </p:spPr>
        <p:txBody>
          <a:bodyPr wrap="square">
            <a:spAutoFit/>
          </a:bodyPr>
          <a:lstStyle/>
          <a:p>
            <a:pPr lvl="0">
              <a:lnSpc>
                <a:spcPct val="107000"/>
              </a:lnSpc>
              <a:spcAft>
                <a:spcPts val="600"/>
              </a:spcAft>
              <a:tabLst>
                <a:tab pos="457200" algn="l"/>
              </a:tabLst>
            </a:pPr>
            <a:r>
              <a:rPr lang="en-GB" sz="1000" dirty="0">
                <a:solidFill>
                  <a:schemeClr val="bg1"/>
                </a:solidFill>
                <a:effectLst/>
                <a:latin typeface="Roboto" panose="02000000000000000000" pitchFamily="2" charset="0"/>
                <a:ea typeface="Roboto" panose="02000000000000000000" pitchFamily="2" charset="0"/>
                <a:cs typeface="Roboto" panose="02000000000000000000" pitchFamily="2" charset="0"/>
              </a:rPr>
              <a:t>The National Curriculum is clear that Cooking &amp; Nutrition is a discrete part of the Design &amp; Technology curriculum. In one strand of D&amp;T, the aims of the curriculum are to:</a:t>
            </a:r>
          </a:p>
          <a:p>
            <a:pPr marL="171450" lvl="0" indent="-171450">
              <a:lnSpc>
                <a:spcPct val="107000"/>
              </a:lnSpc>
              <a:buFont typeface="Arial" panose="020B0604020202020204" pitchFamily="34" charset="0"/>
              <a:buChar char="•"/>
              <a:tabLst>
                <a:tab pos="457200" algn="l"/>
              </a:tabLst>
            </a:pPr>
            <a:r>
              <a:rPr lang="en-US" sz="1000" dirty="0">
                <a:solidFill>
                  <a:schemeClr val="bg1"/>
                </a:solidFill>
                <a:effectLst/>
                <a:latin typeface="Roboto" panose="02000000000000000000" pitchFamily="2" charset="0"/>
                <a:ea typeface="Roboto" panose="02000000000000000000" pitchFamily="2" charset="0"/>
                <a:cs typeface="Roboto" panose="02000000000000000000" pitchFamily="2" charset="0"/>
              </a:rPr>
              <a:t>develop the creative, technical and practical expertise needed to perform everyday tasks confidently and to participate successfully in an increasingly technological world</a:t>
            </a:r>
          </a:p>
          <a:p>
            <a:pPr marL="171450" lvl="0" indent="-171450">
              <a:lnSpc>
                <a:spcPct val="107000"/>
              </a:lnSpc>
              <a:buFont typeface="Arial" panose="020B0604020202020204" pitchFamily="34" charset="0"/>
              <a:buChar char="•"/>
              <a:tabLst>
                <a:tab pos="457200" algn="l"/>
              </a:tabLst>
            </a:pPr>
            <a:r>
              <a:rPr lang="en-US" sz="1000" dirty="0">
                <a:solidFill>
                  <a:schemeClr val="bg1"/>
                </a:solidFill>
                <a:effectLst/>
                <a:latin typeface="Roboto" panose="02000000000000000000" pitchFamily="2" charset="0"/>
                <a:ea typeface="Roboto" panose="02000000000000000000" pitchFamily="2" charset="0"/>
                <a:cs typeface="Roboto" panose="02000000000000000000" pitchFamily="2" charset="0"/>
              </a:rPr>
              <a:t>build and apply a repertoire of knowledge, understanding and skills in order to design and make high-quality prototypes and products for a wide range of users</a:t>
            </a:r>
          </a:p>
          <a:p>
            <a:pPr marL="171450" lvl="0" indent="-171450">
              <a:lnSpc>
                <a:spcPct val="107000"/>
              </a:lnSpc>
              <a:spcAft>
                <a:spcPts val="600"/>
              </a:spcAft>
              <a:buFont typeface="Arial" panose="020B0604020202020204" pitchFamily="34" charset="0"/>
              <a:buChar char="•"/>
              <a:tabLst>
                <a:tab pos="457200" algn="l"/>
              </a:tabLst>
            </a:pPr>
            <a:r>
              <a:rPr lang="en-US" sz="1000" dirty="0">
                <a:solidFill>
                  <a:schemeClr val="bg1"/>
                </a:solidFill>
                <a:effectLst/>
                <a:latin typeface="Roboto" panose="02000000000000000000" pitchFamily="2" charset="0"/>
                <a:ea typeface="Roboto" panose="02000000000000000000" pitchFamily="2" charset="0"/>
                <a:cs typeface="Roboto" panose="02000000000000000000" pitchFamily="2" charset="0"/>
              </a:rPr>
              <a:t>critique, evaluate and test their ideas and products and the work of others.</a:t>
            </a:r>
          </a:p>
          <a:p>
            <a:pPr lvl="0">
              <a:lnSpc>
                <a:spcPct val="107000"/>
              </a:lnSpc>
              <a:spcAft>
                <a:spcPts val="600"/>
              </a:spcAft>
              <a:tabLst>
                <a:tab pos="457200" algn="l"/>
              </a:tabLst>
            </a:pPr>
            <a:r>
              <a:rPr lang="en-US" sz="1000" dirty="0">
                <a:solidFill>
                  <a:schemeClr val="bg1"/>
                </a:solidFill>
                <a:latin typeface="Roboto" panose="02000000000000000000" pitchFamily="2" charset="0"/>
                <a:ea typeface="Roboto" panose="02000000000000000000" pitchFamily="2" charset="0"/>
                <a:cs typeface="Roboto" panose="02000000000000000000" pitchFamily="2" charset="0"/>
              </a:rPr>
              <a:t>But t</a:t>
            </a:r>
            <a:r>
              <a:rPr lang="en-US" sz="1000" dirty="0">
                <a:solidFill>
                  <a:schemeClr val="bg1"/>
                </a:solidFill>
                <a:effectLst/>
                <a:latin typeface="Roboto" panose="02000000000000000000" pitchFamily="2" charset="0"/>
                <a:ea typeface="Roboto" panose="02000000000000000000" pitchFamily="2" charset="0"/>
                <a:cs typeface="Roboto" panose="02000000000000000000" pitchFamily="2" charset="0"/>
              </a:rPr>
              <a:t>he aim of Cooking &amp; Nutrition is distinct:</a:t>
            </a:r>
          </a:p>
          <a:p>
            <a:pPr marL="171450" lvl="0" indent="-171450">
              <a:lnSpc>
                <a:spcPct val="107000"/>
              </a:lnSpc>
              <a:spcAft>
                <a:spcPts val="600"/>
              </a:spcAft>
              <a:buFont typeface="Arial" panose="020B0604020202020204" pitchFamily="34" charset="0"/>
              <a:buChar char="•"/>
              <a:tabLst>
                <a:tab pos="457200" algn="l"/>
              </a:tabLst>
            </a:pPr>
            <a:r>
              <a:rPr lang="en-US" sz="1000" dirty="0">
                <a:solidFill>
                  <a:schemeClr val="bg1"/>
                </a:solidFill>
                <a:latin typeface="Roboto" panose="02000000000000000000" pitchFamily="2" charset="0"/>
                <a:ea typeface="Roboto" panose="02000000000000000000" pitchFamily="2" charset="0"/>
                <a:cs typeface="Roboto" panose="02000000000000000000" pitchFamily="2" charset="0"/>
              </a:rPr>
              <a:t>Understand and apply the principles of nutrition and learn how to cook.</a:t>
            </a:r>
            <a:endParaRPr lang="en-GB" sz="10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lvl="0">
              <a:lnSpc>
                <a:spcPct val="107000"/>
              </a:lnSpc>
              <a:spcAft>
                <a:spcPts val="600"/>
              </a:spcAft>
              <a:tabLst>
                <a:tab pos="457200" algn="l"/>
              </a:tabLst>
            </a:pPr>
            <a:r>
              <a:rPr lang="en-GB" sz="1000" dirty="0">
                <a:solidFill>
                  <a:schemeClr val="bg1"/>
                </a:solidFill>
                <a:latin typeface="Roboto" panose="02000000000000000000" pitchFamily="2" charset="0"/>
                <a:ea typeface="Roboto" panose="02000000000000000000" pitchFamily="2" charset="0"/>
                <a:cs typeface="Roboto" panose="02000000000000000000" pitchFamily="2" charset="0"/>
              </a:rPr>
              <a:t>The purpose of the Food strand within Design &amp; Technology is not to design dishes. While this is ultimately the skill of a chef, there is a huge amount of prerequisite knowledge that needs to be mastered before new dishes can be designed. Chefs need to know about nutrition and dietary requirements; equipment and techniques; source and characteristics of ingredients; an awareness of the principles of cooking (which Ashbee in </a:t>
            </a:r>
            <a:r>
              <a:rPr lang="en-GB" sz="1000" i="1" dirty="0">
                <a:solidFill>
                  <a:schemeClr val="bg1"/>
                </a:solidFill>
                <a:effectLst/>
                <a:latin typeface="Roboto" panose="02000000000000000000" pitchFamily="2" charset="0"/>
                <a:ea typeface="Roboto" panose="02000000000000000000" pitchFamily="2" charset="0"/>
                <a:cs typeface="Roboto" panose="02000000000000000000" pitchFamily="2" charset="0"/>
              </a:rPr>
              <a:t>Curriculum: Theory, Culture and Subject Specialisms</a:t>
            </a:r>
            <a:r>
              <a:rPr lang="en-GB" sz="1000" dirty="0">
                <a:solidFill>
                  <a:schemeClr val="bg1"/>
                </a:solidFill>
                <a:effectLst/>
                <a:latin typeface="Roboto" panose="02000000000000000000" pitchFamily="2" charset="0"/>
                <a:ea typeface="Roboto" panose="02000000000000000000" pitchFamily="2" charset="0"/>
                <a:cs typeface="Roboto" panose="02000000000000000000" pitchFamily="2" charset="0"/>
              </a:rPr>
              <a:t> (2021),</a:t>
            </a:r>
            <a:r>
              <a:rPr lang="en-GB" sz="1000" dirty="0">
                <a:solidFill>
                  <a:schemeClr val="bg1"/>
                </a:solidFill>
                <a:latin typeface="Roboto" panose="02000000000000000000" pitchFamily="2" charset="0"/>
                <a:ea typeface="Roboto" panose="02000000000000000000" pitchFamily="2" charset="0"/>
                <a:cs typeface="Roboto" panose="02000000000000000000" pitchFamily="2" charset="0"/>
              </a:rPr>
              <a:t> describes as bases, thickening, reduction, seasoning, layering, topping, balance, contrast etc.); and a growing knowledge of tried-and-tested recipes. The knowledge that pupils are taught in Primary school should therefore focus more on this prerequisite knowledge – the basics of cooking and nutrition – and less on the design elements of the subject.</a:t>
            </a:r>
          </a:p>
          <a:p>
            <a:pPr lvl="0">
              <a:lnSpc>
                <a:spcPct val="107000"/>
              </a:lnSpc>
              <a:spcAft>
                <a:spcPts val="600"/>
              </a:spcAft>
              <a:tabLst>
                <a:tab pos="457200" algn="l"/>
              </a:tabLst>
            </a:pPr>
            <a:r>
              <a:rPr lang="en-GB" sz="1000" dirty="0">
                <a:solidFill>
                  <a:schemeClr val="bg1"/>
                </a:solidFill>
                <a:effectLst/>
                <a:latin typeface="Roboto" panose="02000000000000000000" pitchFamily="2" charset="0"/>
                <a:ea typeface="Roboto" panose="02000000000000000000" pitchFamily="2" charset="0"/>
                <a:cs typeface="Roboto" panose="02000000000000000000" pitchFamily="2" charset="0"/>
              </a:rPr>
              <a:t>For this reason, we have a separate set of principles for Design &amp; Technology and Food, and a separate set of sequencing documents to show how pupils </a:t>
            </a:r>
            <a:r>
              <a:rPr lang="en-GB" sz="1000" dirty="0">
                <a:solidFill>
                  <a:schemeClr val="bg1"/>
                </a:solidFill>
                <a:latin typeface="Roboto" panose="02000000000000000000" pitchFamily="2" charset="0"/>
                <a:ea typeface="Roboto" panose="02000000000000000000" pitchFamily="2" charset="0"/>
                <a:cs typeface="Roboto" panose="02000000000000000000" pitchFamily="2" charset="0"/>
              </a:rPr>
              <a:t>will progress in each discipline.</a:t>
            </a:r>
            <a:endParaRPr lang="en-GB" sz="1000" dirty="0">
              <a:solidFill>
                <a:schemeClr val="bg1"/>
              </a:solidFill>
              <a:effectLst/>
              <a:latin typeface="Roboto" panose="02000000000000000000" pitchFamily="2" charset="0"/>
              <a:ea typeface="Roboto" panose="02000000000000000000" pitchFamily="2" charset="0"/>
              <a:cs typeface="Roboto" panose="02000000000000000000" pitchFamily="2" charset="0"/>
            </a:endParaRPr>
          </a:p>
        </p:txBody>
      </p:sp>
      <p:sp>
        <p:nvSpPr>
          <p:cNvPr id="3" name="TextBox 2">
            <a:extLst>
              <a:ext uri="{FF2B5EF4-FFF2-40B4-BE49-F238E27FC236}">
                <a16:creationId xmlns:a16="http://schemas.microsoft.com/office/drawing/2014/main" id="{B591686C-FC2A-CDEC-B2F9-A89944DFAE85}"/>
              </a:ext>
            </a:extLst>
          </p:cNvPr>
          <p:cNvSpPr txBox="1"/>
          <p:nvPr/>
        </p:nvSpPr>
        <p:spPr>
          <a:xfrm>
            <a:off x="203201" y="4463376"/>
            <a:ext cx="9162906" cy="307777"/>
          </a:xfrm>
          <a:prstGeom prst="rect">
            <a:avLst/>
          </a:prstGeom>
          <a:noFill/>
        </p:spPr>
        <p:txBody>
          <a:bodyPr wrap="square" anchor="t">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GB"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The right balance of Design &amp; Technology and Food</a:t>
            </a:r>
            <a:endParaRPr kumimoji="0" lang="en-US"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4" name="TextBox 3">
            <a:extLst>
              <a:ext uri="{FF2B5EF4-FFF2-40B4-BE49-F238E27FC236}">
                <a16:creationId xmlns:a16="http://schemas.microsoft.com/office/drawing/2014/main" id="{258B2E64-470D-B305-F139-B406D19DB4D8}"/>
              </a:ext>
            </a:extLst>
          </p:cNvPr>
          <p:cNvSpPr txBox="1"/>
          <p:nvPr/>
        </p:nvSpPr>
        <p:spPr>
          <a:xfrm>
            <a:off x="248749" y="4831024"/>
            <a:ext cx="9250358" cy="1477456"/>
          </a:xfrm>
          <a:prstGeom prst="rect">
            <a:avLst/>
          </a:prstGeom>
          <a:noFill/>
        </p:spPr>
        <p:txBody>
          <a:bodyPr wrap="square">
            <a:spAutoFit/>
          </a:bodyPr>
          <a:lstStyle/>
          <a:p>
            <a:pPr lvl="0">
              <a:lnSpc>
                <a:spcPct val="107000"/>
              </a:lnSpc>
              <a:spcAft>
                <a:spcPts val="300"/>
              </a:spcAft>
              <a:tabLst>
                <a:tab pos="457200" algn="l"/>
              </a:tabLst>
            </a:pPr>
            <a:r>
              <a:rPr lang="en-GB" sz="1000">
                <a:solidFill>
                  <a:schemeClr val="bg1"/>
                </a:solidFill>
                <a:effectLst/>
                <a:latin typeface="Roboto" panose="02000000000000000000" pitchFamily="2" charset="0"/>
                <a:ea typeface="Roboto" panose="02000000000000000000" pitchFamily="2" charset="0"/>
                <a:cs typeface="Roboto" panose="02000000000000000000" pitchFamily="2" charset="0"/>
              </a:rPr>
              <a:t>Historically, schools have tended to teach Food much less frequently than the rest of D&amp;T and, when it is taught, Food has tended to include ‘design’ skills such as surveys, designing dishes. This limits the time available to explicitly teach aspects of Cooking &amp; Nutrition.</a:t>
            </a:r>
          </a:p>
          <a:p>
            <a:pPr lvl="0">
              <a:lnSpc>
                <a:spcPct val="107000"/>
              </a:lnSpc>
              <a:spcAft>
                <a:spcPts val="300"/>
              </a:spcAft>
              <a:tabLst>
                <a:tab pos="457200" algn="l"/>
              </a:tabLs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The aim of the United Curriculum for Food is to ensure that all pupils leave primary school with the ability to cook a selection of healthy dishes using a variety of techniques, and to be able to make choices about what they eat based on values like source, seasonality, and nutritional value. These life skills are even more important in the context of rising obesity and climate change.</a:t>
            </a:r>
          </a:p>
          <a:p>
            <a:pPr lvl="0">
              <a:lnSpc>
                <a:spcPct val="107000"/>
              </a:lnSpc>
              <a:spcAft>
                <a:spcPts val="300"/>
              </a:spcAft>
              <a:tabLst>
                <a:tab pos="457200" algn="l"/>
              </a:tabLst>
            </a:pP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But the practical and conceptual knowledge of Food needs to be explicitly taught and practised, and so sufficient time needs to be allocated to it. Therefore, there is one Food unit per year, and two D&amp;T units per year. This allows sufficient time for pupils to master the important Cooking &amp; Nutrition skills, while ensuring there is still time to deliver all the required D&amp;T.</a:t>
            </a:r>
            <a:endParaRPr lang="en-GB" sz="1000">
              <a:solidFill>
                <a:schemeClr val="bg1"/>
              </a:solidFill>
              <a:effectLst/>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21736431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E45F49-D03F-4923-9538-9784DCDFFE48}"/>
              </a:ext>
            </a:extLst>
          </p:cNvPr>
          <p:cNvSpPr>
            <a:spLocks noGrp="1"/>
          </p:cNvSpPr>
          <p:nvPr>
            <p:ph type="body" sz="quarter" idx="10"/>
          </p:nvPr>
        </p:nvSpPr>
        <p:spPr>
          <a:xfrm>
            <a:off x="203201" y="234234"/>
            <a:ext cx="7830456" cy="458089"/>
          </a:xfrm>
        </p:spPr>
        <p:txBody>
          <a:bodyPr/>
          <a:lstStyle/>
          <a:p>
            <a:r>
              <a:rPr lang="en-US" altLang="en-US"/>
              <a:t>United Curriculum Principles: </a:t>
            </a:r>
            <a:r>
              <a:rPr lang="en-US" altLang="en-US">
                <a:ln w="12700">
                  <a:solidFill>
                    <a:schemeClr val="accent1"/>
                  </a:solidFill>
                </a:ln>
                <a:solidFill>
                  <a:schemeClr val="accent1"/>
                </a:solidFill>
              </a:rPr>
              <a:t>D&amp;T</a:t>
            </a:r>
            <a:endParaRPr lang="en-GB">
              <a:ln w="12700">
                <a:solidFill>
                  <a:schemeClr val="accent1"/>
                </a:solidFill>
              </a:ln>
              <a:solidFill>
                <a:schemeClr val="accent1"/>
              </a:solidFill>
            </a:endParaRPr>
          </a:p>
        </p:txBody>
      </p:sp>
      <p:sp>
        <p:nvSpPr>
          <p:cNvPr id="6" name="TextBox 5">
            <a:extLst>
              <a:ext uri="{FF2B5EF4-FFF2-40B4-BE49-F238E27FC236}">
                <a16:creationId xmlns:a16="http://schemas.microsoft.com/office/drawing/2014/main" id="{3D847AA8-0D90-444A-A471-42E91855B087}"/>
              </a:ext>
            </a:extLst>
          </p:cNvPr>
          <p:cNvSpPr txBox="1"/>
          <p:nvPr/>
        </p:nvSpPr>
        <p:spPr>
          <a:xfrm>
            <a:off x="203201" y="936928"/>
            <a:ext cx="9162906" cy="600164"/>
          </a:xfrm>
          <a:prstGeom prst="rect">
            <a:avLst/>
          </a:prstGeom>
          <a:noFill/>
        </p:spPr>
        <p:txBody>
          <a:bodyPr wrap="square" anchor="t">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The United Curriculum for Design &amp; Technology provides all children, regardless of their background, with:</a:t>
            </a:r>
            <a:endParaRPr kumimoji="0" lang="en-GB" sz="14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240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12" name="TextBox 11">
            <a:extLst>
              <a:ext uri="{FF2B5EF4-FFF2-40B4-BE49-F238E27FC236}">
                <a16:creationId xmlns:a16="http://schemas.microsoft.com/office/drawing/2014/main" id="{3FF3BFF5-CFA1-F8BF-8EE0-18E161C0709A}"/>
              </a:ext>
            </a:extLst>
          </p:cNvPr>
          <p:cNvSpPr txBox="1"/>
          <p:nvPr/>
        </p:nvSpPr>
        <p:spPr>
          <a:xfrm>
            <a:off x="248749" y="1340088"/>
            <a:ext cx="9071810" cy="4715650"/>
          </a:xfrm>
          <a:prstGeom prst="rect">
            <a:avLst/>
          </a:prstGeom>
          <a:noFill/>
        </p:spPr>
        <p:txBody>
          <a:bodyPr wrap="square">
            <a:spAutoFit/>
          </a:bodyPr>
          <a:lstStyle/>
          <a:p>
            <a:pPr>
              <a:lnSpc>
                <a:spcPct val="107000"/>
              </a:lnSpc>
              <a:spcAft>
                <a:spcPts val="300"/>
              </a:spcAft>
            </a:pPr>
            <a:r>
              <a:rPr lang="en-US" sz="1100" b="1">
                <a:solidFill>
                  <a:schemeClr val="bg1"/>
                </a:solidFill>
                <a:effectLst/>
                <a:latin typeface="Roboto" panose="02000000000000000000" pitchFamily="2" charset="0"/>
                <a:ea typeface="Roboto" panose="02000000000000000000" pitchFamily="2" charset="0"/>
                <a:cs typeface="Roboto" panose="02000000000000000000" pitchFamily="2" charset="0"/>
              </a:rPr>
              <a:t>Substantive knowledge</a:t>
            </a:r>
            <a:r>
              <a:rPr lang="en-US" sz="1100">
                <a:solidFill>
                  <a:schemeClr val="bg1"/>
                </a:solidFill>
                <a:effectLst/>
                <a:latin typeface="Roboto" panose="02000000000000000000" pitchFamily="2" charset="0"/>
                <a:ea typeface="Roboto" panose="02000000000000000000" pitchFamily="2" charset="0"/>
                <a:cs typeface="Roboto" panose="02000000000000000000" pitchFamily="2" charset="0"/>
              </a:rPr>
              <a:t>:</a:t>
            </a:r>
            <a:endParaRPr lang="en-GB" sz="160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171450" lvl="0" indent="-171450">
              <a:lnSpc>
                <a:spcPct val="107000"/>
              </a:lnSpc>
              <a:spcAft>
                <a:spcPts val="300"/>
              </a:spcAft>
              <a:buFont typeface="Arial" panose="020B0604020202020204" pitchFamily="34" charset="0"/>
              <a:buChar char="•"/>
              <a:tabLst>
                <a:tab pos="457200" algn="l"/>
              </a:tabLs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Ensuring pupils </a:t>
            </a:r>
            <a:r>
              <a:rPr lang="en-US" sz="1000" b="1">
                <a:solidFill>
                  <a:schemeClr val="bg1"/>
                </a:solidFill>
                <a:effectLst/>
                <a:latin typeface="Roboto" panose="02000000000000000000" pitchFamily="2" charset="0"/>
                <a:ea typeface="Roboto" panose="02000000000000000000" pitchFamily="2" charset="0"/>
                <a:cs typeface="Roboto" panose="02000000000000000000" pitchFamily="2" charset="0"/>
              </a:rPr>
              <a:t>master</a:t>
            </a: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 core content through the development of </a:t>
            </a:r>
            <a:r>
              <a:rPr lang="en-US" sz="1000" b="1">
                <a:solidFill>
                  <a:schemeClr val="bg1"/>
                </a:solidFill>
                <a:effectLst/>
                <a:latin typeface="Roboto" panose="02000000000000000000" pitchFamily="2" charset="0"/>
                <a:ea typeface="Roboto" panose="02000000000000000000" pitchFamily="2" charset="0"/>
                <a:cs typeface="Roboto" panose="02000000000000000000" pitchFamily="2" charset="0"/>
              </a:rPr>
              <a:t>conceptual knowledge </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of structures, mechanisms, materials and programming </a:t>
            </a: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in small steps, and the timely revisiting of this key knowledge.</a:t>
            </a:r>
          </a:p>
          <a:p>
            <a:pPr marL="171450" lvl="0" indent="-171450">
              <a:lnSpc>
                <a:spcPct val="107000"/>
              </a:lnSpc>
              <a:spcAft>
                <a:spcPts val="300"/>
              </a:spcAft>
              <a:buFont typeface="Arial" panose="020B0604020202020204" pitchFamily="34" charset="0"/>
              <a:buChar char="•"/>
              <a:tabLst>
                <a:tab pos="457200" algn="l"/>
              </a:tabLs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Ensuring that pupils </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are explicitly taught and have time to master </a:t>
            </a: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procedural knowledge</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 including craftsmanship of cutting, shaping, joining and finishing as well as engineering in focused practical tasks.</a:t>
            </a:r>
          </a:p>
          <a:p>
            <a:pPr marL="171450" lvl="0" indent="-171450">
              <a:lnSpc>
                <a:spcPct val="107000"/>
              </a:lnSpc>
              <a:spcAft>
                <a:spcPts val="300"/>
              </a:spcAft>
              <a:buFont typeface="Arial" panose="020B0604020202020204" pitchFamily="34" charset="0"/>
              <a:buChar char="•"/>
              <a:tabLst>
                <a:tab pos="457200" algn="l"/>
              </a:tabLst>
            </a:pPr>
            <a:r>
              <a:rPr lang="en-GB" sz="1000">
                <a:solidFill>
                  <a:schemeClr val="bg1"/>
                </a:solidFill>
                <a:effectLst/>
                <a:latin typeface="Roboto" panose="02000000000000000000" pitchFamily="2" charset="0"/>
                <a:ea typeface="Roboto" panose="02000000000000000000" pitchFamily="2" charset="0"/>
                <a:cs typeface="Roboto" panose="02000000000000000000" pitchFamily="2" charset="0"/>
              </a:rPr>
              <a:t>Making explicit and deliberate links to other curriculum subjects – particularly science – to ensure that pupils use and apply scientific concepts in a Design &amp; Technology setting at the appropriate time. Pupils also draw on and further develop knowledge and skills </a:t>
            </a: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first taught in</a:t>
            </a:r>
            <a:r>
              <a:rPr lang="en-GB" sz="1000">
                <a:solidFill>
                  <a:schemeClr val="bg1"/>
                </a:solidFill>
                <a:effectLst/>
                <a:latin typeface="Roboto" panose="02000000000000000000" pitchFamily="2" charset="0"/>
                <a:ea typeface="Roboto" panose="02000000000000000000" pitchFamily="2" charset="0"/>
                <a:cs typeface="Roboto" panose="02000000000000000000" pitchFamily="2" charset="0"/>
              </a:rPr>
              <a:t> Mathematics, History, Computing and Art &amp; Design, due to the multi-disciplinary nature of </a:t>
            </a: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Design &amp; Technology.</a:t>
            </a:r>
            <a:r>
              <a:rPr lang="en-GB" sz="1000">
                <a:solidFill>
                  <a:schemeClr val="bg1"/>
                </a:solidFill>
                <a:effectLst/>
                <a:latin typeface="Roboto" panose="02000000000000000000" pitchFamily="2" charset="0"/>
                <a:ea typeface="Roboto" panose="02000000000000000000" pitchFamily="2" charset="0"/>
                <a:cs typeface="Roboto" panose="02000000000000000000" pitchFamily="2" charset="0"/>
              </a:rPr>
              <a:t>                </a:t>
            </a:r>
          </a:p>
          <a:p>
            <a:pPr>
              <a:lnSpc>
                <a:spcPct val="107000"/>
              </a:lnSpc>
              <a:spcAft>
                <a:spcPts val="300"/>
              </a:spcAft>
            </a:pPr>
            <a:endParaRPr lang="en-US" sz="1100" b="1">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300"/>
              </a:spcAft>
            </a:pPr>
            <a:r>
              <a:rPr lang="en-US" sz="1100" b="1">
                <a:solidFill>
                  <a:schemeClr val="bg1"/>
                </a:solidFill>
                <a:effectLst/>
                <a:latin typeface="Roboto" panose="02000000000000000000" pitchFamily="2" charset="0"/>
                <a:ea typeface="Roboto" panose="02000000000000000000" pitchFamily="2" charset="0"/>
                <a:cs typeface="Roboto" panose="02000000000000000000" pitchFamily="2" charset="0"/>
              </a:rPr>
              <a:t>Disciplinary knowledge:</a:t>
            </a:r>
            <a:endParaRPr lang="en-GB" sz="160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171450" lvl="0" indent="-171450">
              <a:lnSpc>
                <a:spcPct val="107000"/>
              </a:lnSpc>
              <a:spcAft>
                <a:spcPts val="300"/>
              </a:spcAft>
              <a:buFont typeface="Arial" panose="020B0604020202020204" pitchFamily="34" charset="0"/>
              <a:buChar char="•"/>
              <a:tabLst>
                <a:tab pos="457200" algn="l"/>
              </a:tabLs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Reinforcing the </a:t>
            </a:r>
            <a:r>
              <a:rPr lang="en-US" sz="1000" b="1">
                <a:solidFill>
                  <a:schemeClr val="bg1"/>
                </a:solidFill>
                <a:effectLst/>
                <a:latin typeface="Roboto" panose="02000000000000000000" pitchFamily="2" charset="0"/>
                <a:ea typeface="Roboto" panose="02000000000000000000" pitchFamily="2" charset="0"/>
                <a:cs typeface="Roboto" panose="02000000000000000000" pitchFamily="2" charset="0"/>
              </a:rPr>
              <a:t>iterative design process </a:t>
            </a: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in the heart of every unit, and allowing pupils to build their understanding and ability to apply design values gradually from EYFS to Key Stage 2 and beyond.</a:t>
            </a:r>
          </a:p>
          <a:p>
            <a:pPr marL="171450" lvl="0" indent="-171450">
              <a:lnSpc>
                <a:spcPct val="107000"/>
              </a:lnSpc>
              <a:spcAft>
                <a:spcPts val="300"/>
              </a:spcAft>
              <a:buFont typeface="Arial" panose="020B0604020202020204" pitchFamily="34" charset="0"/>
              <a:buChar char="•"/>
              <a:tabLst>
                <a:tab pos="457200" algn="l"/>
              </a:tabLs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Ensuring that pupils know </a:t>
            </a:r>
            <a:r>
              <a:rPr lang="en-US" sz="1000" b="1">
                <a:solidFill>
                  <a:schemeClr val="bg1"/>
                </a:solidFill>
                <a:effectLst/>
                <a:latin typeface="Roboto" panose="02000000000000000000" pitchFamily="2" charset="0"/>
                <a:ea typeface="Roboto" panose="02000000000000000000" pitchFamily="2" charset="0"/>
                <a:cs typeface="Roboto" panose="02000000000000000000" pitchFamily="2" charset="0"/>
              </a:rPr>
              <a:t>they are designers and engineers</a:t>
            </a: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 </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who design a solution to fit a specific user and need; they are not led by outcomes. Pupils should be encouraged to design products using all of the knowledge they have developed across the curriculum.</a:t>
            </a:r>
          </a:p>
          <a:p>
            <a:pPr marL="171450" lvl="0" indent="-171450">
              <a:lnSpc>
                <a:spcPct val="107000"/>
              </a:lnSpc>
              <a:spcAft>
                <a:spcPts val="300"/>
              </a:spcAft>
              <a:buFont typeface="Arial" panose="020B0604020202020204" pitchFamily="34" charset="0"/>
              <a:buChar char="•"/>
              <a:tabLst>
                <a:tab pos="457200" algn="l"/>
              </a:tabLst>
            </a:pPr>
            <a:r>
              <a:rPr lang="en-US" sz="1000" b="1">
                <a:solidFill>
                  <a:schemeClr val="bg1"/>
                </a:solidFill>
                <a:effectLst/>
                <a:latin typeface="Roboto" panose="02000000000000000000" pitchFamily="2" charset="0"/>
                <a:ea typeface="Roboto" panose="02000000000000000000" pitchFamily="2" charset="0"/>
                <a:cs typeface="Roboto" panose="02000000000000000000" pitchFamily="2" charset="0"/>
              </a:rPr>
              <a:t>Explicitly teaching</a:t>
            </a: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 ways of designing, ways of generating ideas and ways of identifying user needs, to give pupils the tools they need to thrive as designers of the future.</a:t>
            </a:r>
          </a:p>
          <a:p>
            <a:pPr lvl="0">
              <a:lnSpc>
                <a:spcPct val="107000"/>
              </a:lnSpc>
              <a:spcAft>
                <a:spcPts val="300"/>
              </a:spcAft>
              <a:tabLst>
                <a:tab pos="457200" algn="l"/>
              </a:tabLst>
            </a:pPr>
            <a:endParaRPr lang="en-US" sz="1100" b="1">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300"/>
              </a:spcAft>
            </a:pPr>
            <a:r>
              <a:rPr lang="en-US" sz="1100" b="1">
                <a:solidFill>
                  <a:schemeClr val="bg1"/>
                </a:solidFill>
                <a:effectLst/>
                <a:latin typeface="Roboto" panose="02000000000000000000" pitchFamily="2" charset="0"/>
                <a:ea typeface="Roboto" panose="02000000000000000000" pitchFamily="2" charset="0"/>
                <a:cs typeface="Roboto" panose="02000000000000000000" pitchFamily="2" charset="0"/>
              </a:rPr>
              <a:t>Curiosity and excitement about the possibilities offered by Design &amp; Technology:</a:t>
            </a:r>
            <a:endParaRPr lang="en-GB" sz="160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171450" lvl="0" indent="-171450">
              <a:lnSpc>
                <a:spcPct val="107000"/>
              </a:lnSpc>
              <a:spcAft>
                <a:spcPts val="300"/>
              </a:spcAft>
              <a:buFont typeface="Arial" panose="020B0604020202020204" pitchFamily="34" charset="0"/>
              <a:buChar char="•"/>
              <a:tabLst>
                <a:tab pos="457200" algn="l"/>
              </a:tabLs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Ensuring that all pupils </a:t>
            </a:r>
            <a:r>
              <a:rPr lang="en-US" sz="1000" b="1">
                <a:solidFill>
                  <a:schemeClr val="bg1"/>
                </a:solidFill>
                <a:effectLst/>
                <a:latin typeface="Roboto" panose="02000000000000000000" pitchFamily="2" charset="0"/>
                <a:ea typeface="Roboto" panose="02000000000000000000" pitchFamily="2" charset="0"/>
                <a:cs typeface="Roboto" panose="02000000000000000000" pitchFamily="2" charset="0"/>
              </a:rPr>
              <a:t>can see themselves reflected </a:t>
            </a: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in the Design &amp; Technology curriculum, by exploring the contributions made by a wide range of designers, past and present.</a:t>
            </a:r>
            <a:endParaRPr lang="en-GB" sz="100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171450" lvl="0" indent="-171450">
              <a:lnSpc>
                <a:spcPct val="107000"/>
              </a:lnSpc>
              <a:spcAft>
                <a:spcPts val="300"/>
              </a:spcAft>
              <a:buFont typeface="Arial" panose="020B0604020202020204" pitchFamily="34" charset="0"/>
              <a:buChar char="•"/>
              <a:tabLst>
                <a:tab pos="457200" algn="l"/>
              </a:tabLs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Opportunities to </a:t>
            </a:r>
            <a:r>
              <a:rPr lang="en-US" sz="1000" b="1">
                <a:solidFill>
                  <a:schemeClr val="bg1"/>
                </a:solidFill>
                <a:effectLst/>
                <a:latin typeface="Roboto" panose="02000000000000000000" pitchFamily="2" charset="0"/>
                <a:ea typeface="Roboto" panose="02000000000000000000" pitchFamily="2" charset="0"/>
                <a:cs typeface="Roboto" panose="02000000000000000000" pitchFamily="2" charset="0"/>
              </a:rPr>
              <a:t>develop character</a:t>
            </a: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 by understanding the difficulties faced by those designers and seeing how characteristics such as resilience and risk taking contributed towards success.</a:t>
            </a:r>
            <a:endParaRPr lang="en-GB" sz="100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171450" lvl="0" indent="-171450">
              <a:lnSpc>
                <a:spcPct val="107000"/>
              </a:lnSpc>
              <a:spcAft>
                <a:spcPts val="300"/>
              </a:spcAft>
              <a:buFont typeface="Arial" panose="020B0604020202020204" pitchFamily="34" charset="0"/>
              <a:buChar char="•"/>
              <a:tabLst>
                <a:tab pos="457200" algn="l"/>
              </a:tabLst>
            </a:pPr>
            <a:r>
              <a:rPr lang="en-GB" sz="1000">
                <a:solidFill>
                  <a:schemeClr val="bg1"/>
                </a:solidFill>
                <a:effectLst/>
                <a:latin typeface="Roboto" panose="02000000000000000000" pitchFamily="2" charset="0"/>
                <a:ea typeface="Roboto" panose="02000000000000000000" pitchFamily="2" charset="0"/>
                <a:cs typeface="Roboto" panose="02000000000000000000" pitchFamily="2" charset="0"/>
              </a:rPr>
              <a:t>Understanding the contribution that design and technology makes to creativity, culture, wealth and the well-being of </a:t>
            </a:r>
            <a:r>
              <a:rPr lang="en-GB" sz="1000">
                <a:solidFill>
                  <a:schemeClr val="bg1"/>
                </a:solidFill>
                <a:latin typeface="Roboto" panose="02000000000000000000" pitchFamily="2" charset="0"/>
                <a:ea typeface="Roboto" panose="02000000000000000000" pitchFamily="2" charset="0"/>
                <a:cs typeface="Roboto" panose="02000000000000000000" pitchFamily="2" charset="0"/>
              </a:rPr>
              <a:t>a</a:t>
            </a:r>
            <a:r>
              <a:rPr lang="en-GB" sz="1000">
                <a:solidFill>
                  <a:schemeClr val="bg1"/>
                </a:solidFill>
                <a:effectLst/>
                <a:latin typeface="Roboto" panose="02000000000000000000" pitchFamily="2" charset="0"/>
                <a:ea typeface="Roboto" panose="02000000000000000000" pitchFamily="2" charset="0"/>
                <a:cs typeface="Roboto" panose="02000000000000000000" pitchFamily="2" charset="0"/>
              </a:rPr>
              <a:t> nation and that </a:t>
            </a:r>
            <a:r>
              <a:rPr lang="en-GB" sz="1000" b="1">
                <a:solidFill>
                  <a:schemeClr val="bg1"/>
                </a:solidFill>
                <a:effectLst/>
                <a:latin typeface="Roboto" panose="02000000000000000000" pitchFamily="2" charset="0"/>
                <a:ea typeface="Roboto" panose="02000000000000000000" pitchFamily="2" charset="0"/>
                <a:cs typeface="Roboto" panose="02000000000000000000" pitchFamily="2" charset="0"/>
              </a:rPr>
              <a:t>more opportunities exist</a:t>
            </a:r>
            <a:r>
              <a:rPr lang="en-GB" sz="1000">
                <a:solidFill>
                  <a:schemeClr val="bg1"/>
                </a:solidFill>
                <a:effectLst/>
                <a:latin typeface="Roboto" panose="02000000000000000000" pitchFamily="2" charset="0"/>
                <a:ea typeface="Roboto" panose="02000000000000000000" pitchFamily="2" charset="0"/>
                <a:cs typeface="Roboto" panose="02000000000000000000" pitchFamily="2" charset="0"/>
              </a:rPr>
              <a:t> than ever before due to technological advances.</a:t>
            </a:r>
          </a:p>
        </p:txBody>
      </p:sp>
    </p:spTree>
    <p:extLst>
      <p:ext uri="{BB962C8B-B14F-4D97-AF65-F5344CB8AC3E}">
        <p14:creationId xmlns:p14="http://schemas.microsoft.com/office/powerpoint/2010/main" val="3675236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7E45F49-D03F-4923-9538-9784DCDFFE48}"/>
              </a:ext>
            </a:extLst>
          </p:cNvPr>
          <p:cNvSpPr>
            <a:spLocks noGrp="1"/>
          </p:cNvSpPr>
          <p:nvPr>
            <p:ph type="body" sz="quarter" idx="10"/>
          </p:nvPr>
        </p:nvSpPr>
        <p:spPr/>
        <p:txBody>
          <a:bodyPr/>
          <a:lstStyle/>
          <a:p>
            <a:r>
              <a:rPr lang="en-US" altLang="en-US"/>
              <a:t>United Curriculum Principles: </a:t>
            </a:r>
            <a:r>
              <a:rPr lang="en-US" altLang="en-US">
                <a:ln w="12700">
                  <a:solidFill>
                    <a:schemeClr val="accent1"/>
                  </a:solidFill>
                </a:ln>
                <a:solidFill>
                  <a:schemeClr val="accent1"/>
                </a:solidFill>
              </a:rPr>
              <a:t>Food</a:t>
            </a:r>
            <a:endParaRPr lang="en-GB">
              <a:ln w="12700">
                <a:solidFill>
                  <a:schemeClr val="accent1"/>
                </a:solidFill>
              </a:ln>
              <a:solidFill>
                <a:schemeClr val="accent1"/>
              </a:solidFill>
            </a:endParaRPr>
          </a:p>
        </p:txBody>
      </p:sp>
      <p:sp>
        <p:nvSpPr>
          <p:cNvPr id="6" name="TextBox 5">
            <a:extLst>
              <a:ext uri="{FF2B5EF4-FFF2-40B4-BE49-F238E27FC236}">
                <a16:creationId xmlns:a16="http://schemas.microsoft.com/office/drawing/2014/main" id="{3D847AA8-0D90-444A-A471-42E91855B087}"/>
              </a:ext>
            </a:extLst>
          </p:cNvPr>
          <p:cNvSpPr txBox="1"/>
          <p:nvPr/>
        </p:nvSpPr>
        <p:spPr>
          <a:xfrm>
            <a:off x="203201" y="936928"/>
            <a:ext cx="9162906" cy="600164"/>
          </a:xfrm>
          <a:prstGeom prst="rect">
            <a:avLst/>
          </a:prstGeom>
          <a:noFill/>
        </p:spPr>
        <p:txBody>
          <a:bodyPr wrap="square" anchor="t">
            <a:sp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The United Curriculum for Food provides all children, regardless of their background, with:</a:t>
            </a:r>
            <a:endParaRPr kumimoji="0" lang="en-GB" sz="14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2400"/>
              </a:spcAft>
              <a:buClrTx/>
              <a:buSzTx/>
              <a:buFontTx/>
              <a:buNone/>
              <a:tabLst/>
              <a:defRPr/>
            </a:pPr>
            <a:endParaRPr kumimoji="0" lang="en-US" sz="140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mn-cs"/>
            </a:endParaRPr>
          </a:p>
        </p:txBody>
      </p:sp>
      <p:sp>
        <p:nvSpPr>
          <p:cNvPr id="12" name="TextBox 11">
            <a:extLst>
              <a:ext uri="{FF2B5EF4-FFF2-40B4-BE49-F238E27FC236}">
                <a16:creationId xmlns:a16="http://schemas.microsoft.com/office/drawing/2014/main" id="{3FF3BFF5-CFA1-F8BF-8EE0-18E161C0709A}"/>
              </a:ext>
            </a:extLst>
          </p:cNvPr>
          <p:cNvSpPr txBox="1"/>
          <p:nvPr/>
        </p:nvSpPr>
        <p:spPr>
          <a:xfrm>
            <a:off x="248749" y="1340088"/>
            <a:ext cx="9071810" cy="3624134"/>
          </a:xfrm>
          <a:prstGeom prst="rect">
            <a:avLst/>
          </a:prstGeom>
          <a:noFill/>
        </p:spPr>
        <p:txBody>
          <a:bodyPr wrap="square">
            <a:spAutoFit/>
          </a:bodyPr>
          <a:lstStyle/>
          <a:p>
            <a:pPr>
              <a:lnSpc>
                <a:spcPct val="107000"/>
              </a:lnSpc>
              <a:spcAft>
                <a:spcPts val="300"/>
              </a:spcAft>
            </a:pPr>
            <a:r>
              <a:rPr lang="en-US" sz="1100" b="1">
                <a:solidFill>
                  <a:schemeClr val="bg1"/>
                </a:solidFill>
                <a:effectLst/>
                <a:latin typeface="Roboto" panose="02000000000000000000" pitchFamily="2" charset="0"/>
                <a:ea typeface="Roboto" panose="02000000000000000000" pitchFamily="2" charset="0"/>
                <a:cs typeface="Roboto" panose="02000000000000000000" pitchFamily="2" charset="0"/>
              </a:rPr>
              <a:t>Substantive knowledge</a:t>
            </a:r>
            <a:r>
              <a:rPr lang="en-US" sz="1100">
                <a:solidFill>
                  <a:schemeClr val="bg1"/>
                </a:solidFill>
                <a:effectLst/>
                <a:latin typeface="Roboto" panose="02000000000000000000" pitchFamily="2" charset="0"/>
                <a:ea typeface="Roboto" panose="02000000000000000000" pitchFamily="2" charset="0"/>
                <a:cs typeface="Roboto" panose="02000000000000000000" pitchFamily="2" charset="0"/>
              </a:rPr>
              <a:t>:</a:t>
            </a:r>
            <a:endParaRPr lang="en-GB" sz="160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171450" lvl="0" indent="-171450">
              <a:lnSpc>
                <a:spcPct val="107000"/>
              </a:lnSpc>
              <a:spcAft>
                <a:spcPts val="300"/>
              </a:spcAft>
              <a:buFont typeface="Arial" panose="020B0604020202020204" pitchFamily="34" charset="0"/>
              <a:buChar char="•"/>
              <a:tabLst>
                <a:tab pos="457200" algn="l"/>
              </a:tabLs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Ensuring pupils </a:t>
            </a:r>
            <a:r>
              <a:rPr lang="en-US" sz="1000" b="1">
                <a:solidFill>
                  <a:schemeClr val="bg1"/>
                </a:solidFill>
                <a:effectLst/>
                <a:latin typeface="Roboto" panose="02000000000000000000" pitchFamily="2" charset="0"/>
                <a:ea typeface="Roboto" panose="02000000000000000000" pitchFamily="2" charset="0"/>
                <a:cs typeface="Roboto" panose="02000000000000000000" pitchFamily="2" charset="0"/>
              </a:rPr>
              <a:t>master</a:t>
            </a: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 core content through the development of </a:t>
            </a:r>
            <a:r>
              <a:rPr lang="en-US" sz="1000" b="1">
                <a:solidFill>
                  <a:schemeClr val="bg1"/>
                </a:solidFill>
                <a:effectLst/>
                <a:latin typeface="Roboto" panose="02000000000000000000" pitchFamily="2" charset="0"/>
                <a:ea typeface="Roboto" panose="02000000000000000000" pitchFamily="2" charset="0"/>
                <a:cs typeface="Roboto" panose="02000000000000000000" pitchFamily="2" charset="0"/>
              </a:rPr>
              <a:t>conceptual knowledge </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of food sources, safety, hygiene and nutrition </a:t>
            </a: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in small steps, and the timely revisiting of this key knowledge.</a:t>
            </a:r>
          </a:p>
          <a:p>
            <a:pPr marL="171450" lvl="0" indent="-171450">
              <a:lnSpc>
                <a:spcPct val="107000"/>
              </a:lnSpc>
              <a:spcAft>
                <a:spcPts val="300"/>
              </a:spcAft>
              <a:buFont typeface="Arial" panose="020B0604020202020204" pitchFamily="34" charset="0"/>
              <a:buChar char="•"/>
              <a:tabLst>
                <a:tab pos="457200" algn="l"/>
              </a:tabLs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Ensuring that pupils </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are explicitly taught and have time to master </a:t>
            </a:r>
            <a:r>
              <a:rPr lang="en-US" sz="1000" b="1">
                <a:solidFill>
                  <a:schemeClr val="bg1"/>
                </a:solidFill>
                <a:latin typeface="Roboto" panose="02000000000000000000" pitchFamily="2" charset="0"/>
                <a:ea typeface="Roboto" panose="02000000000000000000" pitchFamily="2" charset="0"/>
                <a:cs typeface="Roboto" panose="02000000000000000000" pitchFamily="2" charset="0"/>
              </a:rPr>
              <a:t>procedural knowledge</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 including cooking skills of chopping, preparing, combining and heating in focused practical tasks.</a:t>
            </a:r>
          </a:p>
          <a:p>
            <a:pPr marL="171450" lvl="0" indent="-171450">
              <a:lnSpc>
                <a:spcPct val="107000"/>
              </a:lnSpc>
              <a:spcAft>
                <a:spcPts val="300"/>
              </a:spcAft>
              <a:buFont typeface="Arial" panose="020B0604020202020204" pitchFamily="34" charset="0"/>
              <a:buChar char="•"/>
              <a:tabLst>
                <a:tab pos="457200" algn="l"/>
              </a:tabLst>
            </a:pPr>
            <a:r>
              <a:rPr lang="en-GB" sz="1000">
                <a:solidFill>
                  <a:schemeClr val="bg1"/>
                </a:solidFill>
                <a:effectLst/>
                <a:latin typeface="Roboto" panose="02000000000000000000" pitchFamily="2" charset="0"/>
                <a:ea typeface="Roboto" panose="02000000000000000000" pitchFamily="2" charset="0"/>
                <a:cs typeface="Roboto" panose="02000000000000000000" pitchFamily="2" charset="0"/>
              </a:rPr>
              <a:t>Making explicit and deliberate links to other curriculum subjects – particularly science – to ensure that pupils use and apply scientific concepts, such as nutrition and food chains, in a Food setting at the appropriate time.</a:t>
            </a:r>
          </a:p>
          <a:p>
            <a:pPr>
              <a:lnSpc>
                <a:spcPct val="107000"/>
              </a:lnSpc>
              <a:spcAft>
                <a:spcPts val="300"/>
              </a:spcAft>
            </a:pPr>
            <a:endParaRPr lang="en-US" sz="1100" b="1">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300"/>
              </a:spcAft>
            </a:pPr>
            <a:endParaRPr lang="en-US" sz="1100" b="1">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300"/>
              </a:spcAft>
            </a:pPr>
            <a:r>
              <a:rPr lang="en-US" sz="1100" b="1">
                <a:solidFill>
                  <a:schemeClr val="bg1"/>
                </a:solidFill>
                <a:effectLst/>
                <a:latin typeface="Roboto" panose="02000000000000000000" pitchFamily="2" charset="0"/>
                <a:ea typeface="Roboto" panose="02000000000000000000" pitchFamily="2" charset="0"/>
                <a:cs typeface="Roboto" panose="02000000000000000000" pitchFamily="2" charset="0"/>
              </a:rPr>
              <a:t>Disciplinary knowledge:</a:t>
            </a:r>
            <a:endParaRPr lang="en-GB" sz="160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171450" lvl="0" indent="-171450">
              <a:lnSpc>
                <a:spcPct val="107000"/>
              </a:lnSpc>
              <a:spcAft>
                <a:spcPts val="300"/>
              </a:spcAft>
              <a:buFont typeface="Arial" panose="020B0604020202020204" pitchFamily="34" charset="0"/>
              <a:buChar char="•"/>
              <a:tabLst>
                <a:tab pos="457200" algn="l"/>
              </a:tabLs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Ensuring that pupils are taught how to make </a:t>
            </a:r>
            <a:r>
              <a:rPr lang="en-US" sz="1000" b="1">
                <a:solidFill>
                  <a:schemeClr val="bg1"/>
                </a:solidFill>
                <a:effectLst/>
                <a:latin typeface="Roboto" panose="02000000000000000000" pitchFamily="2" charset="0"/>
                <a:ea typeface="Roboto" panose="02000000000000000000" pitchFamily="2" charset="0"/>
                <a:cs typeface="Roboto" panose="02000000000000000000" pitchFamily="2" charset="0"/>
              </a:rPr>
              <a:t>food choices</a:t>
            </a: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 based on qualities like nutritional value; dietary requirements; cost; seasonality; food miles and carbon footprint of production; time to prepare;</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 and quantities. These qualities are introduced in small steps but applied cumulatively so that by Year 6, pupils are able to make decisions based on a selection of them.</a:t>
            </a:r>
            <a:endPar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lvl="0">
              <a:lnSpc>
                <a:spcPct val="107000"/>
              </a:lnSpc>
              <a:spcAft>
                <a:spcPts val="300"/>
              </a:spcAft>
              <a:tabLst>
                <a:tab pos="457200" algn="l"/>
              </a:tabLst>
            </a:pPr>
            <a:endParaRPr lang="en-US" sz="1100" b="1">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lvl="0">
              <a:lnSpc>
                <a:spcPct val="107000"/>
              </a:lnSpc>
              <a:spcAft>
                <a:spcPts val="300"/>
              </a:spcAft>
              <a:tabLst>
                <a:tab pos="457200" algn="l"/>
              </a:tabLst>
            </a:pPr>
            <a:endParaRPr lang="en-US" sz="1100" b="1">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a:lnSpc>
                <a:spcPct val="107000"/>
              </a:lnSpc>
              <a:spcAft>
                <a:spcPts val="300"/>
              </a:spcAft>
            </a:pPr>
            <a:r>
              <a:rPr lang="en-US" sz="1100" b="1">
                <a:solidFill>
                  <a:schemeClr val="bg1"/>
                </a:solidFill>
                <a:effectLst/>
                <a:latin typeface="Roboto" panose="02000000000000000000" pitchFamily="2" charset="0"/>
                <a:ea typeface="Roboto" panose="02000000000000000000" pitchFamily="2" charset="0"/>
                <a:cs typeface="Roboto" panose="02000000000000000000" pitchFamily="2" charset="0"/>
              </a:rPr>
              <a:t>The ability, and desire, to cook balanced, sustainable meals for themselves and their family:</a:t>
            </a:r>
            <a:endParaRPr lang="en-GB" sz="160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171450" lvl="0" indent="-171450">
              <a:lnSpc>
                <a:spcPct val="107000"/>
              </a:lnSpc>
              <a:spcAft>
                <a:spcPts val="300"/>
              </a:spcAft>
              <a:buFont typeface="Arial" panose="020B0604020202020204" pitchFamily="34" charset="0"/>
              <a:buChar char="•"/>
              <a:tabLst>
                <a:tab pos="457200" algn="l"/>
              </a:tabLst>
            </a:pPr>
            <a:r>
              <a:rPr lang="en-US" sz="1000">
                <a:solidFill>
                  <a:schemeClr val="bg1"/>
                </a:solidFill>
                <a:effectLst/>
                <a:latin typeface="Roboto" panose="02000000000000000000" pitchFamily="2" charset="0"/>
                <a:ea typeface="Roboto" panose="02000000000000000000" pitchFamily="2" charset="0"/>
                <a:cs typeface="Roboto" panose="02000000000000000000" pitchFamily="2" charset="0"/>
              </a:rPr>
              <a:t>Ensuring that </a:t>
            </a:r>
            <a:r>
              <a:rPr lang="en-US" sz="1000">
                <a:solidFill>
                  <a:schemeClr val="bg1"/>
                </a:solidFill>
                <a:latin typeface="Roboto" panose="02000000000000000000" pitchFamily="2" charset="0"/>
                <a:ea typeface="Roboto" panose="02000000000000000000" pitchFamily="2" charset="0"/>
                <a:cs typeface="Roboto" panose="02000000000000000000" pitchFamily="2" charset="0"/>
              </a:rPr>
              <a:t>the recipes and foods chosen reflect relevant cuisines from the local context, the UK and around the world.</a:t>
            </a:r>
            <a:endParaRPr lang="en-GB" sz="1000">
              <a:solidFill>
                <a:schemeClr val="bg1"/>
              </a:solidFill>
              <a:effectLst/>
              <a:latin typeface="Roboto" panose="02000000000000000000" pitchFamily="2" charset="0"/>
              <a:ea typeface="Roboto" panose="02000000000000000000" pitchFamily="2" charset="0"/>
              <a:cs typeface="Roboto" panose="02000000000000000000" pitchFamily="2" charset="0"/>
            </a:endParaRPr>
          </a:p>
          <a:p>
            <a:pPr marL="171450" lvl="0" indent="-171450">
              <a:lnSpc>
                <a:spcPct val="107000"/>
              </a:lnSpc>
              <a:spcAft>
                <a:spcPts val="300"/>
              </a:spcAft>
              <a:buFont typeface="Arial" panose="020B0604020202020204" pitchFamily="34" charset="0"/>
              <a:buChar char="•"/>
              <a:tabLst>
                <a:tab pos="457200" algn="l"/>
              </a:tabLst>
            </a:pPr>
            <a:r>
              <a:rPr lang="en-GB" sz="1000">
                <a:solidFill>
                  <a:schemeClr val="bg1"/>
                </a:solidFill>
                <a:effectLst/>
                <a:latin typeface="Roboto" panose="02000000000000000000" pitchFamily="2" charset="0"/>
                <a:ea typeface="Roboto" panose="02000000000000000000" pitchFamily="2" charset="0"/>
                <a:cs typeface="Roboto" panose="02000000000000000000" pitchFamily="2" charset="0"/>
              </a:rPr>
              <a:t>Providing recipes that are balanced and sustainable, which can be cooked after school in a family context.</a:t>
            </a:r>
          </a:p>
        </p:txBody>
      </p:sp>
    </p:spTree>
    <p:extLst>
      <p:ext uri="{BB962C8B-B14F-4D97-AF65-F5344CB8AC3E}">
        <p14:creationId xmlns:p14="http://schemas.microsoft.com/office/powerpoint/2010/main" val="3601900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87E43BD-A309-E063-178F-3239490DE0DC}"/>
              </a:ext>
            </a:extLst>
          </p:cNvPr>
          <p:cNvSpPr>
            <a:spLocks noGrp="1"/>
          </p:cNvSpPr>
          <p:nvPr>
            <p:ph type="body" sz="quarter" idx="10"/>
          </p:nvPr>
        </p:nvSpPr>
        <p:spPr/>
        <p:txBody>
          <a:bodyPr/>
          <a:lstStyle/>
          <a:p>
            <a:r>
              <a:rPr lang="en-US"/>
              <a:t>United Curriculum: </a:t>
            </a:r>
            <a:r>
              <a:rPr lang="en-US" altLang="en-US">
                <a:ln w="12700">
                  <a:solidFill>
                    <a:schemeClr val="accent1"/>
                  </a:solidFill>
                </a:ln>
                <a:solidFill>
                  <a:schemeClr val="accent1"/>
                </a:solidFill>
              </a:rPr>
              <a:t>D&amp;T and Food</a:t>
            </a:r>
            <a:endParaRPr lang="en-GB"/>
          </a:p>
        </p:txBody>
      </p:sp>
      <p:graphicFrame>
        <p:nvGraphicFramePr>
          <p:cNvPr id="3" name="Table 2">
            <a:extLst>
              <a:ext uri="{FF2B5EF4-FFF2-40B4-BE49-F238E27FC236}">
                <a16:creationId xmlns:a16="http://schemas.microsoft.com/office/drawing/2014/main" id="{5D296BF5-42A3-56FB-1F26-2787EB05D71C}"/>
              </a:ext>
            </a:extLst>
          </p:cNvPr>
          <p:cNvGraphicFramePr>
            <a:graphicFrameLocks noGrp="1"/>
          </p:cNvGraphicFramePr>
          <p:nvPr>
            <p:extLst>
              <p:ext uri="{D42A27DB-BD31-4B8C-83A1-F6EECF244321}">
                <p14:modId xmlns:p14="http://schemas.microsoft.com/office/powerpoint/2010/main" val="3193113970"/>
              </p:ext>
            </p:extLst>
          </p:nvPr>
        </p:nvGraphicFramePr>
        <p:xfrm>
          <a:off x="203202" y="845633"/>
          <a:ext cx="9187684" cy="5393160"/>
        </p:xfrm>
        <a:graphic>
          <a:graphicData uri="http://schemas.openxmlformats.org/drawingml/2006/table">
            <a:tbl>
              <a:tblPr firstRow="1" bandRow="1">
                <a:tableStyleId>{5C22544A-7EE6-4342-B048-85BDC9FD1C3A}</a:tableStyleId>
              </a:tblPr>
              <a:tblGrid>
                <a:gridCol w="218176">
                  <a:extLst>
                    <a:ext uri="{9D8B030D-6E8A-4147-A177-3AD203B41FA5}">
                      <a16:colId xmlns:a16="http://schemas.microsoft.com/office/drawing/2014/main" val="3992725249"/>
                    </a:ext>
                  </a:extLst>
                </a:gridCol>
                <a:gridCol w="1494918">
                  <a:extLst>
                    <a:ext uri="{9D8B030D-6E8A-4147-A177-3AD203B41FA5}">
                      <a16:colId xmlns:a16="http://schemas.microsoft.com/office/drawing/2014/main" val="2651868341"/>
                    </a:ext>
                  </a:extLst>
                </a:gridCol>
                <a:gridCol w="1494918">
                  <a:extLst>
                    <a:ext uri="{9D8B030D-6E8A-4147-A177-3AD203B41FA5}">
                      <a16:colId xmlns:a16="http://schemas.microsoft.com/office/drawing/2014/main" val="4129289550"/>
                    </a:ext>
                  </a:extLst>
                </a:gridCol>
                <a:gridCol w="1494918">
                  <a:extLst>
                    <a:ext uri="{9D8B030D-6E8A-4147-A177-3AD203B41FA5}">
                      <a16:colId xmlns:a16="http://schemas.microsoft.com/office/drawing/2014/main" val="3606215477"/>
                    </a:ext>
                  </a:extLst>
                </a:gridCol>
                <a:gridCol w="1494918">
                  <a:extLst>
                    <a:ext uri="{9D8B030D-6E8A-4147-A177-3AD203B41FA5}">
                      <a16:colId xmlns:a16="http://schemas.microsoft.com/office/drawing/2014/main" val="3772626618"/>
                    </a:ext>
                  </a:extLst>
                </a:gridCol>
                <a:gridCol w="1494918">
                  <a:extLst>
                    <a:ext uri="{9D8B030D-6E8A-4147-A177-3AD203B41FA5}">
                      <a16:colId xmlns:a16="http://schemas.microsoft.com/office/drawing/2014/main" val="2563548700"/>
                    </a:ext>
                  </a:extLst>
                </a:gridCol>
                <a:gridCol w="1494918">
                  <a:extLst>
                    <a:ext uri="{9D8B030D-6E8A-4147-A177-3AD203B41FA5}">
                      <a16:colId xmlns:a16="http://schemas.microsoft.com/office/drawing/2014/main" val="3742635946"/>
                    </a:ext>
                  </a:extLst>
                </a:gridCol>
              </a:tblGrid>
              <a:tr h="1475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1">
                        <a:solidFill>
                          <a:srgbClr val="052264"/>
                        </a:solidFill>
                        <a:latin typeface="United Curriculum" panose="020B0604020202020204" charset="0"/>
                      </a:endParaRPr>
                    </a:p>
                  </a:txBody>
                  <a:tcPr marL="36000" marR="36000" marT="36000" marB="36000" anchor="ctr">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chemeClr val="tx1"/>
                          </a:solidFill>
                          <a:effectLst/>
                          <a:latin typeface="United Curriculum" panose="020B0604020202020204" charset="0"/>
                          <a:ea typeface="Calibri" panose="020F0502020204030204" pitchFamily="34" charset="0"/>
                          <a:cs typeface="Times New Roman" panose="02020603050405020304" pitchFamily="18" charset="0"/>
                        </a:rPr>
                        <a:t>Year 1</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chemeClr val="tx1"/>
                          </a:solidFill>
                          <a:effectLst/>
                          <a:latin typeface="United Curriculum" panose="020B0604020202020204" charset="0"/>
                          <a:ea typeface="Calibri" panose="020F0502020204030204" pitchFamily="34" charset="0"/>
                          <a:cs typeface="Times New Roman" panose="02020603050405020304" pitchFamily="18" charset="0"/>
                        </a:rPr>
                        <a:t>Year 2</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chemeClr val="tx1"/>
                          </a:solidFill>
                          <a:effectLst/>
                          <a:latin typeface="United Curriculum" panose="020B0604020202020204" charset="0"/>
                          <a:ea typeface="Calibri" panose="020F0502020204030204" pitchFamily="34" charset="0"/>
                          <a:cs typeface="Times New Roman" panose="02020603050405020304" pitchFamily="18" charset="0"/>
                        </a:rPr>
                        <a:t>Year 3</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chemeClr val="tx1"/>
                          </a:solidFill>
                          <a:effectLst/>
                          <a:latin typeface="United Curriculum" panose="020B0604020202020204" charset="0"/>
                          <a:ea typeface="Calibri" panose="020F0502020204030204" pitchFamily="34" charset="0"/>
                          <a:cs typeface="Times New Roman" panose="02020603050405020304" pitchFamily="18" charset="0"/>
                        </a:rPr>
                        <a:t>Year 4</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chemeClr val="tx1"/>
                          </a:solidFill>
                          <a:effectLst/>
                          <a:latin typeface="United Curriculum" panose="020B0604020202020204" charset="0"/>
                          <a:ea typeface="Calibri" panose="020F0502020204030204" pitchFamily="34" charset="0"/>
                          <a:cs typeface="Times New Roman" panose="02020603050405020304" pitchFamily="18" charset="0"/>
                        </a:rPr>
                        <a:t>Year 5</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tc>
                  <a:txBody>
                    <a:bodyPr/>
                    <a:lstStyle/>
                    <a:p>
                      <a:pPr marL="0" marR="0" lvl="0" indent="0" algn="ctr" defTabSz="914400" rtl="0" eaLnBrk="1" fontAlgn="auto" latinLnBrk="0" hangingPunct="1">
                        <a:lnSpc>
                          <a:spcPct val="100000"/>
                        </a:lnSpc>
                        <a:spcBef>
                          <a:spcPts val="0"/>
                        </a:spcBef>
                        <a:spcAft>
                          <a:spcPts val="200"/>
                        </a:spcAft>
                        <a:buClrTx/>
                        <a:buSzTx/>
                        <a:buFontTx/>
                        <a:buNone/>
                        <a:tabLst/>
                        <a:defRPr/>
                      </a:pPr>
                      <a:r>
                        <a:rPr lang="en-US" sz="1000" b="1" i="0">
                          <a:solidFill>
                            <a:schemeClr val="tx1"/>
                          </a:solidFill>
                          <a:effectLst/>
                          <a:latin typeface="United Curriculum" panose="020B0604020202020204" charset="0"/>
                          <a:ea typeface="Calibri" panose="020F0502020204030204" pitchFamily="34" charset="0"/>
                          <a:cs typeface="Times New Roman" panose="02020603050405020304" pitchFamily="18" charset="0"/>
                        </a:rPr>
                        <a:t>Year 6</a:t>
                      </a:r>
                    </a:p>
                  </a:txBody>
                  <a:tcPr marL="59144" marR="5914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bg2"/>
                    </a:solidFill>
                  </a:tcPr>
                </a:tc>
                <a:extLst>
                  <a:ext uri="{0D108BD9-81ED-4DB2-BD59-A6C34878D82A}">
                    <a16:rowId xmlns:a16="http://schemas.microsoft.com/office/drawing/2014/main" val="1516369024"/>
                  </a:ext>
                </a:extLst>
              </a:tr>
              <a:tr h="172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000" b="1">
                          <a:solidFill>
                            <a:schemeClr val="bg1"/>
                          </a:solidFill>
                          <a:latin typeface="United Curriculum" panose="020B0604020202020204" charset="0"/>
                        </a:rPr>
                        <a:t>Autumn</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algn="ctr">
                        <a:lnSpc>
                          <a:spcPct val="100000"/>
                        </a:lnSpc>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2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Food</a:t>
                      </a:r>
                      <a:endParaRPr lang="en-GB"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Eat a Rainbow</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i="0">
                          <a:solidFill>
                            <a:schemeClr val="bg1"/>
                          </a:solidFill>
                          <a:effectLst/>
                          <a:highlight>
                            <a:srgbClr val="88A442"/>
                          </a:highlight>
                          <a:latin typeface="Roboto" panose="02000000000000000000" pitchFamily="2" charset="0"/>
                          <a:ea typeface="Roboto" panose="02000000000000000000" pitchFamily="2" charset="0"/>
                          <a:cs typeface="Times New Roman" panose="02020603050405020304" pitchFamily="18" charset="0"/>
                        </a:rPr>
                        <a:t>[Aut2]</a:t>
                      </a:r>
                    </a:p>
                    <a:p>
                      <a:pPr marL="0"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Preparing a colourful fruit salad and crudites.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algn="ctr">
                        <a:lnSpc>
                          <a:spcPct val="100000"/>
                        </a:lnSpc>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2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Food</a:t>
                      </a:r>
                      <a:endParaRPr lang="en-GB"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Salads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i="0">
                          <a:solidFill>
                            <a:schemeClr val="bg1"/>
                          </a:solidFill>
                          <a:effectLst/>
                          <a:highlight>
                            <a:srgbClr val="88A442"/>
                          </a:highlight>
                          <a:latin typeface="Roboto" panose="02000000000000000000" pitchFamily="2" charset="0"/>
                          <a:ea typeface="Roboto" panose="02000000000000000000" pitchFamily="2" charset="0"/>
                          <a:cs typeface="Times New Roman" panose="02020603050405020304" pitchFamily="18" charset="0"/>
                        </a:rPr>
                        <a:t>[Aut2]</a:t>
                      </a:r>
                    </a:p>
                    <a:p>
                      <a:pPr marL="0"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Preparing healthy, balanced salads that include proteins.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algn="ctr">
                        <a:lnSpc>
                          <a:spcPct val="100000"/>
                        </a:lnSpc>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Picture Frames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i="0">
                          <a:solidFill>
                            <a:schemeClr val="bg1"/>
                          </a:solidFill>
                          <a:effectLst/>
                          <a:highlight>
                            <a:srgbClr val="BACF87"/>
                          </a:highlight>
                          <a:latin typeface="Roboto" panose="02000000000000000000" pitchFamily="2" charset="0"/>
                          <a:ea typeface="Roboto" panose="02000000000000000000" pitchFamily="2" charset="0"/>
                          <a:cs typeface="Times New Roman" panose="02020603050405020304" pitchFamily="18" charset="0"/>
                        </a:rPr>
                        <a:t>[Aut1]</a:t>
                      </a:r>
                    </a:p>
                    <a:p>
                      <a:pPr marL="0"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 Picture frames that would be made and sold in a commercial context.</a:t>
                      </a:r>
                    </a:p>
                    <a:p>
                      <a:pPr marL="0" indent="-228600" algn="ctr">
                        <a:lnSpc>
                          <a:spcPct val="100000"/>
                        </a:lnSpc>
                        <a:spcAft>
                          <a:spcPts val="600"/>
                        </a:spcAft>
                      </a:pP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2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Food</a:t>
                      </a:r>
                      <a:endParaRPr lang="en-GB" sz="900" i="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Soups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i="0">
                          <a:solidFill>
                            <a:schemeClr val="bg1"/>
                          </a:solidFill>
                          <a:effectLst/>
                          <a:highlight>
                            <a:srgbClr val="88A442"/>
                          </a:highlight>
                          <a:latin typeface="Roboto" panose="02000000000000000000" pitchFamily="2" charset="0"/>
                          <a:ea typeface="Roboto" panose="02000000000000000000" pitchFamily="2" charset="0"/>
                          <a:cs typeface="Times New Roman" panose="02020603050405020304" pitchFamily="18" charset="0"/>
                        </a:rPr>
                        <a:t>[Aut2]</a:t>
                      </a:r>
                    </a:p>
                    <a:p>
                      <a:pPr marL="0"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Cooking vegetables and grains and combining into healthy soups.</a:t>
                      </a:r>
                      <a:endParaRPr lang="en-GB"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algn="ctr">
                        <a:lnSpc>
                          <a:spcPct val="100000"/>
                        </a:lnSpc>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Interactive Display</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i="0">
                          <a:solidFill>
                            <a:schemeClr val="bg1"/>
                          </a:solidFill>
                          <a:effectLst/>
                          <a:highlight>
                            <a:srgbClr val="88A442"/>
                          </a:highlight>
                          <a:latin typeface="Roboto" panose="02000000000000000000" pitchFamily="2" charset="0"/>
                          <a:ea typeface="Roboto" panose="02000000000000000000" pitchFamily="2" charset="0"/>
                          <a:cs typeface="Times New Roman" panose="02020603050405020304" pitchFamily="18" charset="0"/>
                        </a:rPr>
                        <a:t>[Aut2]</a:t>
                      </a:r>
                    </a:p>
                    <a:p>
                      <a:pPr marL="0"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Interactive information display for a context decided by pupils.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endPar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Head Coverings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i="0">
                          <a:solidFill>
                            <a:schemeClr val="bg1"/>
                          </a:solidFill>
                          <a:effectLst/>
                          <a:highlight>
                            <a:srgbClr val="BACF87"/>
                          </a:highlight>
                          <a:latin typeface="Roboto" panose="02000000000000000000" pitchFamily="2" charset="0"/>
                          <a:ea typeface="Roboto" panose="02000000000000000000" pitchFamily="2" charset="0"/>
                          <a:cs typeface="Times New Roman" panose="02020603050405020304" pitchFamily="18" charset="0"/>
                        </a:rPr>
                        <a:t>[Aut1]</a:t>
                      </a:r>
                    </a:p>
                    <a:p>
                      <a:pPr marL="0"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Made to measure hats and head coverings for a context decided by pupils.</a:t>
                      </a:r>
                      <a:endParaRPr lang="en-GB" sz="900" b="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16502617"/>
                  </a:ext>
                </a:extLst>
              </a:tr>
              <a:tr h="1728000">
                <a:tc>
                  <a:txBody>
                    <a:bodyPr/>
                    <a:lstStyle/>
                    <a:p>
                      <a:pPr algn="ctr"/>
                      <a:r>
                        <a:rPr lang="en-GB" sz="1000" b="1">
                          <a:solidFill>
                            <a:schemeClr val="bg1"/>
                          </a:solidFill>
                          <a:latin typeface="United Curriculum" panose="020B0604020202020204" charset="0"/>
                        </a:rPr>
                        <a:t>Spring</a:t>
                      </a: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algn="ctr">
                        <a:lnSpc>
                          <a:spcPct val="100000"/>
                        </a:lnSpc>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endParaRPr lang="en-GB" sz="12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Moving Pictures</a:t>
                      </a:r>
                    </a:p>
                    <a:p>
                      <a:pPr marL="0"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Using simple linkages (levers) to make a moving picture for someone at home.</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endParaRPr lang="en-GB" sz="12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Wheels &amp; Axles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i="0">
                          <a:solidFill>
                            <a:schemeClr val="bg1"/>
                          </a:solidFill>
                          <a:effectLst/>
                          <a:highlight>
                            <a:srgbClr val="BACF87"/>
                          </a:highlight>
                          <a:latin typeface="Roboto" panose="02000000000000000000" pitchFamily="2" charset="0"/>
                          <a:ea typeface="Roboto" panose="02000000000000000000" pitchFamily="2" charset="0"/>
                          <a:cs typeface="Times New Roman" panose="02020603050405020304" pitchFamily="18" charset="0"/>
                        </a:rPr>
                        <a:t>[Spr2]</a:t>
                      </a:r>
                    </a:p>
                    <a:p>
                      <a:pPr marL="0"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An engineering project to design a buggy that rolls straight and smoothly.</a:t>
                      </a:r>
                      <a:endParaRPr lang="en-GB" sz="900" i="0">
                        <a:solidFill>
                          <a:schemeClr val="bg1"/>
                        </a:solidFill>
                        <a:effectLst/>
                        <a:latin typeface="Roboto" panose="02000000000000000000" pitchFamily="2" charset="0"/>
                        <a:ea typeface="Roboto" panose="02000000000000000000" pitchFamily="2" charset="0"/>
                        <a:cs typeface="United Curriculum" panose="020B0604020202020204"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endParaRPr lang="en-GB" sz="12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Keeping it Contained</a:t>
                      </a:r>
                    </a:p>
                    <a:p>
                      <a:pPr marL="0"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A solution for users who struggle to keep possessions safe in their bag.</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endPar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Pulleys</a:t>
                      </a:r>
                    </a:p>
                    <a:p>
                      <a:pPr marL="0" marR="0" lvl="0" indent="0" algn="ctr" defTabSz="914400" rtl="0" eaLnBrk="1" fontAlgn="auto" latinLnBrk="0" hangingPunct="1">
                        <a:lnSpc>
                          <a:spcPct val="100000"/>
                        </a:lnSpc>
                        <a:spcBef>
                          <a:spcPts val="0"/>
                        </a:spcBef>
                        <a:spcAft>
                          <a:spcPts val="600"/>
                        </a:spcAft>
                        <a:buClrTx/>
                        <a:buSzTx/>
                        <a:buFontTx/>
                        <a:buNone/>
                        <a:tabLst/>
                        <a:defRPr/>
                      </a:pPr>
                      <a:endParaRPr lang="en-GB" sz="900" i="0">
                        <a:solidFill>
                          <a:schemeClr val="bg1"/>
                        </a:solidFill>
                        <a:effectLst/>
                        <a:highlight>
                          <a:srgbClr val="88A442"/>
                        </a:highligh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Using pulleys and levers to create a video that shares a message.</a:t>
                      </a:r>
                    </a:p>
                    <a:p>
                      <a:pPr marL="0" algn="ctr">
                        <a:lnSpc>
                          <a:spcPct val="100000"/>
                        </a:lnSpc>
                        <a:spcAft>
                          <a:spcPts val="600"/>
                        </a:spcAft>
                      </a:pPr>
                      <a:endParaRPr lang="en-GB" sz="12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Bef>
                          <a:spcPts val="0"/>
                        </a:spcBef>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Bef>
                          <a:spcPts val="0"/>
                        </a:spcBef>
                        <a:spcAft>
                          <a:spcPts val="600"/>
                        </a:spcAft>
                      </a:pPr>
                      <a:r>
                        <a:rPr lang="en-GB" sz="12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Food</a:t>
                      </a: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Sauces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i="0">
                          <a:solidFill>
                            <a:schemeClr val="bg1"/>
                          </a:solidFill>
                          <a:effectLst/>
                          <a:highlight>
                            <a:srgbClr val="BACF87"/>
                          </a:highlight>
                          <a:latin typeface="Roboto" panose="02000000000000000000" pitchFamily="2" charset="0"/>
                          <a:ea typeface="Roboto" panose="02000000000000000000" pitchFamily="2" charset="0"/>
                          <a:cs typeface="Times New Roman" panose="02020603050405020304" pitchFamily="18" charset="0"/>
                        </a:rPr>
                        <a:t>[Spr2]</a:t>
                      </a:r>
                      <a:endParaRPr lang="en-GB" sz="9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Building foundational cooking skills with a range of staple sauces.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algn="ctr">
                        <a:lnSpc>
                          <a:spcPct val="100000"/>
                        </a:lnSpc>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endParaRPr lang="en-GB" sz="12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Sustainable Systems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i="0">
                          <a:solidFill>
                            <a:schemeClr val="bg1"/>
                          </a:solidFill>
                          <a:effectLst/>
                          <a:highlight>
                            <a:srgbClr val="BACF87"/>
                          </a:highlight>
                          <a:latin typeface="Roboto" panose="02000000000000000000" pitchFamily="2" charset="0"/>
                          <a:ea typeface="Roboto" panose="02000000000000000000" pitchFamily="2" charset="0"/>
                          <a:cs typeface="Times New Roman" panose="02020603050405020304" pitchFamily="18" charset="0"/>
                        </a:rPr>
                        <a:t>[Spr1]</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Identifying a need and designing a sustainable solution at a system level.</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75968774"/>
                  </a:ext>
                </a:extLst>
              </a:tr>
              <a:tr h="1728000">
                <a:tc>
                  <a:txBody>
                    <a:bodyPr/>
                    <a:lstStyle/>
                    <a:p>
                      <a:pPr algn="ctr"/>
                      <a:r>
                        <a:rPr lang="en-US" sz="1000" b="1">
                          <a:solidFill>
                            <a:schemeClr val="bg1"/>
                          </a:solidFill>
                          <a:latin typeface="United Curriculum" panose="020B0604020202020204" charset="0"/>
                        </a:rPr>
                        <a:t>Summer</a:t>
                      </a:r>
                      <a:endParaRPr lang="en-GB" sz="1000" b="1">
                        <a:solidFill>
                          <a:schemeClr val="bg1"/>
                        </a:solidFill>
                        <a:latin typeface="United Curriculum" panose="020B0604020202020204" charset="0"/>
                      </a:endParaRPr>
                    </a:p>
                  </a:txBody>
                  <a:tcPr marL="36000" marR="36000" marT="36000" marB="36000" vert="vert270" anchor="ctr">
                    <a:lnL w="12700" cap="flat" cmpd="sng" algn="ctr">
                      <a:solidFill>
                        <a:srgbClr val="000000"/>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algn="ctr">
                        <a:lnSpc>
                          <a:spcPct val="100000"/>
                        </a:lnSpc>
                        <a:spcAft>
                          <a:spcPts val="0"/>
                        </a:spcAft>
                      </a:pPr>
                      <a:endParaRPr lang="en-GB" sz="500" b="1"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endParaRPr lang="en-GB" sz="1200"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Outdoor Space</a:t>
                      </a:r>
                    </a:p>
                    <a:p>
                      <a:pPr marL="0" algn="ctr">
                        <a:lnSpc>
                          <a:spcPct val="100000"/>
                        </a:lnSpc>
                        <a:spcAft>
                          <a:spcPts val="600"/>
                        </a:spcAft>
                      </a:pPr>
                      <a:r>
                        <a:rPr lang="en-GB" sz="900"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Designing an outdoor space and creating a 3D model to share the design.</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0"/>
                        </a:spcAft>
                      </a:pPr>
                      <a:endParaRPr lang="en-GB" sz="500" b="1"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endParaRPr lang="en-GB" sz="1200"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Glove Puppets</a:t>
                      </a:r>
                    </a:p>
                    <a:p>
                      <a:pPr marL="0" algn="ctr">
                        <a:lnSpc>
                          <a:spcPct val="100000"/>
                        </a:lnSpc>
                        <a:spcAft>
                          <a:spcPts val="600"/>
                        </a:spcAft>
                      </a:pPr>
                      <a:r>
                        <a:rPr lang="en-GB" sz="900"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Creating props to tell a story to children in EYFS.</a:t>
                      </a:r>
                    </a:p>
                    <a:p>
                      <a:pPr marL="0" marR="0" lvl="0" indent="-228600" algn="ctr" defTabSz="914400" rtl="0" eaLnBrk="1" fontAlgn="auto" latinLnBrk="0" hangingPunct="1">
                        <a:lnSpc>
                          <a:spcPct val="100000"/>
                        </a:lnSpc>
                        <a:spcBef>
                          <a:spcPts val="0"/>
                        </a:spcBef>
                        <a:spcAft>
                          <a:spcPts val="600"/>
                        </a:spcAft>
                        <a:buClrTx/>
                        <a:buSzTx/>
                        <a:buFontTx/>
                        <a:buNone/>
                        <a:tabLst/>
                        <a:defRPr/>
                      </a:pPr>
                      <a:endParaRPr lang="en-GB" sz="900" b="1"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Bef>
                          <a:spcPts val="0"/>
                        </a:spcBef>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Bef>
                          <a:spcPts val="0"/>
                        </a:spcBef>
                        <a:spcAft>
                          <a:spcPts val="600"/>
                        </a:spcAft>
                      </a:pPr>
                      <a:r>
                        <a:rPr lang="en-GB" sz="1200" b="1" i="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Food</a:t>
                      </a:r>
                      <a:endParaRPr lang="en-GB" sz="12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Sandwiches and Packed Lunches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i="0">
                          <a:solidFill>
                            <a:schemeClr val="bg1"/>
                          </a:solidFill>
                          <a:effectLst/>
                          <a:highlight>
                            <a:srgbClr val="BACF87"/>
                          </a:highlight>
                          <a:latin typeface="Roboto" panose="02000000000000000000" pitchFamily="2" charset="0"/>
                          <a:ea typeface="Roboto" panose="02000000000000000000" pitchFamily="2" charset="0"/>
                          <a:cs typeface="Times New Roman" panose="02020603050405020304" pitchFamily="18" charset="0"/>
                        </a:rPr>
                        <a:t>[Sum1]</a:t>
                      </a:r>
                    </a:p>
                    <a:p>
                      <a:pPr marL="0"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Making sandwiches with a balance of proteins fats &amp; carbohydrates.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tc>
                  <a:txBody>
                    <a:bodyPr/>
                    <a:lstStyle/>
                    <a:p>
                      <a:pPr marL="0" algn="ctr">
                        <a:lnSpc>
                          <a:spcPct val="100000"/>
                        </a:lnSpc>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endParaRPr lang="en-GB" sz="12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a:solidFill>
                            <a:schemeClr val="bg1"/>
                          </a:solidFill>
                          <a:effectLst/>
                          <a:latin typeface="Roboto" panose="02000000000000000000" pitchFamily="2" charset="0"/>
                          <a:ea typeface="Roboto" panose="02000000000000000000" pitchFamily="2" charset="0"/>
                          <a:cs typeface="Times New Roman" panose="02020603050405020304" pitchFamily="18" charset="0"/>
                        </a:rPr>
                        <a:t>Mood Lighting</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i="0">
                          <a:solidFill>
                            <a:schemeClr val="bg1"/>
                          </a:solidFill>
                          <a:effectLst/>
                          <a:highlight>
                            <a:srgbClr val="88A442"/>
                          </a:highlight>
                          <a:latin typeface="Roboto" panose="02000000000000000000" pitchFamily="2" charset="0"/>
                          <a:ea typeface="Roboto" panose="02000000000000000000" pitchFamily="2" charset="0"/>
                          <a:cs typeface="Times New Roman" panose="02020603050405020304" pitchFamily="18" charset="0"/>
                        </a:rPr>
                        <a:t>[Sum2]</a:t>
                      </a:r>
                    </a:p>
                    <a:p>
                      <a:pPr marL="0" algn="ctr">
                        <a:lnSpc>
                          <a:spcPct val="100000"/>
                        </a:lnSpc>
                        <a:spcAft>
                          <a:spcPts val="600"/>
                        </a:spcAft>
                      </a:pPr>
                      <a:r>
                        <a:rPr lang="en-GB" sz="900" i="0">
                          <a:solidFill>
                            <a:schemeClr val="bg1"/>
                          </a:solidFill>
                          <a:effectLst/>
                          <a:latin typeface="Roboto" panose="02000000000000000000" pitchFamily="2" charset="0"/>
                          <a:ea typeface="Roboto" panose="02000000000000000000" pitchFamily="2" charset="0"/>
                          <a:cs typeface="Times New Roman" panose="02020603050405020304" pitchFamily="18" charset="0"/>
                        </a:rPr>
                        <a:t>Using nets and circuits to programme lighting.</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Aft>
                          <a:spcPts val="0"/>
                        </a:spcAft>
                      </a:pPr>
                      <a:endParaRPr lang="en-GB" sz="500" b="1"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endParaRPr lang="en-GB" sz="1200" i="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050" b="1"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Flat Pack</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900" b="0" i="0" u="none" strike="noStrike" kern="1200" cap="none" spc="0" normalizeH="0" baseline="0" noProof="0">
                          <a:ln>
                            <a:noFill/>
                          </a:ln>
                          <a:solidFill>
                            <a:srgbClr val="000000"/>
                          </a:solidFill>
                          <a:effectLst/>
                          <a:uLnTx/>
                          <a:uFillTx/>
                          <a:latin typeface="Roboto" panose="02000000000000000000" pitchFamily="2" charset="0"/>
                          <a:ea typeface="Roboto" panose="02000000000000000000" pitchFamily="2" charset="0"/>
                          <a:cs typeface="Times New Roman" panose="02020603050405020304" pitchFamily="18" charset="0"/>
                        </a:rPr>
                        <a:t>Designing a flat pack toy or model that can be sold for construction by users.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noFill/>
                  </a:tcPr>
                </a:tc>
                <a:tc>
                  <a:txBody>
                    <a:bodyPr/>
                    <a:lstStyle/>
                    <a:p>
                      <a:pPr marL="0" algn="ctr">
                        <a:lnSpc>
                          <a:spcPct val="100000"/>
                        </a:lnSpc>
                        <a:spcBef>
                          <a:spcPts val="0"/>
                        </a:spcBef>
                        <a:spcAft>
                          <a:spcPts val="0"/>
                        </a:spcAft>
                      </a:pPr>
                      <a:endParaRPr lang="en-GB" sz="500" b="1"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Bef>
                          <a:spcPts val="0"/>
                        </a:spcBef>
                        <a:spcAft>
                          <a:spcPts val="600"/>
                        </a:spcAft>
                      </a:pPr>
                      <a:r>
                        <a:rPr lang="en-GB" sz="1200" b="1" i="0" dirty="0">
                          <a:solidFill>
                            <a:schemeClr val="accent1"/>
                          </a:solidFill>
                          <a:effectLst/>
                          <a:latin typeface="Roboto" panose="02000000000000000000" pitchFamily="2" charset="0"/>
                          <a:ea typeface="Roboto" panose="02000000000000000000" pitchFamily="2" charset="0"/>
                          <a:cs typeface="Times New Roman" panose="02020603050405020304" pitchFamily="18" charset="0"/>
                        </a:rPr>
                        <a:t>Food</a:t>
                      </a:r>
                      <a:endParaRPr lang="en-GB" sz="900" i="0" dirty="0">
                        <a:solidFill>
                          <a:schemeClr val="accent1"/>
                        </a:solidFill>
                        <a:effectLst/>
                        <a:latin typeface="Roboto" panose="02000000000000000000" pitchFamily="2" charset="0"/>
                        <a:ea typeface="Roboto" panose="02000000000000000000" pitchFamily="2" charset="0"/>
                        <a:cs typeface="Times New Roman" panose="02020603050405020304" pitchFamily="18" charset="0"/>
                      </a:endParaRPr>
                    </a:p>
                    <a:p>
                      <a:pPr marL="0" algn="ctr">
                        <a:lnSpc>
                          <a:spcPct val="100000"/>
                        </a:lnSpc>
                        <a:spcAft>
                          <a:spcPts val="600"/>
                        </a:spcAft>
                      </a:pPr>
                      <a:r>
                        <a:rPr lang="en-GB" sz="1050" b="1"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Savoury Snacks</a:t>
                      </a:r>
                    </a:p>
                    <a:p>
                      <a:pPr marL="0" marR="0" lvl="0" indent="0" algn="ctr" defTabSz="914400" rtl="0" eaLnBrk="1" fontAlgn="auto" latinLnBrk="0" hangingPunct="1">
                        <a:lnSpc>
                          <a:spcPct val="100000"/>
                        </a:lnSpc>
                        <a:spcBef>
                          <a:spcPts val="0"/>
                        </a:spcBef>
                        <a:spcAft>
                          <a:spcPts val="600"/>
                        </a:spcAft>
                        <a:buClrTx/>
                        <a:buSzTx/>
                        <a:buFontTx/>
                        <a:buNone/>
                        <a:tabLst/>
                        <a:defRPr/>
                      </a:pPr>
                      <a:r>
                        <a:rPr lang="en-GB" sz="900" i="0" dirty="0">
                          <a:solidFill>
                            <a:schemeClr val="bg1"/>
                          </a:solidFill>
                          <a:effectLst/>
                          <a:highlight>
                            <a:srgbClr val="BACF87"/>
                          </a:highlight>
                          <a:latin typeface="Roboto" panose="02000000000000000000" pitchFamily="2" charset="0"/>
                          <a:ea typeface="Roboto" panose="02000000000000000000" pitchFamily="2" charset="0"/>
                          <a:cs typeface="Times New Roman" panose="02020603050405020304" pitchFamily="18" charset="0"/>
                        </a:rPr>
                        <a:t>[Sum1]</a:t>
                      </a:r>
                    </a:p>
                    <a:p>
                      <a:pPr marL="0" algn="ctr">
                        <a:lnSpc>
                          <a:spcPct val="100000"/>
                        </a:lnSpc>
                        <a:spcAft>
                          <a:spcPts val="600"/>
                        </a:spcAft>
                      </a:pPr>
                      <a:r>
                        <a:rPr lang="en-GB" sz="900" i="0" dirty="0">
                          <a:solidFill>
                            <a:schemeClr val="bg1"/>
                          </a:solidFill>
                          <a:effectLst/>
                          <a:latin typeface="Roboto" panose="02000000000000000000" pitchFamily="2" charset="0"/>
                          <a:ea typeface="Roboto" panose="02000000000000000000" pitchFamily="2" charset="0"/>
                          <a:cs typeface="Times New Roman" panose="02020603050405020304" pitchFamily="18" charset="0"/>
                        </a:rPr>
                        <a:t>Cooking and baking filled pastries and other balanced picnic snacks.</a:t>
                      </a:r>
                    </a:p>
                  </a:txBody>
                  <a:tcPr marL="36000" marR="36000" marT="36000" marB="36000">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tx2"/>
                    </a:solidFill>
                  </a:tcPr>
                </a:tc>
                <a:extLst>
                  <a:ext uri="{0D108BD9-81ED-4DB2-BD59-A6C34878D82A}">
                    <a16:rowId xmlns:a16="http://schemas.microsoft.com/office/drawing/2014/main" val="1304120537"/>
                  </a:ext>
                </a:extLst>
              </a:tr>
            </a:tbl>
          </a:graphicData>
        </a:graphic>
      </p:graphicFrame>
    </p:spTree>
    <p:extLst>
      <p:ext uri="{BB962C8B-B14F-4D97-AF65-F5344CB8AC3E}">
        <p14:creationId xmlns:p14="http://schemas.microsoft.com/office/powerpoint/2010/main" val="39133998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671CFA-A133-86E5-BDC7-3B8ADB73477F}"/>
              </a:ext>
            </a:extLst>
          </p:cNvPr>
          <p:cNvSpPr txBox="1"/>
          <p:nvPr/>
        </p:nvSpPr>
        <p:spPr>
          <a:xfrm>
            <a:off x="508000" y="1270408"/>
            <a:ext cx="8613422" cy="2349361"/>
          </a:xfrm>
          <a:prstGeom prst="rect">
            <a:avLst/>
          </a:prstGeom>
          <a:noFill/>
        </p:spPr>
        <p:txBody>
          <a:bodyPr wrap="square" rtlCol="0">
            <a:spAutoFit/>
          </a:bodyPr>
          <a:lstStyle/>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D&amp;T is taught in 6-lesson units, once a term (D&amp;T alternates with Art).</a:t>
            </a:r>
          </a:p>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The United Curriculum is sequenced so that meaningful links are made between subjects, and the order of units allows these connections to be made.</a:t>
            </a:r>
          </a:p>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The United Curriculum for Design &amp; Technology has been adapted for Royles Brook Primary by considering the context of our pupils and the community.</a:t>
            </a:r>
          </a:p>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For example:</a:t>
            </a:r>
            <a:endParaRPr lang="en-US" sz="1200" dirty="0">
              <a:solidFill>
                <a:schemeClr val="bg1"/>
              </a:solidFill>
              <a:highlight>
                <a:srgbClr val="FFFF00"/>
              </a:highlight>
              <a:latin typeface="Roboto" panose="02000000000000000000" pitchFamily="2" charset="0"/>
              <a:ea typeface="Roboto" panose="02000000000000000000" pitchFamily="2" charset="0"/>
              <a:cs typeface="Roboto" panose="02000000000000000000" pitchFamily="2" charset="0"/>
            </a:endParaRPr>
          </a:p>
          <a:p>
            <a:pPr marL="171450" indent="-171450">
              <a:spcAft>
                <a:spcPts val="4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Pupils learn about local sustainability initiatives such as Fairtrade which was founded in Garstang</a:t>
            </a:r>
          </a:p>
          <a:p>
            <a:pPr marL="171450" indent="-171450">
              <a:spcAft>
                <a:spcPts val="4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Pupils learn about industries and products made in the local area, this is taught in the units where it is most relevant </a:t>
            </a:r>
            <a:r>
              <a:rPr lang="en-US" sz="1200" dirty="0" err="1">
                <a:solidFill>
                  <a:schemeClr val="bg1"/>
                </a:solidFill>
                <a:latin typeface="Roboto" panose="02000000000000000000" pitchFamily="2" charset="0"/>
                <a:ea typeface="Roboto" panose="02000000000000000000" pitchFamily="2" charset="0"/>
                <a:cs typeface="Roboto" panose="02000000000000000000" pitchFamily="2" charset="0"/>
              </a:rPr>
              <a:t>e.g</a:t>
            </a: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 sandwiches and packed lunches in Year 3.</a:t>
            </a:r>
          </a:p>
          <a:p>
            <a:pPr marL="171450" indent="-171450">
              <a:spcAft>
                <a:spcPts val="400"/>
              </a:spcAft>
              <a:buFont typeface="Arial" panose="020B0604020202020204" pitchFamily="34" charset="0"/>
              <a:buChar char="•"/>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Pupils learn about food industries associated with the local area, e.g. the fishing port of Fleetwood.</a:t>
            </a:r>
          </a:p>
        </p:txBody>
      </p:sp>
      <p:sp>
        <p:nvSpPr>
          <p:cNvPr id="4" name="Text Placeholder 3">
            <a:extLst>
              <a:ext uri="{FF2B5EF4-FFF2-40B4-BE49-F238E27FC236}">
                <a16:creationId xmlns:a16="http://schemas.microsoft.com/office/drawing/2014/main" id="{BA149438-65AE-EB03-961D-1FDBC6DE7686}"/>
              </a:ext>
            </a:extLst>
          </p:cNvPr>
          <p:cNvSpPr>
            <a:spLocks noGrp="1"/>
          </p:cNvSpPr>
          <p:nvPr>
            <p:ph type="body" sz="quarter" idx="10"/>
          </p:nvPr>
        </p:nvSpPr>
        <p:spPr/>
        <p:txBody>
          <a:bodyPr/>
          <a:lstStyle/>
          <a:p>
            <a:r>
              <a:rPr lang="en-GB" dirty="0"/>
              <a:t>D&amp;T in Our Local Context</a:t>
            </a:r>
          </a:p>
        </p:txBody>
      </p:sp>
    </p:spTree>
    <p:extLst>
      <p:ext uri="{BB962C8B-B14F-4D97-AF65-F5344CB8AC3E}">
        <p14:creationId xmlns:p14="http://schemas.microsoft.com/office/powerpoint/2010/main" val="32291212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61BC5A0-89EC-4B79-83A5-525CF0BE1AB8}"/>
              </a:ext>
            </a:extLst>
          </p:cNvPr>
          <p:cNvSpPr>
            <a:spLocks noGrp="1"/>
          </p:cNvSpPr>
          <p:nvPr>
            <p:ph type="body" sz="quarter" idx="10"/>
          </p:nvPr>
        </p:nvSpPr>
        <p:spPr/>
        <p:txBody>
          <a:bodyPr/>
          <a:lstStyle/>
          <a:p>
            <a:r>
              <a:rPr lang="en-US" sz="2800"/>
              <a:t>Alignment to the National Curriculum</a:t>
            </a:r>
            <a:endParaRPr lang="en-GB" sz="2800"/>
          </a:p>
        </p:txBody>
      </p:sp>
      <p:sp>
        <p:nvSpPr>
          <p:cNvPr id="4" name="Content Placeholder 40">
            <a:extLst>
              <a:ext uri="{FF2B5EF4-FFF2-40B4-BE49-F238E27FC236}">
                <a16:creationId xmlns:a16="http://schemas.microsoft.com/office/drawing/2014/main" id="{4B2A4DA0-EDB8-4AE2-87C1-3CF9388300D1}"/>
              </a:ext>
            </a:extLst>
          </p:cNvPr>
          <p:cNvSpPr txBox="1">
            <a:spLocks/>
          </p:cNvSpPr>
          <p:nvPr/>
        </p:nvSpPr>
        <p:spPr bwMode="auto">
          <a:xfrm>
            <a:off x="203201" y="807170"/>
            <a:ext cx="8294299" cy="4580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Wingdings" panose="05000000000000000000" pitchFamily="2" charset="2"/>
              <a:buChar char="§"/>
              <a:defRPr sz="2400" kern="1200">
                <a:solidFill>
                  <a:srgbClr val="052264"/>
                </a:solidFill>
                <a:latin typeface="+mn-lt"/>
                <a:ea typeface="+mn-ea"/>
                <a:cs typeface="Arial" pitchFamily="34" charset="0"/>
              </a:defRPr>
            </a:lvl1pPr>
            <a:lvl2pPr marL="742950" indent="-28575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rgbClr val="052264"/>
                </a:solidFill>
                <a:latin typeface="+mn-lt"/>
                <a:ea typeface="+mn-ea"/>
                <a:cs typeface="Arial" pitchFamily="34" charset="0"/>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rgbClr val="052264"/>
                </a:solidFill>
                <a:latin typeface="+mn-lt"/>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b="1">
                <a:solidFill>
                  <a:schemeClr val="bg1"/>
                </a:solidFill>
                <a:latin typeface="Roboto" panose="02000000000000000000" pitchFamily="2" charset="0"/>
                <a:ea typeface="Roboto" panose="02000000000000000000" pitchFamily="2" charset="0"/>
              </a:rPr>
              <a:t>The below tables outlines where the statutory content from the National Curriculum is </a:t>
            </a:r>
            <a:r>
              <a:rPr lang="en-US" sz="1200" b="1">
                <a:solidFill>
                  <a:schemeClr val="accent1"/>
                </a:solidFill>
                <a:latin typeface="Roboto" panose="02000000000000000000" pitchFamily="2" charset="0"/>
                <a:ea typeface="Roboto" panose="02000000000000000000" pitchFamily="2" charset="0"/>
              </a:rPr>
              <a:t>first taught </a:t>
            </a:r>
            <a:r>
              <a:rPr lang="en-US" sz="1200" b="1">
                <a:solidFill>
                  <a:schemeClr val="bg1"/>
                </a:solidFill>
                <a:latin typeface="Roboto" panose="02000000000000000000" pitchFamily="2" charset="0"/>
                <a:ea typeface="Roboto" panose="02000000000000000000" pitchFamily="2" charset="0"/>
              </a:rPr>
              <a:t>across KS1 or KS2. </a:t>
            </a:r>
            <a:endParaRPr lang="en-GB" sz="1400" b="1">
              <a:solidFill>
                <a:schemeClr val="bg1"/>
              </a:solidFill>
              <a:latin typeface="Roboto" panose="02000000000000000000" pitchFamily="2" charset="0"/>
              <a:ea typeface="Roboto" panose="02000000000000000000" pitchFamily="2" charset="0"/>
            </a:endParaRPr>
          </a:p>
        </p:txBody>
      </p:sp>
      <p:graphicFrame>
        <p:nvGraphicFramePr>
          <p:cNvPr id="6" name="Table 5">
            <a:extLst>
              <a:ext uri="{FF2B5EF4-FFF2-40B4-BE49-F238E27FC236}">
                <a16:creationId xmlns:a16="http://schemas.microsoft.com/office/drawing/2014/main" id="{DF88DE6B-4B1B-4D64-8725-406129EAC8F9}"/>
              </a:ext>
            </a:extLst>
          </p:cNvPr>
          <p:cNvGraphicFramePr>
            <a:graphicFrameLocks noGrp="1"/>
          </p:cNvGraphicFramePr>
          <p:nvPr>
            <p:extLst>
              <p:ext uri="{D42A27DB-BD31-4B8C-83A1-F6EECF244321}">
                <p14:modId xmlns:p14="http://schemas.microsoft.com/office/powerpoint/2010/main" val="4138204843"/>
              </p:ext>
            </p:extLst>
          </p:nvPr>
        </p:nvGraphicFramePr>
        <p:xfrm>
          <a:off x="203201" y="1118402"/>
          <a:ext cx="9269273" cy="5184576"/>
        </p:xfrm>
        <a:graphic>
          <a:graphicData uri="http://schemas.openxmlformats.org/drawingml/2006/table">
            <a:tbl>
              <a:tblPr firstRow="1" bandRow="1"/>
              <a:tblGrid>
                <a:gridCol w="724411">
                  <a:extLst>
                    <a:ext uri="{9D8B030D-6E8A-4147-A177-3AD203B41FA5}">
                      <a16:colId xmlns:a16="http://schemas.microsoft.com/office/drawing/2014/main" val="970647361"/>
                    </a:ext>
                  </a:extLst>
                </a:gridCol>
                <a:gridCol w="6639918">
                  <a:extLst>
                    <a:ext uri="{9D8B030D-6E8A-4147-A177-3AD203B41FA5}">
                      <a16:colId xmlns:a16="http://schemas.microsoft.com/office/drawing/2014/main" val="3449542110"/>
                    </a:ext>
                  </a:extLst>
                </a:gridCol>
                <a:gridCol w="1904944">
                  <a:extLst>
                    <a:ext uri="{9D8B030D-6E8A-4147-A177-3AD203B41FA5}">
                      <a16:colId xmlns:a16="http://schemas.microsoft.com/office/drawing/2014/main" val="3077758166"/>
                    </a:ext>
                  </a:extLst>
                </a:gridCol>
              </a:tblGrid>
              <a:tr h="141343">
                <a:tc gridSpan="3">
                  <a:txBody>
                    <a:bodyPr/>
                    <a:lstStyle/>
                    <a:p>
                      <a:r>
                        <a:rPr lang="en-GB" sz="1200" dirty="0">
                          <a:solidFill>
                            <a:schemeClr val="tx1"/>
                          </a:solidFill>
                          <a:latin typeface="United Curriculum" panose="020B0604020202020204" charset="0"/>
                          <a:ea typeface="Roboto" panose="02000000000000000000" pitchFamily="2" charset="0"/>
                        </a:rPr>
                        <a:t>In KS1, pupils should be taught:</a:t>
                      </a:r>
                    </a:p>
                  </a:txBody>
                  <a:tcPr marL="7200" marR="7200" marT="7200" marB="72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endParaRPr lang="en-GB" sz="1200">
                        <a:solidFill>
                          <a:schemeClr val="tx1"/>
                        </a:solidFill>
                        <a:latin typeface="United Curriculum" panose="020B0604020202020204" charset="0"/>
                        <a:ea typeface="Roboto" panose="02000000000000000000" pitchFamily="2" charset="0"/>
                      </a:endParaRPr>
                    </a:p>
                  </a:txBody>
                  <a:tcPr marL="36000" marR="36000" marT="18000" marB="18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3249849227"/>
                  </a:ext>
                </a:extLst>
              </a:tr>
              <a:tr h="108587">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a:solidFill>
                            <a:schemeClr val="bg1"/>
                          </a:solidFill>
                          <a:latin typeface="Roboto" panose="02000000000000000000" pitchFamily="2" charset="0"/>
                          <a:ea typeface="Roboto" panose="02000000000000000000" pitchFamily="2" charset="0"/>
                        </a:rPr>
                        <a:t>Design</a:t>
                      </a: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a:solidFill>
                            <a:schemeClr val="bg1"/>
                          </a:solidFill>
                          <a:latin typeface="Roboto" panose="02000000000000000000" pitchFamily="2" charset="0"/>
                          <a:ea typeface="Roboto" panose="02000000000000000000" pitchFamily="2" charset="0"/>
                        </a:rPr>
                        <a:t>Design purposeful, functional, and appealing products for themselves and other users based on design criteria.</a:t>
                      </a: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6">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a:solidFill>
                            <a:schemeClr val="bg1"/>
                          </a:solidFill>
                          <a:latin typeface="Roboto" panose="02000000000000000000" pitchFamily="2" charset="0"/>
                          <a:ea typeface="Roboto" panose="02000000000000000000" pitchFamily="2" charset="0"/>
                        </a:rPr>
                        <a:t>Covered throughout D&amp;T units.</a:t>
                      </a:r>
                      <a:endParaRPr lang="en-US" sz="900">
                        <a:solidFill>
                          <a:schemeClr val="bg1"/>
                        </a:solidFill>
                        <a:latin typeface="Roboto" panose="02000000000000000000" pitchFamily="2" charset="0"/>
                        <a:ea typeface="Roboto" panose="02000000000000000000" pitchFamily="2" charset="0"/>
                      </a:endParaRP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59801434"/>
                  </a:ext>
                </a:extLst>
              </a:tr>
              <a:tr h="206856">
                <a:tc vMerge="1">
                  <a:txBody>
                    <a:bodyPr/>
                    <a:lstStyle/>
                    <a:p>
                      <a:endParaRPr lang="en-GB"/>
                    </a:p>
                  </a:txBody>
                  <a:tcPr/>
                </a:tc>
                <a:tc>
                  <a:txBody>
                    <a:bodyPr/>
                    <a:lstStyle/>
                    <a:p>
                      <a:r>
                        <a:rPr lang="en-US" sz="900">
                          <a:solidFill>
                            <a:schemeClr val="bg1"/>
                          </a:solidFill>
                          <a:latin typeface="Roboto" panose="02000000000000000000" pitchFamily="2" charset="0"/>
                          <a:ea typeface="Roboto" panose="02000000000000000000" pitchFamily="2" charset="0"/>
                        </a:rPr>
                        <a:t>Generate, develop, model and communicate their ideas through talking, drawing, templates, mock-ups and, where appropriate, information and communication technology.</a:t>
                      </a:r>
                      <a:endParaRPr lang="en-GB" sz="1600"/>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en-GB"/>
                    </a:p>
                  </a:txBody>
                  <a:tcPr/>
                </a:tc>
                <a:extLst>
                  <a:ext uri="{0D108BD9-81ED-4DB2-BD59-A6C34878D82A}">
                    <a16:rowId xmlns:a16="http://schemas.microsoft.com/office/drawing/2014/main" val="1685810202"/>
                  </a:ext>
                </a:extLst>
              </a:tr>
              <a:tr h="206856">
                <a:tc rowSpan="2">
                  <a:txBody>
                    <a:bodyPr/>
                    <a:lstStyle/>
                    <a:p>
                      <a:pPr marL="0" indent="0">
                        <a:buFont typeface="Arial" panose="020B0604020202020204" pitchFamily="34" charset="0"/>
                        <a:buNone/>
                      </a:pPr>
                      <a:r>
                        <a:rPr lang="en-US" sz="900">
                          <a:solidFill>
                            <a:schemeClr val="bg1"/>
                          </a:solidFill>
                          <a:latin typeface="Roboto" panose="02000000000000000000" pitchFamily="2" charset="0"/>
                          <a:ea typeface="Roboto" panose="02000000000000000000" pitchFamily="2" charset="0"/>
                        </a:rPr>
                        <a:t>Make</a:t>
                      </a: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US" sz="900">
                          <a:solidFill>
                            <a:schemeClr val="bg1"/>
                          </a:solidFill>
                          <a:latin typeface="Roboto" panose="02000000000000000000" pitchFamily="2" charset="0"/>
                          <a:ea typeface="Roboto" panose="02000000000000000000" pitchFamily="2" charset="0"/>
                        </a:rPr>
                        <a:t>Select from and use a range of tools and equipment to perform practical tasks [for example, cutting, shaping, joining and finishing].</a:t>
                      </a: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en-GB"/>
                    </a:p>
                  </a:txBody>
                  <a:tcPr/>
                </a:tc>
                <a:extLst>
                  <a:ext uri="{0D108BD9-81ED-4DB2-BD59-A6C34878D82A}">
                    <a16:rowId xmlns:a16="http://schemas.microsoft.com/office/drawing/2014/main" val="3998157952"/>
                  </a:ext>
                </a:extLst>
              </a:tr>
              <a:tr h="206856">
                <a:tc vMerge="1">
                  <a:txBody>
                    <a:bodyPr/>
                    <a:lstStyle/>
                    <a:p>
                      <a:endParaRPr lang="en-GB"/>
                    </a:p>
                  </a:txBody>
                  <a:tcPr/>
                </a:tc>
                <a:tc>
                  <a:txBody>
                    <a:bodyPr/>
                    <a:lstStyle/>
                    <a:p>
                      <a:r>
                        <a:rPr lang="en-US" sz="900">
                          <a:solidFill>
                            <a:schemeClr val="bg1"/>
                          </a:solidFill>
                          <a:latin typeface="Roboto" panose="02000000000000000000" pitchFamily="2" charset="0"/>
                          <a:ea typeface="Roboto" panose="02000000000000000000" pitchFamily="2" charset="0"/>
                        </a:rPr>
                        <a:t>Select from and use a wide range of materials and components, including construction materials, textiles and ingredients, according to their characteristics.</a:t>
                      </a:r>
                      <a:endParaRPr lang="en-GB" sz="1600"/>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en-GB"/>
                    </a:p>
                  </a:txBody>
                  <a:tcPr/>
                </a:tc>
                <a:extLst>
                  <a:ext uri="{0D108BD9-81ED-4DB2-BD59-A6C34878D82A}">
                    <a16:rowId xmlns:a16="http://schemas.microsoft.com/office/drawing/2014/main" val="3500087462"/>
                  </a:ext>
                </a:extLst>
              </a:tr>
              <a:tr h="108587">
                <a:tc rowSpan="2">
                  <a:txBody>
                    <a:bodyPr/>
                    <a:lstStyle/>
                    <a:p>
                      <a:pPr marL="0" indent="0">
                        <a:buFont typeface="Arial" panose="020B0604020202020204" pitchFamily="34" charset="0"/>
                        <a:buNone/>
                      </a:pPr>
                      <a:r>
                        <a:rPr lang="en-US" sz="900">
                          <a:solidFill>
                            <a:schemeClr val="bg1"/>
                          </a:solidFill>
                          <a:latin typeface="Roboto" panose="02000000000000000000" pitchFamily="2" charset="0"/>
                          <a:ea typeface="Roboto" panose="02000000000000000000" pitchFamily="2" charset="0"/>
                        </a:rPr>
                        <a:t>Evaluate</a:t>
                      </a: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US" sz="900">
                          <a:solidFill>
                            <a:schemeClr val="bg1"/>
                          </a:solidFill>
                          <a:latin typeface="Roboto" panose="02000000000000000000" pitchFamily="2" charset="0"/>
                          <a:ea typeface="Roboto" panose="02000000000000000000" pitchFamily="2" charset="0"/>
                        </a:rPr>
                        <a:t>Explore and evaluate a range of existing products.</a:t>
                      </a: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en-GB"/>
                    </a:p>
                  </a:txBody>
                  <a:tcPr/>
                </a:tc>
                <a:extLst>
                  <a:ext uri="{0D108BD9-81ED-4DB2-BD59-A6C34878D82A}">
                    <a16:rowId xmlns:a16="http://schemas.microsoft.com/office/drawing/2014/main" val="2834395341"/>
                  </a:ext>
                </a:extLst>
              </a:tr>
              <a:tr h="108587">
                <a:tc vMerge="1">
                  <a:txBody>
                    <a:bodyPr/>
                    <a:lstStyle/>
                    <a:p>
                      <a:endParaRPr lang="en-GB"/>
                    </a:p>
                  </a:txBody>
                  <a:tcPr/>
                </a:tc>
                <a:tc>
                  <a:txBody>
                    <a:bodyPr/>
                    <a:lstStyle/>
                    <a:p>
                      <a:r>
                        <a:rPr lang="en-US" sz="900">
                          <a:solidFill>
                            <a:schemeClr val="bg1"/>
                          </a:solidFill>
                          <a:latin typeface="Roboto" panose="02000000000000000000" pitchFamily="2" charset="0"/>
                          <a:ea typeface="Roboto" panose="02000000000000000000" pitchFamily="2" charset="0"/>
                        </a:rPr>
                        <a:t>Evaluate their ideas and products against design criteria</a:t>
                      </a:r>
                      <a:endParaRPr lang="en-GB" sz="1600"/>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en-GB"/>
                    </a:p>
                  </a:txBody>
                  <a:tcPr/>
                </a:tc>
                <a:extLst>
                  <a:ext uri="{0D108BD9-81ED-4DB2-BD59-A6C34878D82A}">
                    <a16:rowId xmlns:a16="http://schemas.microsoft.com/office/drawing/2014/main" val="3982619192"/>
                  </a:ext>
                </a:extLst>
              </a:tr>
              <a:tr h="108587">
                <a:tc rowSpan="2">
                  <a:txBody>
                    <a:bodyPr/>
                    <a:lstStyle/>
                    <a:p>
                      <a:pPr marL="0" indent="0">
                        <a:buFont typeface="Arial" panose="020B0604020202020204" pitchFamily="34" charset="0"/>
                        <a:buNone/>
                      </a:pPr>
                      <a:r>
                        <a:rPr lang="en-GB" sz="900">
                          <a:solidFill>
                            <a:schemeClr val="bg1"/>
                          </a:solidFill>
                          <a:latin typeface="Roboto" panose="02000000000000000000" pitchFamily="2" charset="0"/>
                          <a:ea typeface="Roboto" panose="02000000000000000000" pitchFamily="2" charset="0"/>
                        </a:rPr>
                        <a:t>Technical Knowledge</a:t>
                      </a: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US" sz="900">
                          <a:solidFill>
                            <a:schemeClr val="bg1"/>
                          </a:solidFill>
                          <a:latin typeface="Roboto" panose="02000000000000000000" pitchFamily="2" charset="0"/>
                          <a:ea typeface="Roboto" panose="02000000000000000000" pitchFamily="2" charset="0"/>
                        </a:rPr>
                        <a:t>Build structures, exploring how they can be made stronger, stiffer and more stable</a:t>
                      </a:r>
                      <a:endParaRPr lang="en-GB" sz="900">
                        <a:solidFill>
                          <a:schemeClr val="bg1"/>
                        </a:solidFill>
                        <a:latin typeface="Roboto" panose="02000000000000000000" pitchFamily="2" charset="0"/>
                        <a:ea typeface="Roboto" panose="02000000000000000000" pitchFamily="2" charset="0"/>
                      </a:endParaRP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GB" sz="900">
                          <a:solidFill>
                            <a:schemeClr val="bg1"/>
                          </a:solidFill>
                          <a:latin typeface="Roboto" panose="02000000000000000000" pitchFamily="2" charset="0"/>
                          <a:ea typeface="Roboto" panose="02000000000000000000" pitchFamily="2" charset="0"/>
                        </a:rPr>
                        <a:t>Y1 Sum, Y2 Spr (structures)</a:t>
                      </a: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101717702"/>
                  </a:ext>
                </a:extLst>
              </a:tr>
              <a:tr h="206856">
                <a:tc vMerge="1">
                  <a:txBody>
                    <a:bodyPr/>
                    <a:lstStyle/>
                    <a:p>
                      <a:endParaRPr lang="en-GB"/>
                    </a:p>
                  </a:txBody>
                  <a:tcPr/>
                </a:tc>
                <a:tc>
                  <a:txBody>
                    <a:bodyPr/>
                    <a:lstStyle/>
                    <a:p>
                      <a:r>
                        <a:rPr lang="en-US" sz="900">
                          <a:solidFill>
                            <a:schemeClr val="bg1"/>
                          </a:solidFill>
                          <a:latin typeface="Roboto" panose="02000000000000000000" pitchFamily="2" charset="0"/>
                          <a:ea typeface="Roboto" panose="02000000000000000000" pitchFamily="2" charset="0"/>
                        </a:rPr>
                        <a:t>Explore and use mechanisms [for example, levers, sliders, wheels and axles], in their products.</a:t>
                      </a:r>
                      <a:endParaRPr lang="en-GB" sz="1600"/>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GB" sz="900">
                          <a:solidFill>
                            <a:schemeClr val="bg1"/>
                          </a:solidFill>
                          <a:latin typeface="Roboto" panose="02000000000000000000" pitchFamily="2" charset="0"/>
                          <a:ea typeface="Roboto" panose="02000000000000000000" pitchFamily="2" charset="0"/>
                        </a:rPr>
                        <a:t>Y1 Spr (levers/sliders), Y2 Spr (wheels/axles)</a:t>
                      </a:r>
                      <a:endParaRPr lang="en-GB" sz="1600"/>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425724813"/>
                  </a:ext>
                </a:extLst>
              </a:tr>
              <a:tr h="108587">
                <a:tc rowSpan="2">
                  <a:txBody>
                    <a:bodyPr/>
                    <a:lstStyle/>
                    <a:p>
                      <a:pPr marL="0" indent="0">
                        <a:buFont typeface="Arial" panose="020B0604020202020204" pitchFamily="34" charset="0"/>
                        <a:buNone/>
                      </a:pPr>
                      <a:r>
                        <a:rPr lang="en-GB" sz="900">
                          <a:solidFill>
                            <a:schemeClr val="bg1"/>
                          </a:solidFill>
                          <a:latin typeface="Roboto" panose="02000000000000000000" pitchFamily="2" charset="0"/>
                          <a:ea typeface="Roboto" panose="02000000000000000000" pitchFamily="2" charset="0"/>
                        </a:rPr>
                        <a:t>Cooking &amp; Nutrition</a:t>
                      </a: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US" sz="900">
                          <a:solidFill>
                            <a:schemeClr val="bg1"/>
                          </a:solidFill>
                          <a:latin typeface="Roboto" panose="02000000000000000000" pitchFamily="2" charset="0"/>
                          <a:ea typeface="Roboto" panose="02000000000000000000" pitchFamily="2" charset="0"/>
                        </a:rPr>
                        <a:t>Use the basic principles of a healthy and varied diet to prepare dishes.</a:t>
                      </a:r>
                      <a:endParaRPr lang="en-GB" sz="900">
                        <a:solidFill>
                          <a:schemeClr val="bg1"/>
                        </a:solidFill>
                        <a:latin typeface="Roboto" panose="02000000000000000000" pitchFamily="2" charset="0"/>
                        <a:ea typeface="Roboto" panose="02000000000000000000" pitchFamily="2" charset="0"/>
                      </a:endParaRP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2">
                  <a:txBody>
                    <a:bodyPr/>
                    <a:lstStyle/>
                    <a:p>
                      <a:pPr marL="0" indent="0">
                        <a:buFont typeface="Arial" panose="020B0604020202020204" pitchFamily="34" charset="0"/>
                        <a:buNone/>
                      </a:pPr>
                      <a:r>
                        <a:rPr lang="en-GB" sz="900">
                          <a:solidFill>
                            <a:schemeClr val="bg1"/>
                          </a:solidFill>
                          <a:latin typeface="Roboto" panose="02000000000000000000" pitchFamily="2" charset="0"/>
                          <a:ea typeface="Roboto" panose="02000000000000000000" pitchFamily="2" charset="0"/>
                        </a:rPr>
                        <a:t>Y1 Aut, Y2 Aut</a:t>
                      </a: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3998663302"/>
                  </a:ext>
                </a:extLst>
              </a:tr>
              <a:tr h="108587">
                <a:tc vMerge="1">
                  <a:txBody>
                    <a:bodyPr/>
                    <a:lstStyle/>
                    <a:p>
                      <a:endParaRPr lang="en-GB"/>
                    </a:p>
                  </a:txBody>
                  <a:tcPr/>
                </a:tc>
                <a:tc>
                  <a:txBody>
                    <a:bodyPr/>
                    <a:lstStyle/>
                    <a:p>
                      <a:r>
                        <a:rPr lang="en-US" sz="900">
                          <a:solidFill>
                            <a:schemeClr val="bg1"/>
                          </a:solidFill>
                          <a:latin typeface="Roboto" panose="02000000000000000000" pitchFamily="2" charset="0"/>
                          <a:ea typeface="Roboto" panose="02000000000000000000" pitchFamily="2" charset="0"/>
                        </a:rPr>
                        <a:t>Understand where food comes from.</a:t>
                      </a:r>
                      <a:endParaRPr lang="en-GB" sz="1600"/>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en-GB"/>
                    </a:p>
                  </a:txBody>
                  <a:tcPr/>
                </a:tc>
                <a:extLst>
                  <a:ext uri="{0D108BD9-81ED-4DB2-BD59-A6C34878D82A}">
                    <a16:rowId xmlns:a16="http://schemas.microsoft.com/office/drawing/2014/main" val="903090117"/>
                  </a:ext>
                </a:extLst>
              </a:tr>
              <a:tr h="141343">
                <a:tc gridSpan="3">
                  <a:txBody>
                    <a:bodyPr/>
                    <a:lstStyle/>
                    <a:p>
                      <a:pPr marL="0" indent="0">
                        <a:buFont typeface="Arial" panose="020B0604020202020204" pitchFamily="34" charset="0"/>
                        <a:buNone/>
                      </a:pPr>
                      <a:r>
                        <a:rPr lang="en-GB" sz="1200" b="0">
                          <a:solidFill>
                            <a:schemeClr val="tx1"/>
                          </a:solidFill>
                          <a:latin typeface="United Curriculum" panose="020B0604020202020204" charset="0"/>
                          <a:ea typeface="Roboto" panose="02000000000000000000" pitchFamily="2" charset="0"/>
                        </a:rPr>
                        <a:t>In KS2, pupils should be taught:</a:t>
                      </a:r>
                    </a:p>
                  </a:txBody>
                  <a:tcPr marL="7200" marR="7200" marT="7200" marB="72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GB"/>
                    </a:p>
                  </a:txBody>
                  <a:tcPr/>
                </a:tc>
                <a:tc hMerge="1">
                  <a:txBody>
                    <a:bodyPr/>
                    <a:lstStyle/>
                    <a:p>
                      <a:pPr marL="0" indent="0">
                        <a:buFont typeface="Arial" panose="020B0604020202020204" pitchFamily="34" charset="0"/>
                        <a:buNone/>
                      </a:pPr>
                      <a:endParaRPr lang="en-GB" sz="1200" b="0">
                        <a:solidFill>
                          <a:schemeClr val="tx1"/>
                        </a:solidFill>
                        <a:latin typeface="United Curriculum" panose="020B0604020202020204" charset="0"/>
                        <a:ea typeface="Roboto" panose="02000000000000000000" pitchFamily="2" charset="0"/>
                      </a:endParaRPr>
                    </a:p>
                  </a:txBody>
                  <a:tcPr marL="36000" marR="36000" marT="18000" marB="1800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88738991"/>
                  </a:ext>
                </a:extLst>
              </a:tr>
              <a:tr h="206856">
                <a:tc row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a:solidFill>
                            <a:schemeClr val="bg1"/>
                          </a:solidFill>
                          <a:latin typeface="Roboto" panose="02000000000000000000" pitchFamily="2" charset="0"/>
                          <a:ea typeface="Roboto" panose="02000000000000000000" pitchFamily="2" charset="0"/>
                        </a:rPr>
                        <a:t>Design</a:t>
                      </a:r>
                    </a:p>
                  </a:txBody>
                  <a:tcPr marL="7200" marR="7200" marT="7200" marB="720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900">
                          <a:solidFill>
                            <a:schemeClr val="bg1"/>
                          </a:solidFill>
                          <a:latin typeface="Roboto" panose="02000000000000000000" pitchFamily="2" charset="0"/>
                          <a:ea typeface="Roboto" panose="02000000000000000000" pitchFamily="2" charset="0"/>
                          <a:cs typeface="Roboto" panose="02000000000000000000" pitchFamily="2" charset="0"/>
                        </a:rPr>
                        <a:t>Use research and develop design criteria to inform the design of innovative, functional, appealing products that are fit for purpose, aimed at particular individuals or groups.</a:t>
                      </a:r>
                      <a:endParaRPr lang="en-US" sz="900">
                        <a:solidFill>
                          <a:schemeClr val="bg1"/>
                        </a:solidFill>
                        <a:latin typeface="Roboto" panose="02000000000000000000" pitchFamily="2" charset="0"/>
                        <a:ea typeface="Roboto" panose="02000000000000000000" pitchFamily="2" charset="0"/>
                      </a:endParaRP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7">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900">
                          <a:solidFill>
                            <a:schemeClr val="bg1"/>
                          </a:solidFill>
                          <a:latin typeface="Roboto" panose="02000000000000000000" pitchFamily="2" charset="0"/>
                          <a:ea typeface="Roboto" panose="02000000000000000000" pitchFamily="2" charset="0"/>
                        </a:rPr>
                        <a:t>Covered throughout D&amp;T units.</a:t>
                      </a:r>
                      <a:endParaRPr lang="en-US" sz="900">
                        <a:solidFill>
                          <a:schemeClr val="bg1"/>
                        </a:solidFill>
                        <a:latin typeface="Roboto" panose="02000000000000000000" pitchFamily="2" charset="0"/>
                        <a:ea typeface="Roboto" panose="02000000000000000000" pitchFamily="2" charset="0"/>
                      </a:endParaRP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535455451"/>
                  </a:ext>
                </a:extLst>
              </a:tr>
              <a:tr h="206856">
                <a:tc vMerge="1">
                  <a:txBody>
                    <a:bodyPr/>
                    <a:lstStyle/>
                    <a:p>
                      <a:endParaRPr lang="en-GB"/>
                    </a:p>
                  </a:txBody>
                  <a:tcP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900" dirty="0">
                          <a:solidFill>
                            <a:schemeClr val="bg1"/>
                          </a:solidFill>
                          <a:latin typeface="Roboto" panose="02000000000000000000" pitchFamily="2" charset="0"/>
                          <a:ea typeface="Roboto" panose="02000000000000000000" pitchFamily="2" charset="0"/>
                          <a:cs typeface="Roboto" panose="02000000000000000000" pitchFamily="2" charset="0"/>
                        </a:rPr>
                        <a:t>Generate, develop, model and communicate their ideas through discussion, annotated sketches, cross-sectional and exploded diagrams, prototypes, pattern pieces and computer-aided design.</a:t>
                      </a:r>
                      <a:endParaRPr lang="en-GB" sz="1600" dirty="0"/>
                    </a:p>
                  </a:txBody>
                  <a:tcPr marL="7200" marR="7200" marT="7200" marB="7200" anchor="ctr">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a16="http://schemas.microsoft.com/office/drawing/2014/main" val="1777907017"/>
                  </a:ext>
                </a:extLst>
              </a:tr>
              <a:tr h="206856">
                <a:tc rowSpan="2">
                  <a:txBody>
                    <a:bodyPr/>
                    <a:lstStyle/>
                    <a:p>
                      <a:pPr marL="0" indent="0">
                        <a:buFont typeface="Arial" panose="020B0604020202020204" pitchFamily="34" charset="0"/>
                        <a:buNone/>
                      </a:pPr>
                      <a:r>
                        <a:rPr lang="en-US" sz="900">
                          <a:solidFill>
                            <a:schemeClr val="bg1"/>
                          </a:solidFill>
                          <a:latin typeface="Roboto" panose="02000000000000000000" pitchFamily="2" charset="0"/>
                          <a:ea typeface="Roboto" panose="02000000000000000000" pitchFamily="2" charset="0"/>
                        </a:rPr>
                        <a:t>Make</a:t>
                      </a:r>
                    </a:p>
                  </a:txBody>
                  <a:tcPr marL="7200" marR="7200" marT="7200" marB="720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US" sz="900">
                          <a:solidFill>
                            <a:schemeClr val="bg1"/>
                          </a:solidFill>
                          <a:latin typeface="Roboto" panose="02000000000000000000" pitchFamily="2" charset="0"/>
                          <a:ea typeface="Roboto" panose="02000000000000000000" pitchFamily="2" charset="0"/>
                          <a:cs typeface="Roboto" panose="02000000000000000000" pitchFamily="2" charset="0"/>
                        </a:rPr>
                        <a:t>Select from and use a wider range of tools and equipment to perform practical tasks [for example, cutting, shaping, joining and finishing], accurately.</a:t>
                      </a:r>
                      <a:endParaRPr lang="en-US" sz="900">
                        <a:solidFill>
                          <a:schemeClr val="bg1"/>
                        </a:solidFill>
                        <a:latin typeface="Roboto" panose="02000000000000000000" pitchFamily="2" charset="0"/>
                        <a:ea typeface="Roboto" panose="02000000000000000000" pitchFamily="2" charset="0"/>
                      </a:endParaRPr>
                    </a:p>
                  </a:txBody>
                  <a:tcPr marL="7200" marR="7200" marT="7200" marB="7200" anchor="ctr">
                    <a:lnL w="12700" cap="flat" cmpd="sng" algn="ctr">
                      <a:no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en-GB"/>
                    </a:p>
                  </a:txBody>
                  <a:tcPr/>
                </a:tc>
                <a:extLst>
                  <a:ext uri="{0D108BD9-81ED-4DB2-BD59-A6C34878D82A}">
                    <a16:rowId xmlns:a16="http://schemas.microsoft.com/office/drawing/2014/main" val="1345320437"/>
                  </a:ext>
                </a:extLst>
              </a:tr>
              <a:tr h="206856">
                <a:tc vMerge="1">
                  <a:txBody>
                    <a:bodyPr/>
                    <a:lstStyle/>
                    <a:p>
                      <a:endParaRPr lang="en-GB"/>
                    </a:p>
                  </a:txBody>
                  <a:tcP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900">
                          <a:solidFill>
                            <a:schemeClr val="bg1"/>
                          </a:solidFill>
                          <a:latin typeface="Roboto" panose="02000000000000000000" pitchFamily="2" charset="0"/>
                          <a:ea typeface="Roboto" panose="02000000000000000000" pitchFamily="2" charset="0"/>
                          <a:cs typeface="Roboto" panose="02000000000000000000" pitchFamily="2" charset="0"/>
                        </a:rPr>
                        <a:t>Select from and use a wider range of materials and components, including construction materials, textiles and ingredients, according to their functional properties and aesthetic qualities.</a:t>
                      </a:r>
                      <a:endParaRPr lang="en-GB" sz="1600"/>
                    </a:p>
                  </a:txBody>
                  <a:tcPr marL="7200" marR="7200" marT="7200" marB="7200" anchor="ctr">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a16="http://schemas.microsoft.com/office/drawing/2014/main" val="55078060"/>
                  </a:ext>
                </a:extLst>
              </a:tr>
              <a:tr h="108587">
                <a:tc rowSpan="3">
                  <a:txBody>
                    <a:bodyPr/>
                    <a:lstStyle/>
                    <a:p>
                      <a:pPr marL="0" indent="0">
                        <a:buFont typeface="Arial" panose="020B0604020202020204" pitchFamily="34" charset="0"/>
                        <a:buNone/>
                      </a:pPr>
                      <a:r>
                        <a:rPr lang="en-US" sz="900">
                          <a:solidFill>
                            <a:schemeClr val="bg1"/>
                          </a:solidFill>
                          <a:latin typeface="Roboto" panose="02000000000000000000" pitchFamily="2" charset="0"/>
                          <a:ea typeface="Roboto" panose="02000000000000000000" pitchFamily="2" charset="0"/>
                        </a:rPr>
                        <a:t>Evaluate</a:t>
                      </a:r>
                    </a:p>
                  </a:txBody>
                  <a:tcPr marL="7200" marR="7200" marT="7200" marB="720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US" sz="900">
                          <a:solidFill>
                            <a:schemeClr val="bg1"/>
                          </a:solidFill>
                          <a:latin typeface="Roboto" panose="02000000000000000000" pitchFamily="2" charset="0"/>
                          <a:ea typeface="Roboto" panose="02000000000000000000" pitchFamily="2" charset="0"/>
                          <a:cs typeface="Roboto" panose="02000000000000000000" pitchFamily="2" charset="0"/>
                        </a:rPr>
                        <a:t>Investigate and analyse a range of existing products.</a:t>
                      </a:r>
                      <a:endParaRPr lang="en-US" sz="900">
                        <a:solidFill>
                          <a:schemeClr val="bg1"/>
                        </a:solidFill>
                        <a:latin typeface="Roboto" panose="02000000000000000000" pitchFamily="2" charset="0"/>
                        <a:ea typeface="Roboto" panose="02000000000000000000" pitchFamily="2" charset="0"/>
                      </a:endParaRPr>
                    </a:p>
                  </a:txBody>
                  <a:tcPr marL="7200" marR="7200" marT="7200" marB="7200" anchor="ctr">
                    <a:lnL w="12700" cap="flat" cmpd="sng" algn="ctr">
                      <a:no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en-GB"/>
                    </a:p>
                  </a:txBody>
                  <a:tcPr/>
                </a:tc>
                <a:extLst>
                  <a:ext uri="{0D108BD9-81ED-4DB2-BD59-A6C34878D82A}">
                    <a16:rowId xmlns:a16="http://schemas.microsoft.com/office/drawing/2014/main" val="260226675"/>
                  </a:ext>
                </a:extLst>
              </a:tr>
              <a:tr h="108587">
                <a:tc vMerge="1">
                  <a:txBody>
                    <a:bodyPr/>
                    <a:lstStyle/>
                    <a:p>
                      <a:endParaRPr lang="en-GB"/>
                    </a:p>
                  </a:txBody>
                  <a:tcPr/>
                </a:tc>
                <a:tc>
                  <a:txBody>
                    <a:bodyPr/>
                    <a:lstStyle/>
                    <a:p>
                      <a:r>
                        <a:rPr lang="en-US" sz="900">
                          <a:solidFill>
                            <a:schemeClr val="bg1"/>
                          </a:solidFill>
                          <a:latin typeface="Roboto" panose="02000000000000000000" pitchFamily="2" charset="0"/>
                          <a:ea typeface="Roboto" panose="02000000000000000000" pitchFamily="2" charset="0"/>
                          <a:cs typeface="Roboto" panose="02000000000000000000" pitchFamily="2" charset="0"/>
                        </a:rPr>
                        <a:t>Evaluate their ideas and products against their own design criteria and consider the views of others to improve their work.</a:t>
                      </a:r>
                      <a:endParaRPr lang="en-GB" sz="1600"/>
                    </a:p>
                  </a:txBody>
                  <a:tcPr marL="7200" marR="7200" marT="7200" marB="7200" anchor="ctr">
                    <a:lnL w="12700" cap="flat" cmpd="sng" algn="ctr">
                      <a:noFill/>
                      <a:prstDash val="solid"/>
                      <a:round/>
                      <a:headEnd type="none" w="med" len="med"/>
                      <a:tailEnd type="none" w="med" len="me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a16="http://schemas.microsoft.com/office/drawing/2014/main" val="39567344"/>
                  </a:ext>
                </a:extLst>
              </a:tr>
              <a:tr h="108587">
                <a:tc vMerge="1">
                  <a:txBody>
                    <a:bodyPr/>
                    <a:lstStyle/>
                    <a:p>
                      <a:endParaRPr lang="en-GB"/>
                    </a:p>
                  </a:txBody>
                  <a:tcP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900">
                          <a:solidFill>
                            <a:schemeClr val="bg1"/>
                          </a:solidFill>
                          <a:latin typeface="Roboto" panose="02000000000000000000" pitchFamily="2" charset="0"/>
                          <a:ea typeface="Roboto" panose="02000000000000000000" pitchFamily="2" charset="0"/>
                          <a:cs typeface="Roboto" panose="02000000000000000000" pitchFamily="2" charset="0"/>
                        </a:rPr>
                        <a:t>Understand how key events and individuals in design and technology have helped shape the world.</a:t>
                      </a:r>
                      <a:endParaRPr lang="en-GB" sz="1600"/>
                    </a:p>
                  </a:txBody>
                  <a:tcPr marL="7200" marR="7200" marT="7200" marB="7200" anchor="ctr">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en-GB"/>
                    </a:p>
                  </a:txBody>
                  <a:tcPr/>
                </a:tc>
                <a:extLst>
                  <a:ext uri="{0D108BD9-81ED-4DB2-BD59-A6C34878D82A}">
                    <a16:rowId xmlns:a16="http://schemas.microsoft.com/office/drawing/2014/main" val="667244212"/>
                  </a:ext>
                </a:extLst>
              </a:tr>
              <a:tr h="108587">
                <a:tc rowSpan="4">
                  <a:txBody>
                    <a:bodyPr/>
                    <a:lstStyle/>
                    <a:p>
                      <a:pPr marL="0" indent="0">
                        <a:buFont typeface="Arial" panose="020B0604020202020204" pitchFamily="34" charset="0"/>
                        <a:buNone/>
                      </a:pPr>
                      <a:r>
                        <a:rPr lang="en-GB" sz="900">
                          <a:solidFill>
                            <a:schemeClr val="bg1"/>
                          </a:solidFill>
                          <a:latin typeface="Roboto" panose="02000000000000000000" pitchFamily="2" charset="0"/>
                          <a:ea typeface="Roboto" panose="02000000000000000000" pitchFamily="2" charset="0"/>
                        </a:rPr>
                        <a:t>Technical Knowledge</a:t>
                      </a:r>
                    </a:p>
                  </a:txBody>
                  <a:tcPr marL="7200" marR="7200" marT="7200" marB="720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US" sz="900">
                          <a:solidFill>
                            <a:schemeClr val="bg1"/>
                          </a:solidFill>
                          <a:latin typeface="Roboto" panose="02000000000000000000" pitchFamily="2" charset="0"/>
                          <a:ea typeface="Roboto" panose="02000000000000000000" pitchFamily="2" charset="0"/>
                          <a:cs typeface="Roboto" panose="02000000000000000000" pitchFamily="2" charset="0"/>
                        </a:rPr>
                        <a:t>Apply their understanding of how to strengthen, stiffen and reinforce more complex structures.</a:t>
                      </a:r>
                      <a:endParaRPr lang="en-GB" sz="900">
                        <a:solidFill>
                          <a:schemeClr val="bg1"/>
                        </a:solidFill>
                        <a:latin typeface="Roboto" panose="02000000000000000000" pitchFamily="2" charset="0"/>
                        <a:ea typeface="Roboto" panose="02000000000000000000" pitchFamily="2" charset="0"/>
                      </a:endParaRPr>
                    </a:p>
                  </a:txBody>
                  <a:tcPr marL="7200" marR="7200" marT="7200" marB="7200" anchor="ctr">
                    <a:lnL w="12700" cap="flat" cmpd="sng" algn="ctr">
                      <a:noFill/>
                      <a:prstDash val="solid"/>
                      <a:round/>
                      <a:headEnd type="none" w="med" len="med"/>
                      <a:tailEnd type="none" w="med" len="me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GB" sz="900">
                          <a:solidFill>
                            <a:schemeClr val="bg1"/>
                          </a:solidFill>
                          <a:latin typeface="Roboto" panose="02000000000000000000" pitchFamily="2" charset="0"/>
                          <a:ea typeface="Roboto" panose="02000000000000000000" pitchFamily="2" charset="0"/>
                          <a:cs typeface="Roboto" panose="02000000000000000000" pitchFamily="2" charset="0"/>
                        </a:rPr>
                        <a:t>Y3 Aut, Y4 Spr, Y4 Sum, Y5 Sum</a:t>
                      </a:r>
                      <a:endParaRPr lang="en-GB" sz="900">
                        <a:solidFill>
                          <a:schemeClr val="bg1"/>
                        </a:solidFill>
                        <a:latin typeface="Roboto" panose="02000000000000000000" pitchFamily="2" charset="0"/>
                        <a:ea typeface="Roboto" panose="02000000000000000000" pitchFamily="2" charset="0"/>
                      </a:endParaRPr>
                    </a:p>
                  </a:txBody>
                  <a:tcPr marL="7200" marR="7200" marT="7200" marB="7200" anchor="ctr">
                    <a:lnL w="12700" cmpd="sng">
                      <a:noFill/>
                      <a:prstDash val="solid"/>
                    </a:lnL>
                    <a:lnR w="12700" cmpd="sng">
                      <a:noFill/>
                      <a:prstDash val="soli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113744877"/>
                  </a:ext>
                </a:extLst>
              </a:tr>
              <a:tr h="108587">
                <a:tc vMerge="1">
                  <a:txBody>
                    <a:bodyPr/>
                    <a:lstStyle/>
                    <a:p>
                      <a:endParaRPr lang="en-GB"/>
                    </a:p>
                  </a:txBody>
                  <a:tcPr/>
                </a:tc>
                <a:tc>
                  <a:txBody>
                    <a:bodyPr/>
                    <a:lstStyle/>
                    <a:p>
                      <a:r>
                        <a:rPr lang="en-US" sz="900">
                          <a:solidFill>
                            <a:schemeClr val="bg1"/>
                          </a:solidFill>
                          <a:latin typeface="Roboto" panose="02000000000000000000" pitchFamily="2" charset="0"/>
                          <a:ea typeface="Roboto" panose="02000000000000000000" pitchFamily="2" charset="0"/>
                          <a:cs typeface="Roboto" panose="02000000000000000000" pitchFamily="2" charset="0"/>
                        </a:rPr>
                        <a:t>Understand and use mechanical systems in their products [for example, gears, pulleys, cams, levers and linkages].</a:t>
                      </a:r>
                      <a:endParaRPr lang="en-GB" sz="1600"/>
                    </a:p>
                  </a:txBody>
                  <a:tcPr marL="7200" marR="7200" marT="7200" marB="7200" anchor="ctr">
                    <a:lnL w="12700" cap="flat" cmpd="sng" algn="ctr">
                      <a:noFill/>
                      <a:prstDash val="solid"/>
                      <a:round/>
                      <a:headEnd type="none" w="med" len="med"/>
                      <a:tailEnd type="none" w="med" len="me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900">
                          <a:solidFill>
                            <a:schemeClr val="bg1"/>
                          </a:solidFill>
                          <a:latin typeface="Roboto" panose="02000000000000000000" pitchFamily="2" charset="0"/>
                          <a:ea typeface="Roboto" panose="02000000000000000000" pitchFamily="2" charset="0"/>
                          <a:cs typeface="Roboto" panose="02000000000000000000" pitchFamily="2" charset="0"/>
                        </a:rPr>
                        <a:t>Y4 Spr, Y5 Aut</a:t>
                      </a:r>
                      <a:endParaRPr lang="en-GB" sz="1600"/>
                    </a:p>
                  </a:txBody>
                  <a:tcPr marL="7200" marR="7200" marT="7200" marB="7200" anchor="ctr">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518734835"/>
                  </a:ext>
                </a:extLst>
              </a:tr>
              <a:tr h="206856">
                <a:tc vMerge="1">
                  <a:txBody>
                    <a:bodyPr/>
                    <a:lstStyle/>
                    <a:p>
                      <a:endParaRPr lang="en-GB"/>
                    </a:p>
                  </a:txBody>
                  <a:tcPr/>
                </a:tc>
                <a:tc>
                  <a:txBody>
                    <a:bodyPr/>
                    <a:lstStyle/>
                    <a:p>
                      <a:r>
                        <a:rPr lang="en-US" sz="900">
                          <a:solidFill>
                            <a:schemeClr val="bg1"/>
                          </a:solidFill>
                          <a:latin typeface="Roboto" panose="02000000000000000000" pitchFamily="2" charset="0"/>
                          <a:ea typeface="Roboto" panose="02000000000000000000" pitchFamily="2" charset="0"/>
                          <a:cs typeface="Roboto" panose="02000000000000000000" pitchFamily="2" charset="0"/>
                        </a:rPr>
                        <a:t>Understand and use electrical systems in their products [e.g., series circuits incorporating switches, bulbs, buzzers and motors].</a:t>
                      </a:r>
                      <a:endParaRPr lang="en-GB" sz="1600"/>
                    </a:p>
                  </a:txBody>
                  <a:tcPr marL="7200" marR="7200" marT="7200" marB="7200" anchor="ctr">
                    <a:lnL w="12700" cap="flat" cmpd="sng" algn="ctr">
                      <a:noFill/>
                      <a:prstDash val="solid"/>
                      <a:round/>
                      <a:headEnd type="none" w="med" len="med"/>
                      <a:tailEnd type="none" w="med" len="me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900">
                          <a:solidFill>
                            <a:schemeClr val="bg1"/>
                          </a:solidFill>
                          <a:latin typeface="Roboto" panose="02000000000000000000" pitchFamily="2" charset="0"/>
                          <a:ea typeface="Roboto" panose="02000000000000000000" pitchFamily="2" charset="0"/>
                          <a:cs typeface="Roboto" panose="02000000000000000000" pitchFamily="2" charset="0"/>
                        </a:rPr>
                        <a:t>Y4 Sum, Y5 Aut</a:t>
                      </a:r>
                      <a:endParaRPr lang="en-GB" sz="1600"/>
                    </a:p>
                  </a:txBody>
                  <a:tcPr marL="7200" marR="7200" marT="7200" marB="7200" anchor="ctr">
                    <a:lnL w="12700" cmpd="sng">
                      <a:noFill/>
                      <a:prstDash val="solid"/>
                    </a:lnL>
                    <a:lnR w="12700" cmpd="sng">
                      <a:noFill/>
                      <a:prstDash val="soli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40037450"/>
                  </a:ext>
                </a:extLst>
              </a:tr>
              <a:tr h="108587">
                <a:tc vMerge="1">
                  <a:txBody>
                    <a:bodyPr/>
                    <a:lstStyle/>
                    <a:p>
                      <a:endParaRPr lang="en-GB"/>
                    </a:p>
                  </a:txBody>
                  <a:tcP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tx1">
                          <a:lumMod val="50000"/>
                        </a:scheme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900">
                          <a:solidFill>
                            <a:schemeClr val="bg1"/>
                          </a:solidFill>
                          <a:latin typeface="Roboto" panose="02000000000000000000" pitchFamily="2" charset="0"/>
                          <a:ea typeface="Roboto" panose="02000000000000000000" pitchFamily="2" charset="0"/>
                          <a:cs typeface="Roboto" panose="02000000000000000000" pitchFamily="2" charset="0"/>
                        </a:rPr>
                        <a:t>Apply their understanding of computing to program, monitor and control their products.</a:t>
                      </a:r>
                      <a:endParaRPr lang="en-GB" sz="1600"/>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900">
                          <a:solidFill>
                            <a:schemeClr val="bg1"/>
                          </a:solidFill>
                          <a:latin typeface="Roboto" panose="02000000000000000000" pitchFamily="2" charset="0"/>
                          <a:ea typeface="Roboto" panose="02000000000000000000" pitchFamily="2" charset="0"/>
                          <a:cs typeface="Roboto" panose="02000000000000000000" pitchFamily="2" charset="0"/>
                        </a:rPr>
                        <a:t>Y4 Sum, Y5 Aut</a:t>
                      </a:r>
                      <a:endParaRPr lang="en-GB" sz="1600"/>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2853070703"/>
                  </a:ext>
                </a:extLst>
              </a:tr>
              <a:tr h="108587">
                <a:tc rowSpan="3">
                  <a:txBody>
                    <a:bodyPr/>
                    <a:lstStyle/>
                    <a:p>
                      <a:pPr marL="0" indent="0">
                        <a:buFont typeface="Arial" panose="020B0604020202020204" pitchFamily="34" charset="0"/>
                        <a:buNone/>
                      </a:pPr>
                      <a:r>
                        <a:rPr lang="en-GB" sz="900">
                          <a:solidFill>
                            <a:schemeClr val="bg1"/>
                          </a:solidFill>
                          <a:latin typeface="Roboto" panose="02000000000000000000" pitchFamily="2" charset="0"/>
                          <a:ea typeface="Roboto" panose="02000000000000000000" pitchFamily="2" charset="0"/>
                        </a:rPr>
                        <a:t>Cooking &amp; Nutrition</a:t>
                      </a:r>
                    </a:p>
                  </a:txBody>
                  <a:tcPr marL="7200" marR="7200" marT="7200" marB="7200" anchor="ctr">
                    <a:lnL w="12700" cmpd="sng">
                      <a:noFill/>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pPr marL="0" indent="0">
                        <a:buFont typeface="Arial" panose="020B0604020202020204" pitchFamily="34" charset="0"/>
                        <a:buNone/>
                      </a:pPr>
                      <a:r>
                        <a:rPr lang="en-US" sz="900">
                          <a:solidFill>
                            <a:schemeClr val="bg1"/>
                          </a:solidFill>
                          <a:latin typeface="Roboto" panose="02000000000000000000" pitchFamily="2" charset="0"/>
                          <a:ea typeface="Roboto" panose="02000000000000000000" pitchFamily="2" charset="0"/>
                          <a:cs typeface="Roboto" panose="02000000000000000000" pitchFamily="2" charset="0"/>
                        </a:rPr>
                        <a:t>Understand and apply the principles of a healthy and varied diet.</a:t>
                      </a:r>
                      <a:endParaRPr lang="en-GB" sz="900">
                        <a:solidFill>
                          <a:schemeClr val="bg1"/>
                        </a:solidFill>
                        <a:latin typeface="Roboto" panose="02000000000000000000" pitchFamily="2" charset="0"/>
                        <a:ea typeface="Roboto" panose="02000000000000000000" pitchFamily="2" charset="0"/>
                      </a:endParaRP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rowSpan="3">
                  <a:txBody>
                    <a:bodyPr/>
                    <a:lstStyle/>
                    <a:p>
                      <a:pPr marL="0" indent="0">
                        <a:buFont typeface="Arial" panose="020B0604020202020204" pitchFamily="34" charset="0"/>
                        <a:buNone/>
                      </a:pPr>
                      <a:r>
                        <a:rPr lang="en-GB" sz="900">
                          <a:solidFill>
                            <a:schemeClr val="bg1"/>
                          </a:solidFill>
                          <a:latin typeface="Roboto" panose="02000000000000000000" pitchFamily="2" charset="0"/>
                          <a:ea typeface="Roboto" panose="02000000000000000000" pitchFamily="2" charset="0"/>
                          <a:cs typeface="Roboto" panose="02000000000000000000" pitchFamily="2" charset="0"/>
                        </a:rPr>
                        <a:t>Y3 Sum, Y4 Aut, Y5 Spr, Y6 Sum</a:t>
                      </a:r>
                      <a:endParaRPr lang="en-GB" sz="900">
                        <a:solidFill>
                          <a:schemeClr val="bg1"/>
                        </a:solidFill>
                        <a:latin typeface="Roboto" panose="02000000000000000000" pitchFamily="2" charset="0"/>
                        <a:ea typeface="Roboto" panose="02000000000000000000" pitchFamily="2" charset="0"/>
                      </a:endParaRPr>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extLst>
                  <a:ext uri="{0D108BD9-81ED-4DB2-BD59-A6C34878D82A}">
                    <a16:rowId xmlns:a16="http://schemas.microsoft.com/office/drawing/2014/main" val="1693709976"/>
                  </a:ext>
                </a:extLst>
              </a:tr>
              <a:tr h="108587">
                <a:tc vMerge="1">
                  <a:txBody>
                    <a:bodyPr/>
                    <a:lstStyle/>
                    <a:p>
                      <a:endParaRPr lang="en-GB"/>
                    </a:p>
                  </a:txBody>
                  <a:tcPr/>
                </a:tc>
                <a:tc>
                  <a:txBody>
                    <a:bodyPr/>
                    <a:lstStyle/>
                    <a:p>
                      <a:r>
                        <a:rPr lang="en-US" sz="900">
                          <a:solidFill>
                            <a:schemeClr val="bg1"/>
                          </a:solidFill>
                          <a:latin typeface="Roboto" panose="02000000000000000000" pitchFamily="2" charset="0"/>
                          <a:ea typeface="Roboto" panose="02000000000000000000" pitchFamily="2" charset="0"/>
                          <a:cs typeface="Roboto" panose="02000000000000000000" pitchFamily="2" charset="0"/>
                        </a:rPr>
                        <a:t>Prepare and cook a variety of predominantly savoury dishes using a range of cooking techniques.</a:t>
                      </a:r>
                      <a:endParaRPr lang="en-GB" sz="1600"/>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en-GB"/>
                    </a:p>
                  </a:txBody>
                  <a:tcPr/>
                </a:tc>
                <a:extLst>
                  <a:ext uri="{0D108BD9-81ED-4DB2-BD59-A6C34878D82A}">
                    <a16:rowId xmlns:a16="http://schemas.microsoft.com/office/drawing/2014/main" val="1010498549"/>
                  </a:ext>
                </a:extLst>
              </a:tr>
              <a:tr h="108587">
                <a:tc vMerge="1">
                  <a:txBody>
                    <a:bodyPr/>
                    <a:lstStyle/>
                    <a:p>
                      <a:endParaRPr lang="en-GB"/>
                    </a:p>
                  </a:txBody>
                  <a:tcPr>
                    <a:lnL w="12700" cmpd="sng">
                      <a:solidFill>
                        <a:sysClr val="window" lastClr="FFFFFF"/>
                      </a:solidFill>
                    </a:lnL>
                    <a:lnR w="12700" cap="flat" cmpd="sng" algn="ctr">
                      <a:solidFill>
                        <a:schemeClr val="bg1"/>
                      </a:solidFill>
                      <a:prstDash val="solid"/>
                      <a:round/>
                      <a:headEnd type="none" w="med" len="med"/>
                      <a:tailEnd type="none" w="med" len="med"/>
                    </a:lnR>
                    <a:lnT w="12700" cap="flat" cmpd="sng" algn="ctr">
                      <a:solidFill>
                        <a:schemeClr val="tx1">
                          <a:lumMod val="50000"/>
                        </a:schemeClr>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a:txBody>
                    <a:bodyPr/>
                    <a:lstStyle/>
                    <a:p>
                      <a:r>
                        <a:rPr lang="en-US" sz="900">
                          <a:solidFill>
                            <a:schemeClr val="bg1"/>
                          </a:solidFill>
                          <a:latin typeface="Roboto" panose="02000000000000000000" pitchFamily="2" charset="0"/>
                          <a:ea typeface="Roboto" panose="02000000000000000000" pitchFamily="2" charset="0"/>
                          <a:cs typeface="Roboto" panose="02000000000000000000" pitchFamily="2" charset="0"/>
                        </a:rPr>
                        <a:t>Understand seasonality, and know where and how a variety of ingredients are grown, reared, caught and processed.</a:t>
                      </a:r>
                      <a:endParaRPr lang="en-GB" sz="1600"/>
                    </a:p>
                  </a:txBody>
                  <a:tcPr marL="7200" marR="7200" marT="7200" marB="72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tc vMerge="1">
                  <a:txBody>
                    <a:bodyPr/>
                    <a:lstStyle/>
                    <a:p>
                      <a:endParaRPr lang="en-GB"/>
                    </a:p>
                  </a:txBody>
                  <a:tcPr/>
                </a:tc>
                <a:extLst>
                  <a:ext uri="{0D108BD9-81ED-4DB2-BD59-A6C34878D82A}">
                    <a16:rowId xmlns:a16="http://schemas.microsoft.com/office/drawing/2014/main" val="2673531684"/>
                  </a:ext>
                </a:extLst>
              </a:tr>
            </a:tbl>
          </a:graphicData>
        </a:graphic>
      </p:graphicFrame>
    </p:spTree>
    <p:extLst>
      <p:ext uri="{BB962C8B-B14F-4D97-AF65-F5344CB8AC3E}">
        <p14:creationId xmlns:p14="http://schemas.microsoft.com/office/powerpoint/2010/main" val="3882795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GB" dirty="0"/>
              <a:t>Implementation</a:t>
            </a:r>
          </a:p>
        </p:txBody>
      </p:sp>
      <p:sp>
        <p:nvSpPr>
          <p:cNvPr id="4" name="TextBox 3">
            <a:extLst>
              <a:ext uri="{FF2B5EF4-FFF2-40B4-BE49-F238E27FC236}">
                <a16:creationId xmlns:a16="http://schemas.microsoft.com/office/drawing/2014/main" id="{A8852460-68B8-1935-7729-AEB2E6E15E49}"/>
              </a:ext>
            </a:extLst>
          </p:cNvPr>
          <p:cNvSpPr txBox="1"/>
          <p:nvPr/>
        </p:nvSpPr>
        <p:spPr>
          <a:xfrm>
            <a:off x="203201" y="878869"/>
            <a:ext cx="9285573" cy="2139047"/>
          </a:xfrm>
          <a:prstGeom prst="rect">
            <a:avLst/>
          </a:prstGeom>
          <a:noFill/>
        </p:spPr>
        <p:txBody>
          <a:bodyPr wrap="square" lIns="91440" tIns="45720" rIns="91440" bIns="45720" rtlCol="0" anchor="t">
            <a:spAutoFit/>
          </a:bodyPr>
          <a:lstStyle/>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The implementation of the United Curriculum for Design &amp; Technology reflects our broader teaching and learning principles:</a:t>
            </a:r>
            <a:endParaRPr lang="en-US" sz="1200" b="1" u="sng" dirty="0">
              <a:solidFill>
                <a:schemeClr val="bg1"/>
              </a:solidFill>
              <a:latin typeface="Roboto" panose="02000000000000000000" pitchFamily="2" charset="0"/>
              <a:ea typeface="Roboto" panose="02000000000000000000" pitchFamily="2" charset="0"/>
              <a:cs typeface="Roboto" panose="02000000000000000000" pitchFamily="2" charset="0"/>
            </a:endParaRPr>
          </a:p>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For Design &amp; Technology in particular:</a:t>
            </a:r>
          </a:p>
          <a:p>
            <a:pPr marL="171450" indent="-171450">
              <a:spcAft>
                <a:spcPts val="600"/>
              </a:spcAft>
              <a:buFont typeface="Arial" panose="020B0604020202020204" pitchFamily="34" charset="0"/>
              <a:buChar char="•"/>
            </a:pPr>
            <a:r>
              <a:rPr lang="en-US" sz="1200" dirty="0">
                <a:solidFill>
                  <a:schemeClr val="bg1"/>
                </a:solidFill>
                <a:latin typeface="Roboto"/>
                <a:ea typeface="Roboto"/>
                <a:cs typeface="Roboto"/>
              </a:rPr>
              <a:t>Content is always carefully situated within existing schemas. Every unit considers the prior knowledge that is prerequisite for that unit and builds on that knowledge to develop a deeper understanding of that concept.</a:t>
            </a:r>
          </a:p>
          <a:p>
            <a:pPr marL="171450" indent="-171450">
              <a:spcAft>
                <a:spcPts val="600"/>
              </a:spcAft>
              <a:buFont typeface="Arial" panose="020B0604020202020204" pitchFamily="34" charset="0"/>
              <a:buChar char="•"/>
            </a:pPr>
            <a:r>
              <a:rPr lang="en-US" sz="1200" dirty="0">
                <a:solidFill>
                  <a:schemeClr val="bg1"/>
                </a:solidFill>
                <a:latin typeface="Roboto"/>
                <a:ea typeface="Roboto"/>
                <a:cs typeface="Roboto"/>
              </a:rPr>
              <a:t>Vertical concepts are used within lessons to connect aspects of learning. </a:t>
            </a:r>
          </a:p>
          <a:p>
            <a:pPr marL="171450" indent="-171450">
              <a:spcAft>
                <a:spcPts val="600"/>
              </a:spcAft>
              <a:buFont typeface="Arial" panose="020B0604020202020204" pitchFamily="34" charset="0"/>
              <a:buChar char="•"/>
            </a:pPr>
            <a:r>
              <a:rPr lang="en-US" sz="1200" dirty="0">
                <a:solidFill>
                  <a:schemeClr val="bg1"/>
                </a:solidFill>
                <a:latin typeface="Roboto"/>
                <a:ea typeface="+mn-lt"/>
                <a:cs typeface="+mn-lt"/>
              </a:rPr>
              <a:t>Disciplinary knowledge is explicitly taught to pupils and carefully sequenced to ensure pupils are provided with opportunities to practice these skills throughout the curriculum. </a:t>
            </a:r>
            <a:endParaRPr lang="en-US" sz="1200" dirty="0">
              <a:solidFill>
                <a:schemeClr val="bg1"/>
              </a:solidFill>
              <a:latin typeface="Roboto"/>
              <a:ea typeface="Roboto"/>
              <a:cs typeface="Roboto"/>
            </a:endParaRPr>
          </a:p>
          <a:p>
            <a:pPr marL="171450" indent="-171450">
              <a:spcAft>
                <a:spcPts val="600"/>
              </a:spcAft>
              <a:buFont typeface="Arial" panose="020B0604020202020204" pitchFamily="34" charset="0"/>
              <a:buChar char="•"/>
            </a:pPr>
            <a:r>
              <a:rPr lang="en-US" sz="1200" dirty="0">
                <a:solidFill>
                  <a:schemeClr val="bg1"/>
                </a:solidFill>
                <a:latin typeface="Roboto"/>
                <a:ea typeface="Roboto"/>
                <a:cs typeface="Roboto"/>
              </a:rPr>
              <a:t>Opportunities for extended, scholarly writing appear throughout the curriculum. These have a clear purpose and audience and, crucially, allow pupils to write as a technologist. </a:t>
            </a:r>
            <a:endParaRPr lang="en-US" sz="1200" dirty="0">
              <a:solidFill>
                <a:schemeClr val="bg1"/>
              </a:solidFill>
              <a:latin typeface="Roboto" panose="02000000000000000000" pitchFamily="2" charset="0"/>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3879984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D11BF97-F4B6-457A-96B8-550B0B138EC6}"/>
              </a:ext>
            </a:extLst>
          </p:cNvPr>
          <p:cNvSpPr>
            <a:spLocks noGrp="1"/>
          </p:cNvSpPr>
          <p:nvPr>
            <p:ph type="body" sz="quarter" idx="10"/>
          </p:nvPr>
        </p:nvSpPr>
        <p:spPr/>
        <p:txBody>
          <a:bodyPr/>
          <a:lstStyle/>
          <a:p>
            <a:r>
              <a:rPr lang="en-GB" dirty="0"/>
              <a:t>Impact</a:t>
            </a:r>
          </a:p>
        </p:txBody>
      </p:sp>
      <p:sp>
        <p:nvSpPr>
          <p:cNvPr id="2" name="TextBox 1">
            <a:extLst>
              <a:ext uri="{FF2B5EF4-FFF2-40B4-BE49-F238E27FC236}">
                <a16:creationId xmlns:a16="http://schemas.microsoft.com/office/drawing/2014/main" id="{6E84A31D-DFC6-C98F-0C6A-9F4BFA915B16}"/>
              </a:ext>
            </a:extLst>
          </p:cNvPr>
          <p:cNvSpPr txBox="1"/>
          <p:nvPr/>
        </p:nvSpPr>
        <p:spPr>
          <a:xfrm>
            <a:off x="598310" y="1388534"/>
            <a:ext cx="8139289" cy="4031873"/>
          </a:xfrm>
          <a:prstGeom prst="rect">
            <a:avLst/>
          </a:prstGeom>
          <a:noFill/>
        </p:spPr>
        <p:txBody>
          <a:bodyPr wrap="square" lIns="91440" tIns="45720" rIns="91440" bIns="45720" rtlCol="0" anchor="t">
            <a:spAutoFit/>
          </a:bodyPr>
          <a:lstStyle/>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The careful sequencing of the curriculum – and how concepts are gradually built over time – is the progression model. If pupils are keeping up with the curriculum, they are making progress. Formative assessment is </a:t>
            </a:r>
            <a:r>
              <a:rPr lang="en-US" sz="1200" dirty="0" err="1">
                <a:solidFill>
                  <a:schemeClr val="bg1"/>
                </a:solidFill>
                <a:latin typeface="Roboto" panose="02000000000000000000" pitchFamily="2" charset="0"/>
                <a:ea typeface="Roboto" panose="02000000000000000000" pitchFamily="2" charset="0"/>
                <a:cs typeface="Roboto" panose="02000000000000000000" pitchFamily="2" charset="0"/>
              </a:rPr>
              <a:t>prioritised</a:t>
            </a: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 and is focused on whether pupils are keeping up with the curriculum.</a:t>
            </a:r>
          </a:p>
          <a:p>
            <a:pPr algn="l">
              <a:spcAft>
                <a:spcPts val="600"/>
              </a:spcAft>
            </a:pPr>
            <a:endParaRPr lang="en-US" sz="1200" dirty="0">
              <a:solidFill>
                <a:schemeClr val="bg1"/>
              </a:solidFill>
              <a:latin typeface="Roboto" panose="02000000000000000000" pitchFamily="2" charset="0"/>
              <a:ea typeface="Roboto" panose="02000000000000000000" pitchFamily="2" charset="0"/>
              <a:cs typeface="Roboto" panose="02000000000000000000" pitchFamily="2" charset="0"/>
            </a:endParaRPr>
          </a:p>
          <a:p>
            <a:pPr algn="l">
              <a:spcAft>
                <a:spcPts val="600"/>
              </a:spcAft>
            </a:pPr>
            <a:r>
              <a:rPr lang="en-US" sz="1200" dirty="0">
                <a:solidFill>
                  <a:schemeClr val="bg1"/>
                </a:solidFill>
                <a:latin typeface="Roboto" panose="02000000000000000000" pitchFamily="2" charset="0"/>
                <a:ea typeface="Roboto" panose="02000000000000000000" pitchFamily="2" charset="0"/>
                <a:cs typeface="Roboto" panose="02000000000000000000" pitchFamily="2" charset="0"/>
              </a:rPr>
              <a:t>In general, this is done through </a:t>
            </a:r>
          </a:p>
          <a:p>
            <a:pPr marL="171450" indent="-171450" algn="l">
              <a:spcAft>
                <a:spcPts val="600"/>
              </a:spcAft>
              <a:buFont typeface="Arial" panose="020B0604020202020204" pitchFamily="34" charset="0"/>
              <a:buChar char="•"/>
            </a:pPr>
            <a:r>
              <a:rPr lang="en-US" sz="1200" b="1" dirty="0">
                <a:solidFill>
                  <a:schemeClr val="accent1"/>
                </a:solidFill>
                <a:latin typeface="Roboto" panose="02000000000000000000" pitchFamily="2" charset="0"/>
                <a:ea typeface="Roboto" panose="02000000000000000000" pitchFamily="2" charset="0"/>
              </a:rPr>
              <a:t>Books/products/floor books and pupil-conferencing</a:t>
            </a:r>
          </a:p>
          <a:p>
            <a:pPr>
              <a:spcBef>
                <a:spcPts val="0"/>
              </a:spcBef>
              <a:spcAft>
                <a:spcPts val="400"/>
              </a:spcAft>
            </a:pPr>
            <a:r>
              <a:rPr lang="en-US" sz="1200" dirty="0">
                <a:solidFill>
                  <a:schemeClr val="bg1"/>
                </a:solidFill>
                <a:latin typeface="Roboto" panose="02000000000000000000" pitchFamily="2" charset="0"/>
                <a:ea typeface="Roboto" panose="02000000000000000000" pitchFamily="2" charset="0"/>
              </a:rPr>
              <a:t>Talking to pupils about their work allows teachers to assess how much of the curriculum content is secure. These conversations are used most effectively to determine whether pupils have a good understanding of the vertical concepts, and if they can link recently taught content to learning from previous units. </a:t>
            </a:r>
          </a:p>
          <a:p>
            <a:pPr marL="171450" indent="-171450">
              <a:spcBef>
                <a:spcPts val="0"/>
              </a:spcBef>
              <a:spcAft>
                <a:spcPts val="400"/>
              </a:spcAft>
              <a:buFont typeface="Arial" panose="020B0604020202020204" pitchFamily="34" charset="0"/>
              <a:buChar char="•"/>
            </a:pPr>
            <a:endParaRPr lang="en-US" sz="1200" b="1" dirty="0">
              <a:solidFill>
                <a:schemeClr val="bg1"/>
              </a:solidFill>
              <a:latin typeface="Roboto" panose="02000000000000000000" pitchFamily="2" charset="0"/>
              <a:ea typeface="Roboto" panose="02000000000000000000" pitchFamily="2" charset="0"/>
            </a:endParaRPr>
          </a:p>
          <a:p>
            <a:pPr marL="171450" indent="-171450">
              <a:spcBef>
                <a:spcPts val="0"/>
              </a:spcBef>
              <a:spcAft>
                <a:spcPts val="400"/>
              </a:spcAft>
              <a:buFont typeface="Arial" panose="020B0604020202020204" pitchFamily="34" charset="0"/>
              <a:buChar char="•"/>
            </a:pPr>
            <a:r>
              <a:rPr lang="en-US" sz="1200" b="1" dirty="0">
                <a:solidFill>
                  <a:schemeClr val="accent1"/>
                </a:solidFill>
                <a:latin typeface="Roboto" panose="02000000000000000000" pitchFamily="2" charset="0"/>
                <a:ea typeface="Roboto" panose="02000000000000000000" pitchFamily="2" charset="0"/>
              </a:rPr>
              <a:t>Formative assessment in lessons</a:t>
            </a:r>
          </a:p>
          <a:p>
            <a:pPr>
              <a:spcBef>
                <a:spcPts val="0"/>
              </a:spcBef>
              <a:spcAft>
                <a:spcPts val="400"/>
              </a:spcAft>
            </a:pPr>
            <a:r>
              <a:rPr lang="en-US" sz="1200" dirty="0">
                <a:solidFill>
                  <a:schemeClr val="bg1"/>
                </a:solidFill>
                <a:latin typeface="Roboto" panose="02000000000000000000" pitchFamily="2" charset="0"/>
                <a:ea typeface="Roboto" panose="02000000000000000000" pitchFamily="2" charset="0"/>
              </a:rPr>
              <a:t>There are opportunities for formative assessment in the lesson slides provided, and teachers continually adapt their lesson delivery to address misconceptions and ensure that pupils are keeping up with the content.</a:t>
            </a:r>
          </a:p>
          <a:p>
            <a:pPr>
              <a:spcBef>
                <a:spcPts val="0"/>
              </a:spcBef>
              <a:spcAft>
                <a:spcPts val="400"/>
              </a:spcAft>
            </a:pPr>
            <a:endParaRPr lang="en-US" sz="1200" dirty="0">
              <a:solidFill>
                <a:schemeClr val="bg1"/>
              </a:solidFill>
              <a:latin typeface="Roboto" panose="02000000000000000000" pitchFamily="2" charset="0"/>
              <a:ea typeface="Roboto" panose="02000000000000000000" pitchFamily="2" charset="0"/>
            </a:endParaRPr>
          </a:p>
          <a:p>
            <a:pPr marL="171450" indent="-171450">
              <a:spcBef>
                <a:spcPts val="0"/>
              </a:spcBef>
              <a:spcAft>
                <a:spcPts val="400"/>
              </a:spcAft>
              <a:buFont typeface="Arial" panose="020B0604020202020204" pitchFamily="34" charset="0"/>
              <a:buChar char="•"/>
            </a:pPr>
            <a:r>
              <a:rPr lang="en-US" sz="1200" b="1" dirty="0">
                <a:solidFill>
                  <a:schemeClr val="accent1"/>
                </a:solidFill>
                <a:latin typeface="Roboto" panose="02000000000000000000" pitchFamily="2" charset="0"/>
                <a:ea typeface="Roboto" panose="02000000000000000000" pitchFamily="2" charset="0"/>
              </a:rPr>
              <a:t>Low-stakes summative assessment</a:t>
            </a:r>
          </a:p>
          <a:p>
            <a:pPr>
              <a:spcBef>
                <a:spcPts val="0"/>
              </a:spcBef>
              <a:spcAft>
                <a:spcPts val="400"/>
              </a:spcAft>
            </a:pPr>
            <a:r>
              <a:rPr lang="en-US" sz="1200" dirty="0">
                <a:solidFill>
                  <a:schemeClr val="bg1"/>
                </a:solidFill>
                <a:latin typeface="Roboto" panose="02000000000000000000" pitchFamily="2" charset="0"/>
                <a:ea typeface="Roboto" panose="02000000000000000000" pitchFamily="2" charset="0"/>
              </a:rPr>
              <a:t>We also use multiple-choice questions (or another low-stakes quiz) at the end of the unit to assess whether pupils have learned the core knowledge for that unit. These are used formatively, and teachers plan to fill gaps and address misconceptions before moving on. </a:t>
            </a:r>
            <a:endParaRPr lang="en-US" sz="1200" dirty="0">
              <a:solidFill>
                <a:schemeClr val="bg1"/>
              </a:solidFill>
              <a:highlight>
                <a:srgbClr val="BACF87"/>
              </a:highlight>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852118725"/>
      </p:ext>
    </p:extLst>
  </p:cSld>
  <p:clrMapOvr>
    <a:masterClrMapping/>
  </p:clrMapOvr>
</p:sld>
</file>

<file path=ppt/theme/theme1.xml><?xml version="1.0" encoding="utf-8"?>
<a:theme xmlns:a="http://schemas.openxmlformats.org/drawingml/2006/main" name="Title Slide">
  <a:themeElements>
    <a:clrScheme name="UL Technology (Teacher Facing)">
      <a:dk1>
        <a:srgbClr val="FFFFFF"/>
      </a:dk1>
      <a:lt1>
        <a:srgbClr val="000000"/>
      </a:lt1>
      <a:dk2>
        <a:srgbClr val="E6E6E6"/>
      </a:dk2>
      <a:lt2>
        <a:srgbClr val="565656"/>
      </a:lt2>
      <a:accent1>
        <a:srgbClr val="88A442"/>
      </a:accent1>
      <a:accent2>
        <a:srgbClr val="D17E3F"/>
      </a:accent2>
      <a:accent3>
        <a:srgbClr val="8262A6"/>
      </a:accent3>
      <a:accent4>
        <a:srgbClr val="4E83BE"/>
      </a:accent4>
      <a:accent5>
        <a:srgbClr val="3E9C64"/>
      </a:accent5>
      <a:accent6>
        <a:srgbClr val="C35993"/>
      </a:accent6>
      <a:hlink>
        <a:srgbClr val="D55D5D"/>
      </a:hlink>
      <a:folHlink>
        <a:srgbClr val="40A6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acher Resources">
  <a:themeElements>
    <a:clrScheme name="Custom 2">
      <a:dk1>
        <a:srgbClr val="FFFFFF"/>
      </a:dk1>
      <a:lt1>
        <a:srgbClr val="000000"/>
      </a:lt1>
      <a:dk2>
        <a:srgbClr val="E6E6E6"/>
      </a:dk2>
      <a:lt2>
        <a:srgbClr val="565656"/>
      </a:lt2>
      <a:accent1>
        <a:srgbClr val="88A442"/>
      </a:accent1>
      <a:accent2>
        <a:srgbClr val="D17E3F"/>
      </a:accent2>
      <a:accent3>
        <a:srgbClr val="8262A6"/>
      </a:accent3>
      <a:accent4>
        <a:srgbClr val="4E83BE"/>
      </a:accent4>
      <a:accent5>
        <a:srgbClr val="3E9C64"/>
      </a:accent5>
      <a:accent6>
        <a:srgbClr val="C35993"/>
      </a:accent6>
      <a:hlink>
        <a:srgbClr val="D55D5D"/>
      </a:hlink>
      <a:folHlink>
        <a:srgbClr val="40A6BA"/>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l">
          <a:defRPr sz="1000" dirty="0" smtClean="0">
            <a:solidFill>
              <a:schemeClr val="bg1"/>
            </a:solidFill>
            <a:latin typeface="Roboto" panose="02000000000000000000" pitchFamily="2" charset="0"/>
            <a:ea typeface="Roboto" panose="02000000000000000000" pitchFamily="2" charset="0"/>
            <a:cs typeface="Roboto" panose="02000000000000000000" pitchFamily="2"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bdd40a26-798e-4419-82cd-8bafc402cc20">
      <UserInfo>
        <DisplayName>Mark Stephenson</DisplayName>
        <AccountId>31</AccountId>
        <AccountType/>
      </UserInfo>
      <UserInfo>
        <DisplayName>Jessica Quinn</DisplayName>
        <AccountId>345</AccountId>
        <AccountType/>
      </UserInfo>
      <UserInfo>
        <DisplayName>Annie Tauk</DisplayName>
        <AccountId>1251</AccountId>
        <AccountType/>
      </UserInfo>
      <UserInfo>
        <DisplayName>Charlie Cutler</DisplayName>
        <AccountId>30</AccountId>
        <AccountType/>
      </UserInfo>
      <UserInfo>
        <DisplayName>Lucy Hawker</DisplayName>
        <AccountId>1123</AccountId>
        <AccountType/>
      </UserInfo>
      <UserInfo>
        <DisplayName>Tanya Hughes</DisplayName>
        <AccountId>18</AccountId>
        <AccountType/>
      </UserInfo>
    </SharedWithUsers>
    <TaxCatchAll xmlns="bdd40a26-798e-4419-82cd-8bafc402cc20" xsi:nil="true"/>
    <lcf76f155ced4ddcb4097134ff3c332f xmlns="eb27f817-6f62-42a5-b97e-5e5876e68540">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9E6177357FBCE499A411D5506B1466F" ma:contentTypeVersion="15" ma:contentTypeDescription="Create a new document." ma:contentTypeScope="" ma:versionID="485b6253e4f8d027adcc942513736f3f">
  <xsd:schema xmlns:xsd="http://www.w3.org/2001/XMLSchema" xmlns:xs="http://www.w3.org/2001/XMLSchema" xmlns:p="http://schemas.microsoft.com/office/2006/metadata/properties" xmlns:ns2="eb27f817-6f62-42a5-b97e-5e5876e68540" xmlns:ns3="bdd40a26-798e-4419-82cd-8bafc402cc20" targetNamespace="http://schemas.microsoft.com/office/2006/metadata/properties" ma:root="true" ma:fieldsID="414848faa2ab9a2e8b2780e3cf74f8d7" ns2:_="" ns3:_="">
    <xsd:import namespace="eb27f817-6f62-42a5-b97e-5e5876e68540"/>
    <xsd:import namespace="bdd40a26-798e-4419-82cd-8bafc402cc2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b27f817-6f62-42a5-b97e-5e5876e6854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547d1d0-3da5-4772-b279-2d11b77b4c5c"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40a26-798e-4419-82cd-8bafc402cc20"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66a694a5-b75d-4606-a410-cac4d626996e}" ma:internalName="TaxCatchAll" ma:showField="CatchAllData" ma:web="bdd40a26-798e-4419-82cd-8bafc402cc2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F2A31F0-0284-4FFD-850E-478562CD718B}">
  <ds:schemaRefs>
    <ds:schemaRef ds:uri="http://schemas.microsoft.com/sharepoint/v3/contenttype/forms"/>
  </ds:schemaRefs>
</ds:datastoreItem>
</file>

<file path=customXml/itemProps2.xml><?xml version="1.0" encoding="utf-8"?>
<ds:datastoreItem xmlns:ds="http://schemas.openxmlformats.org/officeDocument/2006/customXml" ds:itemID="{AF20F8DA-C4FB-4450-BACC-F5A742E79B9F}">
  <ds:schemaRefs>
    <ds:schemaRef ds:uri="7cdbce52-7c58-4c49-97cb-d953267058b2"/>
    <ds:schemaRef ds:uri="84283a62-dbf0-4bf3-9286-04d2ea05a3a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 ds:uri="bdd40a26-798e-4419-82cd-8bafc402cc20"/>
    <ds:schemaRef ds:uri="eb27f817-6f62-42a5-b97e-5e5876e68540"/>
  </ds:schemaRefs>
</ds:datastoreItem>
</file>

<file path=customXml/itemProps3.xml><?xml version="1.0" encoding="utf-8"?>
<ds:datastoreItem xmlns:ds="http://schemas.openxmlformats.org/officeDocument/2006/customXml" ds:itemID="{F41E55BB-0FC4-45BF-8870-095C596F43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b27f817-6f62-42a5-b97e-5e5876e68540"/>
    <ds:schemaRef ds:uri="bdd40a26-798e-4419-82cd-8bafc402cc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a4d068aa-090e-4f55-a950-b1b95cea1c6b}" enabled="0" method="" siteId="{a4d068aa-090e-4f55-a950-b1b95cea1c6b}" removed="1"/>
</clbl:labelList>
</file>

<file path=docProps/app.xml><?xml version="1.0" encoding="utf-8"?>
<Properties xmlns="http://schemas.openxmlformats.org/officeDocument/2006/extended-properties" xmlns:vt="http://schemas.openxmlformats.org/officeDocument/2006/docPropsVTypes">
  <Template>Office Theme</Template>
  <TotalTime>20</TotalTime>
  <Words>2576</Words>
  <Application>Microsoft Office PowerPoint</Application>
  <PresentationFormat>A4 Paper (210x297 mm)</PresentationFormat>
  <Paragraphs>220</Paragraphs>
  <Slides>9</Slides>
  <Notes>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Roboto</vt:lpstr>
      <vt:lpstr>Arial</vt:lpstr>
      <vt:lpstr>United Curriculum</vt:lpstr>
      <vt:lpstr>Title Slide</vt:lpstr>
      <vt:lpstr>Teacher Resources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Quinn</dc:creator>
  <cp:lastModifiedBy>Clare Selway-Hall</cp:lastModifiedBy>
  <cp:revision>4</cp:revision>
  <dcterms:created xsi:type="dcterms:W3CDTF">2021-04-22T13:12:58Z</dcterms:created>
  <dcterms:modified xsi:type="dcterms:W3CDTF">2026-01-09T14:19:24Z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0x01010069E6177357FBCE499A411D5506B1466F</vt:lpwstr>
  </property>
  <property fmtid="{D5CDD505-2E9C-101B-9397-08002B2CF9AE}" pid="3" name="MediaServiceImageTags">
    <vt:lpwstr/>
  </property>
</Properties>
</file>