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4"/>
    <p:sldMasterId id="2147483746" r:id="rId5"/>
  </p:sldMasterIdLst>
  <p:notesMasterIdLst>
    <p:notesMasterId r:id="rId18"/>
  </p:notesMasterIdLst>
  <p:handoutMasterIdLst>
    <p:handoutMasterId r:id="rId19"/>
  </p:handoutMasterIdLst>
  <p:sldIdLst>
    <p:sldId id="474" r:id="rId6"/>
    <p:sldId id="475" r:id="rId7"/>
    <p:sldId id="485" r:id="rId8"/>
    <p:sldId id="477" r:id="rId9"/>
    <p:sldId id="487" r:id="rId10"/>
    <p:sldId id="488" r:id="rId11"/>
    <p:sldId id="480" r:id="rId12"/>
    <p:sldId id="481" r:id="rId13"/>
    <p:sldId id="482" r:id="rId14"/>
    <p:sldId id="483" r:id="rId15"/>
    <p:sldId id="484" r:id="rId16"/>
    <p:sldId id="486" r:id="rId17"/>
  </p:sldIdLst>
  <p:sldSz cx="9906000" cy="6858000" type="A4"/>
  <p:notesSz cx="6858000" cy="9144000"/>
  <p:embeddedFontLs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United Curriculum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5A7632-071C-4311-9B5E-BDF1D76673F2}">
          <p14:sldIdLst>
            <p14:sldId id="474"/>
            <p14:sldId id="475"/>
            <p14:sldId id="485"/>
            <p14:sldId id="477"/>
            <p14:sldId id="487"/>
            <p14:sldId id="488"/>
            <p14:sldId id="480"/>
            <p14:sldId id="481"/>
            <p14:sldId id="482"/>
            <p14:sldId id="483"/>
            <p14:sldId id="484"/>
            <p14:sldId id="4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7A9426-8E71-580F-A5B8-2EE4FF047C8C}" name="Lucy Hawker" initials="LH" userId="S::Lucy.Hawker@unitedlearning.org.uk::1ef25c0a-c1f6-440b-b33b-783bdcbee9d5" providerId="AD"/>
  <p188:author id="{C172383C-738D-9311-0C5D-31D58D288E15}" name="Caroline Stanley" initials="CS" userId="S::caroline.stanley@unitedlearning.org.uk::bb98eff0-6a58-48ed-810a-a7dc24ae71ff" providerId="AD"/>
  <p188:author id="{6C9BADAA-4940-520A-5319-8E8EA85EDB29}" name="Charlie Cutler" initials="CC" userId="S::charlie.cutler@unitedlearning.org.uk::c5b094de-3707-4aae-994d-70175e9a1467" providerId="AD"/>
  <p188:author id="{F2D917CC-A763-527E-2A3C-742A6E05BAE8}" name="Sarah Philpot" initials="SP" userId="S::sarah.philpot@unitedlearning.org.uk::309dc0b5-136b-4828-b24f-8b42f6e020b9" providerId="AD"/>
  <p188:author id="{6F1D0AED-1E33-5B43-CA73-96135BBBCD4A}" name="Jessica Quinn" initials="JQ" userId="S::Jessica.Quinn@unitedlearning.org.uk::8a95f2e1-9608-4c55-8128-be797539c7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ie Cutler" initials="CC" lastIdx="15" clrIdx="0">
    <p:extLst>
      <p:ext uri="{19B8F6BF-5375-455C-9EA6-DF929625EA0E}">
        <p15:presenceInfo xmlns:p15="http://schemas.microsoft.com/office/powerpoint/2012/main" userId="S::Charlie.Cutler@unitedlearning.org.uk::c5b094de-3707-4aae-994d-70175e9a14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656"/>
    <a:srgbClr val="3E9C64"/>
    <a:srgbClr val="4E83BE"/>
    <a:srgbClr val="000000"/>
    <a:srgbClr val="F3DEE9"/>
    <a:srgbClr val="C35993"/>
    <a:srgbClr val="CC99FF"/>
    <a:srgbClr val="E6E6E6"/>
    <a:srgbClr val="8BC4A2"/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62282B-73D1-441D-9928-533026833C64}" v="32" dt="2023-04-06T15:33:23.4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5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042433-7471-4BF9-9454-362971E083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426AA-D9C7-4D34-926F-EEDA1CC247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B0CAA-05EE-4C9B-87E1-B84DD3F9BCC4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AA67F-0E09-493E-B802-2C4BF9A8D3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0010E-F8C8-404A-82FF-B1A0AE7B82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F0B46-7623-4305-AEF1-309F386B2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61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D3110-32D0-4452-834B-9411AA728368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F7F3D-A76E-462C-91BC-6AD2B2EF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13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5134807-1440-4D32-B320-71EBCBC4F4C2}"/>
              </a:ext>
            </a:extLst>
          </p:cNvPr>
          <p:cNvSpPr/>
          <p:nvPr userDrawn="1"/>
        </p:nvSpPr>
        <p:spPr>
          <a:xfrm>
            <a:off x="0" y="1421786"/>
            <a:ext cx="8641128" cy="547046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/>
            <a:endParaRPr lang="en-GB">
              <a:solidFill>
                <a:srgbClr val="56565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9838CD0-0626-4A28-B004-F509C6BF3056}"/>
              </a:ext>
            </a:extLst>
          </p:cNvPr>
          <p:cNvSpPr/>
          <p:nvPr userDrawn="1"/>
        </p:nvSpPr>
        <p:spPr>
          <a:xfrm>
            <a:off x="-15314" y="275918"/>
            <a:ext cx="9271074" cy="933964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780003-00DD-4595-9E44-33DCE8987FF6}"/>
              </a:ext>
            </a:extLst>
          </p:cNvPr>
          <p:cNvSpPr/>
          <p:nvPr userDrawn="1"/>
        </p:nvSpPr>
        <p:spPr>
          <a:xfrm rot="5400000">
            <a:off x="6309621" y="3247908"/>
            <a:ext cx="6866877" cy="3533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3A7B9E-DC17-43CF-8093-3192937D4031}"/>
              </a:ext>
            </a:extLst>
          </p:cNvPr>
          <p:cNvSpPr/>
          <p:nvPr userDrawn="1"/>
        </p:nvSpPr>
        <p:spPr>
          <a:xfrm rot="10800000" flipH="1" flipV="1">
            <a:off x="-10158" y="5276446"/>
            <a:ext cx="3139438" cy="866547"/>
          </a:xfrm>
          <a:custGeom>
            <a:avLst/>
            <a:gdLst>
              <a:gd name="connsiteX0" fmla="*/ 0 w 6901416"/>
              <a:gd name="connsiteY0" fmla="*/ 0 h 866547"/>
              <a:gd name="connsiteX1" fmla="*/ 690141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5569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3664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751443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1416" h="866547">
                <a:moveTo>
                  <a:pt x="0" y="0"/>
                </a:moveTo>
                <a:lnTo>
                  <a:pt x="6751443" y="0"/>
                </a:lnTo>
                <a:lnTo>
                  <a:pt x="6901416" y="866547"/>
                </a:lnTo>
                <a:lnTo>
                  <a:pt x="0" y="86654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4EEB8C-27D4-467D-A071-6C028CDF1C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1" y="5381440"/>
            <a:ext cx="2493010" cy="636237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FCA842-1115-4049-BCE7-1E58DFD1215B}"/>
              </a:ext>
            </a:extLst>
          </p:cNvPr>
          <p:cNvSpPr/>
          <p:nvPr userDrawn="1"/>
        </p:nvSpPr>
        <p:spPr>
          <a:xfrm>
            <a:off x="0" y="2359626"/>
            <a:ext cx="2407920" cy="451271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237159" y="55977"/>
                </a:lnTo>
                <a:lnTo>
                  <a:pt x="1435" y="0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/>
            <a:r>
              <a:rPr lang="en-US" sz="2000" b="1">
                <a:solidFill>
                  <a:srgbClr val="FFFFFF"/>
                </a:solidFill>
                <a:latin typeface="United Curriculum" pitchFamily="2" charset="0"/>
                <a:ea typeface="Roboto Slab" pitchFamily="2" charset="0"/>
              </a:rPr>
              <a:t>For Teachers</a:t>
            </a:r>
            <a:endParaRPr lang="en-GB" sz="2400" b="1">
              <a:solidFill>
                <a:srgbClr val="FFFFFF"/>
              </a:solidFill>
              <a:latin typeface="United Curriculum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6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United Curriculum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7DD324-B884-451C-9C45-BFC0C979B23E}"/>
              </a:ext>
            </a:extLst>
          </p:cNvPr>
          <p:cNvSpPr/>
          <p:nvPr userDrawn="1"/>
        </p:nvSpPr>
        <p:spPr>
          <a:xfrm>
            <a:off x="-15315" y="186280"/>
            <a:ext cx="7444815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ECF5BC-60E9-40CA-BE93-89A9DC703A18}"/>
              </a:ext>
            </a:extLst>
          </p:cNvPr>
          <p:cNvGrpSpPr/>
          <p:nvPr userDrawn="1"/>
        </p:nvGrpSpPr>
        <p:grpSpPr>
          <a:xfrm>
            <a:off x="7625552" y="-11278"/>
            <a:ext cx="1794116" cy="750994"/>
            <a:chOff x="7625552" y="-11278"/>
            <a:chExt cx="1794116" cy="75099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98D32F7-433B-4B92-A4F7-5F5B909FB1D5}"/>
                </a:ext>
              </a:extLst>
            </p:cNvPr>
            <p:cNvSpPr/>
            <p:nvPr userDrawn="1"/>
          </p:nvSpPr>
          <p:spPr>
            <a:xfrm rot="16200000">
              <a:off x="7783737" y="-169463"/>
              <a:ext cx="748952" cy="1065321"/>
            </a:xfrm>
            <a:custGeom>
              <a:avLst/>
              <a:gdLst>
                <a:gd name="connsiteX0" fmla="*/ 104172 w 8669438"/>
                <a:gd name="connsiteY0" fmla="*/ 0 h 6423949"/>
                <a:gd name="connsiteX1" fmla="*/ 0 w 8669438"/>
                <a:gd name="connsiteY1" fmla="*/ 6423949 h 6423949"/>
                <a:gd name="connsiteX2" fmla="*/ 8669438 w 8669438"/>
                <a:gd name="connsiteY2" fmla="*/ 6308202 h 6423949"/>
                <a:gd name="connsiteX3" fmla="*/ 8599990 w 8669438"/>
                <a:gd name="connsiteY3" fmla="*/ 138896 h 6423949"/>
                <a:gd name="connsiteX4" fmla="*/ 104172 w 8669438"/>
                <a:gd name="connsiteY4" fmla="*/ 0 h 6423949"/>
                <a:gd name="connsiteX0" fmla="*/ 183248 w 8669438"/>
                <a:gd name="connsiteY0" fmla="*/ 3 h 6423935"/>
                <a:gd name="connsiteX1" fmla="*/ 0 w 8669438"/>
                <a:gd name="connsiteY1" fmla="*/ 6423935 h 6423935"/>
                <a:gd name="connsiteX2" fmla="*/ 8669438 w 8669438"/>
                <a:gd name="connsiteY2" fmla="*/ 6308188 h 6423935"/>
                <a:gd name="connsiteX3" fmla="*/ 8599990 w 8669438"/>
                <a:gd name="connsiteY3" fmla="*/ 138882 h 6423935"/>
                <a:gd name="connsiteX4" fmla="*/ 183248 w 8669438"/>
                <a:gd name="connsiteY4" fmla="*/ 3 h 6423935"/>
                <a:gd name="connsiteX0" fmla="*/ 25077 w 8511267"/>
                <a:gd name="connsiteY0" fmla="*/ 3 h 6441408"/>
                <a:gd name="connsiteX1" fmla="*/ -3 w 8511267"/>
                <a:gd name="connsiteY1" fmla="*/ 6441405 h 6441408"/>
                <a:gd name="connsiteX2" fmla="*/ 8511267 w 8511267"/>
                <a:gd name="connsiteY2" fmla="*/ 6308188 h 6441408"/>
                <a:gd name="connsiteX3" fmla="*/ 8441819 w 8511267"/>
                <a:gd name="connsiteY3" fmla="*/ 138882 h 6441408"/>
                <a:gd name="connsiteX4" fmla="*/ 25077 w 8511267"/>
                <a:gd name="connsiteY4" fmla="*/ 3 h 6441408"/>
                <a:gd name="connsiteX0" fmla="*/ 3 w 8486193"/>
                <a:gd name="connsiteY0" fmla="*/ 3 h 6423976"/>
                <a:gd name="connsiteX1" fmla="*/ 22387 w 8486193"/>
                <a:gd name="connsiteY1" fmla="*/ 6423973 h 6423976"/>
                <a:gd name="connsiteX2" fmla="*/ 8486193 w 8486193"/>
                <a:gd name="connsiteY2" fmla="*/ 6308188 h 6423976"/>
                <a:gd name="connsiteX3" fmla="*/ 8416745 w 8486193"/>
                <a:gd name="connsiteY3" fmla="*/ 138882 h 6423976"/>
                <a:gd name="connsiteX4" fmla="*/ 3 w 8486193"/>
                <a:gd name="connsiteY4" fmla="*/ 3 h 6423976"/>
                <a:gd name="connsiteX0" fmla="*/ 10681 w 8496871"/>
                <a:gd name="connsiteY0" fmla="*/ 3 h 6423990"/>
                <a:gd name="connsiteX1" fmla="*/ 1447 w 8496871"/>
                <a:gd name="connsiteY1" fmla="*/ 6423993 h 6423990"/>
                <a:gd name="connsiteX2" fmla="*/ 8496871 w 8496871"/>
                <a:gd name="connsiteY2" fmla="*/ 6308188 h 6423990"/>
                <a:gd name="connsiteX3" fmla="*/ 8427423 w 8496871"/>
                <a:gd name="connsiteY3" fmla="*/ 138882 h 6423990"/>
                <a:gd name="connsiteX4" fmla="*/ 10681 w 8496871"/>
                <a:gd name="connsiteY4" fmla="*/ 3 h 6423990"/>
                <a:gd name="connsiteX0" fmla="*/ 10681 w 8508366"/>
                <a:gd name="connsiteY0" fmla="*/ 3 h 6423990"/>
                <a:gd name="connsiteX1" fmla="*/ 1447 w 8508366"/>
                <a:gd name="connsiteY1" fmla="*/ 6423993 h 6423990"/>
                <a:gd name="connsiteX2" fmla="*/ 8496871 w 8508366"/>
                <a:gd name="connsiteY2" fmla="*/ 6308188 h 6423990"/>
                <a:gd name="connsiteX3" fmla="*/ 8508363 w 8508366"/>
                <a:gd name="connsiteY3" fmla="*/ 208707 h 6423990"/>
                <a:gd name="connsiteX4" fmla="*/ 10681 w 8508366"/>
                <a:gd name="connsiteY4" fmla="*/ 3 h 642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8366" h="6423990">
                  <a:moveTo>
                    <a:pt x="10681" y="3"/>
                  </a:moveTo>
                  <a:cubicBezTo>
                    <a:pt x="18142" y="2141326"/>
                    <a:pt x="-6014" y="4282670"/>
                    <a:pt x="1447" y="6423993"/>
                  </a:cubicBezTo>
                  <a:lnTo>
                    <a:pt x="8496871" y="6308188"/>
                  </a:lnTo>
                  <a:cubicBezTo>
                    <a:pt x="8500702" y="4275028"/>
                    <a:pt x="8504532" y="2241867"/>
                    <a:pt x="8508363" y="208707"/>
                  </a:cubicBezTo>
                  <a:lnTo>
                    <a:pt x="10681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8F67930-3C1D-4F70-BC98-E7499866C1AE}"/>
                </a:ext>
              </a:extLst>
            </p:cNvPr>
            <p:cNvSpPr/>
            <p:nvPr userDrawn="1"/>
          </p:nvSpPr>
          <p:spPr>
            <a:xfrm>
              <a:off x="7891841" y="97564"/>
              <a:ext cx="553673" cy="5536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E02892-3E03-45A1-A83C-B467FD0992AB}"/>
                </a:ext>
              </a:extLst>
            </p:cNvPr>
            <p:cNvGrpSpPr/>
            <p:nvPr userDrawn="1"/>
          </p:nvGrpSpPr>
          <p:grpSpPr>
            <a:xfrm>
              <a:off x="8354347" y="-9236"/>
              <a:ext cx="1065321" cy="748952"/>
              <a:chOff x="8354346" y="-8675"/>
              <a:chExt cx="1065321" cy="748952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7506A07-55AB-4DC7-8BAB-10B5DA2038CC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53C2874-DC42-4B7F-B8FA-6D2C7A6250AF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0745153-FDE2-4117-9236-D64719321C83}"/>
                  </a:ext>
                </a:extLst>
              </p:cNvPr>
              <p:cNvSpPr/>
              <p:nvPr userDrawn="1"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59EEA78-BBE1-4077-BAB6-D9F40E0F8BE1}"/>
                </a:ext>
              </a:extLst>
            </p:cNvPr>
            <p:cNvSpPr/>
            <p:nvPr userDrawn="1"/>
          </p:nvSpPr>
          <p:spPr>
            <a:xfrm>
              <a:off x="7891841" y="97406"/>
              <a:ext cx="554041" cy="55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D253753-7025-4B90-8026-4790AEB4EA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6967219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United Curriculum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12BADD-93CB-420D-99C4-5AFE83662809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3AE3DB-71DC-444B-B820-4C7AE1136657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6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United Curriculum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7DD324-B884-451C-9C45-BFC0C979B23E}"/>
              </a:ext>
            </a:extLst>
          </p:cNvPr>
          <p:cNvSpPr/>
          <p:nvPr userDrawn="1"/>
        </p:nvSpPr>
        <p:spPr>
          <a:xfrm>
            <a:off x="-15315" y="186280"/>
            <a:ext cx="7444815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ECF5BC-60E9-40CA-BE93-89A9DC703A18}"/>
              </a:ext>
            </a:extLst>
          </p:cNvPr>
          <p:cNvGrpSpPr/>
          <p:nvPr userDrawn="1"/>
        </p:nvGrpSpPr>
        <p:grpSpPr>
          <a:xfrm>
            <a:off x="7625552" y="-11278"/>
            <a:ext cx="1794116" cy="750994"/>
            <a:chOff x="7625552" y="-11278"/>
            <a:chExt cx="1794116" cy="75099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98D32F7-433B-4B92-A4F7-5F5B909FB1D5}"/>
                </a:ext>
              </a:extLst>
            </p:cNvPr>
            <p:cNvSpPr/>
            <p:nvPr userDrawn="1"/>
          </p:nvSpPr>
          <p:spPr>
            <a:xfrm rot="16200000">
              <a:off x="7783737" y="-169463"/>
              <a:ext cx="748952" cy="1065321"/>
            </a:xfrm>
            <a:custGeom>
              <a:avLst/>
              <a:gdLst>
                <a:gd name="connsiteX0" fmla="*/ 104172 w 8669438"/>
                <a:gd name="connsiteY0" fmla="*/ 0 h 6423949"/>
                <a:gd name="connsiteX1" fmla="*/ 0 w 8669438"/>
                <a:gd name="connsiteY1" fmla="*/ 6423949 h 6423949"/>
                <a:gd name="connsiteX2" fmla="*/ 8669438 w 8669438"/>
                <a:gd name="connsiteY2" fmla="*/ 6308202 h 6423949"/>
                <a:gd name="connsiteX3" fmla="*/ 8599990 w 8669438"/>
                <a:gd name="connsiteY3" fmla="*/ 138896 h 6423949"/>
                <a:gd name="connsiteX4" fmla="*/ 104172 w 8669438"/>
                <a:gd name="connsiteY4" fmla="*/ 0 h 6423949"/>
                <a:gd name="connsiteX0" fmla="*/ 183248 w 8669438"/>
                <a:gd name="connsiteY0" fmla="*/ 3 h 6423935"/>
                <a:gd name="connsiteX1" fmla="*/ 0 w 8669438"/>
                <a:gd name="connsiteY1" fmla="*/ 6423935 h 6423935"/>
                <a:gd name="connsiteX2" fmla="*/ 8669438 w 8669438"/>
                <a:gd name="connsiteY2" fmla="*/ 6308188 h 6423935"/>
                <a:gd name="connsiteX3" fmla="*/ 8599990 w 8669438"/>
                <a:gd name="connsiteY3" fmla="*/ 138882 h 6423935"/>
                <a:gd name="connsiteX4" fmla="*/ 183248 w 8669438"/>
                <a:gd name="connsiteY4" fmla="*/ 3 h 6423935"/>
                <a:gd name="connsiteX0" fmla="*/ 25077 w 8511267"/>
                <a:gd name="connsiteY0" fmla="*/ 3 h 6441408"/>
                <a:gd name="connsiteX1" fmla="*/ -3 w 8511267"/>
                <a:gd name="connsiteY1" fmla="*/ 6441405 h 6441408"/>
                <a:gd name="connsiteX2" fmla="*/ 8511267 w 8511267"/>
                <a:gd name="connsiteY2" fmla="*/ 6308188 h 6441408"/>
                <a:gd name="connsiteX3" fmla="*/ 8441819 w 8511267"/>
                <a:gd name="connsiteY3" fmla="*/ 138882 h 6441408"/>
                <a:gd name="connsiteX4" fmla="*/ 25077 w 8511267"/>
                <a:gd name="connsiteY4" fmla="*/ 3 h 6441408"/>
                <a:gd name="connsiteX0" fmla="*/ 3 w 8486193"/>
                <a:gd name="connsiteY0" fmla="*/ 3 h 6423976"/>
                <a:gd name="connsiteX1" fmla="*/ 22387 w 8486193"/>
                <a:gd name="connsiteY1" fmla="*/ 6423973 h 6423976"/>
                <a:gd name="connsiteX2" fmla="*/ 8486193 w 8486193"/>
                <a:gd name="connsiteY2" fmla="*/ 6308188 h 6423976"/>
                <a:gd name="connsiteX3" fmla="*/ 8416745 w 8486193"/>
                <a:gd name="connsiteY3" fmla="*/ 138882 h 6423976"/>
                <a:gd name="connsiteX4" fmla="*/ 3 w 8486193"/>
                <a:gd name="connsiteY4" fmla="*/ 3 h 6423976"/>
                <a:gd name="connsiteX0" fmla="*/ 10681 w 8496871"/>
                <a:gd name="connsiteY0" fmla="*/ 3 h 6423990"/>
                <a:gd name="connsiteX1" fmla="*/ 1447 w 8496871"/>
                <a:gd name="connsiteY1" fmla="*/ 6423993 h 6423990"/>
                <a:gd name="connsiteX2" fmla="*/ 8496871 w 8496871"/>
                <a:gd name="connsiteY2" fmla="*/ 6308188 h 6423990"/>
                <a:gd name="connsiteX3" fmla="*/ 8427423 w 8496871"/>
                <a:gd name="connsiteY3" fmla="*/ 138882 h 6423990"/>
                <a:gd name="connsiteX4" fmla="*/ 10681 w 8496871"/>
                <a:gd name="connsiteY4" fmla="*/ 3 h 6423990"/>
                <a:gd name="connsiteX0" fmla="*/ 10681 w 8508366"/>
                <a:gd name="connsiteY0" fmla="*/ 3 h 6423990"/>
                <a:gd name="connsiteX1" fmla="*/ 1447 w 8508366"/>
                <a:gd name="connsiteY1" fmla="*/ 6423993 h 6423990"/>
                <a:gd name="connsiteX2" fmla="*/ 8496871 w 8508366"/>
                <a:gd name="connsiteY2" fmla="*/ 6308188 h 6423990"/>
                <a:gd name="connsiteX3" fmla="*/ 8508363 w 8508366"/>
                <a:gd name="connsiteY3" fmla="*/ 208707 h 6423990"/>
                <a:gd name="connsiteX4" fmla="*/ 10681 w 8508366"/>
                <a:gd name="connsiteY4" fmla="*/ 3 h 642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8366" h="6423990">
                  <a:moveTo>
                    <a:pt x="10681" y="3"/>
                  </a:moveTo>
                  <a:cubicBezTo>
                    <a:pt x="18142" y="2141326"/>
                    <a:pt x="-6014" y="4282670"/>
                    <a:pt x="1447" y="6423993"/>
                  </a:cubicBezTo>
                  <a:lnTo>
                    <a:pt x="8496871" y="6308188"/>
                  </a:lnTo>
                  <a:cubicBezTo>
                    <a:pt x="8500702" y="4275028"/>
                    <a:pt x="8504532" y="2241867"/>
                    <a:pt x="8508363" y="208707"/>
                  </a:cubicBezTo>
                  <a:lnTo>
                    <a:pt x="10681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8F67930-3C1D-4F70-BC98-E7499866C1AE}"/>
                </a:ext>
              </a:extLst>
            </p:cNvPr>
            <p:cNvSpPr/>
            <p:nvPr userDrawn="1"/>
          </p:nvSpPr>
          <p:spPr>
            <a:xfrm>
              <a:off x="7891841" y="97564"/>
              <a:ext cx="553673" cy="5536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E02892-3E03-45A1-A83C-B467FD0992AB}"/>
                </a:ext>
              </a:extLst>
            </p:cNvPr>
            <p:cNvGrpSpPr/>
            <p:nvPr userDrawn="1"/>
          </p:nvGrpSpPr>
          <p:grpSpPr>
            <a:xfrm>
              <a:off x="8354347" y="-9236"/>
              <a:ext cx="1065321" cy="748952"/>
              <a:chOff x="8354346" y="-8675"/>
              <a:chExt cx="1065321" cy="748952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7506A07-55AB-4DC7-8BAB-10B5DA2038CC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53C2874-DC42-4B7F-B8FA-6D2C7A6250AF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0745153-FDE2-4117-9236-D64719321C83}"/>
                  </a:ext>
                </a:extLst>
              </p:cNvPr>
              <p:cNvSpPr/>
              <p:nvPr userDrawn="1"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59EEA78-BBE1-4077-BAB6-D9F40E0F8BE1}"/>
                </a:ext>
              </a:extLst>
            </p:cNvPr>
            <p:cNvSpPr/>
            <p:nvPr userDrawn="1"/>
          </p:nvSpPr>
          <p:spPr>
            <a:xfrm>
              <a:off x="7891841" y="97406"/>
              <a:ext cx="554041" cy="55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D253753-7025-4B90-8026-4790AEB4EA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6967219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United Curriculum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12BADD-93CB-420D-99C4-5AFE83662809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49451F-6F39-4ECE-A996-80CD71B52592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D88461-E131-4D81-852D-C752F8F16CD6}"/>
              </a:ext>
            </a:extLst>
          </p:cNvPr>
          <p:cNvSpPr/>
          <p:nvPr userDrawn="1"/>
        </p:nvSpPr>
        <p:spPr>
          <a:xfrm rot="5400000">
            <a:off x="8650085" y="903193"/>
            <a:ext cx="2194560" cy="3533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61B7B1-78C4-4B6E-99CF-E73B0948C9D8}"/>
              </a:ext>
            </a:extLst>
          </p:cNvPr>
          <p:cNvSpPr txBox="1"/>
          <p:nvPr userDrawn="1"/>
        </p:nvSpPr>
        <p:spPr>
          <a:xfrm rot="16200000">
            <a:off x="8658004" y="927194"/>
            <a:ext cx="216131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tx1"/>
                </a:solidFill>
                <a:latin typeface="United Curriculum" pitchFamily="2" charset="0"/>
              </a:rPr>
              <a:t>Nursery 2</a:t>
            </a:r>
            <a:endParaRPr lang="en-GB" sz="1600" b="1">
              <a:solidFill>
                <a:schemeClr val="tx1"/>
              </a:solidFill>
              <a:latin typeface="United Curricul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8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N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United Curriculum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7DD324-B884-451C-9C45-BFC0C979B23E}"/>
              </a:ext>
            </a:extLst>
          </p:cNvPr>
          <p:cNvSpPr/>
          <p:nvPr userDrawn="1"/>
        </p:nvSpPr>
        <p:spPr>
          <a:xfrm>
            <a:off x="-15315" y="186280"/>
            <a:ext cx="7444815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ECF5BC-60E9-40CA-BE93-89A9DC703A18}"/>
              </a:ext>
            </a:extLst>
          </p:cNvPr>
          <p:cNvGrpSpPr/>
          <p:nvPr userDrawn="1"/>
        </p:nvGrpSpPr>
        <p:grpSpPr>
          <a:xfrm>
            <a:off x="7625552" y="-11278"/>
            <a:ext cx="1794116" cy="750994"/>
            <a:chOff x="7625552" y="-11278"/>
            <a:chExt cx="1794116" cy="75099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98D32F7-433B-4B92-A4F7-5F5B909FB1D5}"/>
                </a:ext>
              </a:extLst>
            </p:cNvPr>
            <p:cNvSpPr/>
            <p:nvPr userDrawn="1"/>
          </p:nvSpPr>
          <p:spPr>
            <a:xfrm rot="16200000">
              <a:off x="7783737" y="-169463"/>
              <a:ext cx="748952" cy="1065321"/>
            </a:xfrm>
            <a:custGeom>
              <a:avLst/>
              <a:gdLst>
                <a:gd name="connsiteX0" fmla="*/ 104172 w 8669438"/>
                <a:gd name="connsiteY0" fmla="*/ 0 h 6423949"/>
                <a:gd name="connsiteX1" fmla="*/ 0 w 8669438"/>
                <a:gd name="connsiteY1" fmla="*/ 6423949 h 6423949"/>
                <a:gd name="connsiteX2" fmla="*/ 8669438 w 8669438"/>
                <a:gd name="connsiteY2" fmla="*/ 6308202 h 6423949"/>
                <a:gd name="connsiteX3" fmla="*/ 8599990 w 8669438"/>
                <a:gd name="connsiteY3" fmla="*/ 138896 h 6423949"/>
                <a:gd name="connsiteX4" fmla="*/ 104172 w 8669438"/>
                <a:gd name="connsiteY4" fmla="*/ 0 h 6423949"/>
                <a:gd name="connsiteX0" fmla="*/ 183248 w 8669438"/>
                <a:gd name="connsiteY0" fmla="*/ 3 h 6423935"/>
                <a:gd name="connsiteX1" fmla="*/ 0 w 8669438"/>
                <a:gd name="connsiteY1" fmla="*/ 6423935 h 6423935"/>
                <a:gd name="connsiteX2" fmla="*/ 8669438 w 8669438"/>
                <a:gd name="connsiteY2" fmla="*/ 6308188 h 6423935"/>
                <a:gd name="connsiteX3" fmla="*/ 8599990 w 8669438"/>
                <a:gd name="connsiteY3" fmla="*/ 138882 h 6423935"/>
                <a:gd name="connsiteX4" fmla="*/ 183248 w 8669438"/>
                <a:gd name="connsiteY4" fmla="*/ 3 h 6423935"/>
                <a:gd name="connsiteX0" fmla="*/ 25077 w 8511267"/>
                <a:gd name="connsiteY0" fmla="*/ 3 h 6441408"/>
                <a:gd name="connsiteX1" fmla="*/ -3 w 8511267"/>
                <a:gd name="connsiteY1" fmla="*/ 6441405 h 6441408"/>
                <a:gd name="connsiteX2" fmla="*/ 8511267 w 8511267"/>
                <a:gd name="connsiteY2" fmla="*/ 6308188 h 6441408"/>
                <a:gd name="connsiteX3" fmla="*/ 8441819 w 8511267"/>
                <a:gd name="connsiteY3" fmla="*/ 138882 h 6441408"/>
                <a:gd name="connsiteX4" fmla="*/ 25077 w 8511267"/>
                <a:gd name="connsiteY4" fmla="*/ 3 h 6441408"/>
                <a:gd name="connsiteX0" fmla="*/ 3 w 8486193"/>
                <a:gd name="connsiteY0" fmla="*/ 3 h 6423976"/>
                <a:gd name="connsiteX1" fmla="*/ 22387 w 8486193"/>
                <a:gd name="connsiteY1" fmla="*/ 6423973 h 6423976"/>
                <a:gd name="connsiteX2" fmla="*/ 8486193 w 8486193"/>
                <a:gd name="connsiteY2" fmla="*/ 6308188 h 6423976"/>
                <a:gd name="connsiteX3" fmla="*/ 8416745 w 8486193"/>
                <a:gd name="connsiteY3" fmla="*/ 138882 h 6423976"/>
                <a:gd name="connsiteX4" fmla="*/ 3 w 8486193"/>
                <a:gd name="connsiteY4" fmla="*/ 3 h 6423976"/>
                <a:gd name="connsiteX0" fmla="*/ 10681 w 8496871"/>
                <a:gd name="connsiteY0" fmla="*/ 3 h 6423990"/>
                <a:gd name="connsiteX1" fmla="*/ 1447 w 8496871"/>
                <a:gd name="connsiteY1" fmla="*/ 6423993 h 6423990"/>
                <a:gd name="connsiteX2" fmla="*/ 8496871 w 8496871"/>
                <a:gd name="connsiteY2" fmla="*/ 6308188 h 6423990"/>
                <a:gd name="connsiteX3" fmla="*/ 8427423 w 8496871"/>
                <a:gd name="connsiteY3" fmla="*/ 138882 h 6423990"/>
                <a:gd name="connsiteX4" fmla="*/ 10681 w 8496871"/>
                <a:gd name="connsiteY4" fmla="*/ 3 h 6423990"/>
                <a:gd name="connsiteX0" fmla="*/ 10681 w 8508366"/>
                <a:gd name="connsiteY0" fmla="*/ 3 h 6423990"/>
                <a:gd name="connsiteX1" fmla="*/ 1447 w 8508366"/>
                <a:gd name="connsiteY1" fmla="*/ 6423993 h 6423990"/>
                <a:gd name="connsiteX2" fmla="*/ 8496871 w 8508366"/>
                <a:gd name="connsiteY2" fmla="*/ 6308188 h 6423990"/>
                <a:gd name="connsiteX3" fmla="*/ 8508363 w 8508366"/>
                <a:gd name="connsiteY3" fmla="*/ 208707 h 6423990"/>
                <a:gd name="connsiteX4" fmla="*/ 10681 w 8508366"/>
                <a:gd name="connsiteY4" fmla="*/ 3 h 642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8366" h="6423990">
                  <a:moveTo>
                    <a:pt x="10681" y="3"/>
                  </a:moveTo>
                  <a:cubicBezTo>
                    <a:pt x="18142" y="2141326"/>
                    <a:pt x="-6014" y="4282670"/>
                    <a:pt x="1447" y="6423993"/>
                  </a:cubicBezTo>
                  <a:lnTo>
                    <a:pt x="8496871" y="6308188"/>
                  </a:lnTo>
                  <a:cubicBezTo>
                    <a:pt x="8500702" y="4275028"/>
                    <a:pt x="8504532" y="2241867"/>
                    <a:pt x="8508363" y="208707"/>
                  </a:cubicBezTo>
                  <a:lnTo>
                    <a:pt x="10681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8F67930-3C1D-4F70-BC98-E7499866C1AE}"/>
                </a:ext>
              </a:extLst>
            </p:cNvPr>
            <p:cNvSpPr/>
            <p:nvPr userDrawn="1"/>
          </p:nvSpPr>
          <p:spPr>
            <a:xfrm>
              <a:off x="7891841" y="97564"/>
              <a:ext cx="553673" cy="5536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E02892-3E03-45A1-A83C-B467FD0992AB}"/>
                </a:ext>
              </a:extLst>
            </p:cNvPr>
            <p:cNvGrpSpPr/>
            <p:nvPr userDrawn="1"/>
          </p:nvGrpSpPr>
          <p:grpSpPr>
            <a:xfrm>
              <a:off x="8354347" y="-9236"/>
              <a:ext cx="1065321" cy="748952"/>
              <a:chOff x="8354346" y="-8675"/>
              <a:chExt cx="1065321" cy="748952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7506A07-55AB-4DC7-8BAB-10B5DA2038CC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53C2874-DC42-4B7F-B8FA-6D2C7A6250AF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0745153-FDE2-4117-9236-D64719321C83}"/>
                  </a:ext>
                </a:extLst>
              </p:cNvPr>
              <p:cNvSpPr/>
              <p:nvPr userDrawn="1"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59EEA78-BBE1-4077-BAB6-D9F40E0F8BE1}"/>
                </a:ext>
              </a:extLst>
            </p:cNvPr>
            <p:cNvSpPr/>
            <p:nvPr userDrawn="1"/>
          </p:nvSpPr>
          <p:spPr>
            <a:xfrm>
              <a:off x="7891841" y="97406"/>
              <a:ext cx="554041" cy="55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D253753-7025-4B90-8026-4790AEB4EA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6967219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United Curriculum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12BADD-93CB-420D-99C4-5AFE83662809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49451F-6F39-4ECE-A996-80CD71B52592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3D1B0D-27F0-43CF-8065-3A82DED3DF8E}"/>
              </a:ext>
            </a:extLst>
          </p:cNvPr>
          <p:cNvSpPr/>
          <p:nvPr userDrawn="1"/>
        </p:nvSpPr>
        <p:spPr>
          <a:xfrm rot="5400000">
            <a:off x="8649500" y="3094868"/>
            <a:ext cx="2194560" cy="3533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BF9EC4-9859-412F-AEAD-78546436E885}"/>
              </a:ext>
            </a:extLst>
          </p:cNvPr>
          <p:cNvSpPr txBox="1"/>
          <p:nvPr userDrawn="1"/>
        </p:nvSpPr>
        <p:spPr>
          <a:xfrm rot="16200000">
            <a:off x="8658004" y="3118869"/>
            <a:ext cx="216131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tx1"/>
                </a:solidFill>
                <a:latin typeface="United Curriculum" pitchFamily="2" charset="0"/>
              </a:rPr>
              <a:t>Nursery 3/4</a:t>
            </a:r>
            <a:endParaRPr lang="en-GB" sz="1600" b="1">
              <a:solidFill>
                <a:schemeClr val="tx1"/>
              </a:solidFill>
              <a:latin typeface="United Curricul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28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R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United Curriculum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7DD324-B884-451C-9C45-BFC0C979B23E}"/>
              </a:ext>
            </a:extLst>
          </p:cNvPr>
          <p:cNvSpPr/>
          <p:nvPr userDrawn="1"/>
        </p:nvSpPr>
        <p:spPr>
          <a:xfrm>
            <a:off x="-15315" y="186280"/>
            <a:ext cx="7444815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ECF5BC-60E9-40CA-BE93-89A9DC703A18}"/>
              </a:ext>
            </a:extLst>
          </p:cNvPr>
          <p:cNvGrpSpPr/>
          <p:nvPr userDrawn="1"/>
        </p:nvGrpSpPr>
        <p:grpSpPr>
          <a:xfrm>
            <a:off x="7625552" y="-11278"/>
            <a:ext cx="1794116" cy="750994"/>
            <a:chOff x="7625552" y="-11278"/>
            <a:chExt cx="1794116" cy="75099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98D32F7-433B-4B92-A4F7-5F5B909FB1D5}"/>
                </a:ext>
              </a:extLst>
            </p:cNvPr>
            <p:cNvSpPr/>
            <p:nvPr userDrawn="1"/>
          </p:nvSpPr>
          <p:spPr>
            <a:xfrm rot="16200000">
              <a:off x="7783737" y="-169463"/>
              <a:ext cx="748952" cy="1065321"/>
            </a:xfrm>
            <a:custGeom>
              <a:avLst/>
              <a:gdLst>
                <a:gd name="connsiteX0" fmla="*/ 104172 w 8669438"/>
                <a:gd name="connsiteY0" fmla="*/ 0 h 6423949"/>
                <a:gd name="connsiteX1" fmla="*/ 0 w 8669438"/>
                <a:gd name="connsiteY1" fmla="*/ 6423949 h 6423949"/>
                <a:gd name="connsiteX2" fmla="*/ 8669438 w 8669438"/>
                <a:gd name="connsiteY2" fmla="*/ 6308202 h 6423949"/>
                <a:gd name="connsiteX3" fmla="*/ 8599990 w 8669438"/>
                <a:gd name="connsiteY3" fmla="*/ 138896 h 6423949"/>
                <a:gd name="connsiteX4" fmla="*/ 104172 w 8669438"/>
                <a:gd name="connsiteY4" fmla="*/ 0 h 6423949"/>
                <a:gd name="connsiteX0" fmla="*/ 183248 w 8669438"/>
                <a:gd name="connsiteY0" fmla="*/ 3 h 6423935"/>
                <a:gd name="connsiteX1" fmla="*/ 0 w 8669438"/>
                <a:gd name="connsiteY1" fmla="*/ 6423935 h 6423935"/>
                <a:gd name="connsiteX2" fmla="*/ 8669438 w 8669438"/>
                <a:gd name="connsiteY2" fmla="*/ 6308188 h 6423935"/>
                <a:gd name="connsiteX3" fmla="*/ 8599990 w 8669438"/>
                <a:gd name="connsiteY3" fmla="*/ 138882 h 6423935"/>
                <a:gd name="connsiteX4" fmla="*/ 183248 w 8669438"/>
                <a:gd name="connsiteY4" fmla="*/ 3 h 6423935"/>
                <a:gd name="connsiteX0" fmla="*/ 25077 w 8511267"/>
                <a:gd name="connsiteY0" fmla="*/ 3 h 6441408"/>
                <a:gd name="connsiteX1" fmla="*/ -3 w 8511267"/>
                <a:gd name="connsiteY1" fmla="*/ 6441405 h 6441408"/>
                <a:gd name="connsiteX2" fmla="*/ 8511267 w 8511267"/>
                <a:gd name="connsiteY2" fmla="*/ 6308188 h 6441408"/>
                <a:gd name="connsiteX3" fmla="*/ 8441819 w 8511267"/>
                <a:gd name="connsiteY3" fmla="*/ 138882 h 6441408"/>
                <a:gd name="connsiteX4" fmla="*/ 25077 w 8511267"/>
                <a:gd name="connsiteY4" fmla="*/ 3 h 6441408"/>
                <a:gd name="connsiteX0" fmla="*/ 3 w 8486193"/>
                <a:gd name="connsiteY0" fmla="*/ 3 h 6423976"/>
                <a:gd name="connsiteX1" fmla="*/ 22387 w 8486193"/>
                <a:gd name="connsiteY1" fmla="*/ 6423973 h 6423976"/>
                <a:gd name="connsiteX2" fmla="*/ 8486193 w 8486193"/>
                <a:gd name="connsiteY2" fmla="*/ 6308188 h 6423976"/>
                <a:gd name="connsiteX3" fmla="*/ 8416745 w 8486193"/>
                <a:gd name="connsiteY3" fmla="*/ 138882 h 6423976"/>
                <a:gd name="connsiteX4" fmla="*/ 3 w 8486193"/>
                <a:gd name="connsiteY4" fmla="*/ 3 h 6423976"/>
                <a:gd name="connsiteX0" fmla="*/ 10681 w 8496871"/>
                <a:gd name="connsiteY0" fmla="*/ 3 h 6423990"/>
                <a:gd name="connsiteX1" fmla="*/ 1447 w 8496871"/>
                <a:gd name="connsiteY1" fmla="*/ 6423993 h 6423990"/>
                <a:gd name="connsiteX2" fmla="*/ 8496871 w 8496871"/>
                <a:gd name="connsiteY2" fmla="*/ 6308188 h 6423990"/>
                <a:gd name="connsiteX3" fmla="*/ 8427423 w 8496871"/>
                <a:gd name="connsiteY3" fmla="*/ 138882 h 6423990"/>
                <a:gd name="connsiteX4" fmla="*/ 10681 w 8496871"/>
                <a:gd name="connsiteY4" fmla="*/ 3 h 6423990"/>
                <a:gd name="connsiteX0" fmla="*/ 10681 w 8508366"/>
                <a:gd name="connsiteY0" fmla="*/ 3 h 6423990"/>
                <a:gd name="connsiteX1" fmla="*/ 1447 w 8508366"/>
                <a:gd name="connsiteY1" fmla="*/ 6423993 h 6423990"/>
                <a:gd name="connsiteX2" fmla="*/ 8496871 w 8508366"/>
                <a:gd name="connsiteY2" fmla="*/ 6308188 h 6423990"/>
                <a:gd name="connsiteX3" fmla="*/ 8508363 w 8508366"/>
                <a:gd name="connsiteY3" fmla="*/ 208707 h 6423990"/>
                <a:gd name="connsiteX4" fmla="*/ 10681 w 8508366"/>
                <a:gd name="connsiteY4" fmla="*/ 3 h 642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8366" h="6423990">
                  <a:moveTo>
                    <a:pt x="10681" y="3"/>
                  </a:moveTo>
                  <a:cubicBezTo>
                    <a:pt x="18142" y="2141326"/>
                    <a:pt x="-6014" y="4282670"/>
                    <a:pt x="1447" y="6423993"/>
                  </a:cubicBezTo>
                  <a:lnTo>
                    <a:pt x="8496871" y="6308188"/>
                  </a:lnTo>
                  <a:cubicBezTo>
                    <a:pt x="8500702" y="4275028"/>
                    <a:pt x="8504532" y="2241867"/>
                    <a:pt x="8508363" y="208707"/>
                  </a:cubicBezTo>
                  <a:lnTo>
                    <a:pt x="10681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8F67930-3C1D-4F70-BC98-E7499866C1AE}"/>
                </a:ext>
              </a:extLst>
            </p:cNvPr>
            <p:cNvSpPr/>
            <p:nvPr userDrawn="1"/>
          </p:nvSpPr>
          <p:spPr>
            <a:xfrm>
              <a:off x="7891841" y="97564"/>
              <a:ext cx="553673" cy="5536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E02892-3E03-45A1-A83C-B467FD0992AB}"/>
                </a:ext>
              </a:extLst>
            </p:cNvPr>
            <p:cNvGrpSpPr/>
            <p:nvPr userDrawn="1"/>
          </p:nvGrpSpPr>
          <p:grpSpPr>
            <a:xfrm>
              <a:off x="8354347" y="-9236"/>
              <a:ext cx="1065321" cy="748952"/>
              <a:chOff x="8354346" y="-8675"/>
              <a:chExt cx="1065321" cy="748952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7506A07-55AB-4DC7-8BAB-10B5DA2038CC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53C2874-DC42-4B7F-B8FA-6D2C7A6250AF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0745153-FDE2-4117-9236-D64719321C83}"/>
                  </a:ext>
                </a:extLst>
              </p:cNvPr>
              <p:cNvSpPr/>
              <p:nvPr userDrawn="1"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59EEA78-BBE1-4077-BAB6-D9F40E0F8BE1}"/>
                </a:ext>
              </a:extLst>
            </p:cNvPr>
            <p:cNvSpPr/>
            <p:nvPr userDrawn="1"/>
          </p:nvSpPr>
          <p:spPr>
            <a:xfrm>
              <a:off x="7891841" y="97406"/>
              <a:ext cx="554041" cy="55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D253753-7025-4B90-8026-4790AEB4EA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6967219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United Curriculum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12BADD-93CB-420D-99C4-5AFE83662809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49451F-6F39-4ECE-A996-80CD71B52592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882C2A-A20A-4B4C-9A1E-99FC6659BA2C}"/>
              </a:ext>
            </a:extLst>
          </p:cNvPr>
          <p:cNvSpPr/>
          <p:nvPr userDrawn="1"/>
        </p:nvSpPr>
        <p:spPr>
          <a:xfrm rot="5400000">
            <a:off x="8649498" y="5296671"/>
            <a:ext cx="2194560" cy="3533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748568-E70C-43E5-9716-98EA8A4C878A}"/>
              </a:ext>
            </a:extLst>
          </p:cNvPr>
          <p:cNvSpPr txBox="1"/>
          <p:nvPr userDrawn="1"/>
        </p:nvSpPr>
        <p:spPr>
          <a:xfrm rot="16200000">
            <a:off x="8658004" y="5323878"/>
            <a:ext cx="216131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tx1"/>
                </a:solidFill>
                <a:latin typeface="United Curriculum" pitchFamily="2" charset="0"/>
              </a:rPr>
              <a:t>Reception</a:t>
            </a:r>
            <a:endParaRPr lang="en-GB" sz="1600" b="1">
              <a:solidFill>
                <a:schemeClr val="tx1"/>
              </a:solidFill>
              <a:latin typeface="United Curricul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34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United Curriculum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7DD324-B884-451C-9C45-BFC0C979B23E}"/>
              </a:ext>
            </a:extLst>
          </p:cNvPr>
          <p:cNvSpPr/>
          <p:nvPr userDrawn="1"/>
        </p:nvSpPr>
        <p:spPr>
          <a:xfrm>
            <a:off x="-15314" y="186280"/>
            <a:ext cx="6696728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21597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21597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D253753-7025-4B90-8026-4790AEB4EA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6378782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United Curriculum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12BADD-93CB-420D-99C4-5AFE83662809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3AE3DB-71DC-444B-B820-4C7AE1136657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245993-8FAE-4AC9-A430-05DDC7039189}"/>
              </a:ext>
            </a:extLst>
          </p:cNvPr>
          <p:cNvGrpSpPr/>
          <p:nvPr userDrawn="1"/>
        </p:nvGrpSpPr>
        <p:grpSpPr>
          <a:xfrm>
            <a:off x="6935504" y="-11278"/>
            <a:ext cx="2484164" cy="750994"/>
            <a:chOff x="6935504" y="-11278"/>
            <a:chExt cx="2484164" cy="75099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7054EE5-70CB-40F6-8689-AE342C62FF73}"/>
                </a:ext>
              </a:extLst>
            </p:cNvPr>
            <p:cNvGrpSpPr/>
            <p:nvPr userDrawn="1"/>
          </p:nvGrpSpPr>
          <p:grpSpPr>
            <a:xfrm>
              <a:off x="6935504" y="-11278"/>
              <a:ext cx="2484164" cy="750994"/>
              <a:chOff x="6935504" y="-11278"/>
              <a:chExt cx="2484164" cy="750994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64740CD-B6D6-41F5-A2B4-9AE19FABD19C}"/>
                  </a:ext>
                </a:extLst>
              </p:cNvPr>
              <p:cNvSpPr/>
              <p:nvPr userDrawn="1"/>
            </p:nvSpPr>
            <p:spPr>
              <a:xfrm rot="16200000">
                <a:off x="7093689" y="-169366"/>
                <a:ext cx="748951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  <a:gd name="connsiteX0" fmla="*/ 10681 w 8508355"/>
                  <a:gd name="connsiteY0" fmla="*/ 3 h 6423990"/>
                  <a:gd name="connsiteX1" fmla="*/ 1447 w 8508355"/>
                  <a:gd name="connsiteY1" fmla="*/ 6423993 h 6423990"/>
                  <a:gd name="connsiteX2" fmla="*/ 8496871 w 8508355"/>
                  <a:gd name="connsiteY2" fmla="*/ 6308188 h 6423990"/>
                  <a:gd name="connsiteX3" fmla="*/ 8508360 w 8508355"/>
                  <a:gd name="connsiteY3" fmla="*/ 449945 h 6423990"/>
                  <a:gd name="connsiteX4" fmla="*/ 10681 w 8508355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55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29" y="2483105"/>
                      <a:pt x="8508360" y="449945"/>
                    </a:cubicBezTo>
                    <a:cubicBezTo>
                      <a:pt x="5675799" y="380377"/>
                      <a:pt x="2843242" y="69571"/>
                      <a:pt x="10681" y="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baseline="-2500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0ECF5BC-60E9-40CA-BE93-89A9DC703A18}"/>
                  </a:ext>
                </a:extLst>
              </p:cNvPr>
              <p:cNvGrpSpPr/>
              <p:nvPr userDrawn="1"/>
            </p:nvGrpSpPr>
            <p:grpSpPr>
              <a:xfrm>
                <a:off x="7625552" y="-11278"/>
                <a:ext cx="1794116" cy="750994"/>
                <a:chOff x="7625552" y="-11278"/>
                <a:chExt cx="1794116" cy="750994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98D32F7-433B-4B92-A4F7-5F5B909FB1D5}"/>
                    </a:ext>
                  </a:extLst>
                </p:cNvPr>
                <p:cNvSpPr/>
                <p:nvPr userDrawn="1"/>
              </p:nvSpPr>
              <p:spPr>
                <a:xfrm rot="16200000">
                  <a:off x="7783737" y="-169463"/>
                  <a:ext cx="748952" cy="1065321"/>
                </a:xfrm>
                <a:custGeom>
                  <a:avLst/>
                  <a:gdLst>
                    <a:gd name="connsiteX0" fmla="*/ 104172 w 8669438"/>
                    <a:gd name="connsiteY0" fmla="*/ 0 h 6423949"/>
                    <a:gd name="connsiteX1" fmla="*/ 0 w 8669438"/>
                    <a:gd name="connsiteY1" fmla="*/ 6423949 h 6423949"/>
                    <a:gd name="connsiteX2" fmla="*/ 8669438 w 8669438"/>
                    <a:gd name="connsiteY2" fmla="*/ 6308202 h 6423949"/>
                    <a:gd name="connsiteX3" fmla="*/ 8599990 w 8669438"/>
                    <a:gd name="connsiteY3" fmla="*/ 138896 h 6423949"/>
                    <a:gd name="connsiteX4" fmla="*/ 104172 w 8669438"/>
                    <a:gd name="connsiteY4" fmla="*/ 0 h 6423949"/>
                    <a:gd name="connsiteX0" fmla="*/ 183248 w 8669438"/>
                    <a:gd name="connsiteY0" fmla="*/ 3 h 6423935"/>
                    <a:gd name="connsiteX1" fmla="*/ 0 w 8669438"/>
                    <a:gd name="connsiteY1" fmla="*/ 6423935 h 6423935"/>
                    <a:gd name="connsiteX2" fmla="*/ 8669438 w 8669438"/>
                    <a:gd name="connsiteY2" fmla="*/ 6308188 h 6423935"/>
                    <a:gd name="connsiteX3" fmla="*/ 8599990 w 8669438"/>
                    <a:gd name="connsiteY3" fmla="*/ 138882 h 6423935"/>
                    <a:gd name="connsiteX4" fmla="*/ 183248 w 8669438"/>
                    <a:gd name="connsiteY4" fmla="*/ 3 h 6423935"/>
                    <a:gd name="connsiteX0" fmla="*/ 25077 w 8511267"/>
                    <a:gd name="connsiteY0" fmla="*/ 3 h 6441408"/>
                    <a:gd name="connsiteX1" fmla="*/ -3 w 8511267"/>
                    <a:gd name="connsiteY1" fmla="*/ 6441405 h 6441408"/>
                    <a:gd name="connsiteX2" fmla="*/ 8511267 w 8511267"/>
                    <a:gd name="connsiteY2" fmla="*/ 6308188 h 6441408"/>
                    <a:gd name="connsiteX3" fmla="*/ 8441819 w 8511267"/>
                    <a:gd name="connsiteY3" fmla="*/ 138882 h 6441408"/>
                    <a:gd name="connsiteX4" fmla="*/ 25077 w 8511267"/>
                    <a:gd name="connsiteY4" fmla="*/ 3 h 6441408"/>
                    <a:gd name="connsiteX0" fmla="*/ 3 w 8486193"/>
                    <a:gd name="connsiteY0" fmla="*/ 3 h 6423976"/>
                    <a:gd name="connsiteX1" fmla="*/ 22387 w 8486193"/>
                    <a:gd name="connsiteY1" fmla="*/ 6423973 h 6423976"/>
                    <a:gd name="connsiteX2" fmla="*/ 8486193 w 8486193"/>
                    <a:gd name="connsiteY2" fmla="*/ 6308188 h 6423976"/>
                    <a:gd name="connsiteX3" fmla="*/ 8416745 w 8486193"/>
                    <a:gd name="connsiteY3" fmla="*/ 138882 h 6423976"/>
                    <a:gd name="connsiteX4" fmla="*/ 3 w 8486193"/>
                    <a:gd name="connsiteY4" fmla="*/ 3 h 6423976"/>
                    <a:gd name="connsiteX0" fmla="*/ 10681 w 8496871"/>
                    <a:gd name="connsiteY0" fmla="*/ 3 h 6423990"/>
                    <a:gd name="connsiteX1" fmla="*/ 1447 w 8496871"/>
                    <a:gd name="connsiteY1" fmla="*/ 6423993 h 6423990"/>
                    <a:gd name="connsiteX2" fmla="*/ 8496871 w 8496871"/>
                    <a:gd name="connsiteY2" fmla="*/ 6308188 h 6423990"/>
                    <a:gd name="connsiteX3" fmla="*/ 8427423 w 8496871"/>
                    <a:gd name="connsiteY3" fmla="*/ 138882 h 6423990"/>
                    <a:gd name="connsiteX4" fmla="*/ 10681 w 8496871"/>
                    <a:gd name="connsiteY4" fmla="*/ 3 h 6423990"/>
                    <a:gd name="connsiteX0" fmla="*/ 10681 w 8508366"/>
                    <a:gd name="connsiteY0" fmla="*/ 3 h 6423990"/>
                    <a:gd name="connsiteX1" fmla="*/ 1447 w 8508366"/>
                    <a:gd name="connsiteY1" fmla="*/ 6423993 h 6423990"/>
                    <a:gd name="connsiteX2" fmla="*/ 8496871 w 8508366"/>
                    <a:gd name="connsiteY2" fmla="*/ 6308188 h 6423990"/>
                    <a:gd name="connsiteX3" fmla="*/ 8508363 w 8508366"/>
                    <a:gd name="connsiteY3" fmla="*/ 208707 h 6423990"/>
                    <a:gd name="connsiteX4" fmla="*/ 10681 w 8508366"/>
                    <a:gd name="connsiteY4" fmla="*/ 3 h 6423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08366" h="6423990">
                      <a:moveTo>
                        <a:pt x="10681" y="3"/>
                      </a:moveTo>
                      <a:cubicBezTo>
                        <a:pt x="18142" y="2141326"/>
                        <a:pt x="-6014" y="4282670"/>
                        <a:pt x="1447" y="6423993"/>
                      </a:cubicBezTo>
                      <a:lnTo>
                        <a:pt x="8496871" y="6308188"/>
                      </a:lnTo>
                      <a:cubicBezTo>
                        <a:pt x="8500702" y="4275028"/>
                        <a:pt x="8504532" y="2241867"/>
                        <a:pt x="8508363" y="208707"/>
                      </a:cubicBezTo>
                      <a:lnTo>
                        <a:pt x="10681" y="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78F67930-3C1D-4F70-BC98-E7499866C1AE}"/>
                    </a:ext>
                  </a:extLst>
                </p:cNvPr>
                <p:cNvSpPr/>
                <p:nvPr userDrawn="1"/>
              </p:nvSpPr>
              <p:spPr>
                <a:xfrm>
                  <a:off x="7891841" y="97564"/>
                  <a:ext cx="553673" cy="55367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8BE02892-3E03-45A1-A83C-B467FD0992AB}"/>
                    </a:ext>
                  </a:extLst>
                </p:cNvPr>
                <p:cNvGrpSpPr/>
                <p:nvPr userDrawn="1"/>
              </p:nvGrpSpPr>
              <p:grpSpPr>
                <a:xfrm>
                  <a:off x="8354347" y="-9236"/>
                  <a:ext cx="1065321" cy="748952"/>
                  <a:chOff x="8354346" y="-8675"/>
                  <a:chExt cx="1065321" cy="748952"/>
                </a:xfrm>
              </p:grpSpPr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37506A07-55AB-4DC7-8BAB-10B5DA2038CC}"/>
                      </a:ext>
                    </a:extLst>
                  </p:cNvPr>
                  <p:cNvSpPr/>
                  <p:nvPr userDrawn="1"/>
                </p:nvSpPr>
                <p:spPr>
                  <a:xfrm rot="16200000">
                    <a:off x="8512531" y="-166860"/>
                    <a:ext cx="748952" cy="1065321"/>
                  </a:xfrm>
                  <a:custGeom>
                    <a:avLst/>
                    <a:gdLst>
                      <a:gd name="connsiteX0" fmla="*/ 104172 w 8669438"/>
                      <a:gd name="connsiteY0" fmla="*/ 0 h 6423949"/>
                      <a:gd name="connsiteX1" fmla="*/ 0 w 8669438"/>
                      <a:gd name="connsiteY1" fmla="*/ 6423949 h 6423949"/>
                      <a:gd name="connsiteX2" fmla="*/ 8669438 w 8669438"/>
                      <a:gd name="connsiteY2" fmla="*/ 6308202 h 6423949"/>
                      <a:gd name="connsiteX3" fmla="*/ 8599990 w 8669438"/>
                      <a:gd name="connsiteY3" fmla="*/ 138896 h 6423949"/>
                      <a:gd name="connsiteX4" fmla="*/ 104172 w 8669438"/>
                      <a:gd name="connsiteY4" fmla="*/ 0 h 6423949"/>
                      <a:gd name="connsiteX0" fmla="*/ 183248 w 8669438"/>
                      <a:gd name="connsiteY0" fmla="*/ 3 h 6423935"/>
                      <a:gd name="connsiteX1" fmla="*/ 0 w 8669438"/>
                      <a:gd name="connsiteY1" fmla="*/ 6423935 h 6423935"/>
                      <a:gd name="connsiteX2" fmla="*/ 8669438 w 8669438"/>
                      <a:gd name="connsiteY2" fmla="*/ 6308188 h 6423935"/>
                      <a:gd name="connsiteX3" fmla="*/ 8599990 w 8669438"/>
                      <a:gd name="connsiteY3" fmla="*/ 138882 h 6423935"/>
                      <a:gd name="connsiteX4" fmla="*/ 183248 w 8669438"/>
                      <a:gd name="connsiteY4" fmla="*/ 3 h 6423935"/>
                      <a:gd name="connsiteX0" fmla="*/ 25077 w 8511267"/>
                      <a:gd name="connsiteY0" fmla="*/ 3 h 6441408"/>
                      <a:gd name="connsiteX1" fmla="*/ -3 w 8511267"/>
                      <a:gd name="connsiteY1" fmla="*/ 6441405 h 6441408"/>
                      <a:gd name="connsiteX2" fmla="*/ 8511267 w 8511267"/>
                      <a:gd name="connsiteY2" fmla="*/ 6308188 h 6441408"/>
                      <a:gd name="connsiteX3" fmla="*/ 8441819 w 8511267"/>
                      <a:gd name="connsiteY3" fmla="*/ 138882 h 6441408"/>
                      <a:gd name="connsiteX4" fmla="*/ 25077 w 8511267"/>
                      <a:gd name="connsiteY4" fmla="*/ 3 h 6441408"/>
                      <a:gd name="connsiteX0" fmla="*/ 3 w 8486193"/>
                      <a:gd name="connsiteY0" fmla="*/ 3 h 6423976"/>
                      <a:gd name="connsiteX1" fmla="*/ 22387 w 8486193"/>
                      <a:gd name="connsiteY1" fmla="*/ 6423973 h 6423976"/>
                      <a:gd name="connsiteX2" fmla="*/ 8486193 w 8486193"/>
                      <a:gd name="connsiteY2" fmla="*/ 6308188 h 6423976"/>
                      <a:gd name="connsiteX3" fmla="*/ 8416745 w 8486193"/>
                      <a:gd name="connsiteY3" fmla="*/ 138882 h 6423976"/>
                      <a:gd name="connsiteX4" fmla="*/ 3 w 8486193"/>
                      <a:gd name="connsiteY4" fmla="*/ 3 h 6423976"/>
                      <a:gd name="connsiteX0" fmla="*/ 10681 w 8496871"/>
                      <a:gd name="connsiteY0" fmla="*/ 3 h 6423990"/>
                      <a:gd name="connsiteX1" fmla="*/ 1447 w 8496871"/>
                      <a:gd name="connsiteY1" fmla="*/ 6423993 h 6423990"/>
                      <a:gd name="connsiteX2" fmla="*/ 8496871 w 8496871"/>
                      <a:gd name="connsiteY2" fmla="*/ 6308188 h 6423990"/>
                      <a:gd name="connsiteX3" fmla="*/ 8427423 w 8496871"/>
                      <a:gd name="connsiteY3" fmla="*/ 138882 h 6423990"/>
                      <a:gd name="connsiteX4" fmla="*/ 10681 w 8496871"/>
                      <a:gd name="connsiteY4" fmla="*/ 3 h 6423990"/>
                      <a:gd name="connsiteX0" fmla="*/ 10681 w 8508366"/>
                      <a:gd name="connsiteY0" fmla="*/ 3 h 6423990"/>
                      <a:gd name="connsiteX1" fmla="*/ 1447 w 8508366"/>
                      <a:gd name="connsiteY1" fmla="*/ 6423993 h 6423990"/>
                      <a:gd name="connsiteX2" fmla="*/ 8496871 w 8508366"/>
                      <a:gd name="connsiteY2" fmla="*/ 6308188 h 6423990"/>
                      <a:gd name="connsiteX3" fmla="*/ 8508363 w 8508366"/>
                      <a:gd name="connsiteY3" fmla="*/ 208707 h 6423990"/>
                      <a:gd name="connsiteX4" fmla="*/ 10681 w 8508366"/>
                      <a:gd name="connsiteY4" fmla="*/ 3 h 6423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08366" h="6423990">
                        <a:moveTo>
                          <a:pt x="10681" y="3"/>
                        </a:moveTo>
                        <a:cubicBezTo>
                          <a:pt x="18142" y="2141326"/>
                          <a:pt x="-6014" y="4282670"/>
                          <a:pt x="1447" y="6423993"/>
                        </a:cubicBezTo>
                        <a:lnTo>
                          <a:pt x="8496871" y="6308188"/>
                        </a:lnTo>
                        <a:cubicBezTo>
                          <a:pt x="8500702" y="4275028"/>
                          <a:pt x="8504532" y="2241867"/>
                          <a:pt x="8508363" y="208707"/>
                        </a:cubicBezTo>
                        <a:lnTo>
                          <a:pt x="10681" y="3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753C2874-DC42-4B7F-B8FA-6D2C7A6250A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8620635" y="103977"/>
                    <a:ext cx="553673" cy="55367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00745153-FDE2-4117-9236-D64719321C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8620635" y="103819"/>
                    <a:ext cx="554041" cy="55404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E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159EEA78-BBE1-4077-BAB6-D9F40E0F8BE1}"/>
                    </a:ext>
                  </a:extLst>
                </p:cNvPr>
                <p:cNvSpPr/>
                <p:nvPr userDrawn="1"/>
              </p:nvSpPr>
              <p:spPr>
                <a:xfrm>
                  <a:off x="7891841" y="97406"/>
                  <a:ext cx="554041" cy="55404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E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4B76609-9E84-4511-A9D2-8292D4F157FF}"/>
                </a:ext>
              </a:extLst>
            </p:cNvPr>
            <p:cNvSpPr/>
            <p:nvPr userDrawn="1"/>
          </p:nvSpPr>
          <p:spPr>
            <a:xfrm>
              <a:off x="7165217" y="93692"/>
              <a:ext cx="554041" cy="55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0992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: 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United Curriculum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12BADD-93CB-420D-99C4-5AFE83662809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49451F-6F39-4ECE-A996-80CD71B52592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D88461-E131-4D81-852D-C752F8F16CD6}"/>
              </a:ext>
            </a:extLst>
          </p:cNvPr>
          <p:cNvSpPr/>
          <p:nvPr userDrawn="1"/>
        </p:nvSpPr>
        <p:spPr>
          <a:xfrm rot="5400000">
            <a:off x="8650085" y="903193"/>
            <a:ext cx="2194560" cy="3533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61B7B1-78C4-4B6E-99CF-E73B0948C9D8}"/>
              </a:ext>
            </a:extLst>
          </p:cNvPr>
          <p:cNvSpPr txBox="1"/>
          <p:nvPr userDrawn="1"/>
        </p:nvSpPr>
        <p:spPr>
          <a:xfrm rot="16200000">
            <a:off x="8658004" y="927194"/>
            <a:ext cx="216131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tx1"/>
                </a:solidFill>
                <a:latin typeface="United Curriculum" pitchFamily="2" charset="0"/>
              </a:rPr>
              <a:t>Nursery 2</a:t>
            </a:r>
            <a:endParaRPr lang="en-GB" sz="1600" b="1">
              <a:solidFill>
                <a:schemeClr val="tx1"/>
              </a:solidFill>
              <a:latin typeface="United Curriculum" pitchFamily="2" charset="0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0F02B1F-F28D-402F-83B1-F0A35EE4BFD6}"/>
              </a:ext>
            </a:extLst>
          </p:cNvPr>
          <p:cNvSpPr/>
          <p:nvPr userDrawn="1"/>
        </p:nvSpPr>
        <p:spPr>
          <a:xfrm>
            <a:off x="-15314" y="186280"/>
            <a:ext cx="6696728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21597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21597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DD557AB5-2779-438A-BC78-ED1C08DBE7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6378782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United Curriculum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8684985-A56E-4079-8019-855588DA2A0A}"/>
              </a:ext>
            </a:extLst>
          </p:cNvPr>
          <p:cNvGrpSpPr/>
          <p:nvPr userDrawn="1"/>
        </p:nvGrpSpPr>
        <p:grpSpPr>
          <a:xfrm>
            <a:off x="6935504" y="-11278"/>
            <a:ext cx="2484164" cy="750994"/>
            <a:chOff x="6935504" y="-11278"/>
            <a:chExt cx="2484164" cy="75099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5DAC94D-D685-4885-B032-B2AD66569CA2}"/>
                </a:ext>
              </a:extLst>
            </p:cNvPr>
            <p:cNvGrpSpPr/>
            <p:nvPr userDrawn="1"/>
          </p:nvGrpSpPr>
          <p:grpSpPr>
            <a:xfrm>
              <a:off x="6935504" y="-11278"/>
              <a:ext cx="2484164" cy="750994"/>
              <a:chOff x="6935504" y="-11278"/>
              <a:chExt cx="2484164" cy="750994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120BDF0-40CF-4180-A9DB-FEB41CF7B360}"/>
                  </a:ext>
                </a:extLst>
              </p:cNvPr>
              <p:cNvSpPr/>
              <p:nvPr userDrawn="1"/>
            </p:nvSpPr>
            <p:spPr>
              <a:xfrm rot="16200000">
                <a:off x="7093689" y="-169366"/>
                <a:ext cx="748951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  <a:gd name="connsiteX0" fmla="*/ 10681 w 8508355"/>
                  <a:gd name="connsiteY0" fmla="*/ 3 h 6423990"/>
                  <a:gd name="connsiteX1" fmla="*/ 1447 w 8508355"/>
                  <a:gd name="connsiteY1" fmla="*/ 6423993 h 6423990"/>
                  <a:gd name="connsiteX2" fmla="*/ 8496871 w 8508355"/>
                  <a:gd name="connsiteY2" fmla="*/ 6308188 h 6423990"/>
                  <a:gd name="connsiteX3" fmla="*/ 8508360 w 8508355"/>
                  <a:gd name="connsiteY3" fmla="*/ 449945 h 6423990"/>
                  <a:gd name="connsiteX4" fmla="*/ 10681 w 8508355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55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29" y="2483105"/>
                      <a:pt x="8508360" y="449945"/>
                    </a:cubicBezTo>
                    <a:cubicBezTo>
                      <a:pt x="5675799" y="380377"/>
                      <a:pt x="2843242" y="69571"/>
                      <a:pt x="10681" y="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baseline="-25000"/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EF7335C3-1764-4AAA-B3DA-C20CED8C932C}"/>
                  </a:ext>
                </a:extLst>
              </p:cNvPr>
              <p:cNvGrpSpPr/>
              <p:nvPr userDrawn="1"/>
            </p:nvGrpSpPr>
            <p:grpSpPr>
              <a:xfrm>
                <a:off x="7625552" y="-11278"/>
                <a:ext cx="1794116" cy="750994"/>
                <a:chOff x="7625552" y="-11278"/>
                <a:chExt cx="1794116" cy="750994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244ED2B5-E35C-4142-9695-DFD3B4BB83A2}"/>
                    </a:ext>
                  </a:extLst>
                </p:cNvPr>
                <p:cNvSpPr/>
                <p:nvPr userDrawn="1"/>
              </p:nvSpPr>
              <p:spPr>
                <a:xfrm rot="16200000">
                  <a:off x="7783737" y="-169463"/>
                  <a:ext cx="748952" cy="1065321"/>
                </a:xfrm>
                <a:custGeom>
                  <a:avLst/>
                  <a:gdLst>
                    <a:gd name="connsiteX0" fmla="*/ 104172 w 8669438"/>
                    <a:gd name="connsiteY0" fmla="*/ 0 h 6423949"/>
                    <a:gd name="connsiteX1" fmla="*/ 0 w 8669438"/>
                    <a:gd name="connsiteY1" fmla="*/ 6423949 h 6423949"/>
                    <a:gd name="connsiteX2" fmla="*/ 8669438 w 8669438"/>
                    <a:gd name="connsiteY2" fmla="*/ 6308202 h 6423949"/>
                    <a:gd name="connsiteX3" fmla="*/ 8599990 w 8669438"/>
                    <a:gd name="connsiteY3" fmla="*/ 138896 h 6423949"/>
                    <a:gd name="connsiteX4" fmla="*/ 104172 w 8669438"/>
                    <a:gd name="connsiteY4" fmla="*/ 0 h 6423949"/>
                    <a:gd name="connsiteX0" fmla="*/ 183248 w 8669438"/>
                    <a:gd name="connsiteY0" fmla="*/ 3 h 6423935"/>
                    <a:gd name="connsiteX1" fmla="*/ 0 w 8669438"/>
                    <a:gd name="connsiteY1" fmla="*/ 6423935 h 6423935"/>
                    <a:gd name="connsiteX2" fmla="*/ 8669438 w 8669438"/>
                    <a:gd name="connsiteY2" fmla="*/ 6308188 h 6423935"/>
                    <a:gd name="connsiteX3" fmla="*/ 8599990 w 8669438"/>
                    <a:gd name="connsiteY3" fmla="*/ 138882 h 6423935"/>
                    <a:gd name="connsiteX4" fmla="*/ 183248 w 8669438"/>
                    <a:gd name="connsiteY4" fmla="*/ 3 h 6423935"/>
                    <a:gd name="connsiteX0" fmla="*/ 25077 w 8511267"/>
                    <a:gd name="connsiteY0" fmla="*/ 3 h 6441408"/>
                    <a:gd name="connsiteX1" fmla="*/ -3 w 8511267"/>
                    <a:gd name="connsiteY1" fmla="*/ 6441405 h 6441408"/>
                    <a:gd name="connsiteX2" fmla="*/ 8511267 w 8511267"/>
                    <a:gd name="connsiteY2" fmla="*/ 6308188 h 6441408"/>
                    <a:gd name="connsiteX3" fmla="*/ 8441819 w 8511267"/>
                    <a:gd name="connsiteY3" fmla="*/ 138882 h 6441408"/>
                    <a:gd name="connsiteX4" fmla="*/ 25077 w 8511267"/>
                    <a:gd name="connsiteY4" fmla="*/ 3 h 6441408"/>
                    <a:gd name="connsiteX0" fmla="*/ 3 w 8486193"/>
                    <a:gd name="connsiteY0" fmla="*/ 3 h 6423976"/>
                    <a:gd name="connsiteX1" fmla="*/ 22387 w 8486193"/>
                    <a:gd name="connsiteY1" fmla="*/ 6423973 h 6423976"/>
                    <a:gd name="connsiteX2" fmla="*/ 8486193 w 8486193"/>
                    <a:gd name="connsiteY2" fmla="*/ 6308188 h 6423976"/>
                    <a:gd name="connsiteX3" fmla="*/ 8416745 w 8486193"/>
                    <a:gd name="connsiteY3" fmla="*/ 138882 h 6423976"/>
                    <a:gd name="connsiteX4" fmla="*/ 3 w 8486193"/>
                    <a:gd name="connsiteY4" fmla="*/ 3 h 6423976"/>
                    <a:gd name="connsiteX0" fmla="*/ 10681 w 8496871"/>
                    <a:gd name="connsiteY0" fmla="*/ 3 h 6423990"/>
                    <a:gd name="connsiteX1" fmla="*/ 1447 w 8496871"/>
                    <a:gd name="connsiteY1" fmla="*/ 6423993 h 6423990"/>
                    <a:gd name="connsiteX2" fmla="*/ 8496871 w 8496871"/>
                    <a:gd name="connsiteY2" fmla="*/ 6308188 h 6423990"/>
                    <a:gd name="connsiteX3" fmla="*/ 8427423 w 8496871"/>
                    <a:gd name="connsiteY3" fmla="*/ 138882 h 6423990"/>
                    <a:gd name="connsiteX4" fmla="*/ 10681 w 8496871"/>
                    <a:gd name="connsiteY4" fmla="*/ 3 h 6423990"/>
                    <a:gd name="connsiteX0" fmla="*/ 10681 w 8508366"/>
                    <a:gd name="connsiteY0" fmla="*/ 3 h 6423990"/>
                    <a:gd name="connsiteX1" fmla="*/ 1447 w 8508366"/>
                    <a:gd name="connsiteY1" fmla="*/ 6423993 h 6423990"/>
                    <a:gd name="connsiteX2" fmla="*/ 8496871 w 8508366"/>
                    <a:gd name="connsiteY2" fmla="*/ 6308188 h 6423990"/>
                    <a:gd name="connsiteX3" fmla="*/ 8508363 w 8508366"/>
                    <a:gd name="connsiteY3" fmla="*/ 208707 h 6423990"/>
                    <a:gd name="connsiteX4" fmla="*/ 10681 w 8508366"/>
                    <a:gd name="connsiteY4" fmla="*/ 3 h 6423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08366" h="6423990">
                      <a:moveTo>
                        <a:pt x="10681" y="3"/>
                      </a:moveTo>
                      <a:cubicBezTo>
                        <a:pt x="18142" y="2141326"/>
                        <a:pt x="-6014" y="4282670"/>
                        <a:pt x="1447" y="6423993"/>
                      </a:cubicBezTo>
                      <a:lnTo>
                        <a:pt x="8496871" y="6308188"/>
                      </a:lnTo>
                      <a:cubicBezTo>
                        <a:pt x="8500702" y="4275028"/>
                        <a:pt x="8504532" y="2241867"/>
                        <a:pt x="8508363" y="208707"/>
                      </a:cubicBezTo>
                      <a:lnTo>
                        <a:pt x="10681" y="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59982CED-60A1-4F8F-AF52-FCF5983871A3}"/>
                    </a:ext>
                  </a:extLst>
                </p:cNvPr>
                <p:cNvSpPr/>
                <p:nvPr userDrawn="1"/>
              </p:nvSpPr>
              <p:spPr>
                <a:xfrm>
                  <a:off x="7891841" y="97564"/>
                  <a:ext cx="553673" cy="55367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B6553981-9107-4F99-9260-CC8CBDA5E699}"/>
                    </a:ext>
                  </a:extLst>
                </p:cNvPr>
                <p:cNvGrpSpPr/>
                <p:nvPr userDrawn="1"/>
              </p:nvGrpSpPr>
              <p:grpSpPr>
                <a:xfrm>
                  <a:off x="8354347" y="-9236"/>
                  <a:ext cx="1065321" cy="748952"/>
                  <a:chOff x="8354346" y="-8675"/>
                  <a:chExt cx="1065321" cy="748952"/>
                </a:xfrm>
              </p:grpSpPr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8B364007-A758-477B-BE61-BA55A4060F59}"/>
                      </a:ext>
                    </a:extLst>
                  </p:cNvPr>
                  <p:cNvSpPr/>
                  <p:nvPr userDrawn="1"/>
                </p:nvSpPr>
                <p:spPr>
                  <a:xfrm rot="16200000">
                    <a:off x="8512531" y="-166860"/>
                    <a:ext cx="748952" cy="1065321"/>
                  </a:xfrm>
                  <a:custGeom>
                    <a:avLst/>
                    <a:gdLst>
                      <a:gd name="connsiteX0" fmla="*/ 104172 w 8669438"/>
                      <a:gd name="connsiteY0" fmla="*/ 0 h 6423949"/>
                      <a:gd name="connsiteX1" fmla="*/ 0 w 8669438"/>
                      <a:gd name="connsiteY1" fmla="*/ 6423949 h 6423949"/>
                      <a:gd name="connsiteX2" fmla="*/ 8669438 w 8669438"/>
                      <a:gd name="connsiteY2" fmla="*/ 6308202 h 6423949"/>
                      <a:gd name="connsiteX3" fmla="*/ 8599990 w 8669438"/>
                      <a:gd name="connsiteY3" fmla="*/ 138896 h 6423949"/>
                      <a:gd name="connsiteX4" fmla="*/ 104172 w 8669438"/>
                      <a:gd name="connsiteY4" fmla="*/ 0 h 6423949"/>
                      <a:gd name="connsiteX0" fmla="*/ 183248 w 8669438"/>
                      <a:gd name="connsiteY0" fmla="*/ 3 h 6423935"/>
                      <a:gd name="connsiteX1" fmla="*/ 0 w 8669438"/>
                      <a:gd name="connsiteY1" fmla="*/ 6423935 h 6423935"/>
                      <a:gd name="connsiteX2" fmla="*/ 8669438 w 8669438"/>
                      <a:gd name="connsiteY2" fmla="*/ 6308188 h 6423935"/>
                      <a:gd name="connsiteX3" fmla="*/ 8599990 w 8669438"/>
                      <a:gd name="connsiteY3" fmla="*/ 138882 h 6423935"/>
                      <a:gd name="connsiteX4" fmla="*/ 183248 w 8669438"/>
                      <a:gd name="connsiteY4" fmla="*/ 3 h 6423935"/>
                      <a:gd name="connsiteX0" fmla="*/ 25077 w 8511267"/>
                      <a:gd name="connsiteY0" fmla="*/ 3 h 6441408"/>
                      <a:gd name="connsiteX1" fmla="*/ -3 w 8511267"/>
                      <a:gd name="connsiteY1" fmla="*/ 6441405 h 6441408"/>
                      <a:gd name="connsiteX2" fmla="*/ 8511267 w 8511267"/>
                      <a:gd name="connsiteY2" fmla="*/ 6308188 h 6441408"/>
                      <a:gd name="connsiteX3" fmla="*/ 8441819 w 8511267"/>
                      <a:gd name="connsiteY3" fmla="*/ 138882 h 6441408"/>
                      <a:gd name="connsiteX4" fmla="*/ 25077 w 8511267"/>
                      <a:gd name="connsiteY4" fmla="*/ 3 h 6441408"/>
                      <a:gd name="connsiteX0" fmla="*/ 3 w 8486193"/>
                      <a:gd name="connsiteY0" fmla="*/ 3 h 6423976"/>
                      <a:gd name="connsiteX1" fmla="*/ 22387 w 8486193"/>
                      <a:gd name="connsiteY1" fmla="*/ 6423973 h 6423976"/>
                      <a:gd name="connsiteX2" fmla="*/ 8486193 w 8486193"/>
                      <a:gd name="connsiteY2" fmla="*/ 6308188 h 6423976"/>
                      <a:gd name="connsiteX3" fmla="*/ 8416745 w 8486193"/>
                      <a:gd name="connsiteY3" fmla="*/ 138882 h 6423976"/>
                      <a:gd name="connsiteX4" fmla="*/ 3 w 8486193"/>
                      <a:gd name="connsiteY4" fmla="*/ 3 h 6423976"/>
                      <a:gd name="connsiteX0" fmla="*/ 10681 w 8496871"/>
                      <a:gd name="connsiteY0" fmla="*/ 3 h 6423990"/>
                      <a:gd name="connsiteX1" fmla="*/ 1447 w 8496871"/>
                      <a:gd name="connsiteY1" fmla="*/ 6423993 h 6423990"/>
                      <a:gd name="connsiteX2" fmla="*/ 8496871 w 8496871"/>
                      <a:gd name="connsiteY2" fmla="*/ 6308188 h 6423990"/>
                      <a:gd name="connsiteX3" fmla="*/ 8427423 w 8496871"/>
                      <a:gd name="connsiteY3" fmla="*/ 138882 h 6423990"/>
                      <a:gd name="connsiteX4" fmla="*/ 10681 w 8496871"/>
                      <a:gd name="connsiteY4" fmla="*/ 3 h 6423990"/>
                      <a:gd name="connsiteX0" fmla="*/ 10681 w 8508366"/>
                      <a:gd name="connsiteY0" fmla="*/ 3 h 6423990"/>
                      <a:gd name="connsiteX1" fmla="*/ 1447 w 8508366"/>
                      <a:gd name="connsiteY1" fmla="*/ 6423993 h 6423990"/>
                      <a:gd name="connsiteX2" fmla="*/ 8496871 w 8508366"/>
                      <a:gd name="connsiteY2" fmla="*/ 6308188 h 6423990"/>
                      <a:gd name="connsiteX3" fmla="*/ 8508363 w 8508366"/>
                      <a:gd name="connsiteY3" fmla="*/ 208707 h 6423990"/>
                      <a:gd name="connsiteX4" fmla="*/ 10681 w 8508366"/>
                      <a:gd name="connsiteY4" fmla="*/ 3 h 6423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08366" h="6423990">
                        <a:moveTo>
                          <a:pt x="10681" y="3"/>
                        </a:moveTo>
                        <a:cubicBezTo>
                          <a:pt x="18142" y="2141326"/>
                          <a:pt x="-6014" y="4282670"/>
                          <a:pt x="1447" y="6423993"/>
                        </a:cubicBezTo>
                        <a:lnTo>
                          <a:pt x="8496871" y="6308188"/>
                        </a:lnTo>
                        <a:cubicBezTo>
                          <a:pt x="8500702" y="4275028"/>
                          <a:pt x="8504532" y="2241867"/>
                          <a:pt x="8508363" y="208707"/>
                        </a:cubicBezTo>
                        <a:lnTo>
                          <a:pt x="10681" y="3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F436ED4E-8AAB-4EFE-9477-27FD1F1EB2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8620635" y="103977"/>
                    <a:ext cx="553673" cy="55367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D28EA062-DDE0-4DD2-8B12-87BEEE6DA61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8620635" y="103819"/>
                    <a:ext cx="554041" cy="55404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E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CD824AD4-F91F-415B-BC6E-8643DF611E6E}"/>
                    </a:ext>
                  </a:extLst>
                </p:cNvPr>
                <p:cNvSpPr/>
                <p:nvPr userDrawn="1"/>
              </p:nvSpPr>
              <p:spPr>
                <a:xfrm>
                  <a:off x="7891841" y="97406"/>
                  <a:ext cx="554041" cy="55404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E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36EA5C0-6A90-44F9-9A0A-5EC4E3BA48DB}"/>
                </a:ext>
              </a:extLst>
            </p:cNvPr>
            <p:cNvSpPr/>
            <p:nvPr userDrawn="1"/>
          </p:nvSpPr>
          <p:spPr>
            <a:xfrm>
              <a:off x="7165217" y="93692"/>
              <a:ext cx="554041" cy="55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1353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: N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United Curriculum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12BADD-93CB-420D-99C4-5AFE83662809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49451F-6F39-4ECE-A996-80CD71B52592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3D1B0D-27F0-43CF-8065-3A82DED3DF8E}"/>
              </a:ext>
            </a:extLst>
          </p:cNvPr>
          <p:cNvSpPr/>
          <p:nvPr userDrawn="1"/>
        </p:nvSpPr>
        <p:spPr>
          <a:xfrm rot="5400000">
            <a:off x="8649500" y="3094868"/>
            <a:ext cx="2194560" cy="3533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BF9EC4-9859-412F-AEAD-78546436E885}"/>
              </a:ext>
            </a:extLst>
          </p:cNvPr>
          <p:cNvSpPr txBox="1"/>
          <p:nvPr userDrawn="1"/>
        </p:nvSpPr>
        <p:spPr>
          <a:xfrm rot="16200000">
            <a:off x="8658004" y="3118869"/>
            <a:ext cx="216131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tx1"/>
                </a:solidFill>
                <a:latin typeface="United Curriculum" pitchFamily="2" charset="0"/>
              </a:rPr>
              <a:t>Nursery 3/4</a:t>
            </a:r>
            <a:endParaRPr lang="en-GB" sz="1600" b="1">
              <a:solidFill>
                <a:schemeClr val="tx1"/>
              </a:solidFill>
              <a:latin typeface="United Curriculum" pitchFamily="2" charset="0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63AB0E-61CD-46E4-BA64-0B123DFACCF8}"/>
              </a:ext>
            </a:extLst>
          </p:cNvPr>
          <p:cNvSpPr/>
          <p:nvPr userDrawn="1"/>
        </p:nvSpPr>
        <p:spPr>
          <a:xfrm>
            <a:off x="-15314" y="186280"/>
            <a:ext cx="6696728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21597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21597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3E877146-3D41-4718-8783-733457457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6378782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United Curriculum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9A5C21D-30CD-4BA3-94C7-6F05C7A5257D}"/>
              </a:ext>
            </a:extLst>
          </p:cNvPr>
          <p:cNvGrpSpPr/>
          <p:nvPr userDrawn="1"/>
        </p:nvGrpSpPr>
        <p:grpSpPr>
          <a:xfrm>
            <a:off x="6935504" y="-11278"/>
            <a:ext cx="2484164" cy="750994"/>
            <a:chOff x="6935504" y="-11278"/>
            <a:chExt cx="2484164" cy="75099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9164C4E-A202-4812-8B6E-68548573BABA}"/>
                </a:ext>
              </a:extLst>
            </p:cNvPr>
            <p:cNvGrpSpPr/>
            <p:nvPr userDrawn="1"/>
          </p:nvGrpSpPr>
          <p:grpSpPr>
            <a:xfrm>
              <a:off x="6935504" y="-11278"/>
              <a:ext cx="2484164" cy="750994"/>
              <a:chOff x="6935504" y="-11278"/>
              <a:chExt cx="2484164" cy="750994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1EF1E12-F63E-4298-B9DD-CDF6506C808A}"/>
                  </a:ext>
                </a:extLst>
              </p:cNvPr>
              <p:cNvSpPr/>
              <p:nvPr userDrawn="1"/>
            </p:nvSpPr>
            <p:spPr>
              <a:xfrm rot="16200000">
                <a:off x="7093689" y="-169366"/>
                <a:ext cx="748951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  <a:gd name="connsiteX0" fmla="*/ 10681 w 8508355"/>
                  <a:gd name="connsiteY0" fmla="*/ 3 h 6423990"/>
                  <a:gd name="connsiteX1" fmla="*/ 1447 w 8508355"/>
                  <a:gd name="connsiteY1" fmla="*/ 6423993 h 6423990"/>
                  <a:gd name="connsiteX2" fmla="*/ 8496871 w 8508355"/>
                  <a:gd name="connsiteY2" fmla="*/ 6308188 h 6423990"/>
                  <a:gd name="connsiteX3" fmla="*/ 8508360 w 8508355"/>
                  <a:gd name="connsiteY3" fmla="*/ 449945 h 6423990"/>
                  <a:gd name="connsiteX4" fmla="*/ 10681 w 8508355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55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29" y="2483105"/>
                      <a:pt x="8508360" y="449945"/>
                    </a:cubicBezTo>
                    <a:cubicBezTo>
                      <a:pt x="5675799" y="380377"/>
                      <a:pt x="2843242" y="69571"/>
                      <a:pt x="10681" y="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baseline="-25000"/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0695AC8-7A89-486C-AF81-E8DD85A01B0A}"/>
                  </a:ext>
                </a:extLst>
              </p:cNvPr>
              <p:cNvGrpSpPr/>
              <p:nvPr userDrawn="1"/>
            </p:nvGrpSpPr>
            <p:grpSpPr>
              <a:xfrm>
                <a:off x="7625552" y="-11278"/>
                <a:ext cx="1794116" cy="750994"/>
                <a:chOff x="7625552" y="-11278"/>
                <a:chExt cx="1794116" cy="750994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9D86976C-E15B-4BEC-B547-F3783D6D1CFD}"/>
                    </a:ext>
                  </a:extLst>
                </p:cNvPr>
                <p:cNvSpPr/>
                <p:nvPr userDrawn="1"/>
              </p:nvSpPr>
              <p:spPr>
                <a:xfrm rot="16200000">
                  <a:off x="7783737" y="-169463"/>
                  <a:ext cx="748952" cy="1065321"/>
                </a:xfrm>
                <a:custGeom>
                  <a:avLst/>
                  <a:gdLst>
                    <a:gd name="connsiteX0" fmla="*/ 104172 w 8669438"/>
                    <a:gd name="connsiteY0" fmla="*/ 0 h 6423949"/>
                    <a:gd name="connsiteX1" fmla="*/ 0 w 8669438"/>
                    <a:gd name="connsiteY1" fmla="*/ 6423949 h 6423949"/>
                    <a:gd name="connsiteX2" fmla="*/ 8669438 w 8669438"/>
                    <a:gd name="connsiteY2" fmla="*/ 6308202 h 6423949"/>
                    <a:gd name="connsiteX3" fmla="*/ 8599990 w 8669438"/>
                    <a:gd name="connsiteY3" fmla="*/ 138896 h 6423949"/>
                    <a:gd name="connsiteX4" fmla="*/ 104172 w 8669438"/>
                    <a:gd name="connsiteY4" fmla="*/ 0 h 6423949"/>
                    <a:gd name="connsiteX0" fmla="*/ 183248 w 8669438"/>
                    <a:gd name="connsiteY0" fmla="*/ 3 h 6423935"/>
                    <a:gd name="connsiteX1" fmla="*/ 0 w 8669438"/>
                    <a:gd name="connsiteY1" fmla="*/ 6423935 h 6423935"/>
                    <a:gd name="connsiteX2" fmla="*/ 8669438 w 8669438"/>
                    <a:gd name="connsiteY2" fmla="*/ 6308188 h 6423935"/>
                    <a:gd name="connsiteX3" fmla="*/ 8599990 w 8669438"/>
                    <a:gd name="connsiteY3" fmla="*/ 138882 h 6423935"/>
                    <a:gd name="connsiteX4" fmla="*/ 183248 w 8669438"/>
                    <a:gd name="connsiteY4" fmla="*/ 3 h 6423935"/>
                    <a:gd name="connsiteX0" fmla="*/ 25077 w 8511267"/>
                    <a:gd name="connsiteY0" fmla="*/ 3 h 6441408"/>
                    <a:gd name="connsiteX1" fmla="*/ -3 w 8511267"/>
                    <a:gd name="connsiteY1" fmla="*/ 6441405 h 6441408"/>
                    <a:gd name="connsiteX2" fmla="*/ 8511267 w 8511267"/>
                    <a:gd name="connsiteY2" fmla="*/ 6308188 h 6441408"/>
                    <a:gd name="connsiteX3" fmla="*/ 8441819 w 8511267"/>
                    <a:gd name="connsiteY3" fmla="*/ 138882 h 6441408"/>
                    <a:gd name="connsiteX4" fmla="*/ 25077 w 8511267"/>
                    <a:gd name="connsiteY4" fmla="*/ 3 h 6441408"/>
                    <a:gd name="connsiteX0" fmla="*/ 3 w 8486193"/>
                    <a:gd name="connsiteY0" fmla="*/ 3 h 6423976"/>
                    <a:gd name="connsiteX1" fmla="*/ 22387 w 8486193"/>
                    <a:gd name="connsiteY1" fmla="*/ 6423973 h 6423976"/>
                    <a:gd name="connsiteX2" fmla="*/ 8486193 w 8486193"/>
                    <a:gd name="connsiteY2" fmla="*/ 6308188 h 6423976"/>
                    <a:gd name="connsiteX3" fmla="*/ 8416745 w 8486193"/>
                    <a:gd name="connsiteY3" fmla="*/ 138882 h 6423976"/>
                    <a:gd name="connsiteX4" fmla="*/ 3 w 8486193"/>
                    <a:gd name="connsiteY4" fmla="*/ 3 h 6423976"/>
                    <a:gd name="connsiteX0" fmla="*/ 10681 w 8496871"/>
                    <a:gd name="connsiteY0" fmla="*/ 3 h 6423990"/>
                    <a:gd name="connsiteX1" fmla="*/ 1447 w 8496871"/>
                    <a:gd name="connsiteY1" fmla="*/ 6423993 h 6423990"/>
                    <a:gd name="connsiteX2" fmla="*/ 8496871 w 8496871"/>
                    <a:gd name="connsiteY2" fmla="*/ 6308188 h 6423990"/>
                    <a:gd name="connsiteX3" fmla="*/ 8427423 w 8496871"/>
                    <a:gd name="connsiteY3" fmla="*/ 138882 h 6423990"/>
                    <a:gd name="connsiteX4" fmla="*/ 10681 w 8496871"/>
                    <a:gd name="connsiteY4" fmla="*/ 3 h 6423990"/>
                    <a:gd name="connsiteX0" fmla="*/ 10681 w 8508366"/>
                    <a:gd name="connsiteY0" fmla="*/ 3 h 6423990"/>
                    <a:gd name="connsiteX1" fmla="*/ 1447 w 8508366"/>
                    <a:gd name="connsiteY1" fmla="*/ 6423993 h 6423990"/>
                    <a:gd name="connsiteX2" fmla="*/ 8496871 w 8508366"/>
                    <a:gd name="connsiteY2" fmla="*/ 6308188 h 6423990"/>
                    <a:gd name="connsiteX3" fmla="*/ 8508363 w 8508366"/>
                    <a:gd name="connsiteY3" fmla="*/ 208707 h 6423990"/>
                    <a:gd name="connsiteX4" fmla="*/ 10681 w 8508366"/>
                    <a:gd name="connsiteY4" fmla="*/ 3 h 6423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08366" h="6423990">
                      <a:moveTo>
                        <a:pt x="10681" y="3"/>
                      </a:moveTo>
                      <a:cubicBezTo>
                        <a:pt x="18142" y="2141326"/>
                        <a:pt x="-6014" y="4282670"/>
                        <a:pt x="1447" y="6423993"/>
                      </a:cubicBezTo>
                      <a:lnTo>
                        <a:pt x="8496871" y="6308188"/>
                      </a:lnTo>
                      <a:cubicBezTo>
                        <a:pt x="8500702" y="4275028"/>
                        <a:pt x="8504532" y="2241867"/>
                        <a:pt x="8508363" y="208707"/>
                      </a:cubicBezTo>
                      <a:lnTo>
                        <a:pt x="10681" y="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F3B05922-68CC-4331-91DA-215A0AA11B4A}"/>
                    </a:ext>
                  </a:extLst>
                </p:cNvPr>
                <p:cNvSpPr/>
                <p:nvPr userDrawn="1"/>
              </p:nvSpPr>
              <p:spPr>
                <a:xfrm>
                  <a:off x="7891841" y="97564"/>
                  <a:ext cx="553673" cy="55367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236F1F82-7D73-446A-87F3-DE311362E764}"/>
                    </a:ext>
                  </a:extLst>
                </p:cNvPr>
                <p:cNvGrpSpPr/>
                <p:nvPr userDrawn="1"/>
              </p:nvGrpSpPr>
              <p:grpSpPr>
                <a:xfrm>
                  <a:off x="8354347" y="-9236"/>
                  <a:ext cx="1065321" cy="748952"/>
                  <a:chOff x="8354346" y="-8675"/>
                  <a:chExt cx="1065321" cy="748952"/>
                </a:xfrm>
              </p:grpSpPr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4404979A-528E-4EA5-8F4D-B1282B25CE66}"/>
                      </a:ext>
                    </a:extLst>
                  </p:cNvPr>
                  <p:cNvSpPr/>
                  <p:nvPr userDrawn="1"/>
                </p:nvSpPr>
                <p:spPr>
                  <a:xfrm rot="16200000">
                    <a:off x="8512531" y="-166860"/>
                    <a:ext cx="748952" cy="1065321"/>
                  </a:xfrm>
                  <a:custGeom>
                    <a:avLst/>
                    <a:gdLst>
                      <a:gd name="connsiteX0" fmla="*/ 104172 w 8669438"/>
                      <a:gd name="connsiteY0" fmla="*/ 0 h 6423949"/>
                      <a:gd name="connsiteX1" fmla="*/ 0 w 8669438"/>
                      <a:gd name="connsiteY1" fmla="*/ 6423949 h 6423949"/>
                      <a:gd name="connsiteX2" fmla="*/ 8669438 w 8669438"/>
                      <a:gd name="connsiteY2" fmla="*/ 6308202 h 6423949"/>
                      <a:gd name="connsiteX3" fmla="*/ 8599990 w 8669438"/>
                      <a:gd name="connsiteY3" fmla="*/ 138896 h 6423949"/>
                      <a:gd name="connsiteX4" fmla="*/ 104172 w 8669438"/>
                      <a:gd name="connsiteY4" fmla="*/ 0 h 6423949"/>
                      <a:gd name="connsiteX0" fmla="*/ 183248 w 8669438"/>
                      <a:gd name="connsiteY0" fmla="*/ 3 h 6423935"/>
                      <a:gd name="connsiteX1" fmla="*/ 0 w 8669438"/>
                      <a:gd name="connsiteY1" fmla="*/ 6423935 h 6423935"/>
                      <a:gd name="connsiteX2" fmla="*/ 8669438 w 8669438"/>
                      <a:gd name="connsiteY2" fmla="*/ 6308188 h 6423935"/>
                      <a:gd name="connsiteX3" fmla="*/ 8599990 w 8669438"/>
                      <a:gd name="connsiteY3" fmla="*/ 138882 h 6423935"/>
                      <a:gd name="connsiteX4" fmla="*/ 183248 w 8669438"/>
                      <a:gd name="connsiteY4" fmla="*/ 3 h 6423935"/>
                      <a:gd name="connsiteX0" fmla="*/ 25077 w 8511267"/>
                      <a:gd name="connsiteY0" fmla="*/ 3 h 6441408"/>
                      <a:gd name="connsiteX1" fmla="*/ -3 w 8511267"/>
                      <a:gd name="connsiteY1" fmla="*/ 6441405 h 6441408"/>
                      <a:gd name="connsiteX2" fmla="*/ 8511267 w 8511267"/>
                      <a:gd name="connsiteY2" fmla="*/ 6308188 h 6441408"/>
                      <a:gd name="connsiteX3" fmla="*/ 8441819 w 8511267"/>
                      <a:gd name="connsiteY3" fmla="*/ 138882 h 6441408"/>
                      <a:gd name="connsiteX4" fmla="*/ 25077 w 8511267"/>
                      <a:gd name="connsiteY4" fmla="*/ 3 h 6441408"/>
                      <a:gd name="connsiteX0" fmla="*/ 3 w 8486193"/>
                      <a:gd name="connsiteY0" fmla="*/ 3 h 6423976"/>
                      <a:gd name="connsiteX1" fmla="*/ 22387 w 8486193"/>
                      <a:gd name="connsiteY1" fmla="*/ 6423973 h 6423976"/>
                      <a:gd name="connsiteX2" fmla="*/ 8486193 w 8486193"/>
                      <a:gd name="connsiteY2" fmla="*/ 6308188 h 6423976"/>
                      <a:gd name="connsiteX3" fmla="*/ 8416745 w 8486193"/>
                      <a:gd name="connsiteY3" fmla="*/ 138882 h 6423976"/>
                      <a:gd name="connsiteX4" fmla="*/ 3 w 8486193"/>
                      <a:gd name="connsiteY4" fmla="*/ 3 h 6423976"/>
                      <a:gd name="connsiteX0" fmla="*/ 10681 w 8496871"/>
                      <a:gd name="connsiteY0" fmla="*/ 3 h 6423990"/>
                      <a:gd name="connsiteX1" fmla="*/ 1447 w 8496871"/>
                      <a:gd name="connsiteY1" fmla="*/ 6423993 h 6423990"/>
                      <a:gd name="connsiteX2" fmla="*/ 8496871 w 8496871"/>
                      <a:gd name="connsiteY2" fmla="*/ 6308188 h 6423990"/>
                      <a:gd name="connsiteX3" fmla="*/ 8427423 w 8496871"/>
                      <a:gd name="connsiteY3" fmla="*/ 138882 h 6423990"/>
                      <a:gd name="connsiteX4" fmla="*/ 10681 w 8496871"/>
                      <a:gd name="connsiteY4" fmla="*/ 3 h 6423990"/>
                      <a:gd name="connsiteX0" fmla="*/ 10681 w 8508366"/>
                      <a:gd name="connsiteY0" fmla="*/ 3 h 6423990"/>
                      <a:gd name="connsiteX1" fmla="*/ 1447 w 8508366"/>
                      <a:gd name="connsiteY1" fmla="*/ 6423993 h 6423990"/>
                      <a:gd name="connsiteX2" fmla="*/ 8496871 w 8508366"/>
                      <a:gd name="connsiteY2" fmla="*/ 6308188 h 6423990"/>
                      <a:gd name="connsiteX3" fmla="*/ 8508363 w 8508366"/>
                      <a:gd name="connsiteY3" fmla="*/ 208707 h 6423990"/>
                      <a:gd name="connsiteX4" fmla="*/ 10681 w 8508366"/>
                      <a:gd name="connsiteY4" fmla="*/ 3 h 6423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08366" h="6423990">
                        <a:moveTo>
                          <a:pt x="10681" y="3"/>
                        </a:moveTo>
                        <a:cubicBezTo>
                          <a:pt x="18142" y="2141326"/>
                          <a:pt x="-6014" y="4282670"/>
                          <a:pt x="1447" y="6423993"/>
                        </a:cubicBezTo>
                        <a:lnTo>
                          <a:pt x="8496871" y="6308188"/>
                        </a:lnTo>
                        <a:cubicBezTo>
                          <a:pt x="8500702" y="4275028"/>
                          <a:pt x="8504532" y="2241867"/>
                          <a:pt x="8508363" y="208707"/>
                        </a:cubicBezTo>
                        <a:lnTo>
                          <a:pt x="10681" y="3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081B0186-F300-412E-A439-9FB84C16CE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8620635" y="103977"/>
                    <a:ext cx="553673" cy="55367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0CF3B2B6-31C3-4707-9E01-A8A2381A66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8620635" y="103819"/>
                    <a:ext cx="554041" cy="55404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E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8A8EBCDF-5583-4E20-A4FE-FBB03C03C5CA}"/>
                    </a:ext>
                  </a:extLst>
                </p:cNvPr>
                <p:cNvSpPr/>
                <p:nvPr userDrawn="1"/>
              </p:nvSpPr>
              <p:spPr>
                <a:xfrm>
                  <a:off x="7891841" y="97406"/>
                  <a:ext cx="554041" cy="55404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E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C2181AB-6C47-41C5-8BFE-A01B3DBD584F}"/>
                </a:ext>
              </a:extLst>
            </p:cNvPr>
            <p:cNvSpPr/>
            <p:nvPr userDrawn="1"/>
          </p:nvSpPr>
          <p:spPr>
            <a:xfrm>
              <a:off x="7165217" y="93692"/>
              <a:ext cx="554041" cy="55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737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: R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United Curriculum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12BADD-93CB-420D-99C4-5AFE83662809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49451F-6F39-4ECE-A996-80CD71B52592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882C2A-A20A-4B4C-9A1E-99FC6659BA2C}"/>
              </a:ext>
            </a:extLst>
          </p:cNvPr>
          <p:cNvSpPr/>
          <p:nvPr userDrawn="1"/>
        </p:nvSpPr>
        <p:spPr>
          <a:xfrm rot="5400000">
            <a:off x="8649498" y="5296671"/>
            <a:ext cx="2194560" cy="3533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748568-E70C-43E5-9716-98EA8A4C878A}"/>
              </a:ext>
            </a:extLst>
          </p:cNvPr>
          <p:cNvSpPr txBox="1"/>
          <p:nvPr userDrawn="1"/>
        </p:nvSpPr>
        <p:spPr>
          <a:xfrm rot="16200000">
            <a:off x="8658004" y="5323878"/>
            <a:ext cx="216131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tx1"/>
                </a:solidFill>
                <a:latin typeface="United Curriculum" pitchFamily="2" charset="0"/>
              </a:rPr>
              <a:t>Reception</a:t>
            </a:r>
            <a:endParaRPr lang="en-GB" sz="1600" b="1">
              <a:solidFill>
                <a:schemeClr val="tx1"/>
              </a:solidFill>
              <a:latin typeface="United Curriculum" pitchFamily="2" charset="0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717EC3F-3730-4017-B175-4CC1A24AD586}"/>
              </a:ext>
            </a:extLst>
          </p:cNvPr>
          <p:cNvSpPr/>
          <p:nvPr userDrawn="1"/>
        </p:nvSpPr>
        <p:spPr>
          <a:xfrm>
            <a:off x="-15314" y="186280"/>
            <a:ext cx="6696728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21597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21597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401264E5-3843-4EAE-B764-D4E310B5FE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6378782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United Curriculum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9C6A708-2308-4132-930B-F9EFEBCA8FCA}"/>
              </a:ext>
            </a:extLst>
          </p:cNvPr>
          <p:cNvGrpSpPr/>
          <p:nvPr userDrawn="1"/>
        </p:nvGrpSpPr>
        <p:grpSpPr>
          <a:xfrm>
            <a:off x="6935504" y="-11278"/>
            <a:ext cx="2484164" cy="750994"/>
            <a:chOff x="6935504" y="-11278"/>
            <a:chExt cx="2484164" cy="75099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D3D4B55-290C-419E-9B03-97178C4BD6A9}"/>
                </a:ext>
              </a:extLst>
            </p:cNvPr>
            <p:cNvGrpSpPr/>
            <p:nvPr userDrawn="1"/>
          </p:nvGrpSpPr>
          <p:grpSpPr>
            <a:xfrm>
              <a:off x="6935504" y="-11278"/>
              <a:ext cx="2484164" cy="750994"/>
              <a:chOff x="6935504" y="-11278"/>
              <a:chExt cx="2484164" cy="750994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8A4A32A-54E0-457D-9D92-2ACC9852882D}"/>
                  </a:ext>
                </a:extLst>
              </p:cNvPr>
              <p:cNvSpPr/>
              <p:nvPr userDrawn="1"/>
            </p:nvSpPr>
            <p:spPr>
              <a:xfrm rot="16200000">
                <a:off x="7093689" y="-169366"/>
                <a:ext cx="748951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  <a:gd name="connsiteX0" fmla="*/ 10681 w 8508355"/>
                  <a:gd name="connsiteY0" fmla="*/ 3 h 6423990"/>
                  <a:gd name="connsiteX1" fmla="*/ 1447 w 8508355"/>
                  <a:gd name="connsiteY1" fmla="*/ 6423993 h 6423990"/>
                  <a:gd name="connsiteX2" fmla="*/ 8496871 w 8508355"/>
                  <a:gd name="connsiteY2" fmla="*/ 6308188 h 6423990"/>
                  <a:gd name="connsiteX3" fmla="*/ 8508360 w 8508355"/>
                  <a:gd name="connsiteY3" fmla="*/ 449945 h 6423990"/>
                  <a:gd name="connsiteX4" fmla="*/ 10681 w 8508355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55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29" y="2483105"/>
                      <a:pt x="8508360" y="449945"/>
                    </a:cubicBezTo>
                    <a:cubicBezTo>
                      <a:pt x="5675799" y="380377"/>
                      <a:pt x="2843242" y="69571"/>
                      <a:pt x="10681" y="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baseline="-25000"/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B45232E7-8467-4199-BB11-40727BA2C320}"/>
                  </a:ext>
                </a:extLst>
              </p:cNvPr>
              <p:cNvGrpSpPr/>
              <p:nvPr userDrawn="1"/>
            </p:nvGrpSpPr>
            <p:grpSpPr>
              <a:xfrm>
                <a:off x="7625552" y="-11278"/>
                <a:ext cx="1794116" cy="750994"/>
                <a:chOff x="7625552" y="-11278"/>
                <a:chExt cx="1794116" cy="750994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8C0AC788-54BE-4AA8-B1A4-210AC4EA6341}"/>
                    </a:ext>
                  </a:extLst>
                </p:cNvPr>
                <p:cNvSpPr/>
                <p:nvPr userDrawn="1"/>
              </p:nvSpPr>
              <p:spPr>
                <a:xfrm rot="16200000">
                  <a:off x="7783737" y="-169463"/>
                  <a:ext cx="748952" cy="1065321"/>
                </a:xfrm>
                <a:custGeom>
                  <a:avLst/>
                  <a:gdLst>
                    <a:gd name="connsiteX0" fmla="*/ 104172 w 8669438"/>
                    <a:gd name="connsiteY0" fmla="*/ 0 h 6423949"/>
                    <a:gd name="connsiteX1" fmla="*/ 0 w 8669438"/>
                    <a:gd name="connsiteY1" fmla="*/ 6423949 h 6423949"/>
                    <a:gd name="connsiteX2" fmla="*/ 8669438 w 8669438"/>
                    <a:gd name="connsiteY2" fmla="*/ 6308202 h 6423949"/>
                    <a:gd name="connsiteX3" fmla="*/ 8599990 w 8669438"/>
                    <a:gd name="connsiteY3" fmla="*/ 138896 h 6423949"/>
                    <a:gd name="connsiteX4" fmla="*/ 104172 w 8669438"/>
                    <a:gd name="connsiteY4" fmla="*/ 0 h 6423949"/>
                    <a:gd name="connsiteX0" fmla="*/ 183248 w 8669438"/>
                    <a:gd name="connsiteY0" fmla="*/ 3 h 6423935"/>
                    <a:gd name="connsiteX1" fmla="*/ 0 w 8669438"/>
                    <a:gd name="connsiteY1" fmla="*/ 6423935 h 6423935"/>
                    <a:gd name="connsiteX2" fmla="*/ 8669438 w 8669438"/>
                    <a:gd name="connsiteY2" fmla="*/ 6308188 h 6423935"/>
                    <a:gd name="connsiteX3" fmla="*/ 8599990 w 8669438"/>
                    <a:gd name="connsiteY3" fmla="*/ 138882 h 6423935"/>
                    <a:gd name="connsiteX4" fmla="*/ 183248 w 8669438"/>
                    <a:gd name="connsiteY4" fmla="*/ 3 h 6423935"/>
                    <a:gd name="connsiteX0" fmla="*/ 25077 w 8511267"/>
                    <a:gd name="connsiteY0" fmla="*/ 3 h 6441408"/>
                    <a:gd name="connsiteX1" fmla="*/ -3 w 8511267"/>
                    <a:gd name="connsiteY1" fmla="*/ 6441405 h 6441408"/>
                    <a:gd name="connsiteX2" fmla="*/ 8511267 w 8511267"/>
                    <a:gd name="connsiteY2" fmla="*/ 6308188 h 6441408"/>
                    <a:gd name="connsiteX3" fmla="*/ 8441819 w 8511267"/>
                    <a:gd name="connsiteY3" fmla="*/ 138882 h 6441408"/>
                    <a:gd name="connsiteX4" fmla="*/ 25077 w 8511267"/>
                    <a:gd name="connsiteY4" fmla="*/ 3 h 6441408"/>
                    <a:gd name="connsiteX0" fmla="*/ 3 w 8486193"/>
                    <a:gd name="connsiteY0" fmla="*/ 3 h 6423976"/>
                    <a:gd name="connsiteX1" fmla="*/ 22387 w 8486193"/>
                    <a:gd name="connsiteY1" fmla="*/ 6423973 h 6423976"/>
                    <a:gd name="connsiteX2" fmla="*/ 8486193 w 8486193"/>
                    <a:gd name="connsiteY2" fmla="*/ 6308188 h 6423976"/>
                    <a:gd name="connsiteX3" fmla="*/ 8416745 w 8486193"/>
                    <a:gd name="connsiteY3" fmla="*/ 138882 h 6423976"/>
                    <a:gd name="connsiteX4" fmla="*/ 3 w 8486193"/>
                    <a:gd name="connsiteY4" fmla="*/ 3 h 6423976"/>
                    <a:gd name="connsiteX0" fmla="*/ 10681 w 8496871"/>
                    <a:gd name="connsiteY0" fmla="*/ 3 h 6423990"/>
                    <a:gd name="connsiteX1" fmla="*/ 1447 w 8496871"/>
                    <a:gd name="connsiteY1" fmla="*/ 6423993 h 6423990"/>
                    <a:gd name="connsiteX2" fmla="*/ 8496871 w 8496871"/>
                    <a:gd name="connsiteY2" fmla="*/ 6308188 h 6423990"/>
                    <a:gd name="connsiteX3" fmla="*/ 8427423 w 8496871"/>
                    <a:gd name="connsiteY3" fmla="*/ 138882 h 6423990"/>
                    <a:gd name="connsiteX4" fmla="*/ 10681 w 8496871"/>
                    <a:gd name="connsiteY4" fmla="*/ 3 h 6423990"/>
                    <a:gd name="connsiteX0" fmla="*/ 10681 w 8508366"/>
                    <a:gd name="connsiteY0" fmla="*/ 3 h 6423990"/>
                    <a:gd name="connsiteX1" fmla="*/ 1447 w 8508366"/>
                    <a:gd name="connsiteY1" fmla="*/ 6423993 h 6423990"/>
                    <a:gd name="connsiteX2" fmla="*/ 8496871 w 8508366"/>
                    <a:gd name="connsiteY2" fmla="*/ 6308188 h 6423990"/>
                    <a:gd name="connsiteX3" fmla="*/ 8508363 w 8508366"/>
                    <a:gd name="connsiteY3" fmla="*/ 208707 h 6423990"/>
                    <a:gd name="connsiteX4" fmla="*/ 10681 w 8508366"/>
                    <a:gd name="connsiteY4" fmla="*/ 3 h 6423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08366" h="6423990">
                      <a:moveTo>
                        <a:pt x="10681" y="3"/>
                      </a:moveTo>
                      <a:cubicBezTo>
                        <a:pt x="18142" y="2141326"/>
                        <a:pt x="-6014" y="4282670"/>
                        <a:pt x="1447" y="6423993"/>
                      </a:cubicBezTo>
                      <a:lnTo>
                        <a:pt x="8496871" y="6308188"/>
                      </a:lnTo>
                      <a:cubicBezTo>
                        <a:pt x="8500702" y="4275028"/>
                        <a:pt x="8504532" y="2241867"/>
                        <a:pt x="8508363" y="208707"/>
                      </a:cubicBezTo>
                      <a:lnTo>
                        <a:pt x="10681" y="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68CEDA9D-27A7-4B33-A070-9192B3721755}"/>
                    </a:ext>
                  </a:extLst>
                </p:cNvPr>
                <p:cNvSpPr/>
                <p:nvPr userDrawn="1"/>
              </p:nvSpPr>
              <p:spPr>
                <a:xfrm>
                  <a:off x="7891841" y="97564"/>
                  <a:ext cx="553673" cy="55367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37F44EF5-C5D3-4904-90C8-E95CB1488987}"/>
                    </a:ext>
                  </a:extLst>
                </p:cNvPr>
                <p:cNvGrpSpPr/>
                <p:nvPr userDrawn="1"/>
              </p:nvGrpSpPr>
              <p:grpSpPr>
                <a:xfrm>
                  <a:off x="8354347" y="-9236"/>
                  <a:ext cx="1065321" cy="748952"/>
                  <a:chOff x="8354346" y="-8675"/>
                  <a:chExt cx="1065321" cy="748952"/>
                </a:xfrm>
              </p:grpSpPr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385B6FDF-5FEB-4218-811E-C8F6AF295D2B}"/>
                      </a:ext>
                    </a:extLst>
                  </p:cNvPr>
                  <p:cNvSpPr/>
                  <p:nvPr userDrawn="1"/>
                </p:nvSpPr>
                <p:spPr>
                  <a:xfrm rot="16200000">
                    <a:off x="8512531" y="-166860"/>
                    <a:ext cx="748952" cy="1065321"/>
                  </a:xfrm>
                  <a:custGeom>
                    <a:avLst/>
                    <a:gdLst>
                      <a:gd name="connsiteX0" fmla="*/ 104172 w 8669438"/>
                      <a:gd name="connsiteY0" fmla="*/ 0 h 6423949"/>
                      <a:gd name="connsiteX1" fmla="*/ 0 w 8669438"/>
                      <a:gd name="connsiteY1" fmla="*/ 6423949 h 6423949"/>
                      <a:gd name="connsiteX2" fmla="*/ 8669438 w 8669438"/>
                      <a:gd name="connsiteY2" fmla="*/ 6308202 h 6423949"/>
                      <a:gd name="connsiteX3" fmla="*/ 8599990 w 8669438"/>
                      <a:gd name="connsiteY3" fmla="*/ 138896 h 6423949"/>
                      <a:gd name="connsiteX4" fmla="*/ 104172 w 8669438"/>
                      <a:gd name="connsiteY4" fmla="*/ 0 h 6423949"/>
                      <a:gd name="connsiteX0" fmla="*/ 183248 w 8669438"/>
                      <a:gd name="connsiteY0" fmla="*/ 3 h 6423935"/>
                      <a:gd name="connsiteX1" fmla="*/ 0 w 8669438"/>
                      <a:gd name="connsiteY1" fmla="*/ 6423935 h 6423935"/>
                      <a:gd name="connsiteX2" fmla="*/ 8669438 w 8669438"/>
                      <a:gd name="connsiteY2" fmla="*/ 6308188 h 6423935"/>
                      <a:gd name="connsiteX3" fmla="*/ 8599990 w 8669438"/>
                      <a:gd name="connsiteY3" fmla="*/ 138882 h 6423935"/>
                      <a:gd name="connsiteX4" fmla="*/ 183248 w 8669438"/>
                      <a:gd name="connsiteY4" fmla="*/ 3 h 6423935"/>
                      <a:gd name="connsiteX0" fmla="*/ 25077 w 8511267"/>
                      <a:gd name="connsiteY0" fmla="*/ 3 h 6441408"/>
                      <a:gd name="connsiteX1" fmla="*/ -3 w 8511267"/>
                      <a:gd name="connsiteY1" fmla="*/ 6441405 h 6441408"/>
                      <a:gd name="connsiteX2" fmla="*/ 8511267 w 8511267"/>
                      <a:gd name="connsiteY2" fmla="*/ 6308188 h 6441408"/>
                      <a:gd name="connsiteX3" fmla="*/ 8441819 w 8511267"/>
                      <a:gd name="connsiteY3" fmla="*/ 138882 h 6441408"/>
                      <a:gd name="connsiteX4" fmla="*/ 25077 w 8511267"/>
                      <a:gd name="connsiteY4" fmla="*/ 3 h 6441408"/>
                      <a:gd name="connsiteX0" fmla="*/ 3 w 8486193"/>
                      <a:gd name="connsiteY0" fmla="*/ 3 h 6423976"/>
                      <a:gd name="connsiteX1" fmla="*/ 22387 w 8486193"/>
                      <a:gd name="connsiteY1" fmla="*/ 6423973 h 6423976"/>
                      <a:gd name="connsiteX2" fmla="*/ 8486193 w 8486193"/>
                      <a:gd name="connsiteY2" fmla="*/ 6308188 h 6423976"/>
                      <a:gd name="connsiteX3" fmla="*/ 8416745 w 8486193"/>
                      <a:gd name="connsiteY3" fmla="*/ 138882 h 6423976"/>
                      <a:gd name="connsiteX4" fmla="*/ 3 w 8486193"/>
                      <a:gd name="connsiteY4" fmla="*/ 3 h 6423976"/>
                      <a:gd name="connsiteX0" fmla="*/ 10681 w 8496871"/>
                      <a:gd name="connsiteY0" fmla="*/ 3 h 6423990"/>
                      <a:gd name="connsiteX1" fmla="*/ 1447 w 8496871"/>
                      <a:gd name="connsiteY1" fmla="*/ 6423993 h 6423990"/>
                      <a:gd name="connsiteX2" fmla="*/ 8496871 w 8496871"/>
                      <a:gd name="connsiteY2" fmla="*/ 6308188 h 6423990"/>
                      <a:gd name="connsiteX3" fmla="*/ 8427423 w 8496871"/>
                      <a:gd name="connsiteY3" fmla="*/ 138882 h 6423990"/>
                      <a:gd name="connsiteX4" fmla="*/ 10681 w 8496871"/>
                      <a:gd name="connsiteY4" fmla="*/ 3 h 6423990"/>
                      <a:gd name="connsiteX0" fmla="*/ 10681 w 8508366"/>
                      <a:gd name="connsiteY0" fmla="*/ 3 h 6423990"/>
                      <a:gd name="connsiteX1" fmla="*/ 1447 w 8508366"/>
                      <a:gd name="connsiteY1" fmla="*/ 6423993 h 6423990"/>
                      <a:gd name="connsiteX2" fmla="*/ 8496871 w 8508366"/>
                      <a:gd name="connsiteY2" fmla="*/ 6308188 h 6423990"/>
                      <a:gd name="connsiteX3" fmla="*/ 8508363 w 8508366"/>
                      <a:gd name="connsiteY3" fmla="*/ 208707 h 6423990"/>
                      <a:gd name="connsiteX4" fmla="*/ 10681 w 8508366"/>
                      <a:gd name="connsiteY4" fmla="*/ 3 h 6423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08366" h="6423990">
                        <a:moveTo>
                          <a:pt x="10681" y="3"/>
                        </a:moveTo>
                        <a:cubicBezTo>
                          <a:pt x="18142" y="2141326"/>
                          <a:pt x="-6014" y="4282670"/>
                          <a:pt x="1447" y="6423993"/>
                        </a:cubicBezTo>
                        <a:lnTo>
                          <a:pt x="8496871" y="6308188"/>
                        </a:lnTo>
                        <a:cubicBezTo>
                          <a:pt x="8500702" y="4275028"/>
                          <a:pt x="8504532" y="2241867"/>
                          <a:pt x="8508363" y="208707"/>
                        </a:cubicBezTo>
                        <a:lnTo>
                          <a:pt x="10681" y="3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39703EEA-ED77-48D1-94CF-9070623E821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8620635" y="103977"/>
                    <a:ext cx="553673" cy="55367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29ABFF0A-9D71-4086-A026-9B713B1390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8620635" y="103819"/>
                    <a:ext cx="554041" cy="55404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E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D47DF420-93F3-46AD-991A-E26BFEBC7F31}"/>
                    </a:ext>
                  </a:extLst>
                </p:cNvPr>
                <p:cNvSpPr/>
                <p:nvPr userDrawn="1"/>
              </p:nvSpPr>
              <p:spPr>
                <a:xfrm>
                  <a:off x="7891841" y="97406"/>
                  <a:ext cx="554041" cy="55404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E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2BD8B8C-C99A-4979-8D9E-E0693481C383}"/>
                </a:ext>
              </a:extLst>
            </p:cNvPr>
            <p:cNvSpPr/>
            <p:nvPr userDrawn="1"/>
          </p:nvSpPr>
          <p:spPr>
            <a:xfrm>
              <a:off x="7165217" y="93692"/>
              <a:ext cx="554041" cy="55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24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9380988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899621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United Curriculum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United Curriculum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7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: 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11304F-8817-4BE7-98BB-236BA6600322}"/>
              </a:ext>
            </a:extLst>
          </p:cNvPr>
          <p:cNvSpPr/>
          <p:nvPr userDrawn="1"/>
        </p:nvSpPr>
        <p:spPr>
          <a:xfrm rot="5400000">
            <a:off x="8650085" y="903193"/>
            <a:ext cx="2194560" cy="3533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United Curriculum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08696A-74CC-4B57-8072-B75CD3BEB3AC}"/>
              </a:ext>
            </a:extLst>
          </p:cNvPr>
          <p:cNvSpPr txBox="1"/>
          <p:nvPr userDrawn="1"/>
        </p:nvSpPr>
        <p:spPr>
          <a:xfrm rot="16200000">
            <a:off x="8658004" y="927194"/>
            <a:ext cx="216131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tx1"/>
                </a:solidFill>
                <a:latin typeface="United Curriculum" pitchFamily="2" charset="0"/>
              </a:rPr>
              <a:t>Nursery 2</a:t>
            </a:r>
            <a:endParaRPr lang="en-GB" sz="1600" b="1">
              <a:solidFill>
                <a:schemeClr val="tx1"/>
              </a:solidFill>
              <a:latin typeface="United Curriculum" pitchFamily="2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493F119-E782-47FD-8308-56C6FE94658E}"/>
              </a:ext>
            </a:extLst>
          </p:cNvPr>
          <p:cNvSpPr/>
          <p:nvPr userDrawn="1"/>
        </p:nvSpPr>
        <p:spPr>
          <a:xfrm>
            <a:off x="-15315" y="186280"/>
            <a:ext cx="9380988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3712576-BFF5-403B-95B0-3849732C09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899621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United Curriculum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12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: N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891E85-5FB5-4F09-A97C-DE406486C7C9}"/>
              </a:ext>
            </a:extLst>
          </p:cNvPr>
          <p:cNvSpPr/>
          <p:nvPr userDrawn="1"/>
        </p:nvSpPr>
        <p:spPr>
          <a:xfrm rot="5400000">
            <a:off x="8649500" y="3094868"/>
            <a:ext cx="2194560" cy="3533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United Curriculum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D99B84-59C6-4BF8-9B15-04C236AF8614}"/>
              </a:ext>
            </a:extLst>
          </p:cNvPr>
          <p:cNvSpPr txBox="1"/>
          <p:nvPr userDrawn="1"/>
        </p:nvSpPr>
        <p:spPr>
          <a:xfrm rot="16200000">
            <a:off x="8658004" y="3118869"/>
            <a:ext cx="216131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tx1"/>
                </a:solidFill>
                <a:latin typeface="United Curriculum" pitchFamily="2" charset="0"/>
              </a:rPr>
              <a:t>Nursery 3/4</a:t>
            </a:r>
            <a:endParaRPr lang="en-GB" sz="1600" b="1">
              <a:solidFill>
                <a:schemeClr val="tx1"/>
              </a:solidFill>
              <a:latin typeface="United Curriculum" pitchFamily="2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821EB77-BAB1-4C2E-A279-D3A8D37BB509}"/>
              </a:ext>
            </a:extLst>
          </p:cNvPr>
          <p:cNvSpPr/>
          <p:nvPr userDrawn="1"/>
        </p:nvSpPr>
        <p:spPr>
          <a:xfrm>
            <a:off x="-15315" y="186280"/>
            <a:ext cx="9380988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3619BB4-F44D-4053-A497-813CEFE5C6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899621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United Curriculum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16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: R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63FDE2-0AD5-46B2-BD0E-E131EEA68CB9}"/>
              </a:ext>
            </a:extLst>
          </p:cNvPr>
          <p:cNvSpPr/>
          <p:nvPr userDrawn="1"/>
        </p:nvSpPr>
        <p:spPr>
          <a:xfrm rot="5400000">
            <a:off x="8649498" y="5296671"/>
            <a:ext cx="2194560" cy="3533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United Curriculum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718494-0FA8-4D1D-96DA-420FED8D1E29}"/>
              </a:ext>
            </a:extLst>
          </p:cNvPr>
          <p:cNvSpPr txBox="1"/>
          <p:nvPr userDrawn="1"/>
        </p:nvSpPr>
        <p:spPr>
          <a:xfrm rot="16200000">
            <a:off x="8658004" y="5323878"/>
            <a:ext cx="216131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tx1"/>
                </a:solidFill>
                <a:latin typeface="United Curriculum" pitchFamily="2" charset="0"/>
              </a:rPr>
              <a:t>Reception</a:t>
            </a:r>
            <a:endParaRPr lang="en-GB" sz="1600" b="1">
              <a:solidFill>
                <a:schemeClr val="tx1"/>
              </a:solidFill>
              <a:latin typeface="United Curriculum" pitchFamily="2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79B1C84-B86B-4652-9F0C-4E5DCB36F611}"/>
              </a:ext>
            </a:extLst>
          </p:cNvPr>
          <p:cNvSpPr/>
          <p:nvPr userDrawn="1"/>
        </p:nvSpPr>
        <p:spPr>
          <a:xfrm>
            <a:off x="-15315" y="186280"/>
            <a:ext cx="9380988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8ABC1D7-0344-4112-AFC2-A750009474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899621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United Curriculum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35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8D28F58-D3C9-4831-A6A2-45D69F5FF99D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8354346" y="-8675"/>
            <a:chExt cx="1065321" cy="74895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2ACE61-AEFC-4173-A16A-57A130848E54}"/>
                </a:ext>
              </a:extLst>
            </p:cNvPr>
            <p:cNvSpPr/>
            <p:nvPr userDrawn="1"/>
          </p:nvSpPr>
          <p:spPr>
            <a:xfrm rot="16200000">
              <a:off x="8512531" y="-166860"/>
              <a:ext cx="748952" cy="1065321"/>
            </a:xfrm>
            <a:custGeom>
              <a:avLst/>
              <a:gdLst>
                <a:gd name="connsiteX0" fmla="*/ 104172 w 8669438"/>
                <a:gd name="connsiteY0" fmla="*/ 0 h 6423949"/>
                <a:gd name="connsiteX1" fmla="*/ 0 w 8669438"/>
                <a:gd name="connsiteY1" fmla="*/ 6423949 h 6423949"/>
                <a:gd name="connsiteX2" fmla="*/ 8669438 w 8669438"/>
                <a:gd name="connsiteY2" fmla="*/ 6308202 h 6423949"/>
                <a:gd name="connsiteX3" fmla="*/ 8599990 w 8669438"/>
                <a:gd name="connsiteY3" fmla="*/ 138896 h 6423949"/>
                <a:gd name="connsiteX4" fmla="*/ 104172 w 8669438"/>
                <a:gd name="connsiteY4" fmla="*/ 0 h 6423949"/>
                <a:gd name="connsiteX0" fmla="*/ 183248 w 8669438"/>
                <a:gd name="connsiteY0" fmla="*/ 3 h 6423935"/>
                <a:gd name="connsiteX1" fmla="*/ 0 w 8669438"/>
                <a:gd name="connsiteY1" fmla="*/ 6423935 h 6423935"/>
                <a:gd name="connsiteX2" fmla="*/ 8669438 w 8669438"/>
                <a:gd name="connsiteY2" fmla="*/ 6308188 h 6423935"/>
                <a:gd name="connsiteX3" fmla="*/ 8599990 w 8669438"/>
                <a:gd name="connsiteY3" fmla="*/ 138882 h 6423935"/>
                <a:gd name="connsiteX4" fmla="*/ 183248 w 8669438"/>
                <a:gd name="connsiteY4" fmla="*/ 3 h 6423935"/>
                <a:gd name="connsiteX0" fmla="*/ 25077 w 8511267"/>
                <a:gd name="connsiteY0" fmla="*/ 3 h 6441408"/>
                <a:gd name="connsiteX1" fmla="*/ -3 w 8511267"/>
                <a:gd name="connsiteY1" fmla="*/ 6441405 h 6441408"/>
                <a:gd name="connsiteX2" fmla="*/ 8511267 w 8511267"/>
                <a:gd name="connsiteY2" fmla="*/ 6308188 h 6441408"/>
                <a:gd name="connsiteX3" fmla="*/ 8441819 w 8511267"/>
                <a:gd name="connsiteY3" fmla="*/ 138882 h 6441408"/>
                <a:gd name="connsiteX4" fmla="*/ 25077 w 8511267"/>
                <a:gd name="connsiteY4" fmla="*/ 3 h 6441408"/>
                <a:gd name="connsiteX0" fmla="*/ 3 w 8486193"/>
                <a:gd name="connsiteY0" fmla="*/ 3 h 6423976"/>
                <a:gd name="connsiteX1" fmla="*/ 22387 w 8486193"/>
                <a:gd name="connsiteY1" fmla="*/ 6423973 h 6423976"/>
                <a:gd name="connsiteX2" fmla="*/ 8486193 w 8486193"/>
                <a:gd name="connsiteY2" fmla="*/ 6308188 h 6423976"/>
                <a:gd name="connsiteX3" fmla="*/ 8416745 w 8486193"/>
                <a:gd name="connsiteY3" fmla="*/ 138882 h 6423976"/>
                <a:gd name="connsiteX4" fmla="*/ 3 w 8486193"/>
                <a:gd name="connsiteY4" fmla="*/ 3 h 6423976"/>
                <a:gd name="connsiteX0" fmla="*/ 10681 w 8496871"/>
                <a:gd name="connsiteY0" fmla="*/ 3 h 6423990"/>
                <a:gd name="connsiteX1" fmla="*/ 1447 w 8496871"/>
                <a:gd name="connsiteY1" fmla="*/ 6423993 h 6423990"/>
                <a:gd name="connsiteX2" fmla="*/ 8496871 w 8496871"/>
                <a:gd name="connsiteY2" fmla="*/ 6308188 h 6423990"/>
                <a:gd name="connsiteX3" fmla="*/ 8427423 w 8496871"/>
                <a:gd name="connsiteY3" fmla="*/ 138882 h 6423990"/>
                <a:gd name="connsiteX4" fmla="*/ 10681 w 8496871"/>
                <a:gd name="connsiteY4" fmla="*/ 3 h 6423990"/>
                <a:gd name="connsiteX0" fmla="*/ 10681 w 8508366"/>
                <a:gd name="connsiteY0" fmla="*/ 3 h 6423990"/>
                <a:gd name="connsiteX1" fmla="*/ 1447 w 8508366"/>
                <a:gd name="connsiteY1" fmla="*/ 6423993 h 6423990"/>
                <a:gd name="connsiteX2" fmla="*/ 8496871 w 8508366"/>
                <a:gd name="connsiteY2" fmla="*/ 6308188 h 6423990"/>
                <a:gd name="connsiteX3" fmla="*/ 8508363 w 8508366"/>
                <a:gd name="connsiteY3" fmla="*/ 208707 h 6423990"/>
                <a:gd name="connsiteX4" fmla="*/ 10681 w 8508366"/>
                <a:gd name="connsiteY4" fmla="*/ 3 h 642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8366" h="6423990">
                  <a:moveTo>
                    <a:pt x="10681" y="3"/>
                  </a:moveTo>
                  <a:cubicBezTo>
                    <a:pt x="18142" y="2141326"/>
                    <a:pt x="-6014" y="4282670"/>
                    <a:pt x="1447" y="6423993"/>
                  </a:cubicBezTo>
                  <a:lnTo>
                    <a:pt x="8496871" y="6308188"/>
                  </a:lnTo>
                  <a:cubicBezTo>
                    <a:pt x="8500702" y="4275028"/>
                    <a:pt x="8504532" y="2241867"/>
                    <a:pt x="8508363" y="208707"/>
                  </a:cubicBezTo>
                  <a:lnTo>
                    <a:pt x="10681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5CFFFD-D24F-4D34-9237-D76083B5D294}"/>
                </a:ext>
              </a:extLst>
            </p:cNvPr>
            <p:cNvSpPr/>
            <p:nvPr userDrawn="1"/>
          </p:nvSpPr>
          <p:spPr>
            <a:xfrm>
              <a:off x="8620635" y="103977"/>
              <a:ext cx="553673" cy="5536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707D217-2AB5-46E8-9C12-4504461C9626}"/>
                </a:ext>
              </a:extLst>
            </p:cNvPr>
            <p:cNvSpPr/>
            <p:nvPr userDrawn="1"/>
          </p:nvSpPr>
          <p:spPr>
            <a:xfrm>
              <a:off x="8620635" y="103819"/>
              <a:ext cx="554041" cy="55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United Curriculum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United Curriculum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0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: 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11304F-8817-4BE7-98BB-236BA6600322}"/>
              </a:ext>
            </a:extLst>
          </p:cNvPr>
          <p:cNvSpPr/>
          <p:nvPr userDrawn="1"/>
        </p:nvSpPr>
        <p:spPr>
          <a:xfrm rot="5400000">
            <a:off x="8650085" y="903193"/>
            <a:ext cx="2194560" cy="3533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63A3CC8-2FBD-4435-B4BD-4B71380E8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United Curriculum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United Curriculum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4AF540-461E-4C74-AB56-6D7AE3C35367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8354346" y="-8675"/>
            <a:chExt cx="1065321" cy="7489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CB0DB5C-2E91-487E-AF2E-8F7BB1577162}"/>
                </a:ext>
              </a:extLst>
            </p:cNvPr>
            <p:cNvSpPr/>
            <p:nvPr userDrawn="1"/>
          </p:nvSpPr>
          <p:spPr>
            <a:xfrm rot="16200000">
              <a:off x="8512531" y="-166860"/>
              <a:ext cx="748952" cy="1065321"/>
            </a:xfrm>
            <a:custGeom>
              <a:avLst/>
              <a:gdLst>
                <a:gd name="connsiteX0" fmla="*/ 104172 w 8669438"/>
                <a:gd name="connsiteY0" fmla="*/ 0 h 6423949"/>
                <a:gd name="connsiteX1" fmla="*/ 0 w 8669438"/>
                <a:gd name="connsiteY1" fmla="*/ 6423949 h 6423949"/>
                <a:gd name="connsiteX2" fmla="*/ 8669438 w 8669438"/>
                <a:gd name="connsiteY2" fmla="*/ 6308202 h 6423949"/>
                <a:gd name="connsiteX3" fmla="*/ 8599990 w 8669438"/>
                <a:gd name="connsiteY3" fmla="*/ 138896 h 6423949"/>
                <a:gd name="connsiteX4" fmla="*/ 104172 w 8669438"/>
                <a:gd name="connsiteY4" fmla="*/ 0 h 6423949"/>
                <a:gd name="connsiteX0" fmla="*/ 183248 w 8669438"/>
                <a:gd name="connsiteY0" fmla="*/ 3 h 6423935"/>
                <a:gd name="connsiteX1" fmla="*/ 0 w 8669438"/>
                <a:gd name="connsiteY1" fmla="*/ 6423935 h 6423935"/>
                <a:gd name="connsiteX2" fmla="*/ 8669438 w 8669438"/>
                <a:gd name="connsiteY2" fmla="*/ 6308188 h 6423935"/>
                <a:gd name="connsiteX3" fmla="*/ 8599990 w 8669438"/>
                <a:gd name="connsiteY3" fmla="*/ 138882 h 6423935"/>
                <a:gd name="connsiteX4" fmla="*/ 183248 w 8669438"/>
                <a:gd name="connsiteY4" fmla="*/ 3 h 6423935"/>
                <a:gd name="connsiteX0" fmla="*/ 25077 w 8511267"/>
                <a:gd name="connsiteY0" fmla="*/ 3 h 6441408"/>
                <a:gd name="connsiteX1" fmla="*/ -3 w 8511267"/>
                <a:gd name="connsiteY1" fmla="*/ 6441405 h 6441408"/>
                <a:gd name="connsiteX2" fmla="*/ 8511267 w 8511267"/>
                <a:gd name="connsiteY2" fmla="*/ 6308188 h 6441408"/>
                <a:gd name="connsiteX3" fmla="*/ 8441819 w 8511267"/>
                <a:gd name="connsiteY3" fmla="*/ 138882 h 6441408"/>
                <a:gd name="connsiteX4" fmla="*/ 25077 w 8511267"/>
                <a:gd name="connsiteY4" fmla="*/ 3 h 6441408"/>
                <a:gd name="connsiteX0" fmla="*/ 3 w 8486193"/>
                <a:gd name="connsiteY0" fmla="*/ 3 h 6423976"/>
                <a:gd name="connsiteX1" fmla="*/ 22387 w 8486193"/>
                <a:gd name="connsiteY1" fmla="*/ 6423973 h 6423976"/>
                <a:gd name="connsiteX2" fmla="*/ 8486193 w 8486193"/>
                <a:gd name="connsiteY2" fmla="*/ 6308188 h 6423976"/>
                <a:gd name="connsiteX3" fmla="*/ 8416745 w 8486193"/>
                <a:gd name="connsiteY3" fmla="*/ 138882 h 6423976"/>
                <a:gd name="connsiteX4" fmla="*/ 3 w 8486193"/>
                <a:gd name="connsiteY4" fmla="*/ 3 h 6423976"/>
                <a:gd name="connsiteX0" fmla="*/ 10681 w 8496871"/>
                <a:gd name="connsiteY0" fmla="*/ 3 h 6423990"/>
                <a:gd name="connsiteX1" fmla="*/ 1447 w 8496871"/>
                <a:gd name="connsiteY1" fmla="*/ 6423993 h 6423990"/>
                <a:gd name="connsiteX2" fmla="*/ 8496871 w 8496871"/>
                <a:gd name="connsiteY2" fmla="*/ 6308188 h 6423990"/>
                <a:gd name="connsiteX3" fmla="*/ 8427423 w 8496871"/>
                <a:gd name="connsiteY3" fmla="*/ 138882 h 6423990"/>
                <a:gd name="connsiteX4" fmla="*/ 10681 w 8496871"/>
                <a:gd name="connsiteY4" fmla="*/ 3 h 6423990"/>
                <a:gd name="connsiteX0" fmla="*/ 10681 w 8508366"/>
                <a:gd name="connsiteY0" fmla="*/ 3 h 6423990"/>
                <a:gd name="connsiteX1" fmla="*/ 1447 w 8508366"/>
                <a:gd name="connsiteY1" fmla="*/ 6423993 h 6423990"/>
                <a:gd name="connsiteX2" fmla="*/ 8496871 w 8508366"/>
                <a:gd name="connsiteY2" fmla="*/ 6308188 h 6423990"/>
                <a:gd name="connsiteX3" fmla="*/ 8508363 w 8508366"/>
                <a:gd name="connsiteY3" fmla="*/ 208707 h 6423990"/>
                <a:gd name="connsiteX4" fmla="*/ 10681 w 8508366"/>
                <a:gd name="connsiteY4" fmla="*/ 3 h 642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8366" h="6423990">
                  <a:moveTo>
                    <a:pt x="10681" y="3"/>
                  </a:moveTo>
                  <a:cubicBezTo>
                    <a:pt x="18142" y="2141326"/>
                    <a:pt x="-6014" y="4282670"/>
                    <a:pt x="1447" y="6423993"/>
                  </a:cubicBezTo>
                  <a:lnTo>
                    <a:pt x="8496871" y="6308188"/>
                  </a:lnTo>
                  <a:cubicBezTo>
                    <a:pt x="8500702" y="4275028"/>
                    <a:pt x="8504532" y="2241867"/>
                    <a:pt x="8508363" y="208707"/>
                  </a:cubicBezTo>
                  <a:lnTo>
                    <a:pt x="10681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4609081-4BB6-4192-8ADE-7BB3F8AC58D8}"/>
                </a:ext>
              </a:extLst>
            </p:cNvPr>
            <p:cNvSpPr/>
            <p:nvPr userDrawn="1"/>
          </p:nvSpPr>
          <p:spPr>
            <a:xfrm>
              <a:off x="8620635" y="103977"/>
              <a:ext cx="553673" cy="5536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AD09F17-D6D4-44CB-ABD5-ECFCC4CE2681}"/>
                </a:ext>
              </a:extLst>
            </p:cNvPr>
            <p:cNvSpPr/>
            <p:nvPr userDrawn="1"/>
          </p:nvSpPr>
          <p:spPr>
            <a:xfrm>
              <a:off x="8620635" y="103819"/>
              <a:ext cx="554041" cy="55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CCEE517-C9DB-46E7-A318-334166CC7524}"/>
              </a:ext>
            </a:extLst>
          </p:cNvPr>
          <p:cNvSpPr txBox="1"/>
          <p:nvPr userDrawn="1"/>
        </p:nvSpPr>
        <p:spPr>
          <a:xfrm rot="16200000">
            <a:off x="8658004" y="927194"/>
            <a:ext cx="2161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tx1"/>
                </a:solidFill>
                <a:latin typeface="United Curriculum" pitchFamily="2" charset="0"/>
              </a:rPr>
              <a:t>Nursery 2</a:t>
            </a:r>
            <a:endParaRPr lang="en-GB" sz="1600" b="1">
              <a:solidFill>
                <a:schemeClr val="tx1"/>
              </a:solidFill>
              <a:latin typeface="United Curricul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1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: N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3C5E11F-61BD-46F6-8978-39D5E7EC7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United Curriculum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United Curriculum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7BEF76-B4A4-467E-8FD5-59E204D9FA27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8354346" y="-8675"/>
            <a:chExt cx="1065321" cy="74895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656DB94-ADE0-4EF9-94F0-51CBEFF7A4AB}"/>
                </a:ext>
              </a:extLst>
            </p:cNvPr>
            <p:cNvSpPr/>
            <p:nvPr userDrawn="1"/>
          </p:nvSpPr>
          <p:spPr>
            <a:xfrm rot="16200000">
              <a:off x="8512531" y="-166860"/>
              <a:ext cx="748952" cy="1065321"/>
            </a:xfrm>
            <a:custGeom>
              <a:avLst/>
              <a:gdLst>
                <a:gd name="connsiteX0" fmla="*/ 104172 w 8669438"/>
                <a:gd name="connsiteY0" fmla="*/ 0 h 6423949"/>
                <a:gd name="connsiteX1" fmla="*/ 0 w 8669438"/>
                <a:gd name="connsiteY1" fmla="*/ 6423949 h 6423949"/>
                <a:gd name="connsiteX2" fmla="*/ 8669438 w 8669438"/>
                <a:gd name="connsiteY2" fmla="*/ 6308202 h 6423949"/>
                <a:gd name="connsiteX3" fmla="*/ 8599990 w 8669438"/>
                <a:gd name="connsiteY3" fmla="*/ 138896 h 6423949"/>
                <a:gd name="connsiteX4" fmla="*/ 104172 w 8669438"/>
                <a:gd name="connsiteY4" fmla="*/ 0 h 6423949"/>
                <a:gd name="connsiteX0" fmla="*/ 183248 w 8669438"/>
                <a:gd name="connsiteY0" fmla="*/ 3 h 6423935"/>
                <a:gd name="connsiteX1" fmla="*/ 0 w 8669438"/>
                <a:gd name="connsiteY1" fmla="*/ 6423935 h 6423935"/>
                <a:gd name="connsiteX2" fmla="*/ 8669438 w 8669438"/>
                <a:gd name="connsiteY2" fmla="*/ 6308188 h 6423935"/>
                <a:gd name="connsiteX3" fmla="*/ 8599990 w 8669438"/>
                <a:gd name="connsiteY3" fmla="*/ 138882 h 6423935"/>
                <a:gd name="connsiteX4" fmla="*/ 183248 w 8669438"/>
                <a:gd name="connsiteY4" fmla="*/ 3 h 6423935"/>
                <a:gd name="connsiteX0" fmla="*/ 25077 w 8511267"/>
                <a:gd name="connsiteY0" fmla="*/ 3 h 6441408"/>
                <a:gd name="connsiteX1" fmla="*/ -3 w 8511267"/>
                <a:gd name="connsiteY1" fmla="*/ 6441405 h 6441408"/>
                <a:gd name="connsiteX2" fmla="*/ 8511267 w 8511267"/>
                <a:gd name="connsiteY2" fmla="*/ 6308188 h 6441408"/>
                <a:gd name="connsiteX3" fmla="*/ 8441819 w 8511267"/>
                <a:gd name="connsiteY3" fmla="*/ 138882 h 6441408"/>
                <a:gd name="connsiteX4" fmla="*/ 25077 w 8511267"/>
                <a:gd name="connsiteY4" fmla="*/ 3 h 6441408"/>
                <a:gd name="connsiteX0" fmla="*/ 3 w 8486193"/>
                <a:gd name="connsiteY0" fmla="*/ 3 h 6423976"/>
                <a:gd name="connsiteX1" fmla="*/ 22387 w 8486193"/>
                <a:gd name="connsiteY1" fmla="*/ 6423973 h 6423976"/>
                <a:gd name="connsiteX2" fmla="*/ 8486193 w 8486193"/>
                <a:gd name="connsiteY2" fmla="*/ 6308188 h 6423976"/>
                <a:gd name="connsiteX3" fmla="*/ 8416745 w 8486193"/>
                <a:gd name="connsiteY3" fmla="*/ 138882 h 6423976"/>
                <a:gd name="connsiteX4" fmla="*/ 3 w 8486193"/>
                <a:gd name="connsiteY4" fmla="*/ 3 h 6423976"/>
                <a:gd name="connsiteX0" fmla="*/ 10681 w 8496871"/>
                <a:gd name="connsiteY0" fmla="*/ 3 h 6423990"/>
                <a:gd name="connsiteX1" fmla="*/ 1447 w 8496871"/>
                <a:gd name="connsiteY1" fmla="*/ 6423993 h 6423990"/>
                <a:gd name="connsiteX2" fmla="*/ 8496871 w 8496871"/>
                <a:gd name="connsiteY2" fmla="*/ 6308188 h 6423990"/>
                <a:gd name="connsiteX3" fmla="*/ 8427423 w 8496871"/>
                <a:gd name="connsiteY3" fmla="*/ 138882 h 6423990"/>
                <a:gd name="connsiteX4" fmla="*/ 10681 w 8496871"/>
                <a:gd name="connsiteY4" fmla="*/ 3 h 6423990"/>
                <a:gd name="connsiteX0" fmla="*/ 10681 w 8508366"/>
                <a:gd name="connsiteY0" fmla="*/ 3 h 6423990"/>
                <a:gd name="connsiteX1" fmla="*/ 1447 w 8508366"/>
                <a:gd name="connsiteY1" fmla="*/ 6423993 h 6423990"/>
                <a:gd name="connsiteX2" fmla="*/ 8496871 w 8508366"/>
                <a:gd name="connsiteY2" fmla="*/ 6308188 h 6423990"/>
                <a:gd name="connsiteX3" fmla="*/ 8508363 w 8508366"/>
                <a:gd name="connsiteY3" fmla="*/ 208707 h 6423990"/>
                <a:gd name="connsiteX4" fmla="*/ 10681 w 8508366"/>
                <a:gd name="connsiteY4" fmla="*/ 3 h 642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8366" h="6423990">
                  <a:moveTo>
                    <a:pt x="10681" y="3"/>
                  </a:moveTo>
                  <a:cubicBezTo>
                    <a:pt x="18142" y="2141326"/>
                    <a:pt x="-6014" y="4282670"/>
                    <a:pt x="1447" y="6423993"/>
                  </a:cubicBezTo>
                  <a:lnTo>
                    <a:pt x="8496871" y="6308188"/>
                  </a:lnTo>
                  <a:cubicBezTo>
                    <a:pt x="8500702" y="4275028"/>
                    <a:pt x="8504532" y="2241867"/>
                    <a:pt x="8508363" y="208707"/>
                  </a:cubicBezTo>
                  <a:lnTo>
                    <a:pt x="10681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5F5DE52-0C96-44D4-AEB2-879F35CA4F9E}"/>
                </a:ext>
              </a:extLst>
            </p:cNvPr>
            <p:cNvSpPr/>
            <p:nvPr userDrawn="1"/>
          </p:nvSpPr>
          <p:spPr>
            <a:xfrm>
              <a:off x="8620635" y="103977"/>
              <a:ext cx="553673" cy="5536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D5E2008-0020-499D-8C20-BBA55A50F563}"/>
                </a:ext>
              </a:extLst>
            </p:cNvPr>
            <p:cNvSpPr/>
            <p:nvPr userDrawn="1"/>
          </p:nvSpPr>
          <p:spPr>
            <a:xfrm>
              <a:off x="8620635" y="103819"/>
              <a:ext cx="554041" cy="55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F9F42DC-F757-44BA-9DDF-1976AD420E67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97891C-938E-4EC5-BDBD-33C701E45048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37A421-97E4-42BE-858C-A0457E486D5D}"/>
              </a:ext>
            </a:extLst>
          </p:cNvPr>
          <p:cNvSpPr/>
          <p:nvPr userDrawn="1"/>
        </p:nvSpPr>
        <p:spPr>
          <a:xfrm rot="5400000">
            <a:off x="8649500" y="3094868"/>
            <a:ext cx="2194560" cy="3533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B40B1A-2706-481D-8121-C718B2954805}"/>
              </a:ext>
            </a:extLst>
          </p:cNvPr>
          <p:cNvSpPr txBox="1"/>
          <p:nvPr userDrawn="1"/>
        </p:nvSpPr>
        <p:spPr>
          <a:xfrm rot="16200000">
            <a:off x="8658004" y="3118869"/>
            <a:ext cx="216131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tx1"/>
                </a:solidFill>
                <a:latin typeface="United Curriculum" pitchFamily="2" charset="0"/>
              </a:rPr>
              <a:t>Nursery 3/4</a:t>
            </a:r>
            <a:endParaRPr lang="en-GB" sz="1600" b="1">
              <a:solidFill>
                <a:schemeClr val="tx1"/>
              </a:solidFill>
              <a:latin typeface="United Curricul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: R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5265FA-A7F8-4502-9C7F-AFAADBF2BAF7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FB7B79-1ACF-481C-A9B9-8A0EE7C52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United Curriculum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United Curriculum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United Curriculum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F08F39-9EDD-4326-B639-0565B67E5F5D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8354346" y="-8675"/>
            <a:chExt cx="1065321" cy="74895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09651FC-1F27-4ECF-AC35-FE9819162BD1}"/>
                </a:ext>
              </a:extLst>
            </p:cNvPr>
            <p:cNvSpPr/>
            <p:nvPr userDrawn="1"/>
          </p:nvSpPr>
          <p:spPr>
            <a:xfrm rot="16200000">
              <a:off x="8512531" y="-166860"/>
              <a:ext cx="748952" cy="1065321"/>
            </a:xfrm>
            <a:custGeom>
              <a:avLst/>
              <a:gdLst>
                <a:gd name="connsiteX0" fmla="*/ 104172 w 8669438"/>
                <a:gd name="connsiteY0" fmla="*/ 0 h 6423949"/>
                <a:gd name="connsiteX1" fmla="*/ 0 w 8669438"/>
                <a:gd name="connsiteY1" fmla="*/ 6423949 h 6423949"/>
                <a:gd name="connsiteX2" fmla="*/ 8669438 w 8669438"/>
                <a:gd name="connsiteY2" fmla="*/ 6308202 h 6423949"/>
                <a:gd name="connsiteX3" fmla="*/ 8599990 w 8669438"/>
                <a:gd name="connsiteY3" fmla="*/ 138896 h 6423949"/>
                <a:gd name="connsiteX4" fmla="*/ 104172 w 8669438"/>
                <a:gd name="connsiteY4" fmla="*/ 0 h 6423949"/>
                <a:gd name="connsiteX0" fmla="*/ 183248 w 8669438"/>
                <a:gd name="connsiteY0" fmla="*/ 3 h 6423935"/>
                <a:gd name="connsiteX1" fmla="*/ 0 w 8669438"/>
                <a:gd name="connsiteY1" fmla="*/ 6423935 h 6423935"/>
                <a:gd name="connsiteX2" fmla="*/ 8669438 w 8669438"/>
                <a:gd name="connsiteY2" fmla="*/ 6308188 h 6423935"/>
                <a:gd name="connsiteX3" fmla="*/ 8599990 w 8669438"/>
                <a:gd name="connsiteY3" fmla="*/ 138882 h 6423935"/>
                <a:gd name="connsiteX4" fmla="*/ 183248 w 8669438"/>
                <a:gd name="connsiteY4" fmla="*/ 3 h 6423935"/>
                <a:gd name="connsiteX0" fmla="*/ 25077 w 8511267"/>
                <a:gd name="connsiteY0" fmla="*/ 3 h 6441408"/>
                <a:gd name="connsiteX1" fmla="*/ -3 w 8511267"/>
                <a:gd name="connsiteY1" fmla="*/ 6441405 h 6441408"/>
                <a:gd name="connsiteX2" fmla="*/ 8511267 w 8511267"/>
                <a:gd name="connsiteY2" fmla="*/ 6308188 h 6441408"/>
                <a:gd name="connsiteX3" fmla="*/ 8441819 w 8511267"/>
                <a:gd name="connsiteY3" fmla="*/ 138882 h 6441408"/>
                <a:gd name="connsiteX4" fmla="*/ 25077 w 8511267"/>
                <a:gd name="connsiteY4" fmla="*/ 3 h 6441408"/>
                <a:gd name="connsiteX0" fmla="*/ 3 w 8486193"/>
                <a:gd name="connsiteY0" fmla="*/ 3 h 6423976"/>
                <a:gd name="connsiteX1" fmla="*/ 22387 w 8486193"/>
                <a:gd name="connsiteY1" fmla="*/ 6423973 h 6423976"/>
                <a:gd name="connsiteX2" fmla="*/ 8486193 w 8486193"/>
                <a:gd name="connsiteY2" fmla="*/ 6308188 h 6423976"/>
                <a:gd name="connsiteX3" fmla="*/ 8416745 w 8486193"/>
                <a:gd name="connsiteY3" fmla="*/ 138882 h 6423976"/>
                <a:gd name="connsiteX4" fmla="*/ 3 w 8486193"/>
                <a:gd name="connsiteY4" fmla="*/ 3 h 6423976"/>
                <a:gd name="connsiteX0" fmla="*/ 10681 w 8496871"/>
                <a:gd name="connsiteY0" fmla="*/ 3 h 6423990"/>
                <a:gd name="connsiteX1" fmla="*/ 1447 w 8496871"/>
                <a:gd name="connsiteY1" fmla="*/ 6423993 h 6423990"/>
                <a:gd name="connsiteX2" fmla="*/ 8496871 w 8496871"/>
                <a:gd name="connsiteY2" fmla="*/ 6308188 h 6423990"/>
                <a:gd name="connsiteX3" fmla="*/ 8427423 w 8496871"/>
                <a:gd name="connsiteY3" fmla="*/ 138882 h 6423990"/>
                <a:gd name="connsiteX4" fmla="*/ 10681 w 8496871"/>
                <a:gd name="connsiteY4" fmla="*/ 3 h 6423990"/>
                <a:gd name="connsiteX0" fmla="*/ 10681 w 8508366"/>
                <a:gd name="connsiteY0" fmla="*/ 3 h 6423990"/>
                <a:gd name="connsiteX1" fmla="*/ 1447 w 8508366"/>
                <a:gd name="connsiteY1" fmla="*/ 6423993 h 6423990"/>
                <a:gd name="connsiteX2" fmla="*/ 8496871 w 8508366"/>
                <a:gd name="connsiteY2" fmla="*/ 6308188 h 6423990"/>
                <a:gd name="connsiteX3" fmla="*/ 8508363 w 8508366"/>
                <a:gd name="connsiteY3" fmla="*/ 208707 h 6423990"/>
                <a:gd name="connsiteX4" fmla="*/ 10681 w 8508366"/>
                <a:gd name="connsiteY4" fmla="*/ 3 h 642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8366" h="6423990">
                  <a:moveTo>
                    <a:pt x="10681" y="3"/>
                  </a:moveTo>
                  <a:cubicBezTo>
                    <a:pt x="18142" y="2141326"/>
                    <a:pt x="-6014" y="4282670"/>
                    <a:pt x="1447" y="6423993"/>
                  </a:cubicBezTo>
                  <a:lnTo>
                    <a:pt x="8496871" y="6308188"/>
                  </a:lnTo>
                  <a:cubicBezTo>
                    <a:pt x="8500702" y="4275028"/>
                    <a:pt x="8504532" y="2241867"/>
                    <a:pt x="8508363" y="208707"/>
                  </a:cubicBezTo>
                  <a:lnTo>
                    <a:pt x="10681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BD27FD2-796E-484F-BCDF-5043CBB01A2E}"/>
                </a:ext>
              </a:extLst>
            </p:cNvPr>
            <p:cNvSpPr/>
            <p:nvPr userDrawn="1"/>
          </p:nvSpPr>
          <p:spPr>
            <a:xfrm>
              <a:off x="8620635" y="103977"/>
              <a:ext cx="553673" cy="5536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855019A-FAD2-44CF-9835-40097E4387A1}"/>
                </a:ext>
              </a:extLst>
            </p:cNvPr>
            <p:cNvSpPr/>
            <p:nvPr userDrawn="1"/>
          </p:nvSpPr>
          <p:spPr>
            <a:xfrm>
              <a:off x="8620635" y="103819"/>
              <a:ext cx="554041" cy="55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ACDAB6B-3DA2-4426-AA73-272B5E7CC87A}"/>
              </a:ext>
            </a:extLst>
          </p:cNvPr>
          <p:cNvSpPr/>
          <p:nvPr userDrawn="1"/>
        </p:nvSpPr>
        <p:spPr>
          <a:xfrm rot="5400000">
            <a:off x="8649498" y="5296671"/>
            <a:ext cx="2194560" cy="3533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491286-C2CA-4D19-8D90-8B4C7FC2EE94}"/>
              </a:ext>
            </a:extLst>
          </p:cNvPr>
          <p:cNvSpPr txBox="1"/>
          <p:nvPr userDrawn="1"/>
        </p:nvSpPr>
        <p:spPr>
          <a:xfrm rot="16200000">
            <a:off x="8658004" y="5323878"/>
            <a:ext cx="216131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tx1"/>
                </a:solidFill>
                <a:latin typeface="United Curriculum" pitchFamily="2" charset="0"/>
              </a:rPr>
              <a:t>Reception</a:t>
            </a:r>
            <a:endParaRPr lang="en-GB" sz="1600" b="1">
              <a:solidFill>
                <a:schemeClr val="tx1"/>
              </a:solidFill>
              <a:latin typeface="United Curricul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45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7A861E6-1372-43CB-BD5A-76FD71DD5CC2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08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E67B62-9F08-42F6-8135-B253C57580AD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9D60-35E7-4DD1-9362-5CC11EFD1459}"/>
              </a:ext>
            </a:extLst>
          </p:cNvPr>
          <p:cNvSpPr/>
          <p:nvPr userDrawn="1"/>
        </p:nvSpPr>
        <p:spPr>
          <a:xfrm rot="10800000">
            <a:off x="292963" y="6567595"/>
            <a:ext cx="9631878" cy="29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232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9CE7C-04F8-43ED-804F-2456F7A4ECBC}"/>
              </a:ext>
            </a:extLst>
          </p:cNvPr>
          <p:cNvCxnSpPr>
            <a:cxnSpLocks/>
          </p:cNvCxnSpPr>
          <p:nvPr userDrawn="1"/>
        </p:nvCxnSpPr>
        <p:spPr>
          <a:xfrm>
            <a:off x="47610" y="6521967"/>
            <a:ext cx="9858390" cy="0"/>
          </a:xfrm>
          <a:prstGeom prst="line">
            <a:avLst/>
          </a:prstGeom>
          <a:ln w="8890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6CF58C-35B7-4ACA-9825-902E71CDE024}"/>
              </a:ext>
            </a:extLst>
          </p:cNvPr>
          <p:cNvSpPr txBox="1">
            <a:spLocks/>
          </p:cNvSpPr>
          <p:nvPr userDrawn="1"/>
        </p:nvSpPr>
        <p:spPr>
          <a:xfrm>
            <a:off x="2026583" y="6594683"/>
            <a:ext cx="5852834" cy="2703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>
                <a:ln w="12700">
                  <a:noFill/>
                </a:ln>
                <a:solidFill>
                  <a:schemeClr val="bg2"/>
                </a:solidFill>
                <a:latin typeface="United Curriculum" pitchFamily="2" charset="0"/>
              </a:rPr>
              <a:t>EYFS  |  Medium Term Plan |  </a:t>
            </a:r>
            <a:r>
              <a:rPr lang="en-US" sz="900" b="0" dirty="0">
                <a:ln w="12700">
                  <a:noFill/>
                </a:ln>
                <a:solidFill>
                  <a:schemeClr val="bg2"/>
                </a:solidFill>
                <a:latin typeface="United Curriculum" pitchFamily="2" charset="0"/>
              </a:rPr>
              <a:t>Reception  |  Autumn 1 |  Me and My World</a:t>
            </a:r>
            <a:endParaRPr lang="en-GB" sz="900" b="0" dirty="0">
              <a:ln w="12700">
                <a:noFill/>
              </a:ln>
              <a:solidFill>
                <a:schemeClr val="bg2"/>
              </a:solidFill>
              <a:latin typeface="United Curriculum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3F0249-84CA-4B40-8804-94DB2F65435D}"/>
              </a:ext>
            </a:extLst>
          </p:cNvPr>
          <p:cNvGrpSpPr/>
          <p:nvPr userDrawn="1"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896CECD-A647-464D-81EC-D38BFAE0CB48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EA78AC-65D9-4545-82DA-EF2FDADF9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875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0" r:id="rId2"/>
    <p:sldLayoutId id="2147483751" r:id="rId3"/>
    <p:sldLayoutId id="2147483752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53" r:id="rId10"/>
    <p:sldLayoutId id="2147483754" r:id="rId11"/>
    <p:sldLayoutId id="2147483755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DE9A2A6-74F1-4D09-8855-0334E86EE55D}"/>
              </a:ext>
            </a:extLst>
          </p:cNvPr>
          <p:cNvSpPr/>
          <p:nvPr/>
        </p:nvSpPr>
        <p:spPr>
          <a:xfrm>
            <a:off x="0" y="1421786"/>
            <a:ext cx="8641128" cy="547046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/>
            <a:endParaRPr lang="en-GB">
              <a:solidFill>
                <a:srgbClr val="56565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AF0C49-A34C-453A-BDFB-7C4F88A02E00}"/>
              </a:ext>
            </a:extLst>
          </p:cNvPr>
          <p:cNvSpPr txBox="1">
            <a:spLocks/>
          </p:cNvSpPr>
          <p:nvPr/>
        </p:nvSpPr>
        <p:spPr>
          <a:xfrm>
            <a:off x="264113" y="1411625"/>
            <a:ext cx="8210583" cy="54704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rgbClr val="56565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Reception  </a:t>
            </a:r>
            <a:r>
              <a:rPr lang="en-US" sz="1800" dirty="0">
                <a:solidFill>
                  <a:schemeClr val="tx1"/>
                </a:solidFill>
              </a:rPr>
              <a:t>|  Autumn 1  |  </a:t>
            </a:r>
            <a:r>
              <a:rPr lang="en-US" b="0" dirty="0">
                <a:solidFill>
                  <a:schemeClr val="tx1"/>
                </a:solidFill>
              </a:rPr>
              <a:t>Me and My World</a:t>
            </a:r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8FB4AD7-D9B9-4612-87CD-A85CE05FF137}"/>
              </a:ext>
            </a:extLst>
          </p:cNvPr>
          <p:cNvSpPr txBox="1">
            <a:spLocks/>
          </p:cNvSpPr>
          <p:nvPr/>
        </p:nvSpPr>
        <p:spPr>
          <a:xfrm>
            <a:off x="237299" y="396352"/>
            <a:ext cx="8840713" cy="680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sz="1800" b="1" kern="100" spc="100" baseline="0">
                <a:solidFill>
                  <a:schemeClr val="bg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0"/>
              </a:lnSpc>
              <a:defRPr/>
            </a:pPr>
            <a:r>
              <a:rPr lang="en-US" sz="3600" spc="150" dirty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United Curriculum" pitchFamily="2" charset="0"/>
                <a:ea typeface="Roboto Slab" pitchFamily="2" charset="0"/>
                <a:cs typeface="Open Sans" panose="020B0606030504020204" pitchFamily="34" charset="0"/>
              </a:rPr>
              <a:t>EYFS Curriculum: Medium Term Plan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DAF8AA3-88A8-454A-9B58-D1699F4A8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810" y="2635043"/>
            <a:ext cx="4110373" cy="359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7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839CD0-B46E-4D34-9DA2-7DF633F7D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/>
              <a:t>Expressive Arts and Design</a:t>
            </a:r>
            <a:endParaRPr lang="en-GB" sz="2800"/>
          </a:p>
        </p:txBody>
      </p:sp>
      <p:graphicFrame>
        <p:nvGraphicFramePr>
          <p:cNvPr id="3" name="Table 25">
            <a:extLst>
              <a:ext uri="{FF2B5EF4-FFF2-40B4-BE49-F238E27FC236}">
                <a16:creationId xmlns:a16="http://schemas.microsoft.com/office/drawing/2014/main" id="{8C68086A-9CCD-45F9-9571-4E07C591A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068501"/>
              </p:ext>
            </p:extLst>
          </p:nvPr>
        </p:nvGraphicFramePr>
        <p:xfrm>
          <a:off x="232410" y="2889853"/>
          <a:ext cx="9196725" cy="24892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8019">
                  <a:extLst>
                    <a:ext uri="{9D8B030D-6E8A-4147-A177-3AD203B41FA5}">
                      <a16:colId xmlns:a16="http://schemas.microsoft.com/office/drawing/2014/main" val="247776695"/>
                    </a:ext>
                  </a:extLst>
                </a:gridCol>
                <a:gridCol w="3934353">
                  <a:extLst>
                    <a:ext uri="{9D8B030D-6E8A-4147-A177-3AD203B41FA5}">
                      <a16:colId xmlns:a16="http://schemas.microsoft.com/office/drawing/2014/main" val="3476586775"/>
                    </a:ext>
                  </a:extLst>
                </a:gridCol>
                <a:gridCol w="3934353">
                  <a:extLst>
                    <a:ext uri="{9D8B030D-6E8A-4147-A177-3AD203B41FA5}">
                      <a16:colId xmlns:a16="http://schemas.microsoft.com/office/drawing/2014/main" val="3380293508"/>
                    </a:ext>
                  </a:extLst>
                </a:gridCol>
              </a:tblGrid>
              <a:tr h="216000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323232"/>
                        </a:solidFill>
                        <a:latin typeface="United Curriculum" pitchFamily="2" charset="0"/>
                        <a:ea typeface="Roboto" panose="02000000000000000000" pitchFamily="2" charset="0"/>
                        <a:cs typeface="Rubik" pitchFamily="2" charset="-79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323232"/>
                          </a:solidFill>
                          <a:latin typeface="United Curriculum" pitchFamily="2" charset="0"/>
                          <a:ea typeface="Roboto" panose="02000000000000000000" pitchFamily="2" charset="0"/>
                          <a:cs typeface="Rubik" pitchFamily="2" charset="-79"/>
                        </a:rPr>
                        <a:t>What Practitioners Should Do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323232"/>
                          </a:solidFill>
                          <a:latin typeface="United Curriculum" pitchFamily="2" charset="0"/>
                          <a:ea typeface="Roboto" panose="02000000000000000000" pitchFamily="2" charset="0"/>
                          <a:cs typeface="Rubik" pitchFamily="2" charset="-79"/>
                        </a:rPr>
                        <a:t>What the Children Will Do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110688"/>
                  </a:ext>
                </a:extLst>
              </a:tr>
              <a:tr h="140503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 panose="02000000000000000000" pitchFamily="2" charset="0"/>
                        </a:rPr>
                        <a:t>Learning Task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Talk about the effects created using different mark making tools.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Model how to hold and control mark making tools.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Model creating a self-portrait narrating their actions.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Talk about hair, skin and eye colour.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Prompt children to observe closely through questioning.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Using a choice of paint, pencils or crayons, create a self-portrait. Use a mirror to observe their features.</a:t>
                      </a:r>
                      <a:endParaRPr lang="en-GB" sz="10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348671"/>
                  </a:ext>
                </a:extLst>
              </a:tr>
              <a:tr h="85983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 panose="02000000000000000000" pitchFamily="2" charset="0"/>
                        </a:rPr>
                        <a:t>Enhanced Provision:</a:t>
                      </a:r>
                    </a:p>
                    <a:p>
                      <a:pPr marL="0" indent="0" algn="ctr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 panose="02000000000000000000" pitchFamily="2" charset="0"/>
                        </a:rPr>
                        <a:t>Role play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EE9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Model role-play scenarios.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Provide images of different types of family from around the world.</a:t>
                      </a:r>
                      <a:endParaRPr lang="en-GB" sz="10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EE9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Use photographs of different families to support role play.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Role-play vising different family members.</a:t>
                      </a:r>
                      <a:endParaRPr lang="en-GB" sz="10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685769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852D26F9-C0EB-4DCE-A098-E102883C7BF6}"/>
              </a:ext>
            </a:extLst>
          </p:cNvPr>
          <p:cNvGrpSpPr/>
          <p:nvPr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C14134B6-7208-46DA-8376-575BFDD967F7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0F14F9-024B-4DF4-80E2-B795D2B551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9C7570-91EF-4166-B68F-76EE1E53B50E}"/>
              </a:ext>
            </a:extLst>
          </p:cNvPr>
          <p:cNvGrpSpPr/>
          <p:nvPr/>
        </p:nvGrpSpPr>
        <p:grpSpPr>
          <a:xfrm>
            <a:off x="7896096" y="112297"/>
            <a:ext cx="554041" cy="574785"/>
            <a:chOff x="10523840" y="1844129"/>
            <a:chExt cx="554041" cy="57478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C72ED63-6BC0-4BA1-829B-AEDFF6F0C63C}"/>
                </a:ext>
              </a:extLst>
            </p:cNvPr>
            <p:cNvSpPr/>
            <p:nvPr/>
          </p:nvSpPr>
          <p:spPr>
            <a:xfrm>
              <a:off x="10523840" y="1844129"/>
              <a:ext cx="554041" cy="55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2EBE8549-BD7D-4219-8DCB-0CFC1E6EA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248" y="1899584"/>
              <a:ext cx="328851" cy="519330"/>
            </a:xfrm>
            <a:prstGeom prst="rect">
              <a:avLst/>
            </a:prstGeom>
          </p:spPr>
        </p:pic>
      </p:grp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DA6FC9A8-A3BD-44D1-89B1-ED8A1C9D8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176" y="234234"/>
            <a:ext cx="449386" cy="3920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FAA49B-2320-0ED4-0983-12210A89BAA5}"/>
              </a:ext>
            </a:extLst>
          </p:cNvPr>
          <p:cNvSpPr/>
          <p:nvPr/>
        </p:nvSpPr>
        <p:spPr>
          <a:xfrm>
            <a:off x="232410" y="1290656"/>
            <a:ext cx="5839916" cy="123169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Development matters</a:t>
            </a:r>
          </a:p>
          <a:p>
            <a:pPr marL="171450" lvl="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Explore, use and refine a variety of artistic effects to express their ideas and feelings.</a:t>
            </a:r>
          </a:p>
          <a:p>
            <a:pPr marL="171450" lvl="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Develop storylines in their pretend play.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4F9CCC-8B55-2F46-F321-473425A1B364}"/>
              </a:ext>
            </a:extLst>
          </p:cNvPr>
          <p:cNvSpPr/>
          <p:nvPr/>
        </p:nvSpPr>
        <p:spPr>
          <a:xfrm>
            <a:off x="5495278" y="1290656"/>
            <a:ext cx="3933858" cy="977145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ELG (Past and Present)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Safely use and explore a variety of materials, tools and techniques, experimenting with colour, design, texture, form and function.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51149940-D62D-EFA5-2ECE-D03683200B41}"/>
              </a:ext>
            </a:extLst>
          </p:cNvPr>
          <p:cNvSpPr/>
          <p:nvPr/>
        </p:nvSpPr>
        <p:spPr>
          <a:xfrm>
            <a:off x="3540" y="937687"/>
            <a:ext cx="2533920" cy="304586"/>
          </a:xfrm>
          <a:custGeom>
            <a:avLst/>
            <a:gdLst>
              <a:gd name="connsiteX0" fmla="*/ 0 w 3642435"/>
              <a:gd name="connsiteY0" fmla="*/ 0 h 304586"/>
              <a:gd name="connsiteX1" fmla="*/ 3642435 w 3642435"/>
              <a:gd name="connsiteY1" fmla="*/ 0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587571 w 3642435"/>
              <a:gd name="connsiteY1" fmla="*/ 609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587572 w 3642435"/>
              <a:gd name="connsiteY1" fmla="*/ 101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587572 w 3642435"/>
              <a:gd name="connsiteY1" fmla="*/ 101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435" h="304586">
                <a:moveTo>
                  <a:pt x="0" y="0"/>
                </a:moveTo>
                <a:lnTo>
                  <a:pt x="3587572" y="1016"/>
                </a:lnTo>
                <a:lnTo>
                  <a:pt x="3642435" y="304586"/>
                </a:lnTo>
                <a:lnTo>
                  <a:pt x="0" y="304586"/>
                </a:lnTo>
                <a:lnTo>
                  <a:pt x="0" y="0"/>
                </a:lnTo>
                <a:close/>
              </a:path>
            </a:pathLst>
          </a:custGeom>
          <a:solidFill>
            <a:srgbClr val="56565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lvl="1">
              <a:spcAft>
                <a:spcPts val="1200"/>
              </a:spcAft>
            </a:pPr>
            <a:r>
              <a:rPr lang="en-US" sz="1400" b="1" dirty="0">
                <a:solidFill>
                  <a:schemeClr val="tx1"/>
                </a:solidFill>
                <a:latin typeface="United Curriculum" panose="020B0604020202020204" charset="0"/>
                <a:ea typeface="Roboto" panose="02000000000000000000" pitchFamily="2" charset="0"/>
              </a:rPr>
              <a:t>Pupils should be able to:</a:t>
            </a:r>
          </a:p>
        </p:txBody>
      </p:sp>
    </p:spTree>
    <p:extLst>
      <p:ext uri="{BB962C8B-B14F-4D97-AF65-F5344CB8AC3E}">
        <p14:creationId xmlns:p14="http://schemas.microsoft.com/office/powerpoint/2010/main" val="1259429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C1B9C-4399-49B7-8681-2CDFE8BDC9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Resources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BD1168-7830-49E0-AA01-81746E1E4DEC}"/>
              </a:ext>
            </a:extLst>
          </p:cNvPr>
          <p:cNvSpPr/>
          <p:nvPr/>
        </p:nvSpPr>
        <p:spPr>
          <a:xfrm>
            <a:off x="232409" y="1071716"/>
            <a:ext cx="3656010" cy="5093110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</a:ln>
          <a:effectLst/>
        </p:spPr>
        <p:txBody>
          <a:bodyPr lIns="144000" tIns="108000" rIns="144000" bIns="108000" rtlCol="0" anchor="t"/>
          <a:lstStyle/>
          <a:p>
            <a:pPr>
              <a:spcAft>
                <a:spcPts val="300"/>
              </a:spcAft>
            </a:pPr>
            <a:endParaRPr lang="en-US" sz="105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Fiction</a:t>
            </a:r>
            <a:endParaRPr lang="en-US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200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Family is a Family, is a Family 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by Sarah O’Leary</a:t>
            </a:r>
          </a:p>
          <a:p>
            <a:pPr marL="7200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From Head to Toe 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by Eric Carle</a:t>
            </a:r>
          </a:p>
          <a:p>
            <a:pPr marL="7200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Owl Babies 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by Martin Waddell</a:t>
            </a:r>
          </a:p>
          <a:p>
            <a:pPr marL="7200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Amazing Grace 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by Mary Hoffman</a:t>
            </a:r>
          </a:p>
          <a:p>
            <a:pPr marL="7200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Hip and Hop: You Can Do Anything 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by Akala</a:t>
            </a:r>
          </a:p>
          <a:p>
            <a:pPr marL="7200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Hair Love 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by Matthew Cherry and Vashti Harrison </a:t>
            </a:r>
          </a:p>
          <a:p>
            <a:pPr marL="7200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i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Marvellous</a:t>
            </a:r>
            <a:r>
              <a:rPr lang="en-US" sz="10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Me: Inside and Out 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by Lisa Bullard</a:t>
            </a:r>
          </a:p>
          <a:p>
            <a:pPr marL="7200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Will Never Not Ever Eat a Tomato 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by Lauren Child</a:t>
            </a:r>
          </a:p>
          <a:p>
            <a:pPr marL="7200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I Like About Me 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by </a:t>
            </a:r>
            <a:r>
              <a:rPr lang="en-U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Allia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Zobel-Nola</a:t>
            </a:r>
          </a:p>
          <a:p>
            <a:pPr marL="7200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i="1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What Makes Me a Me? </a:t>
            </a:r>
            <a:r>
              <a:rPr lang="en-GB" sz="10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By Ben Faulks</a:t>
            </a:r>
          </a:p>
          <a:p>
            <a:pPr>
              <a:spcAft>
                <a:spcPts val="300"/>
              </a:spcAft>
            </a:pPr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Non-fiction</a:t>
            </a:r>
          </a:p>
          <a:p>
            <a:pPr marL="7200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 Kinds of People 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by Emma Damon</a:t>
            </a:r>
          </a:p>
          <a:p>
            <a:pPr marL="7200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My Five Senses 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by </a:t>
            </a:r>
            <a:r>
              <a:rPr lang="en-U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Aliki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Brandenberg</a:t>
            </a:r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200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 and My Amazing Body 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by Joan Sweeney</a:t>
            </a:r>
          </a:p>
          <a:p>
            <a:pPr marL="7200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 About Families 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by </a:t>
            </a:r>
            <a:r>
              <a:rPr lang="en-U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Usbourne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Books</a:t>
            </a:r>
          </a:p>
          <a:p>
            <a:pPr marL="7200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Busy Body Book: A Kid’s Guide to Fitness 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by Lizzie Rockwell</a:t>
            </a:r>
          </a:p>
          <a:p>
            <a:pPr>
              <a:spcAft>
                <a:spcPts val="300"/>
              </a:spcAft>
            </a:pPr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Songs, Rhymes and Poetry</a:t>
            </a:r>
          </a:p>
          <a:p>
            <a:pPr marL="7200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Head, Shoulders, Knees and Toes</a:t>
            </a:r>
          </a:p>
          <a:p>
            <a:pPr marL="171450" marR="0" lvl="0" indent="-1714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9EC413-8B2C-45F3-AEC9-DE88FE95DC65}"/>
              </a:ext>
            </a:extLst>
          </p:cNvPr>
          <p:cNvSpPr/>
          <p:nvPr/>
        </p:nvSpPr>
        <p:spPr>
          <a:xfrm>
            <a:off x="4158748" y="1071716"/>
            <a:ext cx="5260460" cy="5093110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</a:ln>
          <a:effectLst/>
        </p:spPr>
        <p:txBody>
          <a:bodyPr lIns="72000" tIns="72000" rIns="72000" bIns="72000" rtlCol="0" anchor="t"/>
          <a:lstStyle/>
          <a:p>
            <a:pPr marL="171450" marR="0" lvl="0" indent="-1714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marR="0" lvl="0" indent="-1714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E2964DB1-B9A8-4B1B-813A-7EE4E8F790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080422"/>
              </p:ext>
            </p:extLst>
          </p:nvPr>
        </p:nvGraphicFramePr>
        <p:xfrm>
          <a:off x="4245895" y="1327371"/>
          <a:ext cx="5034116" cy="4663576"/>
        </p:xfrm>
        <a:graphic>
          <a:graphicData uri="http://schemas.openxmlformats.org/drawingml/2006/table">
            <a:tbl>
              <a:tblPr firstRow="1" bandRow="1"/>
              <a:tblGrid>
                <a:gridCol w="1687939">
                  <a:extLst>
                    <a:ext uri="{9D8B030D-6E8A-4147-A177-3AD203B41FA5}">
                      <a16:colId xmlns:a16="http://schemas.microsoft.com/office/drawing/2014/main" val="1103681461"/>
                    </a:ext>
                  </a:extLst>
                </a:gridCol>
                <a:gridCol w="1833693">
                  <a:extLst>
                    <a:ext uri="{9D8B030D-6E8A-4147-A177-3AD203B41FA5}">
                      <a16:colId xmlns:a16="http://schemas.microsoft.com/office/drawing/2014/main" val="3553636409"/>
                    </a:ext>
                  </a:extLst>
                </a:gridCol>
                <a:gridCol w="1512484">
                  <a:extLst>
                    <a:ext uri="{9D8B030D-6E8A-4147-A177-3AD203B41FA5}">
                      <a16:colId xmlns:a16="http://schemas.microsoft.com/office/drawing/2014/main" val="534204137"/>
                    </a:ext>
                  </a:extLst>
                </a:gridCol>
              </a:tblGrid>
              <a:tr h="466357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Small world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Doll’s house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Doll figures that reflect diversity</a:t>
                      </a:r>
                    </a:p>
                    <a:p>
                      <a:pPr marL="0" indent="0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000" b="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Maths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Area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Where’s my Teddy 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by Jez 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Alborough</a:t>
                      </a:r>
                      <a:endParaRPr lang="en-US" sz="1000" b="0" i="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Dear Zoo 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by Rod Campbell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Going on a Bear Hunt 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by Michael Rosen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Patterned socks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Snap and other matching games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Instruments</a:t>
                      </a:r>
                    </a:p>
                    <a:p>
                      <a:pPr marL="0" indent="0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endParaRPr lang="en-GB" sz="1000" b="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Role play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Pictures of different families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000" b="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indent="0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Mark Making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Role on the wall template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House template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000" b="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000" b="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Creative Area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Mirrors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Portrait examples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000" b="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Snack Table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Variety of healthy snacks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Pictures of healthy snack with vocabulary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000" b="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000" b="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Outdoor Movement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Images from the 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Busy Body Book 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by Lizzie Rockwell</a:t>
                      </a:r>
                      <a:endParaRPr lang="en-GB" sz="1000" b="0" i="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202936"/>
                  </a:ext>
                </a:extLst>
              </a:tr>
            </a:tbl>
          </a:graphicData>
        </a:graphic>
      </p:graphicFrame>
      <p:sp>
        <p:nvSpPr>
          <p:cNvPr id="2" name="Rectangle 18">
            <a:extLst>
              <a:ext uri="{FF2B5EF4-FFF2-40B4-BE49-F238E27FC236}">
                <a16:creationId xmlns:a16="http://schemas.microsoft.com/office/drawing/2014/main" id="{579D006D-6FA1-CB89-A877-3B0B7304F4B8}"/>
              </a:ext>
            </a:extLst>
          </p:cNvPr>
          <p:cNvSpPr/>
          <p:nvPr/>
        </p:nvSpPr>
        <p:spPr>
          <a:xfrm>
            <a:off x="232409" y="937687"/>
            <a:ext cx="2533920" cy="304586"/>
          </a:xfrm>
          <a:custGeom>
            <a:avLst/>
            <a:gdLst>
              <a:gd name="connsiteX0" fmla="*/ 0 w 3642435"/>
              <a:gd name="connsiteY0" fmla="*/ 0 h 304586"/>
              <a:gd name="connsiteX1" fmla="*/ 3642435 w 3642435"/>
              <a:gd name="connsiteY1" fmla="*/ 0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587571 w 3642435"/>
              <a:gd name="connsiteY1" fmla="*/ 609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587572 w 3642435"/>
              <a:gd name="connsiteY1" fmla="*/ 101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587572 w 3642435"/>
              <a:gd name="connsiteY1" fmla="*/ 101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435" h="304586">
                <a:moveTo>
                  <a:pt x="0" y="0"/>
                </a:moveTo>
                <a:lnTo>
                  <a:pt x="3587572" y="1016"/>
                </a:lnTo>
                <a:lnTo>
                  <a:pt x="3642435" y="304586"/>
                </a:lnTo>
                <a:lnTo>
                  <a:pt x="0" y="304586"/>
                </a:lnTo>
                <a:lnTo>
                  <a:pt x="0" y="0"/>
                </a:lnTo>
                <a:close/>
              </a:path>
            </a:pathLst>
          </a:custGeom>
          <a:solidFill>
            <a:srgbClr val="565656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lvl="1">
              <a:spcAft>
                <a:spcPts val="1200"/>
              </a:spcAft>
            </a:pPr>
            <a:r>
              <a:rPr lang="en-US" sz="1400" b="1" dirty="0">
                <a:solidFill>
                  <a:schemeClr val="tx1"/>
                </a:solidFill>
                <a:latin typeface="United Curriculum" panose="020B0604020202020204" charset="0"/>
                <a:ea typeface="Roboto" panose="02000000000000000000" pitchFamily="2" charset="0"/>
              </a:rPr>
              <a:t>Topic Book Box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F361041-254F-35E2-A9A3-BF7BC0AB6958}"/>
              </a:ext>
            </a:extLst>
          </p:cNvPr>
          <p:cNvSpPr/>
          <p:nvPr/>
        </p:nvSpPr>
        <p:spPr>
          <a:xfrm>
            <a:off x="4158748" y="937687"/>
            <a:ext cx="2533920" cy="304586"/>
          </a:xfrm>
          <a:custGeom>
            <a:avLst/>
            <a:gdLst>
              <a:gd name="connsiteX0" fmla="*/ 0 w 3642435"/>
              <a:gd name="connsiteY0" fmla="*/ 0 h 304586"/>
              <a:gd name="connsiteX1" fmla="*/ 3642435 w 3642435"/>
              <a:gd name="connsiteY1" fmla="*/ 0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587571 w 3642435"/>
              <a:gd name="connsiteY1" fmla="*/ 609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587572 w 3642435"/>
              <a:gd name="connsiteY1" fmla="*/ 101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587572 w 3642435"/>
              <a:gd name="connsiteY1" fmla="*/ 101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435" h="304586">
                <a:moveTo>
                  <a:pt x="0" y="0"/>
                </a:moveTo>
                <a:lnTo>
                  <a:pt x="3587572" y="1016"/>
                </a:lnTo>
                <a:lnTo>
                  <a:pt x="3642435" y="304586"/>
                </a:lnTo>
                <a:lnTo>
                  <a:pt x="0" y="304586"/>
                </a:lnTo>
                <a:lnTo>
                  <a:pt x="0" y="0"/>
                </a:lnTo>
                <a:close/>
              </a:path>
            </a:pathLst>
          </a:custGeom>
          <a:solidFill>
            <a:srgbClr val="565656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lvl="1">
              <a:spcAft>
                <a:spcPts val="1200"/>
              </a:spcAft>
            </a:pPr>
            <a:r>
              <a:rPr lang="en-US" sz="1400" b="1" dirty="0">
                <a:solidFill>
                  <a:schemeClr val="tx1"/>
                </a:solidFill>
                <a:latin typeface="United Curriculum" panose="020B0604020202020204" charset="0"/>
                <a:ea typeface="Roboto" panose="02000000000000000000" pitchFamily="2" charset="0"/>
              </a:rPr>
              <a:t>Provision Areas</a:t>
            </a:r>
          </a:p>
        </p:txBody>
      </p:sp>
    </p:spTree>
    <p:extLst>
      <p:ext uri="{BB962C8B-B14F-4D97-AF65-F5344CB8AC3E}">
        <p14:creationId xmlns:p14="http://schemas.microsoft.com/office/powerpoint/2010/main" val="1708695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B65A6C-DC24-49F1-AC90-3C527FF1F3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Document Updates</a:t>
            </a:r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914812B-DB9F-4DF8-B3FD-09EA284E23A3}"/>
              </a:ext>
            </a:extLst>
          </p:cNvPr>
          <p:cNvSpPr/>
          <p:nvPr/>
        </p:nvSpPr>
        <p:spPr>
          <a:xfrm>
            <a:off x="3540" y="937687"/>
            <a:ext cx="6744732" cy="304586"/>
          </a:xfrm>
          <a:custGeom>
            <a:avLst/>
            <a:gdLst>
              <a:gd name="connsiteX0" fmla="*/ 0 w 3642435"/>
              <a:gd name="connsiteY0" fmla="*/ 0 h 304586"/>
              <a:gd name="connsiteX1" fmla="*/ 3642435 w 3642435"/>
              <a:gd name="connsiteY1" fmla="*/ 0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587571 w 3642435"/>
              <a:gd name="connsiteY1" fmla="*/ 609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587572 w 3642435"/>
              <a:gd name="connsiteY1" fmla="*/ 101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587572 w 3642435"/>
              <a:gd name="connsiteY1" fmla="*/ 101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604033 w 3642435"/>
              <a:gd name="connsiteY1" fmla="*/ 355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628724 w 3642435"/>
              <a:gd name="connsiteY1" fmla="*/ 355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614321 w 3642435"/>
              <a:gd name="connsiteY1" fmla="*/ 355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435" h="304586">
                <a:moveTo>
                  <a:pt x="0" y="0"/>
                </a:moveTo>
                <a:lnTo>
                  <a:pt x="3614321" y="3556"/>
                </a:lnTo>
                <a:lnTo>
                  <a:pt x="3642435" y="304586"/>
                </a:lnTo>
                <a:lnTo>
                  <a:pt x="0" y="304586"/>
                </a:lnTo>
                <a:lnTo>
                  <a:pt x="0" y="0"/>
                </a:lnTo>
                <a:close/>
              </a:path>
            </a:pathLst>
          </a:custGeom>
          <a:solidFill>
            <a:srgbClr val="56565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sz="1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The table below outlines any changes that have been made to this document.</a:t>
            </a:r>
            <a:endParaRPr lang="en-US" sz="12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6" name="Table 25">
            <a:extLst>
              <a:ext uri="{FF2B5EF4-FFF2-40B4-BE49-F238E27FC236}">
                <a16:creationId xmlns:a16="http://schemas.microsoft.com/office/drawing/2014/main" id="{AC814355-9DF6-4A98-A21C-0B067BD57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500317"/>
              </p:ext>
            </p:extLst>
          </p:nvPr>
        </p:nvGraphicFramePr>
        <p:xfrm>
          <a:off x="281572" y="1484837"/>
          <a:ext cx="9118067" cy="191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4500">
                  <a:extLst>
                    <a:ext uri="{9D8B030D-6E8A-4147-A177-3AD203B41FA5}">
                      <a16:colId xmlns:a16="http://schemas.microsoft.com/office/drawing/2014/main" val="247776695"/>
                    </a:ext>
                  </a:extLst>
                </a:gridCol>
                <a:gridCol w="1184838">
                  <a:extLst>
                    <a:ext uri="{9D8B030D-6E8A-4147-A177-3AD203B41FA5}">
                      <a16:colId xmlns:a16="http://schemas.microsoft.com/office/drawing/2014/main" val="3380293508"/>
                    </a:ext>
                  </a:extLst>
                </a:gridCol>
                <a:gridCol w="2016956">
                  <a:extLst>
                    <a:ext uri="{9D8B030D-6E8A-4147-A177-3AD203B41FA5}">
                      <a16:colId xmlns:a16="http://schemas.microsoft.com/office/drawing/2014/main" val="2902844172"/>
                    </a:ext>
                  </a:extLst>
                </a:gridCol>
                <a:gridCol w="4891773">
                  <a:extLst>
                    <a:ext uri="{9D8B030D-6E8A-4147-A177-3AD203B41FA5}">
                      <a16:colId xmlns:a16="http://schemas.microsoft.com/office/drawing/2014/main" val="1898028628"/>
                    </a:ext>
                  </a:extLst>
                </a:gridCol>
              </a:tblGrid>
              <a:tr h="216000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/>
                          <a:cs typeface="Rubik" pitchFamily="2" charset="-79"/>
                        </a:rPr>
                        <a:t>Date of change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/>
                          <a:cs typeface="Rubik" pitchFamily="2" charset="-79"/>
                        </a:rPr>
                        <a:t>Slide number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/>
                          <a:cs typeface="Rubik" pitchFamily="2" charset="-79"/>
                        </a:rPr>
                        <a:t>Change / Update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/>
                          <a:cs typeface="Rubik" pitchFamily="2" charset="-79"/>
                        </a:rPr>
                        <a:t>Explanation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11068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June 2022</a:t>
                      </a:r>
                      <a:endParaRPr lang="en-US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i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Revision of mathematics planning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Reviewed in light of updated guidance and to align fully with White Rose.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8739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June 2022</a:t>
                      </a:r>
                      <a:endParaRPr lang="en-US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Update to the mathematics section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To reflect the changes described above.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34867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i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i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9852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000" i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000" i="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002977"/>
                  </a:ext>
                </a:extLst>
              </a:tr>
            </a:tbl>
          </a:graphicData>
        </a:graphic>
      </p:graphicFrame>
      <p:sp>
        <p:nvSpPr>
          <p:cNvPr id="7" name="Rectangle 18">
            <a:extLst>
              <a:ext uri="{FF2B5EF4-FFF2-40B4-BE49-F238E27FC236}">
                <a16:creationId xmlns:a16="http://schemas.microsoft.com/office/drawing/2014/main" id="{C4863964-470C-4685-A735-260D4694C9FA}"/>
              </a:ext>
            </a:extLst>
          </p:cNvPr>
          <p:cNvSpPr/>
          <p:nvPr/>
        </p:nvSpPr>
        <p:spPr>
          <a:xfrm flipH="1">
            <a:off x="7438004" y="936287"/>
            <a:ext cx="2484120" cy="304586"/>
          </a:xfrm>
          <a:custGeom>
            <a:avLst/>
            <a:gdLst>
              <a:gd name="connsiteX0" fmla="*/ 0 w 3642435"/>
              <a:gd name="connsiteY0" fmla="*/ 0 h 304586"/>
              <a:gd name="connsiteX1" fmla="*/ 3642435 w 3642435"/>
              <a:gd name="connsiteY1" fmla="*/ 0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587571 w 3642435"/>
              <a:gd name="connsiteY1" fmla="*/ 609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587572 w 3642435"/>
              <a:gd name="connsiteY1" fmla="*/ 101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587572 w 3642435"/>
              <a:gd name="connsiteY1" fmla="*/ 101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604033 w 3642435"/>
              <a:gd name="connsiteY1" fmla="*/ 355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435" h="304586">
                <a:moveTo>
                  <a:pt x="0" y="0"/>
                </a:moveTo>
                <a:lnTo>
                  <a:pt x="3604033" y="3556"/>
                </a:lnTo>
                <a:lnTo>
                  <a:pt x="3642435" y="304586"/>
                </a:lnTo>
                <a:lnTo>
                  <a:pt x="0" y="304586"/>
                </a:lnTo>
                <a:lnTo>
                  <a:pt x="0" y="0"/>
                </a:lnTo>
                <a:close/>
              </a:path>
            </a:pathLst>
          </a:custGeom>
          <a:solidFill>
            <a:srgbClr val="56565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Last Updated: 08/06/22</a:t>
            </a:r>
            <a:endParaRPr lang="en-US" sz="12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6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839CD0-B46E-4D34-9DA2-7DF633F7D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Overview of EYFS Medium Term Plans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79CEB9-D735-44AE-AE3F-39E00D675F20}"/>
              </a:ext>
            </a:extLst>
          </p:cNvPr>
          <p:cNvGrpSpPr/>
          <p:nvPr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5207B038-5D06-4C66-893B-E4E8FAC5CC87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197CF07-289C-400E-BDBD-2B4C53838D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D19AC39-14E9-4A87-91F9-6B36F33ED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868312"/>
              </p:ext>
            </p:extLst>
          </p:nvPr>
        </p:nvGraphicFramePr>
        <p:xfrm>
          <a:off x="232408" y="893430"/>
          <a:ext cx="9248320" cy="5366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992725249"/>
                    </a:ext>
                  </a:extLst>
                </a:gridCol>
                <a:gridCol w="2904392">
                  <a:extLst>
                    <a:ext uri="{9D8B030D-6E8A-4147-A177-3AD203B41FA5}">
                      <a16:colId xmlns:a16="http://schemas.microsoft.com/office/drawing/2014/main" val="2651868341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4129289550"/>
                    </a:ext>
                  </a:extLst>
                </a:gridCol>
                <a:gridCol w="1566004">
                  <a:extLst>
                    <a:ext uri="{9D8B030D-6E8A-4147-A177-3AD203B41FA5}">
                      <a16:colId xmlns:a16="http://schemas.microsoft.com/office/drawing/2014/main" val="2310039922"/>
                    </a:ext>
                  </a:extLst>
                </a:gridCol>
                <a:gridCol w="2969344">
                  <a:extLst>
                    <a:ext uri="{9D8B030D-6E8A-4147-A177-3AD203B41FA5}">
                      <a16:colId xmlns:a16="http://schemas.microsoft.com/office/drawing/2014/main" val="3606215477"/>
                    </a:ext>
                  </a:extLst>
                </a:gridCol>
              </a:tblGrid>
              <a:tr h="20966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>
                        <a:solidFill>
                          <a:srgbClr val="052264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United Curriculum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Nursery 2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United Curriculum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Nursery 3-4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United Curriculum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Reception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369024"/>
                  </a:ext>
                </a:extLst>
              </a:tr>
              <a:tr h="1892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>
                          <a:solidFill>
                            <a:schemeClr val="bg1"/>
                          </a:solidFill>
                          <a:effectLst/>
                          <a:latin typeface="United Curriculum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Cycle 1</a:t>
                      </a:r>
                      <a:endParaRPr lang="en-US" sz="1000" b="1" i="0">
                        <a:solidFill>
                          <a:schemeClr val="bg1"/>
                        </a:solidFill>
                        <a:effectLst/>
                        <a:latin typeface="United Curriculum" pitchFamily="2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United Curriculum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Cycle 2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United Curriculum" pitchFamily="2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479091"/>
                  </a:ext>
                </a:extLst>
              </a:tr>
              <a:tr h="5520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>
                          <a:solidFill>
                            <a:schemeClr val="bg1"/>
                          </a:solidFill>
                          <a:latin typeface="United Curriculum" pitchFamily="2" charset="0"/>
                        </a:rPr>
                        <a:t>Autumn</a:t>
                      </a:r>
                    </a:p>
                  </a:txBody>
                  <a:tcPr marL="36000" marR="36000" marT="36000" marB="3600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It’s Good To Be Me</a:t>
                      </a:r>
                    </a:p>
                  </a:txBody>
                  <a:tcPr marL="59148" marR="591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i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Marvellous Me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i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Look at Me!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Me and my World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502617"/>
                  </a:ext>
                </a:extLst>
              </a:tr>
              <a:tr h="5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Colour</a:t>
                      </a:r>
                      <a:endParaRPr lang="en-GB" sz="900" i="1" kern="120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148" marR="591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i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It’s Getting Cold Outside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i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Bears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i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My Heroes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290457"/>
                  </a:ext>
                </a:extLst>
              </a:tr>
              <a:tr h="5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1" kern="120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Winter</a:t>
                      </a:r>
                    </a:p>
                  </a:txBody>
                  <a:tcPr marL="59148" marR="591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i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Polar Express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i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Special Days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i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Standing Ovation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053018"/>
                  </a:ext>
                </a:extLst>
              </a:tr>
              <a:tr h="828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chemeClr val="bg1"/>
                          </a:solidFill>
                          <a:latin typeface="United Curriculum" pitchFamily="2" charset="0"/>
                        </a:rPr>
                        <a:t>Spring</a:t>
                      </a:r>
                    </a:p>
                  </a:txBody>
                  <a:tcPr marL="36000" marR="36000" marT="36000" marB="3600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1" kern="120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Buildings and Homes</a:t>
                      </a:r>
                      <a:endParaRPr lang="en-GB" sz="1000" b="1" kern="120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148" marR="591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i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On the Move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i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Toys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i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Castles, Knights and Dragons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660222"/>
                  </a:ext>
                </a:extLst>
              </a:tr>
              <a:tr h="828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1" kern="120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Dinosaurs</a:t>
                      </a:r>
                    </a:p>
                  </a:txBody>
                  <a:tcPr marL="59148" marR="591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i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On the Farm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i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Food Glorious Food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i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Spring in Our Step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702768"/>
                  </a:ext>
                </a:extLst>
              </a:tr>
              <a:tr h="828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chemeClr val="bg1"/>
                          </a:solidFill>
                          <a:latin typeface="United Curriculum" pitchFamily="2" charset="0"/>
                        </a:rPr>
                        <a:t>Summer</a:t>
                      </a:r>
                    </a:p>
                  </a:txBody>
                  <a:tcPr marL="36000" marR="36000" marT="36000" marB="3600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1" kern="120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Water</a:t>
                      </a:r>
                      <a:endParaRPr lang="en-GB" sz="1000" b="1" kern="120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148" marR="591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i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Once Upon a Time 1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i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Once Upon a Time 2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i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Where We Live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968774"/>
                  </a:ext>
                </a:extLst>
              </a:tr>
              <a:tr h="828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1" kern="120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What’s Outside?</a:t>
                      </a:r>
                      <a:endParaRPr lang="en-GB" sz="1000" b="1" kern="120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148" marR="591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i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All Creatures Great and Small 1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i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All Creatures Great and Small 2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i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Science Detectives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599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55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839CD0-B46E-4D34-9DA2-7DF633F7D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Unit Overview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891FCB-C380-45D8-A083-85A6D6D60E57}"/>
              </a:ext>
            </a:extLst>
          </p:cNvPr>
          <p:cNvGrpSpPr/>
          <p:nvPr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39C23562-3F69-4564-9965-16643D1F03D1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3C5078-9771-49F3-B370-35FCDB911E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BF1F3794-A2F9-45D8-B096-483ABEC5A718}"/>
              </a:ext>
            </a:extLst>
          </p:cNvPr>
          <p:cNvSpPr/>
          <p:nvPr/>
        </p:nvSpPr>
        <p:spPr>
          <a:xfrm>
            <a:off x="223233" y="3643974"/>
            <a:ext cx="4543817" cy="1181664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</a:ln>
          <a:effectLst/>
        </p:spPr>
        <p:txBody>
          <a:bodyPr lIns="144000" tIns="72000" rIns="108000" bIns="72000" rtlCol="0" anchor="t"/>
          <a:lstStyle/>
          <a:p>
            <a:pPr marL="0" marR="0" lvl="0" indent="0" defTabSz="914400" eaLnBrk="0" fontAlgn="base" latinLnBrk="0" hangingPunct="0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Development matters</a:t>
            </a:r>
          </a:p>
          <a:p>
            <a:pPr marL="72000" indent="-720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Talk about members of their immediate family and community.</a:t>
            </a:r>
          </a:p>
          <a:p>
            <a:pPr marL="7200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Name and describe people who are familiar to them.</a:t>
            </a:r>
          </a:p>
          <a:p>
            <a:pPr>
              <a:spcAft>
                <a:spcPts val="300"/>
              </a:spcAft>
            </a:pPr>
            <a:r>
              <a:rPr lang="en-US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ELG Assessment</a:t>
            </a:r>
          </a:p>
          <a:p>
            <a:pPr marL="72000" indent="-720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Talk about the lives of people around them and their roles in society</a:t>
            </a:r>
            <a:r>
              <a:rPr lang="en-US" sz="10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95C7C19-9F79-4D6B-B9F0-C48DBF6E5476}"/>
              </a:ext>
            </a:extLst>
          </p:cNvPr>
          <p:cNvSpPr/>
          <p:nvPr/>
        </p:nvSpPr>
        <p:spPr>
          <a:xfrm>
            <a:off x="223233" y="1040619"/>
            <a:ext cx="4549702" cy="2348148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</a:ln>
          <a:effectLst/>
        </p:spPr>
        <p:txBody>
          <a:bodyPr lIns="144000" tIns="72000" rIns="108000" bIns="72000" rtlCol="0" anchor="t"/>
          <a:lstStyle/>
          <a:p>
            <a:pPr marL="0" marR="0" lvl="0" indent="0" defTabSz="914400" eaLnBrk="0" fontAlgn="base" latinLnBrk="0" hangingPunct="0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Communication and Language:</a:t>
            </a:r>
          </a:p>
          <a:p>
            <a:pPr marL="72000" indent="-720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Engage in story times.</a:t>
            </a:r>
          </a:p>
          <a:p>
            <a:pPr marL="72000" indent="-720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Learn new vocabulary.</a:t>
            </a:r>
          </a:p>
          <a:p>
            <a:pPr marL="72000" indent="-720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Understand how to listen carefully and why listening is important.</a:t>
            </a:r>
          </a:p>
          <a:p>
            <a:pPr marL="72000" indent="-720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Articulate their ideas and thoughts in well-formed sentences.</a:t>
            </a:r>
          </a:p>
          <a:p>
            <a:pPr marL="72000" lvl="0" indent="-720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0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Engage in non-fiction books.</a:t>
            </a:r>
          </a:p>
          <a:p>
            <a:pPr marL="72000" lvl="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Use new vocabulary through the day.</a:t>
            </a:r>
          </a:p>
          <a:p>
            <a:pPr lvl="0">
              <a:spcAft>
                <a:spcPts val="300"/>
              </a:spcAft>
            </a:pPr>
            <a:r>
              <a:rPr lang="en-US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Literacy</a:t>
            </a:r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72000" indent="-720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Write their first name without a reference.</a:t>
            </a:r>
          </a:p>
          <a:p>
            <a:pPr marL="72000" indent="-720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Answer ‘what’ questions related to a story</a:t>
            </a:r>
          </a:p>
          <a:p>
            <a:pPr marL="72000" lvl="0" indent="-720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Spell words by identifying the sounds and then writing it with letter(s).</a:t>
            </a:r>
          </a:p>
          <a:p>
            <a:pPr marL="628650" lvl="1" indent="-720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0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000" i="1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write the correct initial sounds of words </a:t>
            </a:r>
          </a:p>
          <a:p>
            <a:pPr marL="72000" indent="-720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Read individual letters by saying the sounds for them.</a:t>
            </a:r>
            <a:endParaRPr lang="en-GB" sz="1000" kern="12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marR="0" lvl="0" indent="-171450" defTabSz="914400" eaLnBrk="0" fontAlgn="base" latinLnBrk="0" hangingPunct="0">
              <a:spcBef>
                <a:spcPct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A022CD4-2FEC-45CA-8C4F-3DFBFF6A90EB}"/>
              </a:ext>
            </a:extLst>
          </p:cNvPr>
          <p:cNvSpPr/>
          <p:nvPr/>
        </p:nvSpPr>
        <p:spPr>
          <a:xfrm>
            <a:off x="4877324" y="1040619"/>
            <a:ext cx="4549702" cy="2346580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</a:ln>
          <a:effectLst/>
        </p:spPr>
        <p:txBody>
          <a:bodyPr lIns="144000" tIns="72000" rIns="108000" bIns="72000" rtlCol="0" anchor="t"/>
          <a:lstStyle/>
          <a:p>
            <a:pPr algn="l">
              <a:spcAft>
                <a:spcPts val="300"/>
              </a:spcAft>
            </a:pPr>
            <a:r>
              <a:rPr lang="en-US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Match and Sort:</a:t>
            </a:r>
          </a:p>
          <a:p>
            <a:pPr marL="72000" indent="-72000" algn="l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Find and match objects that are the same.</a:t>
            </a:r>
          </a:p>
          <a:p>
            <a:pPr marL="72000" indent="-720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Sort objects according to colour, size or shape.</a:t>
            </a:r>
          </a:p>
          <a:p>
            <a:pPr algn="l">
              <a:spcAft>
                <a:spcPts val="300"/>
              </a:spcAft>
            </a:pPr>
            <a:r>
              <a:rPr lang="en-US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Compare Amounts:</a:t>
            </a:r>
          </a:p>
          <a:p>
            <a:pPr marL="72000" indent="-720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Use the vocabulary </a:t>
            </a:r>
            <a:r>
              <a:rPr lang="en-US" sz="1000" b="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fewer</a:t>
            </a:r>
            <a:r>
              <a:rPr lang="en-US" sz="10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b="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same </a:t>
            </a:r>
            <a:r>
              <a:rPr lang="en-US" sz="10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</a:t>
            </a:r>
            <a:r>
              <a:rPr lang="en-US" sz="1000" b="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more</a:t>
            </a:r>
            <a:r>
              <a:rPr lang="en-US" sz="10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to compare groups of objects.</a:t>
            </a:r>
          </a:p>
          <a:p>
            <a:pPr algn="l">
              <a:spcAft>
                <a:spcPts val="300"/>
              </a:spcAft>
            </a:pPr>
            <a:r>
              <a:rPr lang="en-US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Compare Size, Mass and Capacity:</a:t>
            </a:r>
          </a:p>
          <a:p>
            <a:pPr marL="72000" indent="-72000" algn="l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Compare and order objects according to their size.</a:t>
            </a:r>
          </a:p>
          <a:p>
            <a:pPr marL="72000" indent="-720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Use mathematical language to describe size</a:t>
            </a:r>
            <a:endParaRPr lang="en-GB" sz="1000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>
              <a:spcAft>
                <a:spcPts val="300"/>
              </a:spcAft>
            </a:pPr>
            <a:r>
              <a:rPr lang="en-US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Explore Pattern:</a:t>
            </a:r>
          </a:p>
          <a:p>
            <a:pPr marL="7200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chemeClr val="bg1"/>
                </a:solidFill>
                <a:latin typeface="Roboto"/>
                <a:ea typeface="Roboto"/>
              </a:rPr>
              <a:t>Copy, continue and create simple</a:t>
            </a:r>
            <a:r>
              <a:rPr lang="en-US" sz="1000" dirty="0">
                <a:solidFill>
                  <a:schemeClr val="bg1"/>
                </a:solidFill>
                <a:latin typeface="Roboto"/>
                <a:ea typeface="Roboto"/>
              </a:rPr>
              <a:t> AB</a:t>
            </a:r>
            <a:r>
              <a:rPr lang="en-US" sz="1000" b="0" dirty="0">
                <a:solidFill>
                  <a:schemeClr val="bg1"/>
                </a:solidFill>
                <a:latin typeface="Roboto"/>
                <a:ea typeface="Roboto"/>
              </a:rPr>
              <a:t> repeating patterns.</a:t>
            </a:r>
            <a:endParaRPr lang="en-US" sz="1000" b="1" dirty="0">
              <a:solidFill>
                <a:schemeClr val="bg1"/>
              </a:solidFill>
              <a:ea typeface="+mn-lt"/>
              <a:cs typeface="+mn-lt"/>
            </a:endParaRPr>
          </a:p>
          <a:p>
            <a:pPr defTabSz="914400">
              <a:spcAft>
                <a:spcPts val="10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Roboto"/>
                <a:ea typeface="+mn-lt"/>
                <a:cs typeface="+mn-lt"/>
              </a:rPr>
              <a:t>Recognising 123 by counting or subitising</a:t>
            </a:r>
            <a:endParaRPr lang="en-US" sz="11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Roboto" panose="02000000000000000000" pitchFamily="2" charset="0"/>
              <a:cs typeface="Calibri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ts val="100"/>
              </a:spcAft>
              <a:defRPr/>
            </a:pPr>
            <a:endParaRPr lang="en-GB" sz="10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F63D956-57C7-42D7-92BD-6362E418A5D9}"/>
              </a:ext>
            </a:extLst>
          </p:cNvPr>
          <p:cNvSpPr/>
          <p:nvPr/>
        </p:nvSpPr>
        <p:spPr>
          <a:xfrm>
            <a:off x="223233" y="5087527"/>
            <a:ext cx="4543817" cy="1192859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</a:ln>
          <a:effectLst/>
        </p:spPr>
        <p:txBody>
          <a:bodyPr lIns="144000" tIns="72000" rIns="108000" bIns="72000" rtlCol="0" anchor="t"/>
          <a:lstStyle/>
          <a:p>
            <a:pPr marL="0" marR="0" lvl="0" indent="0" defTabSz="914400" eaLnBrk="0" fontAlgn="base" latinLnBrk="0" hangingPunct="0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Development matters</a:t>
            </a:r>
          </a:p>
          <a:p>
            <a:pPr marL="72000" lvl="0" indent="-72000"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See themselves as a valuable individual.</a:t>
            </a:r>
          </a:p>
          <a:p>
            <a:pPr marL="72000" lvl="0" indent="-720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Manage own needs.</a:t>
            </a:r>
            <a:endParaRPr lang="en-US" sz="10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ELG Assessment</a:t>
            </a:r>
          </a:p>
          <a:p>
            <a:pPr marL="85725" indent="-85725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Manage their own basic hygiene and personal needs, including dressing, toileting and understanding the importance of healthy food choices.</a:t>
            </a:r>
            <a:endParaRPr lang="en-US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marR="0" lvl="0" indent="-171450" defTabSz="914400" eaLnBrk="0" fontAlgn="base" latinLnBrk="0" hangingPunct="0">
              <a:spcBef>
                <a:spcPct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D12C93D-DF12-4DF0-B944-037C0C60CC73}"/>
              </a:ext>
            </a:extLst>
          </p:cNvPr>
          <p:cNvSpPr/>
          <p:nvPr/>
        </p:nvSpPr>
        <p:spPr>
          <a:xfrm>
            <a:off x="4882863" y="3643973"/>
            <a:ext cx="4543817" cy="1188000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</a:ln>
          <a:effectLst/>
        </p:spPr>
        <p:txBody>
          <a:bodyPr lIns="144000" tIns="72000" rIns="108000" bIns="72000" rtlCol="0" anchor="t"/>
          <a:lstStyle/>
          <a:p>
            <a:pPr marL="0" marR="0" lvl="0" indent="0" defTabSz="914400" eaLnBrk="0" fontAlgn="base" latinLnBrk="0" hangingPunct="0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Development matters</a:t>
            </a:r>
          </a:p>
          <a:p>
            <a:pPr marL="85725" indent="-85725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Know and talk about the different factors that support their overall health and wellbeing.</a:t>
            </a:r>
          </a:p>
          <a:p>
            <a:pPr marL="85725" indent="-857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Manage the school day successfully.</a:t>
            </a:r>
          </a:p>
          <a:p>
            <a:pPr>
              <a:spcAft>
                <a:spcPts val="300"/>
              </a:spcAft>
            </a:pPr>
            <a:r>
              <a:rPr lang="en-US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ELG Assessment</a:t>
            </a:r>
          </a:p>
          <a:p>
            <a:pPr marL="72000" indent="-720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6AAFC7D-8AC6-4ADE-AE63-9D0E191ACFDB}"/>
              </a:ext>
            </a:extLst>
          </p:cNvPr>
          <p:cNvSpPr/>
          <p:nvPr/>
        </p:nvSpPr>
        <p:spPr>
          <a:xfrm>
            <a:off x="4882863" y="5087527"/>
            <a:ext cx="4543817" cy="1355346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</a:ln>
          <a:effectLst/>
        </p:spPr>
        <p:txBody>
          <a:bodyPr lIns="144000" tIns="72000" rIns="108000" bIns="72000" rtlCol="0" anchor="t"/>
          <a:lstStyle/>
          <a:p>
            <a:pPr marL="0" marR="0" lvl="0" indent="0" defTabSz="914400" eaLnBrk="0" fontAlgn="base" latinLnBrk="0" hangingPunct="0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Development matters</a:t>
            </a:r>
          </a:p>
          <a:p>
            <a:pPr marL="85725" indent="-85725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Explore, use and refine a variety of artistic effects to express their ideas and feelings.</a:t>
            </a:r>
          </a:p>
          <a:p>
            <a:pPr marL="85725" indent="-857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Develop storylines in their pretend play.</a:t>
            </a:r>
            <a:endParaRPr lang="en-US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Aft>
                <a:spcPts val="300"/>
              </a:spcAft>
            </a:pPr>
            <a:r>
              <a:rPr lang="en-US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ELG Assessment</a:t>
            </a:r>
          </a:p>
          <a:p>
            <a:pPr marL="85725" indent="-85725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Safely use and explore a variety of materials, tools and techniques, experimenting with colour, design, texture, form and function.</a:t>
            </a:r>
          </a:p>
          <a:p>
            <a:pPr marL="171450" marR="0" lvl="0" indent="-171450" defTabSz="914400" eaLnBrk="0" fontAlgn="base" latinLnBrk="0" hangingPunct="0">
              <a:spcBef>
                <a:spcPct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B650A3F-1BDA-47C0-A214-34C9F9461683}"/>
              </a:ext>
            </a:extLst>
          </p:cNvPr>
          <p:cNvSpPr/>
          <p:nvPr/>
        </p:nvSpPr>
        <p:spPr>
          <a:xfrm>
            <a:off x="223233" y="841977"/>
            <a:ext cx="4549702" cy="216000"/>
          </a:xfrm>
          <a:prstGeom prst="rect">
            <a:avLst/>
          </a:prstGeom>
          <a:solidFill>
            <a:schemeClr val="bg2"/>
          </a:solidFill>
          <a:ln w="19050" cap="flat" cmpd="sng" algn="ctr">
            <a:solidFill>
              <a:schemeClr val="bg2"/>
            </a:solidFill>
            <a:prstDash val="solid"/>
          </a:ln>
          <a:effectLst/>
        </p:spPr>
        <p:txBody>
          <a:bodyPr lIns="144000" tIns="144000" rIns="144000" bIns="144000"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nited Curriculum" pitchFamily="2" charset="0"/>
                <a:ea typeface="Roboto" panose="02000000000000000000" pitchFamily="2" charset="0"/>
              </a:rPr>
              <a:t>Communication &amp; language and literacy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76266FD-2A89-4F45-9F86-2C123CEF46E6}"/>
              </a:ext>
            </a:extLst>
          </p:cNvPr>
          <p:cNvSpPr/>
          <p:nvPr/>
        </p:nvSpPr>
        <p:spPr>
          <a:xfrm>
            <a:off x="4877324" y="843802"/>
            <a:ext cx="4549702" cy="216000"/>
          </a:xfrm>
          <a:prstGeom prst="rect">
            <a:avLst/>
          </a:prstGeom>
          <a:solidFill>
            <a:schemeClr val="bg2"/>
          </a:solidFill>
          <a:ln w="19050" cap="flat" cmpd="sng" algn="ctr">
            <a:solidFill>
              <a:schemeClr val="bg2"/>
            </a:solidFill>
            <a:prstDash val="solid"/>
          </a:ln>
          <a:effectLst/>
        </p:spPr>
        <p:txBody>
          <a:bodyPr lIns="144000" tIns="144000" rIns="144000" bIns="144000"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nited Curriculum" pitchFamily="2" charset="0"/>
                <a:ea typeface="Roboto" panose="02000000000000000000" pitchFamily="2" charset="0"/>
              </a:rPr>
              <a:t>Mathematics</a:t>
            </a:r>
          </a:p>
        </p:txBody>
      </p:sp>
      <p:sp>
        <p:nvSpPr>
          <p:cNvPr id="116" name="Rectangle 93">
            <a:extLst>
              <a:ext uri="{FF2B5EF4-FFF2-40B4-BE49-F238E27FC236}">
                <a16:creationId xmlns:a16="http://schemas.microsoft.com/office/drawing/2014/main" id="{962A79A2-5301-454E-9B91-8C6450BC5485}"/>
              </a:ext>
            </a:extLst>
          </p:cNvPr>
          <p:cNvSpPr/>
          <p:nvPr/>
        </p:nvSpPr>
        <p:spPr>
          <a:xfrm>
            <a:off x="4184065" y="839068"/>
            <a:ext cx="588870" cy="434181"/>
          </a:xfrm>
          <a:custGeom>
            <a:avLst/>
            <a:gdLst>
              <a:gd name="connsiteX0" fmla="*/ 0 w 848360"/>
              <a:gd name="connsiteY0" fmla="*/ 0 h 402812"/>
              <a:gd name="connsiteX1" fmla="*/ 848360 w 848360"/>
              <a:gd name="connsiteY1" fmla="*/ 0 h 402812"/>
              <a:gd name="connsiteX2" fmla="*/ 848360 w 848360"/>
              <a:gd name="connsiteY2" fmla="*/ 402812 h 402812"/>
              <a:gd name="connsiteX3" fmla="*/ 0 w 848360"/>
              <a:gd name="connsiteY3" fmla="*/ 402812 h 402812"/>
              <a:gd name="connsiteX4" fmla="*/ 0 w 848360"/>
              <a:gd name="connsiteY4" fmla="*/ 0 h 402812"/>
              <a:gd name="connsiteX0" fmla="*/ 45720 w 848360"/>
              <a:gd name="connsiteY0" fmla="*/ 1905 h 402812"/>
              <a:gd name="connsiteX1" fmla="*/ 848360 w 848360"/>
              <a:gd name="connsiteY1" fmla="*/ 0 h 402812"/>
              <a:gd name="connsiteX2" fmla="*/ 848360 w 848360"/>
              <a:gd name="connsiteY2" fmla="*/ 402812 h 402812"/>
              <a:gd name="connsiteX3" fmla="*/ 0 w 848360"/>
              <a:gd name="connsiteY3" fmla="*/ 402812 h 402812"/>
              <a:gd name="connsiteX4" fmla="*/ 45720 w 848360"/>
              <a:gd name="connsiteY4" fmla="*/ 1905 h 402812"/>
              <a:gd name="connsiteX0" fmla="*/ 53340 w 848360"/>
              <a:gd name="connsiteY0" fmla="*/ 0 h 406622"/>
              <a:gd name="connsiteX1" fmla="*/ 848360 w 848360"/>
              <a:gd name="connsiteY1" fmla="*/ 3810 h 406622"/>
              <a:gd name="connsiteX2" fmla="*/ 848360 w 848360"/>
              <a:gd name="connsiteY2" fmla="*/ 406622 h 406622"/>
              <a:gd name="connsiteX3" fmla="*/ 0 w 848360"/>
              <a:gd name="connsiteY3" fmla="*/ 406622 h 406622"/>
              <a:gd name="connsiteX4" fmla="*/ 53340 w 848360"/>
              <a:gd name="connsiteY4" fmla="*/ 0 h 406622"/>
              <a:gd name="connsiteX0" fmla="*/ 51435 w 848360"/>
              <a:gd name="connsiteY0" fmla="*/ 0 h 404717"/>
              <a:gd name="connsiteX1" fmla="*/ 848360 w 848360"/>
              <a:gd name="connsiteY1" fmla="*/ 1905 h 404717"/>
              <a:gd name="connsiteX2" fmla="*/ 848360 w 848360"/>
              <a:gd name="connsiteY2" fmla="*/ 404717 h 404717"/>
              <a:gd name="connsiteX3" fmla="*/ 0 w 848360"/>
              <a:gd name="connsiteY3" fmla="*/ 404717 h 404717"/>
              <a:gd name="connsiteX4" fmla="*/ 51435 w 848360"/>
              <a:gd name="connsiteY4" fmla="*/ 0 h 404717"/>
              <a:gd name="connsiteX0" fmla="*/ 65157 w 848360"/>
              <a:gd name="connsiteY0" fmla="*/ 1646 h 402812"/>
              <a:gd name="connsiteX1" fmla="*/ 848360 w 848360"/>
              <a:gd name="connsiteY1" fmla="*/ 0 h 402812"/>
              <a:gd name="connsiteX2" fmla="*/ 848360 w 848360"/>
              <a:gd name="connsiteY2" fmla="*/ 402812 h 402812"/>
              <a:gd name="connsiteX3" fmla="*/ 0 w 848360"/>
              <a:gd name="connsiteY3" fmla="*/ 402812 h 402812"/>
              <a:gd name="connsiteX4" fmla="*/ 65157 w 848360"/>
              <a:gd name="connsiteY4" fmla="*/ 1646 h 402812"/>
              <a:gd name="connsiteX0" fmla="*/ 73390 w 848360"/>
              <a:gd name="connsiteY0" fmla="*/ 0 h 404717"/>
              <a:gd name="connsiteX1" fmla="*/ 848360 w 848360"/>
              <a:gd name="connsiteY1" fmla="*/ 1905 h 404717"/>
              <a:gd name="connsiteX2" fmla="*/ 848360 w 848360"/>
              <a:gd name="connsiteY2" fmla="*/ 404717 h 404717"/>
              <a:gd name="connsiteX3" fmla="*/ 0 w 848360"/>
              <a:gd name="connsiteY3" fmla="*/ 404717 h 404717"/>
              <a:gd name="connsiteX4" fmla="*/ 73390 w 848360"/>
              <a:gd name="connsiteY4" fmla="*/ 0 h 404717"/>
              <a:gd name="connsiteX0" fmla="*/ 73390 w 848360"/>
              <a:gd name="connsiteY0" fmla="*/ 3422 h 402812"/>
              <a:gd name="connsiteX1" fmla="*/ 848360 w 848360"/>
              <a:gd name="connsiteY1" fmla="*/ 0 h 402812"/>
              <a:gd name="connsiteX2" fmla="*/ 848360 w 848360"/>
              <a:gd name="connsiteY2" fmla="*/ 402812 h 402812"/>
              <a:gd name="connsiteX3" fmla="*/ 0 w 848360"/>
              <a:gd name="connsiteY3" fmla="*/ 402812 h 402812"/>
              <a:gd name="connsiteX4" fmla="*/ 73390 w 848360"/>
              <a:gd name="connsiteY4" fmla="*/ 3422 h 402812"/>
              <a:gd name="connsiteX0" fmla="*/ 73390 w 848360"/>
              <a:gd name="connsiteY0" fmla="*/ 0 h 404717"/>
              <a:gd name="connsiteX1" fmla="*/ 848360 w 848360"/>
              <a:gd name="connsiteY1" fmla="*/ 1905 h 404717"/>
              <a:gd name="connsiteX2" fmla="*/ 848360 w 848360"/>
              <a:gd name="connsiteY2" fmla="*/ 404717 h 404717"/>
              <a:gd name="connsiteX3" fmla="*/ 0 w 848360"/>
              <a:gd name="connsiteY3" fmla="*/ 404717 h 404717"/>
              <a:gd name="connsiteX4" fmla="*/ 73390 w 848360"/>
              <a:gd name="connsiteY4" fmla="*/ 0 h 404717"/>
              <a:gd name="connsiteX0" fmla="*/ 81623 w 848360"/>
              <a:gd name="connsiteY0" fmla="*/ 0 h 404717"/>
              <a:gd name="connsiteX1" fmla="*/ 848360 w 848360"/>
              <a:gd name="connsiteY1" fmla="*/ 1905 h 404717"/>
              <a:gd name="connsiteX2" fmla="*/ 848360 w 848360"/>
              <a:gd name="connsiteY2" fmla="*/ 404717 h 404717"/>
              <a:gd name="connsiteX3" fmla="*/ 0 w 848360"/>
              <a:gd name="connsiteY3" fmla="*/ 404717 h 404717"/>
              <a:gd name="connsiteX4" fmla="*/ 81623 w 848360"/>
              <a:gd name="connsiteY4" fmla="*/ 0 h 40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360" h="404717">
                <a:moveTo>
                  <a:pt x="81623" y="0"/>
                </a:moveTo>
                <a:lnTo>
                  <a:pt x="848360" y="1905"/>
                </a:lnTo>
                <a:lnTo>
                  <a:pt x="848360" y="404717"/>
                </a:lnTo>
                <a:lnTo>
                  <a:pt x="0" y="404717"/>
                </a:lnTo>
                <a:lnTo>
                  <a:pt x="81623" y="0"/>
                </a:lnTo>
                <a:close/>
              </a:path>
            </a:pathLst>
          </a:custGeom>
          <a:solidFill>
            <a:schemeClr val="tx1"/>
          </a:solidFill>
          <a:ln w="19050" cap="flat" cmpd="sng" algn="ctr">
            <a:solidFill>
              <a:schemeClr val="bg2"/>
            </a:solidFill>
            <a:prstDash val="solid"/>
          </a:ln>
          <a:effectLst/>
        </p:spPr>
        <p:txBody>
          <a:bodyPr lIns="144000" tIns="144000" rIns="144000" bIns="144000"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nited Curriculum" pitchFamily="2" charset="0"/>
              <a:ea typeface="Roboto" panose="02000000000000000000" pitchFamily="2" charset="0"/>
            </a:endParaRPr>
          </a:p>
        </p:txBody>
      </p:sp>
      <p:sp>
        <p:nvSpPr>
          <p:cNvPr id="117" name="Rectangle 93">
            <a:extLst>
              <a:ext uri="{FF2B5EF4-FFF2-40B4-BE49-F238E27FC236}">
                <a16:creationId xmlns:a16="http://schemas.microsoft.com/office/drawing/2014/main" id="{62B06FDA-A513-4700-9022-0DA174C96A77}"/>
              </a:ext>
            </a:extLst>
          </p:cNvPr>
          <p:cNvSpPr/>
          <p:nvPr/>
        </p:nvSpPr>
        <p:spPr>
          <a:xfrm>
            <a:off x="8831941" y="841337"/>
            <a:ext cx="595024" cy="434181"/>
          </a:xfrm>
          <a:custGeom>
            <a:avLst/>
            <a:gdLst>
              <a:gd name="connsiteX0" fmla="*/ 0 w 848360"/>
              <a:gd name="connsiteY0" fmla="*/ 0 h 402812"/>
              <a:gd name="connsiteX1" fmla="*/ 848360 w 848360"/>
              <a:gd name="connsiteY1" fmla="*/ 0 h 402812"/>
              <a:gd name="connsiteX2" fmla="*/ 848360 w 848360"/>
              <a:gd name="connsiteY2" fmla="*/ 402812 h 402812"/>
              <a:gd name="connsiteX3" fmla="*/ 0 w 848360"/>
              <a:gd name="connsiteY3" fmla="*/ 402812 h 402812"/>
              <a:gd name="connsiteX4" fmla="*/ 0 w 848360"/>
              <a:gd name="connsiteY4" fmla="*/ 0 h 402812"/>
              <a:gd name="connsiteX0" fmla="*/ 45720 w 848360"/>
              <a:gd name="connsiteY0" fmla="*/ 1905 h 402812"/>
              <a:gd name="connsiteX1" fmla="*/ 848360 w 848360"/>
              <a:gd name="connsiteY1" fmla="*/ 0 h 402812"/>
              <a:gd name="connsiteX2" fmla="*/ 848360 w 848360"/>
              <a:gd name="connsiteY2" fmla="*/ 402812 h 402812"/>
              <a:gd name="connsiteX3" fmla="*/ 0 w 848360"/>
              <a:gd name="connsiteY3" fmla="*/ 402812 h 402812"/>
              <a:gd name="connsiteX4" fmla="*/ 45720 w 848360"/>
              <a:gd name="connsiteY4" fmla="*/ 1905 h 402812"/>
              <a:gd name="connsiteX0" fmla="*/ 53340 w 848360"/>
              <a:gd name="connsiteY0" fmla="*/ 0 h 406622"/>
              <a:gd name="connsiteX1" fmla="*/ 848360 w 848360"/>
              <a:gd name="connsiteY1" fmla="*/ 3810 h 406622"/>
              <a:gd name="connsiteX2" fmla="*/ 848360 w 848360"/>
              <a:gd name="connsiteY2" fmla="*/ 406622 h 406622"/>
              <a:gd name="connsiteX3" fmla="*/ 0 w 848360"/>
              <a:gd name="connsiteY3" fmla="*/ 406622 h 406622"/>
              <a:gd name="connsiteX4" fmla="*/ 53340 w 848360"/>
              <a:gd name="connsiteY4" fmla="*/ 0 h 406622"/>
              <a:gd name="connsiteX0" fmla="*/ 51435 w 848360"/>
              <a:gd name="connsiteY0" fmla="*/ 0 h 404717"/>
              <a:gd name="connsiteX1" fmla="*/ 848360 w 848360"/>
              <a:gd name="connsiteY1" fmla="*/ 1905 h 404717"/>
              <a:gd name="connsiteX2" fmla="*/ 848360 w 848360"/>
              <a:gd name="connsiteY2" fmla="*/ 404717 h 404717"/>
              <a:gd name="connsiteX3" fmla="*/ 0 w 848360"/>
              <a:gd name="connsiteY3" fmla="*/ 404717 h 404717"/>
              <a:gd name="connsiteX4" fmla="*/ 51435 w 848360"/>
              <a:gd name="connsiteY4" fmla="*/ 0 h 404717"/>
              <a:gd name="connsiteX0" fmla="*/ 65157 w 848360"/>
              <a:gd name="connsiteY0" fmla="*/ 1646 h 402812"/>
              <a:gd name="connsiteX1" fmla="*/ 848360 w 848360"/>
              <a:gd name="connsiteY1" fmla="*/ 0 h 402812"/>
              <a:gd name="connsiteX2" fmla="*/ 848360 w 848360"/>
              <a:gd name="connsiteY2" fmla="*/ 402812 h 402812"/>
              <a:gd name="connsiteX3" fmla="*/ 0 w 848360"/>
              <a:gd name="connsiteY3" fmla="*/ 402812 h 402812"/>
              <a:gd name="connsiteX4" fmla="*/ 65157 w 848360"/>
              <a:gd name="connsiteY4" fmla="*/ 1646 h 402812"/>
              <a:gd name="connsiteX0" fmla="*/ 73390 w 848360"/>
              <a:gd name="connsiteY0" fmla="*/ 0 h 404717"/>
              <a:gd name="connsiteX1" fmla="*/ 848360 w 848360"/>
              <a:gd name="connsiteY1" fmla="*/ 1905 h 404717"/>
              <a:gd name="connsiteX2" fmla="*/ 848360 w 848360"/>
              <a:gd name="connsiteY2" fmla="*/ 404717 h 404717"/>
              <a:gd name="connsiteX3" fmla="*/ 0 w 848360"/>
              <a:gd name="connsiteY3" fmla="*/ 404717 h 404717"/>
              <a:gd name="connsiteX4" fmla="*/ 73390 w 848360"/>
              <a:gd name="connsiteY4" fmla="*/ 0 h 404717"/>
              <a:gd name="connsiteX0" fmla="*/ 73390 w 848360"/>
              <a:gd name="connsiteY0" fmla="*/ 3422 h 402812"/>
              <a:gd name="connsiteX1" fmla="*/ 848360 w 848360"/>
              <a:gd name="connsiteY1" fmla="*/ 0 h 402812"/>
              <a:gd name="connsiteX2" fmla="*/ 848360 w 848360"/>
              <a:gd name="connsiteY2" fmla="*/ 402812 h 402812"/>
              <a:gd name="connsiteX3" fmla="*/ 0 w 848360"/>
              <a:gd name="connsiteY3" fmla="*/ 402812 h 402812"/>
              <a:gd name="connsiteX4" fmla="*/ 73390 w 848360"/>
              <a:gd name="connsiteY4" fmla="*/ 3422 h 402812"/>
              <a:gd name="connsiteX0" fmla="*/ 73390 w 848360"/>
              <a:gd name="connsiteY0" fmla="*/ 0 h 404717"/>
              <a:gd name="connsiteX1" fmla="*/ 848360 w 848360"/>
              <a:gd name="connsiteY1" fmla="*/ 1905 h 404717"/>
              <a:gd name="connsiteX2" fmla="*/ 848360 w 848360"/>
              <a:gd name="connsiteY2" fmla="*/ 404717 h 404717"/>
              <a:gd name="connsiteX3" fmla="*/ 0 w 848360"/>
              <a:gd name="connsiteY3" fmla="*/ 404717 h 404717"/>
              <a:gd name="connsiteX4" fmla="*/ 73390 w 848360"/>
              <a:gd name="connsiteY4" fmla="*/ 0 h 404717"/>
              <a:gd name="connsiteX0" fmla="*/ 81623 w 848360"/>
              <a:gd name="connsiteY0" fmla="*/ 0 h 404717"/>
              <a:gd name="connsiteX1" fmla="*/ 848360 w 848360"/>
              <a:gd name="connsiteY1" fmla="*/ 1905 h 404717"/>
              <a:gd name="connsiteX2" fmla="*/ 848360 w 848360"/>
              <a:gd name="connsiteY2" fmla="*/ 404717 h 404717"/>
              <a:gd name="connsiteX3" fmla="*/ 0 w 848360"/>
              <a:gd name="connsiteY3" fmla="*/ 404717 h 404717"/>
              <a:gd name="connsiteX4" fmla="*/ 81623 w 848360"/>
              <a:gd name="connsiteY4" fmla="*/ 0 h 40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360" h="404717">
                <a:moveTo>
                  <a:pt x="81623" y="0"/>
                </a:moveTo>
                <a:lnTo>
                  <a:pt x="848360" y="1905"/>
                </a:lnTo>
                <a:lnTo>
                  <a:pt x="848360" y="404717"/>
                </a:lnTo>
                <a:lnTo>
                  <a:pt x="0" y="404717"/>
                </a:lnTo>
                <a:lnTo>
                  <a:pt x="81623" y="0"/>
                </a:lnTo>
                <a:close/>
              </a:path>
            </a:pathLst>
          </a:custGeom>
          <a:solidFill>
            <a:schemeClr val="tx1"/>
          </a:solidFill>
          <a:ln w="19050" cap="flat" cmpd="sng" algn="ctr">
            <a:solidFill>
              <a:schemeClr val="bg2"/>
            </a:solidFill>
            <a:prstDash val="solid"/>
          </a:ln>
          <a:effectLst/>
        </p:spPr>
        <p:txBody>
          <a:bodyPr lIns="144000" tIns="144000" rIns="144000" bIns="144000"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nited Curriculum" pitchFamily="2" charset="0"/>
              <a:ea typeface="Roboto" panose="02000000000000000000" pitchFamily="2" charset="0"/>
            </a:endParaRPr>
          </a:p>
        </p:txBody>
      </p:sp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27BF07A0-7EE3-4548-A592-376AF996C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653" y="901485"/>
            <a:ext cx="326303" cy="337022"/>
          </a:xfrm>
          <a:prstGeom prst="rect">
            <a:avLst/>
          </a:prstGeom>
        </p:spPr>
      </p:pic>
      <p:pic>
        <p:nvPicPr>
          <p:cNvPr id="53" name="Picture 52" descr="A picture containing icon&#10;&#10;Description automatically generated">
            <a:extLst>
              <a:ext uri="{FF2B5EF4-FFF2-40B4-BE49-F238E27FC236}">
                <a16:creationId xmlns:a16="http://schemas.microsoft.com/office/drawing/2014/main" id="{DD5F414C-9228-405A-9AA7-05DD5E467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92" y="864099"/>
            <a:ext cx="219404" cy="385343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3CD1BA1B-DD34-4D44-96D7-AC5E7D9EFBEB}"/>
              </a:ext>
            </a:extLst>
          </p:cNvPr>
          <p:cNvSpPr/>
          <p:nvPr/>
        </p:nvSpPr>
        <p:spPr>
          <a:xfrm>
            <a:off x="223233" y="3460355"/>
            <a:ext cx="4543817" cy="216000"/>
          </a:xfrm>
          <a:prstGeom prst="rect">
            <a:avLst/>
          </a:prstGeom>
          <a:solidFill>
            <a:schemeClr val="bg2"/>
          </a:solidFill>
          <a:ln w="19050" cap="flat" cmpd="sng" algn="ctr">
            <a:solidFill>
              <a:schemeClr val="bg2"/>
            </a:solidFill>
            <a:prstDash val="solid"/>
          </a:ln>
          <a:effectLst/>
        </p:spPr>
        <p:txBody>
          <a:bodyPr lIns="144000" tIns="144000" rIns="144000" bIns="144000"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nited Curriculum" pitchFamily="2" charset="0"/>
                <a:ea typeface="Roboto" panose="02000000000000000000" pitchFamily="2" charset="0"/>
              </a:rPr>
              <a:t>Understanding the world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2D7B971B-7239-41FD-AB05-BF96C2FBDA95}"/>
              </a:ext>
            </a:extLst>
          </p:cNvPr>
          <p:cNvSpPr/>
          <p:nvPr/>
        </p:nvSpPr>
        <p:spPr>
          <a:xfrm>
            <a:off x="4882863" y="3460355"/>
            <a:ext cx="4543817" cy="216000"/>
          </a:xfrm>
          <a:prstGeom prst="rect">
            <a:avLst/>
          </a:prstGeom>
          <a:solidFill>
            <a:schemeClr val="bg2"/>
          </a:solidFill>
          <a:ln w="19050" cap="flat" cmpd="sng" algn="ctr">
            <a:solidFill>
              <a:schemeClr val="bg2"/>
            </a:solidFill>
            <a:prstDash val="solid"/>
          </a:ln>
          <a:effectLst/>
        </p:spPr>
        <p:txBody>
          <a:bodyPr lIns="144000" tIns="144000" rIns="144000" bIns="144000"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nited Curriculum" pitchFamily="2" charset="0"/>
                <a:ea typeface="Roboto" panose="02000000000000000000" pitchFamily="2" charset="0"/>
              </a:rPr>
              <a:t>Physical Development</a:t>
            </a:r>
          </a:p>
        </p:txBody>
      </p:sp>
      <p:sp>
        <p:nvSpPr>
          <p:cNvPr id="168" name="Rectangle 93">
            <a:extLst>
              <a:ext uri="{FF2B5EF4-FFF2-40B4-BE49-F238E27FC236}">
                <a16:creationId xmlns:a16="http://schemas.microsoft.com/office/drawing/2014/main" id="{8D9F753B-B135-4ECE-AFA6-7CE0139B11F8}"/>
              </a:ext>
            </a:extLst>
          </p:cNvPr>
          <p:cNvSpPr/>
          <p:nvPr/>
        </p:nvSpPr>
        <p:spPr>
          <a:xfrm>
            <a:off x="4178179" y="3457542"/>
            <a:ext cx="588870" cy="434181"/>
          </a:xfrm>
          <a:custGeom>
            <a:avLst/>
            <a:gdLst>
              <a:gd name="connsiteX0" fmla="*/ 0 w 848360"/>
              <a:gd name="connsiteY0" fmla="*/ 0 h 402812"/>
              <a:gd name="connsiteX1" fmla="*/ 848360 w 848360"/>
              <a:gd name="connsiteY1" fmla="*/ 0 h 402812"/>
              <a:gd name="connsiteX2" fmla="*/ 848360 w 848360"/>
              <a:gd name="connsiteY2" fmla="*/ 402812 h 402812"/>
              <a:gd name="connsiteX3" fmla="*/ 0 w 848360"/>
              <a:gd name="connsiteY3" fmla="*/ 402812 h 402812"/>
              <a:gd name="connsiteX4" fmla="*/ 0 w 848360"/>
              <a:gd name="connsiteY4" fmla="*/ 0 h 402812"/>
              <a:gd name="connsiteX0" fmla="*/ 45720 w 848360"/>
              <a:gd name="connsiteY0" fmla="*/ 1905 h 402812"/>
              <a:gd name="connsiteX1" fmla="*/ 848360 w 848360"/>
              <a:gd name="connsiteY1" fmla="*/ 0 h 402812"/>
              <a:gd name="connsiteX2" fmla="*/ 848360 w 848360"/>
              <a:gd name="connsiteY2" fmla="*/ 402812 h 402812"/>
              <a:gd name="connsiteX3" fmla="*/ 0 w 848360"/>
              <a:gd name="connsiteY3" fmla="*/ 402812 h 402812"/>
              <a:gd name="connsiteX4" fmla="*/ 45720 w 848360"/>
              <a:gd name="connsiteY4" fmla="*/ 1905 h 402812"/>
              <a:gd name="connsiteX0" fmla="*/ 53340 w 848360"/>
              <a:gd name="connsiteY0" fmla="*/ 0 h 406622"/>
              <a:gd name="connsiteX1" fmla="*/ 848360 w 848360"/>
              <a:gd name="connsiteY1" fmla="*/ 3810 h 406622"/>
              <a:gd name="connsiteX2" fmla="*/ 848360 w 848360"/>
              <a:gd name="connsiteY2" fmla="*/ 406622 h 406622"/>
              <a:gd name="connsiteX3" fmla="*/ 0 w 848360"/>
              <a:gd name="connsiteY3" fmla="*/ 406622 h 406622"/>
              <a:gd name="connsiteX4" fmla="*/ 53340 w 848360"/>
              <a:gd name="connsiteY4" fmla="*/ 0 h 406622"/>
              <a:gd name="connsiteX0" fmla="*/ 51435 w 848360"/>
              <a:gd name="connsiteY0" fmla="*/ 0 h 404717"/>
              <a:gd name="connsiteX1" fmla="*/ 848360 w 848360"/>
              <a:gd name="connsiteY1" fmla="*/ 1905 h 404717"/>
              <a:gd name="connsiteX2" fmla="*/ 848360 w 848360"/>
              <a:gd name="connsiteY2" fmla="*/ 404717 h 404717"/>
              <a:gd name="connsiteX3" fmla="*/ 0 w 848360"/>
              <a:gd name="connsiteY3" fmla="*/ 404717 h 404717"/>
              <a:gd name="connsiteX4" fmla="*/ 51435 w 848360"/>
              <a:gd name="connsiteY4" fmla="*/ 0 h 404717"/>
              <a:gd name="connsiteX0" fmla="*/ 65157 w 848360"/>
              <a:gd name="connsiteY0" fmla="*/ 1646 h 402812"/>
              <a:gd name="connsiteX1" fmla="*/ 848360 w 848360"/>
              <a:gd name="connsiteY1" fmla="*/ 0 h 402812"/>
              <a:gd name="connsiteX2" fmla="*/ 848360 w 848360"/>
              <a:gd name="connsiteY2" fmla="*/ 402812 h 402812"/>
              <a:gd name="connsiteX3" fmla="*/ 0 w 848360"/>
              <a:gd name="connsiteY3" fmla="*/ 402812 h 402812"/>
              <a:gd name="connsiteX4" fmla="*/ 65157 w 848360"/>
              <a:gd name="connsiteY4" fmla="*/ 1646 h 402812"/>
              <a:gd name="connsiteX0" fmla="*/ 73390 w 848360"/>
              <a:gd name="connsiteY0" fmla="*/ 0 h 404717"/>
              <a:gd name="connsiteX1" fmla="*/ 848360 w 848360"/>
              <a:gd name="connsiteY1" fmla="*/ 1905 h 404717"/>
              <a:gd name="connsiteX2" fmla="*/ 848360 w 848360"/>
              <a:gd name="connsiteY2" fmla="*/ 404717 h 404717"/>
              <a:gd name="connsiteX3" fmla="*/ 0 w 848360"/>
              <a:gd name="connsiteY3" fmla="*/ 404717 h 404717"/>
              <a:gd name="connsiteX4" fmla="*/ 73390 w 848360"/>
              <a:gd name="connsiteY4" fmla="*/ 0 h 404717"/>
              <a:gd name="connsiteX0" fmla="*/ 73390 w 848360"/>
              <a:gd name="connsiteY0" fmla="*/ 3422 h 402812"/>
              <a:gd name="connsiteX1" fmla="*/ 848360 w 848360"/>
              <a:gd name="connsiteY1" fmla="*/ 0 h 402812"/>
              <a:gd name="connsiteX2" fmla="*/ 848360 w 848360"/>
              <a:gd name="connsiteY2" fmla="*/ 402812 h 402812"/>
              <a:gd name="connsiteX3" fmla="*/ 0 w 848360"/>
              <a:gd name="connsiteY3" fmla="*/ 402812 h 402812"/>
              <a:gd name="connsiteX4" fmla="*/ 73390 w 848360"/>
              <a:gd name="connsiteY4" fmla="*/ 3422 h 402812"/>
              <a:gd name="connsiteX0" fmla="*/ 73390 w 848360"/>
              <a:gd name="connsiteY0" fmla="*/ 0 h 404717"/>
              <a:gd name="connsiteX1" fmla="*/ 848360 w 848360"/>
              <a:gd name="connsiteY1" fmla="*/ 1905 h 404717"/>
              <a:gd name="connsiteX2" fmla="*/ 848360 w 848360"/>
              <a:gd name="connsiteY2" fmla="*/ 404717 h 404717"/>
              <a:gd name="connsiteX3" fmla="*/ 0 w 848360"/>
              <a:gd name="connsiteY3" fmla="*/ 404717 h 404717"/>
              <a:gd name="connsiteX4" fmla="*/ 73390 w 848360"/>
              <a:gd name="connsiteY4" fmla="*/ 0 h 404717"/>
              <a:gd name="connsiteX0" fmla="*/ 81623 w 848360"/>
              <a:gd name="connsiteY0" fmla="*/ 0 h 404717"/>
              <a:gd name="connsiteX1" fmla="*/ 848360 w 848360"/>
              <a:gd name="connsiteY1" fmla="*/ 1905 h 404717"/>
              <a:gd name="connsiteX2" fmla="*/ 848360 w 848360"/>
              <a:gd name="connsiteY2" fmla="*/ 404717 h 404717"/>
              <a:gd name="connsiteX3" fmla="*/ 0 w 848360"/>
              <a:gd name="connsiteY3" fmla="*/ 404717 h 404717"/>
              <a:gd name="connsiteX4" fmla="*/ 81623 w 848360"/>
              <a:gd name="connsiteY4" fmla="*/ 0 h 40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360" h="404717">
                <a:moveTo>
                  <a:pt x="81623" y="0"/>
                </a:moveTo>
                <a:lnTo>
                  <a:pt x="848360" y="1905"/>
                </a:lnTo>
                <a:lnTo>
                  <a:pt x="848360" y="404717"/>
                </a:lnTo>
                <a:lnTo>
                  <a:pt x="0" y="404717"/>
                </a:lnTo>
                <a:lnTo>
                  <a:pt x="81623" y="0"/>
                </a:lnTo>
                <a:close/>
              </a:path>
            </a:pathLst>
          </a:custGeom>
          <a:solidFill>
            <a:schemeClr val="tx1"/>
          </a:solidFill>
          <a:ln w="19050" cap="flat" cmpd="sng" algn="ctr">
            <a:solidFill>
              <a:schemeClr val="bg2"/>
            </a:solidFill>
            <a:prstDash val="solid"/>
          </a:ln>
          <a:effectLst/>
        </p:spPr>
        <p:txBody>
          <a:bodyPr lIns="144000" tIns="144000" rIns="144000" bIns="144000"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nited Curriculum" pitchFamily="2" charset="0"/>
              <a:ea typeface="Roboto" panose="02000000000000000000" pitchFamily="2" charset="0"/>
            </a:endParaRPr>
          </a:p>
        </p:txBody>
      </p:sp>
      <p:sp>
        <p:nvSpPr>
          <p:cNvPr id="145" name="Rectangle 93">
            <a:extLst>
              <a:ext uri="{FF2B5EF4-FFF2-40B4-BE49-F238E27FC236}">
                <a16:creationId xmlns:a16="http://schemas.microsoft.com/office/drawing/2014/main" id="{37DD220C-2006-4DC8-B56B-1C1819937B8F}"/>
              </a:ext>
            </a:extLst>
          </p:cNvPr>
          <p:cNvSpPr/>
          <p:nvPr/>
        </p:nvSpPr>
        <p:spPr>
          <a:xfrm>
            <a:off x="8831656" y="3461923"/>
            <a:ext cx="595024" cy="434181"/>
          </a:xfrm>
          <a:custGeom>
            <a:avLst/>
            <a:gdLst>
              <a:gd name="connsiteX0" fmla="*/ 0 w 848360"/>
              <a:gd name="connsiteY0" fmla="*/ 0 h 402812"/>
              <a:gd name="connsiteX1" fmla="*/ 848360 w 848360"/>
              <a:gd name="connsiteY1" fmla="*/ 0 h 402812"/>
              <a:gd name="connsiteX2" fmla="*/ 848360 w 848360"/>
              <a:gd name="connsiteY2" fmla="*/ 402812 h 402812"/>
              <a:gd name="connsiteX3" fmla="*/ 0 w 848360"/>
              <a:gd name="connsiteY3" fmla="*/ 402812 h 402812"/>
              <a:gd name="connsiteX4" fmla="*/ 0 w 848360"/>
              <a:gd name="connsiteY4" fmla="*/ 0 h 402812"/>
              <a:gd name="connsiteX0" fmla="*/ 45720 w 848360"/>
              <a:gd name="connsiteY0" fmla="*/ 1905 h 402812"/>
              <a:gd name="connsiteX1" fmla="*/ 848360 w 848360"/>
              <a:gd name="connsiteY1" fmla="*/ 0 h 402812"/>
              <a:gd name="connsiteX2" fmla="*/ 848360 w 848360"/>
              <a:gd name="connsiteY2" fmla="*/ 402812 h 402812"/>
              <a:gd name="connsiteX3" fmla="*/ 0 w 848360"/>
              <a:gd name="connsiteY3" fmla="*/ 402812 h 402812"/>
              <a:gd name="connsiteX4" fmla="*/ 45720 w 848360"/>
              <a:gd name="connsiteY4" fmla="*/ 1905 h 402812"/>
              <a:gd name="connsiteX0" fmla="*/ 53340 w 848360"/>
              <a:gd name="connsiteY0" fmla="*/ 0 h 406622"/>
              <a:gd name="connsiteX1" fmla="*/ 848360 w 848360"/>
              <a:gd name="connsiteY1" fmla="*/ 3810 h 406622"/>
              <a:gd name="connsiteX2" fmla="*/ 848360 w 848360"/>
              <a:gd name="connsiteY2" fmla="*/ 406622 h 406622"/>
              <a:gd name="connsiteX3" fmla="*/ 0 w 848360"/>
              <a:gd name="connsiteY3" fmla="*/ 406622 h 406622"/>
              <a:gd name="connsiteX4" fmla="*/ 53340 w 848360"/>
              <a:gd name="connsiteY4" fmla="*/ 0 h 406622"/>
              <a:gd name="connsiteX0" fmla="*/ 51435 w 848360"/>
              <a:gd name="connsiteY0" fmla="*/ 0 h 404717"/>
              <a:gd name="connsiteX1" fmla="*/ 848360 w 848360"/>
              <a:gd name="connsiteY1" fmla="*/ 1905 h 404717"/>
              <a:gd name="connsiteX2" fmla="*/ 848360 w 848360"/>
              <a:gd name="connsiteY2" fmla="*/ 404717 h 404717"/>
              <a:gd name="connsiteX3" fmla="*/ 0 w 848360"/>
              <a:gd name="connsiteY3" fmla="*/ 404717 h 404717"/>
              <a:gd name="connsiteX4" fmla="*/ 51435 w 848360"/>
              <a:gd name="connsiteY4" fmla="*/ 0 h 404717"/>
              <a:gd name="connsiteX0" fmla="*/ 65157 w 848360"/>
              <a:gd name="connsiteY0" fmla="*/ 1646 h 402812"/>
              <a:gd name="connsiteX1" fmla="*/ 848360 w 848360"/>
              <a:gd name="connsiteY1" fmla="*/ 0 h 402812"/>
              <a:gd name="connsiteX2" fmla="*/ 848360 w 848360"/>
              <a:gd name="connsiteY2" fmla="*/ 402812 h 402812"/>
              <a:gd name="connsiteX3" fmla="*/ 0 w 848360"/>
              <a:gd name="connsiteY3" fmla="*/ 402812 h 402812"/>
              <a:gd name="connsiteX4" fmla="*/ 65157 w 848360"/>
              <a:gd name="connsiteY4" fmla="*/ 1646 h 402812"/>
              <a:gd name="connsiteX0" fmla="*/ 73390 w 848360"/>
              <a:gd name="connsiteY0" fmla="*/ 0 h 404717"/>
              <a:gd name="connsiteX1" fmla="*/ 848360 w 848360"/>
              <a:gd name="connsiteY1" fmla="*/ 1905 h 404717"/>
              <a:gd name="connsiteX2" fmla="*/ 848360 w 848360"/>
              <a:gd name="connsiteY2" fmla="*/ 404717 h 404717"/>
              <a:gd name="connsiteX3" fmla="*/ 0 w 848360"/>
              <a:gd name="connsiteY3" fmla="*/ 404717 h 404717"/>
              <a:gd name="connsiteX4" fmla="*/ 73390 w 848360"/>
              <a:gd name="connsiteY4" fmla="*/ 0 h 404717"/>
              <a:gd name="connsiteX0" fmla="*/ 73390 w 848360"/>
              <a:gd name="connsiteY0" fmla="*/ 3422 h 402812"/>
              <a:gd name="connsiteX1" fmla="*/ 848360 w 848360"/>
              <a:gd name="connsiteY1" fmla="*/ 0 h 402812"/>
              <a:gd name="connsiteX2" fmla="*/ 848360 w 848360"/>
              <a:gd name="connsiteY2" fmla="*/ 402812 h 402812"/>
              <a:gd name="connsiteX3" fmla="*/ 0 w 848360"/>
              <a:gd name="connsiteY3" fmla="*/ 402812 h 402812"/>
              <a:gd name="connsiteX4" fmla="*/ 73390 w 848360"/>
              <a:gd name="connsiteY4" fmla="*/ 3422 h 402812"/>
              <a:gd name="connsiteX0" fmla="*/ 73390 w 848360"/>
              <a:gd name="connsiteY0" fmla="*/ 0 h 404717"/>
              <a:gd name="connsiteX1" fmla="*/ 848360 w 848360"/>
              <a:gd name="connsiteY1" fmla="*/ 1905 h 404717"/>
              <a:gd name="connsiteX2" fmla="*/ 848360 w 848360"/>
              <a:gd name="connsiteY2" fmla="*/ 404717 h 404717"/>
              <a:gd name="connsiteX3" fmla="*/ 0 w 848360"/>
              <a:gd name="connsiteY3" fmla="*/ 404717 h 404717"/>
              <a:gd name="connsiteX4" fmla="*/ 73390 w 848360"/>
              <a:gd name="connsiteY4" fmla="*/ 0 h 404717"/>
              <a:gd name="connsiteX0" fmla="*/ 81623 w 848360"/>
              <a:gd name="connsiteY0" fmla="*/ 0 h 404717"/>
              <a:gd name="connsiteX1" fmla="*/ 848360 w 848360"/>
              <a:gd name="connsiteY1" fmla="*/ 1905 h 404717"/>
              <a:gd name="connsiteX2" fmla="*/ 848360 w 848360"/>
              <a:gd name="connsiteY2" fmla="*/ 404717 h 404717"/>
              <a:gd name="connsiteX3" fmla="*/ 0 w 848360"/>
              <a:gd name="connsiteY3" fmla="*/ 404717 h 404717"/>
              <a:gd name="connsiteX4" fmla="*/ 81623 w 848360"/>
              <a:gd name="connsiteY4" fmla="*/ 0 h 40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360" h="404717">
                <a:moveTo>
                  <a:pt x="81623" y="0"/>
                </a:moveTo>
                <a:lnTo>
                  <a:pt x="848360" y="1905"/>
                </a:lnTo>
                <a:lnTo>
                  <a:pt x="848360" y="404717"/>
                </a:lnTo>
                <a:lnTo>
                  <a:pt x="0" y="404717"/>
                </a:lnTo>
                <a:lnTo>
                  <a:pt x="81623" y="0"/>
                </a:lnTo>
                <a:close/>
              </a:path>
            </a:pathLst>
          </a:custGeom>
          <a:solidFill>
            <a:schemeClr val="tx1"/>
          </a:solidFill>
          <a:ln w="19050" cap="flat" cmpd="sng" algn="ctr">
            <a:solidFill>
              <a:schemeClr val="bg2"/>
            </a:solidFill>
            <a:prstDash val="solid"/>
          </a:ln>
          <a:effectLst/>
        </p:spPr>
        <p:txBody>
          <a:bodyPr lIns="144000" tIns="144000" rIns="144000" bIns="144000"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nited Curriculum" pitchFamily="2" charset="0"/>
              <a:ea typeface="Roboto" panose="02000000000000000000" pitchFamily="2" charset="0"/>
            </a:endParaRPr>
          </a:p>
        </p:txBody>
      </p:sp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9DC795A8-D597-4993-9B6B-42BC7FEFE8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772" y="3506605"/>
            <a:ext cx="354132" cy="344501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BAFEFC6E-0ADC-4F74-918A-64D7AED553F6}"/>
              </a:ext>
            </a:extLst>
          </p:cNvPr>
          <p:cNvSpPr/>
          <p:nvPr/>
        </p:nvSpPr>
        <p:spPr>
          <a:xfrm>
            <a:off x="223233" y="4896287"/>
            <a:ext cx="4543817" cy="216000"/>
          </a:xfrm>
          <a:prstGeom prst="rect">
            <a:avLst/>
          </a:prstGeom>
          <a:solidFill>
            <a:schemeClr val="bg2"/>
          </a:solidFill>
          <a:ln w="19050" cap="flat" cmpd="sng" algn="ctr">
            <a:solidFill>
              <a:schemeClr val="bg2"/>
            </a:solidFill>
            <a:prstDash val="solid"/>
          </a:ln>
          <a:effectLst/>
        </p:spPr>
        <p:txBody>
          <a:bodyPr lIns="144000" tIns="144000" rIns="144000" bIns="144000"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nited Curriculum" pitchFamily="2" charset="0"/>
                <a:ea typeface="Roboto" panose="02000000000000000000" pitchFamily="2" charset="0"/>
              </a:rPr>
              <a:t>PSED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B4DC0AE-9DB0-46D3-8ACD-86407668995F}"/>
              </a:ext>
            </a:extLst>
          </p:cNvPr>
          <p:cNvSpPr/>
          <p:nvPr/>
        </p:nvSpPr>
        <p:spPr>
          <a:xfrm>
            <a:off x="4882863" y="4896287"/>
            <a:ext cx="4543817" cy="216000"/>
          </a:xfrm>
          <a:prstGeom prst="rect">
            <a:avLst/>
          </a:prstGeom>
          <a:solidFill>
            <a:schemeClr val="bg2"/>
          </a:solidFill>
          <a:ln w="19050" cap="flat" cmpd="sng" algn="ctr">
            <a:solidFill>
              <a:schemeClr val="bg2"/>
            </a:solidFill>
            <a:prstDash val="solid"/>
          </a:ln>
          <a:effectLst/>
        </p:spPr>
        <p:txBody>
          <a:bodyPr lIns="144000" tIns="144000" rIns="144000" bIns="144000"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nited Curriculum" pitchFamily="2" charset="0"/>
                <a:ea typeface="Roboto" panose="02000000000000000000" pitchFamily="2" charset="0"/>
              </a:rPr>
              <a:t>Expressive Arts and Design</a:t>
            </a:r>
          </a:p>
        </p:txBody>
      </p:sp>
      <p:sp>
        <p:nvSpPr>
          <p:cNvPr id="131" name="Rectangle 93">
            <a:extLst>
              <a:ext uri="{FF2B5EF4-FFF2-40B4-BE49-F238E27FC236}">
                <a16:creationId xmlns:a16="http://schemas.microsoft.com/office/drawing/2014/main" id="{8F146A06-0313-4E65-BEC3-22A3F1746107}"/>
              </a:ext>
            </a:extLst>
          </p:cNvPr>
          <p:cNvSpPr/>
          <p:nvPr/>
        </p:nvSpPr>
        <p:spPr>
          <a:xfrm>
            <a:off x="4178179" y="4896287"/>
            <a:ext cx="588870" cy="434181"/>
          </a:xfrm>
          <a:custGeom>
            <a:avLst/>
            <a:gdLst>
              <a:gd name="connsiteX0" fmla="*/ 0 w 848360"/>
              <a:gd name="connsiteY0" fmla="*/ 0 h 402812"/>
              <a:gd name="connsiteX1" fmla="*/ 848360 w 848360"/>
              <a:gd name="connsiteY1" fmla="*/ 0 h 402812"/>
              <a:gd name="connsiteX2" fmla="*/ 848360 w 848360"/>
              <a:gd name="connsiteY2" fmla="*/ 402812 h 402812"/>
              <a:gd name="connsiteX3" fmla="*/ 0 w 848360"/>
              <a:gd name="connsiteY3" fmla="*/ 402812 h 402812"/>
              <a:gd name="connsiteX4" fmla="*/ 0 w 848360"/>
              <a:gd name="connsiteY4" fmla="*/ 0 h 402812"/>
              <a:gd name="connsiteX0" fmla="*/ 45720 w 848360"/>
              <a:gd name="connsiteY0" fmla="*/ 1905 h 402812"/>
              <a:gd name="connsiteX1" fmla="*/ 848360 w 848360"/>
              <a:gd name="connsiteY1" fmla="*/ 0 h 402812"/>
              <a:gd name="connsiteX2" fmla="*/ 848360 w 848360"/>
              <a:gd name="connsiteY2" fmla="*/ 402812 h 402812"/>
              <a:gd name="connsiteX3" fmla="*/ 0 w 848360"/>
              <a:gd name="connsiteY3" fmla="*/ 402812 h 402812"/>
              <a:gd name="connsiteX4" fmla="*/ 45720 w 848360"/>
              <a:gd name="connsiteY4" fmla="*/ 1905 h 402812"/>
              <a:gd name="connsiteX0" fmla="*/ 53340 w 848360"/>
              <a:gd name="connsiteY0" fmla="*/ 0 h 406622"/>
              <a:gd name="connsiteX1" fmla="*/ 848360 w 848360"/>
              <a:gd name="connsiteY1" fmla="*/ 3810 h 406622"/>
              <a:gd name="connsiteX2" fmla="*/ 848360 w 848360"/>
              <a:gd name="connsiteY2" fmla="*/ 406622 h 406622"/>
              <a:gd name="connsiteX3" fmla="*/ 0 w 848360"/>
              <a:gd name="connsiteY3" fmla="*/ 406622 h 406622"/>
              <a:gd name="connsiteX4" fmla="*/ 53340 w 848360"/>
              <a:gd name="connsiteY4" fmla="*/ 0 h 406622"/>
              <a:gd name="connsiteX0" fmla="*/ 51435 w 848360"/>
              <a:gd name="connsiteY0" fmla="*/ 0 h 404717"/>
              <a:gd name="connsiteX1" fmla="*/ 848360 w 848360"/>
              <a:gd name="connsiteY1" fmla="*/ 1905 h 404717"/>
              <a:gd name="connsiteX2" fmla="*/ 848360 w 848360"/>
              <a:gd name="connsiteY2" fmla="*/ 404717 h 404717"/>
              <a:gd name="connsiteX3" fmla="*/ 0 w 848360"/>
              <a:gd name="connsiteY3" fmla="*/ 404717 h 404717"/>
              <a:gd name="connsiteX4" fmla="*/ 51435 w 848360"/>
              <a:gd name="connsiteY4" fmla="*/ 0 h 404717"/>
              <a:gd name="connsiteX0" fmla="*/ 65157 w 848360"/>
              <a:gd name="connsiteY0" fmla="*/ 1646 h 402812"/>
              <a:gd name="connsiteX1" fmla="*/ 848360 w 848360"/>
              <a:gd name="connsiteY1" fmla="*/ 0 h 402812"/>
              <a:gd name="connsiteX2" fmla="*/ 848360 w 848360"/>
              <a:gd name="connsiteY2" fmla="*/ 402812 h 402812"/>
              <a:gd name="connsiteX3" fmla="*/ 0 w 848360"/>
              <a:gd name="connsiteY3" fmla="*/ 402812 h 402812"/>
              <a:gd name="connsiteX4" fmla="*/ 65157 w 848360"/>
              <a:gd name="connsiteY4" fmla="*/ 1646 h 402812"/>
              <a:gd name="connsiteX0" fmla="*/ 73390 w 848360"/>
              <a:gd name="connsiteY0" fmla="*/ 0 h 404717"/>
              <a:gd name="connsiteX1" fmla="*/ 848360 w 848360"/>
              <a:gd name="connsiteY1" fmla="*/ 1905 h 404717"/>
              <a:gd name="connsiteX2" fmla="*/ 848360 w 848360"/>
              <a:gd name="connsiteY2" fmla="*/ 404717 h 404717"/>
              <a:gd name="connsiteX3" fmla="*/ 0 w 848360"/>
              <a:gd name="connsiteY3" fmla="*/ 404717 h 404717"/>
              <a:gd name="connsiteX4" fmla="*/ 73390 w 848360"/>
              <a:gd name="connsiteY4" fmla="*/ 0 h 404717"/>
              <a:gd name="connsiteX0" fmla="*/ 73390 w 848360"/>
              <a:gd name="connsiteY0" fmla="*/ 3422 h 402812"/>
              <a:gd name="connsiteX1" fmla="*/ 848360 w 848360"/>
              <a:gd name="connsiteY1" fmla="*/ 0 h 402812"/>
              <a:gd name="connsiteX2" fmla="*/ 848360 w 848360"/>
              <a:gd name="connsiteY2" fmla="*/ 402812 h 402812"/>
              <a:gd name="connsiteX3" fmla="*/ 0 w 848360"/>
              <a:gd name="connsiteY3" fmla="*/ 402812 h 402812"/>
              <a:gd name="connsiteX4" fmla="*/ 73390 w 848360"/>
              <a:gd name="connsiteY4" fmla="*/ 3422 h 402812"/>
              <a:gd name="connsiteX0" fmla="*/ 73390 w 848360"/>
              <a:gd name="connsiteY0" fmla="*/ 0 h 404717"/>
              <a:gd name="connsiteX1" fmla="*/ 848360 w 848360"/>
              <a:gd name="connsiteY1" fmla="*/ 1905 h 404717"/>
              <a:gd name="connsiteX2" fmla="*/ 848360 w 848360"/>
              <a:gd name="connsiteY2" fmla="*/ 404717 h 404717"/>
              <a:gd name="connsiteX3" fmla="*/ 0 w 848360"/>
              <a:gd name="connsiteY3" fmla="*/ 404717 h 404717"/>
              <a:gd name="connsiteX4" fmla="*/ 73390 w 848360"/>
              <a:gd name="connsiteY4" fmla="*/ 0 h 404717"/>
              <a:gd name="connsiteX0" fmla="*/ 81623 w 848360"/>
              <a:gd name="connsiteY0" fmla="*/ 0 h 404717"/>
              <a:gd name="connsiteX1" fmla="*/ 848360 w 848360"/>
              <a:gd name="connsiteY1" fmla="*/ 1905 h 404717"/>
              <a:gd name="connsiteX2" fmla="*/ 848360 w 848360"/>
              <a:gd name="connsiteY2" fmla="*/ 404717 h 404717"/>
              <a:gd name="connsiteX3" fmla="*/ 0 w 848360"/>
              <a:gd name="connsiteY3" fmla="*/ 404717 h 404717"/>
              <a:gd name="connsiteX4" fmla="*/ 81623 w 848360"/>
              <a:gd name="connsiteY4" fmla="*/ 0 h 40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360" h="404717">
                <a:moveTo>
                  <a:pt x="81623" y="0"/>
                </a:moveTo>
                <a:lnTo>
                  <a:pt x="848360" y="1905"/>
                </a:lnTo>
                <a:lnTo>
                  <a:pt x="848360" y="404717"/>
                </a:lnTo>
                <a:lnTo>
                  <a:pt x="0" y="404717"/>
                </a:lnTo>
                <a:lnTo>
                  <a:pt x="81623" y="0"/>
                </a:lnTo>
                <a:close/>
              </a:path>
            </a:pathLst>
          </a:custGeom>
          <a:solidFill>
            <a:schemeClr val="tx1"/>
          </a:solidFill>
          <a:ln w="19050" cap="flat" cmpd="sng" algn="ctr">
            <a:solidFill>
              <a:schemeClr val="bg2"/>
            </a:solidFill>
            <a:prstDash val="solid"/>
          </a:ln>
          <a:effectLst/>
        </p:spPr>
        <p:txBody>
          <a:bodyPr lIns="144000" tIns="144000" rIns="144000" bIns="144000"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nited Curriculum" pitchFamily="2" charset="0"/>
              <a:ea typeface="Roboto" panose="02000000000000000000" pitchFamily="2" charset="0"/>
            </a:endParaRPr>
          </a:p>
        </p:txBody>
      </p:sp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D6592950-1234-4A41-A4A7-1D50AD77C0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12" y="4944554"/>
            <a:ext cx="344504" cy="344501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1EDAB175-A837-4730-980F-4B9BB13B58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362" y="3505273"/>
            <a:ext cx="344504" cy="344501"/>
          </a:xfrm>
          <a:prstGeom prst="rect">
            <a:avLst/>
          </a:prstGeom>
        </p:spPr>
      </p:pic>
      <p:sp>
        <p:nvSpPr>
          <p:cNvPr id="44" name="Rectangle 93">
            <a:extLst>
              <a:ext uri="{FF2B5EF4-FFF2-40B4-BE49-F238E27FC236}">
                <a16:creationId xmlns:a16="http://schemas.microsoft.com/office/drawing/2014/main" id="{C201407D-9C3A-4A84-8DFB-E3D1B6DC0B7E}"/>
              </a:ext>
            </a:extLst>
          </p:cNvPr>
          <p:cNvSpPr/>
          <p:nvPr/>
        </p:nvSpPr>
        <p:spPr>
          <a:xfrm>
            <a:off x="8310049" y="4897329"/>
            <a:ext cx="588870" cy="434181"/>
          </a:xfrm>
          <a:custGeom>
            <a:avLst/>
            <a:gdLst>
              <a:gd name="connsiteX0" fmla="*/ 0 w 848360"/>
              <a:gd name="connsiteY0" fmla="*/ 0 h 402812"/>
              <a:gd name="connsiteX1" fmla="*/ 848360 w 848360"/>
              <a:gd name="connsiteY1" fmla="*/ 0 h 402812"/>
              <a:gd name="connsiteX2" fmla="*/ 848360 w 848360"/>
              <a:gd name="connsiteY2" fmla="*/ 402812 h 402812"/>
              <a:gd name="connsiteX3" fmla="*/ 0 w 848360"/>
              <a:gd name="connsiteY3" fmla="*/ 402812 h 402812"/>
              <a:gd name="connsiteX4" fmla="*/ 0 w 848360"/>
              <a:gd name="connsiteY4" fmla="*/ 0 h 402812"/>
              <a:gd name="connsiteX0" fmla="*/ 45720 w 848360"/>
              <a:gd name="connsiteY0" fmla="*/ 1905 h 402812"/>
              <a:gd name="connsiteX1" fmla="*/ 848360 w 848360"/>
              <a:gd name="connsiteY1" fmla="*/ 0 h 402812"/>
              <a:gd name="connsiteX2" fmla="*/ 848360 w 848360"/>
              <a:gd name="connsiteY2" fmla="*/ 402812 h 402812"/>
              <a:gd name="connsiteX3" fmla="*/ 0 w 848360"/>
              <a:gd name="connsiteY3" fmla="*/ 402812 h 402812"/>
              <a:gd name="connsiteX4" fmla="*/ 45720 w 848360"/>
              <a:gd name="connsiteY4" fmla="*/ 1905 h 402812"/>
              <a:gd name="connsiteX0" fmla="*/ 53340 w 848360"/>
              <a:gd name="connsiteY0" fmla="*/ 0 h 406622"/>
              <a:gd name="connsiteX1" fmla="*/ 848360 w 848360"/>
              <a:gd name="connsiteY1" fmla="*/ 3810 h 406622"/>
              <a:gd name="connsiteX2" fmla="*/ 848360 w 848360"/>
              <a:gd name="connsiteY2" fmla="*/ 406622 h 406622"/>
              <a:gd name="connsiteX3" fmla="*/ 0 w 848360"/>
              <a:gd name="connsiteY3" fmla="*/ 406622 h 406622"/>
              <a:gd name="connsiteX4" fmla="*/ 53340 w 848360"/>
              <a:gd name="connsiteY4" fmla="*/ 0 h 406622"/>
              <a:gd name="connsiteX0" fmla="*/ 51435 w 848360"/>
              <a:gd name="connsiteY0" fmla="*/ 0 h 404717"/>
              <a:gd name="connsiteX1" fmla="*/ 848360 w 848360"/>
              <a:gd name="connsiteY1" fmla="*/ 1905 h 404717"/>
              <a:gd name="connsiteX2" fmla="*/ 848360 w 848360"/>
              <a:gd name="connsiteY2" fmla="*/ 404717 h 404717"/>
              <a:gd name="connsiteX3" fmla="*/ 0 w 848360"/>
              <a:gd name="connsiteY3" fmla="*/ 404717 h 404717"/>
              <a:gd name="connsiteX4" fmla="*/ 51435 w 848360"/>
              <a:gd name="connsiteY4" fmla="*/ 0 h 404717"/>
              <a:gd name="connsiteX0" fmla="*/ 65157 w 848360"/>
              <a:gd name="connsiteY0" fmla="*/ 1646 h 402812"/>
              <a:gd name="connsiteX1" fmla="*/ 848360 w 848360"/>
              <a:gd name="connsiteY1" fmla="*/ 0 h 402812"/>
              <a:gd name="connsiteX2" fmla="*/ 848360 w 848360"/>
              <a:gd name="connsiteY2" fmla="*/ 402812 h 402812"/>
              <a:gd name="connsiteX3" fmla="*/ 0 w 848360"/>
              <a:gd name="connsiteY3" fmla="*/ 402812 h 402812"/>
              <a:gd name="connsiteX4" fmla="*/ 65157 w 848360"/>
              <a:gd name="connsiteY4" fmla="*/ 1646 h 402812"/>
              <a:gd name="connsiteX0" fmla="*/ 73390 w 848360"/>
              <a:gd name="connsiteY0" fmla="*/ 0 h 404717"/>
              <a:gd name="connsiteX1" fmla="*/ 848360 w 848360"/>
              <a:gd name="connsiteY1" fmla="*/ 1905 h 404717"/>
              <a:gd name="connsiteX2" fmla="*/ 848360 w 848360"/>
              <a:gd name="connsiteY2" fmla="*/ 404717 h 404717"/>
              <a:gd name="connsiteX3" fmla="*/ 0 w 848360"/>
              <a:gd name="connsiteY3" fmla="*/ 404717 h 404717"/>
              <a:gd name="connsiteX4" fmla="*/ 73390 w 848360"/>
              <a:gd name="connsiteY4" fmla="*/ 0 h 404717"/>
              <a:gd name="connsiteX0" fmla="*/ 73390 w 848360"/>
              <a:gd name="connsiteY0" fmla="*/ 3422 h 402812"/>
              <a:gd name="connsiteX1" fmla="*/ 848360 w 848360"/>
              <a:gd name="connsiteY1" fmla="*/ 0 h 402812"/>
              <a:gd name="connsiteX2" fmla="*/ 848360 w 848360"/>
              <a:gd name="connsiteY2" fmla="*/ 402812 h 402812"/>
              <a:gd name="connsiteX3" fmla="*/ 0 w 848360"/>
              <a:gd name="connsiteY3" fmla="*/ 402812 h 402812"/>
              <a:gd name="connsiteX4" fmla="*/ 73390 w 848360"/>
              <a:gd name="connsiteY4" fmla="*/ 3422 h 402812"/>
              <a:gd name="connsiteX0" fmla="*/ 73390 w 848360"/>
              <a:gd name="connsiteY0" fmla="*/ 0 h 404717"/>
              <a:gd name="connsiteX1" fmla="*/ 848360 w 848360"/>
              <a:gd name="connsiteY1" fmla="*/ 1905 h 404717"/>
              <a:gd name="connsiteX2" fmla="*/ 848360 w 848360"/>
              <a:gd name="connsiteY2" fmla="*/ 404717 h 404717"/>
              <a:gd name="connsiteX3" fmla="*/ 0 w 848360"/>
              <a:gd name="connsiteY3" fmla="*/ 404717 h 404717"/>
              <a:gd name="connsiteX4" fmla="*/ 73390 w 848360"/>
              <a:gd name="connsiteY4" fmla="*/ 0 h 404717"/>
              <a:gd name="connsiteX0" fmla="*/ 81623 w 848360"/>
              <a:gd name="connsiteY0" fmla="*/ 0 h 404717"/>
              <a:gd name="connsiteX1" fmla="*/ 848360 w 848360"/>
              <a:gd name="connsiteY1" fmla="*/ 1905 h 404717"/>
              <a:gd name="connsiteX2" fmla="*/ 848360 w 848360"/>
              <a:gd name="connsiteY2" fmla="*/ 404717 h 404717"/>
              <a:gd name="connsiteX3" fmla="*/ 0 w 848360"/>
              <a:gd name="connsiteY3" fmla="*/ 404717 h 404717"/>
              <a:gd name="connsiteX4" fmla="*/ 81623 w 848360"/>
              <a:gd name="connsiteY4" fmla="*/ 0 h 40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360" h="404717">
                <a:moveTo>
                  <a:pt x="81623" y="0"/>
                </a:moveTo>
                <a:lnTo>
                  <a:pt x="848360" y="1905"/>
                </a:lnTo>
                <a:lnTo>
                  <a:pt x="848360" y="404717"/>
                </a:lnTo>
                <a:lnTo>
                  <a:pt x="0" y="404717"/>
                </a:lnTo>
                <a:lnTo>
                  <a:pt x="81623" y="0"/>
                </a:lnTo>
                <a:close/>
              </a:path>
            </a:pathLst>
          </a:custGeom>
          <a:solidFill>
            <a:schemeClr val="tx1"/>
          </a:solidFill>
          <a:ln w="19050" cap="flat" cmpd="sng" algn="ctr">
            <a:solidFill>
              <a:schemeClr val="bg2"/>
            </a:solidFill>
            <a:prstDash val="solid"/>
          </a:ln>
          <a:effectLst/>
        </p:spPr>
        <p:txBody>
          <a:bodyPr lIns="144000" tIns="144000" rIns="144000" bIns="144000"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nited Curriculum" pitchFamily="2" charset="0"/>
              <a:ea typeface="Roboto" panose="02000000000000000000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8BB44AF-9D52-47F6-A11F-5B3B8ABBFC36}"/>
              </a:ext>
            </a:extLst>
          </p:cNvPr>
          <p:cNvSpPr/>
          <p:nvPr/>
        </p:nvSpPr>
        <p:spPr>
          <a:xfrm>
            <a:off x="8884496" y="4897329"/>
            <a:ext cx="545569" cy="434181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139DAED4-2728-465E-8C29-75C9888094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35" y="4937241"/>
            <a:ext cx="249660" cy="394269"/>
          </a:xfrm>
          <a:prstGeom prst="rect">
            <a:avLst/>
          </a:prstGeom>
        </p:spPr>
      </p:pic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BD07E691-D5DA-4B65-989F-B6E99853F8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842" y="4974457"/>
            <a:ext cx="399375" cy="34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5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839CD0-B46E-4D34-9DA2-7DF633F7D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Communication &amp; language and literacy</a:t>
            </a:r>
            <a:endParaRPr lang="en-GB"/>
          </a:p>
        </p:txBody>
      </p:sp>
      <p:graphicFrame>
        <p:nvGraphicFramePr>
          <p:cNvPr id="3" name="Table 25">
            <a:extLst>
              <a:ext uri="{FF2B5EF4-FFF2-40B4-BE49-F238E27FC236}">
                <a16:creationId xmlns:a16="http://schemas.microsoft.com/office/drawing/2014/main" id="{8C68086A-9CCD-45F9-9571-4E07C591A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615191"/>
              </p:ext>
            </p:extLst>
          </p:nvPr>
        </p:nvGraphicFramePr>
        <p:xfrm>
          <a:off x="203201" y="862820"/>
          <a:ext cx="9234804" cy="5555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00">
                  <a:extLst>
                    <a:ext uri="{9D8B030D-6E8A-4147-A177-3AD203B41FA5}">
                      <a16:colId xmlns:a16="http://schemas.microsoft.com/office/drawing/2014/main" val="247776695"/>
                    </a:ext>
                  </a:extLst>
                </a:gridCol>
                <a:gridCol w="3036163">
                  <a:extLst>
                    <a:ext uri="{9D8B030D-6E8A-4147-A177-3AD203B41FA5}">
                      <a16:colId xmlns:a16="http://schemas.microsoft.com/office/drawing/2014/main" val="3380293508"/>
                    </a:ext>
                  </a:extLst>
                </a:gridCol>
                <a:gridCol w="2974019">
                  <a:extLst>
                    <a:ext uri="{9D8B030D-6E8A-4147-A177-3AD203B41FA5}">
                      <a16:colId xmlns:a16="http://schemas.microsoft.com/office/drawing/2014/main" val="2902844172"/>
                    </a:ext>
                  </a:extLst>
                </a:gridCol>
                <a:gridCol w="2814222">
                  <a:extLst>
                    <a:ext uri="{9D8B030D-6E8A-4147-A177-3AD203B41FA5}">
                      <a16:colId xmlns:a16="http://schemas.microsoft.com/office/drawing/2014/main" val="2403333596"/>
                    </a:ext>
                  </a:extLst>
                </a:gridCol>
              </a:tblGrid>
              <a:tr h="124696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323232"/>
                          </a:solidFill>
                          <a:latin typeface="United Curriculum" pitchFamily="2" charset="0"/>
                          <a:ea typeface="Roboto" panose="02000000000000000000" pitchFamily="2" charset="0"/>
                          <a:cs typeface="Rubik" pitchFamily="2" charset="-79"/>
                        </a:rPr>
                        <a:t>Week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323232"/>
                          </a:solidFill>
                          <a:latin typeface="United Curriculum" pitchFamily="2" charset="0"/>
                          <a:ea typeface="Roboto" panose="02000000000000000000" pitchFamily="2" charset="0"/>
                          <a:cs typeface="Rubik" pitchFamily="2" charset="-79"/>
                        </a:rPr>
                        <a:t>Focus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323232"/>
                          </a:solidFill>
                          <a:latin typeface="United Curriculum" pitchFamily="2" charset="0"/>
                          <a:ea typeface="Roboto" panose="02000000000000000000" pitchFamily="2" charset="0"/>
                          <a:cs typeface="Rubik" pitchFamily="2" charset="-79"/>
                        </a:rPr>
                        <a:t>What Practitioners Should Do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323232"/>
                          </a:solidFill>
                          <a:latin typeface="United Curriculum" pitchFamily="2" charset="0"/>
                          <a:ea typeface="Roboto" panose="02000000000000000000" pitchFamily="2" charset="0"/>
                          <a:cs typeface="Rubik" pitchFamily="2" charset="-79"/>
                        </a:rPr>
                        <a:t>What the Children Will Do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110688"/>
                  </a:ext>
                </a:extLst>
              </a:tr>
              <a:tr h="5532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 panose="02000000000000000000" pitchFamily="2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0" fontAlgn="base" latinLnBrk="0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Communication and Language:</a:t>
                      </a:r>
                    </a:p>
                    <a:p>
                      <a:pPr marL="72000" indent="-72000"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Engage in story times.</a:t>
                      </a:r>
                    </a:p>
                    <a:p>
                      <a:pPr marL="72000" indent="-720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Learn new vocabulary.</a:t>
                      </a:r>
                    </a:p>
                    <a:p>
                      <a:pPr lvl="0">
                        <a:spcAft>
                          <a:spcPts val="30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Literacy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:</a:t>
                      </a:r>
                    </a:p>
                    <a:p>
                      <a:pPr marL="72000" indent="-72000"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Write their first name without a reference.</a:t>
                      </a:r>
                      <a:endParaRPr lang="en-GB" sz="1000" b="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What I Like About Me </a:t>
                      </a:r>
                      <a:r>
                        <a:rPr lang="en-US" sz="10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by </a:t>
                      </a:r>
                      <a:r>
                        <a:rPr lang="en-US" sz="1000" b="1" i="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Allia</a:t>
                      </a:r>
                      <a:r>
                        <a:rPr lang="en-US" sz="10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Zobel-Nola</a:t>
                      </a:r>
                    </a:p>
                    <a:p>
                      <a:pPr marL="72000" indent="-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>
                          <a:solidFill>
                            <a:schemeClr val="accent3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Model complete sentences in talk.</a:t>
                      </a:r>
                    </a:p>
                    <a:p>
                      <a:pPr marL="72000" indent="-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>
                          <a:solidFill>
                            <a:schemeClr val="accent3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Provide models around the classroom to support children to write their name independently.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1" i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What I Like About Me </a:t>
                      </a:r>
                      <a:r>
                        <a:rPr lang="en-US" sz="10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by </a:t>
                      </a:r>
                      <a:r>
                        <a:rPr lang="en-US" sz="1000" b="1" i="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Allia</a:t>
                      </a:r>
                      <a:r>
                        <a:rPr lang="en-US" sz="10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Zobel-Nola</a:t>
                      </a:r>
                    </a:p>
                    <a:p>
                      <a:pPr marL="72000" indent="-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>
                          <a:solidFill>
                            <a:schemeClr val="accent3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Draw/paint a picture and write their name underneath.</a:t>
                      </a:r>
                    </a:p>
                    <a:p>
                      <a:pPr marL="72000" indent="-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>
                          <a:solidFill>
                            <a:schemeClr val="accent3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Orally describe themselves using new vocabulary introduced through the story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873915"/>
                  </a:ext>
                </a:extLst>
              </a:tr>
              <a:tr h="84545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 panose="02000000000000000000" pitchFamily="2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0" fontAlgn="base" latinLnBrk="0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Communication and Language:</a:t>
                      </a:r>
                    </a:p>
                    <a:p>
                      <a:pPr marL="72000" indent="-72000"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Understand how to listen carefully and why listening is important.</a:t>
                      </a:r>
                    </a:p>
                    <a:p>
                      <a:pPr marL="72000" indent="-720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Articulate their ideas and thoughts in well-formed sentences.</a:t>
                      </a:r>
                    </a:p>
                    <a:p>
                      <a:pPr lvl="0"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Literacy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:</a:t>
                      </a:r>
                    </a:p>
                    <a:p>
                      <a:pPr marL="72000" indent="-72000"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Write their first name without a reference.</a:t>
                      </a:r>
                    </a:p>
                    <a:p>
                      <a:pPr marL="72000" indent="-72000"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Answer ‘what’ questions related to a story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b="1" i="1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What Makes Me a Me? </a:t>
                      </a:r>
                      <a:r>
                        <a:rPr lang="en-GB" sz="1000" b="1" i="0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By Ben Faulks</a:t>
                      </a:r>
                    </a:p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accent3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Read and re-read selected stories.</a:t>
                      </a:r>
                    </a:p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accent3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Prompt children to answer questions about text.</a:t>
                      </a:r>
                    </a:p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accent3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Take photographs of children doing what makes them special.</a:t>
                      </a:r>
                    </a:p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accent3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Help children to build sentences by rephrasing what they say and structuring their responses with sentence starters.</a:t>
                      </a:r>
                    </a:p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000" i="0" dirty="0">
                        <a:solidFill>
                          <a:schemeClr val="accent3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1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What Makes Me a Me?</a:t>
                      </a:r>
                      <a:r>
                        <a:rPr lang="en-GB" sz="1000" b="1" i="0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By Ben Faulks</a:t>
                      </a:r>
                    </a:p>
                    <a:p>
                      <a:pPr marL="72000" lvl="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i="0" kern="1200" dirty="0">
                          <a:solidFill>
                            <a:schemeClr val="accent3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Answer questions about what the child in the story is doing.</a:t>
                      </a:r>
                    </a:p>
                    <a:p>
                      <a:pPr marL="72000" lvl="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i="0" kern="1200" dirty="0">
                          <a:solidFill>
                            <a:schemeClr val="accent3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Using sentence stems, orally construct sentences about themselves.</a:t>
                      </a:r>
                    </a:p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i="0" kern="1200" dirty="0">
                          <a:solidFill>
                            <a:schemeClr val="accent3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Write a simple label for a photograph using initial sounds.</a:t>
                      </a:r>
                      <a:endParaRPr lang="en-US" sz="1000" i="0" dirty="0">
                        <a:solidFill>
                          <a:schemeClr val="accent3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348671"/>
                  </a:ext>
                </a:extLst>
              </a:tr>
              <a:tr h="6464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United Curriculum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United Curriculum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0" fontAlgn="base" latinLnBrk="0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Communication and Language:</a:t>
                      </a:r>
                    </a:p>
                    <a:p>
                      <a:pPr marL="72000" lvl="0" indent="-720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Engage in non-fiction books.</a:t>
                      </a:r>
                    </a:p>
                    <a:p>
                      <a:pPr lvl="0"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Literacy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:</a:t>
                      </a:r>
                    </a:p>
                    <a:p>
                      <a:pPr marL="72000" lvl="0" indent="-72000"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Spell words by identifying the sounds and then writing it with letter(s).</a:t>
                      </a:r>
                    </a:p>
                    <a:p>
                      <a:pPr marL="628650" lvl="1" indent="-72000"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i="1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write the correct initial sounds of words</a:t>
                      </a:r>
                      <a:r>
                        <a:rPr lang="en-GB" sz="950" i="1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.</a:t>
                      </a:r>
                      <a:endParaRPr lang="en-GB" sz="950" kern="120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b="1" i="0" kern="1200" dirty="0" err="1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Usbourne</a:t>
                      </a:r>
                      <a:r>
                        <a:rPr lang="en-GB" sz="1000" b="1" i="0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GB" sz="1000" b="1" i="1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All About Families</a:t>
                      </a:r>
                    </a:p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i="0" dirty="0">
                          <a:solidFill>
                            <a:schemeClr val="accent3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Discuss and model ways to find out information using non-fiction texts.</a:t>
                      </a:r>
                    </a:p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i="0" dirty="0">
                          <a:solidFill>
                            <a:schemeClr val="accent3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Support children to select the correct initial sound to match the word.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0" kern="1200" dirty="0" err="1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Usbourne</a:t>
                      </a:r>
                      <a:r>
                        <a:rPr lang="en-GB" sz="1000" b="1" i="0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GB" sz="1000" b="1" i="1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All About Families</a:t>
                      </a:r>
                    </a:p>
                    <a:p>
                      <a:pPr marL="72000" lvl="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i="0" kern="1200" dirty="0">
                          <a:solidFill>
                            <a:schemeClr val="accent3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Using sentence stems, orally construct sentences about their family.</a:t>
                      </a:r>
                    </a:p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i="0" kern="1200" dirty="0">
                          <a:solidFill>
                            <a:schemeClr val="accent3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Using a folded house template, draw who lives in their house and label using initial sounds.</a:t>
                      </a:r>
                      <a:endParaRPr lang="en-GB" sz="1000" i="0" dirty="0">
                        <a:solidFill>
                          <a:schemeClr val="accent3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98525"/>
                  </a:ext>
                </a:extLst>
              </a:tr>
              <a:tr h="91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United Curriculum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United Curriculum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0" fontAlgn="base" latinLnBrk="0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Communication and Language:</a:t>
                      </a:r>
                    </a:p>
                    <a:p>
                      <a:pPr marL="72000" lvl="0" indent="-72000"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Engage in non-fiction books.</a:t>
                      </a:r>
                    </a:p>
                    <a:p>
                      <a:pPr marL="72000" lvl="0" indent="-720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Use new vocabulary through the day.</a:t>
                      </a:r>
                    </a:p>
                    <a:p>
                      <a:pPr lvl="0"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Literacy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:</a:t>
                      </a:r>
                    </a:p>
                    <a:p>
                      <a:pPr marL="72000" lvl="0" indent="-72000"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Spell words by identifying the sounds and then writing it with letter(s).</a:t>
                      </a:r>
                    </a:p>
                    <a:p>
                      <a:pPr marL="628650" lvl="1" indent="-171450"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GB" sz="1000" i="1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write the correct initial sounds of words </a:t>
                      </a:r>
                    </a:p>
                    <a:p>
                      <a:pPr marL="72000" indent="-72000"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Read individual letters by saying the sounds for them.</a:t>
                      </a:r>
                      <a:endParaRPr lang="en-GB" sz="1000" kern="120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b="1" i="1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Me and My Amazing Body</a:t>
                      </a:r>
                      <a:r>
                        <a:rPr lang="en-GB" sz="1000" b="1" i="0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by Joan Sweeny</a:t>
                      </a:r>
                    </a:p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i="0" dirty="0">
                          <a:solidFill>
                            <a:schemeClr val="accent3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Model words and phrases relevant to parts of the body deliberately and systematically.</a:t>
                      </a:r>
                    </a:p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i="0" dirty="0">
                          <a:solidFill>
                            <a:schemeClr val="accent3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Use vocabulary repeatedly throughout the week.</a:t>
                      </a:r>
                    </a:p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i="0" dirty="0">
                          <a:solidFill>
                            <a:schemeClr val="accent3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Model selecting the correct initial sound when labelling body parts.</a:t>
                      </a:r>
                    </a:p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i="0" dirty="0">
                          <a:solidFill>
                            <a:schemeClr val="accent3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Use large sheet of paper to draw a life sized body outline and label as a class. 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1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Me and My Amazing Body </a:t>
                      </a:r>
                      <a:r>
                        <a:rPr lang="en-GB" sz="1000" b="1" i="0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by Joan Sweeny</a:t>
                      </a:r>
                    </a:p>
                    <a:p>
                      <a:pPr marL="72000" lvl="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i="0" kern="1200" dirty="0">
                          <a:solidFill>
                            <a:schemeClr val="accent3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Use correct vocabulary to talk about parts of their body.</a:t>
                      </a:r>
                    </a:p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i="0" kern="1200" dirty="0">
                          <a:solidFill>
                            <a:schemeClr val="accent3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Add labels to body parts by reading and writing initial sounds.</a:t>
                      </a:r>
                      <a:endParaRPr lang="en-GB" sz="1000" i="0" dirty="0">
                        <a:solidFill>
                          <a:schemeClr val="accent3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791258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37A846A-62D4-4285-9F0F-EDD368883970}"/>
              </a:ext>
            </a:extLst>
          </p:cNvPr>
          <p:cNvGrpSpPr/>
          <p:nvPr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EDE68DD2-072F-44B9-A8BB-81F61FBD2863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5E9729-A9AF-46F1-A88F-EFCAEE311D1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CA54DED-D34F-41DB-8522-3E92DF4F0989}"/>
              </a:ext>
            </a:extLst>
          </p:cNvPr>
          <p:cNvGrpSpPr/>
          <p:nvPr/>
        </p:nvGrpSpPr>
        <p:grpSpPr>
          <a:xfrm>
            <a:off x="8618171" y="104360"/>
            <a:ext cx="553673" cy="553673"/>
            <a:chOff x="8615988" y="103775"/>
            <a:chExt cx="553673" cy="55367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1F00888-2462-4772-8DFE-4D5A29F22FC4}"/>
                </a:ext>
              </a:extLst>
            </p:cNvPr>
            <p:cNvSpPr/>
            <p:nvPr/>
          </p:nvSpPr>
          <p:spPr>
            <a:xfrm>
              <a:off x="8615988" y="103775"/>
              <a:ext cx="553673" cy="5536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1A1290C1-0A7C-4022-A089-50F08C167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8653" y="173890"/>
              <a:ext cx="258562" cy="432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977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839CD0-B46E-4D34-9DA2-7DF633F7D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Mathematics</a:t>
            </a:r>
            <a:endParaRPr lang="en-GB"/>
          </a:p>
        </p:txBody>
      </p:sp>
      <p:graphicFrame>
        <p:nvGraphicFramePr>
          <p:cNvPr id="3" name="Table 25">
            <a:extLst>
              <a:ext uri="{FF2B5EF4-FFF2-40B4-BE49-F238E27FC236}">
                <a16:creationId xmlns:a16="http://schemas.microsoft.com/office/drawing/2014/main" id="{8C68086A-9CCD-45F9-9571-4E07C591A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761519"/>
              </p:ext>
            </p:extLst>
          </p:nvPr>
        </p:nvGraphicFramePr>
        <p:xfrm>
          <a:off x="203201" y="843624"/>
          <a:ext cx="9208171" cy="4658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00">
                  <a:extLst>
                    <a:ext uri="{9D8B030D-6E8A-4147-A177-3AD203B41FA5}">
                      <a16:colId xmlns:a16="http://schemas.microsoft.com/office/drawing/2014/main" val="247776695"/>
                    </a:ext>
                  </a:extLst>
                </a:gridCol>
                <a:gridCol w="2059620">
                  <a:extLst>
                    <a:ext uri="{9D8B030D-6E8A-4147-A177-3AD203B41FA5}">
                      <a16:colId xmlns:a16="http://schemas.microsoft.com/office/drawing/2014/main" val="3380293508"/>
                    </a:ext>
                  </a:extLst>
                </a:gridCol>
                <a:gridCol w="3116062">
                  <a:extLst>
                    <a:ext uri="{9D8B030D-6E8A-4147-A177-3AD203B41FA5}">
                      <a16:colId xmlns:a16="http://schemas.microsoft.com/office/drawing/2014/main" val="2902844172"/>
                    </a:ext>
                  </a:extLst>
                </a:gridCol>
                <a:gridCol w="3622089">
                  <a:extLst>
                    <a:ext uri="{9D8B030D-6E8A-4147-A177-3AD203B41FA5}">
                      <a16:colId xmlns:a16="http://schemas.microsoft.com/office/drawing/2014/main" val="1600075071"/>
                    </a:ext>
                  </a:extLst>
                </a:gridCol>
              </a:tblGrid>
              <a:tr h="259200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323232"/>
                          </a:solidFill>
                          <a:latin typeface="United Curriculum" pitchFamily="2" charset="0"/>
                          <a:ea typeface="Roboto" panose="02000000000000000000" pitchFamily="2" charset="0"/>
                          <a:cs typeface="Rubik" pitchFamily="2" charset="-79"/>
                        </a:rPr>
                        <a:t>Week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323232"/>
                          </a:solidFill>
                          <a:latin typeface="United Curriculum" pitchFamily="2" charset="0"/>
                          <a:ea typeface="Roboto" panose="02000000000000000000" pitchFamily="2" charset="0"/>
                          <a:cs typeface="Rubik" pitchFamily="2" charset="-79"/>
                        </a:rPr>
                        <a:t>Focus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323232"/>
                          </a:solidFill>
                          <a:latin typeface="United Curriculum" pitchFamily="2" charset="0"/>
                          <a:ea typeface="Roboto" panose="02000000000000000000" pitchFamily="2" charset="0"/>
                          <a:cs typeface="Rubik" pitchFamily="2" charset="-79"/>
                        </a:rPr>
                        <a:t>What Practitioners Should Do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323232"/>
                          </a:solidFill>
                          <a:latin typeface="United Curriculum" pitchFamily="2" charset="0"/>
                          <a:ea typeface="Roboto" panose="02000000000000000000" pitchFamily="2" charset="0"/>
                          <a:cs typeface="Rubik" pitchFamily="2" charset="-79"/>
                        </a:rPr>
                        <a:t>What the Children Will Do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110688"/>
                  </a:ext>
                </a:extLst>
              </a:tr>
              <a:tr h="20634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 panose="02000000000000000000" pitchFamily="2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Match and Sort:</a:t>
                      </a:r>
                    </a:p>
                    <a:p>
                      <a:pPr marL="72000" indent="-72000" algn="l"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Find and match objects that are the same.</a:t>
                      </a:r>
                    </a:p>
                    <a:p>
                      <a:pPr marL="72000" indent="-72000" algn="l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Sort objects according to colour, size or shape.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Compare Amounts:</a:t>
                      </a:r>
                    </a:p>
                    <a:p>
                      <a:pPr marL="72000" indent="-72000" algn="l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Use the vocabulary 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fewer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, 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the same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and 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more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to compare groups of objects.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Use collections of open-ended natural resources to give endless ways for children to sort (instead of plastic toys which offer limited opportunities).</a:t>
                      </a:r>
                    </a:p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Encourage children to think mathematically and express their ideas.</a:t>
                      </a:r>
                    </a:p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Engage in discussions to scaffold children’s thinking.</a:t>
                      </a:r>
                    </a:p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Play snap and other matching games e.g.: finding socks which match.</a:t>
                      </a:r>
                    </a:p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000" dirty="0">
                        <a:solidFill>
                          <a:schemeClr val="accent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Sort and match objects in provision according to size, colour and shape. Compare the sets they have made.</a:t>
                      </a:r>
                    </a:p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Identify two images/numbers which match.</a:t>
                      </a:r>
                    </a:p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Sort and match objects according to their own criteria using loose parts and collections of objects.</a:t>
                      </a:r>
                    </a:p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Suggest the rule for how a groups of objects are sorted.</a:t>
                      </a:r>
                    </a:p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Compare sets of objects by lining them up or using a 5 frame.</a:t>
                      </a:r>
                    </a:p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Compare sets made up of objects of different sizes.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873915"/>
                  </a:ext>
                </a:extLst>
              </a:tr>
              <a:tr h="10687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 panose="02000000000000000000" pitchFamily="2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Compare Size, Mass and Capacity:</a:t>
                      </a:r>
                    </a:p>
                    <a:p>
                      <a:pPr marL="72000" indent="-72000" algn="l"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Compare and order objects according to their size.</a:t>
                      </a:r>
                    </a:p>
                    <a:p>
                      <a:pPr marL="72000" indent="-72000" algn="l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Use mathematical language to describe size.</a:t>
                      </a:r>
                      <a:endParaRPr lang="en-GB" sz="1000" b="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Model comparative language using </a:t>
                      </a:r>
                      <a:r>
                        <a:rPr lang="en-US" sz="1000" i="1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than</a:t>
                      </a: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and encourage children to use this vocabulary </a:t>
                      </a:r>
                      <a:r>
                        <a:rPr lang="en-US" sz="1000" i="1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e.g.: ‘This is longer </a:t>
                      </a:r>
                      <a:r>
                        <a:rPr lang="en-US" sz="1000" i="1" u="sng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than</a:t>
                      </a:r>
                      <a:r>
                        <a:rPr lang="en-US" sz="1000" i="1" u="none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that.’</a:t>
                      </a:r>
                    </a:p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i="0" u="none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Model how to sort by size and encourage children to be critical.</a:t>
                      </a:r>
                      <a:endParaRPr lang="en-US" sz="1000" i="0" dirty="0">
                        <a:solidFill>
                          <a:schemeClr val="accent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Read stories that support discussion about size: </a:t>
                      </a:r>
                      <a:r>
                        <a:rPr lang="en-US" sz="1000" i="1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Where’s my Teddy </a:t>
                      </a: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by Jez </a:t>
                      </a:r>
                      <a:r>
                        <a:rPr lang="en-US" sz="1000" i="0" dirty="0" err="1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Alborough</a:t>
                      </a:r>
                      <a:r>
                        <a:rPr lang="en-US" sz="1000" i="1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, Dear Zoo </a:t>
                      </a: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by Rod Campbell</a:t>
                      </a:r>
                      <a:r>
                        <a:rPr lang="en-US" sz="1000" i="1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.</a:t>
                      </a:r>
                    </a:p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Goldilocks and the Three Bears: </a:t>
                      </a: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Read the story, prepare for a picnic, learn the song.</a:t>
                      </a:r>
                    </a:p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Sort and order items in provision according to size.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006349"/>
                  </a:ext>
                </a:extLst>
              </a:tr>
              <a:tr h="126407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 panose="02000000000000000000" pitchFamily="2" charset="0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Explore Pattern:</a:t>
                      </a:r>
                    </a:p>
                    <a:p>
                      <a:pPr marL="72000" indent="-720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Roboto"/>
                          <a:ea typeface="Roboto"/>
                        </a:rPr>
                        <a:t>Copy, continue and create simple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/>
                          <a:ea typeface="Roboto"/>
                        </a:rPr>
                        <a:t> AB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Roboto"/>
                          <a:ea typeface="Roboto"/>
                        </a:rPr>
                        <a:t> repeating patterns.</a:t>
                      </a:r>
                    </a:p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Explore AB patterns in a range of contexts.</a:t>
                      </a:r>
                      <a:endParaRPr lang="en-US" sz="1000" b="1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Model AB patterns with actions, objects and music, invite children to continue the pattern.</a:t>
                      </a:r>
                    </a:p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Make a deliberate mistake and discuss how to fix it.</a:t>
                      </a:r>
                    </a:p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Provide interesting and engaging materials to make patterns with.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Join in AB action patterns.</a:t>
                      </a:r>
                    </a:p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Repeat pattern language from stories such as </a:t>
                      </a:r>
                      <a:r>
                        <a:rPr lang="en-US" sz="1000" i="1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Going on a Bear Hunt </a:t>
                      </a: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by Michael Rosen</a:t>
                      </a:r>
                      <a:r>
                        <a:rPr lang="en-US" sz="1000" i="1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.</a:t>
                      </a:r>
                    </a:p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Join in and create AB sound patterns using instruments.</a:t>
                      </a:r>
                    </a:p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Create own repeating patterns using natural materials, Numicon building blocks and shapes.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34867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DAB362A-A3E6-4B4D-985F-72AE4F8BDC74}"/>
              </a:ext>
            </a:extLst>
          </p:cNvPr>
          <p:cNvGrpSpPr/>
          <p:nvPr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1BDC9197-B72B-43AC-BD8F-18F1A176B17D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0FCE786-CB15-40D1-BC56-411F5679B3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96AA31F-DE3B-4496-AD1A-787D51B1C9BF}"/>
              </a:ext>
            </a:extLst>
          </p:cNvPr>
          <p:cNvGrpSpPr/>
          <p:nvPr/>
        </p:nvGrpSpPr>
        <p:grpSpPr>
          <a:xfrm>
            <a:off x="8625834" y="104075"/>
            <a:ext cx="554041" cy="554041"/>
            <a:chOff x="8620635" y="103819"/>
            <a:chExt cx="554041" cy="55404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5FD4E95-6135-47EC-8225-5063C794E301}"/>
                </a:ext>
              </a:extLst>
            </p:cNvPr>
            <p:cNvSpPr/>
            <p:nvPr/>
          </p:nvSpPr>
          <p:spPr>
            <a:xfrm>
              <a:off x="8620635" y="103819"/>
              <a:ext cx="554041" cy="55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4029C071-C0DB-4DB7-8244-33CFB598C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717" y="168780"/>
              <a:ext cx="410579" cy="424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760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839CD0-B46E-4D34-9DA2-7DF633F7D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Mathematics</a:t>
            </a:r>
            <a:endParaRPr lang="en-GB"/>
          </a:p>
        </p:txBody>
      </p:sp>
      <p:graphicFrame>
        <p:nvGraphicFramePr>
          <p:cNvPr id="3" name="Table 25">
            <a:extLst>
              <a:ext uri="{FF2B5EF4-FFF2-40B4-BE49-F238E27FC236}">
                <a16:creationId xmlns:a16="http://schemas.microsoft.com/office/drawing/2014/main" id="{8C68086A-9CCD-45F9-9571-4E07C591A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894722"/>
              </p:ext>
            </p:extLst>
          </p:nvPr>
        </p:nvGraphicFramePr>
        <p:xfrm>
          <a:off x="203201" y="843623"/>
          <a:ext cx="9208171" cy="2943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00">
                  <a:extLst>
                    <a:ext uri="{9D8B030D-6E8A-4147-A177-3AD203B41FA5}">
                      <a16:colId xmlns:a16="http://schemas.microsoft.com/office/drawing/2014/main" val="247776695"/>
                    </a:ext>
                  </a:extLst>
                </a:gridCol>
                <a:gridCol w="2059620">
                  <a:extLst>
                    <a:ext uri="{9D8B030D-6E8A-4147-A177-3AD203B41FA5}">
                      <a16:colId xmlns:a16="http://schemas.microsoft.com/office/drawing/2014/main" val="3380293508"/>
                    </a:ext>
                  </a:extLst>
                </a:gridCol>
                <a:gridCol w="3116062">
                  <a:extLst>
                    <a:ext uri="{9D8B030D-6E8A-4147-A177-3AD203B41FA5}">
                      <a16:colId xmlns:a16="http://schemas.microsoft.com/office/drawing/2014/main" val="2902844172"/>
                    </a:ext>
                  </a:extLst>
                </a:gridCol>
                <a:gridCol w="3622089">
                  <a:extLst>
                    <a:ext uri="{9D8B030D-6E8A-4147-A177-3AD203B41FA5}">
                      <a16:colId xmlns:a16="http://schemas.microsoft.com/office/drawing/2014/main" val="1600075071"/>
                    </a:ext>
                  </a:extLst>
                </a:gridCol>
              </a:tblGrid>
              <a:tr h="259200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rgbClr val="323232"/>
                          </a:solidFill>
                          <a:latin typeface="United Curriculum" pitchFamily="2" charset="0"/>
                          <a:ea typeface="Roboto" panose="02000000000000000000" pitchFamily="2" charset="0"/>
                          <a:cs typeface="Rubik" pitchFamily="2" charset="-79"/>
                        </a:rPr>
                        <a:t>Week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323232"/>
                          </a:solidFill>
                          <a:latin typeface="United Curriculum" pitchFamily="2" charset="0"/>
                          <a:ea typeface="Roboto" panose="02000000000000000000" pitchFamily="2" charset="0"/>
                          <a:cs typeface="Rubik" pitchFamily="2" charset="-79"/>
                        </a:rPr>
                        <a:t>Focus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323232"/>
                          </a:solidFill>
                          <a:latin typeface="United Curriculum" pitchFamily="2" charset="0"/>
                          <a:ea typeface="Roboto" panose="02000000000000000000" pitchFamily="2" charset="0"/>
                          <a:cs typeface="Rubik" pitchFamily="2" charset="-79"/>
                        </a:rPr>
                        <a:t>What Practitioners Should Do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323232"/>
                          </a:solidFill>
                          <a:latin typeface="United Curriculum" pitchFamily="2" charset="0"/>
                          <a:ea typeface="Roboto" panose="02000000000000000000" pitchFamily="2" charset="0"/>
                          <a:cs typeface="Rubik" pitchFamily="2" charset="-79"/>
                        </a:rPr>
                        <a:t>What the Children Will Do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110688"/>
                  </a:ext>
                </a:extLst>
              </a:tr>
              <a:tr h="2684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United Curriculum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United Curriculum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Recognising 123 by counting or subitising:</a:t>
                      </a:r>
                    </a:p>
                    <a:p>
                      <a:pPr marL="171450" indent="-171450" algn="l"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Identify representations of 1, 2 and 3.</a:t>
                      </a:r>
                    </a:p>
                    <a:p>
                      <a:pPr marL="171450" indent="-171450" algn="l"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Match number names we say to numerals and quantities.</a:t>
                      </a:r>
                    </a:p>
                    <a:p>
                      <a:pPr marL="171450" indent="-171450" algn="l"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Count up to 3 objects in different arrangements by touching.</a:t>
                      </a:r>
                    </a:p>
                    <a:p>
                      <a:pPr marL="171450" indent="-171450" algn="l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Use their own mark making to represent 1, 2 and 3.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Composition of 1,2 and 3:</a:t>
                      </a:r>
                    </a:p>
                    <a:p>
                      <a:pPr marL="171450" marR="0" lvl="0" indent="-17145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Explore and notice the different compositions of 2 and 3.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Use tactile numeral cards made from string, sand or velvet.</a:t>
                      </a:r>
                    </a:p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Create opportunities for children to explore the relationship between the number of objects, written numeral and written number word.</a:t>
                      </a:r>
                    </a:p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Display numerals in purposeful contexts e.g.: </a:t>
                      </a:r>
                      <a:r>
                        <a:rPr lang="en-US" sz="1000" i="1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 children can play in the role play area.</a:t>
                      </a:r>
                    </a:p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Make books about numbers 1, 2 and 3 using pictures and photographs of the number in everyday contexts e.g.: </a:t>
                      </a:r>
                      <a:r>
                        <a:rPr lang="en-US" sz="1000" i="1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door number, birthday balloon.</a:t>
                      </a:r>
                    </a:p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Play games which involve counting actions you cannot see e.g.: ‘Grandmother’s Footsteps</a:t>
                      </a:r>
                      <a:r>
                        <a:rPr lang="en-US" sz="1000" i="1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’.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Make dot plates 1-3, recognise, count and match to numerals.</a:t>
                      </a:r>
                    </a:p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Make collections of 3 objects.</a:t>
                      </a:r>
                    </a:p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Count the correct number of objects into labelled pots.</a:t>
                      </a:r>
                    </a:p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Count claps, actions and sounds.</a:t>
                      </a:r>
                    </a:p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Find representations of 1, 2 and 3 in the environment.</a:t>
                      </a:r>
                    </a:p>
                    <a:p>
                      <a:pPr marL="72000" indent="-7200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Match representations of 1, 2 and 3.</a:t>
                      </a:r>
                    </a:p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Explore compositions of 2 and 3 using Numicon, dominoes and everyday objects.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9852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DAB362A-A3E6-4B4D-985F-72AE4F8BDC74}"/>
              </a:ext>
            </a:extLst>
          </p:cNvPr>
          <p:cNvGrpSpPr/>
          <p:nvPr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1BDC9197-B72B-43AC-BD8F-18F1A176B17D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0FCE786-CB15-40D1-BC56-411F5679B3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96AA31F-DE3B-4496-AD1A-787D51B1C9BF}"/>
              </a:ext>
            </a:extLst>
          </p:cNvPr>
          <p:cNvGrpSpPr/>
          <p:nvPr/>
        </p:nvGrpSpPr>
        <p:grpSpPr>
          <a:xfrm>
            <a:off x="8625834" y="104075"/>
            <a:ext cx="554041" cy="554041"/>
            <a:chOff x="8620635" y="103819"/>
            <a:chExt cx="554041" cy="55404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5FD4E95-6135-47EC-8225-5063C794E301}"/>
                </a:ext>
              </a:extLst>
            </p:cNvPr>
            <p:cNvSpPr/>
            <p:nvPr/>
          </p:nvSpPr>
          <p:spPr>
            <a:xfrm>
              <a:off x="8620635" y="103819"/>
              <a:ext cx="554041" cy="55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4029C071-C0DB-4DB7-8244-33CFB598C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717" y="168780"/>
              <a:ext cx="410579" cy="424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168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839CD0-B46E-4D34-9DA2-7DF633F7D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201" y="234234"/>
            <a:ext cx="8046719" cy="458089"/>
          </a:xfrm>
        </p:spPr>
        <p:txBody>
          <a:bodyPr/>
          <a:lstStyle/>
          <a:p>
            <a:r>
              <a:rPr lang="en-US" sz="2800"/>
              <a:t>Personal, Social and Emotional Development</a:t>
            </a:r>
            <a:endParaRPr lang="en-GB" sz="2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89D9E9-A284-4470-9307-8B80C95352A0}"/>
              </a:ext>
            </a:extLst>
          </p:cNvPr>
          <p:cNvSpPr/>
          <p:nvPr/>
        </p:nvSpPr>
        <p:spPr>
          <a:xfrm>
            <a:off x="232410" y="1290656"/>
            <a:ext cx="3283148" cy="123169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Development matters</a:t>
            </a:r>
          </a:p>
          <a:p>
            <a:pPr marL="171450" lvl="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See themselves as a valuable individual.</a:t>
            </a:r>
          </a:p>
          <a:p>
            <a:pPr marL="171450" lvl="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Manage own needs.</a:t>
            </a:r>
            <a:endParaRPr lang="en-US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D7B23A-CCD4-4FEA-BECB-241478DA5A68}"/>
              </a:ext>
            </a:extLst>
          </p:cNvPr>
          <p:cNvGrpSpPr/>
          <p:nvPr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14A1FD5C-96E3-4D19-89BF-E809D03A39CC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DFF3E3C-FF82-4BC0-A85E-6AB0EE6933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889B0-25D7-4F63-96C4-53022C2E1A63}"/>
              </a:ext>
            </a:extLst>
          </p:cNvPr>
          <p:cNvGrpSpPr/>
          <p:nvPr/>
        </p:nvGrpSpPr>
        <p:grpSpPr>
          <a:xfrm>
            <a:off x="8622688" y="94929"/>
            <a:ext cx="554041" cy="554041"/>
            <a:chOff x="8620636" y="103258"/>
            <a:chExt cx="554041" cy="5540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310F287-9BF4-404C-80E6-1F4A2DD7B31E}"/>
                </a:ext>
              </a:extLst>
            </p:cNvPr>
            <p:cNvSpPr/>
            <p:nvPr/>
          </p:nvSpPr>
          <p:spPr>
            <a:xfrm>
              <a:off x="8620636" y="103258"/>
              <a:ext cx="554041" cy="55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3F069175-2C25-4C7B-AD33-39352F039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6922" y="160829"/>
              <a:ext cx="446757" cy="446757"/>
            </a:xfrm>
            <a:prstGeom prst="rect">
              <a:avLst/>
            </a:prstGeom>
          </p:spPr>
        </p:pic>
      </p:grpSp>
      <p:graphicFrame>
        <p:nvGraphicFramePr>
          <p:cNvPr id="15" name="Table 25">
            <a:extLst>
              <a:ext uri="{FF2B5EF4-FFF2-40B4-BE49-F238E27FC236}">
                <a16:creationId xmlns:a16="http://schemas.microsoft.com/office/drawing/2014/main" id="{43AFCE0A-79F7-44EA-A0DC-93DD92FD4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532710"/>
              </p:ext>
            </p:extLst>
          </p:nvPr>
        </p:nvGraphicFramePr>
        <p:xfrm>
          <a:off x="232410" y="2759472"/>
          <a:ext cx="9196724" cy="33981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4992">
                  <a:extLst>
                    <a:ext uri="{9D8B030D-6E8A-4147-A177-3AD203B41FA5}">
                      <a16:colId xmlns:a16="http://schemas.microsoft.com/office/drawing/2014/main" val="247776695"/>
                    </a:ext>
                  </a:extLst>
                </a:gridCol>
                <a:gridCol w="3870866">
                  <a:extLst>
                    <a:ext uri="{9D8B030D-6E8A-4147-A177-3AD203B41FA5}">
                      <a16:colId xmlns:a16="http://schemas.microsoft.com/office/drawing/2014/main" val="1032637088"/>
                    </a:ext>
                  </a:extLst>
                </a:gridCol>
                <a:gridCol w="3870866">
                  <a:extLst>
                    <a:ext uri="{9D8B030D-6E8A-4147-A177-3AD203B41FA5}">
                      <a16:colId xmlns:a16="http://schemas.microsoft.com/office/drawing/2014/main" val="3380293508"/>
                    </a:ext>
                  </a:extLst>
                </a:gridCol>
              </a:tblGrid>
              <a:tr h="216000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323232"/>
                        </a:solidFill>
                        <a:latin typeface="United Curriculum" pitchFamily="2" charset="0"/>
                        <a:ea typeface="Roboto" panose="02000000000000000000" pitchFamily="2" charset="0"/>
                        <a:cs typeface="Rubik" pitchFamily="2" charset="-79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323232"/>
                          </a:solidFill>
                          <a:latin typeface="United Curriculum" pitchFamily="2" charset="0"/>
                          <a:ea typeface="Roboto" panose="02000000000000000000" pitchFamily="2" charset="0"/>
                          <a:cs typeface="Rubik" pitchFamily="2" charset="-79"/>
                        </a:rPr>
                        <a:t>What Practitioners Should Do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323232"/>
                          </a:solidFill>
                          <a:latin typeface="United Curriculum" pitchFamily="2" charset="0"/>
                          <a:ea typeface="Roboto" panose="02000000000000000000" pitchFamily="2" charset="0"/>
                          <a:cs typeface="Rubik" pitchFamily="2" charset="-79"/>
                        </a:rPr>
                        <a:t>What the Children Will Do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110688"/>
                  </a:ext>
                </a:extLst>
              </a:tr>
              <a:tr h="12353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 panose="02000000000000000000" pitchFamily="2" charset="0"/>
                        </a:rPr>
                        <a:t>Learning Task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Ask questions about the book.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Model sharing what makes them 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marvellous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.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Provide sentence stems for the children to copy.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Reinforce the message that we are all individual and special. </a:t>
                      </a:r>
                      <a:endParaRPr lang="en-GB" sz="10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200"/>
                        </a:spcAft>
                      </a:pPr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Circle/Group Times</a:t>
                      </a:r>
                    </a:p>
                    <a:p>
                      <a:pPr marL="228600" lvl="0" indent="-228600">
                        <a:spcAft>
                          <a:spcPts val="200"/>
                        </a:spcAft>
                        <a:buAutoNum type="arabicPeriod"/>
                      </a:pPr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Share the book </a:t>
                      </a:r>
                      <a:r>
                        <a:rPr lang="en-GB" sz="1000" i="1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Marvellous Me: Inside and Out </a:t>
                      </a:r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by Lisa Bullard. </a:t>
                      </a:r>
                    </a:p>
                    <a:p>
                      <a:pPr marL="228600" lvl="0" indent="-228600">
                        <a:spcAft>
                          <a:spcPts val="200"/>
                        </a:spcAft>
                        <a:buAutoNum type="arabicPeriod"/>
                      </a:pPr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Share in the group what makes them marvellous.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873915"/>
                  </a:ext>
                </a:extLst>
              </a:tr>
              <a:tr h="94389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 panose="02000000000000000000" pitchFamily="2" charset="0"/>
                        </a:rPr>
                        <a:t>Learning Task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Model using the mirror and describing what they see.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Provide sentence stems for the children to copy.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Reinforce the message that we are all individual and special</a:t>
                      </a:r>
                      <a:endParaRPr lang="en-GB" sz="10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Look in the mirror and describe themselves in positive terms.</a:t>
                      </a:r>
                      <a:endParaRPr lang="en-GB" sz="100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348671"/>
                  </a:ext>
                </a:extLst>
              </a:tr>
              <a:tr h="99454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 panose="02000000000000000000" pitchFamily="2" charset="0"/>
                        </a:rPr>
                        <a:t>Enhanced Provision:</a:t>
                      </a:r>
                    </a:p>
                    <a:p>
                      <a:pPr marL="0" indent="0" algn="ctr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 panose="02000000000000000000" pitchFamily="2" charset="0"/>
                        </a:rPr>
                        <a:t>Mark Making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Model making their own ‘Role on the Wall’.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Provide a completed ‘Role on the Wall’ as a model.</a:t>
                      </a:r>
                    </a:p>
                    <a:p>
                      <a:pPr marL="72000" indent="-720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Model using alphabet charts/ sound mats to support the writing of labels.</a:t>
                      </a:r>
                      <a:endParaRPr lang="en-GB" sz="10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Create a ‘Role on the Wall’ of themselves.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68576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FA6BF4E0-05C2-4AA3-8C6F-62C00A4CF6BE}"/>
              </a:ext>
            </a:extLst>
          </p:cNvPr>
          <p:cNvSpPr/>
          <p:nvPr/>
        </p:nvSpPr>
        <p:spPr>
          <a:xfrm>
            <a:off x="3515558" y="1290656"/>
            <a:ext cx="5913578" cy="977145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ELG Assessment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Manage their own basic hygiene and personal needs, including dressing, toileting and understanding the importance of healthy food choices.</a:t>
            </a:r>
            <a:endParaRPr lang="en-US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3906E4-840D-4741-8B56-708A2E42B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690" y="5270932"/>
            <a:ext cx="531018" cy="760648"/>
          </a:xfrm>
          <a:prstGeom prst="rect">
            <a:avLst/>
          </a:prstGeom>
        </p:spPr>
      </p:pic>
      <p:sp>
        <p:nvSpPr>
          <p:cNvPr id="3" name="Rectangle 18">
            <a:extLst>
              <a:ext uri="{FF2B5EF4-FFF2-40B4-BE49-F238E27FC236}">
                <a16:creationId xmlns:a16="http://schemas.microsoft.com/office/drawing/2014/main" id="{3C87221A-BC92-3FD4-AC4C-52DF39C1AC14}"/>
              </a:ext>
            </a:extLst>
          </p:cNvPr>
          <p:cNvSpPr/>
          <p:nvPr/>
        </p:nvSpPr>
        <p:spPr>
          <a:xfrm>
            <a:off x="3540" y="937687"/>
            <a:ext cx="2533920" cy="304586"/>
          </a:xfrm>
          <a:custGeom>
            <a:avLst/>
            <a:gdLst>
              <a:gd name="connsiteX0" fmla="*/ 0 w 3642435"/>
              <a:gd name="connsiteY0" fmla="*/ 0 h 304586"/>
              <a:gd name="connsiteX1" fmla="*/ 3642435 w 3642435"/>
              <a:gd name="connsiteY1" fmla="*/ 0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587571 w 3642435"/>
              <a:gd name="connsiteY1" fmla="*/ 609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587572 w 3642435"/>
              <a:gd name="connsiteY1" fmla="*/ 101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587572 w 3642435"/>
              <a:gd name="connsiteY1" fmla="*/ 101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435" h="304586">
                <a:moveTo>
                  <a:pt x="0" y="0"/>
                </a:moveTo>
                <a:lnTo>
                  <a:pt x="3587572" y="1016"/>
                </a:lnTo>
                <a:lnTo>
                  <a:pt x="3642435" y="304586"/>
                </a:lnTo>
                <a:lnTo>
                  <a:pt x="0" y="304586"/>
                </a:lnTo>
                <a:lnTo>
                  <a:pt x="0" y="0"/>
                </a:lnTo>
                <a:close/>
              </a:path>
            </a:pathLst>
          </a:custGeom>
          <a:solidFill>
            <a:srgbClr val="56565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lvl="1">
              <a:spcAft>
                <a:spcPts val="1200"/>
              </a:spcAft>
            </a:pPr>
            <a:r>
              <a:rPr lang="en-US" sz="1400" b="1" dirty="0">
                <a:solidFill>
                  <a:schemeClr val="tx1"/>
                </a:solidFill>
                <a:latin typeface="United Curriculum" panose="020B0604020202020204" charset="0"/>
                <a:ea typeface="Roboto" panose="02000000000000000000" pitchFamily="2" charset="0"/>
              </a:rPr>
              <a:t>Pupils should be able to:</a:t>
            </a:r>
          </a:p>
        </p:txBody>
      </p:sp>
    </p:spTree>
    <p:extLst>
      <p:ext uri="{BB962C8B-B14F-4D97-AF65-F5344CB8AC3E}">
        <p14:creationId xmlns:p14="http://schemas.microsoft.com/office/powerpoint/2010/main" val="120700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839CD0-B46E-4D34-9DA2-7DF633F7D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/>
              <a:t>Physical Development</a:t>
            </a:r>
            <a:endParaRPr lang="en-GB" sz="2800"/>
          </a:p>
        </p:txBody>
      </p:sp>
      <p:graphicFrame>
        <p:nvGraphicFramePr>
          <p:cNvPr id="3" name="Table 25">
            <a:extLst>
              <a:ext uri="{FF2B5EF4-FFF2-40B4-BE49-F238E27FC236}">
                <a16:creationId xmlns:a16="http://schemas.microsoft.com/office/drawing/2014/main" id="{8C68086A-9CCD-45F9-9571-4E07C591A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267080"/>
              </p:ext>
            </p:extLst>
          </p:nvPr>
        </p:nvGraphicFramePr>
        <p:xfrm>
          <a:off x="232410" y="2715217"/>
          <a:ext cx="9196726" cy="3441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8588">
                  <a:extLst>
                    <a:ext uri="{9D8B030D-6E8A-4147-A177-3AD203B41FA5}">
                      <a16:colId xmlns:a16="http://schemas.microsoft.com/office/drawing/2014/main" val="247776695"/>
                    </a:ext>
                  </a:extLst>
                </a:gridCol>
                <a:gridCol w="3944069">
                  <a:extLst>
                    <a:ext uri="{9D8B030D-6E8A-4147-A177-3AD203B41FA5}">
                      <a16:colId xmlns:a16="http://schemas.microsoft.com/office/drawing/2014/main" val="1411289953"/>
                    </a:ext>
                  </a:extLst>
                </a:gridCol>
                <a:gridCol w="3944069">
                  <a:extLst>
                    <a:ext uri="{9D8B030D-6E8A-4147-A177-3AD203B41FA5}">
                      <a16:colId xmlns:a16="http://schemas.microsoft.com/office/drawing/2014/main" val="338029350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323232"/>
                        </a:solidFill>
                        <a:latin typeface="United Curriculum" pitchFamily="2" charset="0"/>
                        <a:ea typeface="Roboto" panose="02000000000000000000" pitchFamily="2" charset="0"/>
                        <a:cs typeface="Rubik" pitchFamily="2" charset="-79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323232"/>
                          </a:solidFill>
                          <a:latin typeface="United Curriculum" pitchFamily="2" charset="0"/>
                          <a:ea typeface="Roboto" panose="02000000000000000000" pitchFamily="2" charset="0"/>
                          <a:cs typeface="Rubik" pitchFamily="2" charset="-79"/>
                        </a:rPr>
                        <a:t>What Practitioners Should Do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323232"/>
                          </a:solidFill>
                          <a:latin typeface="United Curriculum" pitchFamily="2" charset="0"/>
                          <a:ea typeface="Roboto" panose="02000000000000000000" pitchFamily="2" charset="0"/>
                          <a:cs typeface="Rubik" pitchFamily="2" charset="-79"/>
                        </a:rPr>
                        <a:t>What the Children Will Do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110688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 panose="02000000000000000000" pitchFamily="2" charset="0"/>
                        </a:rPr>
                        <a:t>Learning Task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kern="1200" baseline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Read the books, explaining new vocabulary.</a:t>
                      </a:r>
                    </a:p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kern="1200" baseline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Talk with children about exercise, healthy eating and the importance of sleep.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Engage in the sharing of books and discussion about healthy lifestyles.</a:t>
                      </a:r>
                    </a:p>
                    <a:p>
                      <a:pPr marL="72000" marR="0" lvl="0" indent="-7200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 and My Amazing Body </a:t>
                      </a:r>
                      <a:r>
                        <a:rPr lang="en-US" sz="1000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by Joan Sweeney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, The Busy Body Book: A Kid’s Guide to Fitness </a:t>
                      </a:r>
                      <a:r>
                        <a:rPr lang="en-US" sz="1000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by Lizzie Rockwell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, I Will Never Not Ever Eat a Tomato </a:t>
                      </a:r>
                      <a:r>
                        <a:rPr lang="en-US" sz="1000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by Lauren Child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873915"/>
                  </a:ext>
                </a:extLst>
              </a:tr>
              <a:tr h="55322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 panose="02000000000000000000" pitchFamily="2" charset="0"/>
                        </a:rPr>
                        <a:t>Learning Task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-7200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Model and explain the expectations in the classroom and around school. </a:t>
                      </a:r>
                    </a:p>
                    <a:p>
                      <a:pPr marL="72000" marR="0" lvl="0" indent="-7200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Provide visual reminders.</a:t>
                      </a:r>
                    </a:p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kern="1200" baseline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Celebrate, praise and reward children who adhere to the expectations. </a:t>
                      </a:r>
                    </a:p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kern="1200" baseline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Help individual children to develop good personal hygiene. </a:t>
                      </a:r>
                      <a:endParaRPr lang="en-GB" sz="1000" b="0" i="0" u="none" strike="noStrike" kern="1200" baseline="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Join in group times where expectations are shared and agreed.</a:t>
                      </a:r>
                    </a:p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Follow instructions as new routines are introduced.</a:t>
                      </a:r>
                      <a:endParaRPr lang="en-GB" sz="10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348671"/>
                  </a:ext>
                </a:extLst>
              </a:tr>
              <a:tr h="63586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 panose="02000000000000000000" pitchFamily="2" charset="0"/>
                        </a:rPr>
                        <a:t>Enhanced Provision:</a:t>
                      </a:r>
                    </a:p>
                    <a:p>
                      <a:pPr marL="0" indent="0" algn="ctr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 panose="02000000000000000000" pitchFamily="2" charset="0"/>
                        </a:rPr>
                        <a:t>Snack Table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Provide a range of healthy snacks.</a:t>
                      </a:r>
                    </a:p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Model healthy choices.</a:t>
                      </a:r>
                    </a:p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Display images of fruit and vegetables with vocabulary.</a:t>
                      </a:r>
                      <a:endParaRPr lang="en-GB" sz="10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Express their preferences.</a:t>
                      </a:r>
                    </a:p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Try a range of healthy snacks.</a:t>
                      </a:r>
                    </a:p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Talk about the food they are eating.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685769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 panose="02000000000000000000" pitchFamily="2" charset="0"/>
                        </a:rPr>
                        <a:t>Enhanced Provision:</a:t>
                      </a:r>
                    </a:p>
                    <a:p>
                      <a:pPr marL="0" indent="0" algn="ctr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 panose="02000000000000000000" pitchFamily="2" charset="0"/>
                        </a:rPr>
                        <a:t>Outdoor Physical Development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Model the actions and vocabulary together.</a:t>
                      </a:r>
                    </a:p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Provide visual prompts.</a:t>
                      </a:r>
                    </a:p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Support and encourage children to copy the actions.</a:t>
                      </a:r>
                      <a:endParaRPr lang="en-GB" sz="10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Using images from the book 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The Busy Body Book: A Kid’s Guide to Fitness </a:t>
                      </a:r>
                      <a:r>
                        <a:rPr lang="en-US" sz="1000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by Lizzie Rockwell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, </a:t>
                      </a:r>
                      <a:r>
                        <a:rPr lang="en-US" sz="1000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move and stretch in different ways.</a:t>
                      </a:r>
                      <a:endParaRPr lang="en-GB" sz="10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61538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852D26F9-C0EB-4DCE-A098-E102883C7BF6}"/>
              </a:ext>
            </a:extLst>
          </p:cNvPr>
          <p:cNvGrpSpPr/>
          <p:nvPr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C14134B6-7208-46DA-8376-575BFDD967F7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0F14F9-024B-4DF4-80E2-B795D2B551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4E4104-9CA0-4774-8AA3-F80D736859A9}"/>
              </a:ext>
            </a:extLst>
          </p:cNvPr>
          <p:cNvGrpSpPr/>
          <p:nvPr/>
        </p:nvGrpSpPr>
        <p:grpSpPr>
          <a:xfrm>
            <a:off x="8617466" y="100132"/>
            <a:ext cx="554041" cy="554041"/>
            <a:chOff x="8620636" y="103258"/>
            <a:chExt cx="554041" cy="55404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34C1BA7-AA31-480B-B8A1-580883637A9C}"/>
                </a:ext>
              </a:extLst>
            </p:cNvPr>
            <p:cNvSpPr/>
            <p:nvPr/>
          </p:nvSpPr>
          <p:spPr>
            <a:xfrm>
              <a:off x="8620636" y="103258"/>
              <a:ext cx="554041" cy="55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13" descr="Logo, icon&#10;&#10;Description automatically generated">
              <a:extLst>
                <a:ext uri="{FF2B5EF4-FFF2-40B4-BE49-F238E27FC236}">
                  <a16:creationId xmlns:a16="http://schemas.microsoft.com/office/drawing/2014/main" id="{4D1DCA3C-984F-4DDA-92EF-F66EEB07B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6554" y="160828"/>
              <a:ext cx="459245" cy="44675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9C0DA68-A3F2-DCCD-9597-49BCB11B5AE6}"/>
              </a:ext>
            </a:extLst>
          </p:cNvPr>
          <p:cNvSpPr/>
          <p:nvPr/>
        </p:nvSpPr>
        <p:spPr>
          <a:xfrm>
            <a:off x="232410" y="1290656"/>
            <a:ext cx="5839916" cy="123169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Development matters</a:t>
            </a:r>
          </a:p>
          <a:p>
            <a:pPr marL="171450" lvl="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Know and talk about the different factors that support their overall health and wellbeing, including regular physical activity; healthy eating; toothbrushing; sensible amounts of ‘screen time’; having a good sleep routine; and being a safe pedestrian.</a:t>
            </a:r>
          </a:p>
          <a:p>
            <a:pPr marL="171450" lvl="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Further develop the skills they need to manage the school day successfully, including lining up and queuing and mealtimes.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73CCFB-C1B6-2A60-30D1-484CEB7BF6AD}"/>
              </a:ext>
            </a:extLst>
          </p:cNvPr>
          <p:cNvSpPr/>
          <p:nvPr/>
        </p:nvSpPr>
        <p:spPr>
          <a:xfrm>
            <a:off x="6145988" y="1290656"/>
            <a:ext cx="3283148" cy="977145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ELG Assessment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NA</a:t>
            </a:r>
            <a:endParaRPr lang="en-US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600DFD58-71C2-852B-B31D-24A181532EA8}"/>
              </a:ext>
            </a:extLst>
          </p:cNvPr>
          <p:cNvSpPr/>
          <p:nvPr/>
        </p:nvSpPr>
        <p:spPr>
          <a:xfrm>
            <a:off x="3540" y="937687"/>
            <a:ext cx="2533920" cy="304586"/>
          </a:xfrm>
          <a:custGeom>
            <a:avLst/>
            <a:gdLst>
              <a:gd name="connsiteX0" fmla="*/ 0 w 3642435"/>
              <a:gd name="connsiteY0" fmla="*/ 0 h 304586"/>
              <a:gd name="connsiteX1" fmla="*/ 3642435 w 3642435"/>
              <a:gd name="connsiteY1" fmla="*/ 0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587571 w 3642435"/>
              <a:gd name="connsiteY1" fmla="*/ 609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587572 w 3642435"/>
              <a:gd name="connsiteY1" fmla="*/ 101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587572 w 3642435"/>
              <a:gd name="connsiteY1" fmla="*/ 101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435" h="304586">
                <a:moveTo>
                  <a:pt x="0" y="0"/>
                </a:moveTo>
                <a:lnTo>
                  <a:pt x="3587572" y="1016"/>
                </a:lnTo>
                <a:lnTo>
                  <a:pt x="3642435" y="304586"/>
                </a:lnTo>
                <a:lnTo>
                  <a:pt x="0" y="304586"/>
                </a:lnTo>
                <a:lnTo>
                  <a:pt x="0" y="0"/>
                </a:lnTo>
                <a:close/>
              </a:path>
            </a:pathLst>
          </a:custGeom>
          <a:solidFill>
            <a:srgbClr val="56565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lvl="1">
              <a:spcAft>
                <a:spcPts val="1200"/>
              </a:spcAft>
            </a:pPr>
            <a:r>
              <a:rPr lang="en-US" sz="1400" b="1" dirty="0">
                <a:solidFill>
                  <a:schemeClr val="tx1"/>
                </a:solidFill>
                <a:latin typeface="United Curriculum" panose="020B0604020202020204" charset="0"/>
                <a:ea typeface="Roboto" panose="02000000000000000000" pitchFamily="2" charset="0"/>
              </a:rPr>
              <a:t>Pupils should be able to:</a:t>
            </a:r>
          </a:p>
        </p:txBody>
      </p:sp>
    </p:spTree>
    <p:extLst>
      <p:ext uri="{BB962C8B-B14F-4D97-AF65-F5344CB8AC3E}">
        <p14:creationId xmlns:p14="http://schemas.microsoft.com/office/powerpoint/2010/main" val="1701601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839CD0-B46E-4D34-9DA2-7DF633F7D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800"/>
              <a:t>Understanding the World</a:t>
            </a:r>
            <a:endParaRPr lang="en-GB" sz="2800"/>
          </a:p>
        </p:txBody>
      </p:sp>
      <p:graphicFrame>
        <p:nvGraphicFramePr>
          <p:cNvPr id="3" name="Table 25">
            <a:extLst>
              <a:ext uri="{FF2B5EF4-FFF2-40B4-BE49-F238E27FC236}">
                <a16:creationId xmlns:a16="http://schemas.microsoft.com/office/drawing/2014/main" id="{8C68086A-9CCD-45F9-9571-4E07C591A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809042"/>
              </p:ext>
            </p:extLst>
          </p:nvPr>
        </p:nvGraphicFramePr>
        <p:xfrm>
          <a:off x="232410" y="2703655"/>
          <a:ext cx="9196725" cy="3493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379">
                  <a:extLst>
                    <a:ext uri="{9D8B030D-6E8A-4147-A177-3AD203B41FA5}">
                      <a16:colId xmlns:a16="http://schemas.microsoft.com/office/drawing/2014/main" val="247776695"/>
                    </a:ext>
                  </a:extLst>
                </a:gridCol>
                <a:gridCol w="3884173">
                  <a:extLst>
                    <a:ext uri="{9D8B030D-6E8A-4147-A177-3AD203B41FA5}">
                      <a16:colId xmlns:a16="http://schemas.microsoft.com/office/drawing/2014/main" val="3950227224"/>
                    </a:ext>
                  </a:extLst>
                </a:gridCol>
                <a:gridCol w="3884173">
                  <a:extLst>
                    <a:ext uri="{9D8B030D-6E8A-4147-A177-3AD203B41FA5}">
                      <a16:colId xmlns:a16="http://schemas.microsoft.com/office/drawing/2014/main" val="3380293508"/>
                    </a:ext>
                  </a:extLst>
                </a:gridCol>
              </a:tblGrid>
              <a:tr h="204387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323232"/>
                        </a:solidFill>
                        <a:latin typeface="United Curriculum" pitchFamily="2" charset="0"/>
                        <a:ea typeface="Roboto" panose="02000000000000000000" pitchFamily="2" charset="0"/>
                        <a:cs typeface="Rubik" pitchFamily="2" charset="-79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323232"/>
                          </a:solidFill>
                          <a:latin typeface="United Curriculum" pitchFamily="2" charset="0"/>
                          <a:ea typeface="Roboto" panose="02000000000000000000" pitchFamily="2" charset="0"/>
                          <a:cs typeface="Rubik" pitchFamily="2" charset="-79"/>
                        </a:rPr>
                        <a:t>What Practitioners Should Do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323232"/>
                          </a:solidFill>
                          <a:latin typeface="United Curriculum" pitchFamily="2" charset="0"/>
                          <a:ea typeface="Roboto" panose="02000000000000000000" pitchFamily="2" charset="0"/>
                          <a:cs typeface="Rubik" pitchFamily="2" charset="-79"/>
                        </a:rPr>
                        <a:t>What the Children Will Do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110688"/>
                  </a:ext>
                </a:extLst>
              </a:tr>
              <a:tr h="9445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 panose="02000000000000000000" pitchFamily="2" charset="0"/>
                        </a:rPr>
                        <a:t>Learning Task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Model sharing a photograph of family.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Explain new vocabulary.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Provide sentence stems.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Ask questions to encourage children to elaborate.</a:t>
                      </a:r>
                      <a:endParaRPr lang="en-GB" sz="10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Share photographs of their family, name and talk about them.</a:t>
                      </a:r>
                      <a:endParaRPr lang="en-GB" sz="10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873915"/>
                  </a:ext>
                </a:extLst>
              </a:tr>
              <a:tr h="92293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 panose="02000000000000000000" pitchFamily="2" charset="0"/>
                        </a:rPr>
                        <a:t>Learning Task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Model drawing and labelling their family.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Provide alphabet charts/sound mats.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‘Tell me about…’</a:t>
                      </a:r>
                      <a:endParaRPr lang="en-GB" sz="10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Using a folded house template, draw who lives in their house and label using initial sounds.</a:t>
                      </a:r>
                      <a:endParaRPr lang="en-GB" sz="100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348671"/>
                  </a:ext>
                </a:extLst>
              </a:tr>
              <a:tr h="61702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 panose="02000000000000000000" pitchFamily="2" charset="0"/>
                        </a:rPr>
                        <a:t>Enhanced Provision:</a:t>
                      </a:r>
                    </a:p>
                    <a:p>
                      <a:pPr marL="0" indent="0" algn="ctr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 panose="02000000000000000000" pitchFamily="2" charset="0"/>
                        </a:rPr>
                        <a:t>Small World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Model introducing story lines.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Model vocabulary linked to homes and families.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Provide dolls that reflect the diversity of the setting.</a:t>
                      </a:r>
                      <a:endParaRPr lang="en-GB" sz="10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Use a dolls house to reenact familiar experiences at home and with family.</a:t>
                      </a:r>
                      <a:endParaRPr lang="en-GB" sz="100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3214"/>
                  </a:ext>
                </a:extLst>
              </a:tr>
              <a:tr h="78505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 panose="02000000000000000000" pitchFamily="2" charset="0"/>
                        </a:rPr>
                        <a:t>Enhanced Provision:</a:t>
                      </a:r>
                    </a:p>
                    <a:p>
                      <a:pPr marL="0" indent="0" algn="ctr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United Curriculum" pitchFamily="2" charset="0"/>
                          <a:ea typeface="Roboto" panose="02000000000000000000" pitchFamily="2" charset="0"/>
                        </a:rPr>
                        <a:t>Role Play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Model role-play scenarios.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Provide images of different types of family from around the world.</a:t>
                      </a:r>
                      <a:endParaRPr lang="en-GB" sz="10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Use photographs of different families to support role play.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Role-play vising different family members.</a:t>
                      </a:r>
                      <a:endParaRPr lang="en-GB" sz="10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685769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852D26F9-C0EB-4DCE-A098-E102883C7BF6}"/>
              </a:ext>
            </a:extLst>
          </p:cNvPr>
          <p:cNvGrpSpPr/>
          <p:nvPr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C14134B6-7208-46DA-8376-575BFDD967F7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0F14F9-024B-4DF4-80E2-B795D2B551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92826AC-EDE3-36E8-0C3C-E871811263CC}"/>
              </a:ext>
            </a:extLst>
          </p:cNvPr>
          <p:cNvSpPr/>
          <p:nvPr/>
        </p:nvSpPr>
        <p:spPr>
          <a:xfrm>
            <a:off x="232410" y="1290656"/>
            <a:ext cx="5839916" cy="123169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Development matters</a:t>
            </a:r>
          </a:p>
          <a:p>
            <a:pPr marL="171450" lvl="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Talk about members of their immediate family and community.</a:t>
            </a:r>
          </a:p>
          <a:p>
            <a:pPr marL="171450" lvl="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Name and describe people who are familiar to them.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0AD552-5E10-0575-EB6A-5342CDF30176}"/>
              </a:ext>
            </a:extLst>
          </p:cNvPr>
          <p:cNvSpPr/>
          <p:nvPr/>
        </p:nvSpPr>
        <p:spPr>
          <a:xfrm>
            <a:off x="4509856" y="1290656"/>
            <a:ext cx="4919280" cy="977145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ELG (Past and Present)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Talk about the lives of people around them and their roles in society.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C1F2A721-96F6-F8E1-1C55-129108396A9A}"/>
              </a:ext>
            </a:extLst>
          </p:cNvPr>
          <p:cNvSpPr/>
          <p:nvPr/>
        </p:nvSpPr>
        <p:spPr>
          <a:xfrm>
            <a:off x="3540" y="937687"/>
            <a:ext cx="2533920" cy="304586"/>
          </a:xfrm>
          <a:custGeom>
            <a:avLst/>
            <a:gdLst>
              <a:gd name="connsiteX0" fmla="*/ 0 w 3642435"/>
              <a:gd name="connsiteY0" fmla="*/ 0 h 304586"/>
              <a:gd name="connsiteX1" fmla="*/ 3642435 w 3642435"/>
              <a:gd name="connsiteY1" fmla="*/ 0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587571 w 3642435"/>
              <a:gd name="connsiteY1" fmla="*/ 609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587572 w 3642435"/>
              <a:gd name="connsiteY1" fmla="*/ 101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  <a:gd name="connsiteX0" fmla="*/ 0 w 3642435"/>
              <a:gd name="connsiteY0" fmla="*/ 0 h 304586"/>
              <a:gd name="connsiteX1" fmla="*/ 3587572 w 3642435"/>
              <a:gd name="connsiteY1" fmla="*/ 1016 h 304586"/>
              <a:gd name="connsiteX2" fmla="*/ 3642435 w 3642435"/>
              <a:gd name="connsiteY2" fmla="*/ 304586 h 304586"/>
              <a:gd name="connsiteX3" fmla="*/ 0 w 3642435"/>
              <a:gd name="connsiteY3" fmla="*/ 304586 h 304586"/>
              <a:gd name="connsiteX4" fmla="*/ 0 w 3642435"/>
              <a:gd name="connsiteY4" fmla="*/ 0 h 3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435" h="304586">
                <a:moveTo>
                  <a:pt x="0" y="0"/>
                </a:moveTo>
                <a:lnTo>
                  <a:pt x="3587572" y="1016"/>
                </a:lnTo>
                <a:lnTo>
                  <a:pt x="3642435" y="304586"/>
                </a:lnTo>
                <a:lnTo>
                  <a:pt x="0" y="304586"/>
                </a:lnTo>
                <a:lnTo>
                  <a:pt x="0" y="0"/>
                </a:lnTo>
                <a:close/>
              </a:path>
            </a:pathLst>
          </a:custGeom>
          <a:solidFill>
            <a:srgbClr val="56565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lvl="1">
              <a:spcAft>
                <a:spcPts val="1200"/>
              </a:spcAft>
            </a:pPr>
            <a:r>
              <a:rPr lang="en-US" sz="1400" b="1" dirty="0">
                <a:solidFill>
                  <a:schemeClr val="tx1"/>
                </a:solidFill>
                <a:latin typeface="United Curriculum" panose="020B0604020202020204" charset="0"/>
                <a:ea typeface="Roboto" panose="02000000000000000000" pitchFamily="2" charset="0"/>
              </a:rPr>
              <a:t>Pupils should be able to: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F528E6-1E2C-2605-1908-7C21D3B61856}"/>
              </a:ext>
            </a:extLst>
          </p:cNvPr>
          <p:cNvGrpSpPr/>
          <p:nvPr/>
        </p:nvGrpSpPr>
        <p:grpSpPr>
          <a:xfrm>
            <a:off x="8624888" y="96823"/>
            <a:ext cx="554041" cy="554041"/>
            <a:chOff x="8620637" y="103618"/>
            <a:chExt cx="554041" cy="55404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99F7E7F-8A47-99C4-E010-CDCAA4537603}"/>
                </a:ext>
              </a:extLst>
            </p:cNvPr>
            <p:cNvSpPr/>
            <p:nvPr/>
          </p:nvSpPr>
          <p:spPr>
            <a:xfrm>
              <a:off x="8620637" y="103618"/>
              <a:ext cx="554041" cy="55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FCAFF910-2D14-8C05-9514-D4EF1ECE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9905" y="168560"/>
              <a:ext cx="363996" cy="438366"/>
            </a:xfrm>
            <a:prstGeom prst="rect">
              <a:avLst/>
            </a:prstGeom>
          </p:spPr>
        </p:pic>
      </p:grp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1E4BD62-0188-9BCC-0110-66308AC66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73" y="144009"/>
            <a:ext cx="327747" cy="43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8562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EYFS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4E83BE"/>
      </a:accent1>
      <a:accent2>
        <a:srgbClr val="D55D5D"/>
      </a:accent2>
      <a:accent3>
        <a:srgbClr val="3E9C64"/>
      </a:accent3>
      <a:accent4>
        <a:srgbClr val="D17E3F"/>
      </a:accent4>
      <a:accent5>
        <a:srgbClr val="8262A6"/>
      </a:accent5>
      <a:accent6>
        <a:srgbClr val="C35993"/>
      </a:accent6>
      <a:hlink>
        <a:srgbClr val="4E83BE"/>
      </a:hlink>
      <a:folHlink>
        <a:srgbClr val="88A4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neric">
  <a:themeElements>
    <a:clrScheme name="EYFS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4E83BE"/>
      </a:accent1>
      <a:accent2>
        <a:srgbClr val="D55D5D"/>
      </a:accent2>
      <a:accent3>
        <a:srgbClr val="3E9C64"/>
      </a:accent3>
      <a:accent4>
        <a:srgbClr val="D17E3F"/>
      </a:accent4>
      <a:accent5>
        <a:srgbClr val="8262A6"/>
      </a:accent5>
      <a:accent6>
        <a:srgbClr val="C35993"/>
      </a:accent6>
      <a:hlink>
        <a:srgbClr val="4E83BE"/>
      </a:hlink>
      <a:folHlink>
        <a:srgbClr val="88A44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3C528C6A95724C924715CE80F91E9A" ma:contentTypeVersion="13" ma:contentTypeDescription="Create a new document." ma:contentTypeScope="" ma:versionID="b2e356fde54a4a4b26f50fc027dc1913">
  <xsd:schema xmlns:xsd="http://www.w3.org/2001/XMLSchema" xmlns:xs="http://www.w3.org/2001/XMLSchema" xmlns:p="http://schemas.microsoft.com/office/2006/metadata/properties" xmlns:ns2="65745dc2-8ec1-424a-9844-f3312a57b3ad" xmlns:ns3="79508a9d-3909-4ed5-a3d2-91f883edaed0" targetNamespace="http://schemas.microsoft.com/office/2006/metadata/properties" ma:root="true" ma:fieldsID="0c1689691c42fb6ba72a2113f674b5f2" ns2:_="" ns3:_="">
    <xsd:import namespace="65745dc2-8ec1-424a-9844-f3312a57b3ad"/>
    <xsd:import namespace="79508a9d-3909-4ed5-a3d2-91f883edaed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45dc2-8ec1-424a-9844-f3312a57b3a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bd891606-2273-4df5-a29c-5ade78ceea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508a9d-3909-4ed5-a3d2-91f883edaed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63ebc34-69f9-454d-bec5-0268b24d47a8}" ma:internalName="TaxCatchAll" ma:showField="CatchAllData" ma:web="79508a9d-3909-4ed5-a3d2-91f883edae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9508a9d-3909-4ed5-a3d2-91f883edaed0" xsi:nil="true"/>
    <lcf76f155ced4ddcb4097134ff3c332f xmlns="65745dc2-8ec1-424a-9844-f3312a57b3a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9E6E1F-07CC-4565-A53B-4AA0D87A7F7B}"/>
</file>

<file path=customXml/itemProps2.xml><?xml version="1.0" encoding="utf-8"?>
<ds:datastoreItem xmlns:ds="http://schemas.openxmlformats.org/officeDocument/2006/customXml" ds:itemID="{FF2A31F0-0284-4FFD-850E-478562CD71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20F8DA-C4FB-4450-BACC-F5A742E79B9F}">
  <ds:schemaRefs>
    <ds:schemaRef ds:uri="7cdbce52-7c58-4c49-97cb-d953267058b2"/>
    <ds:schemaRef ds:uri="84283a62-dbf0-4bf3-9286-04d2ea05a3a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2813</Words>
  <Application>Microsoft Office PowerPoint</Application>
  <PresentationFormat>A4 Paper (210x297 mm)</PresentationFormat>
  <Paragraphs>405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Roboto</vt:lpstr>
      <vt:lpstr>United Curriculum</vt:lpstr>
      <vt:lpstr>Arial</vt:lpstr>
      <vt:lpstr>Calibri</vt:lpstr>
      <vt:lpstr>Title Slide</vt:lpstr>
      <vt:lpstr>Generic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Quinn</dc:creator>
  <cp:lastModifiedBy>Clare Selway-Hall</cp:lastModifiedBy>
  <cp:revision>2</cp:revision>
  <dcterms:created xsi:type="dcterms:W3CDTF">2021-04-22T13:12:58Z</dcterms:created>
  <dcterms:modified xsi:type="dcterms:W3CDTF">2025-07-02T11:43:29Z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0x010100FD3C528C6A95724C924715CE80F91E9A</vt:lpwstr>
  </property>
  <property fmtid="{D5CDD505-2E9C-101B-9397-08002B2CF9AE}" pid="3" name="MediaServiceImageTags">
    <vt:lpwstr/>
  </property>
</Properties>
</file>