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51B21-9684-4C4B-9496-E73702991373}" v="1" dt="2025-12-01T10:32:40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5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Bonney (RBL)" userId="7041f0ef-94b2-4c73-9173-0a7c46ef5116" providerId="ADAL" clId="{ADD9572E-677B-4B69-ABD6-CCC70A2AEDA0}"/>
    <pc:docChg chg="custSel modSld">
      <pc:chgData name="Gail Bonney (RBL)" userId="7041f0ef-94b2-4c73-9173-0a7c46ef5116" providerId="ADAL" clId="{ADD9572E-677B-4B69-ABD6-CCC70A2AEDA0}" dt="2025-12-01T10:32:46.086" v="174" actId="20577"/>
      <pc:docMkLst>
        <pc:docMk/>
      </pc:docMkLst>
      <pc:sldChg chg="modSp mod">
        <pc:chgData name="Gail Bonney (RBL)" userId="7041f0ef-94b2-4c73-9173-0a7c46ef5116" providerId="ADAL" clId="{ADD9572E-677B-4B69-ABD6-CCC70A2AEDA0}" dt="2025-12-01T10:32:46.086" v="174" actId="20577"/>
        <pc:sldMkLst>
          <pc:docMk/>
          <pc:sldMk cId="3644188150" sldId="256"/>
        </pc:sldMkLst>
        <pc:graphicFrameChg chg="mod modGraphic">
          <ac:chgData name="Gail Bonney (RBL)" userId="7041f0ef-94b2-4c73-9173-0a7c46ef5116" providerId="ADAL" clId="{ADD9572E-677B-4B69-ABD6-CCC70A2AEDA0}" dt="2025-12-01T10:32:46.086" v="174" actId="20577"/>
          <ac:graphicFrameMkLst>
            <pc:docMk/>
            <pc:sldMk cId="3644188150" sldId="256"/>
            <ac:graphicFrameMk id="17" creationId="{B282761F-969F-D243-A8F6-6981A096851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85F63B-22FE-9C4F-B60D-553F5929394F}"/>
              </a:ext>
            </a:extLst>
          </p:cNvPr>
          <p:cNvSpPr/>
          <p:nvPr/>
        </p:nvSpPr>
        <p:spPr>
          <a:xfrm>
            <a:off x="1031620" y="221211"/>
            <a:ext cx="10554653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200" b="1" dirty="0">
                <a:ln w="0">
                  <a:solidFill>
                    <a:schemeClr val="tx1"/>
                  </a:solidFill>
                </a:ln>
                <a:gradFill flip="none" rotWithShape="1">
                  <a:gsLst>
                    <a:gs pos="14000">
                      <a:schemeClr val="bg1"/>
                    </a:gs>
                    <a:gs pos="65000">
                      <a:srgbClr val="92D050"/>
                    </a:gs>
                  </a:gsLst>
                  <a:lin ang="16200000" scaled="1"/>
                  <a:tileRect/>
                </a:gradFill>
                <a:effectLst>
                  <a:outerShdw blurRad="50800"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Knowledge Organiser – Animals including humans (Growth)</a:t>
            </a:r>
            <a:endParaRPr lang="en-GB" sz="3600" b="1" cap="none" spc="0" dirty="0">
              <a:ln w="0">
                <a:solidFill>
                  <a:schemeClr val="tx1"/>
                </a:solidFill>
              </a:ln>
              <a:gradFill flip="none" rotWithShape="1">
                <a:gsLst>
                  <a:gs pos="14000">
                    <a:schemeClr val="bg1"/>
                  </a:gs>
                  <a:gs pos="65000">
                    <a:srgbClr val="92D050"/>
                  </a:gs>
                </a:gsLst>
                <a:lin ang="16200000" scaled="1"/>
                <a:tileRect/>
              </a:gra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B282761F-969F-D243-A8F6-6981A096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63009"/>
              </p:ext>
            </p:extLst>
          </p:nvPr>
        </p:nvGraphicFramePr>
        <p:xfrm>
          <a:off x="219577" y="6538798"/>
          <a:ext cx="6300493" cy="27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7003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  <a:gridCol w="3973490">
                  <a:extLst>
                    <a:ext uri="{9D8B030D-6E8A-4147-A177-3AD203B41FA5}">
                      <a16:colId xmlns:a16="http://schemas.microsoft.com/office/drawing/2014/main" val="1420311603"/>
                    </a:ext>
                  </a:extLst>
                </a:gridCol>
              </a:tblGrid>
              <a:tr h="50917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latin typeface="Gill Sans MT"/>
                        </a:rPr>
                        <a:t>MAKING LINKS TO PREVIOUS LEARNING</a:t>
                      </a:r>
                    </a:p>
                    <a:p>
                      <a:pPr algn="ctr"/>
                      <a:r>
                        <a:rPr lang="en-GB" sz="1200" b="1">
                          <a:latin typeface="Gill Sans MT"/>
                        </a:rPr>
                        <a:t> </a:t>
                      </a:r>
                      <a:r>
                        <a:rPr lang="en-GB" sz="1200" b="1">
                          <a:solidFill>
                            <a:schemeClr val="bg1"/>
                          </a:solidFill>
                          <a:latin typeface="Gill Sans MT"/>
                        </a:rPr>
                        <a:t>GOLDEN VOCABULARY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5864142"/>
                  </a:ext>
                </a:extLst>
              </a:tr>
              <a:tr h="7363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Gill Sans MT"/>
                        </a:rPr>
                        <a:t>Balanced diet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A diet that contains the right amount of each food group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7363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Gill Sans MT"/>
                        </a:rPr>
                        <a:t>S</a:t>
                      </a:r>
                      <a:r>
                        <a:rPr lang="en-GB" sz="1600" b="1">
                          <a:solidFill>
                            <a:schemeClr val="tx1"/>
                          </a:solidFill>
                          <a:latin typeface="Gill Sans MT"/>
                        </a:rPr>
                        <a:t>urvival</a:t>
                      </a:r>
                      <a:endParaRPr lang="en-GB" sz="1600" b="1" dirty="0">
                        <a:solidFill>
                          <a:schemeClr val="tx1"/>
                        </a:solidFill>
                        <a:latin typeface="Gill Sans MT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Gill Sans MT" panose="020B0502020104020203" pitchFamily="34" charset="77"/>
                        </a:rPr>
                        <a:t>the state or fact of continuing to live or exist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7363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Gill Sans MT"/>
                        </a:rPr>
                        <a:t>Life cycle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+mn-ea"/>
                          <a:cs typeface="+mn-cs"/>
                        </a:rPr>
                        <a:t>The process of growth from birth to death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714BA5E7-CED2-B64E-A3DB-BE841913A8B2}"/>
              </a:ext>
            </a:extLst>
          </p:cNvPr>
          <p:cNvSpPr/>
          <p:nvPr/>
        </p:nvSpPr>
        <p:spPr>
          <a:xfrm>
            <a:off x="187890" y="284220"/>
            <a:ext cx="12282016" cy="8982636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3098CB-C83E-44D9-AF25-F8BCC13CA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7" y="317566"/>
            <a:ext cx="780356" cy="8413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DE52EEE-CEAF-47DC-ABD2-6134DFD80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366" y="1280215"/>
            <a:ext cx="2869161" cy="47365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98CB1E1-2001-48A3-806D-17411B0C4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7407" y="1293672"/>
            <a:ext cx="2837201" cy="50731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E4EDB9F-6ECB-4A45-9A5F-3B55A2F86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3759" y="317566"/>
            <a:ext cx="808661" cy="87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D97826F-CE3F-42D9-A060-9A121D67D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962467"/>
              </p:ext>
            </p:extLst>
          </p:nvPr>
        </p:nvGraphicFramePr>
        <p:xfrm>
          <a:off x="6585004" y="4172156"/>
          <a:ext cx="5847416" cy="5094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7392">
                  <a:extLst>
                    <a:ext uri="{9D8B030D-6E8A-4147-A177-3AD203B41FA5}">
                      <a16:colId xmlns:a16="http://schemas.microsoft.com/office/drawing/2014/main" val="3437590733"/>
                    </a:ext>
                  </a:extLst>
                </a:gridCol>
                <a:gridCol w="4300024">
                  <a:extLst>
                    <a:ext uri="{9D8B030D-6E8A-4147-A177-3AD203B41FA5}">
                      <a16:colId xmlns:a16="http://schemas.microsoft.com/office/drawing/2014/main" val="1588987685"/>
                    </a:ext>
                  </a:extLst>
                </a:gridCol>
              </a:tblGrid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nutrition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food that provides nourishment to live and grow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64163"/>
                  </a:ext>
                </a:extLst>
              </a:tr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healthy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being well and fit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905431"/>
                  </a:ext>
                </a:extLst>
              </a:tr>
              <a:tr h="781339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protein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 food group, consisting of meat, seafood, eggs, nuts and more, which help the body repair cells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360896"/>
                  </a:ext>
                </a:extLst>
              </a:tr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carbohydrate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 food group, including rice, bread and pasta, which give the body energy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342941"/>
                  </a:ext>
                </a:extLst>
              </a:tr>
              <a:tr h="781339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dairy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 food group, including cheese, milk and yoghurt, which contains calcium to keeps our bones strong</a:t>
                      </a:r>
                      <a:endParaRPr lang="en-GB" sz="1600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660301"/>
                  </a:ext>
                </a:extLst>
              </a:tr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fat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 food group that are important for energy but only needed in small amounts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814108"/>
                  </a:ext>
                </a:extLst>
              </a:tr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exercise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activity requiring physical effort, carried out to improve health and fitness</a:t>
                      </a:r>
                      <a:endParaRPr lang="en-GB" sz="1600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211971"/>
                  </a:ext>
                </a:extLst>
              </a:tr>
              <a:tr h="55318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hygiene </a:t>
                      </a: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the things you can do to keep yourself and your surroundings clean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5C7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274585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355D5857-0A51-466D-9A7C-A0C9D30A3E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267" y="1158887"/>
            <a:ext cx="3681970" cy="537001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926DB7E-98C6-4775-A294-B5DADCC4D6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1853" y="1257191"/>
            <a:ext cx="4248150" cy="273367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8FC1397-DA5B-4AB2-BD47-3B515D4316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51237" y="1229965"/>
            <a:ext cx="4131487" cy="276090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D428C28-BD66-4BEC-A93E-30C899EAB3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5858" y="4471705"/>
            <a:ext cx="2213040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8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FD5070BB8E574BA2AE568B9FA82E55" ma:contentTypeVersion="5" ma:contentTypeDescription="Create a new document." ma:contentTypeScope="" ma:versionID="2c24d3177981bc1e84a120f8ab9f0de3">
  <xsd:schema xmlns:xsd="http://www.w3.org/2001/XMLSchema" xmlns:xs="http://www.w3.org/2001/XMLSchema" xmlns:p="http://schemas.microsoft.com/office/2006/metadata/properties" xmlns:ns2="42e847ee-da67-45ac-b8d7-d7e15c5aae3a" xmlns:ns3="091d844e-e9e6-4ff0-9f92-9249b3eca144" xmlns:ns4="9cae5044-b475-469c-b6c9-01d32dbe7592" xmlns:ns5="5a663d51-6a75-47b3-849a-20b3218376f1" targetNamespace="http://schemas.microsoft.com/office/2006/metadata/properties" ma:root="true" ma:fieldsID="ea8fd7a733eab44f47a8e08de7ea4041" ns2:_="" ns3:_="" ns4:_="" ns5:_="">
    <xsd:import namespace="42e847ee-da67-45ac-b8d7-d7e15c5aae3a"/>
    <xsd:import namespace="091d844e-e9e6-4ff0-9f92-9249b3eca144"/>
    <xsd:import namespace="9cae5044-b475-469c-b6c9-01d32dbe7592"/>
    <xsd:import namespace="5a663d51-6a75-47b3-849a-20b3218376f1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4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e5044-b475-469c-b6c9-01d32dbe759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45" nillable="true" ma:taxonomy="true" ma:internalName="lcf76f155ced4ddcb4097134ff3c332f" ma:taxonomyFieldName="MediaServiceImageTags" ma:displayName="Image Tags" ma:readOnly="false" ma:fieldId="{5cf76f15-5ced-4ddc-b409-7134ff3c332f}" ma:taxonomyMulti="true" ma:sspId="069c52fa-2125-4a4b-9580-734879f64c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63d51-6a75-47b3-849a-20b3218376f1" elementFormDefault="qualified">
    <xsd:import namespace="http://schemas.microsoft.com/office/2006/documentManagement/types"/>
    <xsd:import namespace="http://schemas.microsoft.com/office/infopath/2007/PartnerControls"/>
    <xsd:element name="TaxCatchAll" ma:index="46" nillable="true" ma:displayName="Taxonomy Catch All Column" ma:hidden="true" ma:list="{0f83f91e-8fb4-476b-912c-31631ea91d6c}" ma:internalName="TaxCatchAll" ma:showField="CatchAllData" ma:web="5a663d51-6a75-47b3-849a-20b3218376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NotebookType xmlns="42e847ee-da67-45ac-b8d7-d7e15c5aae3a" xsi:nil="true"/>
    <DefaultSectionNames xmlns="42e847ee-da67-45ac-b8d7-d7e15c5aae3a" xsi:nil="true"/>
    <TaxCatchAll xmlns="5a663d51-6a75-47b3-849a-20b3218376f1" xsi:nil="true"/>
    <lcf76f155ced4ddcb4097134ff3c332f xmlns="9cae5044-b475-469c-b6c9-01d32dbe759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81A0917-60C0-4838-8FFF-F1A87DBFA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9cae5044-b475-469c-b6c9-01d32dbe7592"/>
    <ds:schemaRef ds:uri="5a663d51-6a75-47b3-849a-20b321837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AB82B4-0462-451E-9634-9C4264ACD6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A68BED-5D69-4FF3-BC6E-B901DDF3A85E}">
  <ds:schemaRefs>
    <ds:schemaRef ds:uri="http://schemas.microsoft.com/office/infopath/2007/PartnerControls"/>
    <ds:schemaRef ds:uri="http://purl.org/dc/terms/"/>
    <ds:schemaRef ds:uri="091d844e-e9e6-4ff0-9f92-9249b3eca144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5a663d51-6a75-47b3-849a-20b3218376f1"/>
    <ds:schemaRef ds:uri="9cae5044-b475-469c-b6c9-01d32dbe7592"/>
    <ds:schemaRef ds:uri="42e847ee-da67-45ac-b8d7-d7e15c5aae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166</Words>
  <Application>Microsoft Office PowerPoint</Application>
  <PresentationFormat>A3 Paper (297x420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Gail Bonney (RBL)</cp:lastModifiedBy>
  <cp:revision>4</cp:revision>
  <dcterms:created xsi:type="dcterms:W3CDTF">2020-09-22T12:40:30Z</dcterms:created>
  <dcterms:modified xsi:type="dcterms:W3CDTF">2025-12-01T10:32:54Z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0x01010042FD5070BB8E574BA2AE568B9FA82E55</vt:lpwstr>
  </property>
  <property fmtid="{D5CDD505-2E9C-101B-9397-08002B2CF9AE}" pid="3" name="MediaServiceImageTags">
    <vt:lpwstr/>
  </property>
  <property fmtid="{D5CDD505-2E9C-101B-9397-08002B2CF9AE}" pid="4" name="Order">
    <vt:r8>31285500</vt:r8>
  </property>
</Properties>
</file>