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CB748D-F522-4EE9-AEC2-C6E8A4B7D15D}" v="43" dt="2024-02-23T09:23:16.1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588"/>
  </p:normalViewPr>
  <p:slideViewPr>
    <p:cSldViewPr snapToGrid="0" snapToObjects="1">
      <p:cViewPr>
        <p:scale>
          <a:sx n="80" d="100"/>
          <a:sy n="80" d="100"/>
        </p:scale>
        <p:origin x="6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9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90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570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40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90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350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68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31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3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19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689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07A9A-2CB2-A741-B755-CCE1CF4A6E7F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0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Rainhill_Trials" TargetMode="External"/><Relationship Id="rId13" Type="http://schemas.openxmlformats.org/officeDocument/2006/relationships/hyperlink" Target="https://en.wikipedia.org/wiki/Forth_Street_Works" TargetMode="External"/><Relationship Id="rId18" Type="http://schemas.openxmlformats.org/officeDocument/2006/relationships/image" Target="../media/image4.png"/><Relationship Id="rId3" Type="http://schemas.openxmlformats.org/officeDocument/2006/relationships/hyperlink" Target="https://en.wikipedia.org/wiki/Merseyside" TargetMode="External"/><Relationship Id="rId21" Type="http://schemas.openxmlformats.org/officeDocument/2006/relationships/image" Target="../media/image7.tmp"/><Relationship Id="rId7" Type="http://schemas.openxmlformats.org/officeDocument/2006/relationships/hyperlink" Target="https://en.wikipedia.org/wiki/Wheel_arrangement" TargetMode="External"/><Relationship Id="rId12" Type="http://schemas.openxmlformats.org/officeDocument/2006/relationships/hyperlink" Target="https://en.wikipedia.org/wiki/Robert_Stephenson" TargetMode="External"/><Relationship Id="rId17" Type="http://schemas.openxmlformats.org/officeDocument/2006/relationships/image" Target="../media/image3.png"/><Relationship Id="rId2" Type="http://schemas.openxmlformats.org/officeDocument/2006/relationships/hyperlink" Target="https://en.wikipedia.org/wiki/Metropolitan_Borough_of_St_Helens" TargetMode="External"/><Relationship Id="rId16" Type="http://schemas.openxmlformats.org/officeDocument/2006/relationships/image" Target="../media/image2.tmp"/><Relationship Id="rId20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pedia.org/wiki/0-2-2" TargetMode="External"/><Relationship Id="rId11" Type="http://schemas.openxmlformats.org/officeDocument/2006/relationships/hyperlink" Target="https://en.wikipedia.org/wiki/Stephenson%27s_Rocket#cite_note-FOOTNOTECarlson1969214%E2%80%93215,_219,_223-7" TargetMode="External"/><Relationship Id="rId5" Type="http://schemas.openxmlformats.org/officeDocument/2006/relationships/hyperlink" Target="https://en.wikipedia.org/wiki/Steam_locomotive" TargetMode="External"/><Relationship Id="rId15" Type="http://schemas.openxmlformats.org/officeDocument/2006/relationships/image" Target="../media/image1.png"/><Relationship Id="rId10" Type="http://schemas.openxmlformats.org/officeDocument/2006/relationships/hyperlink" Target="https://en.wikipedia.org/wiki/Stationary_steam_engine" TargetMode="External"/><Relationship Id="rId19" Type="http://schemas.openxmlformats.org/officeDocument/2006/relationships/image" Target="../media/image5.tmp"/><Relationship Id="rId4" Type="http://schemas.openxmlformats.org/officeDocument/2006/relationships/hyperlink" Target="https://en.wikipedia.org/wiki/England" TargetMode="External"/><Relationship Id="rId9" Type="http://schemas.openxmlformats.org/officeDocument/2006/relationships/hyperlink" Target="https://en.wikipedia.org/wiki/Liverpool_and_Manchester_Railway" TargetMode="External"/><Relationship Id="rId14" Type="http://schemas.openxmlformats.org/officeDocument/2006/relationships/hyperlink" Target="https://en.wikipedia.org/wiki/Newcastle_upon_Tyne" TargetMode="External"/><Relationship Id="rId22" Type="http://schemas.openxmlformats.org/officeDocument/2006/relationships/image" Target="../media/image8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885F63B-22FE-9C4F-B60D-553F5929394F}"/>
              </a:ext>
            </a:extLst>
          </p:cNvPr>
          <p:cNvSpPr/>
          <p:nvPr/>
        </p:nvSpPr>
        <p:spPr>
          <a:xfrm>
            <a:off x="555657" y="318260"/>
            <a:ext cx="3637919" cy="76944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4400" b="1" dirty="0">
                <a:ln w="0">
                  <a:solidFill>
                    <a:schemeClr val="tx1"/>
                  </a:solidFill>
                </a:ln>
                <a:gradFill flip="none" rotWithShape="1">
                  <a:gsLst>
                    <a:gs pos="38000">
                      <a:schemeClr val="accent1">
                        <a:lumMod val="5000"/>
                        <a:lumOff val="95000"/>
                      </a:schemeClr>
                    </a:gs>
                    <a:gs pos="65000">
                      <a:schemeClr val="accent2">
                        <a:lumMod val="75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50800" dist="12700" dir="4260000" algn="tl" rotWithShape="0">
                    <a:schemeClr val="dk1"/>
                  </a:outerShdw>
                </a:effectLst>
                <a:latin typeface="Gill Sans MT" panose="020B0502020104020203" pitchFamily="34" charset="77"/>
                <a:cs typeface="Phosphate Inline" panose="02000506050000020004" pitchFamily="2" charset="77"/>
              </a:rPr>
              <a:t>Rainhill Trials</a:t>
            </a:r>
            <a:endParaRPr lang="en-GB" sz="4800" b="1" cap="none" spc="0" dirty="0">
              <a:ln w="0">
                <a:solidFill>
                  <a:schemeClr val="tx1"/>
                </a:solidFill>
              </a:ln>
              <a:gradFill flip="none" rotWithShape="1">
                <a:gsLst>
                  <a:gs pos="38000">
                    <a:schemeClr val="accent1">
                      <a:lumMod val="5000"/>
                      <a:lumOff val="95000"/>
                    </a:schemeClr>
                  </a:gs>
                  <a:gs pos="65000">
                    <a:schemeClr val="accent2">
                      <a:lumMod val="75000"/>
                    </a:schemeClr>
                  </a:gs>
                </a:gsLst>
                <a:lin ang="16200000" scaled="1"/>
                <a:tileRect/>
              </a:gradFill>
              <a:effectLst>
                <a:outerShdw blurRad="50800" dist="12700" dir="4260000" algn="tl" rotWithShape="0">
                  <a:schemeClr val="dk1"/>
                </a:outerShdw>
              </a:effectLst>
              <a:latin typeface="Gill Sans MT" panose="020B0502020104020203" pitchFamily="34" charset="77"/>
              <a:cs typeface="Phosphate Inline" panose="02000506050000020004" pitchFamily="2" charset="77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06AFF5-E9E8-CE4E-A6D1-19C2855DB269}"/>
              </a:ext>
            </a:extLst>
          </p:cNvPr>
          <p:cNvSpPr/>
          <p:nvPr/>
        </p:nvSpPr>
        <p:spPr>
          <a:xfrm>
            <a:off x="4500162" y="573469"/>
            <a:ext cx="4358053" cy="46166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2400" b="1" cap="none" spc="0" dirty="0">
                <a:ln w="0">
                  <a:solidFill>
                    <a:schemeClr val="tx1"/>
                  </a:solidFill>
                </a:ln>
                <a:effectLst>
                  <a:outerShdw dist="12700" dir="4260000" algn="tl" rotWithShape="0">
                    <a:schemeClr val="dk1"/>
                  </a:outerShdw>
                </a:effectLst>
                <a:latin typeface="Gill Sans MT" panose="020B0502020104020203" pitchFamily="34" charset="77"/>
                <a:cs typeface="Phosphate Inline" panose="02000506050000020004" pitchFamily="2" charset="77"/>
              </a:rPr>
              <a:t>KNOWLEDGE ORGANISER</a:t>
            </a:r>
          </a:p>
        </p:txBody>
      </p:sp>
      <p:graphicFrame>
        <p:nvGraphicFramePr>
          <p:cNvPr id="17" name="Table 10">
            <a:extLst>
              <a:ext uri="{FF2B5EF4-FFF2-40B4-BE49-F238E27FC236}">
                <a16:creationId xmlns:a16="http://schemas.microsoft.com/office/drawing/2014/main" id="{B282761F-969F-D243-A8F6-6981A09685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553514"/>
              </p:ext>
            </p:extLst>
          </p:nvPr>
        </p:nvGraphicFramePr>
        <p:xfrm>
          <a:off x="4641697" y="6619411"/>
          <a:ext cx="4219368" cy="24083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58368">
                  <a:extLst>
                    <a:ext uri="{9D8B030D-6E8A-4147-A177-3AD203B41FA5}">
                      <a16:colId xmlns:a16="http://schemas.microsoft.com/office/drawing/2014/main" val="2649323644"/>
                    </a:ext>
                  </a:extLst>
                </a:gridCol>
                <a:gridCol w="2661000">
                  <a:extLst>
                    <a:ext uri="{9D8B030D-6E8A-4147-A177-3AD203B41FA5}">
                      <a16:colId xmlns:a16="http://schemas.microsoft.com/office/drawing/2014/main" val="1420311603"/>
                    </a:ext>
                  </a:extLst>
                </a:gridCol>
              </a:tblGrid>
              <a:tr h="68112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Gill Sans MT" panose="020B0502020104020203" pitchFamily="34" charset="0"/>
                        </a:rPr>
                        <a:t>MAKING LINKS TO PREVIOUS LEARNING</a:t>
                      </a:r>
                    </a:p>
                    <a:p>
                      <a:pPr algn="ctr"/>
                      <a:r>
                        <a:rPr lang="en-GB" sz="1200" b="1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GOLDEN VOCABULARY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5864142"/>
                  </a:ext>
                </a:extLst>
              </a:tr>
              <a:tr h="57573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rgbClr val="FFC000"/>
                          </a:solidFill>
                          <a:latin typeface="Gill Sans MT" panose="020B0502020104020203" pitchFamily="34" charset="0"/>
                        </a:rPr>
                        <a:t>Great Explorers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Gill Sans MT"/>
                        </a:rPr>
                        <a:t>Locomotives were the main form of </a:t>
                      </a:r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Gill Sans MT"/>
                        </a:rPr>
                        <a:t>transport</a:t>
                      </a:r>
                      <a:r>
                        <a:rPr lang="en-GB" sz="1200" b="0" dirty="0">
                          <a:solidFill>
                            <a:srgbClr val="FF0000"/>
                          </a:solidFill>
                          <a:latin typeface="Gill Sans MT"/>
                        </a:rPr>
                        <a:t>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Gill Sans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233429"/>
                  </a:ext>
                </a:extLst>
              </a:tr>
              <a:tr h="57573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rgbClr val="FFC000"/>
                          </a:solidFill>
                          <a:latin typeface="Gill Sans MT" panose="020B0502020104020203" pitchFamily="34" charset="0"/>
                        </a:rPr>
                        <a:t>Great Explorers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Gill Sans MT"/>
                        </a:rPr>
                        <a:t>Liverpool saw tremendous growth due to it’s international </a:t>
                      </a:r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Gill Sans MT"/>
                        </a:rPr>
                        <a:t>trade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Gill Sans MT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8563774"/>
                  </a:ext>
                </a:extLst>
              </a:tr>
              <a:tr h="57573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rgbClr val="FFC000"/>
                          </a:solidFill>
                          <a:latin typeface="Gill Sans MT" panose="020B0502020104020203" pitchFamily="34" charset="0"/>
                        </a:rPr>
                        <a:t>St. Helens Past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Gill Sans MT"/>
                        </a:rPr>
                        <a:t>Coal</a:t>
                      </a:r>
                      <a:r>
                        <a:rPr lang="en-GB" sz="1200" b="0" dirty="0">
                          <a:solidFill>
                            <a:srgbClr val="FF0000"/>
                          </a:solidFill>
                          <a:latin typeface="Gill Sans MT"/>
                        </a:rPr>
                        <a:t>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Gill Sans MT"/>
                        </a:rPr>
                        <a:t>was used to power the locomotives.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157742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041852"/>
              </p:ext>
            </p:extLst>
          </p:nvPr>
        </p:nvGraphicFramePr>
        <p:xfrm>
          <a:off x="4632920" y="1152595"/>
          <a:ext cx="7635280" cy="76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4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8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84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84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71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56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26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8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18989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1"/>
                          </a:solidFill>
                          <a:latin typeface="Gill Sans MT" panose="020B0502020104020203" pitchFamily="34" charset="77"/>
                        </a:rPr>
                        <a:t>15,000-</a:t>
                      </a:r>
                      <a:r>
                        <a:rPr lang="en-GB" sz="1000" baseline="0" dirty="0">
                          <a:solidFill>
                            <a:schemeClr val="bg1"/>
                          </a:solidFill>
                          <a:latin typeface="Gill Sans MT" panose="020B0502020104020203" pitchFamily="34" charset="77"/>
                        </a:rPr>
                        <a:t> 10,000 BC</a:t>
                      </a:r>
                      <a:endParaRPr lang="en-GB" sz="1000" dirty="0">
                        <a:solidFill>
                          <a:schemeClr val="bg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1"/>
                          </a:solidFill>
                          <a:latin typeface="Gill Sans MT" panose="020B0502020104020203" pitchFamily="34" charset="77"/>
                        </a:rPr>
                        <a:t>15,000 BC- 10,000 BC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1"/>
                          </a:solidFill>
                          <a:latin typeface="Gill Sans MT" panose="020B0502020104020203" pitchFamily="34" charset="77"/>
                        </a:rPr>
                        <a:t>6,000</a:t>
                      </a:r>
                      <a:r>
                        <a:rPr lang="en-GB" sz="1000" baseline="0" dirty="0">
                          <a:solidFill>
                            <a:schemeClr val="bg1"/>
                          </a:solidFill>
                          <a:latin typeface="Gill Sans MT" panose="020B0502020104020203" pitchFamily="34" charset="77"/>
                        </a:rPr>
                        <a:t> BC</a:t>
                      </a:r>
                      <a:endParaRPr lang="en-GB" sz="1000" dirty="0">
                        <a:solidFill>
                          <a:schemeClr val="bg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1"/>
                          </a:solidFill>
                          <a:latin typeface="Gill Sans MT" panose="020B0502020104020203" pitchFamily="34" charset="77"/>
                        </a:rPr>
                        <a:t>4,500-</a:t>
                      </a:r>
                      <a:r>
                        <a:rPr lang="en-GB" sz="1000" baseline="0" dirty="0">
                          <a:solidFill>
                            <a:schemeClr val="bg1"/>
                          </a:solidFill>
                          <a:latin typeface="Gill Sans MT" panose="020B0502020104020203" pitchFamily="34" charset="77"/>
                        </a:rPr>
                        <a:t> 3,000 BC</a:t>
                      </a:r>
                      <a:endParaRPr lang="en-GB" sz="1000" dirty="0">
                        <a:solidFill>
                          <a:schemeClr val="bg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1"/>
                          </a:solidFill>
                          <a:latin typeface="Gill Sans MT" panose="020B0502020104020203" pitchFamily="34" charset="77"/>
                        </a:rPr>
                        <a:t>4,000- 3,000 BC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bg1"/>
                          </a:solidFill>
                          <a:latin typeface="Gill Sans MT" panose="020B0502020104020203" pitchFamily="34" charset="77"/>
                        </a:rPr>
                        <a:t>2,750 BC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1"/>
                          </a:solidFill>
                          <a:latin typeface="Gill Sans MT" panose="020B0502020104020203" pitchFamily="34" charset="77"/>
                        </a:rPr>
                        <a:t>3,500 – 3,350 BC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1"/>
                          </a:solidFill>
                          <a:latin typeface="Gill Sans MT" panose="020B0502020104020203" pitchFamily="34" charset="77"/>
                        </a:rPr>
                        <a:t>2,500 BC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461394"/>
              </p:ext>
            </p:extLst>
          </p:nvPr>
        </p:nvGraphicFramePr>
        <p:xfrm>
          <a:off x="4704717" y="2586423"/>
          <a:ext cx="1807746" cy="3888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7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186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Rainhill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6837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Rainhill</a:t>
                      </a:r>
                      <a:r>
                        <a:rPr lang="en-GB" sz="1400" b="0" i="0" u="non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 is a village in the </a:t>
                      </a:r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  <a:hlinkClick r:id="rId2" tooltip="Metropolitan Borough of St Helens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Metropolitan Borough of St Helens</a:t>
                      </a:r>
                      <a:r>
                        <a:rPr lang="en-GB" sz="1400" b="0" i="0" u="non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, </a:t>
                      </a:r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  <a:hlinkClick r:id="rId3" tooltip="Merseyside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Merseyside</a:t>
                      </a:r>
                      <a:r>
                        <a:rPr lang="en-GB" sz="1400" b="0" i="0" u="non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, </a:t>
                      </a:r>
                      <a:r>
                        <a:rPr lang="en-GB" sz="1400" b="0" i="0" u="non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England</a:t>
                      </a:r>
                      <a:endParaRPr lang="en-GB" sz="700" b="0" u="none" baseline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559102"/>
              </p:ext>
            </p:extLst>
          </p:nvPr>
        </p:nvGraphicFramePr>
        <p:xfrm>
          <a:off x="9044368" y="2575484"/>
          <a:ext cx="3223832" cy="2676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3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564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The Rocket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32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GB" altLang="en-US" sz="11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Stephenson's </a:t>
                      </a:r>
                      <a:r>
                        <a:rPr lang="en-GB" altLang="en-US" sz="1100" b="1" i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Rocket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 is an early 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hlinkClick r:id="rId5" tooltip="Steam locomotive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steam locomotive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 of 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hlinkClick r:id="rId6" tooltip="0-2-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0-2-2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 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hlinkClick r:id="rId7" tooltip="Wheel arrangement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wheel arrangement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. It was built for and won the 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hlinkClick r:id="rId8" tooltip="Rainhill Trials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Rainhill Trials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 of the 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hlinkClick r:id="rId9" tooltip="Liverpool and Manchester Railway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Liverpool and Manchester Railway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 (L&amp;MR), held in October 1829 to show that improved locomotives would be more efficient than 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hlinkClick r:id="rId10" tooltip="Stationary steam engine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stationary steam engines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.</a:t>
                      </a:r>
                      <a:r>
                        <a:rPr lang="en-GB" altLang="en-US" sz="1100" baseline="30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[7]</a:t>
                      </a:r>
                      <a:endParaRPr lang="en-GB" altLang="en-US" sz="11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GB" altLang="en-US" sz="1100" i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Rocket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 was designed and built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by 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hlinkClick r:id="rId12" tooltip="Robert Stephenson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Robert Stephenson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 in 1829,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and built at the </a:t>
                      </a:r>
                      <a:r>
                        <a:rPr lang="en-GB" altLang="en-US" sz="1100" dirty="0">
                          <a:solidFill>
                            <a:srgbClr val="0563C1"/>
                          </a:solidFill>
                          <a:latin typeface="Comic Sans MS" panose="030F0702030302020204" pitchFamily="66" charset="0"/>
                          <a:hlinkClick r:id="rId13" tooltip="Forth Street Works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Forth Street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hlinkClick r:id="rId13" tooltip="Forth Street Works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Works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 of his company in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 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hlinkClick r:id="rId14" tooltip="Newcastle upon Tyne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Newcastle upon Tyne</a:t>
                      </a:r>
                      <a:r>
                        <a:rPr lang="en-GB" altLang="en-US" sz="11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baseline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199038"/>
              </p:ext>
            </p:extLst>
          </p:nvPr>
        </p:nvGraphicFramePr>
        <p:xfrm>
          <a:off x="6614439" y="2576742"/>
          <a:ext cx="2289274" cy="3898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92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02919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Competitors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546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baseline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571247"/>
              </p:ext>
            </p:extLst>
          </p:nvPr>
        </p:nvGraphicFramePr>
        <p:xfrm>
          <a:off x="9042398" y="5373928"/>
          <a:ext cx="3243322" cy="1971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3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1181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 panose="020B0502020104020203"/>
                        </a:rPr>
                        <a:t>William Huskisson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071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baseline="0" dirty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" name="Rectangle 27">
            <a:extLst>
              <a:ext uri="{FF2B5EF4-FFF2-40B4-BE49-F238E27FC236}">
                <a16:creationId xmlns:a16="http://schemas.microsoft.com/office/drawing/2014/main" id="{2C85EBD9-8FA1-1341-BB3E-559B559E82EE}"/>
              </a:ext>
            </a:extLst>
          </p:cNvPr>
          <p:cNvSpPr/>
          <p:nvPr/>
        </p:nvSpPr>
        <p:spPr>
          <a:xfrm>
            <a:off x="331694" y="309282"/>
            <a:ext cx="12138212" cy="8982636"/>
          </a:xfrm>
          <a:prstGeom prst="rect">
            <a:avLst/>
          </a:prstGeom>
          <a:noFill/>
          <a:ln w="73025" cmpd="tri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8895EF6-9BC7-114D-9201-5B59EBAE127B}"/>
              </a:ext>
            </a:extLst>
          </p:cNvPr>
          <p:cNvSpPr txBox="1"/>
          <p:nvPr/>
        </p:nvSpPr>
        <p:spPr>
          <a:xfrm>
            <a:off x="5474104" y="9316381"/>
            <a:ext cx="18533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77"/>
              </a:rPr>
              <a:t>© Vocabulary Ninja Ltd 2021</a:t>
            </a:r>
          </a:p>
        </p:txBody>
      </p:sp>
      <p:pic>
        <p:nvPicPr>
          <p:cNvPr id="31" name="Picture 30" descr="Logo, icon&#10;&#10;Description automatically generated">
            <a:extLst>
              <a:ext uri="{FF2B5EF4-FFF2-40B4-BE49-F238E27FC236}">
                <a16:creationId xmlns:a16="http://schemas.microsoft.com/office/drawing/2014/main" id="{C9C856B8-3DC9-9342-B529-51C090A6749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513465" y="441168"/>
            <a:ext cx="911616" cy="698006"/>
          </a:xfrm>
          <a:prstGeom prst="rect">
            <a:avLst/>
          </a:prstGeom>
        </p:spPr>
      </p:pic>
      <p:pic>
        <p:nvPicPr>
          <p:cNvPr id="7" name="Picture 6" descr="A logo of a company&#10;&#10;Description automatically generated">
            <a:extLst>
              <a:ext uri="{FF2B5EF4-FFF2-40B4-BE49-F238E27FC236}">
                <a16:creationId xmlns:a16="http://schemas.microsoft.com/office/drawing/2014/main" id="{F0194A8D-2357-4E29-803B-F3C0413AB3E8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604131" y="410860"/>
            <a:ext cx="676369" cy="676369"/>
          </a:xfrm>
          <a:prstGeom prst="rect">
            <a:avLst/>
          </a:prstGeom>
        </p:spPr>
      </p:pic>
      <p:pic>
        <p:nvPicPr>
          <p:cNvPr id="35" name="Picture 2">
            <a:extLst>
              <a:ext uri="{FF2B5EF4-FFF2-40B4-BE49-F238E27FC236}">
                <a16:creationId xmlns:a16="http://schemas.microsoft.com/office/drawing/2014/main" id="{8B486FE9-3C01-4F5B-A2A7-AF343C0176DC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7700" y="318260"/>
            <a:ext cx="851346" cy="777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Content Placeholder 6">
            <a:extLst>
              <a:ext uri="{FF2B5EF4-FFF2-40B4-BE49-F238E27FC236}">
                <a16:creationId xmlns:a16="http://schemas.microsoft.com/office/drawing/2014/main" id="{D458BBFD-0C5D-4FED-82DC-210EE461C4C8}"/>
              </a:ext>
            </a:extLst>
          </p:cNvPr>
          <p:cNvSpPr txBox="1">
            <a:spLocks/>
          </p:cNvSpPr>
          <p:nvPr/>
        </p:nvSpPr>
        <p:spPr>
          <a:xfrm>
            <a:off x="6377516" y="1121776"/>
            <a:ext cx="2429600" cy="9199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sz="4900" b="1" dirty="0"/>
              <a:t>1830</a:t>
            </a:r>
            <a:endParaRPr lang="en-GB" altLang="en-US" sz="2000" b="1" dirty="0"/>
          </a:p>
          <a:p>
            <a:pPr>
              <a:spcBef>
                <a:spcPct val="0"/>
              </a:spcBef>
            </a:pPr>
            <a:r>
              <a:rPr lang="en-GB" altLang="en-US" dirty="0"/>
              <a:t>The line between Manchester and Liverpool opened in 1830 and people cheered for the Rocket. George Stephenson had become rich and famous.</a:t>
            </a:r>
          </a:p>
        </p:txBody>
      </p:sp>
      <p:pic>
        <p:nvPicPr>
          <p:cNvPr id="37" name="Picture 1">
            <a:extLst>
              <a:ext uri="{FF2B5EF4-FFF2-40B4-BE49-F238E27FC236}">
                <a16:creationId xmlns:a16="http://schemas.microsoft.com/office/drawing/2014/main" id="{B800E086-7D1F-4ABD-843E-B7573CF590DC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1941" y="301602"/>
            <a:ext cx="654707" cy="83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Content Placeholder 6">
            <a:extLst>
              <a:ext uri="{FF2B5EF4-FFF2-40B4-BE49-F238E27FC236}">
                <a16:creationId xmlns:a16="http://schemas.microsoft.com/office/drawing/2014/main" id="{D3FA1F1C-A812-4BCD-BD76-01009CC46FE3}"/>
              </a:ext>
            </a:extLst>
          </p:cNvPr>
          <p:cNvSpPr txBox="1">
            <a:spLocks/>
          </p:cNvSpPr>
          <p:nvPr/>
        </p:nvSpPr>
        <p:spPr>
          <a:xfrm>
            <a:off x="4503011" y="1101597"/>
            <a:ext cx="1908911" cy="9401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sz="5500" b="1" dirty="0"/>
              <a:t>1829</a:t>
            </a:r>
            <a:endParaRPr lang="en-GB" altLang="en-US" sz="2000" b="1" dirty="0"/>
          </a:p>
          <a:p>
            <a:pPr>
              <a:spcBef>
                <a:spcPct val="0"/>
              </a:spcBef>
            </a:pPr>
            <a:r>
              <a:rPr lang="en-GB" altLang="en-US" sz="3600" dirty="0"/>
              <a:t>George competed with two other engineers to find the best locomotive to run on the railway. With his son, Robert, he built </a:t>
            </a:r>
            <a:r>
              <a:rPr lang="en-GB" altLang="en-US" sz="3600" dirty="0">
                <a:solidFill>
                  <a:srgbClr val="990167"/>
                </a:solidFill>
              </a:rPr>
              <a:t>the ‘Rocket’. </a:t>
            </a:r>
            <a:r>
              <a:rPr lang="en-GB" altLang="en-US" sz="3600" dirty="0"/>
              <a:t>It moved faster than the others, and it did not break down. Everyone agreed, the ‘Rocket’ had won!</a:t>
            </a:r>
          </a:p>
        </p:txBody>
      </p:sp>
      <p:sp>
        <p:nvSpPr>
          <p:cNvPr id="42" name="Content Placeholder 6">
            <a:extLst>
              <a:ext uri="{FF2B5EF4-FFF2-40B4-BE49-F238E27FC236}">
                <a16:creationId xmlns:a16="http://schemas.microsoft.com/office/drawing/2014/main" id="{3255A20B-384B-415B-879F-168C831B714E}"/>
              </a:ext>
            </a:extLst>
          </p:cNvPr>
          <p:cNvSpPr txBox="1">
            <a:spLocks/>
          </p:cNvSpPr>
          <p:nvPr/>
        </p:nvSpPr>
        <p:spPr>
          <a:xfrm>
            <a:off x="8769817" y="1116400"/>
            <a:ext cx="1816045" cy="9253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sz="5500" b="1" dirty="0"/>
              <a:t>1838</a:t>
            </a:r>
            <a:endParaRPr lang="en-GB" altLang="en-US" sz="2000" b="1" dirty="0"/>
          </a:p>
          <a:p>
            <a:pPr>
              <a:spcBef>
                <a:spcPct val="0"/>
              </a:spcBef>
            </a:pPr>
            <a:r>
              <a:rPr lang="en-GB" altLang="en-US" dirty="0"/>
              <a:t>George’s son, Robert, built the first railway station between London and Birmingham. It was finished in 1838.</a:t>
            </a:r>
          </a:p>
        </p:txBody>
      </p:sp>
      <p:sp>
        <p:nvSpPr>
          <p:cNvPr id="43" name="Content Placeholder 6">
            <a:extLst>
              <a:ext uri="{FF2B5EF4-FFF2-40B4-BE49-F238E27FC236}">
                <a16:creationId xmlns:a16="http://schemas.microsoft.com/office/drawing/2014/main" id="{05BA1CE3-0545-4894-8323-4746FFA924ED}"/>
              </a:ext>
            </a:extLst>
          </p:cNvPr>
          <p:cNvSpPr txBox="1">
            <a:spLocks/>
          </p:cNvSpPr>
          <p:nvPr/>
        </p:nvSpPr>
        <p:spPr>
          <a:xfrm>
            <a:off x="10585862" y="1101597"/>
            <a:ext cx="1658441" cy="9321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sz="7200" b="1" dirty="0"/>
              <a:t>1848</a:t>
            </a:r>
            <a:endParaRPr lang="en-GB" altLang="en-US" sz="2000" b="1" dirty="0"/>
          </a:p>
          <a:p>
            <a:pPr>
              <a:spcBef>
                <a:spcPct val="0"/>
              </a:spcBef>
            </a:pPr>
            <a:r>
              <a:rPr lang="en-GB" altLang="en-US" sz="8000" dirty="0"/>
              <a:t>George Stephenson died in 1848</a:t>
            </a:r>
            <a:r>
              <a:rPr lang="en-GB" altLang="en-US" dirty="0"/>
              <a:t>.</a:t>
            </a:r>
          </a:p>
        </p:txBody>
      </p:sp>
      <p:pic>
        <p:nvPicPr>
          <p:cNvPr id="9" name="Picture 8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7567DA08-D229-466C-8880-CF6720174D36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9028552" y="5697868"/>
            <a:ext cx="3289093" cy="3329862"/>
          </a:xfrm>
          <a:prstGeom prst="rect">
            <a:avLst/>
          </a:prstGeom>
        </p:spPr>
      </p:pic>
      <p:pic>
        <p:nvPicPr>
          <p:cNvPr id="44" name="Picture 2" descr="Stephenson's Rocket">
            <a:extLst>
              <a:ext uri="{FF2B5EF4-FFF2-40B4-BE49-F238E27FC236}">
                <a16:creationId xmlns:a16="http://schemas.microsoft.com/office/drawing/2014/main" id="{BB4C85CE-4EED-4967-8149-F3EFC66EE9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0146" y="4060717"/>
            <a:ext cx="1029369" cy="974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7" descr="A map of a church&#10;&#10;Description automatically generated">
            <a:extLst>
              <a:ext uri="{FF2B5EF4-FFF2-40B4-BE49-F238E27FC236}">
                <a16:creationId xmlns:a16="http://schemas.microsoft.com/office/drawing/2014/main" id="{5D88584D-66CF-4EDB-A901-9FE7CC5D6F68}"/>
              </a:ext>
            </a:extLst>
          </p:cNvPr>
          <p:cNvPicPr>
            <a:picLocks noChangeAspect="1"/>
          </p:cNvPicPr>
          <p:nvPr/>
        </p:nvPicPr>
        <p:blipFill rotWithShape="1">
          <a:blip r:embed="rId21"/>
          <a:srcRect t="42709"/>
          <a:stretch/>
        </p:blipFill>
        <p:spPr>
          <a:xfrm>
            <a:off x="4886783" y="3158316"/>
            <a:ext cx="1525140" cy="1534000"/>
          </a:xfrm>
          <a:prstGeom prst="rect">
            <a:avLst/>
          </a:prstGeom>
        </p:spPr>
      </p:pic>
      <p:pic>
        <p:nvPicPr>
          <p:cNvPr id="46" name="Picture 45" descr="A collage of different types of steam locomotive&#10;&#10;Description automatically generated">
            <a:extLst>
              <a:ext uri="{FF2B5EF4-FFF2-40B4-BE49-F238E27FC236}">
                <a16:creationId xmlns:a16="http://schemas.microsoft.com/office/drawing/2014/main" id="{67A7420E-AB7D-4194-81F7-AE6A5585432F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637303" y="3277790"/>
            <a:ext cx="2189544" cy="3185086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A7C512F-33D1-405D-A042-5A8A59E8D5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868831"/>
              </p:ext>
            </p:extLst>
          </p:nvPr>
        </p:nvGraphicFramePr>
        <p:xfrm>
          <a:off x="515880" y="1112797"/>
          <a:ext cx="3932854" cy="7930072"/>
        </p:xfrm>
        <a:graphic>
          <a:graphicData uri="http://schemas.openxmlformats.org/drawingml/2006/table">
            <a:tbl>
              <a:tblPr/>
              <a:tblGrid>
                <a:gridCol w="1341495">
                  <a:extLst>
                    <a:ext uri="{9D8B030D-6E8A-4147-A177-3AD203B41FA5}">
                      <a16:colId xmlns:a16="http://schemas.microsoft.com/office/drawing/2014/main" val="1496562633"/>
                    </a:ext>
                  </a:extLst>
                </a:gridCol>
                <a:gridCol w="2591359">
                  <a:extLst>
                    <a:ext uri="{9D8B030D-6E8A-4147-A177-3AD203B41FA5}">
                      <a16:colId xmlns:a16="http://schemas.microsoft.com/office/drawing/2014/main" val="4223699735"/>
                    </a:ext>
                  </a:extLst>
                </a:gridCol>
              </a:tblGrid>
              <a:tr h="318913"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ESSENTIAL RAINHILL TRIALS VOCABULARY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618147"/>
                  </a:ext>
                </a:extLst>
              </a:tr>
              <a:tr h="29765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Travel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 move from one place to another.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098784"/>
                  </a:ext>
                </a:extLst>
              </a:tr>
              <a:tr h="29765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locomotive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 railway engine.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382023"/>
                  </a:ext>
                </a:extLst>
              </a:tr>
              <a:tr h="29765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railway</a:t>
                      </a: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​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parallel metal strips that trains travel on. A system of transport 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8028373"/>
                  </a:ext>
                </a:extLst>
              </a:tr>
              <a:tr h="29765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Rocket</a:t>
                      </a: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​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Stephenson’s locomotive train.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059197"/>
                  </a:ext>
                </a:extLst>
              </a:tr>
              <a:tr h="29765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MP​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Member of parliament.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7247909"/>
                  </a:ext>
                </a:extLst>
              </a:tr>
              <a:tr h="29765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trial</a:t>
                      </a:r>
                      <a:endParaRPr lang="en-GB" sz="1400" b="1" i="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 competition to test the performance, qualities and suitability of entrants.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1677755"/>
                  </a:ext>
                </a:extLst>
              </a:tr>
              <a:tr h="29765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​effective</a:t>
                      </a:r>
                      <a:endParaRPr lang="en-GB" sz="1400" b="1" i="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Successful in producing a desired result.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633278"/>
                  </a:ext>
                </a:extLst>
              </a:tr>
              <a:tr h="29765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station</a:t>
                      </a:r>
                      <a:endParaRPr lang="en-GB" sz="1400" b="1" i="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 place on a railway line where the train stops to let passengers on or off.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397457"/>
                  </a:ext>
                </a:extLst>
              </a:tr>
              <a:tr h="29765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engineer</a:t>
                      </a:r>
                      <a:endParaRPr lang="en-GB" sz="1400" b="1" i="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 person who designs, builds or maintains machinery.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2382490"/>
                  </a:ext>
                </a:extLst>
              </a:tr>
              <a:tr h="29765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engine</a:t>
                      </a:r>
                      <a:endParaRPr lang="en-GB" sz="1400" b="1" i="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 machine with moving parts.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4123599"/>
                  </a:ext>
                </a:extLst>
              </a:tr>
              <a:tr h="29765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canals</a:t>
                      </a:r>
                      <a:endParaRPr lang="en-GB" sz="1400" b="1" i="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 waterway constructed to allow the passage of boats.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9330197"/>
                  </a:ext>
                </a:extLst>
              </a:tr>
              <a:tr h="180717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cotton</a:t>
                      </a:r>
                      <a:endParaRPr lang="en-GB" sz="1400" b="1" i="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A substance (from a cotton plant) which is used to make textile fibre and sewing thread.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406210"/>
                  </a:ext>
                </a:extLst>
              </a:tr>
              <a:tr h="29765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transport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process of transporting people or things.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90808"/>
                  </a:ext>
                </a:extLst>
              </a:tr>
              <a:tr h="414587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trade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process of buying and selling goods or services.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964500"/>
                  </a:ext>
                </a:extLst>
              </a:tr>
              <a:tr h="29765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coal </a:t>
                      </a: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​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 black or brown sedimentary rock.</a:t>
                      </a:r>
                    </a:p>
                  </a:txBody>
                  <a:tcPr marL="63783" marR="63783" marT="31891" marB="3189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3763720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9DADC5EE-FFE1-4205-AF70-E30EA83A1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829" y="5252261"/>
            <a:ext cx="128016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188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FD5070BB8E574BA2AE568B9FA82E55" ma:contentTypeVersion="4" ma:contentTypeDescription="Create a new document." ma:contentTypeScope="" ma:versionID="ccf181b08d19da0376678f1ab93d7285">
  <xsd:schema xmlns:xsd="http://www.w3.org/2001/XMLSchema" xmlns:xs="http://www.w3.org/2001/XMLSchema" xmlns:p="http://schemas.microsoft.com/office/2006/metadata/properties" xmlns:ns2="42e847ee-da67-45ac-b8d7-d7e15c5aae3a" xmlns:ns3="091d844e-e9e6-4ff0-9f92-9249b3eca144" xmlns:ns4="9cae5044-b475-469c-b6c9-01d32dbe7592" xmlns:ns5="5a663d51-6a75-47b3-849a-20b3218376f1" targetNamespace="http://schemas.microsoft.com/office/2006/metadata/properties" ma:root="true" ma:fieldsID="1994f71b70a50dfb5e3b56d02ba1c49a" ns2:_="" ns3:_="" ns4:_="" ns5:_="">
    <xsd:import namespace="42e847ee-da67-45ac-b8d7-d7e15c5aae3a"/>
    <xsd:import namespace="091d844e-e9e6-4ff0-9f92-9249b3eca144"/>
    <xsd:import namespace="9cae5044-b475-469c-b6c9-01d32dbe7592"/>
    <xsd:import namespace="5a663d51-6a75-47b3-849a-20b3218376f1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4:lcf76f155ced4ddcb4097134ff3c332f" minOccurs="0"/>
                <xsd:element ref="ns5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e847ee-da67-45ac-b8d7-d7e15c5aae3a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7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4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4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d844e-e9e6-4ff0-9f92-9249b3eca144" elementFormDefault="qualified">
    <xsd:import namespace="http://schemas.microsoft.com/office/2006/documentManagement/types"/>
    <xsd:import namespace="http://schemas.microsoft.com/office/infopath/2007/PartnerControls"/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ae5044-b475-469c-b6c9-01d32dbe759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45" nillable="true" ma:taxonomy="true" ma:internalName="lcf76f155ced4ddcb4097134ff3c332f" ma:taxonomyFieldName="MediaServiceImageTags" ma:displayName="Image Tags" ma:readOnly="false" ma:fieldId="{5cf76f15-5ced-4ddc-b409-7134ff3c332f}" ma:taxonomyMulti="true" ma:sspId="069c52fa-2125-4a4b-9580-734879f64c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663d51-6a75-47b3-849a-20b3218376f1" elementFormDefault="qualified">
    <xsd:import namespace="http://schemas.microsoft.com/office/2006/documentManagement/types"/>
    <xsd:import namespace="http://schemas.microsoft.com/office/infopath/2007/PartnerControls"/>
    <xsd:element name="TaxCatchAll" ma:index="46" nillable="true" ma:displayName="Taxonomy Catch All Column" ma:hidden="true" ma:list="{0f83f91e-8fb4-476b-912c-31631ea91d6c}" ma:internalName="TaxCatchAll" ma:showField="CatchAllData" ma:web="5a663d51-6a75-47b3-849a-20b3218376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42e847ee-da67-45ac-b8d7-d7e15c5aae3a" xsi:nil="true"/>
    <Has_Leaders_Only_SectionGroup xmlns="42e847ee-da67-45ac-b8d7-d7e15c5aae3a" xsi:nil="true"/>
    <Distribution_Groups xmlns="42e847ee-da67-45ac-b8d7-d7e15c5aae3a" xsi:nil="true"/>
    <AppVersion xmlns="42e847ee-da67-45ac-b8d7-d7e15c5aae3a" xsi:nil="true"/>
    <Templates xmlns="42e847ee-da67-45ac-b8d7-d7e15c5aae3a" xsi:nil="true"/>
    <Members xmlns="42e847ee-da67-45ac-b8d7-d7e15c5aae3a">
      <UserInfo>
        <DisplayName/>
        <AccountId xsi:nil="true"/>
        <AccountType/>
      </UserInfo>
    </Members>
    <Member_Groups xmlns="42e847ee-da67-45ac-b8d7-d7e15c5aae3a">
      <UserInfo>
        <DisplayName/>
        <AccountId xsi:nil="true"/>
        <AccountType/>
      </UserInfo>
    </Member_Groups>
    <CultureName xmlns="42e847ee-da67-45ac-b8d7-d7e15c5aae3a" xsi:nil="true"/>
    <LMS_Mappings xmlns="42e847ee-da67-45ac-b8d7-d7e15c5aae3a" xsi:nil="true"/>
    <Invited_Leaders xmlns="42e847ee-da67-45ac-b8d7-d7e15c5aae3a" xsi:nil="true"/>
    <Invited_Members xmlns="42e847ee-da67-45ac-b8d7-d7e15c5aae3a" xsi:nil="true"/>
    <FolderType xmlns="42e847ee-da67-45ac-b8d7-d7e15c5aae3a" xsi:nil="true"/>
    <Leaders xmlns="42e847ee-da67-45ac-b8d7-d7e15c5aae3a">
      <UserInfo>
        <DisplayName/>
        <AccountId xsi:nil="true"/>
        <AccountType/>
      </UserInfo>
    </Leaders>
    <TeamsChannelId xmlns="42e847ee-da67-45ac-b8d7-d7e15c5aae3a" xsi:nil="true"/>
    <IsNotebookLocked xmlns="42e847ee-da67-45ac-b8d7-d7e15c5aae3a" xsi:nil="true"/>
    <Is_Collaboration_Space_Locked xmlns="42e847ee-da67-45ac-b8d7-d7e15c5aae3a" xsi:nil="true"/>
    <Math_Settings xmlns="42e847ee-da67-45ac-b8d7-d7e15c5aae3a" xsi:nil="true"/>
    <Owner xmlns="42e847ee-da67-45ac-b8d7-d7e15c5aae3a">
      <UserInfo>
        <DisplayName/>
        <AccountId xsi:nil="true"/>
        <AccountType/>
      </UserInfo>
    </Owner>
    <NotebookType xmlns="42e847ee-da67-45ac-b8d7-d7e15c5aae3a" xsi:nil="true"/>
    <DefaultSectionNames xmlns="42e847ee-da67-45ac-b8d7-d7e15c5aae3a" xsi:nil="true"/>
    <TaxCatchAll xmlns="5a663d51-6a75-47b3-849a-20b3218376f1" xsi:nil="true"/>
    <lcf76f155ced4ddcb4097134ff3c332f xmlns="9cae5044-b475-469c-b6c9-01d32dbe759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0E77977-7B84-47BF-A811-1D79AB733D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2D3EA67-BE07-49E4-B540-5B9B1CD9F6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e847ee-da67-45ac-b8d7-d7e15c5aae3a"/>
    <ds:schemaRef ds:uri="091d844e-e9e6-4ff0-9f92-9249b3eca144"/>
    <ds:schemaRef ds:uri="9cae5044-b475-469c-b6c9-01d32dbe7592"/>
    <ds:schemaRef ds:uri="5a663d51-6a75-47b3-849a-20b3218376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0CC531F-7DD4-44CE-8064-8C43321DFF24}">
  <ds:schemaRefs>
    <ds:schemaRef ds:uri="http://purl.org/dc/terms/"/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42e847ee-da67-45ac-b8d7-d7e15c5aae3a"/>
    <ds:schemaRef ds:uri="091d844e-e9e6-4ff0-9f92-9249b3eca144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5a663d51-6a75-47b3-849a-20b3218376f1"/>
    <ds:schemaRef ds:uri="9cae5044-b475-469c-b6c9-01d32dbe759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634</TotalTime>
  <Words>449</Words>
  <Application>Microsoft Office PowerPoint</Application>
  <PresentationFormat>A3 Paper (297x420 mm)</PresentationFormat>
  <Paragraphs>78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Jennings</dc:creator>
  <cp:lastModifiedBy>Helen Gauckwin</cp:lastModifiedBy>
  <cp:revision>46</cp:revision>
  <dcterms:created xsi:type="dcterms:W3CDTF">2020-09-22T12:40:30Z</dcterms:created>
  <dcterms:modified xsi:type="dcterms:W3CDTF">2025-10-24T14:59:15Z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0x01010042FD5070BB8E574BA2AE568B9FA82E55</vt:lpwstr>
  </property>
  <property fmtid="{D5CDD505-2E9C-101B-9397-08002B2CF9AE}" pid="3" name="MediaServiceImageTags">
    <vt:lpwstr/>
  </property>
  <property fmtid="{D5CDD505-2E9C-101B-9397-08002B2CF9AE}" pid="4" name="Order">
    <vt:r8>30448500</vt:r8>
  </property>
</Properties>
</file>