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5"/>
  </p:sldMasterIdLst>
  <p:notesMasterIdLst>
    <p:notesMasterId r:id="rId25"/>
  </p:notesMasterIdLst>
  <p:handoutMasterIdLst>
    <p:handoutMasterId r:id="rId26"/>
  </p:handoutMasterIdLst>
  <p:sldIdLst>
    <p:sldId id="256" r:id="rId6"/>
    <p:sldId id="278" r:id="rId7"/>
    <p:sldId id="290" r:id="rId8"/>
    <p:sldId id="279" r:id="rId9"/>
    <p:sldId id="291" r:id="rId10"/>
    <p:sldId id="264" r:id="rId11"/>
    <p:sldId id="281" r:id="rId12"/>
    <p:sldId id="257" r:id="rId13"/>
    <p:sldId id="292" r:id="rId14"/>
    <p:sldId id="293" r:id="rId15"/>
    <p:sldId id="258" r:id="rId16"/>
    <p:sldId id="268" r:id="rId17"/>
    <p:sldId id="260" r:id="rId18"/>
    <p:sldId id="271" r:id="rId19"/>
    <p:sldId id="284" r:id="rId20"/>
    <p:sldId id="259" r:id="rId21"/>
    <p:sldId id="265" r:id="rId22"/>
    <p:sldId id="276" r:id="rId23"/>
    <p:sldId id="275" r:id="rId24"/>
  </p:sldIdLst>
  <p:sldSz cx="9144000" cy="6858000" type="screen4x3"/>
  <p:notesSz cx="6808788" cy="994251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F16DC6-D668-B018-9260-1FB2407D0CAC}" v="2" dt="2025-09-18T13:22:55.5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85" autoAdjust="0"/>
    <p:restoredTop sz="94660"/>
  </p:normalViewPr>
  <p:slideViewPr>
    <p:cSldViewPr>
      <p:cViewPr varScale="1">
        <p:scale>
          <a:sx n="78" d="100"/>
          <a:sy n="78" d="100"/>
        </p:scale>
        <p:origin x="1762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microsoft.com/office/2015/10/relationships/revisionInfo" Target="revisionInfo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B8AEE53D-8815-F5A5-66A7-4D4EDBDE2BB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51" tIns="45725" rIns="91451" bIns="45725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CCD3E3CA-8213-0FA3-83E0-C2264A1398F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7625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51" tIns="45725" rIns="91451" bIns="45725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fld id="{5EB88DE3-AFB8-437D-ACB9-7154D76E94D6}" type="datetimeFigureOut">
              <a:rPr lang="en-GB"/>
              <a:pPr>
                <a:defRPr/>
              </a:pPr>
              <a:t>18/09/2025</a:t>
            </a:fld>
            <a:endParaRPr lang="en-GB"/>
          </a:p>
        </p:txBody>
      </p:sp>
      <p:sp>
        <p:nvSpPr>
          <p:cNvPr id="29700" name="Rectangle 4">
            <a:extLst>
              <a:ext uri="{FF2B5EF4-FFF2-40B4-BE49-F238E27FC236}">
                <a16:creationId xmlns:a16="http://schemas.microsoft.com/office/drawing/2014/main" id="{4507EB00-B272-FA7C-F919-97CFB90E01B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4038"/>
            <a:ext cx="29511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51" tIns="45725" rIns="91451" bIns="45725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9701" name="Rectangle 5">
            <a:extLst>
              <a:ext uri="{FF2B5EF4-FFF2-40B4-BE49-F238E27FC236}">
                <a16:creationId xmlns:a16="http://schemas.microsoft.com/office/drawing/2014/main" id="{A5020298-790C-DA09-8179-2B8C6525701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7625" y="9444038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51" tIns="45725" rIns="91451" bIns="4572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231771B-B5D0-4FCF-8E31-3ED69FAD3D0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A494E80D-52B2-648F-3E76-7AE2E3F5845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51" tIns="45725" rIns="91451" bIns="4572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DC8973B9-DDEA-2142-4A68-1B5F43A568A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7625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51" tIns="45725" rIns="91451" bIns="4572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0983D9D8-8772-D23F-A199-BA595E1C917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2338" y="747713"/>
            <a:ext cx="4968875" cy="3725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2E5DF84E-6939-7A12-6E5E-AA786C59BE7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2813"/>
            <a:ext cx="5446712" cy="447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51" tIns="45725" rIns="91451" bIns="457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3318" name="Rectangle 6">
            <a:extLst>
              <a:ext uri="{FF2B5EF4-FFF2-40B4-BE49-F238E27FC236}">
                <a16:creationId xmlns:a16="http://schemas.microsoft.com/office/drawing/2014/main" id="{096B4E3A-CA1F-B42B-9D6E-212AE38DE2B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038"/>
            <a:ext cx="29511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51" tIns="45725" rIns="91451" bIns="45725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319" name="Rectangle 7">
            <a:extLst>
              <a:ext uri="{FF2B5EF4-FFF2-40B4-BE49-F238E27FC236}">
                <a16:creationId xmlns:a16="http://schemas.microsoft.com/office/drawing/2014/main" id="{53ECEC50-73AB-507D-2216-0FEF787C2D2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7625" y="9444038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51" tIns="45725" rIns="91451" bIns="4572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F40919D-92C9-4116-9438-53185E13B72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Date Placeholder 29">
            <a:extLst>
              <a:ext uri="{FF2B5EF4-FFF2-40B4-BE49-F238E27FC236}">
                <a16:creationId xmlns:a16="http://schemas.microsoft.com/office/drawing/2014/main" id="{2687E707-8237-A1ED-02F5-B921324D8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18">
            <a:extLst>
              <a:ext uri="{FF2B5EF4-FFF2-40B4-BE49-F238E27FC236}">
                <a16:creationId xmlns:a16="http://schemas.microsoft.com/office/drawing/2014/main" id="{E24F122B-0835-A732-13C5-35E0C4D75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26">
            <a:extLst>
              <a:ext uri="{FF2B5EF4-FFF2-40B4-BE49-F238E27FC236}">
                <a16:creationId xmlns:a16="http://schemas.microsoft.com/office/drawing/2014/main" id="{E17ACDD9-9F19-3945-5EEA-14AB16F15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732F5BFD-4042-4032-9E80-68A8C317ED1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843479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562738D0-FE33-2DAB-20A3-D110AC8CA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C4331514-47D7-6AA3-97AD-E13BA8030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AAC7C112-890F-A93C-4145-19AFB6EFD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F9AFF-74CE-4B6F-A286-6C9187700E9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06666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EBB3D972-DF3B-55A3-498F-E78C58467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9A6F971D-89F3-3C9C-B8F4-B15649EC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A4143967-809A-BB47-8931-BA67FB4A1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63C37E-554E-405A-AE3D-AEB16C2887C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96255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980D093F-8BF1-899B-C352-D25845348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364B7106-673E-A107-16EA-CD8F25E10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F1D243CE-C853-7075-C4F7-1FF9ED3BC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DB553F-9235-452A-8B68-11C2BC3D905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82953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2A6410-C899-D202-D8F5-3D8FF14E4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9EFF1F-C9C7-C00A-E663-2E8BD73AB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3FF961-300A-5778-5FF9-D5C142AF2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FABC603E-E8E8-4E5E-BD75-8ACE4EB370B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838768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4977C2EF-C53C-D23F-B6AA-5C2E34FFC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80668369-F415-3F88-6A08-F6D667297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3B1D8BE5-AB57-61D5-BB7C-411FCE7DA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7CE8E8-72C3-493F-96D9-B4B133ABCB2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59952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>
            <a:extLst>
              <a:ext uri="{FF2B5EF4-FFF2-40B4-BE49-F238E27FC236}">
                <a16:creationId xmlns:a16="http://schemas.microsoft.com/office/drawing/2014/main" id="{F94433DD-500D-AFE5-F2D3-1A5417088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1">
            <a:extLst>
              <a:ext uri="{FF2B5EF4-FFF2-40B4-BE49-F238E27FC236}">
                <a16:creationId xmlns:a16="http://schemas.microsoft.com/office/drawing/2014/main" id="{91C710A3-4AB0-0F72-5E20-E522B82C8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17">
            <a:extLst>
              <a:ext uri="{FF2B5EF4-FFF2-40B4-BE49-F238E27FC236}">
                <a16:creationId xmlns:a16="http://schemas.microsoft.com/office/drawing/2014/main" id="{A0AF9AAC-EA57-A2EB-7BE9-BC2667AE2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12AA85-E2D1-4BBB-9409-D7D6ACE0196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31392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>
            <a:extLst>
              <a:ext uri="{FF2B5EF4-FFF2-40B4-BE49-F238E27FC236}">
                <a16:creationId xmlns:a16="http://schemas.microsoft.com/office/drawing/2014/main" id="{6B1682F0-9EE5-E299-4CDC-614906BE2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1">
            <a:extLst>
              <a:ext uri="{FF2B5EF4-FFF2-40B4-BE49-F238E27FC236}">
                <a16:creationId xmlns:a16="http://schemas.microsoft.com/office/drawing/2014/main" id="{12EC2A31-9E0D-8969-2FC1-A36F61ED4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29F32253-CDB1-905B-4CF3-72ABA077C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A9F0C1-A59F-46E7-981B-20ADE1276D8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58305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>
            <a:extLst>
              <a:ext uri="{FF2B5EF4-FFF2-40B4-BE49-F238E27FC236}">
                <a16:creationId xmlns:a16="http://schemas.microsoft.com/office/drawing/2014/main" id="{FFEBFD61-B8AA-06DB-9F10-7C36F8777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1">
            <a:extLst>
              <a:ext uri="{FF2B5EF4-FFF2-40B4-BE49-F238E27FC236}">
                <a16:creationId xmlns:a16="http://schemas.microsoft.com/office/drawing/2014/main" id="{126FEA58-C52C-0B32-CCC7-AA4211BAB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id="{549E2B36-C3B5-164F-A547-A3F35C0A0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2807AE-B627-4646-B5A8-A2A44D80CBB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25693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660D6278-E9D9-2D8C-6093-4CFDB0D0A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4FF87C2A-F26C-8191-BF51-B28B0B36E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E9017F5A-9683-346C-C819-4AD0CFDA7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F094A4-53B5-4B9D-9722-E2A0290B508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42905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13">
            <a:extLst>
              <a:ext uri="{FF2B5EF4-FFF2-40B4-BE49-F238E27FC236}">
                <a16:creationId xmlns:a16="http://schemas.microsoft.com/office/drawing/2014/main" id="{38DBE117-CDFF-8116-8843-AB7C80D6F3A3}"/>
              </a:ext>
            </a:extLst>
          </p:cNvPr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8C4B0F4B-5E41-AC25-D695-19CF880EC266}"/>
              </a:ext>
            </a:extLst>
          </p:cNvPr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Freeform 15">
            <a:extLst>
              <a:ext uri="{FF2B5EF4-FFF2-40B4-BE49-F238E27FC236}">
                <a16:creationId xmlns:a16="http://schemas.microsoft.com/office/drawing/2014/main" id="{0CE8780E-1424-90BB-8C66-5C38AF9A7092}"/>
              </a:ext>
            </a:extLst>
          </p:cNvPr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16">
            <a:extLst>
              <a:ext uri="{FF2B5EF4-FFF2-40B4-BE49-F238E27FC236}">
                <a16:creationId xmlns:a16="http://schemas.microsoft.com/office/drawing/2014/main" id="{66750F12-EEC6-7093-4360-F772CEF497C9}"/>
              </a:ext>
            </a:extLst>
          </p:cNvPr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0221A7C2-291B-CBAE-5435-78D49E0A1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A80B7460-D18B-DC04-8233-97F5F9DE4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3FAF3125-0E03-7822-D26F-7F2109718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0AAF7-3760-4B6E-AE52-98FBFA94483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70292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1C6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0098F19E-8E3F-7C8F-EDE8-22254966BB0E}"/>
              </a:ext>
            </a:extLst>
          </p:cNvPr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CFFE256D-3A1B-B7F5-3796-8145F1DB60B7}"/>
              </a:ext>
            </a:extLst>
          </p:cNvPr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>
            <a:extLst>
              <a:ext uri="{FF2B5EF4-FFF2-40B4-BE49-F238E27FC236}">
                <a16:creationId xmlns:a16="http://schemas.microsoft.com/office/drawing/2014/main" id="{B05AA149-2F4F-7F51-B23F-68EA7C99848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29">
            <a:extLst>
              <a:ext uri="{FF2B5EF4-FFF2-40B4-BE49-F238E27FC236}">
                <a16:creationId xmlns:a16="http://schemas.microsoft.com/office/drawing/2014/main" id="{62C7DA13-FB4A-80FF-F721-5591D852D8D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A6339C40-DCCD-EFE6-532E-EF5322FCA0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4F74C0E8-798F-2F54-4B1F-7BDA46DF44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DD7AC926-F0DC-1D89-C157-E1D467C434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045C75"/>
                </a:solidFill>
              </a:defRPr>
            </a:lvl1pPr>
          </a:lstStyle>
          <a:p>
            <a:pPr>
              <a:defRPr/>
            </a:pPr>
            <a:fld id="{746A5BBC-4262-4CB4-862B-413283FDEFE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grpSp>
        <p:nvGrpSpPr>
          <p:cNvPr id="1033" name="Group 1">
            <a:extLst>
              <a:ext uri="{FF2B5EF4-FFF2-40B4-BE49-F238E27FC236}">
                <a16:creationId xmlns:a16="http://schemas.microsoft.com/office/drawing/2014/main" id="{51160227-D87B-6C2F-28B6-FC680B27DD02}"/>
              </a:ext>
            </a:extLst>
          </p:cNvPr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A473EC84-07DC-4BF6-A3F2-D45C53BF8224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76BA3D51-7D89-5957-701C-157457711259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4" r:id="rId1"/>
    <p:sldLayoutId id="2147484026" r:id="rId2"/>
    <p:sldLayoutId id="2147484035" r:id="rId3"/>
    <p:sldLayoutId id="2147484027" r:id="rId4"/>
    <p:sldLayoutId id="2147484028" r:id="rId5"/>
    <p:sldLayoutId id="2147484029" r:id="rId6"/>
    <p:sldLayoutId id="2147484030" r:id="rId7"/>
    <p:sldLayoutId id="2147484031" r:id="rId8"/>
    <p:sldLayoutId id="2147484036" r:id="rId9"/>
    <p:sldLayoutId id="2147484032" r:id="rId10"/>
    <p:sldLayoutId id="214748403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omic Sans MS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omic Sans MS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omic Sans MS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omic Sans MS" pitchFamily="6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omic Sans MS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omic Sans MS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omic Sans MS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omic Sans MS" pitchFamily="66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2175EA7C-63E9-E77C-49B7-CF957F3CBB82}"/>
              </a:ext>
            </a:extLst>
          </p:cNvPr>
          <p:cNvSpPr>
            <a:spLocks noGrp="1" noRot="1" noChangeArrowheads="1"/>
          </p:cNvSpPr>
          <p:nvPr>
            <p:ph type="ctrTitle"/>
          </p:nvPr>
        </p:nvSpPr>
        <p:spPr>
          <a:xfrm>
            <a:off x="179512" y="1196752"/>
            <a:ext cx="7851648" cy="1828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>
                <a:solidFill>
                  <a:schemeClr val="bg1"/>
                </a:solidFill>
              </a:rPr>
              <a:t>Welcome to Year 3</a:t>
            </a:r>
          </a:p>
        </p:txBody>
      </p:sp>
      <p:pic>
        <p:nvPicPr>
          <p:cNvPr id="7171" name="Picture 1">
            <a:extLst>
              <a:ext uri="{FF2B5EF4-FFF2-40B4-BE49-F238E27FC236}">
                <a16:creationId xmlns:a16="http://schemas.microsoft.com/office/drawing/2014/main" id="{F41537AD-D4A1-64D9-DD67-5F462E4982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3429000"/>
            <a:ext cx="1841500" cy="196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47EF34F4-F7F9-2CF5-C22E-14123E10C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143000"/>
          </a:xfrm>
        </p:spPr>
        <p:txBody>
          <a:bodyPr/>
          <a:lstStyle/>
          <a:p>
            <a:r>
              <a:rPr lang="en-GB" altLang="en-US" dirty="0"/>
              <a:t>What is adaptive teaching?</a:t>
            </a:r>
          </a:p>
        </p:txBody>
      </p:sp>
      <p:pic>
        <p:nvPicPr>
          <p:cNvPr id="20483" name="Content Placeholder 4">
            <a:extLst>
              <a:ext uri="{FF2B5EF4-FFF2-40B4-BE49-F238E27FC236}">
                <a16:creationId xmlns:a16="http://schemas.microsoft.com/office/drawing/2014/main" id="{188D9A29-BDEC-B592-7C1A-842F2F3C9B8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124744"/>
            <a:ext cx="8229600" cy="5443742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F798D543-0FE9-B6FB-8A1D-27F0C37534A8}"/>
              </a:ext>
            </a:extLst>
          </p:cNvPr>
          <p:cNvSpPr>
            <a:spLocks noGrp="1" noRot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>
                <a:solidFill>
                  <a:schemeClr val="tx1"/>
                </a:solidFill>
              </a:rPr>
              <a:t>Homework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941B5DBC-EA3B-0F60-CA04-87DB230D68B0}"/>
              </a:ext>
            </a:extLst>
          </p:cNvPr>
          <p:cNvSpPr>
            <a:spLocks noGrp="1" noRot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rgbClr val="000014"/>
              </a:buClr>
              <a:buFont typeface="Wingdings 2"/>
              <a:buChar char=""/>
              <a:defRPr/>
            </a:pPr>
            <a:r>
              <a:rPr lang="en-GB" altLang="en-US" sz="2800" dirty="0"/>
              <a:t>Reading - 4 times a week and signed in home reading record -this will be checked daily. 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rgbClr val="000014"/>
              </a:buClr>
              <a:buFont typeface="Wingdings 2"/>
              <a:buChar char=""/>
              <a:defRPr/>
            </a:pPr>
            <a:r>
              <a:rPr lang="en-GB" altLang="en-US" sz="2800" dirty="0"/>
              <a:t>Times Tables Rock Stars – 30 minutes per week. Completed online.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rgbClr val="000014"/>
              </a:buClr>
              <a:buFont typeface="Wingdings 2"/>
              <a:buChar char=""/>
              <a:defRPr/>
            </a:pPr>
            <a:r>
              <a:rPr lang="en-GB" altLang="en-US" sz="2800" dirty="0"/>
              <a:t>Atom – to be confirmed – will replace Century homework </a:t>
            </a:r>
          </a:p>
        </p:txBody>
      </p:sp>
      <p:pic>
        <p:nvPicPr>
          <p:cNvPr id="21508" name="Picture 1">
            <a:extLst>
              <a:ext uri="{FF2B5EF4-FFF2-40B4-BE49-F238E27FC236}">
                <a16:creationId xmlns:a16="http://schemas.microsoft.com/office/drawing/2014/main" id="{22200CE1-4208-96D4-B734-3027F2F10C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8213" y="0"/>
            <a:ext cx="1841500" cy="196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7F4730D0-05F3-8905-7C2D-C3E59A59B46C}"/>
              </a:ext>
            </a:extLst>
          </p:cNvPr>
          <p:cNvSpPr>
            <a:spLocks noGrp="1" noRot="1"/>
          </p:cNvSpPr>
          <p:nvPr>
            <p:ph type="title"/>
          </p:nvPr>
        </p:nvSpPr>
        <p:spPr>
          <a:xfrm>
            <a:off x="422426" y="188640"/>
            <a:ext cx="8229600" cy="1143000"/>
          </a:xfrm>
        </p:spPr>
        <p:txBody>
          <a:bodyPr/>
          <a:lstStyle/>
          <a:p>
            <a:pPr eaLnBrk="1" hangingPunct="1"/>
            <a:r>
              <a:rPr lang="en-GB" altLang="en-US" dirty="0">
                <a:solidFill>
                  <a:schemeClr val="tx1"/>
                </a:solidFill>
              </a:rPr>
              <a:t>Reading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FE8D819A-D256-C06E-6206-5D68B1B22CB9}"/>
              </a:ext>
            </a:extLst>
          </p:cNvPr>
          <p:cNvSpPr>
            <a:spLocks noGrp="1" noRot="1"/>
          </p:cNvSpPr>
          <p:nvPr>
            <p:ph idx="1"/>
          </p:nvPr>
        </p:nvSpPr>
        <p:spPr>
          <a:xfrm>
            <a:off x="457200" y="1520280"/>
            <a:ext cx="8229600" cy="4992960"/>
          </a:xfrm>
        </p:spPr>
        <p:txBody>
          <a:bodyPr/>
          <a:lstStyle/>
          <a:p>
            <a:pPr eaLnBrk="1" hangingPunct="1">
              <a:buClr>
                <a:srgbClr val="000014"/>
              </a:buClr>
            </a:pPr>
            <a:r>
              <a:rPr lang="en-GB" altLang="en-US" sz="2000" dirty="0"/>
              <a:t>Will be read with at least once per week with either Miss Davenport, Mrs Gauckwin or Miss </a:t>
            </a:r>
            <a:r>
              <a:rPr lang="en-GB" altLang="en-US" sz="2000" dirty="0" err="1"/>
              <a:t>Alla</a:t>
            </a:r>
            <a:r>
              <a:rPr lang="en-GB" altLang="en-US" sz="2000" dirty="0"/>
              <a:t> (alternating each week) </a:t>
            </a:r>
          </a:p>
          <a:p>
            <a:pPr eaLnBrk="1" hangingPunct="1">
              <a:buClr>
                <a:srgbClr val="000014"/>
              </a:buClr>
            </a:pPr>
            <a:r>
              <a:rPr lang="en-GB" altLang="en-US" sz="2000" dirty="0"/>
              <a:t>Book bag book and pleasure books will be changed when they have been completed </a:t>
            </a:r>
          </a:p>
          <a:p>
            <a:pPr eaLnBrk="1" hangingPunct="1">
              <a:buClr>
                <a:srgbClr val="000014"/>
              </a:buClr>
            </a:pPr>
            <a:r>
              <a:rPr lang="en-GB" altLang="en-US" sz="2000" dirty="0"/>
              <a:t>It is important that the children have an understanding of what they are reading. </a:t>
            </a:r>
          </a:p>
          <a:p>
            <a:pPr eaLnBrk="1" hangingPunct="1">
              <a:buClr>
                <a:srgbClr val="000014"/>
              </a:buClr>
            </a:pPr>
            <a:r>
              <a:rPr lang="en-GB" altLang="en-US" sz="2000" dirty="0"/>
              <a:t>Now reading a whole class text at the end of the day. This is to develop children’s ‘love’ for reading. Also give time to share books the children have enjoyed – adapt our class library based on this. </a:t>
            </a:r>
          </a:p>
          <a:p>
            <a:pPr eaLnBrk="1" hangingPunct="1">
              <a:buClr>
                <a:srgbClr val="000014"/>
              </a:buClr>
            </a:pPr>
            <a:r>
              <a:rPr lang="en-GB" altLang="en-US" sz="2000" dirty="0"/>
              <a:t>Try to read books, magazines, newspapers together at home too</a:t>
            </a:r>
          </a:p>
          <a:p>
            <a:pPr eaLnBrk="1" hangingPunct="1">
              <a:buClr>
                <a:srgbClr val="000014"/>
              </a:buClr>
            </a:pPr>
            <a:r>
              <a:rPr lang="en-GB" altLang="en-US" sz="2000" dirty="0"/>
              <a:t>First chapter Wednesdays to share books we’ve read </a:t>
            </a:r>
          </a:p>
          <a:p>
            <a:pPr eaLnBrk="1" hangingPunct="1">
              <a:buClr>
                <a:srgbClr val="000014"/>
              </a:buClr>
            </a:pPr>
            <a:r>
              <a:rPr lang="en-GB" altLang="en-US" sz="2000" dirty="0"/>
              <a:t>Children can also bring books in to share with their friends in our book box</a:t>
            </a:r>
          </a:p>
        </p:txBody>
      </p:sp>
      <p:pic>
        <p:nvPicPr>
          <p:cNvPr id="22532" name="Picture 1">
            <a:extLst>
              <a:ext uri="{FF2B5EF4-FFF2-40B4-BE49-F238E27FC236}">
                <a16:creationId xmlns:a16="http://schemas.microsoft.com/office/drawing/2014/main" id="{806ABF6A-3488-4A9A-71F6-C5ADC37FE0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59" y="0"/>
            <a:ext cx="1304653" cy="1391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49D2BDEE-119D-4A0F-022C-8C73DF0E3123}"/>
              </a:ext>
            </a:extLst>
          </p:cNvPr>
          <p:cNvSpPr>
            <a:spLocks noGrp="1" noRot="1"/>
          </p:cNvSpPr>
          <p:nvPr>
            <p:ph type="title"/>
          </p:nvPr>
        </p:nvSpPr>
        <p:spPr>
          <a:xfrm>
            <a:off x="395288" y="22225"/>
            <a:ext cx="8229600" cy="1143000"/>
          </a:xfrm>
        </p:spPr>
        <p:txBody>
          <a:bodyPr/>
          <a:lstStyle/>
          <a:p>
            <a:pPr eaLnBrk="1" hangingPunct="1"/>
            <a:r>
              <a:rPr lang="en-GB" altLang="en-US">
                <a:solidFill>
                  <a:schemeClr val="tx1"/>
                </a:solidFill>
              </a:rPr>
              <a:t>Equipment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0F7AE07A-4649-A1EB-DBC0-D2F0E9A4BEC9}"/>
              </a:ext>
            </a:extLst>
          </p:cNvPr>
          <p:cNvSpPr>
            <a:spLocks noGrp="1" noRot="1"/>
          </p:cNvSpPr>
          <p:nvPr>
            <p:ph idx="1"/>
          </p:nvPr>
        </p:nvSpPr>
        <p:spPr>
          <a:xfrm>
            <a:off x="301625" y="1196975"/>
            <a:ext cx="8540750" cy="4902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GB" altLang="en-US" sz="2400" dirty="0"/>
          </a:p>
          <a:p>
            <a:pPr eaLnBrk="1" hangingPunct="1">
              <a:lnSpc>
                <a:spcPct val="90000"/>
              </a:lnSpc>
            </a:pPr>
            <a:endParaRPr lang="en-GB" altLang="en-US" sz="2400" dirty="0"/>
          </a:p>
          <a:p>
            <a:pPr eaLnBrk="1" hangingPunct="1">
              <a:lnSpc>
                <a:spcPct val="90000"/>
              </a:lnSpc>
              <a:buClr>
                <a:srgbClr val="000014"/>
              </a:buClr>
              <a:buFont typeface="Courier New" panose="02070309020205020404" pitchFamily="49" charset="0"/>
              <a:buChar char="o"/>
            </a:pPr>
            <a:r>
              <a:rPr lang="en-GB" altLang="en-US" sz="2400" dirty="0"/>
              <a:t>Reading book &amp; reading record - this should be in school every day.</a:t>
            </a:r>
          </a:p>
          <a:p>
            <a:pPr eaLnBrk="1" hangingPunct="1">
              <a:lnSpc>
                <a:spcPct val="90000"/>
              </a:lnSpc>
              <a:buClr>
                <a:srgbClr val="000014"/>
              </a:buClr>
              <a:buFont typeface="Courier New" panose="02070309020205020404" pitchFamily="49" charset="0"/>
              <a:buChar char="o"/>
            </a:pPr>
            <a:r>
              <a:rPr lang="en-GB" altLang="en-US" sz="2400" dirty="0"/>
              <a:t>PE - If your child cannot do P.E., a letter or message must be sent in.</a:t>
            </a:r>
          </a:p>
          <a:p>
            <a:pPr eaLnBrk="1" hangingPunct="1">
              <a:lnSpc>
                <a:spcPct val="90000"/>
              </a:lnSpc>
              <a:buClr>
                <a:srgbClr val="000014"/>
              </a:buClr>
              <a:buFont typeface="Courier New" panose="02070309020205020404" pitchFamily="49" charset="0"/>
              <a:buChar char="o"/>
            </a:pPr>
            <a:r>
              <a:rPr lang="en-GB" altLang="en-US" sz="2400" dirty="0"/>
              <a:t>Bags should only be book bag size NO bigger - these will be sent home.</a:t>
            </a:r>
          </a:p>
          <a:p>
            <a:pPr eaLnBrk="1" hangingPunct="1">
              <a:lnSpc>
                <a:spcPct val="90000"/>
              </a:lnSpc>
              <a:buClr>
                <a:srgbClr val="000014"/>
              </a:buClr>
              <a:buFont typeface="Courier New" panose="02070309020205020404" pitchFamily="49" charset="0"/>
              <a:buChar char="o"/>
            </a:pPr>
            <a:r>
              <a:rPr lang="en-GB" altLang="en-US" sz="2400" dirty="0"/>
              <a:t>Water bottles should only contain water.</a:t>
            </a:r>
          </a:p>
          <a:p>
            <a:pPr eaLnBrk="1" hangingPunct="1">
              <a:lnSpc>
                <a:spcPct val="90000"/>
              </a:lnSpc>
              <a:buClr>
                <a:srgbClr val="000014"/>
              </a:buClr>
              <a:buFont typeface="Courier New" panose="02070309020205020404" pitchFamily="49" charset="0"/>
              <a:buChar char="o"/>
            </a:pPr>
            <a:r>
              <a:rPr lang="en-GB" altLang="en-US" sz="2400" dirty="0"/>
              <a:t>Piercings must be covered up.</a:t>
            </a:r>
          </a:p>
          <a:p>
            <a:pPr eaLnBrk="1" hangingPunct="1">
              <a:lnSpc>
                <a:spcPct val="90000"/>
              </a:lnSpc>
              <a:buClr>
                <a:srgbClr val="000014"/>
              </a:buClr>
              <a:buFont typeface="Courier New" panose="02070309020205020404" pitchFamily="49" charset="0"/>
              <a:buChar char="o"/>
            </a:pPr>
            <a:r>
              <a:rPr lang="en-GB" altLang="en-US" sz="2400" dirty="0"/>
              <a:t>Hair must be tied back (boys and girls) using blue/dark bobbles/bows.</a:t>
            </a:r>
          </a:p>
          <a:p>
            <a:pPr eaLnBrk="1" hangingPunct="1">
              <a:lnSpc>
                <a:spcPct val="90000"/>
              </a:lnSpc>
              <a:buClr>
                <a:srgbClr val="000014"/>
              </a:buClr>
              <a:buFont typeface="Courier New" panose="02070309020205020404" pitchFamily="49" charset="0"/>
              <a:buChar char="o"/>
            </a:pPr>
            <a:r>
              <a:rPr lang="en-GB" altLang="en-US" sz="2400" dirty="0"/>
              <a:t>Please label all uniform, especially jumpers, cardigans and BOTH trainers.</a:t>
            </a:r>
          </a:p>
          <a:p>
            <a:pPr eaLnBrk="1" hangingPunct="1">
              <a:lnSpc>
                <a:spcPct val="90000"/>
              </a:lnSpc>
            </a:pPr>
            <a:endParaRPr lang="en-GB" altLang="en-US" sz="2400" dirty="0"/>
          </a:p>
        </p:txBody>
      </p:sp>
      <p:pic>
        <p:nvPicPr>
          <p:cNvPr id="23556" name="Picture 1">
            <a:extLst>
              <a:ext uri="{FF2B5EF4-FFF2-40B4-BE49-F238E27FC236}">
                <a16:creationId xmlns:a16="http://schemas.microsoft.com/office/drawing/2014/main" id="{F901E754-2D8A-9790-64D3-3F5C8E19D9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00" y="0"/>
            <a:ext cx="1841500" cy="196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B326EAD9-5BC2-CAD8-5BC1-6FFC09EC26E2}"/>
              </a:ext>
            </a:extLst>
          </p:cNvPr>
          <p:cNvSpPr>
            <a:spLocks noGrp="1" noRot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>
                <a:solidFill>
                  <a:schemeClr val="tx1"/>
                </a:solidFill>
              </a:rPr>
              <a:t>Water bottles and </a:t>
            </a:r>
            <a:br>
              <a:rPr lang="en-GB" altLang="en-US">
                <a:solidFill>
                  <a:schemeClr val="tx1"/>
                </a:solidFill>
              </a:rPr>
            </a:br>
            <a:r>
              <a:rPr lang="en-GB" altLang="en-US">
                <a:solidFill>
                  <a:schemeClr val="tx1"/>
                </a:solidFill>
              </a:rPr>
              <a:t>snack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032758D4-34B3-9B32-146D-BD74FDA4EB7F}"/>
              </a:ext>
            </a:extLst>
          </p:cNvPr>
          <p:cNvSpPr>
            <a:spLocks noGrp="1" noRot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rgbClr val="000014"/>
              </a:buClr>
              <a:defRPr/>
            </a:pPr>
            <a:r>
              <a:rPr lang="en-GB" altLang="en-US" dirty="0"/>
              <a:t>Clear water bottles - kept at the back of the room. No juice allowed. </a:t>
            </a:r>
          </a:p>
          <a:p>
            <a:pPr eaLnBrk="1" hangingPunct="1">
              <a:buClr>
                <a:srgbClr val="000014"/>
              </a:buClr>
              <a:defRPr/>
            </a:pPr>
            <a:r>
              <a:rPr lang="en-GB" altLang="en-US" dirty="0"/>
              <a:t>Children can bring in fruit or toast for morning playtime snack. </a:t>
            </a:r>
          </a:p>
        </p:txBody>
      </p:sp>
      <p:pic>
        <p:nvPicPr>
          <p:cNvPr id="24580" name="Picture 1">
            <a:extLst>
              <a:ext uri="{FF2B5EF4-FFF2-40B4-BE49-F238E27FC236}">
                <a16:creationId xmlns:a16="http://schemas.microsoft.com/office/drawing/2014/main" id="{1C36E7E5-038B-AA55-2248-176F5D7195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00" y="0"/>
            <a:ext cx="1841500" cy="196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CF931A2F-71CF-5EC9-2B09-5DE679D3F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>
                <a:solidFill>
                  <a:schemeClr val="tx1"/>
                </a:solidFill>
              </a:rPr>
              <a:t>Trips</a:t>
            </a:r>
          </a:p>
        </p:txBody>
      </p:sp>
      <p:sp>
        <p:nvSpPr>
          <p:cNvPr id="25603" name="Content Placeholder 2">
            <a:extLst>
              <a:ext uri="{FF2B5EF4-FFF2-40B4-BE49-F238E27FC236}">
                <a16:creationId xmlns:a16="http://schemas.microsoft.com/office/drawing/2014/main" id="{0238322C-D9B7-D13E-501A-B7DE7FEC29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Clr>
                <a:srgbClr val="000014"/>
              </a:buClr>
              <a:buNone/>
            </a:pPr>
            <a:r>
              <a:rPr lang="en-GB" altLang="en-US" b="1" dirty="0"/>
              <a:t>We will have 3 trips across the year:</a:t>
            </a:r>
          </a:p>
          <a:p>
            <a:pPr>
              <a:buClr>
                <a:srgbClr val="000014"/>
              </a:buClr>
            </a:pPr>
            <a:r>
              <a:rPr lang="en-GB" altLang="en-US" dirty="0"/>
              <a:t>Light workshop - TBC</a:t>
            </a:r>
          </a:p>
          <a:p>
            <a:pPr>
              <a:buClr>
                <a:srgbClr val="000014"/>
              </a:buClr>
            </a:pPr>
            <a:endParaRPr lang="en-GB" altLang="en-US" dirty="0"/>
          </a:p>
          <a:p>
            <a:pPr>
              <a:buClr>
                <a:srgbClr val="000014"/>
              </a:buClr>
            </a:pPr>
            <a:r>
              <a:rPr lang="en-GB" altLang="en-US" dirty="0"/>
              <a:t>Residential – Spring 1</a:t>
            </a:r>
          </a:p>
          <a:p>
            <a:pPr>
              <a:buClr>
                <a:srgbClr val="000014"/>
              </a:buClr>
            </a:pPr>
            <a:endParaRPr lang="en-GB" altLang="en-US" dirty="0"/>
          </a:p>
          <a:p>
            <a:pPr>
              <a:buClr>
                <a:srgbClr val="000014"/>
              </a:buClr>
            </a:pPr>
            <a:r>
              <a:rPr lang="en-GB" altLang="en-US" dirty="0"/>
              <a:t>Ancient Egypt workshop – Summer 2 – in school</a:t>
            </a:r>
          </a:p>
          <a:p>
            <a:pPr>
              <a:buClr>
                <a:srgbClr val="000014"/>
              </a:buClr>
            </a:pPr>
            <a:endParaRPr lang="en-GB" altLang="en-US" dirty="0"/>
          </a:p>
          <a:p>
            <a:pPr marL="0" indent="0">
              <a:buClr>
                <a:srgbClr val="000014"/>
              </a:buClr>
              <a:buNone/>
            </a:pPr>
            <a:r>
              <a:rPr lang="en-GB" altLang="en-US" dirty="0"/>
              <a:t>We will book ASAP and send further details when we can.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12E90BDB-4FCC-02BE-E342-93BA41BF8B32}"/>
              </a:ext>
            </a:extLst>
          </p:cNvPr>
          <p:cNvSpPr>
            <a:spLocks noGrp="1" noRot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>
                <a:solidFill>
                  <a:schemeClr val="tx1"/>
                </a:solidFill>
              </a:rPr>
              <a:t>Working together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AE784DA7-3466-E0FD-E792-A44C07E93E89}"/>
              </a:ext>
            </a:extLst>
          </p:cNvPr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 2" panose="05020102010507070707" pitchFamily="18" charset="2"/>
              <a:buNone/>
              <a:defRPr/>
            </a:pPr>
            <a:r>
              <a:rPr lang="en-GB" altLang="en-US" sz="2200" dirty="0"/>
              <a:t>You can contact us by:</a:t>
            </a:r>
          </a:p>
          <a:p>
            <a:pPr eaLnBrk="1" hangingPunct="1">
              <a:buClr>
                <a:srgbClr val="000014"/>
              </a:buClr>
              <a:defRPr/>
            </a:pPr>
            <a:r>
              <a:rPr lang="en-GB" altLang="en-US" sz="2200" dirty="0"/>
              <a:t>Send an email via the school office email - these do get emailed straight to us.  Please do not use teacher’s personal emails. </a:t>
            </a:r>
          </a:p>
          <a:p>
            <a:pPr eaLnBrk="1" hangingPunct="1">
              <a:buClr>
                <a:srgbClr val="000014"/>
              </a:buClr>
              <a:defRPr/>
            </a:pPr>
            <a:r>
              <a:rPr lang="en-GB" altLang="en-US" sz="2200" dirty="0"/>
              <a:t>Making an appointment via the office.</a:t>
            </a:r>
          </a:p>
          <a:p>
            <a:pPr eaLnBrk="1" hangingPunct="1">
              <a:buClr>
                <a:srgbClr val="000014"/>
              </a:buClr>
              <a:defRPr/>
            </a:pPr>
            <a:r>
              <a:rPr lang="en-GB" altLang="en-US" sz="2200" dirty="0"/>
              <a:t>Parents evening.</a:t>
            </a:r>
          </a:p>
          <a:p>
            <a:pPr eaLnBrk="1" hangingPunct="1">
              <a:buClr>
                <a:srgbClr val="000014"/>
              </a:buClr>
              <a:defRPr/>
            </a:pPr>
            <a:r>
              <a:rPr lang="en-GB" altLang="en-US" sz="2200" dirty="0"/>
              <a:t>Please try not to ask questions first thing in a morning. </a:t>
            </a:r>
          </a:p>
          <a:p>
            <a:pPr eaLnBrk="1" hangingPunct="1">
              <a:buClr>
                <a:srgbClr val="000014"/>
              </a:buClr>
              <a:defRPr/>
            </a:pPr>
            <a:r>
              <a:rPr lang="en-GB" altLang="en-US" sz="2200" dirty="0"/>
              <a:t>Updates should be available via the school app and website. </a:t>
            </a:r>
          </a:p>
          <a:p>
            <a:pPr eaLnBrk="1" hangingPunct="1">
              <a:buClr>
                <a:srgbClr val="000014"/>
              </a:buClr>
              <a:defRPr/>
            </a:pPr>
            <a:r>
              <a:rPr lang="en-GB" altLang="en-US" sz="2200" dirty="0"/>
              <a:t>We will endeavour to return any calls/messages within 48 working hours</a:t>
            </a:r>
          </a:p>
        </p:txBody>
      </p:sp>
      <p:pic>
        <p:nvPicPr>
          <p:cNvPr id="26628" name="Picture 1">
            <a:extLst>
              <a:ext uri="{FF2B5EF4-FFF2-40B4-BE49-F238E27FC236}">
                <a16:creationId xmlns:a16="http://schemas.microsoft.com/office/drawing/2014/main" id="{3E693FE9-7CCC-D37E-BA57-6A510CB684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00" y="0"/>
            <a:ext cx="1841500" cy="196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6FDC751C-B40D-E698-A968-EF39F9E1C590}"/>
              </a:ext>
            </a:extLst>
          </p:cNvPr>
          <p:cNvSpPr>
            <a:spLocks noGrp="1" noRot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>
                <a:solidFill>
                  <a:schemeClr val="tx1"/>
                </a:solidFill>
              </a:rPr>
              <a:t>Working together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A8093C1E-FDAA-2932-CFF0-8D92B9C51C25}"/>
              </a:ext>
            </a:extLst>
          </p:cNvPr>
          <p:cNvSpPr>
            <a:spLocks noGrp="1" noRot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dirty="0"/>
              <a:t>We all want what is best for your children. If you can help us in any way</a:t>
            </a:r>
          </a:p>
          <a:p>
            <a:pPr eaLnBrk="1" hangingPunct="1">
              <a:buClr>
                <a:srgbClr val="000014"/>
              </a:buClr>
            </a:pPr>
            <a:r>
              <a:rPr lang="en-GB" altLang="en-US" dirty="0"/>
              <a:t>A spare half hour, half a day or a full day?</a:t>
            </a:r>
          </a:p>
          <a:p>
            <a:pPr eaLnBrk="1" hangingPunct="1">
              <a:buClr>
                <a:srgbClr val="000014"/>
              </a:buClr>
            </a:pPr>
            <a:r>
              <a:rPr lang="en-GB" altLang="en-US" dirty="0"/>
              <a:t>Good at art and craft?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dirty="0"/>
              <a:t>If you can help us with any of these things please let us know.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dirty="0"/>
              <a:t>We always have lots of ways of using an extra pair of hands!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dirty="0"/>
          </a:p>
        </p:txBody>
      </p:sp>
      <p:pic>
        <p:nvPicPr>
          <p:cNvPr id="27652" name="Picture 1">
            <a:extLst>
              <a:ext uri="{FF2B5EF4-FFF2-40B4-BE49-F238E27FC236}">
                <a16:creationId xmlns:a16="http://schemas.microsoft.com/office/drawing/2014/main" id="{920BD7B4-8696-6174-69BC-504578F4E8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00" y="0"/>
            <a:ext cx="1841500" cy="196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58590AA0-C77C-5506-488D-173C6BDEF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/>
          <a:lstStyle/>
          <a:p>
            <a:pPr eaLnBrk="1" hangingPunct="1"/>
            <a:r>
              <a:rPr lang="en-GB" altLang="en-US" dirty="0">
                <a:solidFill>
                  <a:schemeClr val="tx1"/>
                </a:solidFill>
              </a:rPr>
              <a:t>Absences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C5D0FEC6-6224-E77B-468F-4355BAA726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2584" y="1628800"/>
            <a:ext cx="8229600" cy="4387850"/>
          </a:xfrm>
        </p:spPr>
        <p:txBody>
          <a:bodyPr/>
          <a:lstStyle/>
          <a:p>
            <a:pPr marL="0" indent="0" eaLnBrk="1" hangingPunct="1">
              <a:buFont typeface="Wingdings 2" panose="05020102010507070707" pitchFamily="18" charset="2"/>
              <a:buNone/>
              <a:defRPr/>
            </a:pPr>
            <a:r>
              <a:rPr lang="en-GB" altLang="en-US" dirty="0"/>
              <a:t>New national framework for penalty notices for school absences. </a:t>
            </a:r>
          </a:p>
          <a:p>
            <a:pPr marL="0" indent="0" eaLnBrk="1" hangingPunct="1">
              <a:buFont typeface="Wingdings 2" panose="05020102010507070707" pitchFamily="18" charset="2"/>
              <a:buNone/>
              <a:defRPr/>
            </a:pPr>
            <a:r>
              <a:rPr lang="en-GB" sz="1800" dirty="0">
                <a:solidFill>
                  <a:srgbClr val="000000"/>
                </a:solidFill>
                <a:latin typeface="+mj-lt"/>
              </a:rPr>
              <a:t>W</a:t>
            </a:r>
            <a:r>
              <a:rPr lang="en-GB" sz="1800" b="0" i="0" dirty="0">
                <a:solidFill>
                  <a:srgbClr val="000000"/>
                </a:solidFill>
                <a:effectLst/>
                <a:latin typeface="+mj-lt"/>
              </a:rPr>
              <a:t>e have seen a rise in the number of unauthorised absences being taken (especially through holidays): we have more than the Local Authority average and over half our children classed as persistently absent (90% and below) have taken unauthorised absences through holidays.</a:t>
            </a:r>
            <a:endParaRPr lang="en-GB" altLang="en-US" sz="1800" dirty="0">
              <a:latin typeface="+mj-lt"/>
            </a:endParaRPr>
          </a:p>
          <a:p>
            <a:pPr eaLnBrk="1" hangingPunct="1">
              <a:buClr>
                <a:srgbClr val="000014"/>
              </a:buClr>
              <a:defRPr/>
            </a:pPr>
            <a:r>
              <a:rPr lang="en-GB" altLang="en-US" sz="2000" dirty="0"/>
              <a:t>All holidays will be unauthorised. </a:t>
            </a:r>
          </a:p>
          <a:p>
            <a:pPr eaLnBrk="1" hangingPunct="1">
              <a:buClr>
                <a:srgbClr val="000014"/>
              </a:buClr>
              <a:defRPr/>
            </a:pPr>
            <a:r>
              <a:rPr lang="en-GB" altLang="en-US" sz="2000" dirty="0"/>
              <a:t>Must have proof of any appointments, otherwise this will also be unauthorised. Can be a text message, letter, appointment card</a:t>
            </a:r>
          </a:p>
          <a:p>
            <a:pPr eaLnBrk="1" hangingPunct="1">
              <a:buClr>
                <a:srgbClr val="000014"/>
              </a:buClr>
              <a:defRPr/>
            </a:pPr>
            <a:r>
              <a:rPr lang="en-GB" altLang="en-US" sz="2000" dirty="0"/>
              <a:t>Mild illness (sore throats, colds, etc.) please send them in. We will always call home if we feel they have deteriorated. </a:t>
            </a:r>
          </a:p>
          <a:p>
            <a:pPr eaLnBrk="1" hangingPunct="1">
              <a:buClr>
                <a:srgbClr val="000014"/>
              </a:buClr>
              <a:defRPr/>
            </a:pPr>
            <a:r>
              <a:rPr lang="en-GB" altLang="en-US" sz="2000" dirty="0"/>
              <a:t>48 hours for vomiting and diarrhoea.</a:t>
            </a:r>
          </a:p>
          <a:p>
            <a:pPr eaLnBrk="1" hangingPunct="1">
              <a:buClr>
                <a:srgbClr val="000014"/>
              </a:buClr>
              <a:defRPr/>
            </a:pPr>
            <a:r>
              <a:rPr lang="en-GB" altLang="en-US" sz="2000" dirty="0"/>
              <a:t>Try to make appointments outside school hours</a:t>
            </a:r>
          </a:p>
          <a:p>
            <a:pPr eaLnBrk="1" hangingPunct="1">
              <a:buClr>
                <a:srgbClr val="000014"/>
              </a:buClr>
              <a:defRPr/>
            </a:pPr>
            <a:r>
              <a:rPr lang="en-GB" altLang="en-US" sz="2000" dirty="0"/>
              <a:t>Mr Taylor from the high school EWO (Education Welfare Officer) visits once per week</a:t>
            </a:r>
          </a:p>
        </p:txBody>
      </p:sp>
      <p:pic>
        <p:nvPicPr>
          <p:cNvPr id="28676" name="Picture 1">
            <a:extLst>
              <a:ext uri="{FF2B5EF4-FFF2-40B4-BE49-F238E27FC236}">
                <a16:creationId xmlns:a16="http://schemas.microsoft.com/office/drawing/2014/main" id="{9538F280-53E6-063A-D9D6-54F40CB535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00" y="0"/>
            <a:ext cx="1841500" cy="16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F918DD6F-6132-F691-7CF1-2A795790D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>
                <a:solidFill>
                  <a:schemeClr val="tx1"/>
                </a:solidFill>
              </a:rPr>
              <a:t>Dates for your diary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798BF96B-A891-1F13-CFDD-17C4E1CA1C9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5288" y="1963738"/>
            <a:ext cx="8229600" cy="4389437"/>
          </a:xfrm>
        </p:spPr>
        <p:txBody>
          <a:bodyPr/>
          <a:lstStyle/>
          <a:p>
            <a:pPr eaLnBrk="1" hangingPunct="1">
              <a:buClr>
                <a:srgbClr val="000014"/>
              </a:buClr>
              <a:defRPr/>
            </a:pPr>
            <a:r>
              <a:rPr lang="en-GB" altLang="en-US" sz="2800" dirty="0"/>
              <a:t>W/C Tuesday 4</a:t>
            </a:r>
            <a:r>
              <a:rPr lang="en-GB" altLang="en-US" sz="2800" baseline="30000" dirty="0"/>
              <a:t>th</a:t>
            </a:r>
            <a:r>
              <a:rPr lang="en-GB" altLang="en-US" sz="2800" dirty="0"/>
              <a:t> November – Parents’ Evening</a:t>
            </a:r>
            <a:endParaRPr lang="en-US"/>
          </a:p>
          <a:p>
            <a:pPr eaLnBrk="1" hangingPunct="1">
              <a:buClr>
                <a:srgbClr val="000014"/>
              </a:buClr>
              <a:defRPr/>
            </a:pPr>
            <a:r>
              <a:rPr lang="en-GB" altLang="en-US" sz="2800" dirty="0"/>
              <a:t>Wednesday 12</a:t>
            </a:r>
            <a:r>
              <a:rPr lang="en-GB" altLang="en-US" sz="2800" baseline="30000" dirty="0"/>
              <a:t>th</a:t>
            </a:r>
            <a:r>
              <a:rPr lang="en-GB" altLang="en-US" sz="2800" dirty="0"/>
              <a:t> November: individual and sibling photograph day</a:t>
            </a:r>
          </a:p>
          <a:p>
            <a:pPr eaLnBrk="1" hangingPunct="1">
              <a:buClr>
                <a:srgbClr val="000014"/>
              </a:buClr>
              <a:defRPr/>
            </a:pPr>
            <a:r>
              <a:rPr lang="en-GB" altLang="en-US" sz="2800" dirty="0"/>
              <a:t>W/C Monday 13</a:t>
            </a:r>
            <a:r>
              <a:rPr lang="en-GB" altLang="en-US" sz="2800" baseline="30000" dirty="0"/>
              <a:t>th</a:t>
            </a:r>
            <a:r>
              <a:rPr lang="en-GB" altLang="en-US" sz="2800" dirty="0"/>
              <a:t> April – Parents’ Evening</a:t>
            </a:r>
          </a:p>
          <a:p>
            <a:pPr eaLnBrk="1" hangingPunct="1">
              <a:buClr>
                <a:srgbClr val="000014"/>
              </a:buClr>
              <a:defRPr/>
            </a:pPr>
            <a:r>
              <a:rPr lang="en-GB" altLang="en-US" sz="2800" dirty="0"/>
              <a:t>Wednesday 20</a:t>
            </a:r>
            <a:r>
              <a:rPr lang="en-GB" altLang="en-US" sz="2800" baseline="30000" dirty="0"/>
              <a:t>th</a:t>
            </a:r>
            <a:r>
              <a:rPr lang="en-GB" altLang="en-US" sz="2800" dirty="0"/>
              <a:t> May: Sports Day</a:t>
            </a:r>
          </a:p>
          <a:p>
            <a:pPr eaLnBrk="1" hangingPunct="1">
              <a:buClr>
                <a:srgbClr val="000014"/>
              </a:buClr>
              <a:defRPr/>
            </a:pPr>
            <a:r>
              <a:rPr lang="en-GB" altLang="en-US" sz="2800" dirty="0"/>
              <a:t>Wednesday 3</a:t>
            </a:r>
            <a:r>
              <a:rPr lang="en-GB" altLang="en-US" sz="2800" baseline="30000" dirty="0"/>
              <a:t>rd</a:t>
            </a:r>
            <a:r>
              <a:rPr lang="en-GB" altLang="en-US" sz="2800" dirty="0"/>
              <a:t> June: Reserve Sports Day</a:t>
            </a:r>
          </a:p>
          <a:p>
            <a:pPr eaLnBrk="1" hangingPunct="1">
              <a:buClr>
                <a:srgbClr val="000014"/>
              </a:buClr>
              <a:defRPr/>
            </a:pPr>
            <a:endParaRPr lang="en-GB" altLang="en-US" sz="1200" dirty="0"/>
          </a:p>
          <a:p>
            <a:pPr marL="0" indent="0" eaLnBrk="1" hangingPunct="1">
              <a:buClr>
                <a:srgbClr val="000014"/>
              </a:buClr>
              <a:buNone/>
              <a:defRPr/>
            </a:pPr>
            <a:r>
              <a:rPr lang="en-GB" altLang="en-US" sz="2800" dirty="0"/>
              <a:t>Further dates will be announced via school communications </a:t>
            </a:r>
          </a:p>
          <a:p>
            <a:pPr marL="0" indent="0" eaLnBrk="1" hangingPunct="1">
              <a:buFont typeface="Wingdings 2" panose="05020102010507070707" pitchFamily="18" charset="2"/>
              <a:buNone/>
              <a:defRPr/>
            </a:pPr>
            <a:endParaRPr lang="en-GB" altLang="en-US" dirty="0">
              <a:highlight>
                <a:srgbClr val="FFFF00"/>
              </a:highlight>
            </a:endParaRPr>
          </a:p>
        </p:txBody>
      </p:sp>
      <p:pic>
        <p:nvPicPr>
          <p:cNvPr id="30724" name="Picture 1">
            <a:extLst>
              <a:ext uri="{FF2B5EF4-FFF2-40B4-BE49-F238E27FC236}">
                <a16:creationId xmlns:a16="http://schemas.microsoft.com/office/drawing/2014/main" id="{4DAEECA0-3F85-81EC-19DE-1AC0C44B7F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00" y="0"/>
            <a:ext cx="1841500" cy="196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6E1EEAA8-A47B-ACAB-A6BB-35B66B120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>
                <a:solidFill>
                  <a:schemeClr val="tx1"/>
                </a:solidFill>
              </a:rPr>
              <a:t>The Year 3 Team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AC4A63D8-5AC9-E263-F25F-3D82D9A607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150000"/>
              </a:lnSpc>
              <a:defRPr/>
            </a:pPr>
            <a:r>
              <a:rPr lang="en-GB" altLang="en-US" sz="2800" b="1" dirty="0"/>
              <a:t>Mrs Gauckwin &amp; Miss Davenport: </a:t>
            </a:r>
            <a:r>
              <a:rPr lang="en-GB" altLang="en-US" sz="2800" dirty="0"/>
              <a:t>Class Teachers</a:t>
            </a:r>
          </a:p>
          <a:p>
            <a:pPr algn="ctr">
              <a:lnSpc>
                <a:spcPct val="150000"/>
              </a:lnSpc>
              <a:defRPr/>
            </a:pPr>
            <a:r>
              <a:rPr lang="en-GB" altLang="en-US" sz="2800" b="1" dirty="0"/>
              <a:t>Miss </a:t>
            </a:r>
            <a:r>
              <a:rPr lang="en-GB" altLang="en-US" sz="2800" b="1" dirty="0" err="1"/>
              <a:t>Alla</a:t>
            </a:r>
            <a:r>
              <a:rPr lang="en-GB" altLang="en-US" sz="2800" dirty="0"/>
              <a:t>: Learning Assistants</a:t>
            </a:r>
          </a:p>
          <a:p>
            <a:pPr algn="ctr">
              <a:lnSpc>
                <a:spcPct val="150000"/>
              </a:lnSpc>
              <a:defRPr/>
            </a:pPr>
            <a:r>
              <a:rPr lang="en-GB" altLang="en-US" sz="2800" b="1" dirty="0"/>
              <a:t>Mr Goulding:</a:t>
            </a:r>
            <a:r>
              <a:rPr lang="en-GB" altLang="en-US" sz="2800" dirty="0"/>
              <a:t> Sports coach (Thursdays)</a:t>
            </a:r>
          </a:p>
          <a:p>
            <a:pPr algn="ctr">
              <a:lnSpc>
                <a:spcPct val="150000"/>
              </a:lnSpc>
              <a:defRPr/>
            </a:pPr>
            <a:r>
              <a:rPr lang="en-GB" altLang="en-US" sz="2800" b="1" dirty="0"/>
              <a:t>Mrs Spedding:</a:t>
            </a:r>
            <a:r>
              <a:rPr lang="en-GB" altLang="en-US" sz="2800" dirty="0"/>
              <a:t> Science (Thursdays)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endParaRPr lang="en-GB" altLang="en-US" dirty="0"/>
          </a:p>
        </p:txBody>
      </p:sp>
      <p:pic>
        <p:nvPicPr>
          <p:cNvPr id="8196" name="Picture 1">
            <a:extLst>
              <a:ext uri="{FF2B5EF4-FFF2-40B4-BE49-F238E27FC236}">
                <a16:creationId xmlns:a16="http://schemas.microsoft.com/office/drawing/2014/main" id="{A915A159-75A6-0894-DF40-23AE7B6306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00" y="19050"/>
            <a:ext cx="1841500" cy="196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DC1FC7AD-61DE-D0F2-FFAB-6EA273A61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40590"/>
            <a:ext cx="8229600" cy="1143000"/>
          </a:xfrm>
        </p:spPr>
        <p:txBody>
          <a:bodyPr/>
          <a:lstStyle/>
          <a:p>
            <a:r>
              <a:rPr lang="en-GB" altLang="en-US" dirty="0">
                <a:solidFill>
                  <a:schemeClr val="tx1"/>
                </a:solidFill>
              </a:rPr>
              <a:t>Timetable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A7BBE97-A179-4F45-8E26-C70F5112DE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1976AF2-4B09-27D6-5698-6FD369E76A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7161" y="1935163"/>
            <a:ext cx="9198322" cy="475748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524697FA-B219-F9C3-42DC-BD8FFB6CD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3" y="403225"/>
            <a:ext cx="8229600" cy="1143000"/>
          </a:xfrm>
        </p:spPr>
        <p:txBody>
          <a:bodyPr/>
          <a:lstStyle/>
          <a:p>
            <a:r>
              <a:rPr lang="en-GB" altLang="en-US">
                <a:solidFill>
                  <a:schemeClr val="tx1"/>
                </a:solidFill>
              </a:rPr>
              <a:t>Expectation</a:t>
            </a:r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6E0DC296-E7FA-752C-C5CA-7A04180239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000014"/>
              </a:buClr>
            </a:pPr>
            <a:r>
              <a:rPr lang="en-GB" altLang="en-US" sz="1800" dirty="0"/>
              <a:t>Children to wear full school uniform (policy on website) with book bags only </a:t>
            </a:r>
          </a:p>
          <a:p>
            <a:pPr>
              <a:buClr>
                <a:srgbClr val="000014"/>
              </a:buClr>
            </a:pPr>
            <a:r>
              <a:rPr lang="en-GB" altLang="en-US" sz="1800" dirty="0">
                <a:solidFill>
                  <a:srgbClr val="000000"/>
                </a:solidFill>
              </a:rPr>
              <a:t>Hair tied back, no earrings</a:t>
            </a:r>
            <a:endParaRPr lang="en-GB" altLang="en-US" sz="1800" dirty="0"/>
          </a:p>
          <a:p>
            <a:pPr>
              <a:buClr>
                <a:srgbClr val="000014"/>
              </a:buClr>
            </a:pPr>
            <a:r>
              <a:rPr lang="en-GB" altLang="en-US" sz="1800" dirty="0"/>
              <a:t>Following School rules</a:t>
            </a:r>
          </a:p>
          <a:p>
            <a:pPr>
              <a:buClr>
                <a:srgbClr val="000014"/>
              </a:buClr>
            </a:pPr>
            <a:r>
              <a:rPr lang="en-GB" altLang="en-US" sz="1800" dirty="0"/>
              <a:t>Come to school dressed in PE kit for ALL weathers </a:t>
            </a:r>
          </a:p>
          <a:p>
            <a:pPr>
              <a:buClr>
                <a:srgbClr val="000014"/>
              </a:buClr>
            </a:pPr>
            <a:r>
              <a:rPr lang="en-GB" altLang="en-US" sz="1800" dirty="0"/>
              <a:t>Ensure independence</a:t>
            </a:r>
          </a:p>
          <a:p>
            <a:pPr>
              <a:buClr>
                <a:srgbClr val="000014"/>
              </a:buClr>
            </a:pPr>
            <a:r>
              <a:rPr lang="en-GB" altLang="en-US" sz="1800" dirty="0">
                <a:solidFill>
                  <a:srgbClr val="000000"/>
                </a:solidFill>
              </a:rPr>
              <a:t>MAGIC children; encourage children to have high aspirations for this year! </a:t>
            </a:r>
            <a:endParaRPr lang="en-GB" altLang="en-US" sz="1800" dirty="0"/>
          </a:p>
          <a:p>
            <a:pPr>
              <a:buClr>
                <a:srgbClr val="000014"/>
              </a:buClr>
            </a:pPr>
            <a:r>
              <a:rPr lang="en-GB" altLang="en-US" sz="1800" dirty="0"/>
              <a:t>Golden rules established in class/around school. Behaviour policy online highlights rewards and sanctions </a:t>
            </a:r>
          </a:p>
          <a:p>
            <a:pPr>
              <a:buClr>
                <a:srgbClr val="000014"/>
              </a:buClr>
            </a:pPr>
            <a:r>
              <a:rPr lang="en-GB" altLang="en-US" sz="1800" dirty="0"/>
              <a:t>Handwriting and presentation expectations are high</a:t>
            </a:r>
          </a:p>
          <a:p>
            <a:pPr>
              <a:buClr>
                <a:srgbClr val="000014"/>
              </a:buClr>
            </a:pPr>
            <a:r>
              <a:rPr lang="en-GB" altLang="en-US" sz="1800" dirty="0"/>
              <a:t>To be equipped for the school day - reading record, reading books, water bottle, snack.</a:t>
            </a:r>
          </a:p>
        </p:txBody>
      </p:sp>
      <p:pic>
        <p:nvPicPr>
          <p:cNvPr id="10244" name="Picture 1">
            <a:extLst>
              <a:ext uri="{FF2B5EF4-FFF2-40B4-BE49-F238E27FC236}">
                <a16:creationId xmlns:a16="http://schemas.microsoft.com/office/drawing/2014/main" id="{64D6574C-9E5F-0E4B-4A81-50EC9C3DC5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00" y="-6350"/>
            <a:ext cx="1841500" cy="196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C0BEFEFF-5F5E-FFC2-30E4-8388BAAF5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solidFill>
                  <a:schemeClr val="tx1"/>
                </a:solidFill>
              </a:rPr>
              <a:t>Expectations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80DA9CC9-DE2C-2BEF-221E-C32A522F34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000014"/>
              </a:buClr>
            </a:pPr>
            <a:r>
              <a:rPr lang="en-GB" altLang="en-US" dirty="0"/>
              <a:t>Morning &amp; afternoon routine in place to consolidate skills and provide further support/challenge if needed. </a:t>
            </a:r>
          </a:p>
          <a:p>
            <a:pPr>
              <a:buClr>
                <a:srgbClr val="000014"/>
              </a:buClr>
            </a:pPr>
            <a:r>
              <a:rPr lang="en-GB" altLang="en-US" dirty="0"/>
              <a:t>Classroom environment encourages independence, provides a calm environment without too many stimulants and celebrates learning.</a:t>
            </a:r>
          </a:p>
          <a:p>
            <a:pPr>
              <a:buClr>
                <a:srgbClr val="000014"/>
              </a:buClr>
            </a:pPr>
            <a:r>
              <a:rPr lang="en-GB" altLang="en-US" dirty="0"/>
              <a:t>No pencil cases. Everything has been provided by school and allows them to be more independent by having minimal stationary.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BA0F36EB-CF10-180B-C343-D9FDBBBDE090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4000" dirty="0">
                <a:solidFill>
                  <a:schemeClr val="tx1"/>
                </a:solidFill>
              </a:rPr>
              <a:t>MAGIC Children</a:t>
            </a:r>
            <a:br>
              <a:rPr lang="en-GB" sz="4000" dirty="0"/>
            </a:br>
            <a:endParaRPr lang="en-GB" sz="4000" dirty="0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2DFFCF88-D5D9-D3B5-C85C-879EE058345B}"/>
              </a:ext>
            </a:extLst>
          </p:cNvPr>
          <p:cNvSpPr>
            <a:spLocks noGrp="1" noRot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rgbClr val="000014"/>
              </a:buClr>
            </a:pPr>
            <a:r>
              <a:rPr lang="en-GB" altLang="en-US" sz="1800" dirty="0"/>
              <a:t>DOJOs</a:t>
            </a:r>
          </a:p>
          <a:p>
            <a:pPr eaLnBrk="1" hangingPunct="1">
              <a:buClr>
                <a:srgbClr val="000014"/>
              </a:buClr>
            </a:pPr>
            <a:r>
              <a:rPr lang="en-GB" altLang="en-US" sz="1800" dirty="0"/>
              <a:t>Certificates – 2x children per week </a:t>
            </a:r>
          </a:p>
          <a:p>
            <a:pPr eaLnBrk="1" hangingPunct="1">
              <a:buClr>
                <a:srgbClr val="000014"/>
              </a:buClr>
            </a:pPr>
            <a:r>
              <a:rPr lang="en-GB" altLang="en-US" sz="1800" dirty="0"/>
              <a:t>VIP</a:t>
            </a:r>
          </a:p>
          <a:p>
            <a:pPr marL="0" indent="0" eaLnBrk="1" hangingPunct="1">
              <a:buClr>
                <a:srgbClr val="000014"/>
              </a:buClr>
              <a:buNone/>
            </a:pPr>
            <a:r>
              <a:rPr lang="en-GB" altLang="en-US" sz="1800" b="1" u="sng" dirty="0"/>
              <a:t>Behaviour</a:t>
            </a:r>
            <a:r>
              <a:rPr lang="en-GB" altLang="en-US" sz="1800" dirty="0"/>
              <a:t>: </a:t>
            </a:r>
          </a:p>
          <a:p>
            <a:pPr eaLnBrk="1" hangingPunct="1">
              <a:buClr>
                <a:srgbClr val="000014"/>
              </a:buClr>
            </a:pPr>
            <a:r>
              <a:rPr lang="en-GB" altLang="en-US" sz="1800" dirty="0"/>
              <a:t>Positive reinforcement</a:t>
            </a:r>
          </a:p>
          <a:p>
            <a:pPr eaLnBrk="1" hangingPunct="1">
              <a:buClr>
                <a:srgbClr val="000014"/>
              </a:buClr>
            </a:pPr>
            <a:r>
              <a:rPr lang="en-GB" altLang="en-US" sz="1800" dirty="0"/>
              <a:t>Name said in class/teacher look</a:t>
            </a:r>
          </a:p>
          <a:p>
            <a:pPr eaLnBrk="1" hangingPunct="1">
              <a:buClr>
                <a:srgbClr val="000014"/>
              </a:buClr>
            </a:pPr>
            <a:r>
              <a:rPr lang="en-GB" altLang="en-US" sz="1800" dirty="0"/>
              <a:t>Verbal warning </a:t>
            </a:r>
          </a:p>
          <a:p>
            <a:pPr eaLnBrk="1" hangingPunct="1">
              <a:buClr>
                <a:srgbClr val="000014"/>
              </a:buClr>
            </a:pPr>
            <a:r>
              <a:rPr lang="en-GB" altLang="en-US" sz="1800" dirty="0"/>
              <a:t>Initials on the board</a:t>
            </a:r>
          </a:p>
          <a:p>
            <a:pPr eaLnBrk="1" hangingPunct="1">
              <a:buClr>
                <a:srgbClr val="000014"/>
              </a:buClr>
            </a:pPr>
            <a:r>
              <a:rPr lang="en-GB" altLang="en-US" sz="1800" dirty="0"/>
              <a:t>Time out </a:t>
            </a:r>
            <a:r>
              <a:rPr lang="en-GB" altLang="en-US" sz="1800"/>
              <a:t>of class</a:t>
            </a:r>
            <a:endParaRPr lang="en-GB" altLang="en-US" sz="1800" dirty="0"/>
          </a:p>
          <a:p>
            <a:pPr eaLnBrk="1" hangingPunct="1">
              <a:buClr>
                <a:srgbClr val="000014"/>
              </a:buClr>
            </a:pPr>
            <a:r>
              <a:rPr lang="en-GB" altLang="en-US" sz="1800" dirty="0"/>
              <a:t>Yellow cards</a:t>
            </a:r>
          </a:p>
          <a:p>
            <a:pPr marL="0" indent="0" eaLnBrk="1" hangingPunct="1">
              <a:buClr>
                <a:srgbClr val="000014"/>
              </a:buClr>
              <a:buNone/>
            </a:pPr>
            <a:r>
              <a:rPr lang="en-GB" altLang="en-US" sz="1800" b="1" u="sng" dirty="0"/>
              <a:t>Sanctions - Reward days</a:t>
            </a:r>
          </a:p>
          <a:p>
            <a:pPr eaLnBrk="1" hangingPunct="1">
              <a:buClr>
                <a:srgbClr val="000014"/>
              </a:buClr>
            </a:pPr>
            <a:r>
              <a:rPr lang="en-GB" altLang="en-US" sz="1800" dirty="0"/>
              <a:t>Red and yellow cards</a:t>
            </a:r>
          </a:p>
          <a:p>
            <a:pPr marL="0" indent="0" eaLnBrk="1" hangingPunct="1">
              <a:buClr>
                <a:srgbClr val="000014"/>
              </a:buClr>
              <a:buNone/>
            </a:pPr>
            <a:endParaRPr lang="en-GB" altLang="en-US" sz="1800" dirty="0"/>
          </a:p>
          <a:p>
            <a:pPr eaLnBrk="1" hangingPunct="1"/>
            <a:endParaRPr lang="en-GB" altLang="en-US" dirty="0"/>
          </a:p>
        </p:txBody>
      </p:sp>
      <p:pic>
        <p:nvPicPr>
          <p:cNvPr id="14340" name="Picture 1">
            <a:extLst>
              <a:ext uri="{FF2B5EF4-FFF2-40B4-BE49-F238E27FC236}">
                <a16:creationId xmlns:a16="http://schemas.microsoft.com/office/drawing/2014/main" id="{8E26F925-A688-6E22-C13C-B99E2FBE17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00" y="0"/>
            <a:ext cx="1841500" cy="196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000B646F-4D51-D008-0C41-856BA9831E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solidFill>
                  <a:schemeClr val="tx1"/>
                </a:solidFill>
              </a:rPr>
              <a:t>E-Safety</a:t>
            </a:r>
          </a:p>
        </p:txBody>
      </p:sp>
      <p:sp>
        <p:nvSpPr>
          <p:cNvPr id="15363" name="Content Placeholder 2">
            <a:extLst>
              <a:ext uri="{FF2B5EF4-FFF2-40B4-BE49-F238E27FC236}">
                <a16:creationId xmlns:a16="http://schemas.microsoft.com/office/drawing/2014/main" id="{9C511383-8050-8383-C2A0-3E949E5D0D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000014"/>
              </a:buClr>
            </a:pPr>
            <a:r>
              <a:rPr lang="en-GB" altLang="en-US" dirty="0"/>
              <a:t>Pivotal to children’s learning that they are aware of e-safety.</a:t>
            </a:r>
          </a:p>
          <a:p>
            <a:pPr>
              <a:buClr>
                <a:srgbClr val="000014"/>
              </a:buClr>
            </a:pPr>
            <a:r>
              <a:rPr lang="en-GB" altLang="en-US" dirty="0"/>
              <a:t>Reminded at the start of every computing topic.</a:t>
            </a:r>
          </a:p>
          <a:p>
            <a:pPr>
              <a:buClr>
                <a:srgbClr val="000014"/>
              </a:buClr>
            </a:pPr>
            <a:r>
              <a:rPr lang="en-GB" altLang="en-US" dirty="0"/>
              <a:t>Importance of password protection</a:t>
            </a:r>
          </a:p>
          <a:p>
            <a:pPr>
              <a:buClr>
                <a:srgbClr val="000014"/>
              </a:buClr>
            </a:pPr>
            <a:r>
              <a:rPr lang="en-GB" altLang="en-US" dirty="0"/>
              <a:t>Various chat rooms, including Facebook.</a:t>
            </a:r>
          </a:p>
          <a:p>
            <a:pPr>
              <a:buClr>
                <a:srgbClr val="000014"/>
              </a:buClr>
            </a:pPr>
            <a:r>
              <a:rPr lang="en-GB" altLang="en-US" dirty="0"/>
              <a:t>Phones - Warning for home – e.g. Omegle (random video calls with strangers) &amp; Whizz (like Tinder for children)</a:t>
            </a:r>
          </a:p>
          <a:p>
            <a:endParaRPr lang="en-GB" altLang="en-US" dirty="0"/>
          </a:p>
        </p:txBody>
      </p:sp>
      <p:pic>
        <p:nvPicPr>
          <p:cNvPr id="15364" name="Picture 1">
            <a:extLst>
              <a:ext uri="{FF2B5EF4-FFF2-40B4-BE49-F238E27FC236}">
                <a16:creationId xmlns:a16="http://schemas.microsoft.com/office/drawing/2014/main" id="{CB15884E-24DA-2A44-3E59-54F5CD958C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00" y="-3175"/>
            <a:ext cx="1841500" cy="196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6E29A4D-02EC-A383-9FAA-EDA76F208D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7864" y="104080"/>
            <a:ext cx="1719222" cy="174763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0C20068-9477-00A0-49A0-D3498659583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9525" t="30556" r="28738" b="33500"/>
          <a:stretch/>
        </p:blipFill>
        <p:spPr>
          <a:xfrm>
            <a:off x="5067086" y="516021"/>
            <a:ext cx="2160240" cy="9767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F5C4BA7D-4CA2-44BD-84E6-06B7C2BDB235}"/>
              </a:ext>
            </a:extLst>
          </p:cNvPr>
          <p:cNvSpPr>
            <a:spLocks noGrp="1" noRot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>
                <a:solidFill>
                  <a:schemeClr val="tx1"/>
                </a:solidFill>
              </a:rPr>
              <a:t>Independent Learners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A71EF3A5-B046-FA68-3518-B0F4AA676B7C}"/>
              </a:ext>
            </a:extLst>
          </p:cNvPr>
          <p:cNvSpPr>
            <a:spLocks noGrp="1" noRot="1"/>
          </p:cNvSpPr>
          <p:nvPr>
            <p:ph idx="1"/>
          </p:nvPr>
        </p:nvSpPr>
        <p:spPr>
          <a:xfrm>
            <a:off x="457200" y="1935163"/>
            <a:ext cx="8229600" cy="45180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dirty="0"/>
              <a:t>In Year 3, your child should be able to:</a:t>
            </a:r>
          </a:p>
          <a:p>
            <a:pPr eaLnBrk="1" hangingPunct="1">
              <a:buClr>
                <a:srgbClr val="000014"/>
              </a:buClr>
            </a:pPr>
            <a:r>
              <a:rPr lang="en-GB" altLang="en-US" dirty="0"/>
              <a:t>Remember to bring their reading books and record in daily. </a:t>
            </a:r>
          </a:p>
          <a:p>
            <a:pPr eaLnBrk="1" hangingPunct="1">
              <a:buClr>
                <a:srgbClr val="000014"/>
              </a:buClr>
            </a:pPr>
            <a:r>
              <a:rPr lang="en-GB" altLang="en-US" dirty="0"/>
              <a:t>Look after their belongings - it is their responsibility to look for them if they are lost. </a:t>
            </a:r>
          </a:p>
          <a:p>
            <a:pPr eaLnBrk="1" hangingPunct="1">
              <a:buClr>
                <a:srgbClr val="000014"/>
              </a:buClr>
            </a:pPr>
            <a:r>
              <a:rPr lang="en-GB" altLang="en-US" dirty="0"/>
              <a:t>Look after school books that are brought home. </a:t>
            </a:r>
          </a:p>
          <a:p>
            <a:pPr eaLnBrk="1" hangingPunct="1">
              <a:buClr>
                <a:srgbClr val="000014"/>
              </a:buClr>
            </a:pPr>
            <a:r>
              <a:rPr lang="en-GB" altLang="en-US" dirty="0"/>
              <a:t>Start to take accountability, for example, remembering homework, timetabling responsibilities (P.E. days etc.), remembering lunchboxes and healthy snacks etc. </a:t>
            </a:r>
          </a:p>
          <a:p>
            <a:pPr marL="0" indent="0" eaLnBrk="1" hangingPunct="1">
              <a:buClr>
                <a:srgbClr val="000014"/>
              </a:buClr>
              <a:buNone/>
            </a:pPr>
            <a:endParaRPr lang="en-GB" altLang="en-US" dirty="0"/>
          </a:p>
        </p:txBody>
      </p:sp>
      <p:pic>
        <p:nvPicPr>
          <p:cNvPr id="18436" name="Picture 1">
            <a:extLst>
              <a:ext uri="{FF2B5EF4-FFF2-40B4-BE49-F238E27FC236}">
                <a16:creationId xmlns:a16="http://schemas.microsoft.com/office/drawing/2014/main" id="{9A121F4D-902B-45B6-697F-F7FA300ED7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00" y="12700"/>
            <a:ext cx="1841500" cy="196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BA37B658-2BA0-F347-7790-5A15D53DA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795337"/>
          </a:xfrm>
        </p:spPr>
        <p:txBody>
          <a:bodyPr/>
          <a:lstStyle/>
          <a:p>
            <a:r>
              <a:rPr lang="en-GB" altLang="en-US" sz="4400"/>
              <a:t>SEND</a:t>
            </a:r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BD9EA09F-7338-249A-C953-E0219FF9C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275" y="984250"/>
            <a:ext cx="8229600" cy="5392738"/>
          </a:xfrm>
        </p:spPr>
        <p:txBody>
          <a:bodyPr/>
          <a:lstStyle/>
          <a:p>
            <a:r>
              <a:rPr lang="en-GB" altLang="en-US" sz="1600" dirty="0"/>
              <a:t>Mrs Hollman is the school SENDCO – she works Wed-Fri</a:t>
            </a:r>
          </a:p>
          <a:p>
            <a:r>
              <a:rPr lang="en-GB" altLang="en-US" sz="1600" dirty="0"/>
              <a:t>SENDCo time is a Wednesday.</a:t>
            </a:r>
          </a:p>
          <a:p>
            <a:r>
              <a:rPr lang="en-GB" altLang="en-US" sz="1600" dirty="0"/>
              <a:t>Adaptive and quality first teaching is for every child within school.</a:t>
            </a:r>
          </a:p>
          <a:p>
            <a:r>
              <a:rPr lang="en-GB" altLang="en-US" sz="1600" dirty="0"/>
              <a:t>All children are taught within the classroom by their class teacher.</a:t>
            </a:r>
          </a:p>
          <a:p>
            <a:r>
              <a:rPr lang="en-GB" altLang="en-US" sz="1600" dirty="0"/>
              <a:t>All children need to socialise with their peers and working in isolation does not provide this. </a:t>
            </a:r>
          </a:p>
          <a:p>
            <a:r>
              <a:rPr lang="en-GB" altLang="en-US" sz="1600" dirty="0"/>
              <a:t>Fewer children are able to receive funding for individual support and this support is to support the individual with their peers. </a:t>
            </a:r>
          </a:p>
          <a:p>
            <a:r>
              <a:rPr lang="en-GB" altLang="en-US" sz="1600" dirty="0"/>
              <a:t>Any child who has funding, the first £6,000 is provided by the school and we must explain exactly how that funding is used to enhance the learning of the individual. </a:t>
            </a:r>
          </a:p>
          <a:p>
            <a:r>
              <a:rPr lang="en-GB" altLang="en-US" sz="1600" dirty="0"/>
              <a:t>Lots of our children have interventions in place to boost their learning.  Some of these include: RWI 1:1, daily reading, IDL, Beat Dyslexia and handwriting practice, sensory diets/exercises</a:t>
            </a:r>
          </a:p>
          <a:p>
            <a:r>
              <a:rPr lang="en-GB" altLang="en-US" sz="1600" dirty="0"/>
              <a:t>SEN register includes all children who: have an external agency involved, are 2 years academically behind their peers, have a diagnosis. </a:t>
            </a:r>
          </a:p>
          <a:p>
            <a:r>
              <a:rPr lang="en-GB" altLang="en-US" sz="1600" dirty="0"/>
              <a:t>If you have concerns: speak with the class teacher, plan out steps together and re-meet to discuss progress, if necessary Mrs Hollman can then become involved if the class teacher deems it necessary. </a:t>
            </a:r>
          </a:p>
          <a:p>
            <a:r>
              <a:rPr lang="en-GB" altLang="en-US" sz="1600" dirty="0"/>
              <a:t>SEN Support plans are reviewed every term with SMART targets in place.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ustom 1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LongProperties xmlns="http://schemas.microsoft.com/office/2006/metadata/longPropertie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2FD5070BB8E574BA2AE568B9FA82E55" ma:contentTypeVersion="4" ma:contentTypeDescription="Create a new document." ma:contentTypeScope="" ma:versionID="ccf181b08d19da0376678f1ab93d7285">
  <xsd:schema xmlns:xsd="http://www.w3.org/2001/XMLSchema" xmlns:xs="http://www.w3.org/2001/XMLSchema" xmlns:p="http://schemas.microsoft.com/office/2006/metadata/properties" xmlns:ns2="42e847ee-da67-45ac-b8d7-d7e15c5aae3a" xmlns:ns3="091d844e-e9e6-4ff0-9f92-9249b3eca144" xmlns:ns4="9cae5044-b475-469c-b6c9-01d32dbe7592" xmlns:ns5="5a663d51-6a75-47b3-849a-20b3218376f1" targetNamespace="http://schemas.microsoft.com/office/2006/metadata/properties" ma:root="true" ma:fieldsID="1994f71b70a50dfb5e3b56d02ba1c49a" ns2:_="" ns3:_="" ns4:_="" ns5:_="">
    <xsd:import namespace="42e847ee-da67-45ac-b8d7-d7e15c5aae3a"/>
    <xsd:import namespace="091d844e-e9e6-4ff0-9f92-9249b3eca144"/>
    <xsd:import namespace="9cae5044-b475-469c-b6c9-01d32dbe7592"/>
    <xsd:import namespace="5a663d51-6a75-47b3-849a-20b3218376f1"/>
    <xsd:element name="properties">
      <xsd:complexType>
        <xsd:sequence>
          <xsd:element name="documentManagement">
            <xsd:complexType>
              <xsd:all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  <xsd:element ref="ns4:lcf76f155ced4ddcb4097134ff3c332f" minOccurs="0"/>
                <xsd:element ref="ns5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e847ee-da67-45ac-b8d7-d7e15c5aae3a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CultureName" ma:index="10" nillable="true" ma:displayName="Culture Name" ma:internalName="CultureName">
      <xsd:simpleType>
        <xsd:restriction base="dms:Text"/>
      </xsd:simpleType>
    </xsd:element>
    <xsd:element name="AppVersion" ma:index="11" nillable="true" ma:displayName="App Version" ma:internalName="AppVersion">
      <xsd:simpleType>
        <xsd:restriction base="dms:Text"/>
      </xsd:simpleType>
    </xsd:element>
    <xsd:element name="TeamsChannelId" ma:index="12" nillable="true" ma:displayName="Teams Channel Id" ma:internalName="TeamsChannelId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4" nillable="true" ma:displayName="Math Settings" ma:internalName="Math_Settings">
      <xsd:simpleType>
        <xsd:restriction base="dms:Text"/>
      </xsd:simpleType>
    </xsd:element>
    <xsd:element name="DefaultSectionNames" ma:index="15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6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17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18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19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0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1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22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3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24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25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26" nillable="true" ma:displayName="Is Collaboration Space Locked" ma:internalName="Is_Collaboration_Space_Locked">
      <xsd:simpleType>
        <xsd:restriction base="dms:Boolean"/>
      </xsd:simpleType>
    </xsd:element>
    <xsd:element name="IsNotebookLocked" ma:index="27" nillable="true" ma:displayName="Is Notebook Locked" ma:internalName="IsNotebookLocked">
      <xsd:simpleType>
        <xsd:restriction base="dms:Boolean"/>
      </xsd:simpleType>
    </xsd:element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32" nillable="true" ma:displayName="Tags" ma:internalName="MediaServiceAutoTags" ma:readOnly="true">
      <xsd:simpleType>
        <xsd:restriction base="dms:Text"/>
      </xsd:simpleType>
    </xsd:element>
    <xsd:element name="MediaServiceGenerationTime" ma:index="3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3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37" nillable="true" ma:displayName="Location" ma:internalName="MediaServiceLocation" ma:readOnly="true">
      <xsd:simpleType>
        <xsd:restriction base="dms:Text"/>
      </xsd:simpleType>
    </xsd:element>
    <xsd:element name="MediaLengthInSeconds" ma:index="40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4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4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4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1d844e-e9e6-4ff0-9f92-9249b3eca144" elementFormDefault="qualified">
    <xsd:import namespace="http://schemas.microsoft.com/office/2006/documentManagement/types"/>
    <xsd:import namespace="http://schemas.microsoft.com/office/infopath/2007/PartnerControls"/>
    <xsd:element name="SharedWithUsers" ma:index="3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ae5044-b475-469c-b6c9-01d32dbe7592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45" nillable="true" ma:taxonomy="true" ma:internalName="lcf76f155ced4ddcb4097134ff3c332f" ma:taxonomyFieldName="MediaServiceImageTags" ma:displayName="Image Tags" ma:readOnly="false" ma:fieldId="{5cf76f15-5ced-4ddc-b409-7134ff3c332f}" ma:taxonomyMulti="true" ma:sspId="069c52fa-2125-4a4b-9580-734879f64c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663d51-6a75-47b3-849a-20b3218376f1" elementFormDefault="qualified">
    <xsd:import namespace="http://schemas.microsoft.com/office/2006/documentManagement/types"/>
    <xsd:import namespace="http://schemas.microsoft.com/office/infopath/2007/PartnerControls"/>
    <xsd:element name="TaxCatchAll" ma:index="46" nillable="true" ma:displayName="Taxonomy Catch All Column" ma:hidden="true" ma:list="{0f83f91e-8fb4-476b-912c-31631ea91d6c}" ma:internalName="TaxCatchAll" ma:showField="CatchAllData" ma:web="5a663d51-6a75-47b3-849a-20b3218376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lf_Registration_Enabled xmlns="42e847ee-da67-45ac-b8d7-d7e15c5aae3a" xsi:nil="true"/>
    <Has_Leaders_Only_SectionGroup xmlns="42e847ee-da67-45ac-b8d7-d7e15c5aae3a" xsi:nil="true"/>
    <Distribution_Groups xmlns="42e847ee-da67-45ac-b8d7-d7e15c5aae3a" xsi:nil="true"/>
    <AppVersion xmlns="42e847ee-da67-45ac-b8d7-d7e15c5aae3a" xsi:nil="true"/>
    <Templates xmlns="42e847ee-da67-45ac-b8d7-d7e15c5aae3a" xsi:nil="true"/>
    <Members xmlns="42e847ee-da67-45ac-b8d7-d7e15c5aae3a">
      <UserInfo>
        <DisplayName/>
        <AccountId xsi:nil="true"/>
        <AccountType/>
      </UserInfo>
    </Members>
    <Member_Groups xmlns="42e847ee-da67-45ac-b8d7-d7e15c5aae3a">
      <UserInfo>
        <DisplayName/>
        <AccountId xsi:nil="true"/>
        <AccountType/>
      </UserInfo>
    </Member_Groups>
    <CultureName xmlns="42e847ee-da67-45ac-b8d7-d7e15c5aae3a" xsi:nil="true"/>
    <LMS_Mappings xmlns="42e847ee-da67-45ac-b8d7-d7e15c5aae3a" xsi:nil="true"/>
    <Invited_Leaders xmlns="42e847ee-da67-45ac-b8d7-d7e15c5aae3a" xsi:nil="true"/>
    <Invited_Members xmlns="42e847ee-da67-45ac-b8d7-d7e15c5aae3a" xsi:nil="true"/>
    <FolderType xmlns="42e847ee-da67-45ac-b8d7-d7e15c5aae3a" xsi:nil="true"/>
    <Leaders xmlns="42e847ee-da67-45ac-b8d7-d7e15c5aae3a">
      <UserInfo>
        <DisplayName/>
        <AccountId xsi:nil="true"/>
        <AccountType/>
      </UserInfo>
    </Leaders>
    <TeamsChannelId xmlns="42e847ee-da67-45ac-b8d7-d7e15c5aae3a" xsi:nil="true"/>
    <IsNotebookLocked xmlns="42e847ee-da67-45ac-b8d7-d7e15c5aae3a" xsi:nil="true"/>
    <Is_Collaboration_Space_Locked xmlns="42e847ee-da67-45ac-b8d7-d7e15c5aae3a" xsi:nil="true"/>
    <Math_Settings xmlns="42e847ee-da67-45ac-b8d7-d7e15c5aae3a" xsi:nil="true"/>
    <Owner xmlns="42e847ee-da67-45ac-b8d7-d7e15c5aae3a">
      <UserInfo>
        <DisplayName/>
        <AccountId xsi:nil="true"/>
        <AccountType/>
      </UserInfo>
    </Owner>
    <NotebookType xmlns="42e847ee-da67-45ac-b8d7-d7e15c5aae3a" xsi:nil="true"/>
    <DefaultSectionNames xmlns="42e847ee-da67-45ac-b8d7-d7e15c5aae3a" xsi:nil="true"/>
    <TaxCatchAll xmlns="5a663d51-6a75-47b3-849a-20b3218376f1" xsi:nil="true"/>
    <lcf76f155ced4ddcb4097134ff3c332f xmlns="9cae5044-b475-469c-b6c9-01d32dbe7592">
      <Terms xmlns="http://schemas.microsoft.com/office/infopath/2007/PartnerControls"/>
    </lcf76f155ced4ddcb4097134ff3c332f>
    <SharedWithUsers xmlns="091d844e-e9e6-4ff0-9f92-9249b3eca144">
      <UserInfo>
        <DisplayName>Gail Bonney</DisplayName>
        <AccountId>125</AccountId>
        <AccountType/>
      </UserInfo>
      <UserInfo>
        <DisplayName>Rachel Hollman</DisplayName>
        <AccountId>53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211A6E81-DAAB-4853-B64D-C9A5FBEC41B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C215DD7-F526-47C6-95D1-283C5552F9E6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7BD41166-6661-4960-84AA-A7EF213AE1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e847ee-da67-45ac-b8d7-d7e15c5aae3a"/>
    <ds:schemaRef ds:uri="091d844e-e9e6-4ff0-9f92-9249b3eca144"/>
    <ds:schemaRef ds:uri="9cae5044-b475-469c-b6c9-01d32dbe7592"/>
    <ds:schemaRef ds:uri="5a663d51-6a75-47b3-849a-20b3218376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F7D271BD-8CFD-4076-AF07-52313B23B53B}">
  <ds:schemaRefs>
    <ds:schemaRef ds:uri="http://www.w3.org/XML/1998/namespace"/>
    <ds:schemaRef ds:uri="http://purl.org/dc/terms/"/>
    <ds:schemaRef ds:uri="http://purl.org/dc/dcmitype/"/>
    <ds:schemaRef ds:uri="091d844e-e9e6-4ff0-9f92-9249b3eca144"/>
    <ds:schemaRef ds:uri="42e847ee-da67-45ac-b8d7-d7e15c5aae3a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5a663d51-6a75-47b3-849a-20b3218376f1"/>
    <ds:schemaRef ds:uri="9cae5044-b475-469c-b6c9-01d32dbe759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6419</TotalTime>
  <Words>1294</Words>
  <Application>Microsoft Office PowerPoint</Application>
  <PresentationFormat>On-screen Show (4:3)</PresentationFormat>
  <Paragraphs>127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Flow</vt:lpstr>
      <vt:lpstr>Welcome to Year 3</vt:lpstr>
      <vt:lpstr>The Year 3 Team</vt:lpstr>
      <vt:lpstr>Timetable</vt:lpstr>
      <vt:lpstr>Expectation</vt:lpstr>
      <vt:lpstr>Expectations</vt:lpstr>
      <vt:lpstr>MAGIC Children </vt:lpstr>
      <vt:lpstr>E-Safety</vt:lpstr>
      <vt:lpstr>Independent Learners</vt:lpstr>
      <vt:lpstr>SEND</vt:lpstr>
      <vt:lpstr>What is adaptive teaching?</vt:lpstr>
      <vt:lpstr>Homework</vt:lpstr>
      <vt:lpstr>Reading</vt:lpstr>
      <vt:lpstr>Equipment</vt:lpstr>
      <vt:lpstr>Water bottles and  snack</vt:lpstr>
      <vt:lpstr>Trips</vt:lpstr>
      <vt:lpstr>Working together</vt:lpstr>
      <vt:lpstr>Working together</vt:lpstr>
      <vt:lpstr>Absences</vt:lpstr>
      <vt:lpstr>Dates for your diary</vt:lpstr>
    </vt:vector>
  </TitlesOfParts>
  <Company>St Helens MBC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Year 1</dc:title>
  <dc:creator>ANNE.HODGSON</dc:creator>
  <cp:lastModifiedBy>H Gauckwin (Staff)</cp:lastModifiedBy>
  <cp:revision>97</cp:revision>
  <cp:lastPrinted>2016-09-08T07:39:04Z</cp:lastPrinted>
  <dcterms:created xsi:type="dcterms:W3CDTF">2006-09-12T18:05:14Z</dcterms:created>
  <dcterms:modified xsi:type="dcterms:W3CDTF">2025-09-18T13:22:59Z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splay_urn:schemas-microsoft-com:office:office#Editor">
    <vt:lpwstr>Rachel Littler</vt:lpwstr>
  </property>
  <property fmtid="{D5CDD505-2E9C-101B-9397-08002B2CF9AE}" pid="3" name="Order">
    <vt:lpwstr>2512600.00000000</vt:lpwstr>
  </property>
  <property fmtid="{D5CDD505-2E9C-101B-9397-08002B2CF9AE}" pid="4" name="display_urn:schemas-microsoft-com:office:office#Author">
    <vt:lpwstr>Rachel Littler</vt:lpwstr>
  </property>
  <property fmtid="{D5CDD505-2E9C-101B-9397-08002B2CF9AE}" pid="5" name="ContentTypeId">
    <vt:lpwstr>0x01010042FD5070BB8E574BA2AE568B9FA82E55</vt:lpwstr>
  </property>
  <property fmtid="{D5CDD505-2E9C-101B-9397-08002B2CF9AE}" pid="6" name="Self_Registration_Enabled">
    <vt:lpwstr/>
  </property>
  <property fmtid="{D5CDD505-2E9C-101B-9397-08002B2CF9AE}" pid="7" name="Has_Leaders_Only_SectionGroup">
    <vt:lpwstr/>
  </property>
  <property fmtid="{D5CDD505-2E9C-101B-9397-08002B2CF9AE}" pid="8" name="Distribution_Groups">
    <vt:lpwstr/>
  </property>
  <property fmtid="{D5CDD505-2E9C-101B-9397-08002B2CF9AE}" pid="9" name="AppVersion">
    <vt:lpwstr/>
  </property>
  <property fmtid="{D5CDD505-2E9C-101B-9397-08002B2CF9AE}" pid="10" name="TaxCatchAll">
    <vt:lpwstr/>
  </property>
  <property fmtid="{D5CDD505-2E9C-101B-9397-08002B2CF9AE}" pid="11" name="Templates">
    <vt:lpwstr/>
  </property>
  <property fmtid="{D5CDD505-2E9C-101B-9397-08002B2CF9AE}" pid="12" name="Members">
    <vt:lpwstr/>
  </property>
  <property fmtid="{D5CDD505-2E9C-101B-9397-08002B2CF9AE}" pid="13" name="Member_Groups">
    <vt:lpwstr/>
  </property>
  <property fmtid="{D5CDD505-2E9C-101B-9397-08002B2CF9AE}" pid="14" name="CultureName">
    <vt:lpwstr/>
  </property>
  <property fmtid="{D5CDD505-2E9C-101B-9397-08002B2CF9AE}" pid="15" name="LMS_Mappings">
    <vt:lpwstr/>
  </property>
  <property fmtid="{D5CDD505-2E9C-101B-9397-08002B2CF9AE}" pid="16" name="Invited_Leaders">
    <vt:lpwstr/>
  </property>
  <property fmtid="{D5CDD505-2E9C-101B-9397-08002B2CF9AE}" pid="17" name="Invited_Members">
    <vt:lpwstr/>
  </property>
  <property fmtid="{D5CDD505-2E9C-101B-9397-08002B2CF9AE}" pid="18" name="FolderType">
    <vt:lpwstr/>
  </property>
  <property fmtid="{D5CDD505-2E9C-101B-9397-08002B2CF9AE}" pid="19" name="Leaders">
    <vt:lpwstr/>
  </property>
  <property fmtid="{D5CDD505-2E9C-101B-9397-08002B2CF9AE}" pid="20" name="TeamsChannelId">
    <vt:lpwstr/>
  </property>
  <property fmtid="{D5CDD505-2E9C-101B-9397-08002B2CF9AE}" pid="21" name="IsNotebookLocked">
    <vt:lpwstr/>
  </property>
  <property fmtid="{D5CDD505-2E9C-101B-9397-08002B2CF9AE}" pid="22" name="Is_Collaboration_Space_Locked">
    <vt:lpwstr/>
  </property>
  <property fmtid="{D5CDD505-2E9C-101B-9397-08002B2CF9AE}" pid="23" name="Math_Settings">
    <vt:lpwstr/>
  </property>
  <property fmtid="{D5CDD505-2E9C-101B-9397-08002B2CF9AE}" pid="24" name="Owner">
    <vt:lpwstr/>
  </property>
  <property fmtid="{D5CDD505-2E9C-101B-9397-08002B2CF9AE}" pid="25" name="lcf76f155ced4ddcb4097134ff3c332f">
    <vt:lpwstr/>
  </property>
  <property fmtid="{D5CDD505-2E9C-101B-9397-08002B2CF9AE}" pid="26" name="NotebookType">
    <vt:lpwstr/>
  </property>
  <property fmtid="{D5CDD505-2E9C-101B-9397-08002B2CF9AE}" pid="27" name="DefaultSectionNames">
    <vt:lpwstr/>
  </property>
  <property fmtid="{D5CDD505-2E9C-101B-9397-08002B2CF9AE}" pid="28" name="display_urn:schemas-microsoft-com:office:office#SharedWithUsers">
    <vt:lpwstr>Gail Bonney;Rachel Hollman</vt:lpwstr>
  </property>
  <property fmtid="{D5CDD505-2E9C-101B-9397-08002B2CF9AE}" pid="29" name="SharedWithUsers">
    <vt:lpwstr>125;#Gail Bonney;#53;#Rachel Hollman</vt:lpwstr>
  </property>
</Properties>
</file>