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588"/>
  </p:normalViewPr>
  <p:slideViewPr>
    <p:cSldViewPr snapToGrid="0" snapToObjects="1">
      <p:cViewPr>
        <p:scale>
          <a:sx n="70" d="100"/>
          <a:sy n="70" d="100"/>
        </p:scale>
        <p:origin x="1003" y="-3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9707A9A-2CB2-A741-B755-CCE1CF4A6E7F}" type="datetimeFigureOut">
              <a:rPr lang="en-GB" smtClean="0"/>
              <a:t>17/07/2025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2206396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9707A9A-2CB2-A741-B755-CCE1CF4A6E7F}" type="datetimeFigureOut">
              <a:rPr lang="en-GB" smtClean="0"/>
              <a:t>17/07/2025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698901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9707A9A-2CB2-A741-B755-CCE1CF4A6E7F}" type="datetimeFigureOut">
              <a:rPr lang="en-GB" smtClean="0"/>
              <a:t>17/07/2025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2075570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9707A9A-2CB2-A741-B755-CCE1CF4A6E7F}" type="datetimeFigureOut">
              <a:rPr lang="en-GB" smtClean="0"/>
              <a:t>17/07/2025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1617407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9707A9A-2CB2-A741-B755-CCE1CF4A6E7F}" type="datetimeFigureOut">
              <a:rPr lang="en-GB" smtClean="0"/>
              <a:t>17/07/2025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3301909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9707A9A-2CB2-A741-B755-CCE1CF4A6E7F}" type="datetimeFigureOut">
              <a:rPr lang="en-GB" smtClean="0"/>
              <a:t>17/07/2025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2531350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9707A9A-2CB2-A741-B755-CCE1CF4A6E7F}" type="datetimeFigureOut">
              <a:rPr lang="en-GB" smtClean="0"/>
              <a:t>17/07/2025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294968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9707A9A-2CB2-A741-B755-CCE1CF4A6E7F}" type="datetimeFigureOut">
              <a:rPr lang="en-GB" smtClean="0"/>
              <a:t>17/07/2025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1330310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707A9A-2CB2-A741-B755-CCE1CF4A6E7F}" type="datetimeFigureOut">
              <a:rPr lang="en-GB" smtClean="0"/>
              <a:t>17/07/2025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290834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9707A9A-2CB2-A741-B755-CCE1CF4A6E7F}" type="datetimeFigureOut">
              <a:rPr lang="en-GB" smtClean="0"/>
              <a:t>17/07/2025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78819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9707A9A-2CB2-A741-B755-CCE1CF4A6E7F}" type="datetimeFigureOut">
              <a:rPr lang="en-GB" smtClean="0"/>
              <a:t>17/07/2025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F378B9-C4D2-8F4B-BE23-1F4DF5136582}" type="slidenum">
              <a:rPr lang="en-GB" smtClean="0"/>
              <a:t>‹#›</a:t>
            </a:fld>
            <a:endParaRPr lang="en-GB"/>
          </a:p>
        </p:txBody>
      </p:sp>
    </p:spTree>
    <p:extLst>
      <p:ext uri="{BB962C8B-B14F-4D97-AF65-F5344CB8AC3E}">
        <p14:creationId xmlns:p14="http://schemas.microsoft.com/office/powerpoint/2010/main" val="839689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09707A9A-2CB2-A741-B755-CCE1CF4A6E7F}" type="datetimeFigureOut">
              <a:rPr lang="en-GB" smtClean="0"/>
              <a:t>17/07/2025</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57F378B9-C4D2-8F4B-BE23-1F4DF5136582}" type="slidenum">
              <a:rPr lang="en-GB" smtClean="0"/>
              <a:t>‹#›</a:t>
            </a:fld>
            <a:endParaRPr lang="en-GB"/>
          </a:p>
        </p:txBody>
      </p:sp>
    </p:spTree>
    <p:extLst>
      <p:ext uri="{BB962C8B-B14F-4D97-AF65-F5344CB8AC3E}">
        <p14:creationId xmlns:p14="http://schemas.microsoft.com/office/powerpoint/2010/main" val="37592026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tmp"/><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Cartoon Sun Images – Browse 713,374 Stock Photos, Vectors, and Video |  Adobe Stock">
            <a:extLst>
              <a:ext uri="{FF2B5EF4-FFF2-40B4-BE49-F238E27FC236}">
                <a16:creationId xmlns:a16="http://schemas.microsoft.com/office/drawing/2014/main" id="{E12318E9-1AF9-4D25-907F-D4C63DC629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32181" y="1797228"/>
            <a:ext cx="1441537" cy="144153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4,700+ Cartoon Of The Flashlights Stock Illustrations, Royalty-Free Vector  Graphics &amp; Clip Art - iStock">
            <a:extLst>
              <a:ext uri="{FF2B5EF4-FFF2-40B4-BE49-F238E27FC236}">
                <a16:creationId xmlns:a16="http://schemas.microsoft.com/office/drawing/2014/main" id="{AB471654-7A6F-449A-8DBF-B769A4BD93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4104" y="5869909"/>
            <a:ext cx="2032227" cy="1318291"/>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Light bulb with shining light. Cartoon style. Flat style ...">
            <a:extLst>
              <a:ext uri="{FF2B5EF4-FFF2-40B4-BE49-F238E27FC236}">
                <a16:creationId xmlns:a16="http://schemas.microsoft.com/office/drawing/2014/main" id="{071ED195-D667-4CD0-AE2C-88A63A02BC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1897" y="906449"/>
            <a:ext cx="1781559" cy="178155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5885F63B-22FE-9C4F-B60D-553F5929394F}"/>
              </a:ext>
            </a:extLst>
          </p:cNvPr>
          <p:cNvSpPr/>
          <p:nvPr/>
        </p:nvSpPr>
        <p:spPr>
          <a:xfrm>
            <a:off x="6946260" y="247861"/>
            <a:ext cx="1548822" cy="769441"/>
          </a:xfrm>
          <a:prstGeom prst="rect">
            <a:avLst/>
          </a:prstGeom>
          <a:noFill/>
          <a:ln>
            <a:noFill/>
          </a:ln>
        </p:spPr>
        <p:txBody>
          <a:bodyPr wrap="none" lIns="91440" tIns="45720" rIns="91440" bIns="45720">
            <a:spAutoFit/>
          </a:bodyPr>
          <a:lstStyle/>
          <a:p>
            <a:pPr algn="ctr"/>
            <a:r>
              <a:rPr lang="en-GB" sz="4400" b="1" dirty="0">
                <a:ln w="0">
                  <a:solidFill>
                    <a:schemeClr val="tx1"/>
                  </a:solidFill>
                </a:ln>
                <a:solidFill>
                  <a:srgbClr val="FFFF00"/>
                </a:solidFill>
                <a:effectLst>
                  <a:outerShdw blurRad="50800" dist="12700" dir="4260000" algn="tl" rotWithShape="0">
                    <a:schemeClr val="dk1"/>
                  </a:outerShdw>
                </a:effectLst>
                <a:latin typeface="Gill Sans MT" panose="020B0502020104020203" pitchFamily="34" charset="77"/>
                <a:cs typeface="Phosphate Inline" panose="02000506050000020004" pitchFamily="2" charset="77"/>
              </a:rPr>
              <a:t>Light</a:t>
            </a:r>
            <a:endParaRPr lang="en-GB" sz="4800" b="1" cap="none" spc="0" dirty="0">
              <a:ln w="0">
                <a:solidFill>
                  <a:schemeClr val="tx1"/>
                </a:solidFill>
              </a:ln>
              <a:solidFill>
                <a:srgbClr val="FFFF00"/>
              </a:solidFill>
              <a:effectLst>
                <a:outerShdw blurRad="50800" dist="12700" dir="4260000" algn="tl" rotWithShape="0">
                  <a:schemeClr val="dk1"/>
                </a:outerShdw>
              </a:effectLst>
              <a:latin typeface="Gill Sans MT" panose="020B0502020104020203" pitchFamily="34" charset="77"/>
              <a:cs typeface="Phosphate Inline" panose="02000506050000020004" pitchFamily="2" charset="77"/>
            </a:endParaRPr>
          </a:p>
        </p:txBody>
      </p:sp>
      <p:sp>
        <p:nvSpPr>
          <p:cNvPr id="6" name="Rectangle 5">
            <a:extLst>
              <a:ext uri="{FF2B5EF4-FFF2-40B4-BE49-F238E27FC236}">
                <a16:creationId xmlns:a16="http://schemas.microsoft.com/office/drawing/2014/main" id="{3406AFF5-E9E8-CE4E-A6D1-19C2855DB269}"/>
              </a:ext>
            </a:extLst>
          </p:cNvPr>
          <p:cNvSpPr/>
          <p:nvPr/>
        </p:nvSpPr>
        <p:spPr>
          <a:xfrm>
            <a:off x="376519" y="321674"/>
            <a:ext cx="5751318" cy="584775"/>
          </a:xfrm>
          <a:prstGeom prst="rect">
            <a:avLst/>
          </a:prstGeom>
          <a:noFill/>
          <a:ln>
            <a:noFill/>
          </a:ln>
        </p:spPr>
        <p:txBody>
          <a:bodyPr wrap="none" lIns="91440" tIns="45720" rIns="91440" bIns="45720">
            <a:spAutoFit/>
          </a:bodyPr>
          <a:lstStyle/>
          <a:p>
            <a:pPr algn="ctr"/>
            <a:r>
              <a:rPr lang="en-GB" sz="3200" b="1" cap="none" spc="0" dirty="0">
                <a:ln w="0">
                  <a:solidFill>
                    <a:schemeClr val="tx1"/>
                  </a:solidFill>
                </a:ln>
                <a:effectLst>
                  <a:outerShdw dist="12700" dir="4260000" algn="tl" rotWithShape="0">
                    <a:schemeClr val="dk1"/>
                  </a:outerShdw>
                </a:effectLst>
                <a:latin typeface="Gill Sans MT" panose="020B0502020104020203" pitchFamily="34" charset="77"/>
                <a:cs typeface="Phosphate Inline" panose="02000506050000020004" pitchFamily="2" charset="77"/>
              </a:rPr>
              <a:t>KNOWLEDGE ORGANISER</a:t>
            </a:r>
          </a:p>
        </p:txBody>
      </p:sp>
      <p:graphicFrame>
        <p:nvGraphicFramePr>
          <p:cNvPr id="10" name="Table 10">
            <a:extLst>
              <a:ext uri="{FF2B5EF4-FFF2-40B4-BE49-F238E27FC236}">
                <a16:creationId xmlns:a16="http://schemas.microsoft.com/office/drawing/2014/main" id="{584E3967-87F3-CD49-9356-CFC6D0DECC3C}"/>
              </a:ext>
            </a:extLst>
          </p:cNvPr>
          <p:cNvGraphicFramePr>
            <a:graphicFrameLocks noGrp="1"/>
          </p:cNvGraphicFramePr>
          <p:nvPr>
            <p:extLst>
              <p:ext uri="{D42A27DB-BD31-4B8C-83A1-F6EECF244321}">
                <p14:modId xmlns:p14="http://schemas.microsoft.com/office/powerpoint/2010/main" val="4138988752"/>
              </p:ext>
            </p:extLst>
          </p:nvPr>
        </p:nvGraphicFramePr>
        <p:xfrm>
          <a:off x="504264" y="1002843"/>
          <a:ext cx="4089990" cy="7936003"/>
        </p:xfrm>
        <a:graphic>
          <a:graphicData uri="http://schemas.openxmlformats.org/drawingml/2006/table">
            <a:tbl>
              <a:tblPr firstRow="1" bandRow="1">
                <a:tableStyleId>{5940675A-B579-460E-94D1-54222C63F5DA}</a:tableStyleId>
              </a:tblPr>
              <a:tblGrid>
                <a:gridCol w="1069933">
                  <a:extLst>
                    <a:ext uri="{9D8B030D-6E8A-4147-A177-3AD203B41FA5}">
                      <a16:colId xmlns:a16="http://schemas.microsoft.com/office/drawing/2014/main" val="2344213269"/>
                    </a:ext>
                  </a:extLst>
                </a:gridCol>
                <a:gridCol w="3020057">
                  <a:extLst>
                    <a:ext uri="{9D8B030D-6E8A-4147-A177-3AD203B41FA5}">
                      <a16:colId xmlns:a16="http://schemas.microsoft.com/office/drawing/2014/main" val="2649323644"/>
                    </a:ext>
                  </a:extLst>
                </a:gridCol>
              </a:tblGrid>
              <a:tr h="565423">
                <a:tc gridSpan="2">
                  <a:txBody>
                    <a:bodyPr/>
                    <a:lstStyle/>
                    <a:p>
                      <a:pPr algn="ctr"/>
                      <a:r>
                        <a:rPr lang="en-GB" sz="1200" b="1" dirty="0">
                          <a:latin typeface="Gill Sans MT" panose="020B0502020104020203" pitchFamily="34" charset="77"/>
                        </a:rPr>
                        <a:t>ESSENTIAL PLANTS VOCABULARY</a:t>
                      </a:r>
                    </a:p>
                  </a:txBody>
                  <a:tcPr anchor="ctr">
                    <a:solidFill>
                      <a:schemeClr val="accent1">
                        <a:lumMod val="60000"/>
                        <a:lumOff val="40000"/>
                      </a:schemeClr>
                    </a:solidFill>
                  </a:tcPr>
                </a:tc>
                <a:tc hMerge="1">
                  <a:txBody>
                    <a:bodyPr/>
                    <a:lstStyle/>
                    <a:p>
                      <a:endParaRPr lang="en-GB" sz="1200" dirty="0"/>
                    </a:p>
                  </a:txBody>
                  <a:tcPr/>
                </a:tc>
                <a:extLst>
                  <a:ext uri="{0D108BD9-81ED-4DB2-BD59-A6C34878D82A}">
                    <a16:rowId xmlns:a16="http://schemas.microsoft.com/office/drawing/2014/main" val="824812075"/>
                  </a:ext>
                </a:extLst>
              </a:tr>
              <a:tr h="491372">
                <a:tc>
                  <a:txBody>
                    <a:bodyPr/>
                    <a:lstStyle/>
                    <a:p>
                      <a:pPr algn="ctr"/>
                      <a:r>
                        <a:rPr lang="en-GB" sz="1100" b="1" dirty="0">
                          <a:latin typeface="Gill Sans MT"/>
                        </a:rPr>
                        <a:t>light</a:t>
                      </a:r>
                    </a:p>
                  </a:txBody>
                  <a:tcPr anchor="ctr">
                    <a:solidFill>
                      <a:schemeClr val="accent1">
                        <a:lumMod val="20000"/>
                        <a:lumOff val="80000"/>
                      </a:schemeClr>
                    </a:solidFill>
                  </a:tcPr>
                </a:tc>
                <a:tc>
                  <a:txBody>
                    <a:bodyPr/>
                    <a:lstStyle/>
                    <a:p>
                      <a:pPr algn="ctr"/>
                      <a:r>
                        <a:rPr lang="en-GB" sz="1100" dirty="0">
                          <a:latin typeface="Gill Sans MT" panose="020B0502020104020203" pitchFamily="34" charset="0"/>
                        </a:rPr>
                        <a:t>a form of energy that allows our eyes to see</a:t>
                      </a:r>
                    </a:p>
                  </a:txBody>
                  <a:tcPr anchor="ctr"/>
                </a:tc>
                <a:extLst>
                  <a:ext uri="{0D108BD9-81ED-4DB2-BD59-A6C34878D82A}">
                    <a16:rowId xmlns:a16="http://schemas.microsoft.com/office/drawing/2014/main" val="144233429"/>
                  </a:ext>
                </a:extLst>
              </a:tr>
              <a:tr h="491372">
                <a:tc>
                  <a:txBody>
                    <a:bodyPr/>
                    <a:lstStyle/>
                    <a:p>
                      <a:pPr algn="ctr"/>
                      <a:r>
                        <a:rPr lang="en-GB" sz="1100" b="1" dirty="0">
                          <a:latin typeface="Gill Sans MT"/>
                        </a:rPr>
                        <a:t>reflect</a:t>
                      </a: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the process that describes light bouncing off a surface</a:t>
                      </a:r>
                      <a:endParaRPr lang="en-GB" sz="1100" dirty="0">
                        <a:latin typeface="Gill Sans MT" panose="020B0502020104020203" pitchFamily="34" charset="0"/>
                      </a:endParaRPr>
                    </a:p>
                  </a:txBody>
                  <a:tcPr anchor="ctr"/>
                </a:tc>
                <a:extLst>
                  <a:ext uri="{0D108BD9-81ED-4DB2-BD59-A6C34878D82A}">
                    <a16:rowId xmlns:a16="http://schemas.microsoft.com/office/drawing/2014/main" val="3708563774"/>
                  </a:ext>
                </a:extLst>
              </a:tr>
              <a:tr h="491372">
                <a:tc>
                  <a:txBody>
                    <a:bodyPr/>
                    <a:lstStyle/>
                    <a:p>
                      <a:pPr algn="ctr"/>
                      <a:r>
                        <a:rPr lang="en-GB" sz="1100" b="1" dirty="0">
                          <a:latin typeface="Gill Sans MT"/>
                        </a:rPr>
                        <a:t>Vitamin D</a:t>
                      </a: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a vitamin that come from sunlight or food and important for bone strength</a:t>
                      </a:r>
                      <a:endParaRPr lang="en-GB" sz="1100" dirty="0">
                        <a:latin typeface="Gill Sans MT" panose="020B0502020104020203" pitchFamily="34" charset="0"/>
                      </a:endParaRPr>
                    </a:p>
                  </a:txBody>
                  <a:tcPr anchor="ctr"/>
                </a:tc>
                <a:extLst>
                  <a:ext uri="{0D108BD9-81ED-4DB2-BD59-A6C34878D82A}">
                    <a16:rowId xmlns:a16="http://schemas.microsoft.com/office/drawing/2014/main" val="152157742"/>
                  </a:ext>
                </a:extLst>
              </a:tr>
              <a:tr h="491372">
                <a:tc>
                  <a:txBody>
                    <a:bodyPr/>
                    <a:lstStyle/>
                    <a:p>
                      <a:pPr algn="ctr"/>
                      <a:r>
                        <a:rPr lang="en-GB" sz="1100" b="1" dirty="0">
                          <a:latin typeface="Gill Sans MT"/>
                        </a:rPr>
                        <a:t>ultraviolet rays</a:t>
                      </a:r>
                      <a:endParaRPr lang="en-GB" sz="1100" b="1" dirty="0">
                        <a:latin typeface="Gill Sans MT" panose="020B0502020104020203" pitchFamily="34" charset="0"/>
                      </a:endParaRP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type of light that can be harmful</a:t>
                      </a:r>
                      <a:endParaRPr lang="en-GB" sz="1100" dirty="0">
                        <a:latin typeface="Gill Sans MT" panose="020B0502020104020203" pitchFamily="34" charset="0"/>
                      </a:endParaRPr>
                    </a:p>
                  </a:txBody>
                  <a:tcPr anchor="ctr"/>
                </a:tc>
                <a:extLst>
                  <a:ext uri="{0D108BD9-81ED-4DB2-BD59-A6C34878D82A}">
                    <a16:rowId xmlns:a16="http://schemas.microsoft.com/office/drawing/2014/main" val="3127595459"/>
                  </a:ext>
                </a:extLst>
              </a:tr>
              <a:tr h="491372">
                <a:tc>
                  <a:txBody>
                    <a:bodyPr/>
                    <a:lstStyle/>
                    <a:p>
                      <a:pPr algn="ctr"/>
                      <a:r>
                        <a:rPr lang="en-GB" sz="1100" b="1" dirty="0">
                          <a:latin typeface="Gill Sans MT"/>
                        </a:rPr>
                        <a:t>fluorescent</a:t>
                      </a: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gives a highly visible reflection of light</a:t>
                      </a:r>
                      <a:endParaRPr lang="en-GB" sz="1100" dirty="0">
                        <a:latin typeface="Gill Sans MT" panose="020B0502020104020203" pitchFamily="34" charset="0"/>
                      </a:endParaRPr>
                    </a:p>
                  </a:txBody>
                  <a:tcPr anchor="ctr"/>
                </a:tc>
                <a:extLst>
                  <a:ext uri="{0D108BD9-81ED-4DB2-BD59-A6C34878D82A}">
                    <a16:rowId xmlns:a16="http://schemas.microsoft.com/office/drawing/2014/main" val="520535911"/>
                  </a:ext>
                </a:extLst>
              </a:tr>
              <a:tr h="491372">
                <a:tc>
                  <a:txBody>
                    <a:bodyPr/>
                    <a:lstStyle/>
                    <a:p>
                      <a:pPr algn="ctr"/>
                      <a:r>
                        <a:rPr lang="en-GB" sz="1100" b="1" dirty="0">
                          <a:latin typeface="Gill Sans MT"/>
                        </a:rPr>
                        <a:t>high visibility</a:t>
                      </a: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can be seen easily</a:t>
                      </a:r>
                      <a:endParaRPr lang="en-GB" sz="1100" dirty="0">
                        <a:latin typeface="Gill Sans MT" panose="020B0502020104020203" pitchFamily="34" charset="0"/>
                      </a:endParaRPr>
                    </a:p>
                  </a:txBody>
                  <a:tcPr anchor="ctr"/>
                </a:tc>
                <a:extLst>
                  <a:ext uri="{0D108BD9-81ED-4DB2-BD59-A6C34878D82A}">
                    <a16:rowId xmlns:a16="http://schemas.microsoft.com/office/drawing/2014/main" val="1225294210"/>
                  </a:ext>
                </a:extLst>
              </a:tr>
              <a:tr h="491372">
                <a:tc>
                  <a:txBody>
                    <a:bodyPr/>
                    <a:lstStyle/>
                    <a:p>
                      <a:pPr algn="ctr"/>
                      <a:r>
                        <a:rPr lang="en-GB" sz="1100" b="1" dirty="0">
                          <a:latin typeface="Gill Sans MT"/>
                        </a:rPr>
                        <a:t>shadow</a:t>
                      </a: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a dark image that is formed when an object blocks the light</a:t>
                      </a:r>
                      <a:endParaRPr lang="en-GB" sz="1100" dirty="0">
                        <a:latin typeface="Gill Sans MT" panose="020B0502020104020203" pitchFamily="34" charset="0"/>
                      </a:endParaRPr>
                    </a:p>
                  </a:txBody>
                  <a:tcPr anchor="ctr"/>
                </a:tc>
                <a:extLst>
                  <a:ext uri="{0D108BD9-81ED-4DB2-BD59-A6C34878D82A}">
                    <a16:rowId xmlns:a16="http://schemas.microsoft.com/office/drawing/2014/main" val="1182610385"/>
                  </a:ext>
                </a:extLst>
              </a:tr>
              <a:tr h="491372">
                <a:tc>
                  <a:txBody>
                    <a:bodyPr/>
                    <a:lstStyle/>
                    <a:p>
                      <a:pPr algn="ctr"/>
                      <a:r>
                        <a:rPr lang="en-GB" sz="1100" b="1" dirty="0">
                          <a:latin typeface="Gill Sans MT"/>
                        </a:rPr>
                        <a:t>ray</a:t>
                      </a: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a thin beam of light</a:t>
                      </a:r>
                      <a:endParaRPr lang="en-GB" sz="1100" dirty="0">
                        <a:latin typeface="Gill Sans MT" panose="020B0502020104020203" pitchFamily="34" charset="0"/>
                      </a:endParaRPr>
                    </a:p>
                  </a:txBody>
                  <a:tcPr anchor="ctr"/>
                </a:tc>
                <a:extLst>
                  <a:ext uri="{0D108BD9-81ED-4DB2-BD59-A6C34878D82A}">
                    <a16:rowId xmlns:a16="http://schemas.microsoft.com/office/drawing/2014/main" val="1471841805"/>
                  </a:ext>
                </a:extLst>
              </a:tr>
              <a:tr h="491372">
                <a:tc>
                  <a:txBody>
                    <a:bodyPr/>
                    <a:lstStyle/>
                    <a:p>
                      <a:pPr algn="ctr"/>
                      <a:r>
                        <a:rPr lang="en-GB" sz="1100" b="1" dirty="0">
                          <a:latin typeface="Gill Sans MT"/>
                        </a:rPr>
                        <a:t>cast</a:t>
                      </a: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to throw or project</a:t>
                      </a:r>
                      <a:endParaRPr lang="en-GB" sz="1100" dirty="0">
                        <a:latin typeface="Gill Sans MT" panose="020B0502020104020203" pitchFamily="34" charset="0"/>
                      </a:endParaRPr>
                    </a:p>
                  </a:txBody>
                  <a:tcPr anchor="ctr"/>
                </a:tc>
                <a:extLst>
                  <a:ext uri="{0D108BD9-81ED-4DB2-BD59-A6C34878D82A}">
                    <a16:rowId xmlns:a16="http://schemas.microsoft.com/office/drawing/2014/main" val="2064564703"/>
                  </a:ext>
                </a:extLst>
              </a:tr>
              <a:tr h="491372">
                <a:tc>
                  <a:txBody>
                    <a:bodyPr/>
                    <a:lstStyle/>
                    <a:p>
                      <a:pPr algn="ctr"/>
                      <a:r>
                        <a:rPr lang="en-GB" sz="1100" b="1" dirty="0">
                          <a:latin typeface="Gill Sans MT"/>
                        </a:rPr>
                        <a:t>position</a:t>
                      </a: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where something is placed</a:t>
                      </a:r>
                      <a:endParaRPr lang="en-GB" sz="1100" dirty="0">
                        <a:latin typeface="Gill Sans MT" panose="020B0502020104020203" pitchFamily="34" charset="0"/>
                      </a:endParaRPr>
                    </a:p>
                  </a:txBody>
                  <a:tcPr anchor="ctr"/>
                </a:tc>
                <a:extLst>
                  <a:ext uri="{0D108BD9-81ED-4DB2-BD59-A6C34878D82A}">
                    <a16:rowId xmlns:a16="http://schemas.microsoft.com/office/drawing/2014/main" val="893870930"/>
                  </a:ext>
                </a:extLst>
              </a:tr>
              <a:tr h="491372">
                <a:tc>
                  <a:txBody>
                    <a:bodyPr/>
                    <a:lstStyle/>
                    <a:p>
                      <a:pPr algn="ctr"/>
                      <a:r>
                        <a:rPr lang="en-GB" sz="1100" b="1" dirty="0">
                          <a:latin typeface="Gill Sans MT"/>
                        </a:rPr>
                        <a:t>shape</a:t>
                      </a:r>
                    </a:p>
                  </a:txBody>
                  <a:tcPr anchor="ctr">
                    <a:solidFill>
                      <a:schemeClr val="accent1">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t>the outline of something</a:t>
                      </a:r>
                      <a:endParaRPr lang="en-GB" sz="1100" dirty="0">
                        <a:latin typeface="Gill Sans MT" panose="020B0502020104020203" pitchFamily="34" charset="0"/>
                      </a:endParaRPr>
                    </a:p>
                  </a:txBody>
                  <a:tcPr anchor="ctr"/>
                </a:tc>
                <a:extLst>
                  <a:ext uri="{0D108BD9-81ED-4DB2-BD59-A6C34878D82A}">
                    <a16:rowId xmlns:a16="http://schemas.microsoft.com/office/drawing/2014/main" val="1323434774"/>
                  </a:ext>
                </a:extLst>
              </a:tr>
              <a:tr h="491372">
                <a:tc>
                  <a:txBody>
                    <a:bodyPr/>
                    <a:lstStyle/>
                    <a:p>
                      <a:pPr algn="ctr"/>
                      <a:r>
                        <a:rPr lang="en-GB" sz="1100" b="1" dirty="0">
                          <a:latin typeface="Gill Sans MT"/>
                        </a:rPr>
                        <a:t>puppet</a:t>
                      </a:r>
                      <a:endParaRPr lang="en-GB" sz="1100" b="1" dirty="0">
                        <a:solidFill>
                          <a:schemeClr val="tx1"/>
                        </a:solidFill>
                        <a:latin typeface="Gill Sans MT"/>
                      </a:endParaRPr>
                    </a:p>
                  </a:txBody>
                  <a:tcPr anchor="ctr">
                    <a:solidFill>
                      <a:schemeClr val="accent5">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latin typeface="Gill Sans MT" panose="020B0502020104020203" pitchFamily="34" charset="0"/>
                        </a:rPr>
                        <a:t>a</a:t>
                      </a:r>
                      <a:r>
                        <a:rPr lang="en-GB" sz="1100" dirty="0"/>
                        <a:t> doll that looks like a person or an animal</a:t>
                      </a:r>
                      <a:endParaRPr lang="en-GB" sz="1100" dirty="0">
                        <a:latin typeface="Gill Sans MT" panose="020B0502020104020203" pitchFamily="34" charset="0"/>
                      </a:endParaRPr>
                    </a:p>
                  </a:txBody>
                  <a:tcPr anchor="ctr"/>
                </a:tc>
                <a:extLst>
                  <a:ext uri="{0D108BD9-81ED-4DB2-BD59-A6C34878D82A}">
                    <a16:rowId xmlns:a16="http://schemas.microsoft.com/office/drawing/2014/main" val="3261127429"/>
                  </a:ext>
                </a:extLst>
              </a:tr>
              <a:tr h="491372">
                <a:tc>
                  <a:txBody>
                    <a:bodyPr/>
                    <a:lstStyle/>
                    <a:p>
                      <a:pPr algn="ctr"/>
                      <a:r>
                        <a:rPr lang="en-GB" sz="1100" b="1" dirty="0">
                          <a:latin typeface="Gill Sans MT" panose="020B0502020104020203" pitchFamily="34" charset="0"/>
                        </a:rPr>
                        <a:t>temperature</a:t>
                      </a:r>
                    </a:p>
                  </a:txBody>
                  <a:tcPr anchor="ctr">
                    <a:solidFill>
                      <a:schemeClr val="accent4"/>
                    </a:solidFill>
                  </a:tcPr>
                </a:tc>
                <a:tc>
                  <a:txBody>
                    <a:bodyPr/>
                    <a:lstStyle/>
                    <a:p>
                      <a:pPr algn="ctr"/>
                      <a:r>
                        <a:rPr lang="en-GB" sz="1100" dirty="0">
                          <a:latin typeface="Gill Sans MT" panose="020B0502020104020203" pitchFamily="34" charset="0"/>
                        </a:rPr>
                        <a:t>how warm or cold something is</a:t>
                      </a:r>
                    </a:p>
                  </a:txBody>
                  <a:tcPr anchor="ctr"/>
                </a:tc>
                <a:extLst>
                  <a:ext uri="{0D108BD9-81ED-4DB2-BD59-A6C34878D82A}">
                    <a16:rowId xmlns:a16="http://schemas.microsoft.com/office/drawing/2014/main" val="2521363844"/>
                  </a:ext>
                </a:extLst>
              </a:tr>
              <a:tr h="491372">
                <a:tc>
                  <a:txBody>
                    <a:bodyPr/>
                    <a:lstStyle/>
                    <a:p>
                      <a:pPr algn="ctr"/>
                      <a:r>
                        <a:rPr lang="en-GB" sz="1100" b="1" dirty="0">
                          <a:solidFill>
                            <a:schemeClr val="tx1"/>
                          </a:solidFill>
                          <a:latin typeface="Gill Sans MT" panose="020B0502020104020203" pitchFamily="34" charset="0"/>
                        </a:rPr>
                        <a:t>respire</a:t>
                      </a:r>
                    </a:p>
                  </a:txBody>
                  <a:tcPr anchor="ctr">
                    <a:solidFill>
                      <a:schemeClr val="accent4"/>
                    </a:solidFill>
                  </a:tcPr>
                </a:tc>
                <a:tc>
                  <a:txBody>
                    <a:bodyPr/>
                    <a:lstStyle/>
                    <a:p>
                      <a:pPr algn="ctr"/>
                      <a:r>
                        <a:rPr lang="en-GB" sz="1100" b="0" i="0" u="none" strike="noStrike" kern="1200" baseline="0" dirty="0">
                          <a:solidFill>
                            <a:schemeClr val="tx1"/>
                          </a:solidFill>
                          <a:latin typeface="Gill Sans MT" panose="020B0502020104020203" pitchFamily="34" charset="0"/>
                          <a:ea typeface="+mn-ea"/>
                          <a:cs typeface="+mn-cs"/>
                        </a:rPr>
                        <a:t>to breathe</a:t>
                      </a:r>
                    </a:p>
                  </a:txBody>
                  <a:tcPr anchor="ctr"/>
                </a:tc>
                <a:extLst>
                  <a:ext uri="{0D108BD9-81ED-4DB2-BD59-A6C34878D82A}">
                    <a16:rowId xmlns:a16="http://schemas.microsoft.com/office/drawing/2014/main" val="3086516651"/>
                  </a:ext>
                </a:extLst>
              </a:tr>
              <a:tr h="491372">
                <a:tc>
                  <a:txBody>
                    <a:bodyPr/>
                    <a:lstStyle/>
                    <a:p>
                      <a:pPr algn="ctr"/>
                      <a:r>
                        <a:rPr lang="en-GB" sz="1100" b="1" i="0" u="none" strike="noStrike" kern="1200" baseline="0" dirty="0">
                          <a:solidFill>
                            <a:schemeClr val="tx1"/>
                          </a:solidFill>
                          <a:latin typeface="Gill Sans MT" panose="020B0502020104020203" pitchFamily="34" charset="0"/>
                          <a:ea typeface="+mn-ea"/>
                          <a:cs typeface="+mn-cs"/>
                        </a:rPr>
                        <a:t>balanced</a:t>
                      </a:r>
                    </a:p>
                  </a:txBody>
                  <a:tcPr anchor="ctr">
                    <a:solidFill>
                      <a:schemeClr val="accent4"/>
                    </a:solidFill>
                  </a:tcPr>
                </a:tc>
                <a:tc>
                  <a:txBody>
                    <a:bodyPr/>
                    <a:lstStyle/>
                    <a:p>
                      <a:pPr algn="ctr"/>
                      <a:r>
                        <a:rPr lang="en-GB" sz="1100" b="0" i="0" u="none" strike="noStrike" kern="1200" baseline="0" dirty="0">
                          <a:solidFill>
                            <a:schemeClr val="tx1"/>
                          </a:solidFill>
                          <a:latin typeface="Gill Sans MT" panose="020B0502020104020203" pitchFamily="34" charset="0"/>
                          <a:ea typeface="+mn-ea"/>
                          <a:cs typeface="+mn-cs"/>
                        </a:rPr>
                        <a:t>in good proportion</a:t>
                      </a:r>
                    </a:p>
                  </a:txBody>
                  <a:tcPr anchor="ctr"/>
                </a:tc>
                <a:extLst>
                  <a:ext uri="{0D108BD9-81ED-4DB2-BD59-A6C34878D82A}">
                    <a16:rowId xmlns:a16="http://schemas.microsoft.com/office/drawing/2014/main" val="4129890198"/>
                  </a:ext>
                </a:extLst>
              </a:tr>
            </a:tbl>
          </a:graphicData>
        </a:graphic>
      </p:graphicFrame>
      <p:graphicFrame>
        <p:nvGraphicFramePr>
          <p:cNvPr id="17" name="Table 10">
            <a:extLst>
              <a:ext uri="{FF2B5EF4-FFF2-40B4-BE49-F238E27FC236}">
                <a16:creationId xmlns:a16="http://schemas.microsoft.com/office/drawing/2014/main" id="{B282761F-969F-D243-A8F6-6981A096851F}"/>
              </a:ext>
            </a:extLst>
          </p:cNvPr>
          <p:cNvGraphicFramePr>
            <a:graphicFrameLocks noGrp="1"/>
          </p:cNvGraphicFramePr>
          <p:nvPr>
            <p:extLst>
              <p:ext uri="{D42A27DB-BD31-4B8C-83A1-F6EECF244321}">
                <p14:modId xmlns:p14="http://schemas.microsoft.com/office/powerpoint/2010/main" val="3933001680"/>
              </p:ext>
            </p:extLst>
          </p:nvPr>
        </p:nvGraphicFramePr>
        <p:xfrm>
          <a:off x="4672898" y="6973358"/>
          <a:ext cx="4358053" cy="1931316"/>
        </p:xfrm>
        <a:graphic>
          <a:graphicData uri="http://schemas.openxmlformats.org/drawingml/2006/table">
            <a:tbl>
              <a:tblPr firstRow="1" bandRow="1">
                <a:tableStyleId>{5940675A-B579-460E-94D1-54222C63F5DA}</a:tableStyleId>
              </a:tblPr>
              <a:tblGrid>
                <a:gridCol w="1609589">
                  <a:extLst>
                    <a:ext uri="{9D8B030D-6E8A-4147-A177-3AD203B41FA5}">
                      <a16:colId xmlns:a16="http://schemas.microsoft.com/office/drawing/2014/main" val="2649323644"/>
                    </a:ext>
                  </a:extLst>
                </a:gridCol>
                <a:gridCol w="2748464">
                  <a:extLst>
                    <a:ext uri="{9D8B030D-6E8A-4147-A177-3AD203B41FA5}">
                      <a16:colId xmlns:a16="http://schemas.microsoft.com/office/drawing/2014/main" val="1420311603"/>
                    </a:ext>
                  </a:extLst>
                </a:gridCol>
              </a:tblGrid>
              <a:tr h="491372">
                <a:tc gridSpan="2">
                  <a:txBody>
                    <a:bodyPr/>
                    <a:lstStyle/>
                    <a:p>
                      <a:pPr algn="ctr"/>
                      <a:r>
                        <a:rPr lang="en-GB" sz="1200" b="1" dirty="0">
                          <a:latin typeface="Gill Sans MT" panose="020B0502020104020203" pitchFamily="34" charset="77"/>
                        </a:rPr>
                        <a:t>MAKING LINKS TO PREVIOUS LEARNING</a:t>
                      </a:r>
                    </a:p>
                    <a:p>
                      <a:pPr algn="ctr"/>
                      <a:r>
                        <a:rPr lang="en-GB" sz="1200" b="1" dirty="0">
                          <a:latin typeface="Gill Sans MT" panose="020B0502020104020203" pitchFamily="34" charset="77"/>
                        </a:rPr>
                        <a:t> </a:t>
                      </a:r>
                      <a:r>
                        <a:rPr lang="en-GB" sz="1200" b="1" dirty="0">
                          <a:solidFill>
                            <a:schemeClr val="bg1"/>
                          </a:solidFill>
                          <a:latin typeface="Gill Sans MT" panose="020B0502020104020203" pitchFamily="34" charset="77"/>
                        </a:rPr>
                        <a:t>GOLDEN VOCABULARY</a:t>
                      </a:r>
                    </a:p>
                  </a:txBody>
                  <a:tcPr anchor="ctr">
                    <a:solidFill>
                      <a:schemeClr val="accent4"/>
                    </a:solidFill>
                  </a:tcPr>
                </a:tc>
                <a:tc hMerge="1">
                  <a:txBody>
                    <a:bodyPr/>
                    <a:lstStyle/>
                    <a:p>
                      <a:pPr algn="ctr"/>
                      <a:endParaRPr lang="en-GB" sz="1200" dirty="0">
                        <a:latin typeface="Gill Sans MT" panose="020B0502020104020203" pitchFamily="34" charset="77"/>
                      </a:endParaRPr>
                    </a:p>
                  </a:txBody>
                  <a:tcPr anchor="ctr"/>
                </a:tc>
                <a:extLst>
                  <a:ext uri="{0D108BD9-81ED-4DB2-BD59-A6C34878D82A}">
                    <a16:rowId xmlns:a16="http://schemas.microsoft.com/office/drawing/2014/main" val="3095864142"/>
                  </a:ext>
                </a:extLst>
              </a:tr>
              <a:tr h="341537">
                <a:tc>
                  <a:txBody>
                    <a:bodyPr/>
                    <a:lstStyle/>
                    <a:p>
                      <a:pPr algn="ctr"/>
                      <a:r>
                        <a:rPr lang="en-GB" sz="1200" b="1" dirty="0">
                          <a:solidFill>
                            <a:srgbClr val="FFC000"/>
                          </a:solidFill>
                          <a:latin typeface="Gill Sans MT" panose="020B0502020104020203" pitchFamily="34" charset="77"/>
                        </a:rPr>
                        <a:t>Seasonal Change</a:t>
                      </a:r>
                      <a:br>
                        <a:rPr lang="en-GB" sz="1200" b="1" dirty="0">
                          <a:solidFill>
                            <a:srgbClr val="FFC000"/>
                          </a:solidFill>
                          <a:latin typeface="Gill Sans MT" panose="020B0502020104020203" pitchFamily="34" charset="77"/>
                        </a:rPr>
                      </a:br>
                      <a:r>
                        <a:rPr lang="en-GB" sz="1200" b="1" dirty="0">
                          <a:solidFill>
                            <a:srgbClr val="FFC000"/>
                          </a:solidFill>
                          <a:latin typeface="Gill Sans MT" panose="020B0502020104020203" pitchFamily="34" charset="77"/>
                        </a:rPr>
                        <a:t>(Y1)</a:t>
                      </a:r>
                    </a:p>
                  </a:txBody>
                  <a:tcPr anchor="ctr"/>
                </a:tc>
                <a:tc>
                  <a:txBody>
                    <a:bodyPr/>
                    <a:lstStyle/>
                    <a:p>
                      <a:pPr algn="ctr"/>
                      <a:r>
                        <a:rPr lang="en-GB" sz="1200" b="0" dirty="0">
                          <a:solidFill>
                            <a:schemeClr val="tx1"/>
                          </a:solidFill>
                          <a:latin typeface="Gill Sans MT" panose="020B0502020104020203" pitchFamily="34" charset="77"/>
                        </a:rPr>
                        <a:t>In Summer, the </a:t>
                      </a:r>
                      <a:r>
                        <a:rPr lang="en-GB" sz="1200" b="1" dirty="0">
                          <a:solidFill>
                            <a:srgbClr val="FF0000"/>
                          </a:solidFill>
                          <a:latin typeface="Gill Sans MT" panose="020B0502020104020203" pitchFamily="34" charset="77"/>
                        </a:rPr>
                        <a:t>temperature </a:t>
                      </a:r>
                      <a:r>
                        <a:rPr lang="en-GB" sz="1200" b="0" dirty="0">
                          <a:solidFill>
                            <a:schemeClr val="tx1"/>
                          </a:solidFill>
                          <a:latin typeface="Gill Sans MT" panose="020B0502020104020203" pitchFamily="34" charset="77"/>
                        </a:rPr>
                        <a:t>tends to be warmer.</a:t>
                      </a:r>
                    </a:p>
                  </a:txBody>
                  <a:tcPr anchor="ctr"/>
                </a:tc>
                <a:extLst>
                  <a:ext uri="{0D108BD9-81ED-4DB2-BD59-A6C34878D82A}">
                    <a16:rowId xmlns:a16="http://schemas.microsoft.com/office/drawing/2014/main" val="144233429"/>
                  </a:ext>
                </a:extLst>
              </a:tr>
              <a:tr h="491372">
                <a:tc>
                  <a:txBody>
                    <a:bodyPr/>
                    <a:lstStyle/>
                    <a:p>
                      <a:pPr algn="ctr"/>
                      <a:r>
                        <a:rPr lang="en-GB" sz="1200" b="1" dirty="0">
                          <a:solidFill>
                            <a:srgbClr val="FFC000"/>
                          </a:solidFill>
                          <a:latin typeface="Gill Sans MT" panose="020B0502020104020203" pitchFamily="34" charset="77"/>
                        </a:rPr>
                        <a:t>Living things and their habitats (Y2)</a:t>
                      </a:r>
                    </a:p>
                  </a:txBody>
                  <a:tcPr anchor="ct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200" dirty="0">
                          <a:latin typeface="Gill Sans MT" panose="020B0502020104020203" pitchFamily="34" charset="77"/>
                        </a:rPr>
                        <a:t>All living things need to </a:t>
                      </a:r>
                      <a:r>
                        <a:rPr lang="en-GB" sz="1200" b="1" dirty="0">
                          <a:solidFill>
                            <a:srgbClr val="FF0000"/>
                          </a:solidFill>
                          <a:latin typeface="Gill Sans MT" panose="020B0502020104020203" pitchFamily="34" charset="77"/>
                        </a:rPr>
                        <a:t>respire</a:t>
                      </a:r>
                      <a:r>
                        <a:rPr lang="en-GB" sz="1200" dirty="0">
                          <a:latin typeface="Gill Sans MT" panose="020B0502020104020203" pitchFamily="34" charset="77"/>
                        </a:rPr>
                        <a:t> in order to survive.</a:t>
                      </a:r>
                    </a:p>
                  </a:txBody>
                  <a:tcPr anchor="ctr"/>
                </a:tc>
                <a:extLst>
                  <a:ext uri="{0D108BD9-81ED-4DB2-BD59-A6C34878D82A}">
                    <a16:rowId xmlns:a16="http://schemas.microsoft.com/office/drawing/2014/main" val="3708563774"/>
                  </a:ext>
                </a:extLst>
              </a:tr>
              <a:tr h="491372">
                <a:tc>
                  <a:txBody>
                    <a:bodyPr/>
                    <a:lstStyle/>
                    <a:p>
                      <a:pPr algn="ctr"/>
                      <a:r>
                        <a:rPr lang="en-GB" sz="1200" b="1" dirty="0">
                          <a:solidFill>
                            <a:srgbClr val="FFC000"/>
                          </a:solidFill>
                          <a:latin typeface="Gill Sans MT" panose="020B0502020104020203" pitchFamily="34" charset="77"/>
                        </a:rPr>
                        <a:t>Living things and their habitats (Y3)</a:t>
                      </a:r>
                    </a:p>
                  </a:txBody>
                  <a:tcPr anchor="ct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Gill Sans MT" panose="020B0502020104020203" pitchFamily="34" charset="77"/>
                        </a:rPr>
                        <a:t>To be healthy, you need to eat a </a:t>
                      </a:r>
                      <a:r>
                        <a:rPr lang="en-GB" sz="1200" b="1" dirty="0">
                          <a:solidFill>
                            <a:srgbClr val="FF0000"/>
                          </a:solidFill>
                          <a:latin typeface="Gill Sans MT" panose="020B0502020104020203" pitchFamily="34" charset="77"/>
                        </a:rPr>
                        <a:t>balanced </a:t>
                      </a:r>
                      <a:r>
                        <a:rPr lang="en-GB" sz="1200" b="0" dirty="0">
                          <a:solidFill>
                            <a:schemeClr val="tx1"/>
                          </a:solidFill>
                          <a:latin typeface="Gill Sans MT" panose="020B0502020104020203" pitchFamily="34" charset="77"/>
                        </a:rPr>
                        <a:t>diet.</a:t>
                      </a:r>
                    </a:p>
                  </a:txBody>
                  <a:tcPr anchor="ctr"/>
                </a:tc>
                <a:extLst>
                  <a:ext uri="{0D108BD9-81ED-4DB2-BD59-A6C34878D82A}">
                    <a16:rowId xmlns:a16="http://schemas.microsoft.com/office/drawing/2014/main" val="152157742"/>
                  </a:ext>
                </a:extLst>
              </a:tr>
            </a:tbl>
          </a:graphicData>
        </a:graphic>
      </p:graphicFrame>
      <p:sp>
        <p:nvSpPr>
          <p:cNvPr id="28" name="Rectangle 27">
            <a:extLst>
              <a:ext uri="{FF2B5EF4-FFF2-40B4-BE49-F238E27FC236}">
                <a16:creationId xmlns:a16="http://schemas.microsoft.com/office/drawing/2014/main" id="{2C85EBD9-8FA1-1341-BB3E-559B559E82EE}"/>
              </a:ext>
            </a:extLst>
          </p:cNvPr>
          <p:cNvSpPr/>
          <p:nvPr/>
        </p:nvSpPr>
        <p:spPr>
          <a:xfrm>
            <a:off x="331694" y="309282"/>
            <a:ext cx="12138212" cy="8982636"/>
          </a:xfrm>
          <a:prstGeom prst="rect">
            <a:avLst/>
          </a:prstGeom>
          <a:noFill/>
          <a:ln w="73025"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B8895EF6-9BC7-114D-9201-5B59EBAE127B}"/>
              </a:ext>
            </a:extLst>
          </p:cNvPr>
          <p:cNvSpPr txBox="1"/>
          <p:nvPr/>
        </p:nvSpPr>
        <p:spPr>
          <a:xfrm>
            <a:off x="5474104" y="9316381"/>
            <a:ext cx="1853392" cy="261610"/>
          </a:xfrm>
          <a:prstGeom prst="rect">
            <a:avLst/>
          </a:prstGeom>
          <a:noFill/>
        </p:spPr>
        <p:txBody>
          <a:bodyPr wrap="none" rtlCol="0">
            <a:spAutoFit/>
          </a:bodyPr>
          <a:lstStyle/>
          <a:p>
            <a:r>
              <a:rPr lang="en-GB" sz="1100" dirty="0">
                <a:solidFill>
                  <a:schemeClr val="bg1">
                    <a:lumMod val="65000"/>
                  </a:schemeClr>
                </a:solidFill>
                <a:latin typeface="Gill Sans MT" panose="020B0502020104020203" pitchFamily="34" charset="77"/>
              </a:rPr>
              <a:t>© Vocabulary Ninja Ltd 2021</a:t>
            </a:r>
          </a:p>
        </p:txBody>
      </p:sp>
      <p:pic>
        <p:nvPicPr>
          <p:cNvPr id="31" name="Picture 30" descr="Logo, icon&#10;&#10;Description automatically generated">
            <a:extLst>
              <a:ext uri="{FF2B5EF4-FFF2-40B4-BE49-F238E27FC236}">
                <a16:creationId xmlns:a16="http://schemas.microsoft.com/office/drawing/2014/main" id="{C9C856B8-3DC9-9342-B529-51C090A67497}"/>
              </a:ext>
            </a:extLst>
          </p:cNvPr>
          <p:cNvPicPr>
            <a:picLocks noChangeAspect="1"/>
          </p:cNvPicPr>
          <p:nvPr/>
        </p:nvPicPr>
        <p:blipFill>
          <a:blip r:embed="rId5"/>
          <a:stretch>
            <a:fillRect/>
          </a:stretch>
        </p:blipFill>
        <p:spPr>
          <a:xfrm>
            <a:off x="11513465" y="441168"/>
            <a:ext cx="911616" cy="698006"/>
          </a:xfrm>
          <a:prstGeom prst="rect">
            <a:avLst/>
          </a:prstGeom>
        </p:spPr>
      </p:pic>
      <p:pic>
        <p:nvPicPr>
          <p:cNvPr id="7" name="Picture 6" descr="A logo of a company&#10;&#10;Description automatically generated">
            <a:extLst>
              <a:ext uri="{FF2B5EF4-FFF2-40B4-BE49-F238E27FC236}">
                <a16:creationId xmlns:a16="http://schemas.microsoft.com/office/drawing/2014/main" id="{F0194A8D-2357-4E29-803B-F3C0413AB3E8}"/>
              </a:ext>
            </a:extLst>
          </p:cNvPr>
          <p:cNvPicPr>
            <a:picLocks noChangeAspect="1"/>
          </p:cNvPicPr>
          <p:nvPr/>
        </p:nvPicPr>
        <p:blipFill>
          <a:blip r:embed="rId6"/>
          <a:stretch>
            <a:fillRect/>
          </a:stretch>
        </p:blipFill>
        <p:spPr>
          <a:xfrm>
            <a:off x="11025399" y="410860"/>
            <a:ext cx="1255102" cy="1255102"/>
          </a:xfrm>
          <a:prstGeom prst="rect">
            <a:avLst/>
          </a:prstGeom>
        </p:spPr>
      </p:pic>
      <p:graphicFrame>
        <p:nvGraphicFramePr>
          <p:cNvPr id="18" name="Table 10">
            <a:extLst>
              <a:ext uri="{FF2B5EF4-FFF2-40B4-BE49-F238E27FC236}">
                <a16:creationId xmlns:a16="http://schemas.microsoft.com/office/drawing/2014/main" id="{77253ADA-3987-48B4-9D45-6808EA0236F4}"/>
              </a:ext>
            </a:extLst>
          </p:cNvPr>
          <p:cNvGraphicFramePr>
            <a:graphicFrameLocks noGrp="1"/>
          </p:cNvGraphicFramePr>
          <p:nvPr>
            <p:extLst>
              <p:ext uri="{D42A27DB-BD31-4B8C-83A1-F6EECF244321}">
                <p14:modId xmlns:p14="http://schemas.microsoft.com/office/powerpoint/2010/main" val="966638462"/>
              </p:ext>
            </p:extLst>
          </p:nvPr>
        </p:nvGraphicFramePr>
        <p:xfrm>
          <a:off x="6135606" y="1243851"/>
          <a:ext cx="4745213" cy="1761816"/>
        </p:xfrm>
        <a:graphic>
          <a:graphicData uri="http://schemas.openxmlformats.org/drawingml/2006/table">
            <a:tbl>
              <a:tblPr firstRow="1" bandRow="1">
                <a:tableStyleId>{5940675A-B579-460E-94D1-54222C63F5DA}</a:tableStyleId>
              </a:tblPr>
              <a:tblGrid>
                <a:gridCol w="4745213">
                  <a:extLst>
                    <a:ext uri="{9D8B030D-6E8A-4147-A177-3AD203B41FA5}">
                      <a16:colId xmlns:a16="http://schemas.microsoft.com/office/drawing/2014/main" val="2649323644"/>
                    </a:ext>
                  </a:extLst>
                </a:gridCol>
              </a:tblGrid>
              <a:tr h="440454">
                <a:tc>
                  <a:txBody>
                    <a:bodyPr/>
                    <a:lstStyle/>
                    <a:p>
                      <a:pPr algn="ctr"/>
                      <a:r>
                        <a:rPr lang="en-GB" sz="1200" b="1" dirty="0">
                          <a:latin typeface="Gill Sans MT" panose="020B0502020104020203" pitchFamily="34" charset="77"/>
                        </a:rPr>
                        <a:t>Key Facts</a:t>
                      </a:r>
                    </a:p>
                  </a:txBody>
                  <a:tcPr anchor="ctr">
                    <a:solidFill>
                      <a:schemeClr val="accent6">
                        <a:lumMod val="20000"/>
                        <a:lumOff val="80000"/>
                      </a:schemeClr>
                    </a:solidFill>
                  </a:tcPr>
                </a:tc>
                <a:extLst>
                  <a:ext uri="{0D108BD9-81ED-4DB2-BD59-A6C34878D82A}">
                    <a16:rowId xmlns:a16="http://schemas.microsoft.com/office/drawing/2014/main" val="3095864142"/>
                  </a:ext>
                </a:extLst>
              </a:tr>
              <a:tr h="1321362">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1200" dirty="0"/>
                        <a:t>We need light to be able to see things. Light travels in a straight line. When light hits an object, it is reflected (bounces off). If the reflected light hits our eyes, we can see the object. Some surfaces and materials reflect light well. Other materials do not reflect light well. Reflective surfaces and materials can be very useful. Remember the Sun can be dangerous.</a:t>
                      </a:r>
                      <a:endParaRPr lang="en-GB" sz="1200" dirty="0">
                        <a:latin typeface="Gill Sans MT" panose="020B0502020104020203" pitchFamily="34" charset="77"/>
                      </a:endParaRPr>
                    </a:p>
                  </a:txBody>
                  <a:tcPr anchor="ctr"/>
                </a:tc>
                <a:extLst>
                  <a:ext uri="{0D108BD9-81ED-4DB2-BD59-A6C34878D82A}">
                    <a16:rowId xmlns:a16="http://schemas.microsoft.com/office/drawing/2014/main" val="144233429"/>
                  </a:ext>
                </a:extLst>
              </a:tr>
            </a:tbl>
          </a:graphicData>
        </a:graphic>
      </p:graphicFrame>
      <p:pic>
        <p:nvPicPr>
          <p:cNvPr id="4" name="Picture 3">
            <a:extLst>
              <a:ext uri="{FF2B5EF4-FFF2-40B4-BE49-F238E27FC236}">
                <a16:creationId xmlns:a16="http://schemas.microsoft.com/office/drawing/2014/main" id="{A2DC0CD8-BC72-4C32-AC03-FF24B3577386}"/>
              </a:ext>
            </a:extLst>
          </p:cNvPr>
          <p:cNvPicPr>
            <a:picLocks noChangeAspect="1"/>
          </p:cNvPicPr>
          <p:nvPr/>
        </p:nvPicPr>
        <p:blipFill>
          <a:blip r:embed="rId7"/>
          <a:stretch>
            <a:fillRect/>
          </a:stretch>
        </p:blipFill>
        <p:spPr>
          <a:xfrm>
            <a:off x="4680540" y="3067088"/>
            <a:ext cx="3816274" cy="3000903"/>
          </a:xfrm>
          <a:prstGeom prst="rect">
            <a:avLst/>
          </a:prstGeom>
        </p:spPr>
      </p:pic>
      <p:pic>
        <p:nvPicPr>
          <p:cNvPr id="9" name="Picture 8">
            <a:extLst>
              <a:ext uri="{FF2B5EF4-FFF2-40B4-BE49-F238E27FC236}">
                <a16:creationId xmlns:a16="http://schemas.microsoft.com/office/drawing/2014/main" id="{AA364261-0BD4-47BE-94BF-0FB28DD0EA31}"/>
              </a:ext>
            </a:extLst>
          </p:cNvPr>
          <p:cNvPicPr>
            <a:picLocks noChangeAspect="1"/>
          </p:cNvPicPr>
          <p:nvPr/>
        </p:nvPicPr>
        <p:blipFill>
          <a:blip r:embed="rId8"/>
          <a:stretch>
            <a:fillRect/>
          </a:stretch>
        </p:blipFill>
        <p:spPr>
          <a:xfrm>
            <a:off x="8541657" y="3072947"/>
            <a:ext cx="3883405" cy="2995044"/>
          </a:xfrm>
          <a:prstGeom prst="rect">
            <a:avLst/>
          </a:prstGeom>
        </p:spPr>
      </p:pic>
      <p:pic>
        <p:nvPicPr>
          <p:cNvPr id="12" name="Picture 11">
            <a:extLst>
              <a:ext uri="{FF2B5EF4-FFF2-40B4-BE49-F238E27FC236}">
                <a16:creationId xmlns:a16="http://schemas.microsoft.com/office/drawing/2014/main" id="{485163FE-08B9-4C03-9642-26D1ABD599E4}"/>
              </a:ext>
            </a:extLst>
          </p:cNvPr>
          <p:cNvPicPr>
            <a:picLocks noChangeAspect="1"/>
          </p:cNvPicPr>
          <p:nvPr/>
        </p:nvPicPr>
        <p:blipFill>
          <a:blip r:embed="rId9"/>
          <a:stretch>
            <a:fillRect/>
          </a:stretch>
        </p:blipFill>
        <p:spPr>
          <a:xfrm>
            <a:off x="9042379" y="6067991"/>
            <a:ext cx="3382683" cy="3055817"/>
          </a:xfrm>
          <a:prstGeom prst="rect">
            <a:avLst/>
          </a:prstGeom>
        </p:spPr>
      </p:pic>
    </p:spTree>
    <p:extLst>
      <p:ext uri="{BB962C8B-B14F-4D97-AF65-F5344CB8AC3E}">
        <p14:creationId xmlns:p14="http://schemas.microsoft.com/office/powerpoint/2010/main" val="36441881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elf_Registration_Enabled xmlns="42e847ee-da67-45ac-b8d7-d7e15c5aae3a" xsi:nil="true"/>
    <Has_Leaders_Only_SectionGroup xmlns="42e847ee-da67-45ac-b8d7-d7e15c5aae3a" xsi:nil="true"/>
    <Distribution_Groups xmlns="42e847ee-da67-45ac-b8d7-d7e15c5aae3a" xsi:nil="true"/>
    <AppVersion xmlns="42e847ee-da67-45ac-b8d7-d7e15c5aae3a" xsi:nil="true"/>
    <TaxCatchAll xmlns="091d844e-e9e6-4ff0-9f92-9249b3eca144" xsi:nil="true"/>
    <Templates xmlns="42e847ee-da67-45ac-b8d7-d7e15c5aae3a" xsi:nil="true"/>
    <Members xmlns="42e847ee-da67-45ac-b8d7-d7e15c5aae3a">
      <UserInfo>
        <DisplayName/>
        <AccountId xsi:nil="true"/>
        <AccountType/>
      </UserInfo>
    </Members>
    <Member_Groups xmlns="42e847ee-da67-45ac-b8d7-d7e15c5aae3a">
      <UserInfo>
        <DisplayName/>
        <AccountId xsi:nil="true"/>
        <AccountType/>
      </UserInfo>
    </Member_Groups>
    <CultureName xmlns="42e847ee-da67-45ac-b8d7-d7e15c5aae3a" xsi:nil="true"/>
    <LMS_Mappings xmlns="42e847ee-da67-45ac-b8d7-d7e15c5aae3a" xsi:nil="true"/>
    <Invited_Leaders xmlns="42e847ee-da67-45ac-b8d7-d7e15c5aae3a" xsi:nil="true"/>
    <Invited_Members xmlns="42e847ee-da67-45ac-b8d7-d7e15c5aae3a" xsi:nil="true"/>
    <FolderType xmlns="42e847ee-da67-45ac-b8d7-d7e15c5aae3a" xsi:nil="true"/>
    <Leaders xmlns="42e847ee-da67-45ac-b8d7-d7e15c5aae3a">
      <UserInfo>
        <DisplayName/>
        <AccountId xsi:nil="true"/>
        <AccountType/>
      </UserInfo>
    </Leaders>
    <TeamsChannelId xmlns="42e847ee-da67-45ac-b8d7-d7e15c5aae3a" xsi:nil="true"/>
    <IsNotebookLocked xmlns="42e847ee-da67-45ac-b8d7-d7e15c5aae3a" xsi:nil="true"/>
    <Is_Collaboration_Space_Locked xmlns="42e847ee-da67-45ac-b8d7-d7e15c5aae3a" xsi:nil="true"/>
    <Math_Settings xmlns="42e847ee-da67-45ac-b8d7-d7e15c5aae3a" xsi:nil="true"/>
    <Owner xmlns="42e847ee-da67-45ac-b8d7-d7e15c5aae3a">
      <UserInfo>
        <DisplayName/>
        <AccountId xsi:nil="true"/>
        <AccountType/>
      </UserInfo>
    </Owner>
    <lcf76f155ced4ddcb4097134ff3c332f xmlns="42e847ee-da67-45ac-b8d7-d7e15c5aae3a">
      <Terms xmlns="http://schemas.microsoft.com/office/infopath/2007/PartnerControls"/>
    </lcf76f155ced4ddcb4097134ff3c332f>
    <NotebookType xmlns="42e847ee-da67-45ac-b8d7-d7e15c5aae3a" xsi:nil="true"/>
    <DefaultSectionNames xmlns="42e847ee-da67-45ac-b8d7-d7e15c5aae3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2ABF91E686C74FBADA19D34E7CBB5C" ma:contentTypeVersion="38" ma:contentTypeDescription="Create a new document." ma:contentTypeScope="" ma:versionID="660b008517525322d3977ef64297d78d">
  <xsd:schema xmlns:xsd="http://www.w3.org/2001/XMLSchema" xmlns:xs="http://www.w3.org/2001/XMLSchema" xmlns:p="http://schemas.microsoft.com/office/2006/metadata/properties" xmlns:ns2="42e847ee-da67-45ac-b8d7-d7e15c5aae3a" xmlns:ns3="091d844e-e9e6-4ff0-9f92-9249b3eca144" targetNamespace="http://schemas.microsoft.com/office/2006/metadata/properties" ma:root="true" ma:fieldsID="6c1867a2e5f1660687211b7885ff5daa" ns2:_="" ns3:_="">
    <xsd:import namespace="42e847ee-da67-45ac-b8d7-d7e15c5aae3a"/>
    <xsd:import namespace="091d844e-e9e6-4ff0-9f92-9249b3eca144"/>
    <xsd:element name="properties">
      <xsd:complexType>
        <xsd:sequence>
          <xsd:element name="documentManagement">
            <xsd:complexType>
              <xsd:all>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Leaders" minOccurs="0"/>
                <xsd:element ref="ns2:Members" minOccurs="0"/>
                <xsd:element ref="ns2:Member_Groups" minOccurs="0"/>
                <xsd:element ref="ns2:Distribution_Groups" minOccurs="0"/>
                <xsd:element ref="ns2:LMS_Mappings" minOccurs="0"/>
                <xsd:element ref="ns2:Invited_Leaders" minOccurs="0"/>
                <xsd:element ref="ns2:Invited_Members" minOccurs="0"/>
                <xsd:element ref="ns2:Self_Registration_Enabled" minOccurs="0"/>
                <xsd:element ref="ns2:Has_Leaders_Only_SectionGroup" minOccurs="0"/>
                <xsd:element ref="ns2:Is_Collaboration_Space_Locked" minOccurs="0"/>
                <xsd:element ref="ns2:IsNotebookLocked" minOccurs="0"/>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e847ee-da67-45ac-b8d7-d7e15c5aae3a"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CultureName" ma:index="10" nillable="true" ma:displayName="Culture Name" ma:internalName="CultureName">
      <xsd:simpleType>
        <xsd:restriction base="dms:Text"/>
      </xsd:simpleType>
    </xsd:element>
    <xsd:element name="AppVersion" ma:index="11" nillable="true" ma:displayName="App Version" ma:internalName="AppVersion">
      <xsd:simpleType>
        <xsd:restriction base="dms:Text"/>
      </xsd:simpleType>
    </xsd:element>
    <xsd:element name="TeamsChannelId" ma:index="12" nillable="true" ma:displayName="Teams Channel Id" ma:internalName="TeamsChannelId">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4" nillable="true" ma:displayName="Math Settings" ma:internalName="Math_Settings">
      <xsd:simpleType>
        <xsd:restriction base="dms:Text"/>
      </xsd:simpleType>
    </xsd:element>
    <xsd:element name="DefaultSectionNames" ma:index="15" nillable="true" ma:displayName="Default Section Names" ma:internalName="DefaultSectionNames">
      <xsd:simpleType>
        <xsd:restriction base="dms:Note">
          <xsd:maxLength value="255"/>
        </xsd:restriction>
      </xsd:simpleType>
    </xsd:element>
    <xsd:element name="Templates" ma:index="16" nillable="true" ma:displayName="Templates" ma:internalName="Templates">
      <xsd:simpleType>
        <xsd:restriction base="dms:Note">
          <xsd:maxLength value="255"/>
        </xsd:restriction>
      </xsd:simpleType>
    </xsd:element>
    <xsd:element name="Leaders" ma:index="17"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18"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19"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0" nillable="true" ma:displayName="Distribution Groups" ma:internalName="Distribution_Groups">
      <xsd:simpleType>
        <xsd:restriction base="dms:Note">
          <xsd:maxLength value="255"/>
        </xsd:restriction>
      </xsd:simpleType>
    </xsd:element>
    <xsd:element name="LMS_Mappings" ma:index="21" nillable="true" ma:displayName="LMS Mappings" ma:internalName="LMS_Mappings">
      <xsd:simpleType>
        <xsd:restriction base="dms:Note">
          <xsd:maxLength value="255"/>
        </xsd:restriction>
      </xsd:simpleType>
    </xsd:element>
    <xsd:element name="Invited_Leaders" ma:index="22" nillable="true" ma:displayName="Invited Leaders" ma:internalName="Invited_Leaders">
      <xsd:simpleType>
        <xsd:restriction base="dms:Note">
          <xsd:maxLength value="255"/>
        </xsd:restriction>
      </xsd:simpleType>
    </xsd:element>
    <xsd:element name="Invited_Members" ma:index="23" nillable="true" ma:displayName="Invited Members" ma:internalName="Invited_Members">
      <xsd:simpleType>
        <xsd:restriction base="dms:Note">
          <xsd:maxLength value="255"/>
        </xsd:restriction>
      </xsd:simpleType>
    </xsd:element>
    <xsd:element name="Self_Registration_Enabled" ma:index="24" nillable="true" ma:displayName="Self Registration Enabled" ma:internalName="Self_Registration_Enabled">
      <xsd:simpleType>
        <xsd:restriction base="dms:Boolean"/>
      </xsd:simpleType>
    </xsd:element>
    <xsd:element name="Has_Leaders_Only_SectionGroup" ma:index="25" nillable="true" ma:displayName="Has Leaders Only SectionGroup" ma:internalName="Has_Leaders_Only_SectionGroup">
      <xsd:simpleType>
        <xsd:restriction base="dms:Boolean"/>
      </xsd:simpleType>
    </xsd:element>
    <xsd:element name="Is_Collaboration_Space_Locked" ma:index="26" nillable="true" ma:displayName="Is Collaboration Space Locked" ma:internalName="Is_Collaboration_Space_Locked">
      <xsd:simpleType>
        <xsd:restriction base="dms:Boolean"/>
      </xsd:simpleType>
    </xsd:element>
    <xsd:element name="IsNotebookLocked" ma:index="27" nillable="true" ma:displayName="Is Notebook Locked" ma:internalName="IsNotebookLocked">
      <xsd:simpleType>
        <xsd:restriction base="dms:Boolean"/>
      </xsd:simpleType>
    </xsd:element>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AutoKeyPoints" ma:index="30" nillable="true" ma:displayName="MediaServiceAutoKeyPoints" ma:hidden="true" ma:internalName="MediaServiceAutoKeyPoints" ma:readOnly="true">
      <xsd:simpleType>
        <xsd:restriction base="dms:Note"/>
      </xsd:simpleType>
    </xsd:element>
    <xsd:element name="MediaServiceKeyPoints" ma:index="31" nillable="true" ma:displayName="KeyPoints" ma:internalName="MediaServiceKeyPoints" ma:readOnly="true">
      <xsd:simpleType>
        <xsd:restriction base="dms:Note">
          <xsd:maxLength value="255"/>
        </xsd:restriction>
      </xsd:simpleType>
    </xsd:element>
    <xsd:element name="MediaServiceAutoTags" ma:index="32" nillable="true" ma:displayName="Tags" ma:internalName="MediaServiceAutoTags" ma:readOnly="true">
      <xsd:simpleType>
        <xsd:restriction base="dms:Text"/>
      </xsd:simpleType>
    </xsd:element>
    <xsd:element name="MediaServiceGenerationTime" ma:index="33" nillable="true" ma:displayName="MediaServiceGenerationTime" ma:hidden="true" ma:internalName="MediaServiceGenerationTime" ma:readOnly="true">
      <xsd:simpleType>
        <xsd:restriction base="dms:Text"/>
      </xsd:simpleType>
    </xsd:element>
    <xsd:element name="MediaServiceEventHashCode" ma:index="34" nillable="true" ma:displayName="MediaServiceEventHashCode" ma:hidden="true" ma:internalName="MediaServiceEventHashCode" ma:readOnly="true">
      <xsd:simpleType>
        <xsd:restriction base="dms:Text"/>
      </xsd:simpleType>
    </xsd:element>
    <xsd:element name="MediaServiceDateTaken" ma:index="35" nillable="true" ma:displayName="MediaServiceDateTaken" ma:hidden="true" ma:internalName="MediaServiceDateTaken" ma:readOnly="true">
      <xsd:simpleType>
        <xsd:restriction base="dms:Text"/>
      </xsd:simpleType>
    </xsd:element>
    <xsd:element name="MediaServiceOCR" ma:index="36" nillable="true" ma:displayName="Extracted Text" ma:internalName="MediaServiceOCR" ma:readOnly="true">
      <xsd:simpleType>
        <xsd:restriction base="dms:Note">
          <xsd:maxLength value="255"/>
        </xsd:restriction>
      </xsd:simpleType>
    </xsd:element>
    <xsd:element name="MediaServiceLocation" ma:index="37" nillable="true" ma:displayName="Location" ma:internalName="MediaServiceLocation" ma:readOnly="true">
      <xsd:simpleType>
        <xsd:restriction base="dms:Text"/>
      </xsd:simpleType>
    </xsd:element>
    <xsd:element name="MediaLengthInSeconds" ma:index="40" nillable="true" ma:displayName="Length (seconds)" ma:internalName="MediaLengthInSeconds" ma:readOnly="true">
      <xsd:simpleType>
        <xsd:restriction base="dms:Unknown"/>
      </xsd:simpleType>
    </xsd:element>
    <xsd:element name="lcf76f155ced4ddcb4097134ff3c332f" ma:index="42" nillable="true" ma:taxonomy="true" ma:internalName="lcf76f155ced4ddcb4097134ff3c332f" ma:taxonomyFieldName="MediaServiceImageTags" ma:displayName="Image Tags" ma:readOnly="false" ma:fieldId="{5cf76f15-5ced-4ddc-b409-7134ff3c332f}" ma:taxonomyMulti="true" ma:sspId="8e03970a-e55d-4629-b0e7-91e18418f62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4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4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1d844e-e9e6-4ff0-9f92-9249b3eca144" elementFormDefault="qualified">
    <xsd:import namespace="http://schemas.microsoft.com/office/2006/documentManagement/types"/>
    <xsd:import namespace="http://schemas.microsoft.com/office/infopath/2007/PartnerControls"/>
    <xsd:element name="SharedWithUsers" ma:index="3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internalName="SharedWithDetails" ma:readOnly="true">
      <xsd:simpleType>
        <xsd:restriction base="dms:Note">
          <xsd:maxLength value="255"/>
        </xsd:restriction>
      </xsd:simpleType>
    </xsd:element>
    <xsd:element name="TaxCatchAll" ma:index="43" nillable="true" ma:displayName="Taxonomy Catch All Column" ma:hidden="true" ma:list="{9c58a341-edd5-40b5-8bb8-8422536aab47}" ma:internalName="TaxCatchAll" ma:showField="CatchAllData" ma:web="091d844e-e9e6-4ff0-9f92-9249b3eca14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E77977-7B84-47BF-A811-1D79AB733DE7}">
  <ds:schemaRefs>
    <ds:schemaRef ds:uri="http://schemas.microsoft.com/sharepoint/v3/contenttype/forms"/>
  </ds:schemaRefs>
</ds:datastoreItem>
</file>

<file path=customXml/itemProps2.xml><?xml version="1.0" encoding="utf-8"?>
<ds:datastoreItem xmlns:ds="http://schemas.openxmlformats.org/officeDocument/2006/customXml" ds:itemID="{F0CC531F-7DD4-44CE-8064-8C43321DFF24}">
  <ds:schemaRefs>
    <ds:schemaRef ds:uri="http://schemas.microsoft.com/office/2006/metadata/properties"/>
    <ds:schemaRef ds:uri="http://purl.org/dc/dcmitype/"/>
    <ds:schemaRef ds:uri="http://purl.org/dc/elements/1.1/"/>
    <ds:schemaRef ds:uri="091d844e-e9e6-4ff0-9f92-9249b3eca144"/>
    <ds:schemaRef ds:uri="http://schemas.microsoft.com/office/2006/documentManagement/types"/>
    <ds:schemaRef ds:uri="http://schemas.openxmlformats.org/package/2006/metadata/core-properties"/>
    <ds:schemaRef ds:uri="http://schemas.microsoft.com/office/infopath/2007/PartnerControls"/>
    <ds:schemaRef ds:uri="42e847ee-da67-45ac-b8d7-d7e15c5aae3a"/>
    <ds:schemaRef ds:uri="http://www.w3.org/XML/1998/namespace"/>
    <ds:schemaRef ds:uri="http://purl.org/dc/terms/"/>
  </ds:schemaRefs>
</ds:datastoreItem>
</file>

<file path=customXml/itemProps3.xml><?xml version="1.0" encoding="utf-8"?>
<ds:datastoreItem xmlns:ds="http://schemas.openxmlformats.org/officeDocument/2006/customXml" ds:itemID="{412B09FB-45B8-472F-A227-12437AD44D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e847ee-da67-45ac-b8d7-d7e15c5aae3a"/>
    <ds:schemaRef ds:uri="091d844e-e9e6-4ff0-9f92-9249b3eca1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611</TotalTime>
  <Words>270</Words>
  <Application>Microsoft Office PowerPoint</Application>
  <PresentationFormat>A3 Paper (297x420 mm)</PresentationFormat>
  <Paragraphs>44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Jennings</dc:creator>
  <cp:lastModifiedBy>Helen Gauckwin</cp:lastModifiedBy>
  <cp:revision>41</cp:revision>
  <dcterms:created xsi:type="dcterms:W3CDTF">2020-09-22T12:40:30Z</dcterms:created>
  <dcterms:modified xsi:type="dcterms:W3CDTF">2025-07-17T12:51:21Z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0x010100122ABF91E686C74FBADA19D34E7CBB5C</vt:lpwstr>
  </property>
  <property fmtid="{D5CDD505-2E9C-101B-9397-08002B2CF9AE}" pid="3" name="MediaServiceImageTags">
    <vt:lpwstr/>
  </property>
</Properties>
</file>