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78B34A-762A-53B7-E875-150B387B356F}" v="1" dt="2024-07-19T13:00:32.1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588"/>
  </p:normalViewPr>
  <p:slideViewPr>
    <p:cSldViewPr snapToGrid="0" snapToObjects="1">
      <p:cViewPr>
        <p:scale>
          <a:sx n="50" d="100"/>
          <a:sy n="50" d="100"/>
        </p:scale>
        <p:origin x="1810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m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Human Skeleton Diagram - Black and White">
            <a:extLst>
              <a:ext uri="{FF2B5EF4-FFF2-40B4-BE49-F238E27FC236}">
                <a16:creationId xmlns:a16="http://schemas.microsoft.com/office/drawing/2014/main" id="{C47C328E-6416-4F50-A190-3669F53DF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48" y="592071"/>
            <a:ext cx="3628753" cy="46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abbit Care Sheet: Food, Habitat &amp; Health | Petco">
            <a:extLst>
              <a:ext uri="{FF2B5EF4-FFF2-40B4-BE49-F238E27FC236}">
                <a16:creationId xmlns:a16="http://schemas.microsoft.com/office/drawing/2014/main" id="{A6E1B961-272E-4A3E-AF38-E42C8736C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91" y="5415863"/>
            <a:ext cx="1628952" cy="108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14708A-A039-4D9F-96EC-1D150716C3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6573" y="982798"/>
            <a:ext cx="4686021" cy="277386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885F63B-22FE-9C4F-B60D-553F5929394F}"/>
              </a:ext>
            </a:extLst>
          </p:cNvPr>
          <p:cNvSpPr/>
          <p:nvPr/>
        </p:nvSpPr>
        <p:spPr>
          <a:xfrm>
            <a:off x="-297417" y="356512"/>
            <a:ext cx="7052912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50800"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Animals, including humans</a:t>
            </a:r>
            <a:endParaRPr lang="en-GB" sz="4000" b="1" cap="none" spc="0" dirty="0">
              <a:ln w="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06AFF5-E9E8-CE4E-A6D1-19C2855DB269}"/>
              </a:ext>
            </a:extLst>
          </p:cNvPr>
          <p:cNvSpPr/>
          <p:nvPr/>
        </p:nvSpPr>
        <p:spPr>
          <a:xfrm>
            <a:off x="6067629" y="330461"/>
            <a:ext cx="5053884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800" b="1" cap="none" spc="0" dirty="0">
                <a:ln w="0">
                  <a:solidFill>
                    <a:schemeClr val="tx1"/>
                  </a:solidFill>
                </a:ln>
                <a:effectLst>
                  <a:outerShdw dist="12700" dir="4260000" algn="tl" rotWithShape="0">
                    <a:schemeClr val="dk1"/>
                  </a:outerShdw>
                </a:effectLst>
                <a:latin typeface="Gill Sans MT" panose="020B0502020104020203" pitchFamily="34" charset="77"/>
                <a:cs typeface="Phosphate Inline" panose="02000506050000020004" pitchFamily="2" charset="77"/>
              </a:rPr>
              <a:t>KNOWLEDGE ORGANISER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84E3967-87F3-CD49-9356-CFC6D0DEC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692896"/>
              </p:ext>
            </p:extLst>
          </p:nvPr>
        </p:nvGraphicFramePr>
        <p:xfrm>
          <a:off x="504264" y="1002843"/>
          <a:ext cx="4089989" cy="7936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1087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2938902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6542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ESSENTIAL PLANTS VOCABULARY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vitamin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found in foods and are essential for the body’s growth, repair and building immunity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mineral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found in foods and help build strong bones and teeth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nutrition label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gives information about what the food contains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balanced</a:t>
                      </a:r>
                      <a:endParaRPr lang="en-GB" sz="1100" b="1" dirty="0">
                        <a:latin typeface="Gill Sans MT" panose="020B0502020104020203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in good proportion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759545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endoskeleton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animals with skeletons inside their body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053591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exoskeleton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animals with skeletons outside their body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29421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radius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one of the bones found in the lower arm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61038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tibia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one of the bones in the lower leg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841805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rib cage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the structure of bones protecting the lungs and heart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4564703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spine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the structure of bones that runs up the centre of the back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387093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hamstring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muscles that run down the back of the le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3434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/>
                        </a:rPr>
                        <a:t>biceps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Gill Sans M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muscles found in the upper arm</a:t>
                      </a:r>
                      <a:endParaRPr lang="en-GB" sz="1100" dirty="0">
                        <a:latin typeface="Gill Sans MT" panose="020B05020201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1127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Gill Sans MT" panose="020B0502020104020203" pitchFamily="34" charset="0"/>
                        </a:rPr>
                        <a:t>life cycle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Gill Sans MT" panose="020B0502020104020203" pitchFamily="34" charset="0"/>
                        </a:rPr>
                        <a:t>a diagram showing the changes of a living thing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136384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offspring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baseline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</a:t>
                      </a:r>
                      <a:r>
                        <a:rPr lang="en-GB" sz="1100" dirty="0"/>
                        <a:t>he child, or young, of an animal or plant</a:t>
                      </a:r>
                      <a:endParaRPr lang="en-GB" sz="1100" b="0" i="0" u="none" strike="noStrike" kern="1200" baseline="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651665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u="none" strike="noStrike" kern="1200" baseline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reproduction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baseline="0" dirty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the process of producing offspring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890198"/>
                  </a:ext>
                </a:extLst>
              </a:tr>
            </a:tbl>
          </a:graphicData>
        </a:graphic>
      </p:graphicFrame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B282761F-969F-D243-A8F6-6981A0968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169891"/>
              </p:ext>
            </p:extLst>
          </p:nvPr>
        </p:nvGraphicFramePr>
        <p:xfrm>
          <a:off x="4672898" y="7007530"/>
          <a:ext cx="4358053" cy="19313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9589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  <a:gridCol w="2748464">
                  <a:extLst>
                    <a:ext uri="{9D8B030D-6E8A-4147-A177-3AD203B41FA5}">
                      <a16:colId xmlns:a16="http://schemas.microsoft.com/office/drawing/2014/main" val="1420311603"/>
                    </a:ext>
                  </a:extLst>
                </a:gridCol>
              </a:tblGrid>
              <a:tr h="49137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MAKING LINKS TO PREVIOUS LEARNING</a:t>
                      </a:r>
                    </a:p>
                    <a:p>
                      <a:pPr algn="ctr"/>
                      <a:r>
                        <a:rPr lang="en-GB" sz="1200" b="1" dirty="0">
                          <a:latin typeface="Gill Sans MT" panose="020B0502020104020203" pitchFamily="34" charset="77"/>
                        </a:rPr>
                        <a:t> </a:t>
                      </a: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Gill Sans MT" panose="020B0502020104020203" pitchFamily="34" charset="77"/>
                        </a:rPr>
                        <a:t>GOLDEN VOCABULARY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Gill Sans MT" panose="020B0502020104020203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5864142"/>
                  </a:ext>
                </a:extLst>
              </a:tr>
              <a:tr h="34153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Animals, including humans (Y2)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Every living thing has a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life cycle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Animals, including humans (y2)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Gill Sans MT" panose="020B0502020104020203" pitchFamily="34" charset="77"/>
                        </a:rPr>
                        <a:t>A mother looks after her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offspring</a:t>
                      </a:r>
                      <a:r>
                        <a:rPr lang="en-GB" sz="1200" dirty="0">
                          <a:latin typeface="Gill Sans MT" panose="020B0502020104020203" pitchFamily="34" charset="77"/>
                        </a:rPr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563774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FFC000"/>
                          </a:solidFill>
                          <a:latin typeface="Gill Sans MT" panose="020B0502020104020203" pitchFamily="34" charset="77"/>
                        </a:rPr>
                        <a:t>Animals, including humans (Y2)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Gill Sans MT" panose="020B0502020104020203" pitchFamily="34" charset="77"/>
                        </a:rPr>
                        <a:t>Reproduction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</a:rPr>
                        <a:t> links to offspring.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57742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B8895EF6-9BC7-114D-9201-5B59EBAE127B}"/>
              </a:ext>
            </a:extLst>
          </p:cNvPr>
          <p:cNvSpPr txBox="1"/>
          <p:nvPr/>
        </p:nvSpPr>
        <p:spPr>
          <a:xfrm>
            <a:off x="5474104" y="9316381"/>
            <a:ext cx="18533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  <a:latin typeface="Gill Sans MT" panose="020B0502020104020203" pitchFamily="34" charset="77"/>
              </a:rPr>
              <a:t>© Vocabulary Ninja Ltd 2021</a:t>
            </a:r>
          </a:p>
        </p:txBody>
      </p:sp>
      <p:pic>
        <p:nvPicPr>
          <p:cNvPr id="31" name="Picture 30" descr="Logo, icon&#10;&#10;Description automatically generated">
            <a:extLst>
              <a:ext uri="{FF2B5EF4-FFF2-40B4-BE49-F238E27FC236}">
                <a16:creationId xmlns:a16="http://schemas.microsoft.com/office/drawing/2014/main" id="{C9C856B8-3DC9-9342-B529-51C090A674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3465" y="441168"/>
            <a:ext cx="911616" cy="698006"/>
          </a:xfrm>
          <a:prstGeom prst="rect">
            <a:avLst/>
          </a:prstGeom>
        </p:spPr>
      </p:pic>
      <p:pic>
        <p:nvPicPr>
          <p:cNvPr id="7" name="Picture 6" descr="A logo of a company&#10;&#10;Description automatically generated">
            <a:extLst>
              <a:ext uri="{FF2B5EF4-FFF2-40B4-BE49-F238E27FC236}">
                <a16:creationId xmlns:a16="http://schemas.microsoft.com/office/drawing/2014/main" id="{F0194A8D-2357-4E29-803B-F3C0413AB3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25399" y="410860"/>
            <a:ext cx="1255102" cy="125510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C81C715-5903-4898-B486-3007FAC8C6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1929" y="3781123"/>
            <a:ext cx="4709177" cy="30675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D43DDD3-B8EE-4CDF-8CBE-37AA64213E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67556" y="6410434"/>
            <a:ext cx="3057525" cy="282892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A70BB41-11BD-4070-9354-9CD2B8F80F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51106" y="1735360"/>
            <a:ext cx="3048000" cy="377190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96A73D30-22DF-47A8-829F-80D9F526724F}"/>
              </a:ext>
            </a:extLst>
          </p:cNvPr>
          <p:cNvSpPr/>
          <p:nvPr/>
        </p:nvSpPr>
        <p:spPr>
          <a:xfrm>
            <a:off x="272527" y="263640"/>
            <a:ext cx="12256546" cy="9007099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18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2ABF91E686C74FBADA19D34E7CBB5C" ma:contentTypeVersion="38" ma:contentTypeDescription="Create a new document." ma:contentTypeScope="" ma:versionID="660b008517525322d3977ef64297d78d">
  <xsd:schema xmlns:xsd="http://www.w3.org/2001/XMLSchema" xmlns:xs="http://www.w3.org/2001/XMLSchema" xmlns:p="http://schemas.microsoft.com/office/2006/metadata/properties" xmlns:ns2="42e847ee-da67-45ac-b8d7-d7e15c5aae3a" xmlns:ns3="091d844e-e9e6-4ff0-9f92-9249b3eca144" targetNamespace="http://schemas.microsoft.com/office/2006/metadata/properties" ma:root="true" ma:fieldsID="6c1867a2e5f1660687211b7885ff5daa" ns2:_="" ns3:_="">
    <xsd:import namespace="42e847ee-da67-45ac-b8d7-d7e15c5aae3a"/>
    <xsd:import namespace="091d844e-e9e6-4ff0-9f92-9249b3eca144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847ee-da67-45ac-b8d7-d7e15c5aae3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d844e-e9e6-4ff0-9f92-9249b3eca14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9c58a341-edd5-40b5-8bb8-8422536aab47}" ma:internalName="TaxCatchAll" ma:showField="CatchAllData" ma:web="091d844e-e9e6-4ff0-9f92-9249b3eca1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42e847ee-da67-45ac-b8d7-d7e15c5aae3a" xsi:nil="true"/>
    <Has_Leaders_Only_SectionGroup xmlns="42e847ee-da67-45ac-b8d7-d7e15c5aae3a" xsi:nil="true"/>
    <Distribution_Groups xmlns="42e847ee-da67-45ac-b8d7-d7e15c5aae3a" xsi:nil="true"/>
    <AppVersion xmlns="42e847ee-da67-45ac-b8d7-d7e15c5aae3a" xsi:nil="true"/>
    <TaxCatchAll xmlns="091d844e-e9e6-4ff0-9f92-9249b3eca144" xsi:nil="true"/>
    <Templates xmlns="42e847ee-da67-45ac-b8d7-d7e15c5aae3a" xsi:nil="true"/>
    <Members xmlns="42e847ee-da67-45ac-b8d7-d7e15c5aae3a">
      <UserInfo>
        <DisplayName/>
        <AccountId xsi:nil="true"/>
        <AccountType/>
      </UserInfo>
    </Members>
    <Member_Groups xmlns="42e847ee-da67-45ac-b8d7-d7e15c5aae3a">
      <UserInfo>
        <DisplayName/>
        <AccountId xsi:nil="true"/>
        <AccountType/>
      </UserInfo>
    </Member_Groups>
    <CultureName xmlns="42e847ee-da67-45ac-b8d7-d7e15c5aae3a" xsi:nil="true"/>
    <LMS_Mappings xmlns="42e847ee-da67-45ac-b8d7-d7e15c5aae3a" xsi:nil="true"/>
    <Invited_Leaders xmlns="42e847ee-da67-45ac-b8d7-d7e15c5aae3a" xsi:nil="true"/>
    <Invited_Members xmlns="42e847ee-da67-45ac-b8d7-d7e15c5aae3a" xsi:nil="true"/>
    <FolderType xmlns="42e847ee-da67-45ac-b8d7-d7e15c5aae3a" xsi:nil="true"/>
    <Leaders xmlns="42e847ee-da67-45ac-b8d7-d7e15c5aae3a">
      <UserInfo>
        <DisplayName/>
        <AccountId xsi:nil="true"/>
        <AccountType/>
      </UserInfo>
    </Leaders>
    <TeamsChannelId xmlns="42e847ee-da67-45ac-b8d7-d7e15c5aae3a" xsi:nil="true"/>
    <IsNotebookLocked xmlns="42e847ee-da67-45ac-b8d7-d7e15c5aae3a" xsi:nil="true"/>
    <Is_Collaboration_Space_Locked xmlns="42e847ee-da67-45ac-b8d7-d7e15c5aae3a" xsi:nil="true"/>
    <Math_Settings xmlns="42e847ee-da67-45ac-b8d7-d7e15c5aae3a" xsi:nil="true"/>
    <Owner xmlns="42e847ee-da67-45ac-b8d7-d7e15c5aae3a">
      <UserInfo>
        <DisplayName/>
        <AccountId xsi:nil="true"/>
        <AccountType/>
      </UserInfo>
    </Owner>
    <lcf76f155ced4ddcb4097134ff3c332f xmlns="42e847ee-da67-45ac-b8d7-d7e15c5aae3a">
      <Terms xmlns="http://schemas.microsoft.com/office/infopath/2007/PartnerControls"/>
    </lcf76f155ced4ddcb4097134ff3c332f>
    <NotebookType xmlns="42e847ee-da67-45ac-b8d7-d7e15c5aae3a" xsi:nil="true"/>
    <DefaultSectionNames xmlns="42e847ee-da67-45ac-b8d7-d7e15c5aae3a" xsi:nil="true"/>
  </documentManagement>
</p:properties>
</file>

<file path=customXml/itemProps1.xml><?xml version="1.0" encoding="utf-8"?>
<ds:datastoreItem xmlns:ds="http://schemas.openxmlformats.org/officeDocument/2006/customXml" ds:itemID="{40E77977-7B84-47BF-A811-1D79AB733D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2B09FB-45B8-472F-A227-12437AD44D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e847ee-da67-45ac-b8d7-d7e15c5aae3a"/>
    <ds:schemaRef ds:uri="091d844e-e9e6-4ff0-9f92-9249b3eca1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CC531F-7DD4-44CE-8064-8C43321DFF24}">
  <ds:schemaRefs>
    <ds:schemaRef ds:uri="http://schemas.microsoft.com/office/2006/metadata/properties"/>
    <ds:schemaRef ds:uri="http://purl.org/dc/dcmitype/"/>
    <ds:schemaRef ds:uri="http://purl.org/dc/elements/1.1/"/>
    <ds:schemaRef ds:uri="091d844e-e9e6-4ff0-9f92-9249b3eca144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42e847ee-da67-45ac-b8d7-d7e15c5aae3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206</Words>
  <Application>Microsoft Office PowerPoint</Application>
  <PresentationFormat>A3 Paper (297x420 mm)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Helen Gauckwin</cp:lastModifiedBy>
  <cp:revision>47</cp:revision>
  <dcterms:created xsi:type="dcterms:W3CDTF">2020-09-22T12:40:30Z</dcterms:created>
  <dcterms:modified xsi:type="dcterms:W3CDTF">2025-07-17T12:51:32Z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0x010100122ABF91E686C74FBADA19D34E7CBB5C</vt:lpwstr>
  </property>
  <property fmtid="{D5CDD505-2E9C-101B-9397-08002B2CF9AE}" pid="3" name="MediaServiceImageTags">
    <vt:lpwstr/>
  </property>
</Properties>
</file>