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57AA17-B195-49F5-B43B-7FB0A42AFA23}" v="7" dt="2024-06-26T14:39:01.2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588"/>
  </p:normalViewPr>
  <p:slideViewPr>
    <p:cSldViewPr snapToGrid="0" snapToObjects="1">
      <p:cViewPr varScale="1">
        <p:scale>
          <a:sx n="61" d="100"/>
          <a:sy n="61" d="100"/>
        </p:scale>
        <p:origin x="13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Bonney" userId="S::gail.bonney@sthelens.org.uk::44cbb8e9-80c0-44b3-97df-1eb9524193be" providerId="AD" clId="Web-{9957AA17-B195-49F5-B43B-7FB0A42AFA23}"/>
    <pc:docChg chg="modSld">
      <pc:chgData name="Gail Bonney" userId="S::gail.bonney@sthelens.org.uk::44cbb8e9-80c0-44b3-97df-1eb9524193be" providerId="AD" clId="Web-{9957AA17-B195-49F5-B43B-7FB0A42AFA23}" dt="2024-06-26T14:39:01.279" v="4" actId="1076"/>
      <pc:docMkLst>
        <pc:docMk/>
      </pc:docMkLst>
      <pc:sldChg chg="addSp modSp">
        <pc:chgData name="Gail Bonney" userId="S::gail.bonney@sthelens.org.uk::44cbb8e9-80c0-44b3-97df-1eb9524193be" providerId="AD" clId="Web-{9957AA17-B195-49F5-B43B-7FB0A42AFA23}" dt="2024-06-26T14:39:01.279" v="4" actId="1076"/>
        <pc:sldMkLst>
          <pc:docMk/>
          <pc:sldMk cId="3644188150" sldId="256"/>
        </pc:sldMkLst>
        <pc:picChg chg="add mod">
          <ac:chgData name="Gail Bonney" userId="S::gail.bonney@sthelens.org.uk::44cbb8e9-80c0-44b3-97df-1eb9524193be" providerId="AD" clId="Web-{9957AA17-B195-49F5-B43B-7FB0A42AFA23}" dt="2024-06-26T14:38:50.466" v="1" actId="1076"/>
          <ac:picMkLst>
            <pc:docMk/>
            <pc:sldMk cId="3644188150" sldId="256"/>
            <ac:picMk id="2" creationId="{92479DC8-3D7A-EF18-B01C-BF0DCBE715A8}"/>
          </ac:picMkLst>
        </pc:picChg>
        <pc:picChg chg="add mod">
          <ac:chgData name="Gail Bonney" userId="S::gail.bonney@sthelens.org.uk::44cbb8e9-80c0-44b3-97df-1eb9524193be" providerId="AD" clId="Web-{9957AA17-B195-49F5-B43B-7FB0A42AFA23}" dt="2024-06-26T14:39:01.279" v="4" actId="1076"/>
          <ac:picMkLst>
            <pc:docMk/>
            <pc:sldMk cId="3644188150" sldId="256"/>
            <ac:picMk id="4" creationId="{B231E35E-304D-D2CE-7B59-701D0BA4418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85F63B-22FE-9C4F-B60D-553F5929394F}"/>
              </a:ext>
            </a:extLst>
          </p:cNvPr>
          <p:cNvSpPr/>
          <p:nvPr/>
        </p:nvSpPr>
        <p:spPr>
          <a:xfrm>
            <a:off x="1081387" y="342493"/>
            <a:ext cx="6286011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600" b="1" dirty="0">
                <a:ln w="0">
                  <a:solidFill>
                    <a:schemeClr val="tx1"/>
                  </a:solidFill>
                </a:ln>
                <a:gradFill flip="none" rotWithShape="1">
                  <a:gsLst>
                    <a:gs pos="38000">
                      <a:schemeClr val="accent1">
                        <a:lumMod val="5000"/>
                        <a:lumOff val="95000"/>
                      </a:schemeClr>
                    </a:gs>
                    <a:gs pos="65000">
                      <a:srgbClr val="0070C0"/>
                    </a:gs>
                  </a:gsLst>
                  <a:lin ang="16200000" scaled="1"/>
                  <a:tileRect/>
                </a:gradFill>
                <a:effectLst>
                  <a:outerShdw blurRad="50800" dist="12700" dir="4260000" algn="tl" rotWithShape="0">
                    <a:schemeClr val="dk1"/>
                  </a:outerShdw>
                </a:effectLst>
                <a:latin typeface="Gill Sans MT" panose="020B0502020104020203" pitchFamily="34" charset="77"/>
                <a:cs typeface="Phosphate Inline" panose="02000506050000020004" pitchFamily="2" charset="77"/>
              </a:rPr>
              <a:t>Living Things and Habitats</a:t>
            </a:r>
            <a:endParaRPr lang="en-GB" sz="4000" b="1" cap="none" spc="0" dirty="0">
              <a:ln w="0">
                <a:solidFill>
                  <a:schemeClr val="tx1"/>
                </a:solidFill>
              </a:ln>
              <a:gradFill flip="none" rotWithShape="1">
                <a:gsLst>
                  <a:gs pos="38000">
                    <a:schemeClr val="accent1">
                      <a:lumMod val="5000"/>
                      <a:lumOff val="95000"/>
                    </a:schemeClr>
                  </a:gs>
                  <a:gs pos="65000">
                    <a:srgbClr val="0070C0"/>
                  </a:gs>
                </a:gsLst>
                <a:lin ang="16200000" scaled="1"/>
                <a:tileRect/>
              </a:gradFill>
              <a:effectLst>
                <a:outerShdw blurRad="50800" dist="12700" dir="4260000" algn="tl" rotWithShape="0">
                  <a:schemeClr val="dk1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06AFF5-E9E8-CE4E-A6D1-19C2855DB269}"/>
              </a:ext>
            </a:extLst>
          </p:cNvPr>
          <p:cNvSpPr/>
          <p:nvPr/>
        </p:nvSpPr>
        <p:spPr>
          <a:xfrm>
            <a:off x="7142087" y="494284"/>
            <a:ext cx="4358053" cy="46166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2400" b="1" cap="none" spc="0" dirty="0">
                <a:ln w="0">
                  <a:solidFill>
                    <a:schemeClr val="tx1"/>
                  </a:solidFill>
                </a:ln>
                <a:effectLst>
                  <a:outerShdw dist="12700" dir="4260000" algn="tl" rotWithShape="0">
                    <a:schemeClr val="dk1"/>
                  </a:outerShdw>
                </a:effectLst>
                <a:latin typeface="Gill Sans MT" panose="020B0502020104020203" pitchFamily="34" charset="77"/>
                <a:cs typeface="Phosphate Inline" panose="02000506050000020004" pitchFamily="2" charset="77"/>
              </a:rPr>
              <a:t>KNOWLEDGE ORGANISER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84E3967-87F3-CD49-9356-CFC6D0DEC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104515"/>
              </p:ext>
            </p:extLst>
          </p:nvPr>
        </p:nvGraphicFramePr>
        <p:xfrm>
          <a:off x="457832" y="1025969"/>
          <a:ext cx="4426182" cy="81235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5500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3280682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56542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ESSENTIAL LIVING</a:t>
                      </a:r>
                      <a:r>
                        <a:rPr lang="en-GB" sz="1200" b="1" baseline="0" dirty="0">
                          <a:latin typeface="Gill Sans MT" panose="020B0502020104020203" pitchFamily="34" charset="77"/>
                        </a:rPr>
                        <a:t> THINGS AND </a:t>
                      </a:r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HABITATS</a:t>
                      </a:r>
                      <a:r>
                        <a:rPr lang="en-GB" sz="1200" b="1" baseline="0" dirty="0">
                          <a:latin typeface="Gill Sans MT" panose="020B0502020104020203" pitchFamily="34" charset="77"/>
                        </a:rPr>
                        <a:t> </a:t>
                      </a:r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VOCABULARY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reproduce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to create young, offspring or babies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excrete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to get rid of unwanted substances from the body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563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respire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to breathe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habitat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the natural place where an living thing can survive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59545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microhabitat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 small natural area where a living thing can survive, found within larger habitats</a:t>
                      </a:r>
                      <a:endParaRPr lang="en-GB" sz="14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535911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survive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to remain alive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294210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producer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 plant at the start of a food chain</a:t>
                      </a:r>
                      <a:endParaRPr lang="en-GB" sz="14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61038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consumer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 living thing that eats other living things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84180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reproduce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to create young, offspring or babies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564703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Gill Sans MT" panose="020B0502020104020203" pitchFamily="34" charset="0"/>
                          <a:cs typeface="Calibri" panose="020F0502020204030204" pitchFamily="34" charset="0"/>
                        </a:rPr>
                        <a:t>mammals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Gill Sans MT" panose="020B0502020104020203" pitchFamily="34" charset="0"/>
                        </a:rPr>
                        <a:t>A warm-blooded vertebrate</a:t>
                      </a:r>
                      <a:r>
                        <a:rPr lang="en-GB" sz="1400" baseline="0" dirty="0">
                          <a:latin typeface="Gill Sans MT" panose="020B0502020104020203" pitchFamily="34" charset="0"/>
                        </a:rPr>
                        <a:t> that typically gives birth to live young. </a:t>
                      </a:r>
                      <a:endParaRPr lang="en-GB" sz="14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870930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Gill Sans MT" panose="020B0502020104020203" pitchFamily="34" charset="0"/>
                          <a:cs typeface="Calibri" panose="020F0502020204030204" pitchFamily="34" charset="0"/>
                        </a:rPr>
                        <a:t>species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Gill Sans MT" panose="020B0502020104020203" pitchFamily="34" charset="0"/>
                        </a:rPr>
                        <a:t>A group of</a:t>
                      </a:r>
                      <a:r>
                        <a:rPr lang="en-GB" sz="1400" baseline="0" dirty="0">
                          <a:latin typeface="Gill Sans MT" panose="020B0502020104020203" pitchFamily="34" charset="0"/>
                        </a:rPr>
                        <a:t> living organisms consisting of similar individuals. </a:t>
                      </a:r>
                      <a:endParaRPr lang="en-GB" sz="14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3434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minibeast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Gill Sans MT" panose="020B0502020104020203" pitchFamily="34" charset="0"/>
                        </a:rPr>
                        <a:t>A small creature that lives within a habitat, producing a microhabitat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1127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classify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Gill Sans MT" panose="020B0502020104020203" pitchFamily="34" charset="0"/>
                        </a:rPr>
                        <a:t>To</a:t>
                      </a:r>
                      <a:r>
                        <a:rPr lang="en-GB" sz="1400" baseline="0" dirty="0">
                          <a:latin typeface="Gill Sans MT" panose="020B0502020104020203" pitchFamily="34" charset="0"/>
                        </a:rPr>
                        <a:t> arrange a group into categories based on qualities.</a:t>
                      </a:r>
                      <a:endParaRPr lang="en-GB" sz="14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136384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Gill Sans MT" panose="020B0502020104020203" pitchFamily="34" charset="0"/>
                        </a:rPr>
                        <a:t>absorb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Gill Sans MT" panose="020B0502020104020203" pitchFamily="34" charset="0"/>
                        </a:rPr>
                        <a:t>Take in or soak up substances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6516651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890198"/>
                  </a:ext>
                </a:extLst>
              </a:tr>
            </a:tbl>
          </a:graphicData>
        </a:graphic>
      </p:graphicFrame>
      <p:graphicFrame>
        <p:nvGraphicFramePr>
          <p:cNvPr id="17" name="Table 10">
            <a:extLst>
              <a:ext uri="{FF2B5EF4-FFF2-40B4-BE49-F238E27FC236}">
                <a16:creationId xmlns:a16="http://schemas.microsoft.com/office/drawing/2014/main" id="{B282761F-969F-D243-A8F6-6981A0968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50382"/>
              </p:ext>
            </p:extLst>
          </p:nvPr>
        </p:nvGraphicFramePr>
        <p:xfrm>
          <a:off x="4884012" y="6653820"/>
          <a:ext cx="5900898" cy="2456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9418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  <a:gridCol w="3721480">
                  <a:extLst>
                    <a:ext uri="{9D8B030D-6E8A-4147-A177-3AD203B41FA5}">
                      <a16:colId xmlns:a16="http://schemas.microsoft.com/office/drawing/2014/main" val="1420311603"/>
                    </a:ext>
                  </a:extLst>
                </a:gridCol>
              </a:tblGrid>
              <a:tr h="49137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MAKING LINKS TO PREVIOUS LEARNING</a:t>
                      </a:r>
                    </a:p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 </a:t>
                      </a: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GOLDEN VOCABULARY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5864142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77"/>
                        </a:rPr>
                        <a:t>Mini-beasts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Gill Sans MT" panose="020B0502020104020203" pitchFamily="34" charset="77"/>
                        </a:rPr>
                        <a:t>There are many different </a:t>
                      </a:r>
                      <a:r>
                        <a:rPr lang="en-GB" sz="1200" b="1" u="none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minibeasts</a:t>
                      </a:r>
                      <a:r>
                        <a:rPr lang="en-GB" sz="1200" u="none" baseline="0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 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that live in different habitats.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77"/>
                        </a:rPr>
                        <a:t>Mini-beasts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Mini-beasts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 is a broad term. They can be </a:t>
                      </a:r>
                      <a:r>
                        <a:rPr lang="en-GB" sz="1200" b="1" baseline="0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classified</a:t>
                      </a:r>
                      <a:r>
                        <a:rPr lang="en-GB" sz="1200" baseline="0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 </a:t>
                      </a:r>
                      <a:r>
                        <a:rPr lang="en-GB" sz="1200" baseline="0" dirty="0">
                          <a:latin typeface="Gill Sans MT" panose="020B0502020104020203" pitchFamily="34" charset="77"/>
                        </a:rPr>
                        <a:t>into groups.</a:t>
                      </a:r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563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77"/>
                        </a:rPr>
                        <a:t>Materials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Some materials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absorb</a:t>
                      </a:r>
                      <a:r>
                        <a:rPr lang="en-GB" sz="1200" dirty="0">
                          <a:latin typeface="Gill Sans MT" panose="020B0502020104020203" pitchFamily="34" charset="77"/>
                        </a:rPr>
                        <a:t> liquids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77"/>
                        </a:rPr>
                        <a:t>Living Things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The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lifecycle</a:t>
                      </a:r>
                      <a:r>
                        <a:rPr lang="en-GB" sz="1200" dirty="0">
                          <a:latin typeface="Gill Sans MT" panose="020B0502020104020203" pitchFamily="34" charset="77"/>
                        </a:rPr>
                        <a:t> of a living thing from reproduction to death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759545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111372"/>
              </p:ext>
            </p:extLst>
          </p:nvPr>
        </p:nvGraphicFramePr>
        <p:xfrm>
          <a:off x="9318017" y="1387888"/>
          <a:ext cx="3011053" cy="1758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608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Classification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697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A Swedish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scientist called Carl Linnaeus published a system for classifying living things which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(after being adapted) is still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used today.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 number of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living things on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each level lessens,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until it is the only species remaining.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580739"/>
              </p:ext>
            </p:extLst>
          </p:nvPr>
        </p:nvGraphicFramePr>
        <p:xfrm>
          <a:off x="5022574" y="3638864"/>
          <a:ext cx="4181010" cy="2876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3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769"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67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72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72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72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72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72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72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72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114976"/>
              </p:ext>
            </p:extLst>
          </p:nvPr>
        </p:nvGraphicFramePr>
        <p:xfrm>
          <a:off x="9321113" y="4668452"/>
          <a:ext cx="3011052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39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Microorganisms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44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Microorganisms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are mainly bacteria, moulds, yeast and viruses. They are miniscule living things that can only be seen using a microscope. Microorganisms are found in and on our bodies, water and on </a:t>
                      </a:r>
                      <a:b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</a:b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many other objects. Some are helpful </a:t>
                      </a:r>
                      <a:b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</a:b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(bacteria in yoghurt and cheese and yeast</a:t>
                      </a:r>
                      <a:b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</a:b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in bread dough) and others are harmful </a:t>
                      </a:r>
                      <a:b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</a:b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(viruses like flu fungi such as mould).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6" name="Picture 6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8437" y="5706994"/>
            <a:ext cx="624535" cy="624535"/>
          </a:xfrm>
          <a:prstGeom prst="rect">
            <a:avLst/>
          </a:prstGeom>
        </p:spPr>
      </p:pic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211921"/>
              </p:ext>
            </p:extLst>
          </p:nvPr>
        </p:nvGraphicFramePr>
        <p:xfrm>
          <a:off x="9321113" y="3217191"/>
          <a:ext cx="3011052" cy="135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0161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Plants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037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There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 are many different types of plants. 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Flowering plants (plants that produce seed within a fruit to reproduce)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Non-flowering plants (plants that use spores to reproduce and plants that use seeds to reproduce)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0" name="Rectangle 49">
            <a:extLst>
              <a:ext uri="{FF2B5EF4-FFF2-40B4-BE49-F238E27FC236}">
                <a16:creationId xmlns:a16="http://schemas.microsoft.com/office/drawing/2014/main" id="{760C0948-6289-C248-AFF1-37DDF70DAC44}"/>
              </a:ext>
            </a:extLst>
          </p:cNvPr>
          <p:cNvSpPr/>
          <p:nvPr/>
        </p:nvSpPr>
        <p:spPr>
          <a:xfrm>
            <a:off x="331694" y="309282"/>
            <a:ext cx="12138212" cy="8982636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8" name="Picture 77" descr="Logo, icon&#10;&#10;Description automatically generated with medium confidence">
            <a:extLst>
              <a:ext uri="{FF2B5EF4-FFF2-40B4-BE49-F238E27FC236}">
                <a16:creationId xmlns:a16="http://schemas.microsoft.com/office/drawing/2014/main" id="{E8BFE7DF-5FE7-9340-A34E-11EB2F9F9D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646756">
            <a:off x="10926279" y="7564511"/>
            <a:ext cx="1404316" cy="1404316"/>
          </a:xfrm>
          <a:prstGeom prst="rect">
            <a:avLst/>
          </a:prstGeom>
        </p:spPr>
      </p:pic>
      <p:pic>
        <p:nvPicPr>
          <p:cNvPr id="80" name="Picture 79" descr="Icon&#10;&#10;Description automatically generated">
            <a:extLst>
              <a:ext uri="{FF2B5EF4-FFF2-40B4-BE49-F238E27FC236}">
                <a16:creationId xmlns:a16="http://schemas.microsoft.com/office/drawing/2014/main" id="{8CCF1FCF-31E8-F84F-ACE4-7F5205B747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7441" y="2205073"/>
            <a:ext cx="878076" cy="839150"/>
          </a:xfrm>
          <a:prstGeom prst="rect">
            <a:avLst/>
          </a:prstGeom>
        </p:spPr>
      </p:pic>
      <p:pic>
        <p:nvPicPr>
          <p:cNvPr id="82" name="Picture 81" descr="Icon&#10;&#10;Description automatically generated">
            <a:extLst>
              <a:ext uri="{FF2B5EF4-FFF2-40B4-BE49-F238E27FC236}">
                <a16:creationId xmlns:a16="http://schemas.microsoft.com/office/drawing/2014/main" id="{0E3B1AED-9ADE-EB4B-B92A-DE9E4879C8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7068" y="5369555"/>
            <a:ext cx="1158177" cy="1158177"/>
          </a:xfrm>
          <a:prstGeom prst="rect">
            <a:avLst/>
          </a:prstGeom>
        </p:spPr>
      </p:pic>
      <p:pic>
        <p:nvPicPr>
          <p:cNvPr id="54" name="Picture 53" descr="Logo, icon&#10;&#10;Description automatically generated with medium confidence">
            <a:extLst>
              <a:ext uri="{FF2B5EF4-FFF2-40B4-BE49-F238E27FC236}">
                <a16:creationId xmlns:a16="http://schemas.microsoft.com/office/drawing/2014/main" id="{9B304CE9-A390-C243-89B1-3EE54AD33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646756">
            <a:off x="9598415" y="931827"/>
            <a:ext cx="640475" cy="705942"/>
          </a:xfrm>
          <a:prstGeom prst="rect">
            <a:avLst/>
          </a:prstGeom>
        </p:spPr>
      </p:pic>
      <p:pic>
        <p:nvPicPr>
          <p:cNvPr id="55" name="Picture 54" descr="Icon&#10;&#10;Description automatically generated">
            <a:extLst>
              <a:ext uri="{FF2B5EF4-FFF2-40B4-BE49-F238E27FC236}">
                <a16:creationId xmlns:a16="http://schemas.microsoft.com/office/drawing/2014/main" id="{DF8A705A-8629-3745-BBCB-6411DEA212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65596" y="1099735"/>
            <a:ext cx="592850" cy="5928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D094267-AC1C-4389-95CE-0F482060E0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0802" y="914856"/>
            <a:ext cx="2830387" cy="28517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F42789C-05CC-4612-9E14-82C7AF5198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2038" y="3539908"/>
            <a:ext cx="7451732" cy="30289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291E556-52BA-45CD-9ECB-77A9B067D7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73086" y="888869"/>
            <a:ext cx="4470684" cy="2638997"/>
          </a:xfrm>
          <a:prstGeom prst="rect">
            <a:avLst/>
          </a:prstGeom>
        </p:spPr>
      </p:pic>
      <p:pic>
        <p:nvPicPr>
          <p:cNvPr id="2" name="Picture 1" descr="A logo of a company&#10;&#10;Description automatically generated">
            <a:extLst>
              <a:ext uri="{FF2B5EF4-FFF2-40B4-BE49-F238E27FC236}">
                <a16:creationId xmlns:a16="http://schemas.microsoft.com/office/drawing/2014/main" id="{92479DC8-3D7A-EF18-B01C-BF0DCBE715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8784" y="292969"/>
            <a:ext cx="790575" cy="847725"/>
          </a:xfrm>
          <a:prstGeom prst="rect">
            <a:avLst/>
          </a:prstGeom>
        </p:spPr>
      </p:pic>
      <p:pic>
        <p:nvPicPr>
          <p:cNvPr id="4" name="Picture 3" descr="A logo of a company&#10;&#10;Description automatically generated">
            <a:extLst>
              <a:ext uri="{FF2B5EF4-FFF2-40B4-BE49-F238E27FC236}">
                <a16:creationId xmlns:a16="http://schemas.microsoft.com/office/drawing/2014/main" id="{B231E35E-304D-D2CE-7B59-701D0BA441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21309" y="230307"/>
            <a:ext cx="911344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88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2ABF91E686C74FBADA19D34E7CBB5C" ma:contentTypeVersion="38" ma:contentTypeDescription="Create a new document." ma:contentTypeScope="" ma:versionID="660b008517525322d3977ef64297d78d">
  <xsd:schema xmlns:xsd="http://www.w3.org/2001/XMLSchema" xmlns:xs="http://www.w3.org/2001/XMLSchema" xmlns:p="http://schemas.microsoft.com/office/2006/metadata/properties" xmlns:ns2="42e847ee-da67-45ac-b8d7-d7e15c5aae3a" xmlns:ns3="091d844e-e9e6-4ff0-9f92-9249b3eca144" targetNamespace="http://schemas.microsoft.com/office/2006/metadata/properties" ma:root="true" ma:fieldsID="6c1867a2e5f1660687211b7885ff5daa" ns2:_="" ns3:_="">
    <xsd:import namespace="42e847ee-da67-45ac-b8d7-d7e15c5aae3a"/>
    <xsd:import namespace="091d844e-e9e6-4ff0-9f92-9249b3eca144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847ee-da67-45ac-b8d7-d7e15c5aae3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d844e-e9e6-4ff0-9f92-9249b3eca144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9c58a341-edd5-40b5-8bb8-8422536aab47}" ma:internalName="TaxCatchAll" ma:showField="CatchAllData" ma:web="091d844e-e9e6-4ff0-9f92-9249b3eca1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42e847ee-da67-45ac-b8d7-d7e15c5aae3a" xsi:nil="true"/>
    <Has_Leaders_Only_SectionGroup xmlns="42e847ee-da67-45ac-b8d7-d7e15c5aae3a" xsi:nil="true"/>
    <Distribution_Groups xmlns="42e847ee-da67-45ac-b8d7-d7e15c5aae3a" xsi:nil="true"/>
    <AppVersion xmlns="42e847ee-da67-45ac-b8d7-d7e15c5aae3a" xsi:nil="true"/>
    <TaxCatchAll xmlns="091d844e-e9e6-4ff0-9f92-9249b3eca144" xsi:nil="true"/>
    <Templates xmlns="42e847ee-da67-45ac-b8d7-d7e15c5aae3a" xsi:nil="true"/>
    <Members xmlns="42e847ee-da67-45ac-b8d7-d7e15c5aae3a">
      <UserInfo>
        <DisplayName/>
        <AccountId xsi:nil="true"/>
        <AccountType/>
      </UserInfo>
    </Members>
    <Member_Groups xmlns="42e847ee-da67-45ac-b8d7-d7e15c5aae3a">
      <UserInfo>
        <DisplayName/>
        <AccountId xsi:nil="true"/>
        <AccountType/>
      </UserInfo>
    </Member_Groups>
    <CultureName xmlns="42e847ee-da67-45ac-b8d7-d7e15c5aae3a" xsi:nil="true"/>
    <LMS_Mappings xmlns="42e847ee-da67-45ac-b8d7-d7e15c5aae3a" xsi:nil="true"/>
    <Invited_Leaders xmlns="42e847ee-da67-45ac-b8d7-d7e15c5aae3a" xsi:nil="true"/>
    <Invited_Members xmlns="42e847ee-da67-45ac-b8d7-d7e15c5aae3a" xsi:nil="true"/>
    <FolderType xmlns="42e847ee-da67-45ac-b8d7-d7e15c5aae3a" xsi:nil="true"/>
    <Leaders xmlns="42e847ee-da67-45ac-b8d7-d7e15c5aae3a">
      <UserInfo>
        <DisplayName/>
        <AccountId xsi:nil="true"/>
        <AccountType/>
      </UserInfo>
    </Leaders>
    <TeamsChannelId xmlns="42e847ee-da67-45ac-b8d7-d7e15c5aae3a" xsi:nil="true"/>
    <IsNotebookLocked xmlns="42e847ee-da67-45ac-b8d7-d7e15c5aae3a" xsi:nil="true"/>
    <Is_Collaboration_Space_Locked xmlns="42e847ee-da67-45ac-b8d7-d7e15c5aae3a" xsi:nil="true"/>
    <Math_Settings xmlns="42e847ee-da67-45ac-b8d7-d7e15c5aae3a" xsi:nil="true"/>
    <Owner xmlns="42e847ee-da67-45ac-b8d7-d7e15c5aae3a">
      <UserInfo>
        <DisplayName/>
        <AccountId xsi:nil="true"/>
        <AccountType/>
      </UserInfo>
    </Owner>
    <lcf76f155ced4ddcb4097134ff3c332f xmlns="42e847ee-da67-45ac-b8d7-d7e15c5aae3a">
      <Terms xmlns="http://schemas.microsoft.com/office/infopath/2007/PartnerControls"/>
    </lcf76f155ced4ddcb4097134ff3c332f>
    <NotebookType xmlns="42e847ee-da67-45ac-b8d7-d7e15c5aae3a" xsi:nil="true"/>
    <DefaultSectionNames xmlns="42e847ee-da67-45ac-b8d7-d7e15c5aae3a" xsi:nil="true"/>
  </documentManagement>
</p:properties>
</file>

<file path=customXml/itemProps1.xml><?xml version="1.0" encoding="utf-8"?>
<ds:datastoreItem xmlns:ds="http://schemas.openxmlformats.org/officeDocument/2006/customXml" ds:itemID="{7E0F85CB-108C-4F04-90AC-04635EAED1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e847ee-da67-45ac-b8d7-d7e15c5aae3a"/>
    <ds:schemaRef ds:uri="091d844e-e9e6-4ff0-9f92-9249b3eca1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861B90-64C8-483D-AD89-F154DF6A54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6C8EF5-2508-4403-A64A-422E053824D3}">
  <ds:schemaRefs>
    <ds:schemaRef ds:uri="http://schemas.microsoft.com/office/2006/metadata/properties"/>
    <ds:schemaRef ds:uri="http://schemas.microsoft.com/office/infopath/2007/PartnerControls"/>
    <ds:schemaRef ds:uri="42e847ee-da67-45ac-b8d7-d7e15c5aae3a"/>
    <ds:schemaRef ds:uri="091d844e-e9e6-4ff0-9f92-9249b3eca1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</TotalTime>
  <Words>353</Words>
  <Application>Microsoft Office PowerPoint</Application>
  <PresentationFormat>A3 Paper (297x420 mm)</PresentationFormat>
  <Paragraphs>55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Gail Bonney</cp:lastModifiedBy>
  <cp:revision>39</cp:revision>
  <dcterms:created xsi:type="dcterms:W3CDTF">2020-09-22T12:40:30Z</dcterms:created>
  <dcterms:modified xsi:type="dcterms:W3CDTF">2024-06-26T14:39:04Z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0x010100122ABF91E686C74FBADA19D34E7CBB5C</vt:lpwstr>
  </property>
  <property fmtid="{D5CDD505-2E9C-101B-9397-08002B2CF9AE}" pid="3" name="MediaServiceImageTags">
    <vt:lpwstr/>
  </property>
</Properties>
</file>