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56" r:id="rId5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11A471-BFE8-4183-971C-87573EC61516}" v="10" dt="2024-02-22T14:00:06.021"/>
    <p1510:client id="{EF1282FF-C297-4A29-A07E-6B21444730DF}" v="4" dt="2024-02-22T13:57:18.0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588"/>
  </p:normalViewPr>
  <p:slideViewPr>
    <p:cSldViewPr snapToGrid="0" snapToObjects="1">
      <p:cViewPr varScale="1">
        <p:scale>
          <a:sx n="61" d="100"/>
          <a:sy n="61" d="100"/>
        </p:scale>
        <p:origin x="13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il Bonney" userId="S::gail.bonney@sthelens.org.uk::44cbb8e9-80c0-44b3-97df-1eb9524193be" providerId="AD" clId="Web-{EF1282FF-C297-4A29-A07E-6B21444730DF}"/>
    <pc:docChg chg="modSld">
      <pc:chgData name="Gail Bonney" userId="S::gail.bonney@sthelens.org.uk::44cbb8e9-80c0-44b3-97df-1eb9524193be" providerId="AD" clId="Web-{EF1282FF-C297-4A29-A07E-6B21444730DF}" dt="2024-02-22T13:57:18.036" v="3"/>
      <pc:docMkLst>
        <pc:docMk/>
      </pc:docMkLst>
      <pc:sldChg chg="modSp">
        <pc:chgData name="Gail Bonney" userId="S::gail.bonney@sthelens.org.uk::44cbb8e9-80c0-44b3-97df-1eb9524193be" providerId="AD" clId="Web-{EF1282FF-C297-4A29-A07E-6B21444730DF}" dt="2024-02-22T13:57:18.036" v="3"/>
        <pc:sldMkLst>
          <pc:docMk/>
          <pc:sldMk cId="3644188150" sldId="256"/>
        </pc:sldMkLst>
        <pc:graphicFrameChg chg="mod modGraphic">
          <ac:chgData name="Gail Bonney" userId="S::gail.bonney@sthelens.org.uk::44cbb8e9-80c0-44b3-97df-1eb9524193be" providerId="AD" clId="Web-{EF1282FF-C297-4A29-A07E-6B21444730DF}" dt="2024-02-22T13:57:18.036" v="3"/>
          <ac:graphicFrameMkLst>
            <pc:docMk/>
            <pc:sldMk cId="3644188150" sldId="256"/>
            <ac:graphicFrameMk id="12" creationId="{30A83D00-CEB9-44B5-91CF-4E61D786B68C}"/>
          </ac:graphicFrameMkLst>
        </pc:graphicFrameChg>
        <pc:graphicFrameChg chg="mod modGraphic">
          <ac:chgData name="Gail Bonney" userId="S::gail.bonney@sthelens.org.uk::44cbb8e9-80c0-44b3-97df-1eb9524193be" providerId="AD" clId="Web-{EF1282FF-C297-4A29-A07E-6B21444730DF}" dt="2024-02-22T13:57:06.379" v="1" actId="1076"/>
          <ac:graphicFrameMkLst>
            <pc:docMk/>
            <pc:sldMk cId="3644188150" sldId="256"/>
            <ac:graphicFrameMk id="14" creationId="{BDE4C3D0-ACFD-48BA-85DB-31B4E9BE6FC9}"/>
          </ac:graphicFrameMkLst>
        </pc:graphicFrameChg>
      </pc:sldChg>
    </pc:docChg>
  </pc:docChgLst>
  <pc:docChgLst>
    <pc:chgData name="Gail Bonney" userId="S::gail.bonney@sthelens.org.uk::44cbb8e9-80c0-44b3-97df-1eb9524193be" providerId="AD" clId="Web-{221E00B6-D13A-4754-8675-0AA1D8956B4D}"/>
    <pc:docChg chg="modSld">
      <pc:chgData name="Gail Bonney" userId="S::gail.bonney@sthelens.org.uk::44cbb8e9-80c0-44b3-97df-1eb9524193be" providerId="AD" clId="Web-{221E00B6-D13A-4754-8675-0AA1D8956B4D}" dt="2024-02-13T10:45:24.563" v="0"/>
      <pc:docMkLst>
        <pc:docMk/>
      </pc:docMkLst>
      <pc:sldChg chg="delSp">
        <pc:chgData name="Gail Bonney" userId="S::gail.bonney@sthelens.org.uk::44cbb8e9-80c0-44b3-97df-1eb9524193be" providerId="AD" clId="Web-{221E00B6-D13A-4754-8675-0AA1D8956B4D}" dt="2024-02-13T10:45:24.563" v="0"/>
        <pc:sldMkLst>
          <pc:docMk/>
          <pc:sldMk cId="3644188150" sldId="256"/>
        </pc:sldMkLst>
        <pc:spChg chg="del">
          <ac:chgData name="Gail Bonney" userId="S::gail.bonney@sthelens.org.uk::44cbb8e9-80c0-44b3-97df-1eb9524193be" providerId="AD" clId="Web-{221E00B6-D13A-4754-8675-0AA1D8956B4D}" dt="2024-02-13T10:45:24.563" v="0"/>
          <ac:spMkLst>
            <pc:docMk/>
            <pc:sldMk cId="3644188150" sldId="256"/>
            <ac:spMk id="36" creationId="{6A2ED827-5B42-BE49-BCC2-380D6416C2C6}"/>
          </ac:spMkLst>
        </pc:spChg>
      </pc:sldChg>
    </pc:docChg>
  </pc:docChgLst>
  <pc:docChgLst>
    <pc:chgData name="Gail Bonney" userId="44cbb8e9-80c0-44b3-97df-1eb9524193be" providerId="ADAL" clId="{C811A471-BFE8-4183-971C-87573EC61516}"/>
    <pc:docChg chg="undo custSel modSld">
      <pc:chgData name="Gail Bonney" userId="44cbb8e9-80c0-44b3-97df-1eb9524193be" providerId="ADAL" clId="{C811A471-BFE8-4183-971C-87573EC61516}" dt="2024-02-22T14:00:46.355" v="362" actId="207"/>
      <pc:docMkLst>
        <pc:docMk/>
      </pc:docMkLst>
      <pc:sldChg chg="addSp modSp mod">
        <pc:chgData name="Gail Bonney" userId="44cbb8e9-80c0-44b3-97df-1eb9524193be" providerId="ADAL" clId="{C811A471-BFE8-4183-971C-87573EC61516}" dt="2024-02-22T14:00:46.355" v="362" actId="207"/>
        <pc:sldMkLst>
          <pc:docMk/>
          <pc:sldMk cId="3644188150" sldId="256"/>
        </pc:sldMkLst>
        <pc:graphicFrameChg chg="add mod modGraphic">
          <ac:chgData name="Gail Bonney" userId="44cbb8e9-80c0-44b3-97df-1eb9524193be" providerId="ADAL" clId="{C811A471-BFE8-4183-971C-87573EC61516}" dt="2024-02-22T13:08:51.988" v="52" actId="572"/>
          <ac:graphicFrameMkLst>
            <pc:docMk/>
            <pc:sldMk cId="3644188150" sldId="256"/>
            <ac:graphicFrameMk id="3" creationId="{306A41EE-4015-46B2-ADF6-37028C1393EB}"/>
          </ac:graphicFrameMkLst>
        </pc:graphicFrameChg>
        <pc:graphicFrameChg chg="mod modGraphic">
          <ac:chgData name="Gail Bonney" userId="44cbb8e9-80c0-44b3-97df-1eb9524193be" providerId="ADAL" clId="{C811A471-BFE8-4183-971C-87573EC61516}" dt="2024-02-22T13:57:42.473" v="206"/>
          <ac:graphicFrameMkLst>
            <pc:docMk/>
            <pc:sldMk cId="3644188150" sldId="256"/>
            <ac:graphicFrameMk id="10" creationId="{584E3967-87F3-CD49-9356-CFC6D0DECC3C}"/>
          </ac:graphicFrameMkLst>
        </pc:graphicFrameChg>
        <pc:graphicFrameChg chg="add mod modGraphic">
          <ac:chgData name="Gail Bonney" userId="44cbb8e9-80c0-44b3-97df-1eb9524193be" providerId="ADAL" clId="{C811A471-BFE8-4183-971C-87573EC61516}" dt="2024-02-22T14:00:46.355" v="362" actId="207"/>
          <ac:graphicFrameMkLst>
            <pc:docMk/>
            <pc:sldMk cId="3644188150" sldId="256"/>
            <ac:graphicFrameMk id="12" creationId="{30A83D00-CEB9-44B5-91CF-4E61D786B68C}"/>
          </ac:graphicFrameMkLst>
        </pc:graphicFrameChg>
        <pc:graphicFrameChg chg="add mod modGraphic">
          <ac:chgData name="Gail Bonney" userId="44cbb8e9-80c0-44b3-97df-1eb9524193be" providerId="ADAL" clId="{C811A471-BFE8-4183-971C-87573EC61516}" dt="2024-02-22T14:00:33.515" v="359" actId="14100"/>
          <ac:graphicFrameMkLst>
            <pc:docMk/>
            <pc:sldMk cId="3644188150" sldId="256"/>
            <ac:graphicFrameMk id="14" creationId="{BDE4C3D0-ACFD-48BA-85DB-31B4E9BE6FC9}"/>
          </ac:graphicFrameMkLst>
        </pc:graphicFrameChg>
        <pc:graphicFrameChg chg="mod modGraphic">
          <ac:chgData name="Gail Bonney" userId="44cbb8e9-80c0-44b3-97df-1eb9524193be" providerId="ADAL" clId="{C811A471-BFE8-4183-971C-87573EC61516}" dt="2024-02-22T14:00:17.997" v="356" actId="20577"/>
          <ac:graphicFrameMkLst>
            <pc:docMk/>
            <pc:sldMk cId="3644188150" sldId="256"/>
            <ac:graphicFrameMk id="17" creationId="{B282761F-969F-D243-A8F6-6981A096851F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7A9A-2CB2-A741-B755-CCE1CF4A6E7F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8B9-C4D2-8F4B-BE23-1F4DF5136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396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7A9A-2CB2-A741-B755-CCE1CF4A6E7F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8B9-C4D2-8F4B-BE23-1F4DF5136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407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7A9A-2CB2-A741-B755-CCE1CF4A6E7F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8B9-C4D2-8F4B-BE23-1F4DF5136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90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7A9A-2CB2-A741-B755-CCE1CF4A6E7F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8B9-C4D2-8F4B-BE23-1F4DF5136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3500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7A9A-2CB2-A741-B755-CCE1CF4A6E7F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8B9-C4D2-8F4B-BE23-1F4DF5136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68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7A9A-2CB2-A741-B755-CCE1CF4A6E7F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8B9-C4D2-8F4B-BE23-1F4DF5136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0310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7A9A-2CB2-A741-B755-CCE1CF4A6E7F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8B9-C4D2-8F4B-BE23-1F4DF5136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34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7A9A-2CB2-A741-B755-CCE1CF4A6E7F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8B9-C4D2-8F4B-BE23-1F4DF5136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81941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7A9A-2CB2-A741-B755-CCE1CF4A6E7F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8B9-C4D2-8F4B-BE23-1F4DF5136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689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7A9A-2CB2-A741-B755-CCE1CF4A6E7F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8B9-C4D2-8F4B-BE23-1F4DF5136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901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7A9A-2CB2-A741-B755-CCE1CF4A6E7F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378B9-C4D2-8F4B-BE23-1F4DF5136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5570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07A9A-2CB2-A741-B755-CCE1CF4A6E7F}" type="datetimeFigureOut">
              <a:rPr lang="en-GB" smtClean="0"/>
              <a:t>22/02/2024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378B9-C4D2-8F4B-BE23-1F4DF51365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9202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6085614-6D06-2C46-A00B-AE589627FAAA}"/>
              </a:ext>
            </a:extLst>
          </p:cNvPr>
          <p:cNvSpPr/>
          <p:nvPr/>
        </p:nvSpPr>
        <p:spPr>
          <a:xfrm>
            <a:off x="331694" y="309282"/>
            <a:ext cx="12138212" cy="8982636"/>
          </a:xfrm>
          <a:prstGeom prst="rect">
            <a:avLst/>
          </a:prstGeom>
          <a:noFill/>
          <a:ln w="73025" cmpd="tri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85F63B-22FE-9C4F-B60D-553F5929394F}"/>
              </a:ext>
            </a:extLst>
          </p:cNvPr>
          <p:cNvSpPr/>
          <p:nvPr/>
        </p:nvSpPr>
        <p:spPr>
          <a:xfrm>
            <a:off x="1328761" y="385954"/>
            <a:ext cx="5751767" cy="769441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4400" b="1" cap="none" spc="0" dirty="0">
                <a:ln w="0">
                  <a:solidFill>
                    <a:schemeClr val="tx1"/>
                  </a:solidFill>
                </a:ln>
                <a:gradFill flip="none" rotWithShape="1">
                  <a:gsLst>
                    <a:gs pos="48000">
                      <a:srgbClr val="FFC000"/>
                    </a:gs>
                    <a:gs pos="11000">
                      <a:srgbClr val="FF0000"/>
                    </a:gs>
                    <a:gs pos="85000">
                      <a:srgbClr val="FFFF00"/>
                    </a:gs>
                  </a:gsLst>
                  <a:lin ang="16200000" scaled="1"/>
                  <a:tileRect/>
                </a:gradFill>
                <a:effectLst>
                  <a:outerShdw blurRad="50800" dist="12700" dir="4260000" algn="tl" rotWithShape="0">
                    <a:schemeClr val="dk1"/>
                  </a:outerShdw>
                </a:effectLst>
                <a:latin typeface="Gill Sans MT" panose="020B0502020104020203" pitchFamily="34" charset="77"/>
                <a:cs typeface="Phosphate Inline" panose="02000506050000020004" pitchFamily="2" charset="77"/>
              </a:rPr>
              <a:t>Great Fire of London</a:t>
            </a:r>
            <a:endParaRPr lang="en-GB" sz="4800" b="1" cap="none" spc="0" dirty="0">
              <a:ln w="0">
                <a:solidFill>
                  <a:schemeClr val="tx1"/>
                </a:solidFill>
              </a:ln>
              <a:gradFill flip="none" rotWithShape="1">
                <a:gsLst>
                  <a:gs pos="48000">
                    <a:srgbClr val="FFC000"/>
                  </a:gs>
                  <a:gs pos="11000">
                    <a:srgbClr val="FF0000"/>
                  </a:gs>
                  <a:gs pos="85000">
                    <a:srgbClr val="FFFF00"/>
                  </a:gs>
                </a:gsLst>
                <a:lin ang="16200000" scaled="1"/>
                <a:tileRect/>
              </a:gradFill>
              <a:effectLst>
                <a:outerShdw blurRad="50800" dist="12700" dir="4260000" algn="tl" rotWithShape="0">
                  <a:schemeClr val="dk1"/>
                </a:outerShdw>
              </a:effectLst>
              <a:latin typeface="Gill Sans MT" panose="020B0502020104020203" pitchFamily="34" charset="77"/>
              <a:cs typeface="Phosphate Inline" panose="02000506050000020004" pitchFamily="2" charset="77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06AFF5-E9E8-CE4E-A6D1-19C2855DB269}"/>
              </a:ext>
            </a:extLst>
          </p:cNvPr>
          <p:cNvSpPr/>
          <p:nvPr/>
        </p:nvSpPr>
        <p:spPr>
          <a:xfrm>
            <a:off x="7027847" y="443261"/>
            <a:ext cx="2437655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2400" b="1" cap="none" spc="0" dirty="0">
                <a:ln w="0">
                  <a:solidFill>
                    <a:schemeClr val="tx1"/>
                  </a:solidFill>
                </a:ln>
                <a:effectLst>
                  <a:outerShdw dist="12700" dir="4260000" algn="tl" rotWithShape="0">
                    <a:schemeClr val="dk1"/>
                  </a:outerShdw>
                </a:effectLst>
                <a:latin typeface="Gill Sans MT" panose="020B0502020104020203" pitchFamily="34" charset="77"/>
                <a:cs typeface="Phosphate Inline" panose="02000506050000020004" pitchFamily="2" charset="77"/>
              </a:rPr>
              <a:t>KNOWLEDGE </a:t>
            </a:r>
          </a:p>
          <a:p>
            <a:pPr algn="ctr"/>
            <a:r>
              <a:rPr lang="en-GB" sz="2400" b="1" cap="none" spc="0" dirty="0">
                <a:ln w="0">
                  <a:solidFill>
                    <a:schemeClr val="tx1"/>
                  </a:solidFill>
                </a:ln>
                <a:effectLst>
                  <a:outerShdw dist="12700" dir="4260000" algn="tl" rotWithShape="0">
                    <a:schemeClr val="dk1"/>
                  </a:outerShdw>
                </a:effectLst>
                <a:latin typeface="Gill Sans MT" panose="020B0502020104020203" pitchFamily="34" charset="77"/>
                <a:cs typeface="Phosphate Inline" panose="02000506050000020004" pitchFamily="2" charset="77"/>
              </a:rPr>
              <a:t>ORGANISER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584E3967-87F3-CD49-9356-CFC6D0DECC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241735"/>
              </p:ext>
            </p:extLst>
          </p:nvPr>
        </p:nvGraphicFramePr>
        <p:xfrm>
          <a:off x="609599" y="1140269"/>
          <a:ext cx="3969613" cy="759333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2934">
                  <a:extLst>
                    <a:ext uri="{9D8B030D-6E8A-4147-A177-3AD203B41FA5}">
                      <a16:colId xmlns:a16="http://schemas.microsoft.com/office/drawing/2014/main" val="2344213269"/>
                    </a:ext>
                  </a:extLst>
                </a:gridCol>
                <a:gridCol w="2936679">
                  <a:extLst>
                    <a:ext uri="{9D8B030D-6E8A-4147-A177-3AD203B41FA5}">
                      <a16:colId xmlns:a16="http://schemas.microsoft.com/office/drawing/2014/main" val="2649323644"/>
                    </a:ext>
                  </a:extLst>
                </a:gridCol>
              </a:tblGrid>
              <a:tr h="565423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ESSENTIAL GREAT</a:t>
                      </a:r>
                      <a:r>
                        <a:rPr lang="en-GB" sz="1200" b="1" baseline="0" dirty="0">
                          <a:latin typeface="Gill Sans MT" panose="020B0502020104020203" pitchFamily="34" charset="77"/>
                        </a:rPr>
                        <a:t> FIRE OF LONDON </a:t>
                      </a:r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NAME VOCABULARY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812075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timber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Gill Sans MT" panose="020B0502020104020203" pitchFamily="34" charset="77"/>
                        </a:rPr>
                        <a:t>Wood used for building</a:t>
                      </a:r>
                      <a:r>
                        <a:rPr lang="en-GB" sz="1200" baseline="0" dirty="0">
                          <a:latin typeface="Gill Sans MT" panose="020B0502020104020203" pitchFamily="34" charset="77"/>
                        </a:rPr>
                        <a:t> or carpentry.</a:t>
                      </a:r>
                      <a:endParaRPr lang="en-GB" sz="1200" dirty="0"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33429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diary 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aseline="0" dirty="0">
                          <a:latin typeface="Gill Sans MT" panose="020B0502020104020203" pitchFamily="34" charset="77"/>
                        </a:rPr>
                        <a:t>A book that people write about their lives in.</a:t>
                      </a:r>
                      <a:endParaRPr lang="en-GB" sz="1200" dirty="0"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8563774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building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A</a:t>
                      </a:r>
                      <a:r>
                        <a:rPr lang="en-GB" sz="1200" baseline="0" dirty="0">
                          <a:latin typeface="Gill Sans MT" panose="020B0502020104020203" pitchFamily="34" charset="77"/>
                        </a:rPr>
                        <a:t> structure with a roof and walls. </a:t>
                      </a:r>
                      <a:endParaRPr lang="en-GB" sz="1200" dirty="0"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157742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Christianity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The religion based on the person and teachings of Jesus Christ..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7595459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reconstruct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Rebuilding something that has been demolished.</a:t>
                      </a:r>
                      <a:r>
                        <a:rPr lang="en-GB" sz="1200" baseline="0" dirty="0">
                          <a:latin typeface="Gill Sans MT" panose="020B0502020104020203" pitchFamily="34" charset="77"/>
                        </a:rPr>
                        <a:t> </a:t>
                      </a:r>
                      <a:endParaRPr lang="en-GB" sz="1200" dirty="0"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0535911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spread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Extending</a:t>
                      </a:r>
                      <a:r>
                        <a:rPr lang="en-GB" sz="1200" baseline="0" dirty="0">
                          <a:latin typeface="Gill Sans MT" panose="020B0502020104020203" pitchFamily="34" charset="77"/>
                        </a:rPr>
                        <a:t> over a large area. </a:t>
                      </a:r>
                      <a:endParaRPr lang="en-GB" sz="1200" dirty="0"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5294210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douse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To pour</a:t>
                      </a:r>
                      <a:r>
                        <a:rPr lang="en-GB" sz="1200" baseline="0" dirty="0">
                          <a:latin typeface="Gill Sans MT" panose="020B0502020104020203" pitchFamily="34" charset="77"/>
                        </a:rPr>
                        <a:t> liquid over or extinguish something</a:t>
                      </a:r>
                      <a:endParaRPr lang="en-GB" sz="1200" dirty="0"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2610385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bakery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A place where bread,</a:t>
                      </a:r>
                      <a:r>
                        <a:rPr lang="en-GB" sz="1200" baseline="0" dirty="0">
                          <a:latin typeface="Gill Sans MT" panose="020B0502020104020203" pitchFamily="34" charset="77"/>
                        </a:rPr>
                        <a:t> cakes, etc. are made.</a:t>
                      </a:r>
                      <a:endParaRPr lang="en-GB" sz="1200" dirty="0"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1841805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extinguish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To</a:t>
                      </a:r>
                      <a:r>
                        <a:rPr lang="en-GB" sz="1200" baseline="0" dirty="0">
                          <a:latin typeface="Gill Sans MT" panose="020B0502020104020203" pitchFamily="34" charset="77"/>
                        </a:rPr>
                        <a:t> put out a fire. </a:t>
                      </a:r>
                      <a:endParaRPr lang="en-GB" sz="1200" dirty="0"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4564703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lifetime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The period of time someone has been alive.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3870930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fire brigade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A group</a:t>
                      </a:r>
                      <a:r>
                        <a:rPr lang="en-GB" sz="1200" baseline="0" dirty="0">
                          <a:latin typeface="Gill Sans MT" panose="020B0502020104020203" pitchFamily="34" charset="77"/>
                        </a:rPr>
                        <a:t> of people trained and employed to put out fires.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3434774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primary source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A first-hand</a:t>
                      </a:r>
                      <a:r>
                        <a:rPr lang="en-GB" sz="1200" baseline="0" dirty="0">
                          <a:latin typeface="Gill Sans MT" panose="020B0502020104020203" pitchFamily="34" charset="77"/>
                        </a:rPr>
                        <a:t> account or piece or an object created at the time of the event.</a:t>
                      </a:r>
                      <a:endParaRPr lang="en-GB" sz="1200" dirty="0"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1127429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capital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/>
                        </a:rPr>
                        <a:t>The</a:t>
                      </a:r>
                      <a:r>
                        <a:rPr lang="en-GB" sz="1200" baseline="0" dirty="0">
                          <a:latin typeface="Gill Sans MT" panose="020B0502020104020203"/>
                        </a:rPr>
                        <a:t> city where the government of the country functions. </a:t>
                      </a:r>
                      <a:endParaRPr lang="en-GB" sz="1200" dirty="0">
                        <a:latin typeface="Gill Sans MT" panose="020B0502020104020203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1363844"/>
                  </a:ext>
                </a:extLst>
              </a:tr>
              <a:tr h="491372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population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Population is the extent to which a place is populated or inhabited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dirty="0"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86516651"/>
                  </a:ext>
                </a:extLst>
              </a:tr>
            </a:tbl>
          </a:graphicData>
        </a:graphic>
      </p:graphicFrame>
      <p:graphicFrame>
        <p:nvGraphicFramePr>
          <p:cNvPr id="17" name="Table 10">
            <a:extLst>
              <a:ext uri="{FF2B5EF4-FFF2-40B4-BE49-F238E27FC236}">
                <a16:creationId xmlns:a16="http://schemas.microsoft.com/office/drawing/2014/main" id="{B282761F-969F-D243-A8F6-6981A09685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839824"/>
              </p:ext>
            </p:extLst>
          </p:nvPr>
        </p:nvGraphicFramePr>
        <p:xfrm>
          <a:off x="4579212" y="6619412"/>
          <a:ext cx="4358053" cy="2680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09589">
                  <a:extLst>
                    <a:ext uri="{9D8B030D-6E8A-4147-A177-3AD203B41FA5}">
                      <a16:colId xmlns:a16="http://schemas.microsoft.com/office/drawing/2014/main" val="2649323644"/>
                    </a:ext>
                  </a:extLst>
                </a:gridCol>
                <a:gridCol w="2748464">
                  <a:extLst>
                    <a:ext uri="{9D8B030D-6E8A-4147-A177-3AD203B41FA5}">
                      <a16:colId xmlns:a16="http://schemas.microsoft.com/office/drawing/2014/main" val="1420311603"/>
                    </a:ext>
                  </a:extLst>
                </a:gridCol>
              </a:tblGrid>
              <a:tr h="51015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MAKING LINKS TO PREVIOUS LEARNING</a:t>
                      </a:r>
                    </a:p>
                    <a:p>
                      <a:pPr algn="ctr"/>
                      <a:r>
                        <a:rPr lang="en-GB" sz="1200" b="1" dirty="0">
                          <a:latin typeface="Gill Sans MT" panose="020B0502020104020203" pitchFamily="34" charset="77"/>
                        </a:rPr>
                        <a:t> </a:t>
                      </a:r>
                      <a:r>
                        <a:rPr lang="en-GB" sz="1200" b="1" dirty="0">
                          <a:solidFill>
                            <a:schemeClr val="bg1"/>
                          </a:solidFill>
                          <a:latin typeface="Gill Sans MT" panose="020B0502020104020203" pitchFamily="34" charset="77"/>
                        </a:rPr>
                        <a:t>GOLDEN VOCABULARY</a:t>
                      </a:r>
                    </a:p>
                  </a:txBody>
                  <a:tcPr anchor="ctr">
                    <a:solidFill>
                      <a:schemeClr val="accent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dirty="0"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5864142"/>
                  </a:ext>
                </a:extLst>
              </a:tr>
              <a:tr h="51015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FFC000"/>
                          </a:solidFill>
                          <a:latin typeface="Gill Sans MT" panose="020B0502020104020203" pitchFamily="34" charset="77"/>
                        </a:rPr>
                        <a:t>Europe topic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FF0000"/>
                          </a:solidFill>
                          <a:latin typeface="Gill Sans MT" panose="020B0502020104020203" pitchFamily="34" charset="77"/>
                        </a:rPr>
                        <a:t>Population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is the extent to which a place is populated or inhabited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33429"/>
                  </a:ext>
                </a:extLst>
              </a:tr>
              <a:tr h="51015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FFC000"/>
                          </a:solidFill>
                          <a:latin typeface="Gill Sans MT" panose="020B0502020104020203" pitchFamily="34" charset="77"/>
                        </a:rPr>
                        <a:t>Our Country topic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A </a:t>
                      </a:r>
                      <a:r>
                        <a:rPr lang="en-GB" sz="1200" b="1" dirty="0">
                          <a:solidFill>
                            <a:srgbClr val="FF0000"/>
                          </a:solidFill>
                          <a:latin typeface="Gill Sans MT" panose="020B0502020104020203" pitchFamily="34" charset="77"/>
                        </a:rPr>
                        <a:t>country</a:t>
                      </a:r>
                      <a:r>
                        <a:rPr lang="en-GB" sz="1200" dirty="0">
                          <a:latin typeface="Gill Sans MT" panose="020B0502020104020203" pitchFamily="34" charset="77"/>
                        </a:rPr>
                        <a:t> is a nation with its own government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8563774"/>
                  </a:ext>
                </a:extLst>
              </a:tr>
              <a:tr h="51015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FFC000"/>
                          </a:solidFill>
                          <a:latin typeface="Gill Sans MT" panose="020B0502020104020203" pitchFamily="34" charset="77"/>
                        </a:rPr>
                        <a:t>Our Country topic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Gill Sans MT" panose="020B0502020104020203" pitchFamily="34" charset="77"/>
                        </a:rPr>
                        <a:t>The </a:t>
                      </a:r>
                      <a:r>
                        <a:rPr lang="en-GB" sz="1200" b="1" dirty="0">
                          <a:solidFill>
                            <a:srgbClr val="FF0000"/>
                          </a:solidFill>
                          <a:latin typeface="Gill Sans MT" panose="020B0502020104020203" pitchFamily="34" charset="77"/>
                        </a:rPr>
                        <a:t>capital </a:t>
                      </a:r>
                      <a:r>
                        <a:rPr lang="en-GB" sz="1200" dirty="0">
                          <a:latin typeface="Gill Sans MT" panose="020B0502020104020203" pitchFamily="34" charset="77"/>
                        </a:rPr>
                        <a:t>of the UK is London</a:t>
                      </a:r>
                      <a:endParaRPr lang="en-GB" sz="1200" b="1" dirty="0">
                        <a:solidFill>
                          <a:srgbClr val="FF0000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157742"/>
                  </a:ext>
                </a:extLst>
              </a:tr>
              <a:tr h="510150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rgbClr val="FFC000"/>
                          </a:solidFill>
                          <a:latin typeface="Gill Sans MT" panose="020B0502020104020203" pitchFamily="34" charset="77"/>
                        </a:rPr>
                        <a:t>Toys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rgbClr val="FF0000"/>
                          </a:solidFill>
                          <a:latin typeface="Gill Sans MT" panose="020B0502020104020203" pitchFamily="34" charset="77"/>
                        </a:rPr>
                        <a:t>Primary sources</a:t>
                      </a:r>
                      <a:r>
                        <a:rPr lang="en-GB" sz="1200" b="1" baseline="0" dirty="0">
                          <a:solidFill>
                            <a:srgbClr val="FF0000"/>
                          </a:solidFill>
                          <a:latin typeface="Gill Sans MT" panose="020B0502020104020203" pitchFamily="34" charset="77"/>
                        </a:rPr>
                        <a:t> </a:t>
                      </a:r>
                      <a:r>
                        <a:rPr lang="en-GB" sz="1200" baseline="0" dirty="0">
                          <a:latin typeface="Gill Sans MT" panose="020B0502020104020203" pitchFamily="34" charset="77"/>
                        </a:rPr>
                        <a:t>are. a  first-hand account or piece or an object created at the time of the event.</a:t>
                      </a:r>
                      <a:endParaRPr lang="en-GB" sz="1200" dirty="0">
                        <a:latin typeface="Gill Sans MT" panose="020B0502020104020203" pitchFamily="34" charset="7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759545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994" y="390204"/>
            <a:ext cx="880739" cy="880739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232823"/>
              </p:ext>
            </p:extLst>
          </p:nvPr>
        </p:nvGraphicFramePr>
        <p:xfrm>
          <a:off x="4669463" y="1359731"/>
          <a:ext cx="7700338" cy="9643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80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80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80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280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0169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</a:rPr>
                        <a:t>Sunday</a:t>
                      </a:r>
                      <a:r>
                        <a:rPr lang="en-GB" sz="1000" baseline="0" dirty="0">
                          <a:solidFill>
                            <a:schemeClr val="bg1"/>
                          </a:solidFill>
                        </a:rPr>
                        <a:t> 2</a:t>
                      </a:r>
                      <a:r>
                        <a:rPr lang="en-GB" sz="1000" baseline="30000" dirty="0">
                          <a:solidFill>
                            <a:schemeClr val="bg1"/>
                          </a:solidFill>
                        </a:rPr>
                        <a:t>nd</a:t>
                      </a:r>
                      <a:r>
                        <a:rPr lang="en-GB" sz="1000" baseline="0" dirty="0">
                          <a:solidFill>
                            <a:schemeClr val="bg1"/>
                          </a:solidFill>
                        </a:rPr>
                        <a:t> September 1666</a:t>
                      </a:r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</a:rPr>
                        <a:t>Monday</a:t>
                      </a:r>
                      <a:r>
                        <a:rPr lang="en-GB" sz="1000" baseline="0" dirty="0">
                          <a:solidFill>
                            <a:schemeClr val="bg1"/>
                          </a:solidFill>
                        </a:rPr>
                        <a:t> 3</a:t>
                      </a:r>
                      <a:r>
                        <a:rPr lang="en-GB" sz="1000" baseline="30000" dirty="0">
                          <a:solidFill>
                            <a:schemeClr val="bg1"/>
                          </a:solidFill>
                        </a:rPr>
                        <a:t>rd</a:t>
                      </a:r>
                      <a:r>
                        <a:rPr lang="en-GB" sz="1000" baseline="0" dirty="0">
                          <a:solidFill>
                            <a:schemeClr val="bg1"/>
                          </a:solidFill>
                        </a:rPr>
                        <a:t> September 1666</a:t>
                      </a:r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</a:rPr>
                        <a:t>Tuesday</a:t>
                      </a:r>
                      <a:r>
                        <a:rPr lang="en-GB" sz="1000" baseline="0" dirty="0">
                          <a:solidFill>
                            <a:schemeClr val="bg1"/>
                          </a:solidFill>
                        </a:rPr>
                        <a:t> 4</a:t>
                      </a:r>
                      <a:r>
                        <a:rPr lang="en-GB" sz="1000" baseline="30000" dirty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GB" sz="1000" baseline="0" dirty="0">
                          <a:solidFill>
                            <a:schemeClr val="bg1"/>
                          </a:solidFill>
                        </a:rPr>
                        <a:t> September 1666</a:t>
                      </a:r>
                      <a:endParaRPr lang="en-GB" sz="1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</a:rPr>
                        <a:t>Wednesday 5</a:t>
                      </a:r>
                      <a:r>
                        <a:rPr lang="en-GB" sz="1000" baseline="30000" dirty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GB" sz="1000" dirty="0">
                          <a:solidFill>
                            <a:schemeClr val="bg1"/>
                          </a:solidFill>
                        </a:rPr>
                        <a:t> September 1666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</a:rPr>
                        <a:t>Thursday 6</a:t>
                      </a:r>
                      <a:r>
                        <a:rPr lang="en-GB" sz="1000" baseline="30000" dirty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GB" sz="1000" dirty="0">
                          <a:solidFill>
                            <a:schemeClr val="bg1"/>
                          </a:solidFill>
                        </a:rPr>
                        <a:t> September 1666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8129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The fire</a:t>
                      </a:r>
                      <a:r>
                        <a:rPr lang="en-GB" sz="10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starts at 1am. </a:t>
                      </a:r>
                    </a:p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Samuel Pepys starts his diary. </a:t>
                      </a:r>
                      <a:endParaRPr lang="en-GB" sz="1000" b="0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The fire approaches</a:t>
                      </a:r>
                      <a:r>
                        <a:rPr lang="en-GB" sz="10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the Tower of London.</a:t>
                      </a:r>
                      <a:endParaRPr lang="en-GB" sz="1000" b="0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St Paul’s Cathedral is</a:t>
                      </a:r>
                      <a:r>
                        <a:rPr lang="en-GB" sz="10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destroyed </a:t>
                      </a:r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by</a:t>
                      </a:r>
                      <a:r>
                        <a:rPr lang="en-GB" sz="10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the fire.</a:t>
                      </a:r>
                      <a:endParaRPr lang="en-GB" sz="1000" b="0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The wind</a:t>
                      </a:r>
                      <a:r>
                        <a:rPr lang="en-GB" sz="10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dies down and the fire starts to spread more slowly. </a:t>
                      </a:r>
                      <a:endParaRPr lang="en-GB" sz="1000" b="0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The fire is extinguished. Many</a:t>
                      </a:r>
                      <a:r>
                        <a:rPr lang="en-GB" sz="10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people are left homeless. </a:t>
                      </a:r>
                      <a:endParaRPr lang="en-GB" sz="1000" b="0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521955"/>
              </p:ext>
            </p:extLst>
          </p:nvPr>
        </p:nvGraphicFramePr>
        <p:xfrm>
          <a:off x="9039920" y="6617500"/>
          <a:ext cx="3329879" cy="2498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5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769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Key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5065">
                <a:tc>
                  <a:txBody>
                    <a:bodyPr/>
                    <a:lstStyle/>
                    <a:p>
                      <a:pPr algn="r"/>
                      <a:r>
                        <a:rPr lang="en-GB" sz="1100" b="1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Thomas</a:t>
                      </a:r>
                      <a:br>
                        <a:rPr lang="en-GB" sz="1100" b="1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</a:br>
                      <a:r>
                        <a:rPr lang="en-GB" sz="1100" b="1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</a:t>
                      </a:r>
                      <a:r>
                        <a:rPr lang="en-GB" sz="1100" b="1" baseline="0" dirty="0" err="1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Farriner</a:t>
                      </a:r>
                      <a:r>
                        <a:rPr lang="en-GB" sz="1100" b="1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The fire started in</a:t>
                      </a: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Thomas </a:t>
                      </a:r>
                      <a:r>
                        <a:rPr lang="en-GB" sz="1100" b="0" baseline="0" dirty="0" err="1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Farriner’s</a:t>
                      </a: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bakery, as a bakery oven was left unattended.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6326">
                <a:tc>
                  <a:txBody>
                    <a:bodyPr/>
                    <a:lstStyle/>
                    <a:p>
                      <a:pPr algn="r"/>
                      <a:r>
                        <a:rPr lang="en-GB" sz="1100" b="1" dirty="0">
                          <a:latin typeface="Gill Sans MT" panose="020B0502020104020203"/>
                        </a:rPr>
                        <a:t>Samuel</a:t>
                      </a:r>
                      <a:br>
                        <a:rPr lang="en-GB" sz="1100" b="1" dirty="0">
                          <a:latin typeface="Gill Sans MT" panose="020B0502020104020203"/>
                        </a:rPr>
                      </a:br>
                      <a:r>
                        <a:rPr lang="en-GB" sz="1100" b="1" dirty="0">
                          <a:latin typeface="Gill Sans MT" panose="020B0502020104020203"/>
                        </a:rPr>
                        <a:t> Pepys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Samuel Pepys recorded the events of the fire in a diary. This is how we</a:t>
                      </a: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know the details of the event. 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6326">
                <a:tc>
                  <a:txBody>
                    <a:bodyPr/>
                    <a:lstStyle/>
                    <a:p>
                      <a:pPr algn="r"/>
                      <a:r>
                        <a:rPr lang="en-GB" sz="1100" b="1" dirty="0">
                          <a:latin typeface="Gill Sans MT" panose="020B0502020104020203"/>
                        </a:rPr>
                        <a:t>King</a:t>
                      </a:r>
                      <a:br>
                        <a:rPr lang="en-GB" sz="1100" b="1" dirty="0">
                          <a:latin typeface="Gill Sans MT" panose="020B0502020104020203"/>
                        </a:rPr>
                      </a:br>
                      <a:r>
                        <a:rPr lang="en-GB" sz="1100" b="1" dirty="0">
                          <a:latin typeface="Gill Sans MT" panose="020B0502020104020203"/>
                        </a:rPr>
                        <a:t> Charles II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Charles II was the King</a:t>
                      </a: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of England. After the fire, he ordered houses to be built further apart. 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3050" y="7788232"/>
            <a:ext cx="562122" cy="562122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635" y="8501792"/>
            <a:ext cx="562193" cy="562193"/>
          </a:xfrm>
          <a:prstGeom prst="rect">
            <a:avLst/>
          </a:prstGeom>
        </p:spPr>
      </p:pic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544476"/>
              </p:ext>
            </p:extLst>
          </p:nvPr>
        </p:nvGraphicFramePr>
        <p:xfrm>
          <a:off x="4680605" y="2397715"/>
          <a:ext cx="1971598" cy="12078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76750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When and Where Did it Start?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1115">
                <a:tc>
                  <a:txBody>
                    <a:bodyPr/>
                    <a:lstStyle/>
                    <a:p>
                      <a:pPr algn="r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It</a:t>
                      </a: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started in a bakery on </a:t>
                      </a:r>
                      <a:b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</a:b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Pudding Lane on</a:t>
                      </a:r>
                      <a:b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</a:b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2</a:t>
                      </a:r>
                      <a:r>
                        <a:rPr lang="en-GB" sz="1100" b="0" baseline="3000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nd</a:t>
                      </a: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September 1666.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4" name="Picture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650" y="2982977"/>
            <a:ext cx="618195" cy="618195"/>
          </a:xfrm>
          <a:prstGeom prst="rect">
            <a:avLst/>
          </a:prstGeom>
        </p:spPr>
      </p:pic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240965"/>
              </p:ext>
            </p:extLst>
          </p:nvPr>
        </p:nvGraphicFramePr>
        <p:xfrm>
          <a:off x="4680605" y="4416474"/>
          <a:ext cx="1971598" cy="2085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4489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Why</a:t>
                      </a:r>
                      <a:r>
                        <a:rPr lang="en-GB" sz="1100" b="1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did it Spread?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0743">
                <a:tc>
                  <a:txBody>
                    <a:bodyPr/>
                    <a:lstStyle/>
                    <a:p>
                      <a:pPr algn="r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It hadn’t rained for months,</a:t>
                      </a: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which meant that the city was very dry. Many houses were also built from wood and were very close together. </a:t>
                      </a:r>
                      <a:b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</a:b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There was</a:t>
                      </a:r>
                      <a:b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</a:b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also no fire </a:t>
                      </a:r>
                      <a:b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</a:b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brigade,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178" y="5536333"/>
            <a:ext cx="886587" cy="886587"/>
          </a:xfrm>
          <a:prstGeom prst="rect">
            <a:avLst/>
          </a:prstGeom>
        </p:spPr>
      </p:pic>
      <p:graphicFrame>
        <p:nvGraphicFramePr>
          <p:cNvPr id="26" name="Table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296645"/>
              </p:ext>
            </p:extLst>
          </p:nvPr>
        </p:nvGraphicFramePr>
        <p:xfrm>
          <a:off x="6779353" y="2397715"/>
          <a:ext cx="1971598" cy="1862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6604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How was</a:t>
                      </a:r>
                      <a:r>
                        <a:rPr lang="en-GB" sz="1100" b="1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the Fire Fought?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5774">
                <a:tc>
                  <a:txBody>
                    <a:bodyPr/>
                    <a:lstStyle/>
                    <a:p>
                      <a:pPr algn="r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People used leather buckets</a:t>
                      </a: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filled with water to fight the flames. 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73464">
            <a:off x="6767963" y="3184604"/>
            <a:ext cx="917435" cy="917435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7522548" y="3321374"/>
            <a:ext cx="1242278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100" dirty="0">
                <a:latin typeface="Gill Sans MT" panose="020B0502020104020203"/>
              </a:rPr>
              <a:t>They also used axes, fire-hooks and gunpowder to make fire breaks. </a:t>
            </a: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333130"/>
              </p:ext>
            </p:extLst>
          </p:nvPr>
        </p:nvGraphicFramePr>
        <p:xfrm>
          <a:off x="6793228" y="4339302"/>
          <a:ext cx="1947827" cy="16441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8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5147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How was</a:t>
                      </a:r>
                      <a:r>
                        <a:rPr lang="en-GB" sz="1100" b="1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the Fire Put Out?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9023">
                <a:tc>
                  <a:txBody>
                    <a:bodyPr/>
                    <a:lstStyle/>
                    <a:p>
                      <a:pPr algn="ctr"/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After four days, the wind died down and changed direction. 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" name="Rectangle 30"/>
          <p:cNvSpPr/>
          <p:nvPr/>
        </p:nvSpPr>
        <p:spPr>
          <a:xfrm>
            <a:off x="7530765" y="5215000"/>
            <a:ext cx="122018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" dirty="0">
                <a:latin typeface="Gill Sans MT" panose="020B0502020104020203"/>
              </a:rPr>
              <a:t>This meant that the fire could finally be put out! </a:t>
            </a:r>
            <a:endParaRPr lang="en-GB" sz="1100" dirty="0"/>
          </a:p>
        </p:txBody>
      </p:sp>
      <p:graphicFrame>
        <p:nvGraphicFramePr>
          <p:cNvPr id="33" name="Table 3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9913165"/>
              </p:ext>
            </p:extLst>
          </p:nvPr>
        </p:nvGraphicFramePr>
        <p:xfrm>
          <a:off x="8855076" y="2397715"/>
          <a:ext cx="3514724" cy="1736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4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5192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What Happened</a:t>
                      </a:r>
                      <a:r>
                        <a:rPr lang="en-GB" sz="1100" b="1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After the Fire?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41234">
                <a:tc>
                  <a:txBody>
                    <a:bodyPr/>
                    <a:lstStyle/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Thousands of</a:t>
                      </a: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people were left </a:t>
                      </a:r>
                    </a:p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homeless and many of them </a:t>
                      </a:r>
                    </a:p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left London to live elsewhere.</a:t>
                      </a:r>
                    </a:p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</a:t>
                      </a:r>
                      <a:r>
                        <a:rPr lang="en-GB" sz="1100" dirty="0">
                          <a:latin typeface="Gill Sans MT" panose="020B0502020104020203"/>
                        </a:rPr>
                        <a:t>A fire brigade was set up to</a:t>
                      </a:r>
                    </a:p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Gill Sans MT" panose="020B0502020104020203"/>
                        </a:rPr>
                        <a:t> stop a fire destroying the city </a:t>
                      </a:r>
                    </a:p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Gill Sans MT" panose="020B0502020104020203"/>
                        </a:rPr>
                        <a:t>again. Houses were build </a:t>
                      </a:r>
                    </a:p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Gill Sans MT" panose="020B0502020104020203"/>
                        </a:rPr>
                        <a:t>further apart and made</a:t>
                      </a:r>
                    </a:p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Gill Sans MT" panose="020B0502020104020203"/>
                        </a:rPr>
                        <a:t> from stone. instead of wood.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4" name="Picture 3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921" y="2756926"/>
            <a:ext cx="1369541" cy="1369541"/>
          </a:xfrm>
          <a:prstGeom prst="rect">
            <a:avLst/>
          </a:prstGeom>
        </p:spPr>
      </p:pic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6877349"/>
              </p:ext>
            </p:extLst>
          </p:nvPr>
        </p:nvGraphicFramePr>
        <p:xfrm>
          <a:off x="8855076" y="4233068"/>
          <a:ext cx="3542587" cy="175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2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568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St.</a:t>
                      </a:r>
                      <a:r>
                        <a:rPr lang="en-GB" sz="1100" b="1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Paul’s Cathedral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Gill Sans MT" panose="020B0502020104020203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2835">
                <a:tc>
                  <a:txBody>
                    <a:bodyPr/>
                    <a:lstStyle/>
                    <a:p>
                      <a:pPr algn="l"/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During the fire,</a:t>
                      </a: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St Paul’s Cathedral </a:t>
                      </a:r>
                    </a:p>
                    <a:p>
                      <a:pPr algn="l"/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was destroyed. People reported </a:t>
                      </a:r>
                    </a:p>
                    <a:p>
                      <a:pPr algn="l"/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seeing the roof tiles melting in the</a:t>
                      </a:r>
                    </a:p>
                    <a:p>
                      <a:pPr algn="l"/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 heat. After the fire, the cathedral </a:t>
                      </a: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baseline="0" dirty="0">
                          <a:solidFill>
                            <a:schemeClr val="tx1"/>
                          </a:solidFill>
                          <a:latin typeface="Gill Sans MT" panose="020B0502020104020203"/>
                        </a:rPr>
                        <a:t>Was </a:t>
                      </a:r>
                      <a:r>
                        <a:rPr lang="en-GB" sz="1100" dirty="0">
                          <a:latin typeface="Gill Sans MT" panose="020B0502020104020203"/>
                        </a:rPr>
                        <a:t>reconstructed in the same</a:t>
                      </a: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Gill Sans MT" panose="020B0502020104020203"/>
                        </a:rPr>
                        <a:t>location. This was actually the third </a:t>
                      </a: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Gill Sans MT" panose="020B0502020104020203"/>
                        </a:rPr>
                        <a:t>time it had been seriously damaged </a:t>
                      </a:r>
                    </a:p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Gill Sans MT" panose="020B0502020104020203"/>
                        </a:rPr>
                        <a:t>by fires!  </a:t>
                      </a:r>
                      <a:endParaRPr lang="en-GB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6778499" y="6023855"/>
            <a:ext cx="5591301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Gill Sans MT" panose="020B0502020104020203" pitchFamily="34" charset="77"/>
              </a:rPr>
              <a:t>Fun fact! </a:t>
            </a:r>
            <a:r>
              <a:rPr lang="en-GB" sz="1200" dirty="0">
                <a:latin typeface="Gill Sans MT" panose="020B0502020104020203" pitchFamily="34" charset="77"/>
              </a:rPr>
              <a:t>Sir Christopher Wren designed a monument to remember the Great Fire of London.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82496" y="3685945"/>
            <a:ext cx="1971598" cy="6001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latin typeface="Gill Sans MT" panose="020B0502020104020203" pitchFamily="34" charset="77"/>
              </a:rPr>
              <a:t>Fun fact! </a:t>
            </a:r>
            <a:r>
              <a:rPr lang="en-GB" sz="1100" dirty="0">
                <a:latin typeface="Gill Sans MT" panose="020B0502020104020203" pitchFamily="34" charset="77"/>
              </a:rPr>
              <a:t>Some people buried their belongings underground to keep the safe.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7E04A5C5-9432-3149-9930-EF665A92A2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43928" y="4584357"/>
            <a:ext cx="1362209" cy="1362209"/>
          </a:xfrm>
          <a:prstGeom prst="rect">
            <a:avLst/>
          </a:prstGeom>
        </p:spPr>
      </p:pic>
      <p:pic>
        <p:nvPicPr>
          <p:cNvPr id="9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A2699D03-07AF-C448-AFD2-8DFFD2E208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41959" y="5120522"/>
            <a:ext cx="769441" cy="769441"/>
          </a:xfrm>
          <a:prstGeom prst="rect">
            <a:avLst/>
          </a:prstGeom>
        </p:spPr>
      </p:pic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88F9561A-FB67-0C4C-BD33-8C57B3A4ED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39921" y="6907871"/>
            <a:ext cx="748381" cy="7483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3365B3-8C98-43DD-B0E7-FDB979F4044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72839" y="293870"/>
            <a:ext cx="964567" cy="1078364"/>
          </a:xfrm>
          <a:prstGeom prst="rect">
            <a:avLst/>
          </a:prstGeom>
        </p:spPr>
      </p:pic>
      <p:graphicFrame>
        <p:nvGraphicFramePr>
          <p:cNvPr id="3" name="Table 11">
            <a:extLst>
              <a:ext uri="{FF2B5EF4-FFF2-40B4-BE49-F238E27FC236}">
                <a16:creationId xmlns:a16="http://schemas.microsoft.com/office/drawing/2014/main" id="{306A41EE-4015-46B2-ADF6-37028C1393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028809"/>
              </p:ext>
            </p:extLst>
          </p:nvPr>
        </p:nvGraphicFramePr>
        <p:xfrm>
          <a:off x="609599" y="8569588"/>
          <a:ext cx="3969612" cy="475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9612">
                  <a:extLst>
                    <a:ext uri="{9D8B030D-6E8A-4147-A177-3AD203B41FA5}">
                      <a16:colId xmlns:a16="http://schemas.microsoft.com/office/drawing/2014/main" val="4252782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410059"/>
                  </a:ext>
                </a:extLst>
              </a:tr>
            </a:tbl>
          </a:graphicData>
        </a:graphic>
      </p:graphicFrame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0A83D00-CEB9-44B5-91CF-4E61D786B6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312842"/>
              </p:ext>
            </p:extLst>
          </p:nvPr>
        </p:nvGraphicFramePr>
        <p:xfrm>
          <a:off x="609599" y="8600312"/>
          <a:ext cx="3969613" cy="593666"/>
        </p:xfrm>
        <a:graphic>
          <a:graphicData uri="http://schemas.openxmlformats.org/drawingml/2006/table">
            <a:tbl>
              <a:tblPr/>
              <a:tblGrid>
                <a:gridCol w="3969613">
                  <a:extLst>
                    <a:ext uri="{9D8B030D-6E8A-4147-A177-3AD203B41FA5}">
                      <a16:colId xmlns:a16="http://schemas.microsoft.com/office/drawing/2014/main" val="3360027540"/>
                    </a:ext>
                  </a:extLst>
                </a:gridCol>
              </a:tblGrid>
              <a:tr h="593666">
                <a:tc>
                  <a:txBody>
                    <a:bodyPr/>
                    <a:lstStyle/>
                    <a:p>
                      <a:pPr algn="l"/>
                      <a:endParaRPr lang="en-GB" sz="1200" b="1" dirty="0">
                        <a:solidFill>
                          <a:srgbClr val="FF0000"/>
                        </a:solidFill>
                        <a:latin typeface="Gill Sans MT"/>
                      </a:endParaRPr>
                    </a:p>
                    <a:p>
                      <a:pPr algn="l"/>
                      <a:r>
                        <a:rPr lang="en-GB" sz="1200" b="1" dirty="0">
                          <a:solidFill>
                            <a:srgbClr val="FF0000"/>
                          </a:solidFill>
                          <a:latin typeface="Gill Sans MT"/>
                        </a:rPr>
                        <a:t>  </a:t>
                      </a: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Gill Sans MT"/>
                        </a:rPr>
                        <a:t>country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344331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BDE4C3D0-ACFD-48BA-85DB-31B4E9BE6F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281324"/>
              </p:ext>
            </p:extLst>
          </p:nvPr>
        </p:nvGraphicFramePr>
        <p:xfrm>
          <a:off x="1616029" y="8607616"/>
          <a:ext cx="2950826" cy="617085"/>
        </p:xfrm>
        <a:graphic>
          <a:graphicData uri="http://schemas.openxmlformats.org/drawingml/2006/table">
            <a:tbl>
              <a:tblPr/>
              <a:tblGrid>
                <a:gridCol w="2950826">
                  <a:extLst>
                    <a:ext uri="{9D8B030D-6E8A-4147-A177-3AD203B41FA5}">
                      <a16:colId xmlns:a16="http://schemas.microsoft.com/office/drawing/2014/main" val="2953670448"/>
                    </a:ext>
                  </a:extLst>
                </a:gridCol>
              </a:tblGrid>
              <a:tr h="617085">
                <a:tc>
                  <a:txBody>
                    <a:bodyPr/>
                    <a:lstStyle/>
                    <a:p>
                      <a:endParaRPr lang="en-GB" sz="1400" dirty="0">
                        <a:latin typeface="Gill Sans MT" panose="020B0502020104020203" pitchFamily="34" charset="0"/>
                      </a:endParaRPr>
                    </a:p>
                    <a:p>
                      <a:r>
                        <a:rPr lang="en-GB" sz="1400" dirty="0">
                          <a:latin typeface="Gill Sans MT" panose="020B0502020104020203" pitchFamily="34" charset="0"/>
                        </a:rPr>
                        <a:t>A nation with its own government.</a:t>
                      </a: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04330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4188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elf_Registration_Enabled xmlns="42e847ee-da67-45ac-b8d7-d7e15c5aae3a" xsi:nil="true"/>
    <Has_Leaders_Only_SectionGroup xmlns="42e847ee-da67-45ac-b8d7-d7e15c5aae3a" xsi:nil="true"/>
    <Distribution_Groups xmlns="42e847ee-da67-45ac-b8d7-d7e15c5aae3a" xsi:nil="true"/>
    <AppVersion xmlns="42e847ee-da67-45ac-b8d7-d7e15c5aae3a" xsi:nil="true"/>
    <Templates xmlns="42e847ee-da67-45ac-b8d7-d7e15c5aae3a" xsi:nil="true"/>
    <Members xmlns="42e847ee-da67-45ac-b8d7-d7e15c5aae3a">
      <UserInfo>
        <DisplayName/>
        <AccountId xsi:nil="true"/>
        <AccountType/>
      </UserInfo>
    </Members>
    <Member_Groups xmlns="42e847ee-da67-45ac-b8d7-d7e15c5aae3a">
      <UserInfo>
        <DisplayName/>
        <AccountId xsi:nil="true"/>
        <AccountType/>
      </UserInfo>
    </Member_Groups>
    <CultureName xmlns="42e847ee-da67-45ac-b8d7-d7e15c5aae3a" xsi:nil="true"/>
    <LMS_Mappings xmlns="42e847ee-da67-45ac-b8d7-d7e15c5aae3a" xsi:nil="true"/>
    <Invited_Leaders xmlns="42e847ee-da67-45ac-b8d7-d7e15c5aae3a" xsi:nil="true"/>
    <Invited_Members xmlns="42e847ee-da67-45ac-b8d7-d7e15c5aae3a" xsi:nil="true"/>
    <FolderType xmlns="42e847ee-da67-45ac-b8d7-d7e15c5aae3a" xsi:nil="true"/>
    <Leaders xmlns="42e847ee-da67-45ac-b8d7-d7e15c5aae3a">
      <UserInfo>
        <DisplayName/>
        <AccountId xsi:nil="true"/>
        <AccountType/>
      </UserInfo>
    </Leaders>
    <TeamsChannelId xmlns="42e847ee-da67-45ac-b8d7-d7e15c5aae3a" xsi:nil="true"/>
    <IsNotebookLocked xmlns="42e847ee-da67-45ac-b8d7-d7e15c5aae3a" xsi:nil="true"/>
    <Is_Collaboration_Space_Locked xmlns="42e847ee-da67-45ac-b8d7-d7e15c5aae3a" xsi:nil="true"/>
    <Math_Settings xmlns="42e847ee-da67-45ac-b8d7-d7e15c5aae3a" xsi:nil="true"/>
    <Owner xmlns="42e847ee-da67-45ac-b8d7-d7e15c5aae3a">
      <UserInfo>
        <DisplayName/>
        <AccountId xsi:nil="true"/>
        <AccountType/>
      </UserInfo>
    </Owner>
    <NotebookType xmlns="42e847ee-da67-45ac-b8d7-d7e15c5aae3a" xsi:nil="true"/>
    <DefaultSectionNames xmlns="42e847ee-da67-45ac-b8d7-d7e15c5aae3a" xsi:nil="true"/>
    <TaxCatchAll xmlns="5a663d51-6a75-47b3-849a-20b3218376f1" xsi:nil="true"/>
    <lcf76f155ced4ddcb4097134ff3c332f xmlns="9cae5044-b475-469c-b6c9-01d32dbe759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FD5070BB8E574BA2AE568B9FA82E55" ma:contentTypeVersion="5" ma:contentTypeDescription="Create a new document." ma:contentTypeScope="" ma:versionID="2c24d3177981bc1e84a120f8ab9f0de3">
  <xsd:schema xmlns:xsd="http://www.w3.org/2001/XMLSchema" xmlns:xs="http://www.w3.org/2001/XMLSchema" xmlns:p="http://schemas.microsoft.com/office/2006/metadata/properties" xmlns:ns2="42e847ee-da67-45ac-b8d7-d7e15c5aae3a" xmlns:ns3="091d844e-e9e6-4ff0-9f92-9249b3eca144" xmlns:ns4="9cae5044-b475-469c-b6c9-01d32dbe7592" xmlns:ns5="5a663d51-6a75-47b3-849a-20b3218376f1" targetNamespace="http://schemas.microsoft.com/office/2006/metadata/properties" ma:root="true" ma:fieldsID="ea8fd7a733eab44f47a8e08de7ea4041" ns2:_="" ns3:_="" ns4:_="" ns5:_="">
    <xsd:import namespace="42e847ee-da67-45ac-b8d7-d7e15c5aae3a"/>
    <xsd:import namespace="091d844e-e9e6-4ff0-9f92-9249b3eca144"/>
    <xsd:import namespace="9cae5044-b475-469c-b6c9-01d32dbe7592"/>
    <xsd:import namespace="5a663d51-6a75-47b3-849a-20b3218376f1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e847ee-da67-45ac-b8d7-d7e15c5aae3a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32" nillable="true" ma:displayName="Tags" ma:internalName="MediaServiceAutoTags" ma:readOnly="true">
      <xsd:simpleType>
        <xsd:restriction base="dms:Text"/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3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37" nillable="true" ma:displayName="Location" ma:internalName="MediaServiceLocation" ma:readOnly="true">
      <xsd:simpleType>
        <xsd:restriction base="dms:Text"/>
      </xsd:simpleType>
    </xsd:element>
    <xsd:element name="MediaLengthInSeconds" ma:index="40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4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1d844e-e9e6-4ff0-9f92-9249b3eca144" elementFormDefault="qualified">
    <xsd:import namespace="http://schemas.microsoft.com/office/2006/documentManagement/types"/>
    <xsd:import namespace="http://schemas.microsoft.com/office/infopath/2007/PartnerControls"/>
    <xsd:element name="SharedWithUsers" ma:index="3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ae5044-b475-469c-b6c9-01d32dbe759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45" nillable="true" ma:taxonomy="true" ma:internalName="lcf76f155ced4ddcb4097134ff3c332f" ma:taxonomyFieldName="MediaServiceImageTags" ma:displayName="Image Tags" ma:readOnly="false" ma:fieldId="{5cf76f15-5ced-4ddc-b409-7134ff3c332f}" ma:taxonomyMulti="true" ma:sspId="069c52fa-2125-4a4b-9580-734879f64c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663d51-6a75-47b3-849a-20b3218376f1" elementFormDefault="qualified">
    <xsd:import namespace="http://schemas.microsoft.com/office/2006/documentManagement/types"/>
    <xsd:import namespace="http://schemas.microsoft.com/office/infopath/2007/PartnerControls"/>
    <xsd:element name="TaxCatchAll" ma:index="46" nillable="true" ma:displayName="Taxonomy Catch All Column" ma:hidden="true" ma:list="{0f83f91e-8fb4-476b-912c-31631ea91d6c}" ma:internalName="TaxCatchAll" ma:showField="CatchAllData" ma:web="5a663d51-6a75-47b3-849a-20b3218376f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160961-2556-4AE4-9968-5E69156F86BF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www.w3.org/XML/1998/namespace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091d844e-e9e6-4ff0-9f92-9249b3eca144"/>
    <ds:schemaRef ds:uri="42e847ee-da67-45ac-b8d7-d7e15c5aae3a"/>
  </ds:schemaRefs>
</ds:datastoreItem>
</file>

<file path=customXml/itemProps2.xml><?xml version="1.0" encoding="utf-8"?>
<ds:datastoreItem xmlns:ds="http://schemas.openxmlformats.org/officeDocument/2006/customXml" ds:itemID="{3195A04B-D099-48E5-A5D5-2068B9B34B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F7D3228-7C1C-4F59-85F2-4D0CEC9F14E4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213</TotalTime>
  <Words>652</Words>
  <Application>Microsoft Office PowerPoint</Application>
  <PresentationFormat>A3 Paper (297x420 mm)</PresentationFormat>
  <Paragraphs>94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Gill Sans MT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Jennings</dc:creator>
  <cp:lastModifiedBy>Gail Bonney</cp:lastModifiedBy>
  <cp:revision>26</cp:revision>
  <dcterms:created xsi:type="dcterms:W3CDTF">2020-09-22T12:40:30Z</dcterms:created>
  <dcterms:modified xsi:type="dcterms:W3CDTF">2024-02-22T14:00:50Z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0x01010042FD5070BB8E574BA2AE568B9FA82E55</vt:lpwstr>
  </property>
  <property fmtid="{D5CDD505-2E9C-101B-9397-08002B2CF9AE}" pid="3" name="MediaServiceImageTags">
    <vt:lpwstr/>
  </property>
  <property fmtid="{D5CDD505-2E9C-101B-9397-08002B2CF9AE}" pid="4" name="Order">
    <vt:r8>30447800</vt:r8>
  </property>
</Properties>
</file>