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5" r:id="rId4"/>
  </p:sldMasterIdLst>
  <p:notesMasterIdLst>
    <p:notesMasterId r:id="rId28"/>
  </p:notesMasterIdLst>
  <p:handoutMasterIdLst>
    <p:handoutMasterId r:id="rId29"/>
  </p:handoutMasterIdLst>
  <p:sldIdLst>
    <p:sldId id="256" r:id="rId5"/>
    <p:sldId id="312" r:id="rId6"/>
    <p:sldId id="321" r:id="rId7"/>
    <p:sldId id="288" r:id="rId8"/>
    <p:sldId id="314" r:id="rId9"/>
    <p:sldId id="332" r:id="rId10"/>
    <p:sldId id="335" r:id="rId11"/>
    <p:sldId id="328" r:id="rId12"/>
    <p:sldId id="329" r:id="rId13"/>
    <p:sldId id="337" r:id="rId14"/>
    <p:sldId id="333" r:id="rId15"/>
    <p:sldId id="331" r:id="rId16"/>
    <p:sldId id="325" r:id="rId17"/>
    <p:sldId id="336" r:id="rId18"/>
    <p:sldId id="338" r:id="rId19"/>
    <p:sldId id="339" r:id="rId20"/>
    <p:sldId id="323" r:id="rId21"/>
    <p:sldId id="327" r:id="rId22"/>
    <p:sldId id="334" r:id="rId23"/>
    <p:sldId id="310" r:id="rId24"/>
    <p:sldId id="294" r:id="rId25"/>
    <p:sldId id="326" r:id="rId26"/>
    <p:sldId id="30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C808BF"/>
    <a:srgbClr val="CC66FF"/>
    <a:srgbClr val="B9EDFF"/>
    <a:srgbClr val="89E0FF"/>
    <a:srgbClr val="DB93FF"/>
    <a:srgbClr val="FFFF8F"/>
    <a:srgbClr val="FFFF66"/>
    <a:srgbClr val="FF8FFF"/>
    <a:srgbClr val="21FF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5274" autoAdjust="0"/>
  </p:normalViewPr>
  <p:slideViewPr>
    <p:cSldViewPr snapToGrid="0">
      <p:cViewPr varScale="1">
        <p:scale>
          <a:sx n="85" d="100"/>
          <a:sy n="85" d="100"/>
        </p:scale>
        <p:origin x="624" y="58"/>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9/9/2026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9/9/2026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a:t>
            </a:fld>
            <a:endParaRPr lang="en-US"/>
          </a:p>
        </p:txBody>
      </p:sp>
    </p:spTree>
    <p:extLst>
      <p:ext uri="{BB962C8B-B14F-4D97-AF65-F5344CB8AC3E}">
        <p14:creationId xmlns:p14="http://schemas.microsoft.com/office/powerpoint/2010/main" val="241442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2</a:t>
            </a:fld>
            <a:endParaRPr lang="en-US"/>
          </a:p>
        </p:txBody>
      </p:sp>
    </p:spTree>
    <p:extLst>
      <p:ext uri="{BB962C8B-B14F-4D97-AF65-F5344CB8AC3E}">
        <p14:creationId xmlns:p14="http://schemas.microsoft.com/office/powerpoint/2010/main" val="3559478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3</a:t>
            </a:fld>
            <a:endParaRPr lang="en-US"/>
          </a:p>
        </p:txBody>
      </p:sp>
    </p:spTree>
    <p:extLst>
      <p:ext uri="{BB962C8B-B14F-4D97-AF65-F5344CB8AC3E}">
        <p14:creationId xmlns:p14="http://schemas.microsoft.com/office/powerpoint/2010/main" val="3228819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4</a:t>
            </a:fld>
            <a:endParaRPr lang="en-US"/>
          </a:p>
        </p:txBody>
      </p:sp>
    </p:spTree>
    <p:extLst>
      <p:ext uri="{BB962C8B-B14F-4D97-AF65-F5344CB8AC3E}">
        <p14:creationId xmlns:p14="http://schemas.microsoft.com/office/powerpoint/2010/main" val="3212099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5</a:t>
            </a:fld>
            <a:endParaRPr lang="en-US"/>
          </a:p>
        </p:txBody>
      </p:sp>
    </p:spTree>
    <p:extLst>
      <p:ext uri="{BB962C8B-B14F-4D97-AF65-F5344CB8AC3E}">
        <p14:creationId xmlns:p14="http://schemas.microsoft.com/office/powerpoint/2010/main" val="2507285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6</a:t>
            </a:fld>
            <a:endParaRPr lang="en-US"/>
          </a:p>
        </p:txBody>
      </p:sp>
    </p:spTree>
    <p:extLst>
      <p:ext uri="{BB962C8B-B14F-4D97-AF65-F5344CB8AC3E}">
        <p14:creationId xmlns:p14="http://schemas.microsoft.com/office/powerpoint/2010/main" val="2609590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7</a:t>
            </a:fld>
            <a:endParaRPr lang="en-US"/>
          </a:p>
        </p:txBody>
      </p:sp>
    </p:spTree>
    <p:extLst>
      <p:ext uri="{BB962C8B-B14F-4D97-AF65-F5344CB8AC3E}">
        <p14:creationId xmlns:p14="http://schemas.microsoft.com/office/powerpoint/2010/main" val="1612221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11</a:t>
            </a:fld>
            <a:endParaRPr lang="en-US"/>
          </a:p>
        </p:txBody>
      </p:sp>
    </p:spTree>
    <p:extLst>
      <p:ext uri="{BB962C8B-B14F-4D97-AF65-F5344CB8AC3E}">
        <p14:creationId xmlns:p14="http://schemas.microsoft.com/office/powerpoint/2010/main" val="1217804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12</a:t>
            </a:fld>
            <a:endParaRPr lang="en-US"/>
          </a:p>
        </p:txBody>
      </p:sp>
    </p:spTree>
    <p:extLst>
      <p:ext uri="{BB962C8B-B14F-4D97-AF65-F5344CB8AC3E}">
        <p14:creationId xmlns:p14="http://schemas.microsoft.com/office/powerpoint/2010/main" val="391626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13</a:t>
            </a:fld>
            <a:endParaRPr lang="en-US"/>
          </a:p>
        </p:txBody>
      </p:sp>
    </p:spTree>
    <p:extLst>
      <p:ext uri="{BB962C8B-B14F-4D97-AF65-F5344CB8AC3E}">
        <p14:creationId xmlns:p14="http://schemas.microsoft.com/office/powerpoint/2010/main" val="14990226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14</a:t>
            </a:fld>
            <a:endParaRPr lang="en-US"/>
          </a:p>
        </p:txBody>
      </p:sp>
    </p:spTree>
    <p:extLst>
      <p:ext uri="{BB962C8B-B14F-4D97-AF65-F5344CB8AC3E}">
        <p14:creationId xmlns:p14="http://schemas.microsoft.com/office/powerpoint/2010/main" val="16418563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15</a:t>
            </a:fld>
            <a:endParaRPr lang="en-US"/>
          </a:p>
        </p:txBody>
      </p:sp>
    </p:spTree>
    <p:extLst>
      <p:ext uri="{BB962C8B-B14F-4D97-AF65-F5344CB8AC3E}">
        <p14:creationId xmlns:p14="http://schemas.microsoft.com/office/powerpoint/2010/main" val="3887783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16</a:t>
            </a:fld>
            <a:endParaRPr lang="en-US"/>
          </a:p>
        </p:txBody>
      </p:sp>
    </p:spTree>
    <p:extLst>
      <p:ext uri="{BB962C8B-B14F-4D97-AF65-F5344CB8AC3E}">
        <p14:creationId xmlns:p14="http://schemas.microsoft.com/office/powerpoint/2010/main" val="2433725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17</a:t>
            </a:fld>
            <a:endParaRPr lang="en-US"/>
          </a:p>
        </p:txBody>
      </p:sp>
    </p:spTree>
    <p:extLst>
      <p:ext uri="{BB962C8B-B14F-4D97-AF65-F5344CB8AC3E}">
        <p14:creationId xmlns:p14="http://schemas.microsoft.com/office/powerpoint/2010/main" val="413333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18</a:t>
            </a:fld>
            <a:endParaRPr lang="en-US"/>
          </a:p>
        </p:txBody>
      </p:sp>
    </p:spTree>
    <p:extLst>
      <p:ext uri="{BB962C8B-B14F-4D97-AF65-F5344CB8AC3E}">
        <p14:creationId xmlns:p14="http://schemas.microsoft.com/office/powerpoint/2010/main" val="27324714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19</a:t>
            </a:fld>
            <a:endParaRPr lang="en-US"/>
          </a:p>
        </p:txBody>
      </p:sp>
    </p:spTree>
    <p:extLst>
      <p:ext uri="{BB962C8B-B14F-4D97-AF65-F5344CB8AC3E}">
        <p14:creationId xmlns:p14="http://schemas.microsoft.com/office/powerpoint/2010/main" val="931151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21</a:t>
            </a:fld>
            <a:endParaRPr lang="en-US"/>
          </a:p>
        </p:txBody>
      </p:sp>
    </p:spTree>
    <p:extLst>
      <p:ext uri="{BB962C8B-B14F-4D97-AF65-F5344CB8AC3E}">
        <p14:creationId xmlns:p14="http://schemas.microsoft.com/office/powerpoint/2010/main" val="14291647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22</a:t>
            </a:fld>
            <a:endParaRPr lang="en-US"/>
          </a:p>
        </p:txBody>
      </p:sp>
    </p:spTree>
    <p:extLst>
      <p:ext uri="{BB962C8B-B14F-4D97-AF65-F5344CB8AC3E}">
        <p14:creationId xmlns:p14="http://schemas.microsoft.com/office/powerpoint/2010/main" val="3911783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B667E1-E601-4AAF-B95C-B25720D70A60}" type="slidenum">
              <a:rPr lang="en-US"/>
              <a:t>23</a:t>
            </a:fld>
            <a:endParaRPr lang="en-US"/>
          </a:p>
        </p:txBody>
      </p:sp>
    </p:spTree>
    <p:extLst>
      <p:ext uri="{BB962C8B-B14F-4D97-AF65-F5344CB8AC3E}">
        <p14:creationId xmlns:p14="http://schemas.microsoft.com/office/powerpoint/2010/main" val="3563192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4651B3D0-DBE3-42AD-B81C-2C0D0E2D12C7}"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2817473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52791646-AD5F-4AE1-AD95-9208CD246A1B}"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4282534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795F63A2-A02B-4F9C-ADC7-B884AC473E42}"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2295619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88938897-9FF8-4FD0-AD20-8751BFC445AC}"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362416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C823D974-7191-405C-A680-C1F9D5292469}"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770726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42E850A2-815E-4F2E-9122-C7A7A43BDADF}"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2000057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ED0C55D4-BAAE-4A84-B451-A7677FC02DB1}"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899436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2AB86D20-9084-49C9-A8D1-BF1BDBF3463A}"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147640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E2DE2DCB-1930-4A07-B626-616493999490}"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1273212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28B1308F-F760-49E3-8261-367C1D885995}"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2159392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F8212E2A-7AE0-4455-99FB-9AF162C287AC}"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4166878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609600" y="1600201"/>
            <a:ext cx="109728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pPr>
            <a:fld id="{FD7BF12D-5D39-41BF-930E-987F123FEAF5}"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1097193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16FC5D8-725A-4468-A5FB-3D6C967B11DD}" type="slidenum">
              <a:rPr lang="en-GB" altLang="en-US" smtClean="0">
                <a:solidFill>
                  <a:srgbClr val="000000"/>
                </a:solidFill>
              </a:rPr>
              <a:pPr fontAlgn="base">
                <a:spcBef>
                  <a:spcPct val="0"/>
                </a:spcBef>
                <a:spcAft>
                  <a:spcPct val="0"/>
                </a:spcAft>
              </a:pPr>
              <a:t>‹#›</a:t>
            </a:fld>
            <a:endParaRPr lang="en-GB" altLang="en-US">
              <a:solidFill>
                <a:srgbClr val="000000"/>
              </a:solidFill>
            </a:endParaRPr>
          </a:p>
        </p:txBody>
      </p:sp>
    </p:spTree>
    <p:extLst>
      <p:ext uri="{BB962C8B-B14F-4D97-AF65-F5344CB8AC3E}">
        <p14:creationId xmlns:p14="http://schemas.microsoft.com/office/powerpoint/2010/main" val="3038709020"/>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urtonandedgworthprimary.co.uk/page/attendance-minor-illness-and-leave-of-absence-requests/133825"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gov.uk/government/collections/national-curriculum-assessments-key-stage-2-tests?utm_source=chatgpt.com" TargetMode="External"/><Relationship Id="rId7" Type="http://schemas.openxmlformats.org/officeDocument/2006/relationships/hyperlink" Target="https://www.topmarks.co.uk/maths-games/hit-the-button?utm_source=chatgpt.co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topmarks.co.uk/maths-games/7-11-years/problem-solving?utm_source=chatgpt.com" TargetMode="External"/><Relationship Id="rId5" Type="http://schemas.openxmlformats.org/officeDocument/2006/relationships/hyperlink" Target="https://whiteroseeducation.com/parent-pupil-resources/maths/free-downloads?utm_source=chatgpt.com" TargetMode="External"/><Relationship Id="rId4" Type="http://schemas.openxmlformats.org/officeDocument/2006/relationships/hyperlink" Target="https://home.oxfordowl.co.uk/ks2-sats/?utm_source=chatgpt.com" TargetMode="External"/><Relationship Id="rId9"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894861" y="2454765"/>
            <a:ext cx="10363200" cy="1470025"/>
          </a:xfrm>
        </p:spPr>
        <p:txBody>
          <a:bodyPr/>
          <a:lstStyle/>
          <a:p>
            <a:r>
              <a:rPr lang="en-GB"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t>Welcome to Year 6</a:t>
            </a:r>
            <a:br>
              <a:rPr lang="en-GB"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t>Meet the Teacher 2026/27</a:t>
            </a:r>
            <a:b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t>Tuesday 8</a:t>
            </a:r>
            <a:r>
              <a:rPr lang="en-GB" sz="3200" baseline="30000" dirty="0">
                <a:solidFill>
                  <a:schemeClr val="bg1"/>
                </a:solidFill>
                <a:latin typeface="Open Sans" panose="020B0606030504020204" pitchFamily="34" charset="0"/>
                <a:ea typeface="Open Sans" panose="020B0606030504020204" pitchFamily="34" charset="0"/>
                <a:cs typeface="Open Sans" panose="020B0606030504020204" pitchFamily="34" charset="0"/>
              </a:rPr>
              <a:t>th</a:t>
            </a:r>
            <a: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t> September 2026</a:t>
            </a:r>
            <a:b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GB" sz="3200" dirty="0">
                <a:solidFill>
                  <a:schemeClr val="bg1"/>
                </a:solidFill>
                <a:latin typeface="Open Sans" panose="020B0606030504020204" pitchFamily="34" charset="0"/>
                <a:ea typeface="Open Sans" panose="020B0606030504020204" pitchFamily="34" charset="0"/>
                <a:cs typeface="Open Sans" panose="020B0606030504020204" pitchFamily="34" charset="0"/>
              </a:rPr>
              <a:t>15:00 &amp; 17:15</a:t>
            </a:r>
            <a:br>
              <a:rPr lang="en-GB" sz="4800" dirty="0">
                <a:solidFill>
                  <a:schemeClr val="bg1"/>
                </a:solidFill>
                <a:latin typeface="Open Sans" panose="020B0606030504020204" pitchFamily="34" charset="0"/>
                <a:ea typeface="Open Sans" panose="020B0606030504020204" pitchFamily="34" charset="0"/>
                <a:cs typeface="Open Sans" panose="020B0606030504020204" pitchFamily="34" charset="0"/>
              </a:rPr>
            </a:br>
            <a:endParaRPr lang="en-GB" sz="4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9586" y="4758836"/>
            <a:ext cx="3333750" cy="857250"/>
          </a:xfrm>
          <a:prstGeom prst="rect">
            <a:avLst/>
          </a:prstGeom>
        </p:spPr>
      </p:pic>
    </p:spTree>
    <p:extLst>
      <p:ext uri="{BB962C8B-B14F-4D97-AF65-F5344CB8AC3E}">
        <p14:creationId xmlns:p14="http://schemas.microsoft.com/office/powerpoint/2010/main" val="3250670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AutoShape 2" descr="data:image/jpg;base64,%20/9j/4AAQSkZJRgABAQEAYABgAAD/2wBDAAUDBAQEAwUEBAQFBQUGBwwIBwcHBw8LCwkMEQ8SEhEPERETFhwXExQaFRERGCEYGh0dHx8fExciJCIeJBweHx7/2wBDAQUFBQcGBw4ICA4eFBEUHh4eHh4eHh4eHh4eHh4eHh4eHh4eHh4eHh4eHh4eHh4eHh4eHh4eHh4eHh4eHh4eHh7/wAARCAEtAzI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rxf4VfD/w54m8IjWdZ/tWe9mv71XddVuYwQtzIqgKrgDAAHArWnTi4uUna3lfv5rsRKTTSSPaKK4H/hUHgj/n31f/AMHV3/8AHKP+FQeCP+ffV/8AwdXf/wAcquWj/M/u/wCCK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cD/AMKg8Ef8++r/APg6u/8A45R/wqDwR/z76v8A+Dq7/wDjlHLR/mf3f8ELz7L7/wDgHfUVwP8AwqDwR/z76v8A+Dq7/wDjlH/CoPBH/Pvq/wD4Orv/AOOUctH+Z/d/wQvPsvv/AOAd9RXA/wDCoPBH/Pvq/wD4Orv/AOOUf8Kg8Ef8++r/APg6u/8A45Ry0f5n93/BC8+y+/8A4B31FeN+PPA2g+FJ/C+paJ/acFy/iSwgYyancSqyNL8ylXcg5x6V7JU1KcYpSi7p/wBeY4ybbTQUUUVkWFcD8Af+SbQ/9hC//wDSuWu+rgfgD/yTaH/sIX//AKVy1tH+DL1X6mb/AIi9H+h31FFFYmgUUUUAFFFFABRRRQAUUUUAFFFFABRRRQAUUUUAFFFFABRRRQAUUUUAFFFFABRRRQAUUVzPjvx94O8CxWsni7X7TSEu2ZYDPu/eFcZxgHpkUAdNRXmMnx8+Ep0rUtRs/GFrfx6bbfarlLWN3kWLeke7bjn5pEH416RYXUN9Y297bkmG4iWWMkYJVhkcfQ0ATUUUUAFFc9e+MtCs/H1h4HmnlGtX9nJeQRCIlDEhwxLdAfaoviN468OeANEi1fxJdSQwT3CW0EcMLSyzSt91ERQSxODx7UAdNRVTRtQh1XSLPVLZZkgvIEnjWaJo5ArqGAZGwVODyDyDxWP4l8baB4e8U+HvDWp3EsepeIZJo9ORIWZXMQUvuYcLwy9fWgDo6KKKACiiigAoorl/HnxD8F+BTaDxd4hs9IN5v+zifd+8243YwD03D86AOoorE8G+LvDPjLSzqfhfW7LVrRW2NJbSbtrejDqD9a26ACiiigAooooAKKqrqWnNqraSuoWh1BYvOa1Ey+cI843lM5254zjFWqACiuC8UfGT4YeGNcuND17xlp1hqNsQJreTfuQkAjOB6EV3NtNFc20VxA4kilQOjDoykZB/KgCSiiigAorHv/FHh+w8T6f4YvNVt4dZ1KN5LO0YnfMqAliPpg/lWxQAUUUUAFFFFABRRRQAUUUUAFFFc74S8Z6D4p1TXdN0eeaS40K8+xXweIoFlxnAJ+8PcUAdFRWRY+JdBvvE2oeGrTU4JtX06OOW8tFzvhVxlSe3IrXoAKKKKACiiigAooooAKKKKACiiigAooooAKKKKACiiigAooooAKKKKACiiigAooooAKKKKACiiigAooooA4H41f8AHl4U/wCxr03/ANG131cD8av+PLwp/wBjXpv/AKNrvq2n/Cj8zOPxy+QUUUViaBXA/AH/AJJtD/2EL/8A9K5a76uB+AP/ACTaH/sIX/8A6Vy1tH+DL1X6mb/iL0f6HfUUUViaBRRRQAUUUUAFFFFABRRRQAUUUUAFFFFABRRRQAUUUUAFFFFABRRRQAUUUUAFFFFABXO/E6ON/hz4lLxq2NIu8ZGcfuWroqrarY22p6Xd6beIXtruF4JlDEFkdSrDI5HBNAHyQscY/wCCcTyCNQ5tMFgOT/pw7123hPxD478H/FLwJ4e1/wAYRa1o3iHQZLia3axjgjsTDEpHlsvzEYxncT3r1b/hV3gz/hV3/CtP7Nl/4Rry/L+zfaX3Y8zzPv53fe561dvPAXhi88Q6Fr1xYNJfaFayWlgxmbakTqFZWXOGyB3zQB8z6f8AGXxmnjrwheaf4t17X9G1vXEsLh7rw1HZaVMjPtP2WX/WFl54Y/X0rW1bxd8VtUu/jDfab4/OlWPgu/kaxtk02CRpAAxETOy/cwnpuyevavVtO/Z++F2n6jZX1pot3G9hfJfWUZ1GcxW0qsW/doX2qpJ5UDBwM9K6KL4Z+D4oPFkKafKE8Wu0msD7Q/75iCCRz8nDH7uKAPmb4ifEvXNN8aeBPiXDo/8AaGry/D2S8eGFf3cckmN0hHXy1LFiBk4H41pfFfT/ABRqmi/Be+uPifd6rNqmswsL23s4BEszqzLPGu0fcDbAremTzX0Jp/wu8F2Oo6LfQ6Wxm0XSTo9kJJ3dVtCMFGUnDZHc5NU9N+DvgPT9L0XTLXTblbPQ9TbVNNia9lYW8567ct93k/L056UAcb4Y8X+Kofi38S/DGo+IZLyy8P6BaTWZlhiQrKYMvKdqj7zDJB4GeAK8z0PxFrXizX/2bvEHiC+a+1O7n1czzsioXI8oDhQAOAOgr6C8Z/CHwD4v8S/8JFrujyT37QC3naO7liS4iHRJVRgJB7MDS6V8JPA2mDwmLPTJk/4RJp20fN1IfJM2PMzk/PnA+9nFAHz1dfED4uN8LfHXxFh8f+TF4X8Ry2ttp39mQMtxH9ojTZI5GdoDjG3B65JyMbPxH+LXj3U/iS/hjw8/ifTrez0K2vmHhzQo9SnmuJ41ceYJPuQjcBkDJI617YfhH4FPgvXvB50ub+x9evWvtQh+1SZkmZ1ckNnKjcinAIHFM8V/B/wH4murG81DTLmG9sbVbOG7sr2a2mMCjAjZ42BZR75oA8d8SePfjRP8OPB2vX1nrnh23MV0fE82maRHNfW5icrHL9nm+7GVXc3HHPPSrXxL8fePF0Pwj4i0LxLqbeCZtINxqmv6Jo8U9wJwSA8sEv3IsAE46ENzxivU9d+C/wAPtY0rTNMn0q6gt9Nge2txaX88DGJ23OjsjAuGYkndnJJpviH4KfDrXLXT7W50ae3t9PsxYwxWd7Nbo1uGLCJwjAOuSxw2ep9aAOt8Iava6v4Z0jUItUg1D7bZRXEdxGnli4VlB8xUPIBznHbNeG/tNtrSfHT4Rt4ds9PvNUEt/wDZ4b+Vo4HPlpncygkcZ7HmvQdF+GSWfxiTxmzWlvpek6JFo2g6fbbh5MfJkZ8jA6hVAzwMnniuo8QeC/D+veKtB8T6layS6noLStp8izMojMgAbKg4bgDrnFAHy/4E8ZX3gr4e/GX4kLbW1v40/tdbe+0ZLfbb6dKGKI/XLqd7EnjJUj3rpPhR47+L1x4ytNPuLXxbq2l6lpM8r3niDw6mnQ2t4sTPGY3ThomIC/Mc/MOa9rl+GHgmbXvEetT6Ms0/iW3W31aOSRmhuUUADMedobgfMBms7wt8GPh/4cnmmsdMu5jLavZhbzUJ7hYoXGGSNXchARxxjigDxzwb8R/HlpofjGy8X+J9Zs/GVn4cu9QXSNQ0aGGOF0DFZ7WVMiWMYx82c++DUOiePfilpGjfCnxtq3ji31u08WX9vp95o62EUahZBt8xXUbjIMEtyBuIGMV6hqvwR8L6T4P8Up4R0yZ9e1LRbjTrae9v5Z2RXQhYlaVjsTJHA4qn8FvgT4X8M6J4V1bW9D/4qjS7RC6m9klt4LnA3yJHuMYckZ3AdeaAPItR+Mnxa1zVPEuteF4PFsh0nWJLOx0qw8NJdadJHEwDC4uP9YshBJIXpx68ek3fiT4gePvjDq/g/QvFTeB7bQtHtbyRPsMU81xPMobDeYP9WmcHGDnvzXaa78D/AIb6zr15rF5o1wk19J5l7Db388NvdN3MkSOEfPfI571d8cfCTwL4y1uHW9Z0ucajHB9nNxaXkts8sP8AzzcxsN6+xoA8a0vQPEk37al2H8b3cdynhuC7nkgs4dssXmrutgCDiMnJ3fe5696+nYpYpSwjkRyjFW2sDtPofQ1xWt/CvwXqniXSfE0mlyRatpEEdvZy293LADFGcpG4Q4dAezA/jVf4H/D+bwFoOp/2ldw3mt63qk+qanNBuEXnSsTtTdztAxyeTzQB494ek8cx/tPfFX/hCdH8Oak5XT/tQ1e6khCDy227NiNnPOc46Cul1LxB4/8AHHxd8Y+EdB8ZJ4NsvClnbkeTZRTy3U0kQcs/mg4iGccY7HvXreh+DPD+i+Ltc8V6fayR6rrgiF/KZmYSeUCEwpOF4J6dawvHXwf8B+M9cbW9a0u4XUZIfs889ney2zTxf3JPLYbx9c0AeD2nxa+Jvi/R/hBBpXiC30TUPE15qdhqVylmkscvkNGqyqrDggFiACBk88cVo/Gnx/408L+MJfBa/ETUdPl03w3Hc2lzZaJHd3GrX7F1VJVVGEIYqMcKOTzXuh+GPgoXXhW4h0ZbY+FDIdHSCRkSDzAofKg4bO0fezzXjnxh+F3jzVfjDrXirTNATXLDUNOgtLJrTxFJpEtmyDlpdgzN8xJA9MDtQBT0q+8c/wDC2PhTofiTUg+ual4Z1C4uru70y2F1bzvFIVAYR5TYdo2jGcfMDzVXwp8W/HfiPSPBfgRNZa38bP4ouNO165W3j8wWts26R9m3auUZVzgcqa9d+GXwwbTbLwhrnja8fWfGmgWMtquoi4cgLJu3Kc/fwrY3MM1saN8LPBGkfEi/+Ien6R5XiG/VlnuPOcqd2NxCE7QTtGSB6+poA+ctY+MPxY1rXPFGp+FYfFznR9Xks7DS9P8ADSXWnyJE+1hcz/6xXIyfl6cV2d74k+J3iv40+J/Cuk+MpPCthY+HbTUxCNOhmlhleJWZAXHHzMd2c8DAxXpOu/BP4daz4hu9cu9IuY7i9kEt7FbX88EF0/rJEjBXJ75HNdBY+BPDNj4v1LxXa2DR6pqVjHYXUglba0KABVCZwMADkDtQB82XPx08e6h8MPhpHbyX8er+Jpbpb++0jS0u7pkgbGIIG+UyNwT2GM4ra0rxr8dr74YeJ4LPSNfOradqkCafe6jo0drqF1YuGMhWBv3bTJt6DIO4cV64/wAF/h2/gfTvBraLJ/ZemTNPYkXUontpGJJZJQ29Sc+tOj+DfgJPC8vh4afe/Z5bpbx5zqM5ujMowr+fv35A469KAPLH8dfEDWPgt9r8A6/rHiHVrXXfsurPLo0MGr2duFJkjFuf3bzKcdAcg9ODj1T4A+J08V/DuHUP+EjufEEsVzLby3N3YC0uEZW/1c0a/KHUEAleDxUY+C3w9XwrH4ch0m5t7WO8N8Job6ZLk3DDDSGYNvLEHByeRXT+BfCPh/wToCaH4bsBZWSu0hXeztI7fed2Yksx7kmgD5a+IHxq8YaVrT6/4Z8X65rWmxeIBYug8NJFovl7yDCLk/vGlC7ec88kcYrq9f8AEnxO1r4i/FvTdH8fPoemeE7OK8tIo9Ogmct5DvsDOvCEqd2cnOMY5z6FqH7Pfwrvru6uJtCuQtxdfazAmoTrBHNuDGRIw+1GJGCQOhI711UPw98Kw6v4o1WOxkF14pgW31ZjO5EyKjIABnCfKx+7igDw3TPib4/8eH4VeGtP8QQ+GbzxNpNxqGp6lBaxyO5hLKEiSQFQWKEkY7+1bn7I0d/D4n+K8OqahDqN6niTbPdQxiNJmCEFgoJxn0rvNR+Cvw8v/DGheHptInS10EMNMlhvJY7i3DElgJVYPg555rb+H3w98J+ARqK+FdL/ALPTUZlmuUErurOq7QQGJxx1x1JzQB5r8Nv+Tv8A4o/9gvTf/QBVLUvEnxA8dfEr4g6J4f8AGi+DrDwbFEsKR2UM0l3K6M5eQyA4j+THy4613fin4LeBfEfi298VX0OrwateoiXE1lq1xbeYEUKoIjcDgAUeK/gn8PPE2orqOp6Xdi7NstrPNb6hPC1zEoACzFGHmcAD5s0AeR+EPjR4uf8A4Vb4y8S6hFb+HfEK3mlarCsSLCLuKR1jnBxuG7aON2OvFYt/8ZPiQngLw7qS3mq+d458RXf9nyWWlR3NzY6dEVCRwRYAkkbdkbs9DX0R4r+FvgbxN4EtfA+p6HENBs2Rra1t3aIQlM42lSCOpzzzk5p+ufDHwTrXgvTfCGoaKr6VpaxiwVJXSS2KDCskikMrY75yaAOM/Zu8UePtaufEel+MrDxB9ksZYm0vUNa0kafdXEbg7lkjX5cqRwV7V7JXMeAPAfhvwPBdx+H7W4R7x1e5nubqS4mlK5C7nkYsQMnAzxk109ABRRRQAUUUUAFFFFABRRRQAUUUUAFFFFABRRRQAUUUUAFFFFABRRRQAUUUUAFFFFABRRRQBwPxq/48vCn/AGNem/8Ao2u+rgfjV/x5eFP+xr03/wBG131bT/hR+ZnH45fIKKKKxNArgfgD/wAk2h/7CF//AOlctd9XA/AH/km0P/YQv/8A0rlraP8ABl6r9TN/xF6P9DvqKKKxNAooooAKKKKACiiigAooooAKKKKACiiigAooooAKKKKACiiigAooooAKKKKACiiigAooooAKKKKACiiigAooooAKKKKACiiigAooooAKKKKACiiigAooooAKKKKACiiigAooooAKKKKACiiigAooooAKKKKACiiigAooooAKKKKACiiigAooooAKKKKACiiigAooooAKKKKACiiigAooooAKKKKACiiigAooooAKKKKACiiigAooooAKKKKACiiigDgfjV/x5eFP+xr03/0bXfVwPxq/48vCn/Y16b/6Nrvq2n/Cj8zOPxy+QUUUViaBXA/AH/km0P8A2EL/AP8ASuWu+rgfgD/yTaH/ALCF/wD+lctbR/gy9V+pm/4i9H+h31FFFYmgUUUUAFFFFABRRRQAUUUUAFFFFABRRRQAV5F8TPjbYeDfEmu6YNOF3BoGkLe38vm7WNxNIsdtboMcly2WY8KOa9drNvdA0G+kuZL3RdNuXugi3DTWqOZghygckfNtPIz07UAcf4U+JJ1P4jJ4A1DR3tdXTQYdXuZY5Q8ClyAYlzycE9favQJHSNd0jqi+rHArwvRsD9uHW1GB/wAUdDgf9tlrG/aLfQpPjr4Ps/idI8fw+bTrhgJndbN77PAmK8fdxjPfHvQB9GvLGihnkRVPQk4BoLoNuXUbvu89fpXx58a9W8Ctd+FPDGk6Lo13oX9gvcaZqXijUL1LHy/McCOJI/mebj5ScnBUDjFczpP2jxD8Fvgfpur3l7JHceNmsZGFw6yLEZthRXzuXCkgc5FAH3R50Ozf5se3ON24YzSu6Iu53VV9ScCvjo/DPwefid8YvC/9nTf2FouhJqGnaeLqXyLa5eAt5oXdjeCOCc9TXM+INV8Qav4I+D0niKfSLjw3Jos6yv4inul06S6SRkXz3hyxYIq7d3Gc0AfdikMAykEHoRXH6d8RdA1PxF4q8O6eZ31Lw0itdrIoVHLR71CNk5468cVxH7IFrfWXw51CCfXtL1iwGrTHTjpr3D21vCQp8qN50VmRW3YIyMd68z8E6B4B8P8A7TfxJ0++02ysNYCLP4cikDB28y0dpmi5wcguT170Ae+fA/x1J8RPhrpPiy6sodOnvxITbJLvC7XK8EgE9PSu2aSNXCNIisegJ5NfCGieGdI0X9nT4a+PtMjuIPEr+KLeH+0BcuXWJpZFMSjOFTjoB1z6039pnXdP1LxV49aDRNF0vWdJvI44brUtQu21abaV/e2Ua/u0iAUnnAwSc5NAH2TqXj7w/p/xJ03wBcvcDWNRs3vICEHlCNCchmzwflPGKl+JfjbRfh94QuvFHiA3H2C2KK4t4w8hLMFGASM8n1r5m8c6T4LHx/8Ahp4g8eWdqNN1jwwkt7eXYYR3F6sfyFmH8f3MfUV6X+3Dodrq37P+q3j6d9rudNkiuLdwpLQZcKzjH+ySD7GgDrvG3xKbQfiD4C8NWmnxXdv4qlnV7lptpt1jQMCAAQc555GK9DR0ddyOrL6g5FfJHjHRfh7r3iv4G6L4TW3bwrd3d+rJp8zojvsQyruB3ctw3Pciuc1WPxB4c8H/AB58L+Avtlrp2l61ZLBaWzufsttIZPP8vB3AEKucdgaAPtkTQlGcSoVXqQwwKUyINuXUbvu5PX6V8a/BbwnY+KPFmraDpmueB00PV/DVxb6hpfhq5vpkZiVEc8vnptSUMy/xBjg8HmrnwHvNc+IHxM8HeFPEENwo+GFnc/2gXBCy3YkMMH1IRVP/AH1QB9fs6qQGZQT0BPWm+dDs3+bHtzjO4YzXz9+1hptvrPxE+D+kXjTi1vNemhnEMrRsyMsYYblIIyCRx2JrzEfDjwk3ib456F9inGleGrBLzR7IXUghsp3hdzIibsbsoME9s0AfaEkkcY3SOqD1Y4o8xMqu9ctyoz1+lfEni3xLZ6x4P+GumeJdI0S+upvCazjU/FOoXaWTEHbtRIeXuDgfMcnmrHhqLVo/2Y/AfxSjlubnVPA+tzyOWLM5sWuDHLHzzgKF4PQDFAH2oHQuVDKWXqAeRXAfDv4iSeKPHnjrw3cafDZReGL6G1in87JuN6sSSCBt+771yH7JttPrWl+KPinfxOlz4x1eW4t1kHzJZxMY4V/AAj8BXk+oeC/DviXxP+0NqmtWcl1c6VIJbHM7qkMnkuwkCggFxtGCc4GfU0AfYskiRrukdUHqxxR5keVHmLlvu89fpXxn428RWd/4A+E+n+JtM0bUZrzw2JzqfijUbqPTlYKuQyw8yTELwTkjPvWV4VTUrb9nLwr8SIpJZbzwL4tmf+N/LsXkVJY1DfNtHynB6AHigD7h8xNzLvXcv3hnkURyJIN0bq49VOa+KNeHijWPgT46+LOlJdxyeMfEiGQoHEkejwuY1BKDcFyMNt/hFdn+ylZ+R8V9RuNB17wT/Yk2j/6TpPhie9mt1lEibJmM6bVkwSCN2SO3UgA9i174jXGmfGux+Hseji5iudCm1U3CSHzNyMwEapjBzt6571geK/jRqGmfDnw1r1t4LvLbXfEmqJptlo+qTfZnjdiw3yEjIX5fT+IVzPxQLD9rCzK5B/4QG+wR1zukrx2Hw3oWsfBr4AzanpkF291r/wDZ07Pn57Zp5CYjg9CST60AfbukXN2+kWc2sRW1nfSRKZ4YpvMjSTHzKrEDcM9DgVer4f8Ajbp8y/GrxLofiB/CGm6Ra6Zb2/hw+I7m8hgtrcRAbrMwggyBuu7nI719M/CmXVdN/Z90qbWb6XxBe22kOzT23mq90qhim0yKr7igUZKg55oA9FWSNnKLIhYdVB5FIZoh1lQc7fvDr6V8F/DPWLOf4xfDXVtBsvD2jPe6m0V5DpuoXdxqG1lI8u+eX5CxwSMcnnjitW98I6FqvgL49+Kr63mn1fRvFV++mzfaHH2RxPu3ooOAx7nGcAUAfcDyImN7quTgZOMmuA+A/wAQrj4leEr/AFy50uLTntdVuLARRymQMItuGyQOTu6V4B4gu/DmpfFzwy/xkvLhvDT+B7WfSHmklEUl6VUyOCnJm+/jHOdvtXoX7CKrH8HdTjVZ1VfEd6oWYESAAR8Nnnd6570AbmmfGfULrSvGF9F4Lv8AU38P+Iho0drpjGWadDt/ekY4xnkfrWprfxK1n/hdOn/Drw74ftL3FlFqGq3dzfCH7NA8uwhFAJeQDJ2nGeOe9fN3igkfDn4n9R/xc63z/wB9pXotl4N8PSftj+ILiHQ7SS9t/D0OrWhfd8t8X/13X7xOPagD6Y8yPzPL8xd/93PP5VzfxM8U3Xg7wrJrdp4b1TxFKk0cYstOj3zEM2N2PQdTXxB4Ch1m+1LSLy717wlo3jiPX1e7nubnUP7dlfzfmheJUaMxkHoBtwByOa+jf27WZfgHNgkf8TWzzj/foA90WePywzssZwCysQCufWpAcjI5FfLWveDvD/jL9pX4pW3iSzkvra08O2s8VuZnWPzBF8rsqkBivO3PTJr0f9jvULzUP2bvC13fXU13MEuoxJIxZikd1KiLk+iqoHsBQB655kfmeX5ib/7uefyrwzxF8eL3S9L+Kd4nhy3lPge9trWFTckfa/NYqWb5flxjtmvmq/8AElrqHi/w94k0PSdH8O6m3i2OOdBqF3NrqoZGDfai/wC7EbEgY652gDGa7Hx9/wAi1+0z/wBhmw/9GmgD671LxBNZ+AZfFEWlXWoTR6d9tWwtBulmOzd5aepPQVgW/wAUtFS/8GaTq+n6lpWreLLV7i1s54gGtiiKzpMSRtI3Y6dayfi6SP2WfEGMg/8ACKP/AOk9fPvi/QvA8d78Bde8aafZrod5oTW+rXlzuEThLeMwq7A8YJbH40AfaZkjDhC6hm6Ank1y3xd8aW/w9+Her+Lrm2+1iwiDJbiQIZXLBVXJ9z+Wa+Y/ihdeHtD+Pz6/DNp3i+4n1KytotHeS5g1XSyFXD2mPlaIjBJ6HOPU16t+3Fpen3/7Pur3d5aRzz2EsU1q7ZzC5cIWHvtYj8aAPTvh1q+vaz4Ws9Q8TaZYaVqVwvmfZbS7+0IEOCp3YHODyMcHuaxfjd8QJPh74Nh160sIdSeTUrexMTTbAvmvtJyAeR6V4zqaeE/hX8dvhvqE8Vv4d8Mf8I1dQpNtbyFncl2Unn5iTn3JrzeK7ivv2ffF99B5nk3HxVSWPehRtreSRkHkcHoaAPqrwZ8Q5te+LHjbwVNpsNtB4aW1KXQmJafzog5yuMLjOOprv1kjZyiupYDJAPOK+QfiET/wkX7TGM5/srT+np9nSrGleG9L8GfEr4Cal4cWe0vvEVhcDVp2uXdr3FvAyiQsTkDecDsMegoA+tvMj8zy/MXf/dzz+VBkjDiMuoc9Fzya/PTTYfEGoX17c6vr/hTQ/HsfiBna71C41Aa2sgkGI4440ZGiI4AUEYr0rxnc6NoX7SL6uZ9N8ZX99r1vbfYGluYNW0eQYBMAHyNb9ycYI/E0AfYPmR+Z5e9d/Xbnn8q4z40+NrrwH4KOsabpaatqU15b2dlYGQobiWWQLtBAJyBubp/DXzl4duNE0P8Aaehmt7nT/Gl5rPiKcCdJbmHV9GJJVklQ/I1suT7EcjHFfTPhbxR4Q8d3WoLpLw6lN4e1JrWZpbUg210gIJQuvUAkbl9TzQBmfCrx3f8AjXWPFsMmjJZ6domp/wBnWl2kpcXboP3pHAHytgcZ60kXj+4u/jnL8OdP0yOW3sdIGoajfNIQYXZgI4lXGCSDnr0zXbWFlZ6fbC1sLSC0gUswigjCICxJJwOOSST7mvCPh1qVlof7SPxn1HXruKyt4LTTrjz52wsdusb7mz2UZFAHpPw5+IVn401/xdpFrp1xaP4Z1RtOmeVwRMwz8y46D5e9dXe3kcFhc3UbJL5ETSFVbrgE4/SvjCa/1+7+GHxv8T+Cpb2TT9U8XB0vrFW3zWe9vNaI9Twy5I7E1v8AhuPwLH8b/D4+CErPoraDet4l+xySPblfJbyjNu483fj3zj3oA+gPgX48k+I3w00vxbdWMOmz3z3C/Zkl3hRHM8fBIBOdmeneu3aaJc7pUGDg5YcGvhDQPDGj6V+zN4D+INhFcQ+Jv+EqSNL9bmTdFH9slQxoM7VQhckAckknrXc6r4M8PeLPin8fbjxBZyXp0y1gms4zO6pFL9kyJdqkAuNowTnHPrQB9c15j4O+MNj4l+K8/gCPwzrmmTx6Y2pJcajEIDJGHVBiI/OuS2RuwcDoKtfs03t3qHwF8G3l9cy3NxJpke+WVizNjIGSevAFeO6X8QfBE37btzrEXinS30+fwuunRXAnGx7o3CYhB/v8dKAPQ/GXx60/QtZ1+30/wjrmu6X4adI9d1S0MYis2bqoDMDIV77eleraRqthq2k2Wq6fcJPaXtsl1bup/wBZG6hlYD3BFfI0/iTS/Bvhz45+CvEDvbeINW1WebTLFo2Ml8k6BYzEMfPyMnHSvV/hvo3g/QdW+F2keJGuIfiDY+FRDZwAy7FiEY84Nj5Mg5HPp9KAOh8LfGGx1/4tSfD5fDOuadOtg18lzfxCHzEVtuRGTuAPOCcZA6Vm+Nfjvp+ga3r9npvhLW9f0/w0UGvalZmMRWRbqMMwLlR1C9MH0rziHx/4Kk/bc/taPxPpjWL+Hhp6ziYbDcmXHlZ/vZ7Vg3XiLS/BenftB+EPEUjWuua/qF7NpFm0bGS+S6R1iMQA+b765x0/CgD3qD4qQy/FXw34XWzhfRfE+itqOkamsp3SyL8zRMhHHyHOc9SBivS6+V9T0i90TXP2adCuYTHrNp53npj5o4xFEZFPp1A/A19UUAFFFFABRRRQAUUUUAFFFFABRRRQAUUUUAFFFFAHA/Gr/jy8Kf8AY16b/wCja76uB+NX/Hl4U/7GvTf/AEbXfVtP+FH5mcfjl8gooorE0CuB+AP/ACTaH/sIX/8A6Vy131cD8Af+SbQ/9hC//wDSuWto/wAGXqv1M3/EXo/0O+ooorE0CiiigAooooAKKKKACiiigAooooAKKKKACiiigCMQQC4NwIYxMV2mTaNxX0z1xSXVtb3Ufl3VvFOmc7ZEDDP0NS0UAQS2dnMI1mtYJBF/qw0YOz6elAsrMLGv2SDbG/mIPLGFb+8PQ+9T0UARfZrfzJJPs8W+UbZG2DLj0J7017Kza1Fq1pA1uvSIxgoPw6VPRQA2GOOGJYoY0jjUYVVXAA9hUb2tq9wty9tC06jaJCgLAemetTUUAQfYrP7Olv8AZLfyUO5I/LG1T6gdBSTWNjNKZprO3kkZdpdogSV9MntViigCCeztJ1jWa1glWM5jDxghD7Z6VLIiSI0ciq6MMMrDIIp1FAFeOxsoxF5dnbp5JJi2xgbCeu30/CpEt7eN5XjgiVpf9YwQAv8AX1qSigCG1s7S13fZbWCDcct5cYXP1xXF/Cz4c2/gfU/FOrPqkmq6l4k1Nr66uHhEZVf4IgATwuW5967qigCOWCCZ43lhjkaM7o2ZQSp9R6Un2W23St9nh3TDEp2DMg9G9fxqWigCu9hYvHFG9nbskP8AqlMSkJ9OOPwrn/iV4RHi/wCH+reErXUDoyalEYnuIYA5RWOWwuQORkde9dRRQBl+EtDs/DPhfS/D2nLi0020jtYc9SqKFBPucZq+LW2BlIt4QZv9b8g/ef73r+NS0UAV5LGxkhjhks7d44v9WjRAqn0HanfZbXyHg+zQ+VISXTYNrE9cjvmpqKAI44YY4BBHDGkIG0RqoCgemOlNtbS1tFZbW2hgDHLCNAoJ/CpqKAI3t7d5hO0ETShSocoCwU9Rn0pgsrMRxRi0twkLbolEYwh9QOx+lT0UAQXVnaXRX7VawT7DlfMjDbfpmpxwMDgUUUAVo9PsI33x2Nsjb/M3LEoO7+9068nmnfY7Ty5Y/ssGyYlpV8sYcnqWHf8AGp6KAIZbS0lESy2sDiLmMNGDs+npT4YYYQwhiSMMxZgigZY9Scd6fRQBXays2V1aztyrv5jgxjDN/ePqfepBBCJzcCGMTFdpk2jcR6Z64qSigCD7HZ/avtX2SD7R/wA9fLG/8+tPuIILiPyriGOaPIO2RQwz9DUlFAEYt4BM8whjEsgCu+wbmA7E96W3hht4hDbxRxRr0RFCgfgKfRQBWOn2BkeQ2NsXdgzN5S5YjkEnHJpz2Vm6zK1pbsJyDKDGD5hHTd6/jU9FADJIopITDJGjRFdpRlBUj0x6VHNZ2c0CQTWkEkSY2RtGCq46YHap6KAIDZ2jXIujawGcDAlMY3AfXrUk8MNxE0M8UcsbdUdQwP4Gn0UAQ3Fra3CotxbQzKhyodAwU+oz0pGsrNkZGtICjv5jKYxhm/vH396nooAhaztGMxa1gYzACUmMfvB6N6/jSm1ti0TG3iJh/wBUdgzH/u+n4VLRQBA1nZtdC6a1gNwOkpjG8fj1pTaWn2r7V9lg+0Yx5vljfj69amooAhS0tUuWuktYVnb70ojAY/U9adDBDCXMMMcZkbc+xQNx9TjqakooAK4ib4d2bfGD/hYkF80Uk+knS7+xMIaO7TcGRiSeCuAOh4FdvRQBHBbwQQCCGCKKIZwiIAvPsKZa2dpaqy2trBAH+8I4wu76461PRQBB9is/s62/2S38lW3LH5Y2g5zkDpnNOFtbh5XFvEGm/wBawQZftz6/jUtFADIYo4YlihjSONRhVRcAD2AqqukaSsgkXS7IODuDCBcg+ucVdooAhltLWW4S4ltYHmT7kjRgsv0PUU9oYWnWdoYzKoKq5UbgD1ANPooApDSNKEvmjTLISbt27yFzn1zjrU8tpay3CXEtrBJNH9yRowWX6HqKmooA4q8+H9vffGOy+I19qcs8mnaY9jYWHlARwM7ZeXdnJYglenSu1oooAKKKKACiiigAooooAKKKKACiiigAooooAKKKKAOB+NX/AB5eFP8Asa9N/wDRtd9XA/Gr/jy8Kf8AY16b/wCja76tp/wo/Mzj8cvkFFFFYmgVwPwB/wCSbQ/9hC//APSuWu+rgfgD/wAk2h/7CF//AOlctbR/gy9V+pm/4i9H+h31FFcp8XtX8RaF8ONa1PwlpE2ra5FbkWVtDGZGMjEKG2jltud2O+KxNDq6K8r+Fdx4+k8ZaxD4sm1KPRtF0y0tLaa6gVF1G4MYe4uiQOTu+UBeAB61w/wm+NHizX/i7aWOvxWUXhLxML7/AIRuRItsha2l24Zv4sqCf+BCgD6MorzjxP8AHH4X+G9Y1PR9Y8TCC/0uRY7y3SznkeIlQ24hEOVwRlhwM4JzWl4q+K3w/wDDGk6TqmreI4FttYXfpxt4pLh7lcA7kSNWYgAjJxgZoA7WivF/2Y/HWqeOdT+Il1da2dW0y08SzQ6Q4VQqWmSYwuACRtx1ya6LxP8AHD4YeG9Y1LR9Y8TCDUNMkVLu3WznkePK7t2EQ5UAjLDIGRkigD0aiuQ8SfEzwN4e8Nad4j1TxDbJpupqrWEkKvM10GGR5aICzceg4rNt/jR8NbjwwviSHxIj6ab+PTncWs2+K4f7qSR7N8efVgB70Aeg0Vzcfjrwq/ji78Erq8X9vWlmL2e1KMNkJx827G3oQcZzg5xTND8e+GNc8CS+N9JvpbrQ445ZftAtZQWWPIYqhXe3IPQc9s0AdPRXzBN+0Je+Lf2dvGOvaRKdH8VaUjOn2e1l8uOL7QkauHkXYWIblckj0FepfCj4weCvFa6P4cg8TR3niSTTYppY2hdBO4jBkKOVCOQd2QhOMH0oA9Norz5fjT8Mm8WDwwviq3Oom5+yAiGXyDPnHleft8vfnjbuzmrVx8WPAEHjlfBcniBDrZnS2MKW8rRpM33Y2lC+WrnjClgeRQB29Fefa58aPhnovih/DepeKIIdQimWCbEErQwSHokkyqY0PszCtn4q+L7fwN8PNY8VTL5gsrZnhXy3kDyniNSEBIUsQCegBySBzQB1FFfMHi3493esfCHwX4u0bVDotzN4hsbXXsWzpFFG4ZpUDSrhk2j7yk/WvY9B+MHw71zT9evtM8QrLDoFu91qQa1mjeKFVLGQIyhnXAOCoIPagDvKK4HQvjJ8Nta0fVNY0/xPC+m6VDHNeXckEscMavnbh3UBmyCCq5IPBGateB/ip4D8Zi+/sDXklewi8+6juIJLZ44sZ8wrKqnZ/tYx70AdpRXBeD/jF8OPFviFdB0HxJHc38gYwI9vLEtwF+8YndQsmMZ+UnitX4gfEDwh4BhsZvF2sx6XFfytDbvJG7Kzqu4glQccDvj060AdRRXn2r/Gj4caToml6vf6+8UGqo0llELG4a4kRSQzeSEMgUEHkqBVjVfi78OdM8OaN4jvfFNpHpGsytDY3YV2jkdQSwJAOzG0g7scjHWgDuaK8qP7Q/wfFhNeHxcoEMhjlhNjceemBksYvL3hf9rG33rd8T/Fn4f+HNL0vUtS8Qxm31aD7RYfZYJbl54sA+YqRKzbeRzjHNAHcUV5J8QPifDceFvCHiDwH4s0FLLWtegsjPeW80i3CNu3RIEQlJMj+MKBjkir+u/Hn4VaJqeoabqXikRXmm3bWl5EtlO5hkHUttQ4TJxv+7njNAHplFc1e+PPCdnrPh7SZtYiN34kVn0lY0Z1uVC7yQ6gqBtIIJIz2rzv9rX4lXXgHwZp9ppGqzaXrGsXscEV0lk0/kwhl85x8pXcAwwDyecA4oA9poryiD4wfD/wf4a0e28ReNr3UrmaxS6+0zaZN9okhYnbLNHHH+6zgj5gvSn+J/iIy+PfAceg+JtEPh/W7S7vJ42t5pZ7yKOMMGgZEKjHOQxBPQAnigD1Sivmmx/aHfxf8NviU+mMdL1zRbe/l0qSG0mw1vEAEmZpF2LJlh8hwf8AZrufgx8ZvB/iTSvDXh278Ux3fim706N5Q8Dos8wQGQLJtEbMDnKqcjnigD12iivnnRvjZY+GfjP8TtL8feKHh0nTp7JNJthatKYlKSGUgRIW252ZZuBkcjNAH0NRXHeJfih4D8O+HtM17VPEVuthqqh9PaBHne6UgHMaRgswwRnA471Ug+MHw5n8DXPjaHxJE+h2lwltcziCXfBK7Kqo8e3epyy9V4znpQB3lFcP4M+LXw98Y+IZ9A8O+I4bzUYYjN5RhkjEkYOC8bOoWRfdSRVbR/jR8M9X8Up4a0/xTBNqEsxt4f3EohmlHVI5ivlu3srGgD0GisXxn4q0Dwdoja14k1FLCyV1jDsrOXduiKqgszHBwACeK5vSvjH8OdT8K6z4ms/EIbTtEAOpF7SZJbYHpuiZBJz2+XmgDvqK4Pwl8YPhz4r8Sr4d0HxJFd6jJEZYU8iVFnUDJMbsoV8d9pOMH0rzb9pD48eHdL+H/iXS/BPjEQ+LbGeCGN4LdmVZBcRiWNZGQxM4TflQSQAfSgD6Forzr4ueINY0X9n3WvEemXrW+qwaKLiK5CqSshVfmwRjPPpVHR/ix4Z8N/C7wTqXjnxBt1XWNDtLkqlu809w7QI0kgiiUnGSSSBgZoA9Torh7X4tfD260zQtStvEcM1nrt9/Z9hKkMhV7nGfKf5f3bez7auah8RvBen6zrek32vQW11oNpHeap5iMsdtE/3Cz425ORhQc8jigDrKK4z4f/FHwN48vLiy8Ma2Lq7t4xLJby28tvL5Z4DhZVUsuSPmAIrs6ACivku4+NPxQttA8SeMI9f8NXNvo/iWXSYfDz2O25vEEoRdjq+7dhv7v8Jr6RtfGmgS+MIvBsl20fiFtNXUmszC/wAsBO3dvxt+8CMZz7UAdHRXiHxY/aF8O+G/Ath4j8LyJq5u9WbTwJbS4VB5Tqs5ztGCu4Yz97tnBr02DxpoNx4DbxtDPctoy273HmGzmEmxSQf3RXzM5B425NAHRUV8qat+0Nqvir9mLXPFWj3H9heK9PnthOLa2cxQxyXaxgq8qlGJXdkAnGe1e2/Dv4seBfGOpLoGi+Ior3WIrVZ5IjDJH5q4G542ZQsgz3QkUAd9RXn1n8afhleeK18MW/iqB9Qe4NrGfJlEEkwOPLWYr5bNnjAbNdT4x8T6D4P0GbXfEmpRafp8JAaWQE5YnAUAAlmJ6AAk0AbFFeZaT8evhdqlprN1Z6/cmHRbb7VqDSaXdR+RHkDkNGMnLD5Rk+1XbX4zfDW58O6h4ih8TRHSrCSOKa5a3lVWeQEoseVzKTg8Ju5BFAHoFFcRoHxY+H2ueHNT8QWHiSAafpWP7Qa4ikgkts/d3xyKHGe3HPbNUdF+Nfw51ux1e40nXJJ5NJtGu7m3ewuI5hEP41jZA7rkgZUHrQB6LRXjHwM+POh+OPh5e+IvEc1rolzpgeXUR5UqW8MW8qjCRxtYnA4BJycYrrfCPxe+HfiqPUH0fxJEf7OtzdXS3MEts0cA6y7ZVUlP9oZFAHdUV5XqHx18BzeBvEniLw9qrag+jWZn8trG4XeW+WIgFAWjZ8DeuVA5JA5rS+AXxLtPih4DtdcSPyNQVFF/AkEqRxSnJwjOBvGB1Uke9AHoVFef+MfjP8NfCOuy6JrviVIL6AKbhIraacW+7p5rRoyx5z/ERXmPx6+L6x/EfwX4P8O+M7zQ9O1BHu9S1LT9NN07RsitbiIlGDhsnJUHGRnFAH0dRXl/7RfxQb4UfDhdet7eO/1GWWOG1inik8uU5G4sUHy/Lk8kc8Vw3jT42W0PxK+GmqWfiKew8Hapb3zaiktm8fnPGmFBR08zIfAUKPmJ4zmgD6JorjdA+KPgLXPB194u0/xHbHRtPZkvbiZXhNuy9VdHAZTyMAjnIxVfwh8XPh54rTUW0fxHE39nW5urtbmCS2aOEdZdsqqSn+0MigDuqK4jwh8Wfh/4rttRutF8QxyQabAbm6knglt1SEdZQZFUMnH3hke9N8DfFz4e+NtZbR/DniBbq+8szJDJbSwGaMdXj8xVEi+65oA7mivPviT4o1XRfiF4D0XT9a0myg1m9miura7glea6REDYhZFKqR3LlRyOe1W9E+K/gDWvGbeD9L8QJdauskkIjS3l8tpI1LOiy7fLZlAYlQxPB9KAO2oryf43+KNe0H4gfDHTdJ1B7W01fXGt7+NVU+fGEztJIOBn0xWr4p+Nfwx8M6/Noes+KIob23dUuRHbTSx27HoJZEQpGfZiKAPQ6K5nSvHvhPVPFN94ZsdYjl1Sxso7+eLY4X7PIAVlVyNrrhhypOM81gT/ABt+GcPhaw8TSeIz/Z2ozSQWRWznaW4aNtr7IgnmMAerBce9AHotFY3g3xRoHjHQYtc8N6lFqFhKSolQEEMOqspAKsO4IBFeNeP7j42aj4h8Vx+FZtS0+yu9SsdJ0MtaLtt1XD3V6xZTiLhlBOd2floA9+ork/iz4lk8F/C3X/EqsHn07T5JIyR96XGF4/3iK8u1H4h+NvCvw0+HPh6CSLXPiB4uVFW4vwFihLgSSSOEAyqBwAB2Xv3APfaK4Dw5deMvCNhqup/FDxV4bu9GtoFmS+t7VrRoTk71dSzAr0wQck8YqXwL8XPh9421d9H8O6+J9QSIzC2mtZreR4x1dBKq7191zQB3VFeOa38d/BOteCddufAni6ybVLTS5r2K4urC5NvAEIGZcRk5yR8mCxByARWt/wALh8H+G9G0C38a+JrSPWtQ0eLUMW1pOyXKkYLRKEzy2cJjdjtQB6bRXiHxX/aF8N+H/hjYeMfCFzb62L++FtArwTBBtZfND4UGNlDAhWwTngGsvxb8arKy+LvgW+j8RT2fgrU9HvLi4jls3Rp5UYqn7tk83duGAAOfQ0AfQdFeQfEL4tabd/B2fxn8P/FmjwBb+G0+16jaztHG5kVWjeJUMiuQeMr3zwOa3fFvxk+Hng/VP7G8SeIkt9QiSNrlYbSeVIN4BBkZEIjBBBG4jgg0AehUVw/i34tfD3wrd2VrrniKK3lv7L7dZhIZJftEOQAYyincTnhRyRyBTE+L/wAOW8CDxsviaA6GZ/swm8qTzDN/zy8rb5m//Z25xzigDu6KxfBfinQvGOhprXh29N3ZM7R7mieJldeqsjgMpHoQK2qAOB+NX/Hl4U/7GvTf/Rtd9XA/Gr/jy8Kf9jXpv/o2u+raf8KPzM4/HL5BRRRWJoFcD8Af+SbQ/wDYQv8A/wBK5a76uB+AP/JNof8AsIX/AP6Vy1tH+DL1X6mb/iL0f6HfUUUViaHD/Hg+Jm+EviC18HafcX+uXlsbW1jhZVZTIQjPkkAbVLN+FeE+LPgp8UvDfgzwdf6P4sPii68H3VvPp+iQ6RBbMgyolUThtzDGc7uvXrX1dRQB8+6X4I8TP4i+OOoTeH5Yx4ksVj0pn2ZuCbQqUBzx82Ac4Ga5fw74G+IHg2++E/jOPwdd642h+HpNK1HSYp4lntZGLkSLuYKSd+Cc9Fr6qooA8V/Ze8LeKfDl74/vPFGgLosms+IH1C3gSVZIwkgLbVZeoUtt6DpWXo/gXxLH45+O2oz6G4h8QWMMWjzMUP2oiCYMq85HzFAc45x6V79RQB8uaP4D8eeF9K+D3iyPwnPrNx4W02ez1PRlmjW4iMucSR7mClhnnmp0+FHirxd4V+L+s6zoP9iXvjBoJ9K0p5keWGS2DNG7sp2h2Yjofxr6cooA+KdR+GvxlOgN8SLfw7cf8J1qtxd6dfWSzIHSwktFt4zknGVKbhz6V9ZfDPwxH4P+HOh+Fodo/s6wjgdl6GTb87fixY/jXSUUAfJ+meC/iJb/ALOHjz4Wz+Cb8ah9omuLK7WeJob0PdI4WP5s52hjyB09Tiuy1bwH4kk+InwYvLXRZYrLRNHntdSnj2AWbtabADzn7xPTPNe/UUAfGHh34L+M7W0h8D+INJ+IF9bRax9oSWx120i0cp5u8TlXjaQOASSMEk9xnju9W8K+PrT44LqngfwvruhJea5HNrk0uowTaPqFqp5m8o/OsxAHAHBzjnmvpSigD4z1L4N+N7O68XeGL/S/H2safrOrTXlsdH1y0ttOuUkYFTcrKjOrggZIB4AwOOfqbxd4fuL74W6r4X05ibifRpbGBpXzljCUXc35ZNdNRQB8qz+EPHut/BH4d+E7rwHqFpeeGfEOnreJPLC6zQR7t8ygMfkGQMHn2rpviN4F8Vaj8Tfifqen6JNLZ6v4Ck02wlVkAnuSjARDnr068e9fQlFAHzv4r+FvijWv2RvD3gzTbE2Ou6dDaXEtj5qxF3jbc6buVD8kgnI3AVz/AIe+E/iPxN/wlF5eWfj6w1W+8MT6RDe+KdZtbjLSYIjVYU3bMg/MW6E8c19UUUAfKPwh+GPihfFXgseJtE+ISS+GZN4m1DXLN9Mtyq7f3CJGZGVsKNuRx1PFenftC+EdY8UeLPhlPp2jnUrLS/EiXWo/dKxQjHzMGPI4969gooA+b/jv8PfGUnxttPH2iL4tutNl0j7BKPDOoQW19buH3D/XAqY27gYOf1yYPhLrlh4Z+F9jpvhjVhBY+MW1XUrbUb2C6mtoWP35GRUTkAEqoOCTya+pqKAPB4vAuvf8LY+MGsPoJ+xa5oUVtp0xCYuZPJYMo5z12g5x2rh4/Cvxi0nwR8OtHgsPE9tplno0lvqUHh66toNRjud5KK0suQIsbOBnofavrCigD5B8OfCv4g2Pwf8AAuh3Phu6/tHTPH39oXkXnRsY7bLfvS2QCv0556V1dp8PPFa6N8fkk8PSfaPEd5M+kZKbrtCr42nPAyR1xya+k6KAPKPAC+KPDnhr4X+HJvApvAmlpBql+88atpDpAoxjBLEn5flP50n7TnhrX/FHhfw7a+H9PlvprXxHZXc6RsAUiRyWc5I4FesUUAfN/wAf/D/xX1rx7qlppUHiaXw5eaUIbAaBeW1qrTkEMLxpAWaPk8DPB4qr8P8A4e+M9P1r4G3F5oNxDH4f0u+h1Viyf6K742Buec+2a+mqKAPl/TPB/j7TfCHxl8DS+D76b+3bjUtQ0zUo54jBc+bjy4gC24Oc9xgYOTWze+AfFG/4CfZ9BkVfDkhOrhSg+yZijB3c8/MD0zzX0PSMqspVlDKRggjIIoA4X4O+Prj4g2mvah/Yv2DTrDWJ9PsbkT+Yt9HE23zh8owCfTI68nFeeaR4F8Sx+OPjvqE+huIvEFjDFo8rFD9qIgmDKvOR8xQHOOcele7abYWOmWMVhptnb2VpCNsUFvEscaDrhVUAD8KsUAfLnhvwP498Hw/Cfxgvg+41uXw/ok2m6lpEc0a3Ns8hJEke4hSecHnpXMfFnwr4k074G/Fbxh4i0dNEl8Va5p9zbaU0qyNBGk6KDIV+XcxbkD0r7KrI8YeGtD8XaDNoPiPT49Q02dkaSB2ZQxRgynKkHggHr2oA8EtPCnjf4gfE3w/q974Ql8F6foPhy5083RuInNxLNEY1EXlnJjXO4Zxj0FcV8PPg/wCMIP8AhGPCvijRfH8q6JqsdyJI9etF0WHY5ImiQxmXO1m+XqSTyM8fYsUaRRJFGu1EUKo9AOlOoA8x/aPtfH114Ks18ALcNcpqML3wszGLv7MM7zA0nyrJ6GvCtK+GPxEk8L/GT7RoPiOafxHptiul/wBsXsFxe3JRm3LI8eF3AY44wMDJr7DooA8I1XwT4iPxJ+Ceo2uhuLHQNOuIdUkTYFtWaCNVVhnuwYcZryzUfh78UbH4FeJvhDB8PZtSnbV2votcF3D5dzEJkkDKC24ytt24wOCeeMH7KooA85+Lug6xrH7PmteHdNsXudVn0UW8VspAZpAq/LknGePWvL9F8K+O/Ani/wAEeOIfBl54jih8D2mh3thbTxLc2FwkaFiodgpGVKkg+v4/S1FAHy1/wpzxhe/Afxg0+mpp3inUvELeJdJ02GRGa0lUrsj3fd3kKw445Aqpc/CH4g+Mvgn421LV7E6b428Ta3HqL2DzqP3EDARQbxkDjJGe4XOK+sKKAPnD4O+C/EFr8QX8b6p4f+Ib6jp+iy20T+JNctJvNY8rbxrEgO3JYhiQAe3Ne3/DzV9e13wlZ6p4l8OP4c1Sbf52nPcCYw4chfnAAOQAeneugooA+K3+FviKXRPGmiy/Bm8u/E2q69dXOkeI2mgiW0jeQGN/M37xjBbAHevTL/wz8RPB/wAXvDfjKLQLnxo3/CHxaHfyWtxHE4u0bJlcyEfIxOSeT147V9EUUAfJ8Hwx+IR/ZiuNDk8OuniC38WHVv7OE6ZmiEwY7Gzg5GSM4zivpvw1qF9rHhu2v77R7rRbueMl7K5dWlhOSAGKEjOADwe9atFAHyDaeAviNH+yjr3wnn8D3/8AatjexPbzLPE0V8pvVc+V82eFUk7sV6lr3gnX7r48eDtXtdOlt9JtPCt1p9xeRFQLaVlIVcZzkZ4wMV7ZRQB8Y+Cvgv4ytbLSfBPiTR/H9zFp2qrcJJa67aR6KoWQsJ1VozIGwT8uMkk8jNetftpXUkfw60G0s2I1G58SWIshFgzmVXJBiVsKzj0Ygete6Vh+NvCPhrxrox0fxTo9tqtjvDiKYH5WHRlIIKnk8gigD5f0yyv/ABB4J+LnhGS18S33xL1Wzgur6LUra2tzMg2rEI0hdo1wOxOTXc/Gn4a+KNc+DngG18O2t1Ff+GpbS5uLCxuI7echYtr+U7AoJVJJBORnNet+Afh74L8BW88HhHw9Z6UtwQZmi3M8mOgZ2JYgZOBnFdRQB8t6R4F+IVn4Y8d+I/Cul+L4PFWpWlrb283ivUrS6uLkRyAvtRECqwTIUux56AYzUnwT8D+PofjofFXiDTvFq2M3h2SzN54hvoLi4WbeCVHlY2pkkqvPGeecV9QUUAfIumfDH4j6p+zRq3wouPDd3peq6XqH2y2uZLqP7PqQ88v5aEEkccgsAMhfw2fA/wAO9bvNd1PxFrnhL4gajdx+Hp9O8rxP4gtHF0H620fkx5C8uQ5Iwccc8fUNFAHzb8JvBvxBTTfGPh0adrukeErnQJLDR7HxDdwT3FvcMhXZG8eSIBnABP6816D+zDB4j0v4U6Z4Y8TeGL7Q7vRYVtN1xLG63OCSXTYT8vI64r1GigD5iuPDPxC8H3PxV8O2Xw/n8UQ+Nru4uLDU4bmFY4xOrLtuN7Bhs3Z4HY461o+G/hh4s8OePfgqjWj3tn4b0i8ttUvYnHlwySRnC8nJGTtGB2r6MooA8v8A2pfCeueNPgnrWheHbYXWpOYZYoN4Uy7JFYqCeM4BxmuSvtF8XeLPjB8J/F954Lv9Ls9Lgvo9Qju5Ina0by9sbNtY/eIyMZPTOK99ooA+T/Efwd8da/4X+Mem2+nvZT6v4qTVNLEkqqt9Cjs2AQTjIII3dwK0PA/w91y813VvEGt+EvH+pXKeG7nTxD4p8QWjrdmTb/oqeTHkKfnO8kAEDg54+oKKAPk7RPhr8S9a8FeNvBtnZ67onhe50aODRLHxDeQTTw3KyK5iSSPJEBCleT3Gc1pfBX4deIh8QfCer+JNF+IcNx4dtpI/tGta3aS2cBMJj2QRxx72QkjAyuBjOcYP0/RQB5J8YfDGvaz8ZPhXrWmabLc6fo9/dSahOrKBArxqFJyc8kHpmuG+H3hXx7o3xns5vDnhfXfC/huW+ubrX7O+1GC6012cECS0A/eK7E+2BgcDIr6UooA8m+OHhnXtc+IXwv1LSdNku7XSNda4v5FZQIIygG45PT6ZrzGfwl8RvDXhz4l/D20+H8viAeLtQu57HW47qFYVS5yN0+4hg0ec8A8/nX1PRQB8qfFf4V/ETw3pXg7UfAFg2s61D4Zl8M6v5cgT920eFk+YjIUs/vwlT/EL4N+JvD958Pb7woviO5sPD+itpd2vh6+htb9JG+ZpYzKpQh2Lbhwa+pKKAPCfhfpHif4Z/DW8utB8C+IdV1LWNf8AtM9jq2sW73SxyBVed3jQID8uSgycnOfT3VclQSMHHI9KWigDzP8Aal0241X9n/xha2ql5RYNKFAySEIcj8lNcJ4y8P8AiDxX4T+E/wAUPAVpBq1/4et4bkadLMI/tUMkSh1VjwHGMc/0xX0HdQQ3VtLbXEaywyoY5EYZDKRgg/hWf4U8PaP4V8P2ugaBZLY6ZaBhBArswQMxYgFiTjLHvxQB4v8AFm1+IHxe+GWr6Lb/AA/vPDr20ltd20Wq3sO6+kjlDNDtQsAu0cMSMnHFGjaP408dfGvwl4y1PwPc+D9N8MadPDILueJpbqWVQojRYyf3a4yCT3PFe+UUAfMvw++HPizTP2Lde8F3Ph2W28SXcN3iyynmSsz/AC8g4JIAxz0rc8L+BvE1v8bPhzrt5oci6dpXgoWN3OxQi3uhn5Dzndz1H5179RQB8n3/AMLPHc/wL8b6LBoEo1OXxo+rWdoZEU3NuJlYFDnAyMkA46V30ujeKfE/x5+Hnji98IXumWFnpF5FeJdvE72kpLBA21jyeCMZ617lRQB8j+Ifhh48n+G3xL0y38NXLXWqePjqdhCrx5ntfP3eYvzYAxzg4PtVr47eEvjF4j8R+MNKhsvEtzo15aRrosejXltb2UgCfOLwON8h4AAH0yBjH1dRQB8+eDPAnie1+Jvwj1S/0KRLPRPA6WF/K5Qi1uhEq7DzndnIyM/Wua0/4b69B8P/ABdp+v8AgDWdT+1ePbjVLNNNv4ra8giMa+XdwMx2khhjaccEnHGK+qKKAPNv2dLPx7ZeAJI/iE07ag19K1r9qaN7r7Nx5fntH8rScHJ57c16TRRQBwPxq/48vCn/AGNem/8Ao2u+rgfjV/x5eFP+xr03/wBG131bT/hR+ZnH45fIKKKKxNArgfgD/wAk2h/7CF//AOlctd9XA/AH/km0P/YQv/8A0rlraP8ABl6r9TN/xF6P9DvqKKKxNAooooAKKKKACiiigAooooAKKKKACiiigAooooAKKKKACiiigAooooAKKKKACiiigAooooAKKKKACiiigAooooAKKKKACiiigAooooAKKKKACiiigAooooA8a8Z/E3xv4f8Ajh4P8Gz+HtHttC8Q3lzBFcPcPNcyRxKp8wBdqx5LjAO88HOK1PjT4k+KPhqy1TW/Cun+EF0PSbE3c82rzzGW4Khi8caoVCEADBY8k15t8d9Z1m7+P3gLWNP+HnjvULDwhd3f264tdEeSOcSJGFMDA4cfKc5xWv8AtGWXh3xSyw+IPg9438QXh00f2Tf6XE5ETyDdskCOBEytjO9W70Aei+Bvidous+BfB+v69Nb6JeeKEVbS0kcnzJiOUQ459RnsRXNeN/iZ428PfGvwl4Rk8P6Pb6Fr19JbJcyTvLcyoig+YAuFj5OMHceO1Vfh/F4r8O/D74b6V4+8Fz+KtfN2YpLtYUmbRl58uV3wdpVMKWBHQ8+vKfHvWNZufjv4H1PT/h7461Gx8J3ssl7c2eivLFOrouDAwOH9DnHSgD0T41+KPil4W0/Vde8M6f4QXQdJtBcyy6tPMZrnAyyoqFVQjoNxOTXOeKPi14gtvCHws+IkMa2Gia9fQW2tae6K+FuFIV1cjcApBYYxkYzWX+0VZ6F4uDR6z8HPHOs6m2mqNF1HT4nKxPIu8LKEkAiZHODvU9D2rmvi/pvjC3/ZZ8B+D/Gdx5/izUddsrQLvDOuZHKKSOGZU2KSO/c9SAfWFFFFABRRRQAUUUUAFFFFABRRRQAUUUUAFFFFABRRRQAUUUUAFFFFABRRRQAUUUUAFFFFABRRRQAUUUUAFFFFABRRRQAUUUUAFFFFABRRRQAUUUUAFFFFABRRRQBwPxq/48vCn/Y16b/6Nrvq4H41f8eXhT/sa9N/9G131bT/AIUfmZx+OXyCiiisTQK4H4A/8k2h/wCwhf8A/pXLXfVwPwB/5JtD/wBhC/8A/SuWto/wZeq/Uzf8Rej/AEO+ooorE0CiiigAooooAKKKKACiiigAooooAKKKKACiiigAooooAKKKKACiiigAooooAKKKKACiiigAooooAKKKKACiiigAooooAKKKKACiiigAooooAKKKKACiiigAooooAKKKKACsDxD4P0HX/Eeh6/q1q9xe6FK82n5lYRxyMu0uUB2sQOhIOO1b9FABRRRQAUUUUAFFFFABRRRQAUUUUAFFFFABRRRQAUUUUAFFFFABRRRQAUUUUAFFFFABRRRQAUUUUAFFFFABRRRQAUUUUAFFFFABRRRQAUUUUAFFFFABRRRQAUUUUAcD8av+PLwp/wBjXpv/AKNrvq4H41f8eXhT/sa9N/8ARtd9W0/4UfmZx+OXyCiiisTQK4H4A/8AJNof+whf/wDpXLXfVwPwB/5JtD/2EL//ANK5a2j/AAZeq/Uzf8Rej/Q76iiisTQKK8ym1288OfHTVrLVNRuX0bU/Do1K0ilkJit5LVis4QHhcq8bED0Jrz34Y/EXxNo3w98f3vi6/ubrUYLJPEWlCZizLbXkbGGFc9kkXbgdNwFAH0fRXk9v41vfBGheGvBlxbXvinxb/Y8d1fGW/ji6AB5HmmYclyQq8k49BXbfD7xdp/jXwpF4g0uKWNWeSGW3lI3xTRsUeMkEg4YEZBIPUUAdFRXl0vxo0aHwf4Z8RTaTexjW9U/s2W2LL5lgyzGKV5f9lGAzjsQab8SvHVj/AGf4s09odct4fD0+nLPe6ZdrBJJLNIreWjc42gpvz1D4oA9Tor5++K08y6x8aAk0qhPBlqyAORtO245Hoa9O8Us//CkdTfewf/hHJTuzzn7Oec0AdnRXjfwv+JVxb6J4F0jXPCWs6ZY6xZQWmn6pcvGVmnEIIV0DF49wVipbr7Zq1ffHHSbe5nvI9Du5vDdrfmwuNXF1CNsgk8tnWAt5jRh+NwHqQCOaAPWqKoa9qE2m6Ncaha6bd6pLGoMdrabTJMSQAF3EKOvUkADJrmfBHjubXPE1/wCGNY8OXnh/WLS2jvBBNcRzpNA7FQ6vGSMhlIIPTigDtaK5lPGNovxEvPBl5ay2k8OlpqcF1Iw8q4i3lJMehQgZz2YGuR0Dx3ZeKvEvgrU4YNesU1uz1KSyg+1BbeSGIqBLNFj5iwwyf3Q3vQB6pRXzj8PLi4bS/guWnlJfVtVD5cncAk+AfWvSrv4lXmm+JdNsNb8F6tpel6pqS6bZ6jNPC26dsiPdErF0VyMAn1GQM0AeiUV5J4u+Mt1pD6hcaX4E1TV9I0/VV0mfUFu4YU+0l1QgKx3FA7qpbGM+wzWh4r+LEek69f6Lpfhu51m60qGOXVQl7BALbeu8IvmMPMfbzgdsc80Ael0Vhab4s0fUfAkXjSzlkl0iXTzqCsqEuYgm8/L/AHsA8etcz4a+Jv2/wjf+Mda8N3eieHbfT/7Rhvnu4bgTw4LYCxsSr4x8vvjOaAPQ6K8f8aeL9e8QfCbxc194K1bw9bS+Hbm6s7u4uInDrs4VgjFo5MMG2ntnnIxV34c/Eeaabwt4d1rwrq+jJq2nA6Ve3jxkXTRRKzqyKxaNiuWAbqB2PFAHqdFeUXHxoijsLjxJF4P1mbwZb3Rt5deWSILhX8tphCW3mINxv9BnGK2PEHxHuIfE954d8K+E9R8U3unW8VxqJtp4oY7dZV3RpukI3SMo3BR2wc80Ad/RXjF54ssfGHxD+Duv6PJcx2d7Nq26GUFHRltHDJIvZlYEY9RXomv+K4NG8Y+HvDtzZylddM8cF2GARJYk3iMjrll3Ef7poA6OivMbf4yaNceEPE/iGHS71hoOpHT1t8rvvGMoiiaP/ZdjgZ9K5S38Zax4a+LvxVms/COsa/HAdNurgW00aJbRrYqWwXYbn6nao5x9MgHvNFedQ+L9G1Px74SvrS91j7Nq/h651C3C3OyzMIMLbpYupkAcYP8AD8w71P4H+Id94surO7sfBerR+HL/AHmz1iSaLbIoztcxBt6o2PlPuOBmgDvqK+eP2fviTc6N8LPAtlrHhfWU0m9lXTU1uWRDGbiSVwmU3b9hOF3kYz7c17H8SfF1r4H8JXHiO8srm9gglhjaG2AMjeZIqfKO5+bOO/SgDpKK4DQviRJc+KZfDeveFdT8P376fJqNgtzLFILuBCA+ChIR1LLlT696ytC+Mtve/D6Tx5qXhTV9L0J7eGSxkkeN5r2SRgixRxqc5LEBScBs5oA9UorgPD3xFurjxRB4b8TeEdS8NajeWsl1p4nnimjuUjALqHjJCuoIO09u/Fc1ZfHdZtH0XXpfAPiNNF1qYWljdIYpHluju2xiMNu2sVIDnA+lAHslFecWfxa0620zxRceLNFvvDd14ZhjuL61mdJi8UoJiaNkOGLEbcf3uKNK+Jl82vabo/iHwRq3h+fWY5G0h7meJ0uZEQuYXKE+VIV5Ab354oA9HorxX4Z/FPXh4S8V+I/H2kT2WlaNqF/uvTcQuUWOYqtsEQAsy8KGP3j35roPDfxZt77xFDomueH7rQ7i8s5rywLXcNz56QqGkUiJiUkCsDtPvg8UAelUVxPwy8dXvje3TUo/Ct5p+i3MHn2N/LdwyCdc4AKIxZGxzg9OhweKueN/E2uaHNHDovgvUfEBMRmlkiuYYIowDjbukYbnOD8oH40AdVRXmuofF3Tk8NeEda0nQNV1b/hKZmt7K1h2LMkojdyrhiAMFGBOcDBNbvw68af8JW+r2N3ot3omr6Pcrb31jcOrlCyB0ZXX5WVlOQR7igDraK4HxF8Rbq38V3/hrwv4R1LxPfaXDHNqZt54oY7bzAWRN0hG6QqN20dsc80zQ/itoeuX3guHTLO8ki8Vx3bQSSAI1s1suZEkU87sgrx3FAHoNFeN/F34oa1Y+DPGMnhPS7hdR8P6pb6fLcGWLChxE/mBXBBBEgTGM5Oe1b2sfEfVtL/sLTJvBN4/iTWRO8OljUIAFjixuYzEhCSGXCjJ5PoTQB6NRXkHiTx547tfjB4Y0Ox8J3T6ffaRPcz2bXlurNIGhyxY5I8rcwwGw27Izitzx38Sb7wjNd3l94I1eTw9Yui3eqrPCAqsVBdIi290UsMnA6Hg4oA9DorzzxL8Sryx8Z33hPQvBeq+IdQs7CG/ZraaKOIxSFxyzkYb5Bgcls8dCaim+LWn3Xh7wvf+HNE1DW9Q8To72GnRskUiiMZmMjMdqBCCpPPPAoA9Ior50sfFDGy+K+uara+JdG8nWtOWS1trpYLuFvLgUqrgldpPUjhlJ9a9H8TfEq+0/wAZaj4U0PwTq3iC/wBPsYb6U280UcflSb+NzkfPlMBe+e2KAPRKK83k+LFnfaL4Yu/Cugahr974ktpbqzs0dIDHFEB5rSO52rtZlXHOSa2fhL4zn8eeFn12bQbjRALua1FvPOkr7onKPnbwMOrDHtnoRQB19Fcz8T/GFr4D8Hz+Jbyxur6GGe3hMFsAZGMsyRDaD1ILg471ztx4lurjxR4I/trSNe0G91G7vIorFL+MxMFhLBrhUyHGBwM/K1AHpFFefeEPiRd+KtQguNH8G6rP4ZuLmS3g1vzogjlCymTyt2/yiykBvocYrzn4L/Ei68N/D/TU1TwvrMmiNrl1Yza20kZjjklvZVQhC29o8sqlsYB+lAH0PRVHxBfz6Zo9xfW2mXeqTRKPLtLXb5krEgADcQo68kkADJriNN+KDFvElnrvhe90bVtC0o6u1m9zFMLm2w+GSRCRndGykHoaAPRaK8y8K/Fr+2NX8O2+oeD9Y0XT/EsZbSL66eMrO4i83YyKS0eVDFS3XHauM+OnxLudY+FHj2LRPCusXGi2tvc6e2uQyxhBcJ8rlY928xq3ylx0IPHFAH0BRXG/EhnX4J+I2Vyrjw7ckMDgg/Z25zXIfDL4lT2+keBdF17wnrGlWWsWNvaabqlzJGyXFwtuG2ugYsm8KxUt1x2oA9horzbw78VotWOuX0vhrUNP8P6FLew6hq9xLGIke2Zg2xc7nBVc5AwCcdQaj0f4sSzXuhtrfgvWdC0jxBMkGlajcSROJJHUtGsqKxaIuBxnPocUAem0V53rvxKvNC1y3i1jwVq1nodxqUempqsk8JHmSP5aOYgxcRsxA3H1yRWZ4/8AiTM8Xi7RtD8J6vrNpo1rLb6pqNq8YW2maEtsRGYNIVVlLbeme9AHq9FcP8GLuO2+BvhK+vrjbHFoFtLNM7ZwohUsxP0BNVvCHxG1DxFDFqkfgfWbTw/dW0lzZanNLFiWNVLKXjDb4w4Hy5z1GcZoA9Borz22+KVhP8OvCvjRdJuhb+I720tIrcyLvhNxJsDMehAPJxUukfEO51f4gav4V03wnqM0OjXgtdQ1IzRrBFuhWRSATuc/MAQBx170Ad7RXietfFJvEvwi8SeJG8N+KNF0G2sJZBqVpfx29y8kcoVlgIyy8g4cjBwa63xB8Q7q08ST+HPDXhHU/E1/YWkd1qAgnihW3SQHYu6QgPIwBO0dupGaAO/orldD8aW+qePdQ8IjTbq2ubHTLbUJJJSoGJiwCEDoy7ee1eeXHi+Pxn4o+DviKzt7ixgvdY1WMwSOCf3VrcxnOODzHkfhQB7bRXncXxVsJPhdqXj0aTdfZrC+ms2tvMXe5jufILA9ME8/SmeJ/ifd6b4p1jw7o/grVtdutJsob65e3mijjEMgY8M5Hz/KcL3oA9Hory7QPjHZ6tfeHJv+EX1mz8P+JJRb6Vq1x5arLMULqhiDF1DBWwx4O33Gd34t6pb6VYeHprmfWIRN4k0+2T+zroQs7yTBFWU4+aEk/On8Q4oA7SivL/EPxaudP1nxLp+m+Bta1hPDTK2o3EEsSRrEYlk3LuILMAT8g5+XOeRXfafrmmX3hmDxJDcqNMns1vVnbgCEpv3H0+XmgDSoryvT/jGs0Wk6xf8Ag3WdN8Laxcx29jrMzxbWMrbYnkiDb40c4wT6jOMitq2+JNlPoXjzVV0u5CeDbi6guELrm5MEAlJT0yDgZoA7qivNb/4qSjXtE0HRfCGp6xqGsaLFrMSRTRxpFCzAN5jMQBtyPqSAK6rx54ssfB3hh9c1GC5m/eRQQWsChpp55WCRxIM43FiB1xQB0FFcXZeL/EraJf3V/wDDrWba/t2jWCyjuYJftIc4ysgYKoX+LdjA9ayIvizHDoPi+61jwzfaZqnhW1W7vNOaeOTzYnRmRo5FO0g7WHsRzQB6XRXlGueNp9R0jwzqup6F4m8PW154n0+DTxFfRxSXaTE7DOi5IiOfmiOCeKNb+MklhceJmtPA2uajp/he7eDVr2GSIJGqorlkDMDIQrbioHAxzyKAPV6K878WfE2Sw1H+z/DHhbUPFNxHpa6tcfZp44Uit3z5Z3SEbmba2FHpXS/DvxIfF3grS/E39ntYJqMC3EcDTLIVRuVJZeORg+1AG/RRRQBwPxq/48vCn/Y16b/6Nrvq4H41f8eXhT/sa9N/9G131bT/AIUfmZx+OXyCiiisTQK4H4A/8k2h/wCwhf8A/pXLXfVwPwB/5JtD/wBhC/8A/SuWto/wZeq/Uzf8Rej/AEO+ooorE0PL/wBoL4c6z4+0zSj4b1Kz07U7OaaGSa5LBWs7iForhBtBO4qQR2yOoqn8SvhLdeIvGfhXUdHvLOy0mygjsdat5Cwe5tIZo54Y0wCOHQ5zjhj9K9cooA8n+J3wxu9b+IFv4z0rS/CutSnT/wCz7rT/ABDCxh2hy6SRuquUcEsCNpBB7V3XgHRZdB8M2+nz2Wi2UwZ3eDSLYw2yFjnCqeT2yTjJ5wOlb1FAHjtx8IL278TeLvtV5Yt4e1S2vW0yAFvOtrq8WPz3b5cAb49ykEnLHgVK/wAM/El58INT0DUr/S5PFGs6imoajdIz/Z2lEsbEKdu7ASMAfL/jXrtFAHlvjb4c6zrl98Qri1vLCNfEvh+HS7MSO4McqLKC0mFOF/eDpk8Hiuy1rQ7q9+HN54bikhF1PpL2SuxIj3mIoCSBnGfbPtXQUUAePaF8PvH9xJ4M0rxXqnh19E8KSxXEcmnrKLi9liiKRB1YbYwMkkqTuIHC9Ky9C+DOpaDqFxY2nh/4eappkmoSXUOp6nYO9/CkkhcoUC7ZCuSFbevbI4r3WigDk/i14a1TxZ8P9R8P6Jqn9l3lwqbJdzorBXBMbMhDKrAFSV5ANcT8G/hVqPg3x/f+JptP8NaVbXmlrZmy0ma4lxIJS29nmGXyO+F9MHqfYqKAPMvjt8PNa8bRaXdeGNUtdK1W2E9nPcT7sNY3KbJ0G0E7sBWXoMqORWpd+B3j8beDNS0o2ttpPhzTruy+zksH2yRxpGEAGMAIc5I7da7migDyXwp8Mtb0my+HsNxe6c7eGr69ubwo7kSLMsoUR5UZI3jOcdD1ritM+AniiPxDoWpajP4bvLzStfg1ObXJbi7k1C/iSfeVZW/dxHacYXcOAPlFfR9FAHxpc6nDYa14i8TT3eh6rNb+J7i7i8LXt7dQ311Ms+Iz9mRjGZOAUOwggKx56exeJfhTqM/j/WfFml6D4J12PX1gkuYPEdu5ks5Y4xHmJlRtylQuUO3kdea9haxsWuxdtZ25uR0mMS7x/wACxmrFAGPpunXWmeEItMsYdKju4LTy4o4rcxWgk28AICSseewOcV5Rpfwd1i/g8Vw6z/YPhu017STYnT/D0k0lt55Yt9rKyKihwcDaqjIHJNe30UAeX3Hh74oa74E1rwx4kuPCaC50WWxt5rJ5y007KFWWTcoEa4zlVD8nrxitLU/BOpXWs/Dq8W5tBF4Y837YCzbpd1oYR5fHPzHPOOPyrvqKAPD4/hd4+j8B3HwsXVvDv/CGzSSRC/Kzf2gtm8hcw+Xjy9+CV8zd0525rfuvB3jjw5461zxB4DuPD09rr0Nqt3baw8yG3mgiEKSRtGrbwUC5Q7eV+9zXqNFAHlHhr4VX2g6h8PpodUt7tfD1xqV1qc0ilHuZruJwzRqAQBvc8EjAHc10vxc8L6r4m8O2v/CO3Npa69pl/Df6dNdFhEJEOGVioJAZGdeAetdlRQB47afCPUrPxJ4U8i+sToFha2J1iJi/nXV1ZrIYXUbcEGR1ZskH5BxzXTad4M1K28U/EXVXuLQw+J0tls1DNuj8u0EJ8zjA+bkYzx+Vd5RQB5T4X+GWq6fceB/t95YvBoXhefRr0RO+6SSRYhujyoyv7tuTg8jirvwt8OfEPwlY6V4VvLrw1c+G9JjNvDdxmb7bPCoIjVoyAiMBgEhmzjoM16TRQB5Fpnwv1y1+C/g7wTJfacb/AETU7O7uZVd/KdIbnzWCHbkkrwMgc+lXv2oRM3wdv1t5lhna9sVikZdwRzdRbSR3wccd69PpssccybJY0kXIO1lyMjpQB5npfg7xtq3jdPFXjS80GOWw0q407TrbSjKyO0xXfNIZACpwigINwGT8xqAfC/UpvgBofw/m1S1t9Z0iCzeG8jVpIBc2zrIhwQCULKAehwa9VooA810zwn411vxtpnijxxcaBbto1rcRafZ6Q0sivLMoV5ZHkVSPlGAgBxkkk1n6T8Mtbs/hf4B8KyXunNd+HNVtby7kV38uRIndmCfLkn5hjIH1r1qigDyrx38K7zxZqnjkz6lBaWniHSrG1tJI9zSwT20jyB2XABXcU4B5APSp7Pwn488Q+LPDmrePbrw7Da+HZXureDSDM7Xdy0ZjEkhkVfLVVZiEXdyfvYFenUUAeNT/AAo8Qal4R8deAtUv9JXw7r95dX1hdw+YbuGWaUSqskZAQqrjqGyw9K0fh94E1zRdVXULzwr8NdLuLe2kSK50eykE00pXAYkovlJycqNxOcZFeqUUAeU/DXwB4k0f4gXHinVIPDehQTWbQz6d4flmaC9mZg3nyLIqqrAAgbQSdxyxqD4v/DHWvGHjW01eNdE1jSlsfsp0zWLm5jhtpN+43CLDxIxHG1sdBhhXrtFAHkHhP4Wa3o3h/wCGWmy32mu3hK/nuLwxlwsqPFMiiIFeuZV4bHAPJ79l4S8MX2kePfGGv3E1u9trctq9skZYugih2NvyABk9ME8V1tFAHmV/4T8eaF4+8QeI/A914dubbxCsD3VrrDTIbaeKPyxJGY1berKFyh28jhqxk+E3iDw/pnge78L6rpt9rnhme8muDqavFBfG7DeecxhmjIZsrwegBr2aigDxhvhb4u1DwZ8QdP1jWdGOr+J7+O+tZraOQQQsiRBUZTzgNFjIJJHPXitbx14Z8c+K/C9hp+qeHfAGoXG1/tKXVzdbLaTOEkgkWPfkDrwhz0Neo0UAeTL8P/Gmk33gPVdJ1vTtY1HQNMm0zUZNWeVPtUcvlkyqyBjvBj6N1B5IrjviZ8CfE3ivV/FEzy+G9ROq3BuLDUtTuLs3Ngu1dtukS5jCgrw/XBJKk19FUUAcboHhO/0/4o6z4pmuLZrO+0iysYo1LeYHhaUsSMYwd4xgk9elcJoXwq8XeG/D/ge80W+0KbxJ4ZW9gliunlFpcwXMjMyh1XerD5CDtPII6c17bRQB4pP8LvGmo+GvHVvrGraFLqnibUbO8ia3EscEKxCLKEEFuAhAPOeCcZwO70jwrfWfxS8Q+KpJ7ZrPUtMs7OGNS3mK8JlLFhjGDvGME9+ldhRQB8neMPDV94Tm+HPg3VPE2kaLc6Vo+oO2pXN1cW1oXknTCRTxlHMm3OUOBtyeuK7j4WeOry18I+GvDvhvw7pcckviObTI/s8k0ltdWUQ8y4v4nfDkEufmbOXzyc17nd2lreRiO7tobhAchZYwwz9DTkt4I9nlwxr5a7UwoG0eg9BQBynxf8L33jHwU2h6bPbQXBv7K533BYJthuopmHygnJVCBx1x0607xh4YvtZ8ceDtctprdLfQ7m5luUkLb3EkJjUJgEE5POSOK62igDzD4X+E/iB4ItLDwlFeeHLrwrp00ggunM325rYszLEUxsDDcBv3HIH3c1Rh+F+uJ8E4fA5vtO/tBNY+3GXe/lbPt5uMZ253bDjpjPfHNeu0UAcn8XvDereLvAGoaDomq/2Ze3BjKzF3RXVZFZo2ZCGVXUFSV5Ab8K8y8H/BbWNHvvFd6ln4X0Zdc8My6THZ6bNcyIkzFyJHklG5s7hkgDoBtOMn3migDzhvAWrHT/hjbC6st3hOSJr47mxKEs2hPl/Lz8zA844/KuP1/wCFfxFHgXxV8PfDureGIvD+sT3dxb3V2sxuohcOZHhZVXZjczDzMkgH7ua93ooAwPFmh3GsfDzVfDkEkSXN7pU1kjuSEDvEUBJAJxk+lefaJ8PvHl1c+CtO8Wan4ebRfCMsVzA+nrKLi9mihMUW9XG2NVDEnBbcQOF6V7BRQB5zoXw4mX4Z+K/Bus3kQXXr3U5fOtST5Ud1I7KfmA+ZQwyOmR1NZNn4H+IWs/8ACL6T4z1Hw4NH8O3cF55umiZrjUJIFIi3q4CxDOGYKXyRgECvXKKAPnHUfgL4nvtc+23k3hu/uotej1NNburi7e+khW5WXyfL/wBXHtQFRtyDgcDJI7DVPAPj7T9U8Z2/hHU/Dsek+LJXupZr9ZTcWU7wiNwiKNsinaCMkbSTw3SvXqKAOU8J+E2sPhLpvgfVpUkMWippl09ux2t+68tipIB9cZFYXw58O/ETRdI0/wAJ6/d+GrnQNOsjYrd2vnC7uYlTZFuRgEjIGM4Zs44xXpFFAHhNh8LfiND4Y8LeDZtU8LjQvDWsWt3DNGJvtN3BDNvUOCu2NwPQsGPda9G8C+Fb/QfEnjXU7ue2ki17VUvLZYixZEFvFFh8gYOYyeM8Y5rsKKAPJpfhnrbfs33/AMNRe6f/AGrc2lxAs+9/IDSSs4JO3djB/u1d1Hwp470Xx3qviTwTc+Hp4dbtbeO9ttWaZPImhUossZjU7wVPKHb0GCK9MooA8w1bwf46s/iO/jHwvfeHnn1LR4NO1NNQSVRHJEzMJogmdw+c/IxXoPmrN8D/AAs8QaHpvw0t77UtNuJfCuoajdX8kZcCcXK3AXyxt65mXIOMYOM17DRQB4Pqfwq+Ii+Ddc8B6TqvhhPD97qkt/Bczib7UUkuPPaFlC7VwxIDgk4x8o616HpnhHULX4g+KfEUlxam21fTbS0t0Vm3q0SyBi3GADvGME967WigDybTPhlrlr8Pvhj4de905rnwnqNpdXzh32SrFHIrCP5ck5cY3Be/Suq+Kfhe+8V6foVvYT20Laf4gsNTlM5YBooJhI6rgH5iBxnAz3FdfRQBwFn4J1SG7+I0zXNmR4oI+xgM37vFqIf3ny8fMM8Z4/KtTwx4Ta0+Emn+B9WmSQx6Iml3UluTtb9z5blCQDjrjIrq6KAPF7P4c/ELUPDGg+A/E2reHH8M6PNas93ZrN9svYrVlaGNkYBIuUTcQzZxwBmk8RfDbx8g+IGkeF9T8OR6N4yaa4ea+ExubaWWARSIFUFWVtow2QVBPytivaaKAPPPCvgXVNJ8eaJr891Zvbaf4Rj0OREZt7TrKjlxlcbMKec59q1fiz4TuvGHhWOx02+isdTsr631GwmmQvEJ4JA6BwOSpxg455rrqKAPKfG3hX4meNfBFzpesX3hzTbr7ZbTR2thc3XkXUUbZkhmmwsgV+B8i8Y75rl9B+COt6foHxBsreHwxpLeKdIis7W1sJbhobeVRKCXeRSzA71O4D1+UY59+ooA4fx34O1HXtF8IWNpcWsb6Jren6hcNKzAPHbnLhMA/Me2cD1IrLj+H2rr4Z+J2mfa7EzeLb66uLFtz7YlltYoVEny5B3IScA8EfSvTKKAPlH4j6b5PxKk0nUfFGh6INN8L2FjL/al9c2SXoAfzFiaFkMsZ4DbskHgDk16l8O/HuoalB8PtE0jw1aadHqFhPcahajfiws4R5cTxkgHbI+0LuGSM+hNeqXdjZXhVruzt7gp90yxBtv0zUqxRrJ5ixoH2hdwXnaOgz6cmgB9FFFAHA/Gr/jy8Kf9jXpv/o2u+rgfjV/x5eFP+xr03/0bXfVtP+FH5mcfjl8gooorE0CuB+AP/JNof+whf/8ApXLXfVwPwB/5JtD/ANhC/wD/AErlraP8GXqv1M3/ABF6P9DvqKKKxNAry/xfqviLxN8WU+Hug61PoNhYaUupatf2qI1w5kkKRQRlwQn3WYtgnGAMV6hXm3jLwx4o074lwfELwXBY6hPNpv8AZmqaXd3BgE8ayb45Y5MEK6ksCCMEHtQBzvxbk1nwF4f8IzXfirXtai/4TKyDMIx9pkgKyZgIhA80EgcEc8Zrq7D4raLPpHie8vNH13S7vwzbi61DTr23RLnymRmR0AcowYK2Pm6gg4qh4n0Txz4utPC1xqmk6Xpk+meKrTUpLeG+MxS1iV9xL7QC+WHygY96q+OfAfiDV9a+It3Zx2pj1/wzBpthvmwTOnn7g3Hyj94vP1oAsan8QrPWNE0PVooPF2gWNz4g063tJzaQp/aKzvhBtdiRA2RuOFcDBArbsfiLZ6l4ou9F0rw34i1CGzu3srnUoLZPskdwi5aMsXD8ZA3bduSOap+OvCOsax4R8GaZZrAbjSNa0m8u98mAIreRWk2nHJwDgd6wL3wd4ru/izaa/pfh+w8Mxx6kJtR1W01ZmOqWqqR5ctsFCl2+X5m5XHBNAFbwP8TNc8SeFvHz65o/iHR49KudVjh1KG3twbWKEELGB5jbrhBzyChI6kV1f/CfLpvhjQp7Pw74v8T/AGvSYL0zWllG0nlsgIaUl0TzDySiEnOcDGKwNJ8H+MrDSfiT4XOn6fLp2vz6pfadfi8wxku1O2J49vy4YnLZxjtWB4k+Gfje8TwzZTw/2vpFl4dtdOfT4/EE+nR2t4igPOxhAMykYA5B+XpzQB3up/Frw3a6T4Y1G0stZ1VPE6O2lxWNpvlkZU3FGUkFTjPXgYOSK2/AHjLTvGVlezWdpf6fdafdtZ31jfxCOe2lAB2sFLDlWUggkEEV5/4B+HPiTRNP+FdveJZhvDEd6uo+XOWA81GVNmRluSOtdh8PfDep6J4v8dapfLCLfW9Wju7PY+4mNbaKM7h2O5G49KAIPFXxR0nQ9Y1HTLfQ9f1yTSY1l1WTS7VZI7FWXcN5Z1y235tqbiBzima38V9AsdR0fT9O03Wtfuda03+0tOTS7ZZfPhyozlmULwwOWwPfOAeG8UfCe8T4i+I9dTwToHjCy16WO4Q31+9tLZSCMIyH5WDxnaGGMEcjBrstD8FahpnxM8Oa1BZ6dZ6VpvhSbSZIbRyEjnaaBwsakZ8sCNsE89KALWjfFbw3qkXhyWK31OFdevp9Oi8+AIbW7hDFoJxuyjnYwGMg468iqPjbx9pLDU7KG+12wOia3p1jdXVhDEwlmndMQjeeVw6hzgEBuMmsS8+GviGb4a+JdNhNpDrzeJ7jX9Ek83KLIJxLDuI6bgCp9Ax60N8N/ETfCGz0eT7JJ4jvPEFvrmrt537sym8WeUK2OQqjavrtFAHXQfEjTrrx/feC7HQ9evL3TriOG/uIbZPs1sJI1dJHcuPlIOMAFsqeMc1kH42eGQn9o/2R4i/4Rv7X9k/4SL7Ev9n7/M8vO7dv2b/l37Nue9bHg3wxqOm+NPHmp36xCz128t5bQxyZYolskbbhj5TuBrzq3+H/AMSD8MI/g/NaaIuhowtjr4uiZGsxN5nFvt4lKjb97bnnNAHbeJfi5pGjeItc0GHw34n1i80OOKbUP7OskkSKGSMSCTcXAxjPH3iQcAgZq1rnxT8PadD4ZktbPVtZPie3e40lNOthI04VFfGCw2kq2cnAGDkioND8IatY+M/iJqbLALPXbeyi0/EuWPlWpibeMfL8xHrmsbwX4B8RaU/wqN2lqB4Z0m4tdS2TZxI8KIoTj5hlTzxQBIfjt4ZXTbnUH8PeK0ttOnMGtSNpwA0lw20ic78cZBPl78KQehrovFXxH03RdaOi2Oi654i1JLVby4t9Jt0kNvAxIV3Luijdg4UEscHArkdV+HfiS5+HPxX0KOO0+2eKNRvLjTQZvlKSRRou84+U5Q+tZ/jT4V30vxAm8Ur4R0XxdBqGm21rNa3t61tJaSwgjejYIZGBGRwQR70Adlqfxc8M2uneGb2ytNY1geJkmbTIrC18ySRolBZGUkFW5xzwMHJAGa5n4i/GSeD4R6v4l8KaLq8WradqMWn3drd2sYksJfNjDCVC+CGV8KVLAllPTJGtYeA9Rs/EXw1vLPSdI0uy8PJqH261sZW8qFp4dqrFuGWG7OScetZXiv4a+JNX8N/FCwt2sorjxFqltfaWZJCVYQpbkCTA+XLQkd+DmgD1Xw5qc2r6TFf3Gj6hpEjkg2l8IxMmDjnYzLz14Jrj/jDrWreG7/wdrdpfSQ6UNdistWgCgrLDcAxIzEjICyFDkYrStL34hXOp+GpJtE0bT7CX7T/b0TXbTSwYUeR5LAKGy2d2R0xU/wAWPDLeMvhxrvhuNlS4vbRltnY4CTr80TZ7YdVP4UAeef8ACd+Il/aZXSmus+DpFbQ1jwNq6kIVud2cZyU3J1x7Vo+F/iCbOx8XeMvEN9d3GkTeIm0vQbKCISPIItsIWFQMs0kqyHk9s8Csab4a+NJfgqsTNYD4gLrn/CRK/m/uVvPOJxvx93yiU/Gr3ij4R3V78F/C/hW0Wwu9Q0G4t76S3u2Zbe+lXcZo3ZeV3l3+bBwcHFAHc+CPHVj4n1O/0dtK1bRNXsEjlnsNTiRJfKfOyRSjOrKSrDIbqOaTxt43Hhm6NuvhTxPrey3+0zyaXZrJHDHkjlndQW+UnauWx25FYvwh8I/2FqGoalJ4B0HwpJPDHCv2K8a5mlAJJ3ttAC9MAZPXNc78XvAPi/xR45kukibWNAmsEgtbX+37jTo7CcM2+Z0h5mBBXvn5cY70AdXqXxV0KOHRDoul614juNb086laW2mW6tJ9lG3MjeY6BRllGM5ycYp/iL4nado/iC08PL4d8SalrF3pq6lFZWVmrSeUXKkNucBGUjncQOQASeK4C5+HnimH4W+EfC58G6VqmqaVpPkLqaa09pPp1z03RuqbivQnB5xjBpki+OtC+OOi29hFYeJ9atfAUcWom6uTbG5Iu8NIjbSAd3PI5Ge9AHZN8QtD8Q2vg3V9N1LXbCLUNdbTmtEt41f7QqS77e6V+UClDnZzkL1Bq/pXxS0fUvE2r6La6PrnlaLczW2p6k9ui2do0a7iWkL5II5GASONwXIrktD+GXiazsfDE95JYS6kPGc/iTWBFIRFD5yS5SPIy+0ug7Z5NdB4a8B6gvh/4jaNq0kdvF4n1e+ntpIX3lYZ4UjViOMNweKAJ/D3xa0PWNV0m1/sXxBp9nrTFNJ1K9tFjtr1tpcBCHLqWUErvVcgcVi/tS+JNV0HwPp1ppdrrTnVdXtLOefTHVJEiaZA8YcspV5ASqkd85K9axfhb8LbzQdQ0C31X4b+E4pdH2B9civ5JHmaNNqyxRFcq7HBO44GT1rvPjV4X1XxZ4f0iy0hYDNaa9YX0vmybB5UMwd8HHJwOB3oAzoPHml+GINP8K6b4b8YazqkWnpeT6dEq3N3ZQuTt+0SSS7d2cgDexOOMjmp774w+FYPDug63a2usalFrt3JY2dvaWm6cXKK5aJ0Ygq2UZfQHqQOaqazofjjw78TdY8WeE9K0zXbTXbO3hubW5vfssltNCGCuG2sGQq3I4II71leH/hhr+kr4JaWezubmx8RXut6w8blURrmObKxAjLANIoGccDNAHqdpqvm+HV1m50+/sv9GNxJaTRA3EeBkoVQtlu2FJyema5rw18RrLV/FEHhy98O+I/D99d28lzYjVbRYlu44yu/YVdsMu5SVba2D0roPGdnq2o+EdXsNB1Aadq1xZSxWV2RxDKyEI/4HBrxX4Z/C3xVpfxN8NeKtS0lbJdOtLuDUJp/EVxqM11LJGoEoEg2oCVPCgHnnoKAKfw51rWrjR/gu9xq+oTNe6vq0d2XuXY3CqtztWTJ+cDauAc4wK9C+OXjrXPBcnhNdF0W/wBQGp67Ba3Jt4onDRNu3QrvdcSNj5T0+U5Irn/BXw28T6Tpvwwt7yOzD+G9R1G51HZPkBJlnCbOPmP7xc9Mc12Hxo8O65r+jaJceHYba51HRNctdVjtribykuBEWDR78HaSGODjtQAa58S7PTLzT9Kj8M+I9S127sRfvpFlbxPc2sOcbpiZBGvzZX75yQcZrd8DeK9J8ZaCNY0dpxEJpLeaG4iMc1vNG2145EP3WUjBFcPqWi+PdM+II8faHoml6jNqmiwWGp6VNqHlG2lid3V45dhDr85UjA6Aiui+EXhbUvDGhag+tz20mraxqdxql4ttnyYXlIxGhPJCgAbiBk5OKAK+hfFDSNZ8Sato9no+ueVo13cWmpalJbotnbSQ8ndIXycgZGAcAjdtyKr6D8XNC1bU9JgOj+ILCw1qTytJ1S8tFjtb1ypZVQhy6llUld6ruxxUfhHwLfxeGfiDoesvHBH4l1nUp4ZIH3lbe5QIrHphsZOK434XfCq80G78P2erfDjwksuimPdr0d/JI8xiXCzRwlcrISATk4GT9KAO8n+J+n2uv2um6h4a8T2FleXosLfVbmxVLSSckhVzv8wBiMKxQKeOeadqvxO0218SX2iaf4e8Sa42myJFqV1plkssNm7gEKxLBmIVgxCKxAPNeSzfCHx9f69p93rECahqFl4hh1CXWrjxFcOs9ulxvCR2mBGhCYHI4xwa9B0/RviF4R8W+JF8O6Ro+saTr2pf2lFcXV8YHs5HVVlV0CEyL8uVwR1x70AYGl/Ev/hFfG3xLXU9M8Ua1aWGrRzSPZW5nh0+2+yxZYlmAAyGbYmW4J2969ni1PT5NGTWUuojp7W4uRcZ+Tyiu7fn028159D4L11bL4qxMtvu8TSStpo83qGskhG/j5fnU+vHNb2meFJpvg1a+CNTkEM7+H00u5eI7gjfZxExU98HOKAMXSPjHoF/c6W0mh+JNP0nWLhbfTNYvLIJZ3Tt9wAhi6h8fKXVQa1o/iPocnhzxjrq22ofZvCM93Bfr5ab5Gt497+UN2CCOmSvPXFcLb+D/iPr3h3wx4H8TadolhpOh3VnNc6na3rSPeLaMrRLHFsBjLFFLFjwMgZzVbxH4F+I1rpnxJ8L+HNO0O703xfNd3cN/dXrRvAbiHZJE0YXk5HytnA3ZPTFAG3qvxQ1qL4vaFoOn+F9bv8ARdQ0Nr4+RBAWdmeLbIGaUYRA5DDrkjAI5rY+P/jPWvA/gdNV0LTLq8upL62gLxRRyLEjzIrbg7L94EquM/MRnA5rO1Dwv4v0vxh4K8R6Lp9hqX9naI2j6lby3fkmMMYW81G2kNgxnjjPFdB8a/Deq+LPh1faToZt/wC0hNb3NstwxWN3hnSXYzDOAdmM9s0AQat8TLPTV0m0l8MeJJdd1SOSaDQ4beJ7xIoyA0kmJPLRckcl+cgDnitnwF4w0rxlplzeabHeW01ncvaXtneQ+VcWs643RyLk84IOQSCDwTXE6vovxAXxxo/xJ0zQdLl1M6PJpGp6LLqO0LGZhKkkc+zBYEHIIAII9K3/AIT+F9Y0WTxDrviNrRdY8Raj9tuLe0YtDbKsaxxxBiBvIVBlsDJPSgDE8KfEPxBqnxb8WeFLvwvrKadYSQR21z5MAjtgYmYvIwl3FXIBXAJweQK534H/ABWtbfwH4VsNesfEsn225bTxrlzAWtXummcJGZGbeSThQ20rnjNdlp2g+KdI+MPiDVrbT7G70DxDDbGW5N1smtHhiZCPL2/OG+XBBGOa563+HXiVPgt4P8KMlp/aek63Y3t0PO+QRRXnnPtbHJ29B60AdH4l+LOh6LqWqW0eja/qttozBdXvrC1WS3sTtDEOWdWYqpDMEDYHWul8T+KdP0LwPeeMGiudQ061szekWah5JItu7coYgH5eeSOK8e1r4R3tv4z8S3g8B+G/F1prt817DdX9+9u9ozqA0ciBTvQEZBXnBxivbrbS7RfDseizWlutp9kFs9vGD5QTZtKAH+HHH0oAwpPiD4eXxvofhFGuJb3W7Br+0mRAYTGASAzZyGYBiBg5CtWFL4+0nWtY8LzWN9rtnBc+IbvSYkihh8m+khjl3GQklhFmNtpXDFlGRiuI0f4YePtM8Hy3C/2fc+KNEu7KLw+z3GEktLTfEu9sfIXilkyPWutX4d6lY2XwusrHyHj8M35udSdpMFi1tMjsv94mSTP40Ac18bfizaXfw38Uw6Bp/ieOGCQ2MWv21uVtPtKSqrIsitvHIK79oXPG6u+8RfEvTtF1WbRbXQ9f8Q39jax3OoJpVskn2RHBKmQu6jJAJCrlsDOK821P4e/E+1+F+tfC7RdP0CbSpLmaS01Se+cSSQSXHneWYtvEnJXcW28Z5q/4x+FV63xL1nxQng3Q/GFprUFsDFe3zWstjLDH5ZwcEOjDB7EEUAdprHxb8O2aeHf7O0/WddfxJZvd6XHplssjTKgUlSGZdpw2fmwBtbJBwD1OveJNM0DwlP4n1xpdPsLa2FxOJUzJGCB8pVc5bJxgZ54rjNI8D6hp/jLwNqFrpul6dpuiaPeWtzbWTkRQyS+UQsQIyVyrcnH610Hxc8L3XjL4fanoFjdR2t7MEktZZV3IssbrIm4d1JUA+xoAzbf4o6XFoeqa14g8P+JPDNjp1st00uq2SqJo2OFEfls+XJwNhw2WHHNP8M/EzTtW8S2nh3UPD/iHw5qF/C8+npq1qsYvEQAvsZHYblBBKttbHasDxZoXxE+IXgLVdB1vSdF8OXQS3msZY743ayXUMqy/ONgxESgHc89OKsWOh+OfFXj7w34h8XaTpeg2fhwTyxQWt6bqS7uJY/Lzu2qEjUbjjkkkdMUAVbT4++E5tMsNYk0LxVb6Nfzm1h1F9N3Qm5BYCABWLs5KlQVUqW4zmuh0T4n6RqNt4jNxo+uaVe+HrUXl7YX9skc5gZGZHQBypDBGA+YEEYOK5DSvhv4mt/g34G8LSx2f9paL4jtNRuwJ8oIY71pm2tjk7COPWtzxL4L1y/8AGHjnVLeO2NvrXhaPTLMtLgmdfPyGGOF/eLz9aAIYPjj4dlbTd3hvxdFHrEPm6NI+mcak2ATHEAxbdg5+cKMAnOOavH4v+HY/Buo+JLrTdatf7M1OHS7/AE+a3Rbq2nkkjRQy79pH71GyGPynIz0qs3grXTcfCmTbbY8MBhqR83pmyaH5OPm+cj045rD8VfC/xFrOjfEm1hks4Z9b12z1XSi8hKv9nS3IWTAyu54SvfAOaAPStS8W6bYeLovDE0N015Lpk2pK6qpj8qJlVhnOd2WGBjHvXJeGPjV4d16bQHj0PxJYad4gdYdO1O9sljtpZypYQ7g5YMcMAcbSVOGNUtP0D4ga18Sk8V+ItI0jSrVPD9zpsVtb3pnkWV3Rss20Ag4OMDgDnOeIbf4e+I0+F3ww8PMlp9u8N6tp13qA875RHAG37Dj5jyMdM0AUPG/xG1Pw34G8Y6r4dbXtavbDxV/Z7tdW9uUssmAtGgDLmHbJtUnLbn545r0DQPHtpqXie18NXuh6zomqXWnPqEMOoRxLujSQRsMpIw3AlTj0YGuI1j4b+JrzwH8SNJgNil/rniVtX0sPKdjootiokIHykmFh3xkGqH7Qf/CT/wDCCeG/F8Vna6N40stTWys7VLj7QJBeZt3iDADcSGWTpx5dAHrHgjxRp/i/R5NX0uK5WzW7nto5JkC+d5TlGkTBOULKcE4Jx0qbxbro8P6Yl5/ZOq6tJJKsMVrptv5srsQT0JCqMA5ZiAPWuUs7pPh8vgH4c6Lpy35uVa3lPm7TBbwxZkuCMHPzlBzjJkp3xx8O+KPEmgadbeG7iQxw36S6jYx6g9i99bhWBiE6AlOSp7ZxjIoAb/wtvw9D4N13xLqGm61p40C5S21SwubZRdW7Ns2naGKsCJFYFWORnGTxVrwx8S9J1rxBPod1pGuaDeJYnUIV1a1WEXNsDhpUwx4BIyG2sMjIrzHR/hF4qtPAXjzR4tPsrKbXr6xubC2Oqy3flpH5W9Xmly5I2t6j04r0Pxf4K1DXfiXY6sTEmlDwzqGk3D7/AN4slw8O3C9xhG5z6UAcT47+KsPiKy8KHQ9N8U6ZZ3/iSxFnqctuYba/h835grKxO1hyBIF3DoDXrnjDxTp/hYaS2pRXLRapqcOmxyRICsUspIQyZIwpYBcjPJHFeRQeDPipP4X8HeD7zTPD8OneGtTspJr5L5me9ht3+Vkj2jyztwSGJ54HrXqfxV8NyeLfh/q2h2zrHeTRCSykY4EdxGwkibPbDqv4UAVIviR4cfX/ABZozG6jm8LWqXV9I6KI3jZGY+Wc5bbsIbIGCQOaz7r4r6WF0qDTfDniTV9U1HTI9U/syytY2uLW2cfK026RUQk8AbiSQcZxXDan8LfGWoaJpUrR6fBqusPeW/irZcfKLa6nSZvLbHzlfKCjpw7V1mueHvGHh34m3fjDwfpWm6zaalpcFhc2Fxd/ZXgaBnKOj7WBUh8FeCMZoAuXvxg8KW/g3TPFCQ6tdWuoal/ZaW8NoTcx3XzgxPESCGDIVIGeSO3NZtt4jvLz41aNcXUeqaNZSeFLq5n0++cIYmS5QbpEVmTcBnkE8HrWbafDHxJb6H4aE01jPqa+Nh4k1fy3KxRK3mFkiyMttDKOcZ5NdN4t8FX2vfEk6nI0cekT+F7vSJpA/wC8WSaRTwvptB5zQBw/jj4qw+IoPBx0TTfFOl2eoeJ7AWepTWxht9Qh8w7grKxO1hztkC7h0Br3mvB7fwb8VLjw54K8JX2l+HoNO8L6pYyT3sd87vew27YDIm0eWdoyQxJJ4HrXp3gfxVceJtY8TQrpyw6bpGpfYLW8WUsLtlRTKQMDGxyU4JBKmgCl45+I1t4TuLr7V4W8U39jYwia91CysVe3t0xksWZ1L7RydgYgU3X/AIm6Xp+s2+kaZoeveI7yXT49SdNJtkk8m2kYhJG3uudxVsBctx0rzj4w/DDxx4t8SeJCYRrFhqFqI9HeTxBcWUOmHy9rK1vEMSkt82SSDnBHFaPj3wJ4t1PRtE03SPDOnR6xYaRb2tr4ki1h7W40+ZQA3yomZIwRnbkhueBQB6B8ZfEmpeE/hfr/AIi0iynur6zsZZYFjRX8tgpxIwZgCi9W74BwDXnXjTx9qkvgv4f+Jb3S/EOju/iGzS6thGPOvVaBidkcLtvR2YAKe45AxmvUfG3h+78Q/DfV/DLXim71DSpbM3DLgGR4yu8gdOTmuJXw1421nw14Dt9X0nT9OvfD+tWs1ykV95qvbwwlDIp2jkk/d9O9AG/o/wAUvD11p3iC61a11Tw7L4ejWXUrXVIFSaKNlLI4CMwZWAONpJyMdarWHxY0ye6ks7zwz4n0u7awm1Cxt720jR9QiiXc4hxIRvAIOxyp5HFYXxA+F2reLta+IatPbWtn4i0Sws7KZmLETQSSOd6jkLkoODyCad8LPAc2leJbTVL74Z+F/D09pA6G+tL97mV3Zdp8oFRsU853HOOKAOuh+I3h+407wfe2a3d0PFzoumxxIpdQYjKzyAt8qoqndgkg8YNdhXgfwM8MTW/xc8UQGaOfw/4Oubix0FUHELXjLcTJ6ZjyI89QCRXvlABRRRQBwPxq/wCPLwp/2Nem/wDo2u+rgfjV/wAeXhT/ALGvTf8A0bXfVtP+FH5mcfjl8gooorE0CuB+AP8AyTaH/sIX/wD6Vy131cD8Af8Akm0P/YQv/wD0rlraP8GXqv1M3/EXo/0O+ooorE0CiiigAooooAKKKKACiiigAooooAKKKKACiiigAooooAKK4rxn8TfDvhO/uLbVLbW3is0V727ttMmlt7RWGQZJAMDggnGcA81L4r+I3h3w9e2mnuupapfXVt9rjtdLsnupRB/z1YIOFzwCevagDsKK8Y1j4mQ6V8boVebXLzSb7wfDeWmmWdlLNI8pupA0nkgZVggAJOOmOvFdRP440vWE8D6xofiWSDTdc1BoY40sBJ9tIikJhctzCVZCSeuV296AO/orgr/4teD7PV5bGR9Te2guxZXGpx2EjWME+4L5bzAbQQxAJ6AnBNa0Pjzw3JZeKLt7qSFPC8kkeqiWMq0WyMSbgP4lKEFSOtAHT0Vwmq/FbwzYJaKltrV/c3FjHqD2tjpsk81tbyDKvMqj5M88Hng8V09hr2m6l4Yj8R6XI+oafNa/aoGtkLNMm3cAq9Sx6Y654oA1KK+frv4t6v4m+APi7Xo7PVND1PT47hkvEtJLeJVS5KLsdicuFHzDsc16V4K+JXhzxJq6aHbnUre/NmLuEX1lJbi7hGAZYi4G9QSM9xkcc0AdvRXBaX8WvB+o6xZ2Nu+pC2vrk2tlqclhItjdTDI2RzEbWJIIHZiOCaqQfETRfD+leKdY8R+JLi9sdO8SNprOdO8r7CWWIrANmTKq7wfM6ndjtQB6RVf7DZf2j/aX2O3+3eT5H2nyx5vl53bN3XbnnHTPNZ3h/wAQ2+teH21qDT9VtogHPkXdm0M52+kbc89vWvFfhH8TLeaw8TfEDxVf+L0hTVJbRbe4gYWMMRuRFCkSAf6xeN3ORls0AfQdFc/rPibTbXX08L+bMuq3WmT38ACHb5URVWO7scyLxXknw08T+Ir5/gn9s1q9uP7X0jUJdR8yUn7U6RIUZ/7xBJI+tAHvdFcz458c+H/Bb6amuS3KPqcrw2iQWzzNLIq7tgVASWPQDHJqlo/xO8I6h4e1nW5byfTINDYrqkWo27QTWhxkb0YZ+YHIxnPagDs6K4PQ/it4b1a9k0+Oz120v/scl7bWl7pkkEt7CgyxgDD5z0+XryOKxfhd8YLXX/AV74l8T2N3o0dg0zXFzJYyRW7IJmRFjJLF3wFBUc7jjFAHq1Fcb4b+JHh/W7u8sVg1bTb21tTeG11KwktpZYB1kjDD51zxxyCRms3wx8ZPBXiLUNItbCTVEi1kY067uNPlitrmTbuMSSMMFwAePY4zigD0SivKPAPxTuvFWseL9Hn0jVdM/sy8nhtLs6W6pDGkKNmUsxHm7mYheMjb61qaV8RdNsfA3hzULiXXfE1xqdgtwk1hormWddozK8UYKxZz93PsM0Aeh0V5T4n8ax61qPwt1bwrq850nWtckim8vKCaMWs5Mcinnh05B6Fa77xb4isfDOmJfX0F/cebMIYYLK0e4mkcgkAIgJ6KTk4Ax1oA2KK4zTvib4Ru/CWqeJpbyews9ImaDUY722eGe2lG07GjI3bjuXAGc7hik0/4laHdaPqOpS6b4islsBGZILrSJ0nkEjbY/LTaS+W446d8UAdpRXG6B8SvC+rWmtTySXukvocQn1KDVLR7aW3iKllkKsOVIVsEZ6Vw938ULfxF8Vfhvpuhy67p1vf3d69xb3llLare24spXjcBhh0DBSO4OOKAPaqK4E/FzwcNYWxEmpNam8+w/wBqixk+wC43bfL8/G3O75c9M8ZzTfEvxf8AB+gaxq2k3g1aa50co2pfZdOkmW1jdA4ldlGAmDyfY+lAHoFFcP4c+KnhDX/EVnounXF8X1CN5NOupbKSO2vggy/kyMAHwOf5Zqho/wARNH0nwfLqmteILzWXbW7rTbcR6ZsuJpkmdRbxwpkvtCkbu4XccUAej0Vxp+I2ijw0mtnTfEA33Rs1sf7Jm+1mYAtt8rbnGATu+7jvXJ/Ef4hQax8JbvXPCd/qFhdWmtWVjcpJE1vc28n2qESROrcjKvz2IagD16ivJ7Xx1H4e+Ivjo+I9QvDpNvqGlWdquC8dq9xEAOP4VZyMn1NegDxJpbeMz4SSSR9UWxF/IioSkcJfYpZugJIOB3waANiimXE0VvbyXE8ixRRIXkdjgKoGSSfTFcLovxZ8K6tHcXFrBrYsY7Oa9ivpdMlS2uoYhl2ikIw3HI6ZHTNAHe0Vy/8Awnnh7+xPC+sebcfZPE9xBb6afJOWeaJpE3D+H5Ubr0NeUXHxQ13wn4R8XatJHe6zPF4+n0y2DwPOkFv5sQ2fKQVAVmCc43ECgD3+iuV0nx3o2oa5pOhm31Oy1LVLKa+gtry0aJ1iicI28H7pywwD1BzVLVfip4P0vRdT1i+urqKz0zWTot0/2ZmK3IKjAA5K/MOR60AdvRXFXnxI0m10ey1BtE8UPJel/Kso9Hma5CocFmQD5R0xkjOeK5zxd44j1pPhprPhTVrhdN1fxMlvPs3RmRBDPvikU8jDpgqehWgD1iivJPhl48S31XWNL8R6hezz6h421PS9LeRS8cYiUOkJb+AYDbR3PFeh6R4k0vVfEWs6DZPLJd6MYVvG8siNWlQuqhuhYKASO24etAGxRXD+LPih4a8MancWeq2+tCC0ZFvL+LTJntLUuARvlAwOGXJGcZ5xTvFfxP8ADPhzxC3h64j1W91UWaXy2un2Ely7wMWG8bAeBsOfqvqKAO2orjL74neEbbwdpPimO9nvbLWHWPTYrS3eW4upDn5EjA3FhtbI7bTnGK534SeMZPFnxU8eCC81BtMtIdNEFndxPE1pI0cnmqY2AKsSBn1oA9VorkNd+IehaV4oPhv7LrGoX8axNdDT9PkuEtFkOEMrKMLnBPrgZ6Vn+Ivi54S0TV9W0maPWLu80gqdQjstNln+zxsgcSsVGAmD19jxwaAO/ori4/FNlf8Ajzw5Dp3iUy2GraNcX1tZxWavFdIrRYn8/quBIAF6HdntXO3/AMW/D/iDwLrWreHNU1jTLeytTM2sHRmliiKyBWRQ+FkcZwV989qAPVqr3thY3zW7XtlbXLW0wntzNErmKQAgOuR8rAE8jnk15rB8Urj/AIXZN4EbQ9UnsU0u2nS6j05yxmkldTIzbtog2quGx97cM8V0Y+I3hk+Ede8Uia5/s3Qbu4s75vIO5ZIH2SbV/iGeh70AdSbO0N8L82sH2sRGET+WPMEZIJTd125AOOmRU1cX4v8AiX4f8MSst9Z65cxxWy3VzPZ6ZLPFbREZ3yOowBjJI5IHJFYmr+Iru4+Muh2+matK+jXvg++v0SKT91Kwlt/Llx3O1zg+hoA9Poryv4E+OotQ8GeCdF1y/u7nxDqugf2is86ki5CMFf5+7jcpI9Dmu88LeJdL8TR6hLpMkssVhfzafLI0ZVWliOH2E/eUHjI4yDQBsUUUUAFFFFABRRRQAVDY2dpY24trG1gtYAWYRwxhFBYkk4HHJJJ9zU1FABRRRQAUUUUAFFFFAFexsLGwEwsbO3tRPM08whiVPMlb7ztgcse5PJqxRRQAUUUUAcD8av8Ajy8Kf9jXpv8A6Nrvq4H41f8AHl4U/wCxr03/ANG131bT/hR+ZnH45fIKKKKxNArgfgD/AMk2h/7CF/8A+lctd9XA/AH/AJJtD/2EL/8A9K5a2j/Bl6r9TN/xF6P9DvqKKKxNAooooAKKKKACiiigAooooAKKKKACiiigAooooAKKKKAPnz4z+Dvih4m1vxTZwx6/faXeWnl6Kuna9DY2cQMJDpcxkeZIxfPqpBAyvJG/Y6D418G+MLPxLpnhU+Io7zwzY6VeWsN9DBNaT2+4g5kYKyNvIO0kggHBr2SigDzzRdE8RS/GseL9S0uO0tJfCUNjJsuFkEd0Lp5GiHc4Vh82MGuS8M+AfFVlpngaC40sRvpfi7UNSvF8+M+VbStdFH4bnPmJwMkZ5Awa9wooA+bdI+EmoabJqHh7V/AeoeIra51We5j1KPxQ9tZPDLMZB5tv5gIZc8hUYMRnPNdL8U/hx4j1j4hJHodqjeGPE8Vpb+KH89UMSWkm9SFJ3OZE/dHGcDrxXttFAHhPjr4daonxY1rxRH4W1PxLpus2lrGiaZr506W0khVkKuvmRq6MCCCCSuCMc16v8O9Fh8O+CtL0e30qPSY7eHH2KO5a4WAkliokbl+Sea36KAPBk8I+Of8AhTPjP4eyeGD57T3Umm3i30JivlmujKuBu3IQp53gc9M12Pi3wjq+rfErwnqUUBXTrPRdSsry5WRQYXnSJUwM5P3W6AgY5r0iigD50+G3wr1DR4vD+ga/8P727l0e5iLaufFMhsGETZWeO38wsGxghCgAPfFbGq+APFdxpHiW3TS1Z774jWutQKZ4/nske0LSfe44if5T83HTkV7nRQAV4RD8NfFc/wAAfEXhVrOGDWp9dutSs4Zbhdkq/bPOjBdSQu5R+GecV7vRQB5Bp2n+O/EHxbsfFWseDv7A0238NXmnqkmowzzefJLCwDCMkAEIcEE9OcZAql8PfAfinSW+D5v9NEX/AAjmlX9vqv7+NvIkkiRUHDfNkg8rkDvXtlFAHkPx5udWs/iB8LrrRNMj1S/j1e8aO0ecQiYfYZtwDngNt3YzxnGcDmsLWPh3408Xad8QNfu9MtdE1bXp9Mk07S7i5SX5bA7lE7x5XMhJBwWwMc17dfaTpt9qFhqF5YwT3WnSPJZyuuWgZkKMVPYlSR9DV2gDym103xl4y+JHhXxFr/hQ+FbHw0tzNtmv4biW7nmi8ravlEgRqCTliCTj5RXKS/D3xrq3wY1v4cXehrZz2epG9sL1tQQQaiovTcKg2EyRErgEsBgnjNfQNFAHjXgfwVIupX+rSfD3VNCvxpU9pDc6l4lOoSMZMZjjXzHUISAdzFTwOKIfA/iZfhp8JdHbTV+3eHtV0+51OPz4/wBwkUUiyHO7DYLAfKSTnivZaKAPLfDGjeKtG8Y+PdOl8PNNpOvXcmo2eqpdxbAWto4/JaMneG3Iecbcd64uTwd8UrLwl4F0SKDXP7KsNBW21Gx0PWYLK5jvgVwzzMcNEFyMISc84NfQ1FAHgngL4c+MNJ8K/DHT7/TsXGheJr++1HdeJKY4ZTd7HL5HmE+bH0GeeQOcd18cNP8AG2oaLpkXg6W/8pb4NqsOnXcVreTW21vlhll+VTu2k8gkA4Neg0UAfOGjfCvxw3gzxjDJZ3EWo3WuafrGmRatqy3kl19nWJvKmmHqUKHIwOxI+Y934wvvit4l8C6jHo3he58K6kslv5anVLZ7m4i35nWJ13Rxtt4VmPU9B1r1SigD5qs/hJ4y1qz+INrfQaxp8fiDw/BZ2M2t60l/cCZJZG2SMmdi/d4G4AN1JyB132L4i+KPiJ8PtV1fwPFoGm6DLdm+kbU4ZpN8llJEGRUP+r3MAP4ueVAGa9nooA+bfCfwl1DSo4vDWt+Ab/Wo4dRMq6qvil4rGSIzmRZGt/M3B1BHyiMgsOvOa79fCOvf2n8XJmsAYvEUMSaZmVP9IK2XlEHn5fn4+bHr0r1OigDyhPB/iBbb4Qp/Z43eHSv9qfvk/wBH/wBCaI9/m+cgfLn16c1zlp4D8a6Pa6J4gs9EjvtR0PxZq2pf2W11GjXVrdtKoZJCdiuFcMAxHcHFe9UUAeSfEQfFDxJ4a0ubTdE1TQ1Got/aem6fq9umoTWuwhSk5/dod+CVDZwOGrjdJ+GnjeP4e+LtNn0u8N7qniTT9QtUvdWju53gja3Z2kmJALKEcEH+7gbhgn6NooA8o1P4f3mt6l8VLfV4RbaZ4jgtUsrkyr96O32+ZwcrscA846ZFc38F9cvtN+Evib40eLYUm1K+tjKIo32iSCzi8qJEJ6ebIrsOuTKK93u7eG7tZbW5jWWCZGjkRhwykYIP1BrP/wCEd0L+wbTQf7JtP7Ks/K+z2nljyo/KIMeF6fKVUj6CgChq1pceMPhrc2U0Mmk3Os6SyPFIctavLFyrEdSpbB+lcd4Rh8dah4IXwH4g8Fx6LCmiyadPqiajDJC7iLylaGNCX2n73zhcdOa9UooA+f8AR/DvxLudG+GPhvUPBUNha+EdWtJL+9OqQyCZIYJYhJEqnOw7gSGw2WAC8E1e1TwD4uk+HfjmyttMjfUrvxnJrenWzXKKLqFZ4ZFG7JCFhGwG7GO+K9yooA8i8TWPjWTx54T+JFh4LnuZ7fTrvTr/AEY6jbpPbiV0ZJA5by25TkBuA3Ga5628B+OrrwnfR6lodvBqN58RYdeaCK8jdFtRLEzOGJGcBDxgMcdK9+ooA8p+NekeP9U8QaR/YB1ufw6LeVb220TVYbC6NwWXy3aWTGYgu4EKc5OcGuY8FfDnxjpng7wDpt7prfatI8ZXOqX2++SZo7d2uSrmTI8wnzEzgbiTnA5r32igDwbxH4L1XT/hP8Qr7UUh06/s/FF54p0a4klUqvlMksUhIJ2hgjKQeQGPFdx8ANNvLf4fx67qsIi1fxLcSa1fqP4XnwUT/gMYjX/gNdrrel6drelXGlatZw3tjcpsngmXcki+hHcVbjVY0WNFCqoAUAYAHpQB85fGbwR8VPFN/wCLrFYtf1Czu1YaKLLXobPT0h8ofu5oT88jlgeuVOR8yjp6X4Y8NazZfFufXrmzCae3haz09ZvMU5njlkZ0wDngMOcY5616HRQB4DovgHxroHhL4f6pb6El9q3hfWNUuLnSBeRI00F1NcYaOQny9wWRGwSOCRkGux+FWk+Ll+JHjbxV4n0GHRotZjsFs4Uu0nO2KN1YOV6ONwz254J616bRQB438VfD3i++8ZvqHgfw1qGl64fs8cfiOHVoktJYlILLdWxbdIqguANhPPDCsm21LxjZ/E34p2nhnweniCO8ntYvMF/FAbeY2igGRZMbo8EHK5bgjac171VKx0rTbG+vr6zsoILq/dZLuVFw0zKoVSx7kKAKAPLPA/w713wz4l+HSOkd1Z6B4Xu9OvbqN1Ci4kaAqFUncQdj4OMAAZxVWx8C+KIv2T5fAr6YB4gaymiFr58f32uGcDfu2fdIPWvaqKAPMZdH8UaT8bbTxJZ6CdT0m/8AD1tpN1LHdxRtZSRTySF2VyC6kSfwZOR0rhdd8H/Eix8EeP8AwHo/hGHUYdd1a91C11RtShjjMVxJ5hj8sneJAcqMgKeu6voiigDwH4qeEfifrmuanYwLr11ok+lw2+lR6VrsNhBby+UVm+1A/PJljkbdw28cda2/CHgjxNp+teBLi608JFpPgB9HvWE8Z8u7ItsR8Hn/AFb/ADDK8deRXsdFAHzj4u0PxF4C/Z58C68lrDb+LvB3kpHbPKrCVpgYHg3KSG3b1OAeSor03wjoviHwL4Y8E+FtD0qDU7VWKa7eS3ARoSyNI8ygnLlpSeOev412esaRpesRW8WqWMF4lvcJcwrMgYJKhyjgHuDyDV6gAooooAKKKKACiiigAooooAKKKKACiiigAooooAKKKKACiiigDgfjV/x5eFP+xr03/wBG131cD8av+PLwp/2Nem/+ja76tp/wo/Mzj8cvkFFFFYmgVwPwB/5JtD/2EL//ANK5a76uB+AP/JNof+whf/8ApXLW0f4MvVfqZv8AiL0f6HfUUUViaBRRRQAUUUUAFFFQtd2q3qWTXMIunjMiwlxvZAQCwXqQCQM+4oAmooqG0urW7WRrW5hnEcjRSGJw2xx1U46EdxQBNRRRQAUUUUAFFFRXdzb2drLdXc8VvbxKXkllcKiKOpJPAHvQBLRUCXtm92LRLu3a4aITCISAuY843467c8Z6VPQAUUUUAFFFFABRRRQAUUUUAFFFFABRRRQAUUUUAFFFQ2t3a3RmFrcwzmGQxSiOQN5bjqrY6EZHB55oAmooooAKKKKACiiigAooooAKKivLq2s7WS6vLiK2t4lLSSyuERB6kngCpFYMoZSCCMgjvQAtFFFABRRRQAUUUUAFFFQ313a2Nq91e3MNrbx43yzSBEXJwMk8DkigCaiiigAooooAKKKKACiiigAooooAKKKh+12v277D9ph+1+X53kbx5mzON23rtzxnpmgCaiiigAooooAKKKKACiiigAooooAKKKKACiiigAooooAKKKKACiiigAooooAKKKKACiiigAooooAKKKKACiiigAooooA4H41f8eXhT/sa9N/9G131cD8av+PLwp/2Nem/+ja76tp/wo/Mzj8cvkFFFFYmgVwPwB/5JtD/ANhC/wD/AErlrvq4H4A/8k2h/wCwhf8A/pXLW0f4MvVfqZv+IvR/od9XmHxdLaH8Q/h94wVykCalJo178+F8q7TCEjviVI8f71en1zXxO8KL418E3/h37cdPmn2Pb3ix+Y1tNG4eOQLkZIZQcZFYmh454H1+8tP2gdT8V318x0HxU+oabZox+RG03GGHbDBbk/hT/DfxAXwJ8LdL8Q3v2RtY8d61c30DahdeRbwrIWdXlfBIVYVjGAMkkCur8TfBaLVvg9oHgO08RS2F5ozJImrLbbnkkKus7bNwx5gkkz8xxu74rofGfw7g1jSPDsOi6k2i6h4adX0q6+zrOiAR+WUeNiA6FeCMg9CCKAKnwZ+JA8dtrVjOumNe6RNGklxplybi0uEkXcrRuQDkYIII4I70zVPGvjDUfGOt6F4H8OaZfxaB5SX9xqN60AmmkQOIYtqtyFIyzYGWArqPBeka7pdvcHxBr8Gr3MzgqbfT1tIolA6KgLE56ksx/Cua1bwB4hh8Yax4g8HeNBoC64sR1K3m01bsGWNdgmiJddj7cA5DA4BxQByvj745f2L4s1rQdLHhqKXQkj+2Lq+qG3kuJXjEhigVVOSFIG48bjinDxbpupfFbwr432SwafL4EvtQZXX544/NgdgR6jBH4V0eofDjW7Xxbq3iDwl4tg0k635T6nBd6Sl4rTRxiMSxkuuxioGQdykjOK0tQ+H8WpeKLLV9S1R7uKHw/caLcwtCFa5EzRlpCykBT8h4C/xdsYoA8/8ABfx+XXPEPh6GeHw8bDxBcLb29vZamZr+zZ1JjM8e0Lg4AbB+UsOtZnhXxZ4y8JaJ4+1vSvC+n6hoOleJtQub6SW+KXEyBwZPJQKRlVz94jceleieA/APijwv/Zemt44ivdA0tRHbW39jxpcvEq7Ujkn3EMAMcqik45PWsW++D/iCaz8Q6Lb/ABBlt9A8R3891qVmNLRpAkrDdHDLvzHlRgkhvUBaANS58f8AiXUfiRF4V8K6Dp13anRrTWJb68u2iCQzSSKVCqpJbCAjt1zWZ8QPixq3g3xDt1K18LDSxfQ2ptRrQOqNHI6oJlh24wCwO3OdoJzXZ6N4Kh0v4h3Piq3vMQy6Ja6RHZ+V/q1gkkcPvzzkSAYxxt6nNeb6z+z819c6tHF4msYrLUNWOq75NCilvlkMyymM3RbcY8rgABSBxnGQQDS8Naz4+b9oDxhYXMmlvoFnBZO8b3kx8iBhMVeNMbRI2Pn6DgcmsDRf2jLfUr/S75IvD7aJqd+lpHax6mW1SJHk2JM8O3bjOCVzkKa9Km8E6jH8ULnxhpviCO3stStIbbVtNlsRL9oEW/YUk3AxnD4PDZx2rJ8FfDXxB4SSx0XS/GsY8MWE262s30iNrpYtxbyTcFuV5xnZux370Adr4y1LUdJ8Pz32l21jcXKYwL27FtAgJ5d3wcADngZNeLeKfiLN4w+EHxW0O+GiS32kaDLIbnRr/wC1Wk8csMhUq+AQwKsCp9vWvUvi34Hj8f8AhVNFe+Fk8N5DeRPJbieJnibcFliJAkQ91yPrXGWHwUkh0fxvaXHiGyFx4s0ldOkay0ZLWC12rIu9IkfkfvOhOePvegA/wsP+MgtKPf8A4V3D/wCla1rfEn4gavoPjbS/Cuk2mhxT31q1yl3rV81tBMQ+3yIiqndL3wccdjW1pfgr7D8QbXxZ/aXmfZ/DqaJ9m8nG7bKJPN3bvbG3H41R+K3gnXvG1nPpEPiTTrLRLu2MF1aXOipdvk5BkjdnGx8HglWwQCKALWheMby/+KWreC7jT4IV0/SbW+M6Slizys4ZMYHA28HvXJ6P8Wdc17w34VGieHbObxF4jmvhHBNdMltaw2szo8sjhSxBCrgAclse9al78MdTtPE9rrnhLxhNosv9jwaPeieyW7a4hhJ8uRWZhslGT8xDA/3az9J+Dt5onhfwpa6H4wktte8My3bW+py2IlS4juZHeSOWHeMg7hyGByuRjpQBo6v428aWM/h/wwvhrSm8X6v9pkMf25jZQQQEbpmcJvO7egC7c5PJ4rP8efFXU/BtloGma7ZaBpviTV2nz9q1IrYQRxHmQybdx3ArhducnnpWlq/w98SX8mg64vjcR+LdHa4VdSbS1NvNDPjfC1uHHyjam079wK5ycml174da5qn9g6y3jEL4s0ZpwmpPpaNBNFN9+F7fcPkwFxhgw2g5NAHLwfHSW48A3GsQadpL39rriaNcXIvmOlxF13rcmfbkQ4IGccMcH1rb8W/EjX/Dvhfw5c3Vn4aF9rV29ub46k/9lW6hWZXabZn5wAAMAZOM+u7N4Z8bf8Ix9hi8a6edTkuvNnnm0JHtnhKFTCIBICBnB3FyePQ1jaT8Mdc8P+BovDfh3xVp0Hm3dzdaj9s0NLi2uDOxZkjgEiiJFJ4UEjHXNAFLx38XLnwqnh3R70eGrbX9XtZLqWW61Mpp8EaEDcJNu59xI2gD19KoRfHKS6+HcevWum6WLwa6dEubmW+P9mQOBu+0GcLnyWBXBwOWwcYzWjafBltF07wy/hfxM1hrOg209qt3c2CXENzDM/mPG8O5dqhwCu1htxjmuluvDPjNvDEen2/jSwOoNO0lzPc6FHJbyxkY8oQh12qODncT1yTQB0Hg+91PUPD1reaummrdygljp1yZ7dhnhkcgEgjB6V5NovjyXw78OrO58M+Ebd5b7xfdaRHY/b32s7XEwMvmPkjLLuI6AEgdAK9F+Fng2HwJ4RTQYb03h+0TXMsgiESeZK5dhHGOI0BPCjoK5+z+Ff2fQtK0z+3N32DxTJ4gMn2XHmbpZJPJxv4x5mN3PTpzQBofD3xhruqeKte8JeKdJsrDWNJit7nfY3DSwTQT79hBZQwYGNwQR6GoPE/jLxLJ47n8GeCdE0++vrKxjvdQutRuWhghWRmEcY2KzM7bWPoBW3pfhP7D8Sdb8ZfbvM/tTT7Sz+y+VjyvIaU7t2ec+b0wMY75rH8UeA9am8cS+MfCHipdA1K7sksr+O408XcFwiMxjbZvQq67iM5II4IoAw9L+L9zfjwrCdBW1vdS8RXGgapBJPu+xzwI5cowGHBKjB44arPjL4pXegP8SNukwTJ4P0+yvIiZSDc+ejsytx8uNnGM5zTLn4OxxeFdKs9I8SXFrr+m60+urq89ssxnvJN3mtJFlQVYORtBGABg8VWuvg7qWoaR4/t9Y8aPfX3jOytraa5Onqi2phV1+RA/K/PwucjHJOc0Ad94HvfFGoaW134o0mw0uaVg9vb21y0zJGRkLISoG8dDtyPQ14j4f8WeLvB4+KWu6T4a0/UNE0zxXeXV/JNfGOeRAkW9YUCkblUZyxAOcCvouFPLhSPOdqhc+uK8+k+Ge7wf498P/wBtYPi2+u7vzvs3/Hr58apt27vnxtznK5z2oAg+JXj7W/D9vBfaTH4TisJLMXKSa3rItHuCQT5Ua7TzjHJOMnpVK5+Kmr6kfAcfhLw5b3kvjDS7m+i+2XZhW08pYW+chSWH71gcDJIGOtQ+Kvgw2reJv7atddsInm0qDTLhb/RIr4okQIDwGRsRMcnOQwzjisDWPAev6H4t+Efhvw3rs9rLoejapb/2qdP86E4W2AWWMnGGweNwPHB4oA27r4vazp/gnxBfah4Yg/4SPw9rVtpd7p8F3mKYzSRBHikYDhklBG4DB61Nf/ETx1pGq6noGseEtKXWG0SfVtGFrfPLDc+SR5kEhKAq43DkAg5rB+Jvw91DRvhFrkQ1a/1jxDr3iCwvL/ULe1CPv+0wKDHGNwRI0UYB3YA5Nd34U8B6va+N/wDhMPFvir/hINSgsG0+xWKwW0igiZgzsVDNukYquW4GBgAUAR6Z8SI9c1rwRY6DaR3UXiPTpNVuZHcg2tqqLg4xyxkdUwcdG9K9Crw74B+HIvC8njzxdPFqC6bDfXdpo8M0DeZDp8MskrCNMbirSvJt4yQq+1elfCyfxPd+A9LvPGARNZuYzPPGsYQxK7FkQgcblQqD7g0AebaH48m8O/DnTLjwv4Rt3l1Dxbd6PHYG/cKXa4nBl8x8kZZdxHQAkDoBWzH8VdS0S08Zw+NNBt4NT8MWtveeXptwZYryK43CIIXAIYuhUgj0NXbD4V/ZdD0XTP7c3/2Z4nl18yfZceZvllk8nG/jHm43c9OnPFnxJ8L7LxBrPjG81HUpfs3ibS7TT2iij2vbG3aVllV8nJ3SAgYGNvfNAHKfFa/8eXnwQ8bjxfoGjafbyaFJLA9jfPMysRzFIrIvIH8Q44Ndj4R8YT3nxEvPBDWUaQadoVlfrchzudpS6lSvQAbBz71n3/w/8Y634J1zwx4m+IEOoxajprWEEkWjLAIif+WzgSEyPgYwCo9qn1v4d6ufGUfijwv4s/sO7l0yPTNQD6etyJ4o2JR0yw8uQbm5O4c9KAOcm+Mmpt4B8N67HpOk2dzrmpXViZ9QvGisbTyZJFBkkCkgv5eAOBk4zWnrWs3y+NvBjXGgaXc+JLvR9Tkt5oL+VoInRI2CJgAOr5X5iuR2qXRvhr4i0D4b6b4O0TxhYlLZ7g3c2paKt0l4ssjSYaPzFwQW65IPp2qfwd8KrfwzceC2tdZlmi8MWl7bhJIADcG5KkkEHEaqQcKAeMDPHIBBo/xUfWtG8AzaZpcb6j4puGjuLV5f+PJIVY3TEjqUZdn1YVxcP7SFnPcQ6rAnh+TQZdQFmLZdTJ1UxmbyhOIQu3bn59uc7ea7zwN8K7bwv8SNa8Wrq8l3bXZlOnae0AVNOM7iS42tk7t7qp6DHI5qt4S+GWveFPL0fQfGkVv4XhunngsX0iOS5hRpDI0K3BbGzLMAShYA9e9AHeeK7+/0zw/dX2m2tpc3USZRLq6FvCOeS8hB2qByeD0rzDw98Ybu6s/GsF7B4fvdQ8N6R/aqTaNqP2q0uEKyEIWxlHDRkEehBruPix4Li8feDJ/Dst+1jvmhnSXyhKm+Nw6rJGSA6ErgqSMiuL0X4MTWY8WS3PiDT/tHiPQjpDrYaJHZwW/+sxIsaP8AN/rOQTk4+9jAABZ8MfEfxZNrvhSPxN4W0/TtL8VxMdPktr4zTQSCHzQsy7QPmUHG0nGMGvPfjL478UeNPgR4l13T/DWnnwbczG2trr7cftZSK7WPzzGV27C6H5Q24DBr2OfwH5p8CH+1MDwkwP8AqP8Aj6xbGD+98nXd/F6e9cRrHwO1i58G6h4F0/4gy6f4SnuXuLaxXS0eWHfN5xiaXeC8YcsQAFPIyxAwQD17xBdXljol5eWFrDdXUMTNFDNOIUdh/ecghR6nFeYeE/i1fXeu63oep2eg6neafo8mqwHw5qX2xZQhIaBsgFZc4x2Oa7r4l+FIPG/gbVPC1xeS2cd/EEM0ahipBBGVPDDI5U9RkVxXg74S6l4f8R3HiKPxJpUWovo8umwjTvD8VpBCzMGSby1c7ypHIYnPYqOKAE8L/E3XdT+Guu+Nri18Mz21nprXttFp2pPM6OEZjDOCgKMMAH3zxxUuj/EbxZHrnhQeJvCtjp2j+Kj5VjJb3xmntpjEZUWYbQuGVTypODx71j+J/hzqmleGfH3irVdWg1nXNS8OS2Pl6bpQs45FVXYFo1ZzJKWONxOccAVo+A/h1r1x/wAIdqvivxhNqtnoNslxptgdPW3kSZodgaeQN+8KKzAYVOeTk0AY2kfEC48PeCNNPhXwhbPPqnja+0OOza/fb5nmXJMxd8kZaLJHQBjjoBXWeNPF3jLw7pOnSXFv4JsbqSFmupdT1s21uZQeI4spubI53HGM9DUVh8KPstholr/bu/8AsvxdceJN32XHm+aZz5ON/GPP+9znb0GeD4i/CuTxR46g8WWer6fb3C6cNOlh1HR49QjEYkL74g7ARyZYgthgQBkcUAcZrnxC8Z+Kn+E/iHwbDY2lprs85ktLq9lRZJlgm3RyeWCHjG0kHn5gDiuiv/Gul+D/ABV8RNa1XREjudJ0bTbu+ntriR2u3ZZFSJUb5Vww2ggDO7J6VNbfCC80zwH4O0LQ/Ff2TVfCd3Jc2WozaeJUkEnmhkeHeOCspGQw5GfatPW/hZaeILjxe2u6o9xD4n0q0sJ0hh8poWgD/vVOTyWcMBjjb3oAq2PjvxnpXiXw7p/jnwxpmn2fiOY21pNYXzTPa3HltIsUwZQDkKRuUkZHpzWDB8X/ABg3h9/GE3g/TU8MWusPpt3KuoMbllW6NuZo0242q2MgnJwccYz02j/DzxBP4g0TVPGvjX/hIY9AdpdOt4tNW0BmKFBNMQ7eY4VjjG0ZJOKj/wCFV/8AFpr7wH/bn/H1qUt99s+y/d8y8Nzs2b+cZ25z747UAVfi/wDErW/Asl3eJbeFP7Ns7f7R5V/rQgvb1QMuIItuMgZAyfmPpTNJvodU/aT0/U4FIiu/AAnj3DkK94jDP51R8efA5vEviLxNqUHiCxtofEcKpdC60SK7ubcrF5Q8iZ2/drgA42kg5IIPI7Hw/wCA/wCyfGum+JP7U877D4Zj0HyPI279siv5u7ccZ242479aAO1ooooAKKKKACiiigAooooAKKKKACiiigAooooAKKKKACiiigAooooAKKKKACiiigAooooAKKKKACiiigAooooAKKKKAOB+NX/Hl4U/7GvTf/Rtd9XA/Gr/AI8vCn/Y16b/AOja76tp/wAKPzM4/HL5BRRRWJoFcD8Af+SbQ/8AYQv/AP0rlrvq4H4A/wDJNof+whf/APpXLW0f4MvVfqZv+IvR/od9RRRWJoFFFFABRRRQAUUUUAFFFFABRRRQAUUUUAFFFFABRRRQAUUUUAFFFFABRRRQAUUUUAFFFFABRRRQAUUUUAFFFFABRRRQAUUUUAFFFFABRRRQAUUUUAFFFFABRRRQAUUUUAFFFFABRRRQAUUUUAFFFFABRRRQAUUUUAFFFFABRRRQAUUUUAFFFFABRRRQAUUUUAFFFFABRRRQAUUUUAFFFFABRRRQAUUUUAFFFFABRRRQAUUUUAFFFFABRRRQAUUUUAcD8av+PLwp/wBjXpv/AKNrvq4H41f8eXhT/sa9N/8ARtd9W0/4UfmZx+OXyCiiisTQK8b+Gfi//hFfCv8AYmp+EvGL3MN9eOzQaJM8ZD3EjqQ2OflYV7JRWtOooxcZK9yJRbaaZwP/AAtGw/6FDxz/AOCCb/Cj/haNh/0KHjn/AMEE3+Fd9RT56X8v4i5Z9/wOB/4WjYf9Ch45/wDBBN/hR/wtGw/6FDxz/wCCCb/Cu+oo56X8v4hyz7/gcD/wtGw/6FDxz/4IJv8ACj/haNh/0KHjn/wQTf4V31FHPS/l/EOWff8AA4H/AIWjYf8AQoeOf/BBN/hR/wALRsP+hQ8c/wDggm/wrvqKOel/L+Ics+/4HA/8LRsP+hQ8c/8Aggm/wo/4WjYf9Ch45/8ABBN/hXfUUc9L+X8Q5Z9/wOB/4WjYf9Ch45/8EE3+FH/C0bD/AKFDxz/4IJv8K76ijnpfy/iHLPv+BwP/AAtGw/6FDxz/AOCCb/Cj/haNh/0KHjn/AMEE3+Fd9RRz0v5fxDln3/A4H/haNh/0KHjn/wAEE3+FH/C0bD/oUPHP/ggm/wAK76ijnpfy/iHLPv8AgcD/AMLRsP8AoUPHP/ggm/wo/wCFo2H/AEKHjn/wQTf4V31FHPS/l/EOWff8Dgf+Fo2H/QoeOf8AwQTf4Uf8LRsP+hQ8c/8Aggm/wrvqKOel/L+Ics+/4HA/8LRsP+hQ8c/+CCb/AAo/4WjYf9Ch45/8EE3+Fd9RRz0v5fxDln3/AAOB/wCFo2H/AEKHjn/wQTf4Uf8AC0bD/oUPHP8A4IJv8K76ijnpfy/iHLPv+BwP/C0bD/oUPHP/AIIJv8KP+Fo2H/QoeOf/AAQTf4V31FHPS/l/EOWff8Dgf+Fo2H/QoeOf/BBN/hR/wtGw/wChQ8c/+CCb/Cu+oo56X8v4hyz7/gcD/wALRsP+hQ8c/wDggm/wo/4WjYf9Ch45/wDBBN/hXfUUc9L+X8Q5Z9/wOB/4WjYf9Ch45/8ABBN/hR/wtGw/6FDxz/4IJv8ACu+oo56X8v4hyz7/AIHA/wDC0bD/AKFDxz/4IJv8KP8AhaNh/wBCh45/8EE3+Fd9RRz0v5fxDln3/A4H/haNh/0KHjn/AMEE3+FH/C0bD/oUPHP/AIIJv8K76ijnpfy/iHLPv+BwP/C0bD/oUPHP/ggm/wAKP+Fo2H/QoeOf/BBN/hXfUUc9L+X8Q5Z9/wADgf8AhaNh/wBCh45/8EE3+FH/AAtGw/6FDxz/AOCCb/Cu+oo56X8v4hyz7/gcD/wtGw/6FDxz/wCCCb/Cj/haNh/0KHjn/wAEE3+Fd9RRz0v5fxDln3/A4H/haNh/0KHjn/wQTf4Uf8LRsP8AoUPHP/ggm/wrvqKOel/L+Ics+/4HA/8AC0bD/oUPHP8A4IJv8KP+Fo2H/QoeOf8AwQTf4V31FHPS/l/EOWff8Dgf+Fo2H/QoeOf/AAQTf4Uf8LRsP+hQ8c/+CCb/AArvqKOel/L+Ics+/wCBwP8AwtGw/wChQ8c/+CCb/Cj/AIWjYf8AQoeOf/BBN/hXfUUc9L+X8Q5Z9/wOB/4WjYf9Ch45/wDBBN/hR/wtGw/6FDxz/wCCCb/Cu+oo56X8v4hyz7/gcD/wtGw/6FDxz/4IJv8ACj/haNh/0KHjn/wQTf4V31FHPS/l/EOWff8AA4H/AIWjYf8AQoeOf/BBN/hR/wALRsP+hQ8c/wDggm/wrvqKOel/L+Ics+/4HA/8LRsP+hQ8c/8Aggm/wo/4WjYf9Ch45/8ABBN/hXfUUc9L+X8Q5Z9/wOB/4WjYf9Ch45/8EE3+FH/C0bD/AKFDxz/4IJv8K76ijnpfy/iHLPv+BwP/AAtGw/6FDxz/AOCCb/Cj/haNh/0KHjn/AMEE3+Fd9RRz0v5fxDln3/A4H/haNh/0KHjn/wAEE3+FH/C0bD/oUPHP/ggm/wAK76ijnpfy/iHLPv8AgcD/AMLRsP8AoUPHP/ggm/wo/wCFo2H/AEKHjn/wQTf4V31FHPS/l/EOWff8Dgf+Fo2H/QoeOf8AwQTf4Uf8LRsP+hQ8c/8Aggm/wrvqKOel/L+Ics+/4HA/8LRsP+hQ8c/+CCb/AAo/4WjYf9Ch45/8EE3+Fd9RRz0v5fxDln3/AAOB/wCFo2H/AEKHjn/wQTf4Uf8AC0bD/oUPHP8A4IJv8K76ijnpfy/iHLPv+BwP/C0bD/oUPHP/AIIJv8KP+Fo2H/QoeOf/AAQTf4V31FHPS/l/EOWff8Dgf+Fo2H/QoeOf/BBN/hR/wtGw/wChQ8c/+CCb/Cu+oo56X8v4hyz7/gcD/wALRsP+hQ8c/wDggm/wo/4WjYf9Ch45/wDBBN/hXfUUc9L+X8Q5Z9/wOB/4WjYf9Ch45/8ABBN/hR/wtGw/6FDxz/4IJv8ACu+oo56X8v4hyz7/AIHA/wDC0bD/AKFDxz/4IJv8KP8AhaNh/wBCh45/8EE3+Fd9RRz0v5fxDln3/A4H/haNh/0KHjn/AMEE3+FH/C0bD/oUPHP/AIIJv8K76ijnpfy/iHLPv+BwP/C0bD/oUPHP/ggm/wAKP+Fo2H/QoeOf/BBN/hXfUUc9L+X8Q5Z9/wADgf8AhaNh/wBCh45/8EE3+FH/AAtGw/6FDxz/AOCCb/Cu+oo56X8v4hyz7/gcD/wtGw/6FDxz/wCCCb/Cj/haNh/0KHjn/wAEE3+Fd9RRz0v5fxDln3/A4H/haNh/0KHjn/wQTf4Uf8LRsP8AoUPHP/ggm/wrvqKOel/L+Ics+/4HA/8AC0bD/oUPHP8A4IJv8KP+Fo2H/QoeOf8AwQTf4V31FHPS/l/EOWff8Dgf+Fo2H/QoeOf/AAQTf4Uf8LRsP+hQ8c/+CCb/AArvqKOel/L+Ics+/wCBwP8AwtGw/wChQ8c/+CCb/Cj/AIWjYf8AQoeOf/BBN/hXfUUc9L+X8Q5Z9/wPIPGvilvFtx4a07TfCvi2F4fEVjdSyXejSxRpGknzMWIwMA16/RRSqVFJJJWSHGLTbbCiiisiz//Z"/>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p:cNvSpPr/>
          <p:nvPr/>
        </p:nvSpPr>
        <p:spPr>
          <a:xfrm>
            <a:off x="597877" y="544932"/>
            <a:ext cx="10717823" cy="2308324"/>
          </a:xfrm>
          <a:prstGeom prst="rect">
            <a:avLst/>
          </a:prstGeom>
        </p:spPr>
        <p:txBody>
          <a:bodyPr wrap="square">
            <a:spAutoFit/>
          </a:bodyPr>
          <a:lstStyle/>
          <a:p>
            <a:pPr algn="ct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We are a church school and a village school. We are extremely proud of our school, our children and their success in all aspects of school life.</a:t>
            </a:r>
          </a:p>
          <a:p>
            <a:pPr algn="ctr"/>
            <a:endPar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Our school is a place of education where a love of learning and life is nurtured, where standards are high and where partnerships enhance our achievements.</a:t>
            </a:r>
          </a:p>
          <a:p>
            <a:pPr algn="ctr"/>
            <a:endPar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We hold strongly to our founding principles and values as a Church School and our place within a very special village community</a:t>
            </a:r>
            <a:endParaRPr lang="en-US" b="0" i="0" dirty="0">
              <a:solidFill>
                <a:schemeClr val="accent3"/>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8" name="Rounded Rectangle 7"/>
          <p:cNvSpPr/>
          <p:nvPr/>
        </p:nvSpPr>
        <p:spPr>
          <a:xfrm>
            <a:off x="212725" y="337020"/>
            <a:ext cx="11665448" cy="6107742"/>
          </a:xfrm>
          <a:prstGeom prst="roundRect">
            <a:avLst/>
          </a:prstGeom>
          <a:noFill/>
          <a:ln w="57150">
            <a:solidFill>
              <a:srgbClr val="C808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19100" y="3149772"/>
            <a:ext cx="11175023" cy="2769989"/>
          </a:xfrm>
          <a:prstGeom prst="rect">
            <a:avLst/>
          </a:prstGeom>
        </p:spPr>
        <p:txBody>
          <a:bodyPr wrap="square">
            <a:spAutoFit/>
          </a:bodyPr>
          <a:lstStyle/>
          <a:p>
            <a:pPr algn="ctr"/>
            <a:r>
              <a:rPr lang="en-US" sz="2400" b="1"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Our school's vision</a:t>
            </a:r>
            <a:endPar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i="1"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I came that they may have life and life in all its fullness</a:t>
            </a:r>
            <a:r>
              <a:rPr lang="en-US" i="1" dirty="0">
                <a:solidFill>
                  <a:schemeClr val="accent3"/>
                </a:solidFill>
                <a:latin typeface="Open Sans" panose="020B0606030504020204" pitchFamily="34" charset="0"/>
                <a:ea typeface="Open Sans" panose="020B0606030504020204" pitchFamily="34" charset="0"/>
                <a:cs typeface="Open Sans" panose="020B0606030504020204" pitchFamily="34" charset="0"/>
              </a:rPr>
              <a:t>. (John 10:10)</a:t>
            </a:r>
            <a:endPar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We will be a village school which provides an outstanding, rich and broad curriculum in our caring, Christian environment. We aspire for </a:t>
            </a:r>
            <a:r>
              <a:rPr lang="en-US" i="1" dirty="0">
                <a:solidFill>
                  <a:schemeClr val="accent3"/>
                </a:solidFill>
                <a:latin typeface="Open Sans" panose="020B0606030504020204" pitchFamily="34" charset="0"/>
                <a:ea typeface="Open Sans" panose="020B0606030504020204" pitchFamily="34" charset="0"/>
                <a:cs typeface="Open Sans" panose="020B0606030504020204" pitchFamily="34" charset="0"/>
              </a:rPr>
              <a:t>all</a:t>
            </a: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 to reach out to the wider community and world, as they achieve their full potential academically, socially, culturally and spiritually.</a:t>
            </a:r>
          </a:p>
          <a:p>
            <a:pPr algn="ctr"/>
            <a:r>
              <a:rPr lang="en-US" sz="2400" b="1"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Our school's mission</a:t>
            </a:r>
            <a:endPar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i="1"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And now these three remain: faith, hope and love. But the greatest of these is love.</a:t>
            </a:r>
            <a:r>
              <a:rPr lang="en-US" i="1" dirty="0">
                <a:solidFill>
                  <a:schemeClr val="accent3"/>
                </a:solidFill>
                <a:latin typeface="Open Sans" panose="020B0606030504020204" pitchFamily="34" charset="0"/>
                <a:ea typeface="Open Sans" panose="020B0606030504020204" pitchFamily="34" charset="0"/>
                <a:cs typeface="Open Sans" panose="020B0606030504020204" pitchFamily="34" charset="0"/>
              </a:rPr>
              <a:t> (Corinthians 13:13)</a:t>
            </a:r>
            <a:endPar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We celebrate </a:t>
            </a:r>
            <a:r>
              <a:rPr lang="en-US" i="1" dirty="0">
                <a:solidFill>
                  <a:schemeClr val="accent3"/>
                </a:solidFill>
                <a:latin typeface="Open Sans" panose="020B0606030504020204" pitchFamily="34" charset="0"/>
                <a:ea typeface="Open Sans" panose="020B0606030504020204" pitchFamily="34" charset="0"/>
                <a:cs typeface="Open Sans" panose="020B0606030504020204" pitchFamily="34" charset="0"/>
              </a:rPr>
              <a:t>all</a:t>
            </a: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 successes in our happy, inclusive and aspirational school. Our mission is underpinned by our Christian values: </a:t>
            </a:r>
            <a:r>
              <a:rPr lang="en-US"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forgiveness, thankfulness and respect.</a:t>
            </a: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 These values are overarched by </a:t>
            </a:r>
            <a:r>
              <a:rPr lang="en-US"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love</a:t>
            </a:r>
            <a:r>
              <a:rPr lang="en-US" dirty="0">
                <a:solidFill>
                  <a:schemeClr val="accent3"/>
                </a:solidFill>
                <a:latin typeface="Open Sans" panose="020B0606030504020204" pitchFamily="34" charset="0"/>
                <a:ea typeface="Open Sans" panose="020B0606030504020204" pitchFamily="34" charset="0"/>
                <a:cs typeface="Open Sans" panose="020B0606030504020204" pitchFamily="34" charset="0"/>
              </a:rPr>
              <a:t>.</a:t>
            </a:r>
            <a:endParaRPr lang="en-US" b="0" i="0" dirty="0">
              <a:solidFill>
                <a:schemeClr val="accent3"/>
              </a:solidFill>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8520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Title 12"/>
          <p:cNvSpPr>
            <a:spLocks noGrp="1"/>
          </p:cNvSpPr>
          <p:nvPr>
            <p:ph type="title"/>
          </p:nvPr>
        </p:nvSpPr>
        <p:spPr>
          <a:xfrm>
            <a:off x="1415448" y="274542"/>
            <a:ext cx="9133730" cy="1233424"/>
          </a:xfrm>
        </p:spPr>
        <p:txBody>
          <a:bodyPr/>
          <a:lstStyle/>
          <a:p>
            <a:pPr algn="ctr"/>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Impact Curriculum</a:t>
            </a:r>
            <a:endParaRPr lang="en-US" sz="6600" dirty="0">
              <a:solidFill>
                <a:srgbClr val="CC66FF"/>
              </a:solidFill>
              <a:latin typeface="Letter-join 40" pitchFamily="50" charset="0"/>
            </a:endParaRPr>
          </a:p>
        </p:txBody>
      </p:sp>
      <p:sp>
        <p:nvSpPr>
          <p:cNvPr id="2" name="TextBox 1"/>
          <p:cNvSpPr txBox="1"/>
          <p:nvPr/>
        </p:nvSpPr>
        <p:spPr>
          <a:xfrm>
            <a:off x="281468" y="1652652"/>
            <a:ext cx="11665449" cy="2031325"/>
          </a:xfrm>
          <a:prstGeom prst="rect">
            <a:avLst/>
          </a:prstGeom>
        </p:spPr>
        <p:txBody>
          <a:bodyPr rtlCol="0">
            <a:spAutoFit/>
          </a:bodyPr>
          <a:lstStyle/>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The IMPACT Curriculum at </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Turton</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Edgworth</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 CE/Methodist Primary School</a:t>
            </a: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I-</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nclusive</a:t>
            </a: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M-</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ade</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 to measure</a:t>
            </a: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P-</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rogressive</a:t>
            </a: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A-</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spirational</a:t>
            </a: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C-</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uriosity</a:t>
            </a: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T-</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urton</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Edgworth</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8" name="Rounded Rectangle 7"/>
          <p:cNvSpPr/>
          <p:nvPr/>
        </p:nvSpPr>
        <p:spPr>
          <a:xfrm>
            <a:off x="351028" y="1580127"/>
            <a:ext cx="11665448" cy="2103850"/>
          </a:xfrm>
          <a:prstGeom prst="roundRect">
            <a:avLst/>
          </a:prstGeom>
          <a:noFill/>
          <a:ln w="57150">
            <a:solidFill>
              <a:srgbClr val="C808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1190504" y="3879231"/>
            <a:ext cx="10128739" cy="2677656"/>
          </a:xfrm>
          <a:prstGeom prst="rect">
            <a:avLst/>
          </a:prstGeom>
        </p:spPr>
        <p:txBody>
          <a:bodyPr wrap="square">
            <a:spAutoFit/>
          </a:bodyPr>
          <a:lstStyle/>
          <a:p>
            <a:pPr algn="just"/>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We have written our own bespoke curriculum at </a:t>
            </a:r>
            <a:r>
              <a:rPr lang="en-US" sz="14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Turton</a:t>
            </a: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Edgworth</a:t>
            </a:r>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 in order to ensure we meet the needs of our children and this unique community. The IMPACT Curriculum began with our own vision and mission statements and The National Curriculum and meets all the requirements of this; however, it is much more ambitious in all subjects. All learning begins in the EYFS.</a:t>
            </a:r>
          </a:p>
          <a:p>
            <a:pPr algn="just"/>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We highlighted subjects in which had the strongest skillsets and combine the use of well-researched schemes of work and the knowledge of highly skilled leaders in school to ensure fidelity whilst creating a curriculum that delivers a positive IMPACT for our children.</a:t>
            </a:r>
          </a:p>
          <a:p>
            <a:pPr algn="just"/>
            <a:r>
              <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The IMPACT Curriculum is sequential and progressive to ensure we have curious learners rooted in asking questions and finding solutions – it builds on children’s prior knowledge and experiences. The IMPACT Curriculum also takes into account our locality, and this is a golden thread throughout. It promotes a holistic approach to learning and growing (academically, socially, culturally and spiritually), is inclusive, accessible to all and delivers high quality teaching, learning and experiences resulting in high outcomes for learners.</a:t>
            </a:r>
            <a:endParaRPr lang="en-US" sz="1400" b="0" i="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892498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Title 12"/>
          <p:cNvSpPr>
            <a:spLocks noGrp="1"/>
          </p:cNvSpPr>
          <p:nvPr>
            <p:ph type="title"/>
          </p:nvPr>
        </p:nvSpPr>
        <p:spPr>
          <a:xfrm>
            <a:off x="1560090" y="0"/>
            <a:ext cx="9133730" cy="1233424"/>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Our timetable </a:t>
            </a:r>
          </a:p>
        </p:txBody>
      </p:sp>
      <p:pic>
        <p:nvPicPr>
          <p:cNvPr id="5" name="Picture 4">
            <a:extLst>
              <a:ext uri="{FF2B5EF4-FFF2-40B4-BE49-F238E27FC236}">
                <a16:creationId xmlns:a16="http://schemas.microsoft.com/office/drawing/2014/main" id="{30C194A6-9859-4629-B0E8-109318A06DFB}"/>
              </a:ext>
            </a:extLst>
          </p:cNvPr>
          <p:cNvPicPr>
            <a:picLocks noChangeAspect="1"/>
          </p:cNvPicPr>
          <p:nvPr/>
        </p:nvPicPr>
        <p:blipFill>
          <a:blip r:embed="rId3"/>
          <a:stretch>
            <a:fillRect/>
          </a:stretch>
        </p:blipFill>
        <p:spPr>
          <a:xfrm>
            <a:off x="1228960" y="1160927"/>
            <a:ext cx="9464860" cy="5235394"/>
          </a:xfrm>
          <a:prstGeom prst="rect">
            <a:avLst/>
          </a:prstGeom>
        </p:spPr>
      </p:pic>
    </p:spTree>
    <p:extLst>
      <p:ext uri="{BB962C8B-B14F-4D97-AF65-F5344CB8AC3E}">
        <p14:creationId xmlns:p14="http://schemas.microsoft.com/office/powerpoint/2010/main" val="1403866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Title 12"/>
          <p:cNvSpPr>
            <a:spLocks noGrp="1"/>
          </p:cNvSpPr>
          <p:nvPr>
            <p:ph type="title"/>
          </p:nvPr>
        </p:nvSpPr>
        <p:spPr>
          <a:xfrm>
            <a:off x="1360984" y="136106"/>
            <a:ext cx="9133730" cy="1233424"/>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Attendance</a:t>
            </a:r>
          </a:p>
        </p:txBody>
      </p:sp>
      <p:sp>
        <p:nvSpPr>
          <p:cNvPr id="5" name="Content Placeholder 4">
            <a:extLst>
              <a:ext uri="{FF2B5EF4-FFF2-40B4-BE49-F238E27FC236}">
                <a16:creationId xmlns:a16="http://schemas.microsoft.com/office/drawing/2014/main" id="{3119FB23-3212-47FC-971F-F923E0BC59D2}"/>
              </a:ext>
            </a:extLst>
          </p:cNvPr>
          <p:cNvSpPr>
            <a:spLocks noGrp="1"/>
          </p:cNvSpPr>
          <p:nvPr>
            <p:ph idx="1"/>
          </p:nvPr>
        </p:nvSpPr>
        <p:spPr>
          <a:xfrm>
            <a:off x="772747" y="1256443"/>
            <a:ext cx="10541000" cy="5330296"/>
          </a:xfrm>
        </p:spPr>
        <p:txBody>
          <a:bodyPr>
            <a:normAutofit/>
          </a:bodyPr>
          <a:lstStyle/>
          <a:p>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As you all know, there has been a HUGE </a:t>
            </a:r>
            <a:r>
              <a:rPr lang="en-GB" sz="2200" u="sng" dirty="0">
                <a:solidFill>
                  <a:schemeClr val="bg1"/>
                </a:solidFill>
                <a:latin typeface="Open Sans" panose="020B0606030504020204" pitchFamily="34" charset="0"/>
                <a:ea typeface="Open Sans" panose="020B0606030504020204" pitchFamily="34" charset="0"/>
                <a:cs typeface="Open Sans" panose="020B0606030504020204" pitchFamily="34" charset="0"/>
              </a:rPr>
              <a:t>national</a:t>
            </a:r>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 push on this from the DfE since covid</a:t>
            </a:r>
          </a:p>
          <a:p>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Outstanding attendance and punctuality is essential in ensuring children reach their full potential</a:t>
            </a:r>
          </a:p>
          <a:p>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Please look at the “Attendance and minor illness” page on our website for more information: </a:t>
            </a:r>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hlinkClick r:id="rId3"/>
              </a:rPr>
              <a:t>https://www.turtonandedgworthprimary.co.uk/page/attendance-minor-illness-and-leave-of-absence-requests/133825</a:t>
            </a:r>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a:p>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DfE state that anything below 95% is “cause for concern” and below 90% is actually classed as “persistent absenteeism”</a:t>
            </a:r>
          </a:p>
          <a:p>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Headteachers are </a:t>
            </a:r>
            <a:r>
              <a:rPr lang="en-GB" sz="2200" b="1" i="1" u="sng" dirty="0">
                <a:solidFill>
                  <a:schemeClr val="bg1"/>
                </a:solidFill>
                <a:latin typeface="Open Sans" panose="020B0606030504020204" pitchFamily="34" charset="0"/>
                <a:ea typeface="Open Sans" panose="020B0606030504020204" pitchFamily="34" charset="0"/>
                <a:cs typeface="Open Sans" panose="020B0606030504020204" pitchFamily="34" charset="0"/>
              </a:rPr>
              <a:t>REQUIRED</a:t>
            </a:r>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 to speak with families in these instances</a:t>
            </a:r>
          </a:p>
          <a:p>
            <a:pPr lvl="1"/>
            <a:r>
              <a:rPr lang="en-GB"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In addition, ALL children’s registers will be sent home termly so families can keep up to date with their child’s attendance percentage</a:t>
            </a:r>
          </a:p>
          <a:p>
            <a:endParaRPr lang="en-GB" dirty="0"/>
          </a:p>
        </p:txBody>
      </p:sp>
    </p:spTree>
    <p:extLst>
      <p:ext uri="{BB962C8B-B14F-4D97-AF65-F5344CB8AC3E}">
        <p14:creationId xmlns:p14="http://schemas.microsoft.com/office/powerpoint/2010/main" val="128213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119FB23-3212-47FC-971F-F923E0BC59D2}"/>
              </a:ext>
            </a:extLst>
          </p:cNvPr>
          <p:cNvSpPr>
            <a:spLocks noGrp="1"/>
          </p:cNvSpPr>
          <p:nvPr>
            <p:ph idx="1"/>
          </p:nvPr>
        </p:nvSpPr>
        <p:spPr>
          <a:xfrm>
            <a:off x="799123" y="746489"/>
            <a:ext cx="10541000" cy="5330296"/>
          </a:xfrm>
        </p:spPr>
        <p:txBody>
          <a:bodyPr>
            <a:normAutofit fontScale="92500" lnSpcReduction="20000"/>
          </a:bodyPr>
          <a:lstStyle/>
          <a:p>
            <a:pPr marL="0" indent="0">
              <a:buNone/>
            </a:pPr>
            <a:r>
              <a:rPr lang="en-US" sz="2400" b="1" u="sng" dirty="0">
                <a:solidFill>
                  <a:schemeClr val="bg1"/>
                </a:solidFill>
                <a:latin typeface="Open Sans" panose="020B0606030504020204" pitchFamily="34" charset="0"/>
                <a:ea typeface="Open Sans" panose="020B0606030504020204" pitchFamily="34" charset="0"/>
                <a:cs typeface="Open Sans" panose="020B0606030504020204" pitchFamily="34" charset="0"/>
              </a:rPr>
              <a:t>Punctuality</a:t>
            </a:r>
            <a:endParaRPr lang="en-GB" sz="2400" b="1" u="sng"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Being in school on time every day is essential for children to have a calm and settled start to their day</a:t>
            </a: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School doors are open between 8:50am-8:55am in order to try and support a reduction in congestion/traffic</a:t>
            </a: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After 8:55, please accompany your child in through the front entrance and sign them in using the electronic system. This is then marked in the register.</a:t>
            </a:r>
          </a:p>
          <a:p>
            <a:pPr marL="0" indent="0">
              <a:buNone/>
            </a:pPr>
            <a:endPar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buNone/>
            </a:pPr>
            <a:r>
              <a:rPr lang="en-GB" sz="2400" b="1" u="sng" dirty="0">
                <a:solidFill>
                  <a:schemeClr val="bg1"/>
                </a:solidFill>
                <a:latin typeface="Open Sans" panose="020B0606030504020204" pitchFamily="34" charset="0"/>
                <a:ea typeface="Open Sans" panose="020B0606030504020204" pitchFamily="34" charset="0"/>
                <a:cs typeface="Open Sans" panose="020B0606030504020204" pitchFamily="34" charset="0"/>
              </a:rPr>
              <a:t>Illness</a:t>
            </a: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Most of our staff are also parents, so we understand that children can be ill and/or can complain of headaches/tummy aches – especially in the mornings!</a:t>
            </a: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Advice is to send children into school with minor ailments (tummy ache, headache, </a:t>
            </a:r>
            <a:r>
              <a:rPr lang="en-GB" sz="2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etc</a:t>
            </a:r>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 If they’re unwell, school can send home</a:t>
            </a:r>
          </a:p>
          <a:p>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Main exceptions to this rule being (all NHS guidelines):</a:t>
            </a:r>
          </a:p>
          <a:p>
            <a:pPr lvl="1"/>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Sickness (only return to school 48 hours after the </a:t>
            </a:r>
            <a:r>
              <a:rPr lang="en-GB" sz="2000" u="sng" dirty="0">
                <a:solidFill>
                  <a:schemeClr val="bg1"/>
                </a:solidFill>
                <a:latin typeface="Open Sans" panose="020B0606030504020204" pitchFamily="34" charset="0"/>
                <a:ea typeface="Open Sans" panose="020B0606030504020204" pitchFamily="34" charset="0"/>
                <a:cs typeface="Open Sans" panose="020B0606030504020204" pitchFamily="34" charset="0"/>
              </a:rPr>
              <a:t>LAST BOUT</a:t>
            </a:r>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a:p>
            <a:pPr lvl="1"/>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Diarrhoea (only return to school 48 hours after the </a:t>
            </a:r>
            <a:r>
              <a:rPr lang="en-GB" sz="2000" u="sng" dirty="0">
                <a:solidFill>
                  <a:schemeClr val="bg1"/>
                </a:solidFill>
                <a:latin typeface="Open Sans" panose="020B0606030504020204" pitchFamily="34" charset="0"/>
                <a:ea typeface="Open Sans" panose="020B0606030504020204" pitchFamily="34" charset="0"/>
                <a:cs typeface="Open Sans" panose="020B0606030504020204" pitchFamily="34" charset="0"/>
              </a:rPr>
              <a:t>LAST BOUT</a:t>
            </a:r>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a:p>
            <a:pPr lvl="1"/>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Impetigo (only return to school 48 hours after beginning antibiotics)</a:t>
            </a:r>
          </a:p>
          <a:p>
            <a:pPr lvl="1"/>
            <a:r>
              <a:rPr lang="en-GB" sz="2000" dirty="0">
                <a:solidFill>
                  <a:schemeClr val="bg1"/>
                </a:solidFill>
                <a:latin typeface="Open Sans" panose="020B0606030504020204" pitchFamily="34" charset="0"/>
                <a:ea typeface="Open Sans" panose="020B0606030504020204" pitchFamily="34" charset="0"/>
                <a:cs typeface="Open Sans" panose="020B0606030504020204" pitchFamily="34" charset="0"/>
              </a:rPr>
              <a:t>Chicken pox (only return to school once the blisters have crusted/scabbed</a:t>
            </a:r>
          </a:p>
          <a:p>
            <a:endParaRPr lang="en-GB" dirty="0"/>
          </a:p>
        </p:txBody>
      </p:sp>
    </p:spTree>
    <p:extLst>
      <p:ext uri="{BB962C8B-B14F-4D97-AF65-F5344CB8AC3E}">
        <p14:creationId xmlns:p14="http://schemas.microsoft.com/office/powerpoint/2010/main" val="1292071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60984" y="0"/>
            <a:ext cx="9133730" cy="1233424"/>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Reading</a:t>
            </a:r>
          </a:p>
        </p:txBody>
      </p:sp>
      <p:sp>
        <p:nvSpPr>
          <p:cNvPr id="2" name="Rectangle 1"/>
          <p:cNvSpPr/>
          <p:nvPr/>
        </p:nvSpPr>
        <p:spPr>
          <a:xfrm>
            <a:off x="565688" y="1154624"/>
            <a:ext cx="11197525" cy="5170646"/>
          </a:xfrm>
          <a:prstGeom prst="rect">
            <a:avLst/>
          </a:prstGeom>
        </p:spPr>
        <p:txBody>
          <a:bodyPr wrap="square">
            <a:spAutoFit/>
          </a:bodyPr>
          <a:lstStyle/>
          <a:p>
            <a:pPr algn="ctr"/>
            <a:r>
              <a:rPr lang="en-US" sz="2200" dirty="0">
                <a:solidFill>
                  <a:schemeClr val="bg1"/>
                </a:solidFill>
                <a:latin typeface="Open Sans" panose="020B0606030504020204"/>
              </a:rPr>
              <a:t>Reading will continue to be taught through whole class teaching with some children doing additional group or individual reading sessions.</a:t>
            </a:r>
          </a:p>
          <a:p>
            <a:pPr algn="ctr"/>
            <a:endParaRPr lang="en-US" sz="2200" dirty="0">
              <a:solidFill>
                <a:schemeClr val="bg1"/>
              </a:solidFill>
              <a:latin typeface="Open Sans" panose="020B0606030504020204"/>
            </a:endParaRPr>
          </a:p>
          <a:p>
            <a:pPr algn="ctr"/>
            <a:r>
              <a:rPr lang="en-US" sz="2200" dirty="0">
                <a:solidFill>
                  <a:schemeClr val="bg1"/>
                </a:solidFill>
                <a:latin typeface="Open Sans" panose="020B0606030504020204"/>
              </a:rPr>
              <a:t>In Year 6 we try to raise the level of engagement with reading anything at all, not just school reading books. </a:t>
            </a:r>
          </a:p>
          <a:p>
            <a:pPr algn="ctr"/>
            <a:endParaRPr lang="en-US" sz="2200" dirty="0">
              <a:solidFill>
                <a:schemeClr val="bg1"/>
              </a:solidFill>
              <a:latin typeface="Open Sans" panose="020B0606030504020204"/>
            </a:endParaRPr>
          </a:p>
          <a:p>
            <a:pPr algn="ctr"/>
            <a:r>
              <a:rPr lang="en-US" sz="2200" dirty="0">
                <a:solidFill>
                  <a:schemeClr val="bg1"/>
                </a:solidFill>
                <a:latin typeface="Open Sans" panose="020B0606030504020204"/>
              </a:rPr>
              <a:t>We have decided to move away from the standard Reading Record as we have found that many are not used in KS2. We have decided to use a small note book as a way of keeping a list of books read and for the children and adults to note down what page the children are up to. These will also include some generic spelling/grammar information for reference through the year. </a:t>
            </a:r>
          </a:p>
          <a:p>
            <a:pPr algn="ctr"/>
            <a:endParaRPr lang="en-US" sz="2200" dirty="0">
              <a:solidFill>
                <a:schemeClr val="bg1"/>
              </a:solidFill>
              <a:latin typeface="Open Sans" panose="020B0606030504020204"/>
            </a:endParaRPr>
          </a:p>
          <a:p>
            <a:pPr algn="ctr"/>
            <a:r>
              <a:rPr lang="en-US" sz="2200" dirty="0">
                <a:solidFill>
                  <a:schemeClr val="bg1"/>
                </a:solidFill>
                <a:latin typeface="Open Sans" panose="020B0606030504020204"/>
              </a:rPr>
              <a:t>Reading books and Library books will continue to come home and we would be grateful if you could encourage reading at any level at home, either by your child reading to you or you reading to your child.</a:t>
            </a:r>
          </a:p>
        </p:txBody>
      </p:sp>
    </p:spTree>
    <p:extLst>
      <p:ext uri="{BB962C8B-B14F-4D97-AF65-F5344CB8AC3E}">
        <p14:creationId xmlns:p14="http://schemas.microsoft.com/office/powerpoint/2010/main" val="886698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403214" y="294147"/>
            <a:ext cx="4989775" cy="1356360"/>
          </a:xfrm>
        </p:spPr>
        <p:txBody>
          <a:bodyPr>
            <a:noAutofit/>
          </a:bodyPr>
          <a:lstStyle/>
          <a:p>
            <a:r>
              <a:rPr lang="en-GB" sz="5400"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Reading Books</a:t>
            </a:r>
            <a:br>
              <a:rPr lang="en-GB" sz="5400"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br>
            <a:endParaRPr lang="en-GB" sz="5400" u="sng"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p:cNvSpPr txBox="1"/>
          <p:nvPr/>
        </p:nvSpPr>
        <p:spPr>
          <a:xfrm>
            <a:off x="1134207" y="1140553"/>
            <a:ext cx="9935308" cy="6370975"/>
          </a:xfrm>
          <a:prstGeom prst="rect">
            <a:avLst/>
          </a:prstGeom>
          <a:noFill/>
        </p:spPr>
        <p:txBody>
          <a:bodyPr wrap="square" rtlCol="0">
            <a:spAutoFit/>
          </a:bodyPr>
          <a:lstStyle/>
          <a:p>
            <a:pPr algn="ctr"/>
            <a:r>
              <a:rPr lang="en-US" sz="2000" dirty="0">
                <a:solidFill>
                  <a:schemeClr val="bg1"/>
                </a:solidFill>
                <a:latin typeface="Open Sans" panose="020B0606030504020204"/>
              </a:rPr>
              <a:t>Reading is always a priority in school and we work hard to make sure that the books are pitched at the correct level for your child. </a:t>
            </a:r>
          </a:p>
          <a:p>
            <a:pPr algn="ctr"/>
            <a:endParaRPr lang="en-US" sz="2000" dirty="0">
              <a:solidFill>
                <a:schemeClr val="bg1"/>
              </a:solidFill>
              <a:latin typeface="Open Sans" panose="020B0606030504020204"/>
            </a:endParaRPr>
          </a:p>
          <a:p>
            <a:pPr algn="ctr"/>
            <a:r>
              <a:rPr lang="en-US" sz="2000" dirty="0">
                <a:solidFill>
                  <a:schemeClr val="bg1"/>
                </a:solidFill>
                <a:latin typeface="Open Sans" panose="020B0606030504020204"/>
              </a:rPr>
              <a:t>This may mean that sometimes your child may need to re-read a book/set of books throughout the year. We do not see re-reading as a negative, in fact we actually see it as beneficial as it helps to deepen understanding and positively impact progress. This is something which we share with the children regularly.</a:t>
            </a:r>
          </a:p>
          <a:p>
            <a:pPr algn="ctr"/>
            <a:endParaRPr lang="en-US" sz="2000" dirty="0">
              <a:solidFill>
                <a:schemeClr val="bg1"/>
              </a:solidFill>
              <a:latin typeface="Open Sans" panose="020B0606030504020204"/>
            </a:endParaRPr>
          </a:p>
          <a:p>
            <a:pPr algn="ctr"/>
            <a:r>
              <a:rPr lang="en-US" sz="2000" dirty="0">
                <a:solidFill>
                  <a:schemeClr val="bg1"/>
                </a:solidFill>
                <a:latin typeface="Open Sans" panose="020B0606030504020204"/>
              </a:rPr>
              <a:t>Re-reading helps to build fluency, automaticity and understanding, all of which are important skills that play a huge part in developing confident readers who can discuss and understand a variety of texts.</a:t>
            </a:r>
          </a:p>
          <a:p>
            <a:pPr algn="ctr"/>
            <a:endParaRPr lang="en-US" sz="2000" dirty="0">
              <a:solidFill>
                <a:schemeClr val="bg1"/>
              </a:solidFill>
              <a:latin typeface="Open Sans" panose="020B0606030504020204"/>
            </a:endParaRPr>
          </a:p>
          <a:p>
            <a:pPr algn="ctr"/>
            <a:r>
              <a:rPr lang="en-US" sz="2000" dirty="0">
                <a:solidFill>
                  <a:schemeClr val="bg1"/>
                </a:solidFill>
                <a:latin typeface="Open Sans" panose="020B0606030504020204"/>
              </a:rPr>
              <a:t>If your child is working through our specific fluency books they will read 2/3 chapters a week in school and it would be helpful if could ensure that they re-read those chapters again at home instead of reading ahead in the book. We do extensive preparation before each chapter to support children’s reading and comprehension, which is why re-reading at home is especially valuable.</a:t>
            </a:r>
            <a:endParaRPr lang="en-US" sz="2400" dirty="0">
              <a:latin typeface="Open Sans" panose="020B0606030504020204"/>
            </a:endParaRPr>
          </a:p>
          <a:p>
            <a:endParaRPr lang="en-US" sz="2000" dirty="0">
              <a:latin typeface="Comic Sans MS" panose="030F0702030302020204" pitchFamily="66" charset="0"/>
            </a:endParaRPr>
          </a:p>
          <a:p>
            <a:endParaRPr lang="en-US" sz="2400" dirty="0"/>
          </a:p>
          <a:p>
            <a:endParaRPr lang="en-US" sz="2400" dirty="0"/>
          </a:p>
        </p:txBody>
      </p:sp>
    </p:spTree>
    <p:extLst>
      <p:ext uri="{BB962C8B-B14F-4D97-AF65-F5344CB8AC3E}">
        <p14:creationId xmlns:p14="http://schemas.microsoft.com/office/powerpoint/2010/main" val="327378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58353" y="0"/>
            <a:ext cx="7675294" cy="1356360"/>
          </a:xfrm>
        </p:spPr>
        <p:txBody>
          <a:bodyPr>
            <a:noAutofit/>
          </a:bodyPr>
          <a:lstStyle/>
          <a:p>
            <a:r>
              <a:rPr lang="en-GB" sz="4800"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Reading/Library Books</a:t>
            </a:r>
          </a:p>
        </p:txBody>
      </p:sp>
      <p:sp>
        <p:nvSpPr>
          <p:cNvPr id="3" name="TextBox 2"/>
          <p:cNvSpPr txBox="1"/>
          <p:nvPr/>
        </p:nvSpPr>
        <p:spPr>
          <a:xfrm>
            <a:off x="835269" y="984738"/>
            <a:ext cx="10137531" cy="7232749"/>
          </a:xfrm>
          <a:prstGeom prst="rect">
            <a:avLst/>
          </a:prstGeom>
          <a:noFill/>
        </p:spPr>
        <p:txBody>
          <a:bodyPr wrap="square" rtlCol="0">
            <a:spAutoFit/>
          </a:bodyPr>
          <a:lstStyle/>
          <a:p>
            <a:endParaRPr lang="en-US"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US" sz="2000" dirty="0">
                <a:solidFill>
                  <a:schemeClr val="bg1"/>
                </a:solidFill>
                <a:latin typeface="Open Sans" panose="020B0606030504020204"/>
              </a:rPr>
              <a:t>To ensure that our children have </a:t>
            </a:r>
            <a:r>
              <a:rPr lang="en-US" sz="2000" b="1" dirty="0">
                <a:solidFill>
                  <a:schemeClr val="bg1"/>
                </a:solidFill>
                <a:latin typeface="Open Sans" panose="020B0606030504020204"/>
              </a:rPr>
              <a:t>engaging books suitably matched to their correct level</a:t>
            </a:r>
            <a:r>
              <a:rPr lang="en-US" sz="2000" dirty="0">
                <a:solidFill>
                  <a:schemeClr val="bg1"/>
                </a:solidFill>
                <a:latin typeface="Open Sans" panose="020B0606030504020204"/>
              </a:rPr>
              <a:t>, it is important that we keep on top of our book stock.</a:t>
            </a:r>
          </a:p>
          <a:p>
            <a:pPr algn="just"/>
            <a:endParaRPr lang="en-US" sz="2000" dirty="0">
              <a:solidFill>
                <a:schemeClr val="bg1"/>
              </a:solidFill>
              <a:latin typeface="Open Sans" panose="020B0606030504020204"/>
            </a:endParaRPr>
          </a:p>
          <a:p>
            <a:pPr algn="just"/>
            <a:r>
              <a:rPr lang="en-US" sz="2000" dirty="0">
                <a:solidFill>
                  <a:schemeClr val="bg1"/>
                </a:solidFill>
                <a:latin typeface="Open Sans" panose="020B0606030504020204"/>
              </a:rPr>
              <a:t>📱 </a:t>
            </a:r>
            <a:r>
              <a:rPr lang="en-US" sz="2000" b="1" dirty="0">
                <a:solidFill>
                  <a:schemeClr val="bg1"/>
                </a:solidFill>
                <a:latin typeface="Open Sans" panose="020B0606030504020204"/>
              </a:rPr>
              <a:t>Lost or damaged books:</a:t>
            </a:r>
            <a:r>
              <a:rPr lang="en-US" sz="2000" dirty="0">
                <a:solidFill>
                  <a:schemeClr val="bg1"/>
                </a:solidFill>
                <a:latin typeface="Open Sans" panose="020B0606030504020204"/>
              </a:rPr>
              <a:t> You will be informed via text if a book is missing. We understand that it may simply have been forgotten at home, so please check before assuming it is lost.</a:t>
            </a:r>
          </a:p>
          <a:p>
            <a:pPr algn="just"/>
            <a:endParaRPr lang="en-US" sz="2000" dirty="0">
              <a:solidFill>
                <a:schemeClr val="bg1"/>
              </a:solidFill>
              <a:latin typeface="Open Sans" panose="020B0606030504020204"/>
            </a:endParaRPr>
          </a:p>
          <a:p>
            <a:pPr algn="just"/>
            <a:r>
              <a:rPr lang="en-US" sz="2000" b="1" dirty="0">
                <a:solidFill>
                  <a:schemeClr val="bg1"/>
                </a:solidFill>
                <a:latin typeface="Open Sans" panose="020B0606030504020204"/>
              </a:rPr>
              <a:t>Lost or damaged books will be charged at £5 directly via Arbor.</a:t>
            </a:r>
            <a:endParaRPr lang="en-US" sz="2000" dirty="0">
              <a:solidFill>
                <a:schemeClr val="bg1"/>
              </a:solidFill>
              <a:latin typeface="Open Sans" panose="020B0606030504020204"/>
            </a:endParaRPr>
          </a:p>
          <a:p>
            <a:pPr algn="just"/>
            <a:endParaRPr lang="en-US" sz="2000" dirty="0">
              <a:solidFill>
                <a:schemeClr val="bg1"/>
              </a:solidFill>
              <a:latin typeface="Open Sans" panose="020B0606030504020204"/>
            </a:endParaRPr>
          </a:p>
          <a:p>
            <a:pPr algn="just"/>
            <a:r>
              <a:rPr lang="en-US" sz="2000" dirty="0">
                <a:solidFill>
                  <a:schemeClr val="bg1"/>
                </a:solidFill>
                <a:latin typeface="Open Sans" panose="020B0606030504020204"/>
              </a:rPr>
              <a:t>🛡️ </a:t>
            </a:r>
            <a:r>
              <a:rPr lang="en-US" sz="2000" b="1" dirty="0">
                <a:solidFill>
                  <a:schemeClr val="bg1"/>
                </a:solidFill>
                <a:latin typeface="Open Sans" panose="020B0606030504020204"/>
              </a:rPr>
              <a:t>Please help us protect books:</a:t>
            </a:r>
            <a:r>
              <a:rPr lang="en-US" sz="2000" dirty="0">
                <a:solidFill>
                  <a:schemeClr val="bg1"/>
                </a:solidFill>
                <a:latin typeface="Open Sans" panose="020B0606030504020204"/>
              </a:rPr>
              <a:t> Consider providing your child with a </a:t>
            </a:r>
            <a:r>
              <a:rPr lang="en-US" sz="2000" b="1" dirty="0">
                <a:solidFill>
                  <a:schemeClr val="bg1"/>
                </a:solidFill>
                <a:latin typeface="Open Sans" panose="020B0606030504020204"/>
              </a:rPr>
              <a:t>plastic reading folder</a:t>
            </a:r>
            <a:r>
              <a:rPr lang="en-US" sz="2000" dirty="0">
                <a:solidFill>
                  <a:schemeClr val="bg1"/>
                </a:solidFill>
                <a:latin typeface="Open Sans" panose="020B0606030504020204"/>
              </a:rPr>
              <a:t>. We have had many books damaged when water bottles have leaked inside school bags.</a:t>
            </a:r>
          </a:p>
          <a:p>
            <a:pPr algn="just"/>
            <a:endParaRPr lang="en-US" sz="2000" b="1" dirty="0">
              <a:solidFill>
                <a:schemeClr val="bg1"/>
              </a:solidFill>
              <a:latin typeface="Open Sans" panose="020B0606030504020204"/>
            </a:endParaRPr>
          </a:p>
          <a:p>
            <a:pPr algn="just"/>
            <a:r>
              <a:rPr lang="en-US" sz="2000" b="1" dirty="0">
                <a:solidFill>
                  <a:schemeClr val="bg1"/>
                </a:solidFill>
                <a:latin typeface="Open Sans" panose="020B0606030504020204"/>
              </a:rPr>
              <a:t>Thank you for helping us to look after our reading books and keep our stock available for everyone.</a:t>
            </a:r>
            <a:endParaRPr lang="en-US" sz="2000" dirty="0">
              <a:solidFill>
                <a:schemeClr val="bg1"/>
              </a:solidFill>
              <a:latin typeface="Open Sans" panose="020B0606030504020204"/>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endParaRPr lang="en-US" sz="2400" dirty="0">
              <a:latin typeface="Comic Sans MS" panose="030F0702030302020204" pitchFamily="66" charset="0"/>
            </a:endParaRPr>
          </a:p>
          <a:p>
            <a:endParaRPr lang="en-US" sz="2000" dirty="0">
              <a:latin typeface="Comic Sans MS" panose="030F0702030302020204" pitchFamily="66" charset="0"/>
            </a:endParaRPr>
          </a:p>
          <a:p>
            <a:endParaRPr lang="en-US" sz="2400" dirty="0"/>
          </a:p>
          <a:p>
            <a:endParaRPr lang="en-US" sz="2400" dirty="0"/>
          </a:p>
        </p:txBody>
      </p:sp>
    </p:spTree>
    <p:extLst>
      <p:ext uri="{BB962C8B-B14F-4D97-AF65-F5344CB8AC3E}">
        <p14:creationId xmlns:p14="http://schemas.microsoft.com/office/powerpoint/2010/main" val="719629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74776" y="-123093"/>
            <a:ext cx="7675294" cy="1356360"/>
          </a:xfrm>
        </p:spPr>
        <p:txBody>
          <a:bodyPr>
            <a:noAutofit/>
          </a:bodyPr>
          <a:lstStyle/>
          <a:p>
            <a:r>
              <a:rPr lang="en-GB" sz="4800" u="sng" dirty="0">
                <a:solidFill>
                  <a:schemeClr val="accent3"/>
                </a:solidFill>
                <a:latin typeface="Open Sans" panose="020B0606030504020204" pitchFamily="34" charset="0"/>
                <a:ea typeface="Open Sans" panose="020B0606030504020204" pitchFamily="34" charset="0"/>
                <a:cs typeface="Open Sans" panose="020B0606030504020204" pitchFamily="34" charset="0"/>
              </a:rPr>
              <a:t>Spelling</a:t>
            </a:r>
          </a:p>
        </p:txBody>
      </p:sp>
      <p:sp>
        <p:nvSpPr>
          <p:cNvPr id="3" name="TextBox 2"/>
          <p:cNvSpPr txBox="1"/>
          <p:nvPr/>
        </p:nvSpPr>
        <p:spPr>
          <a:xfrm>
            <a:off x="853199" y="1105935"/>
            <a:ext cx="10137531" cy="4832092"/>
          </a:xfrm>
          <a:prstGeom prst="rect">
            <a:avLst/>
          </a:prstGeom>
          <a:noFill/>
        </p:spPr>
        <p:txBody>
          <a:bodyPr wrap="square" rtlCol="0">
            <a:spAutoFit/>
          </a:bodyPr>
          <a:lstStyle/>
          <a:p>
            <a:endParaRPr lang="en-US" sz="2400" dirty="0">
              <a:latin typeface="Open Sans" panose="020B0606030504020204" pitchFamily="34" charset="0"/>
              <a:ea typeface="Open Sans" panose="020B0606030504020204" pitchFamily="34" charset="0"/>
              <a:cs typeface="Open Sans" panose="020B0606030504020204" pitchFamily="34" charset="0"/>
            </a:endParaRPr>
          </a:p>
          <a:p>
            <a:pPr marL="34290" indent="0">
              <a:buNone/>
            </a:pP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a:p>
            <a:pPr algn="just"/>
            <a:r>
              <a:rPr lang="en-US" sz="2400" dirty="0">
                <a:solidFill>
                  <a:schemeClr val="bg1"/>
                </a:solidFill>
              </a:rPr>
              <a:t>In spelling, we aim to teach children how to spell accurately and identify mistakes, rather than simply learning lists of words they may rarely use or remember.</a:t>
            </a:r>
          </a:p>
          <a:p>
            <a:pPr algn="just"/>
            <a:endParaRPr lang="en-US" sz="2400" dirty="0">
              <a:solidFill>
                <a:schemeClr val="bg1"/>
              </a:solidFill>
            </a:endParaRPr>
          </a:p>
          <a:p>
            <a:pPr algn="just"/>
            <a:r>
              <a:rPr lang="en-US" sz="2400" dirty="0">
                <a:solidFill>
                  <a:schemeClr val="bg1"/>
                </a:solidFill>
              </a:rPr>
              <a:t>If you would like to support your child at home, the spelling overview for each half term can be found on the Year 6 class page in the </a:t>
            </a:r>
            <a:r>
              <a:rPr lang="en-US" sz="2400" b="1" dirty="0">
                <a:solidFill>
                  <a:schemeClr val="bg1"/>
                </a:solidFill>
              </a:rPr>
              <a:t>Knowledge </a:t>
            </a:r>
            <a:r>
              <a:rPr lang="en-US" sz="2400" b="1" dirty="0" err="1">
                <a:solidFill>
                  <a:schemeClr val="bg1"/>
                </a:solidFill>
              </a:rPr>
              <a:t>Organiser</a:t>
            </a:r>
            <a:r>
              <a:rPr lang="en-US" sz="2400" dirty="0">
                <a:solidFill>
                  <a:schemeClr val="bg1"/>
                </a:solidFill>
              </a:rPr>
              <a:t> section. </a:t>
            </a: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endParaRPr lang="en-US" sz="2400" dirty="0">
              <a:latin typeface="Comic Sans MS" panose="030F0702030302020204" pitchFamily="66" charset="0"/>
            </a:endParaRPr>
          </a:p>
          <a:p>
            <a:endParaRPr lang="en-US" sz="2000" dirty="0">
              <a:latin typeface="Comic Sans MS" panose="030F0702030302020204" pitchFamily="66" charset="0"/>
            </a:endParaRPr>
          </a:p>
          <a:p>
            <a:endParaRPr lang="en-US" sz="2400" dirty="0"/>
          </a:p>
          <a:p>
            <a:endParaRPr lang="en-US" sz="2400" dirty="0"/>
          </a:p>
        </p:txBody>
      </p:sp>
    </p:spTree>
    <p:extLst>
      <p:ext uri="{BB962C8B-B14F-4D97-AF65-F5344CB8AC3E}">
        <p14:creationId xmlns:p14="http://schemas.microsoft.com/office/powerpoint/2010/main" val="2581574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60984" y="136106"/>
            <a:ext cx="9133730" cy="1233424"/>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Homework</a:t>
            </a:r>
          </a:p>
        </p:txBody>
      </p:sp>
      <p:sp>
        <p:nvSpPr>
          <p:cNvPr id="5" name="Content Placeholder 4">
            <a:extLst>
              <a:ext uri="{FF2B5EF4-FFF2-40B4-BE49-F238E27FC236}">
                <a16:creationId xmlns:a16="http://schemas.microsoft.com/office/drawing/2014/main" id="{3119FB23-3212-47FC-971F-F923E0BC59D2}"/>
              </a:ext>
            </a:extLst>
          </p:cNvPr>
          <p:cNvSpPr>
            <a:spLocks noGrp="1"/>
          </p:cNvSpPr>
          <p:nvPr>
            <p:ph idx="1"/>
          </p:nvPr>
        </p:nvSpPr>
        <p:spPr>
          <a:xfrm>
            <a:off x="772747" y="1256443"/>
            <a:ext cx="10541000" cy="5330296"/>
          </a:xfrm>
        </p:spPr>
        <p:txBody>
          <a:bodyPr>
            <a:normAutofit lnSpcReduction="10000"/>
          </a:bodyPr>
          <a:lstStyle/>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We are adopting a new approach to homework that focuses on reinforcing the important key skills used across a variety of subjects. </a:t>
            </a:r>
          </a:p>
          <a:p>
            <a:pPr marL="0" indent="0" algn="just">
              <a:buNone/>
            </a:pPr>
            <a:endPar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lgn="just">
              <a:buNone/>
            </a:pPr>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Homework will focus on 3 core skills:</a:t>
            </a: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Reading</a:t>
            </a: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Spelling (key words and vocabulary, rather than spelling lists)</a:t>
            </a: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Multiplication tables</a:t>
            </a:r>
          </a:p>
          <a:p>
            <a:pPr algn="just"/>
            <a:endPar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“Reading is the gateway for children that makes all other learning possible” – Children’s reading fluency helps with EVERY subject. </a:t>
            </a: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Analysis of children’s writing and spelling, across all subjects, has led to this change to improve overall structure</a:t>
            </a:r>
          </a:p>
          <a:p>
            <a:pPr algn="just"/>
            <a:r>
              <a:rPr lang="en-US" sz="2200" dirty="0">
                <a:solidFill>
                  <a:schemeClr val="bg1"/>
                </a:solidFill>
                <a:latin typeface="Open Sans" panose="020B0606030504020204" pitchFamily="34" charset="0"/>
                <a:ea typeface="Open Sans" panose="020B0606030504020204" pitchFamily="34" charset="0"/>
                <a:cs typeface="Open Sans" panose="020B0606030504020204" pitchFamily="34" charset="0"/>
              </a:rPr>
              <a:t>Multiplication – and related division – helps children to flourish in all areas of mathematics</a:t>
            </a:r>
          </a:p>
          <a:p>
            <a:endParaRPr lang="en-GB" dirty="0"/>
          </a:p>
        </p:txBody>
      </p:sp>
    </p:spTree>
    <p:extLst>
      <p:ext uri="{BB962C8B-B14F-4D97-AF65-F5344CB8AC3E}">
        <p14:creationId xmlns:p14="http://schemas.microsoft.com/office/powerpoint/2010/main" val="4247988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60984" y="136106"/>
            <a:ext cx="9133730" cy="1233424"/>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Year 6 Homework</a:t>
            </a:r>
          </a:p>
        </p:txBody>
      </p:sp>
      <p:graphicFrame>
        <p:nvGraphicFramePr>
          <p:cNvPr id="4" name="Table 3"/>
          <p:cNvGraphicFramePr>
            <a:graphicFrameLocks noGrp="1"/>
          </p:cNvGraphicFramePr>
          <p:nvPr>
            <p:extLst>
              <p:ext uri="{D42A27DB-BD31-4B8C-83A1-F6EECF244321}">
                <p14:modId xmlns:p14="http://schemas.microsoft.com/office/powerpoint/2010/main" val="3081689396"/>
              </p:ext>
            </p:extLst>
          </p:nvPr>
        </p:nvGraphicFramePr>
        <p:xfrm>
          <a:off x="703384" y="1456881"/>
          <a:ext cx="10805746" cy="3730866"/>
        </p:xfrm>
        <a:graphic>
          <a:graphicData uri="http://schemas.openxmlformats.org/drawingml/2006/table">
            <a:tbl>
              <a:tblPr firstRow="1" firstCol="1" bandRow="1">
                <a:tableStyleId>{16D9F66E-5EB9-4882-86FB-DCBF35E3C3E4}</a:tableStyleId>
              </a:tblPr>
              <a:tblGrid>
                <a:gridCol w="5141865">
                  <a:extLst>
                    <a:ext uri="{9D8B030D-6E8A-4147-A177-3AD203B41FA5}">
                      <a16:colId xmlns:a16="http://schemas.microsoft.com/office/drawing/2014/main" val="2382712954"/>
                    </a:ext>
                  </a:extLst>
                </a:gridCol>
                <a:gridCol w="5663881">
                  <a:extLst>
                    <a:ext uri="{9D8B030D-6E8A-4147-A177-3AD203B41FA5}">
                      <a16:colId xmlns:a16="http://schemas.microsoft.com/office/drawing/2014/main" val="1968115183"/>
                    </a:ext>
                  </a:extLst>
                </a:gridCol>
              </a:tblGrid>
              <a:tr h="1247573">
                <a:tc>
                  <a:txBody>
                    <a:bodyPr/>
                    <a:lstStyle/>
                    <a:p>
                      <a:pPr>
                        <a:lnSpc>
                          <a:spcPct val="107000"/>
                        </a:lnSpc>
                        <a:spcAft>
                          <a:spcPts val="800"/>
                        </a:spcAft>
                      </a:pPr>
                      <a:r>
                        <a:rPr lang="en-GB" sz="2000" b="0" dirty="0">
                          <a:solidFill>
                            <a:srgbClr val="002060"/>
                          </a:solidFill>
                          <a:effectLst/>
                          <a:latin typeface="Open Sans" panose="020B0606030504020204"/>
                        </a:rPr>
                        <a:t>Reading (a school</a:t>
                      </a:r>
                      <a:r>
                        <a:rPr lang="en-GB" sz="2000" b="0" baseline="0" dirty="0">
                          <a:solidFill>
                            <a:srgbClr val="002060"/>
                          </a:solidFill>
                          <a:effectLst/>
                          <a:latin typeface="Open Sans" panose="020B0606030504020204"/>
                        </a:rPr>
                        <a:t> </a:t>
                      </a:r>
                      <a:r>
                        <a:rPr lang="en-GB" sz="2000" b="0" dirty="0">
                          <a:solidFill>
                            <a:srgbClr val="002060"/>
                          </a:solidFill>
                          <a:effectLst/>
                          <a:latin typeface="Open Sans" panose="020B0606030504020204"/>
                        </a:rPr>
                        <a:t>reading book, a Library book and/or a</a:t>
                      </a:r>
                      <a:r>
                        <a:rPr lang="en-GB" sz="2000" b="0" baseline="0" dirty="0">
                          <a:solidFill>
                            <a:srgbClr val="002060"/>
                          </a:solidFill>
                          <a:effectLst/>
                          <a:latin typeface="Open Sans" panose="020B0606030504020204"/>
                        </a:rPr>
                        <a:t> </a:t>
                      </a:r>
                      <a:r>
                        <a:rPr lang="en-GB" sz="2000" b="0" dirty="0">
                          <a:solidFill>
                            <a:srgbClr val="002060"/>
                          </a:solidFill>
                          <a:effectLst/>
                          <a:latin typeface="Open Sans" panose="020B0606030504020204"/>
                        </a:rPr>
                        <a:t>books at home) </a:t>
                      </a:r>
                      <a:endParaRPr lang="en-GB" sz="2000" b="0" dirty="0">
                        <a:solidFill>
                          <a:srgbClr val="002060"/>
                        </a:solidFill>
                        <a:effectLst/>
                        <a:latin typeface="Open Sans" panose="020B0606030504020204"/>
                        <a:ea typeface="Calibri" panose="020F0502020204030204" pitchFamily="34" charset="0"/>
                        <a:cs typeface="Times New Roman" panose="02020603050405020304" pitchFamily="18" charset="0"/>
                      </a:endParaRPr>
                    </a:p>
                  </a:txBody>
                  <a:tcPr marL="63500" marR="66675" marT="43180" marB="0"/>
                </a:tc>
                <a:tc>
                  <a:txBody>
                    <a:bodyPr/>
                    <a:lstStyle/>
                    <a:p>
                      <a:pPr marL="342900" indent="-342900">
                        <a:lnSpc>
                          <a:spcPct val="107000"/>
                        </a:lnSpc>
                        <a:spcAft>
                          <a:spcPts val="800"/>
                        </a:spcAft>
                        <a:buFontTx/>
                        <a:buChar char="-"/>
                      </a:pPr>
                      <a:r>
                        <a:rPr lang="en-GB" sz="2000" b="0" dirty="0">
                          <a:solidFill>
                            <a:srgbClr val="002060"/>
                          </a:solidFill>
                          <a:effectLst/>
                          <a:latin typeface="Open Sans" panose="020B0606030504020204"/>
                        </a:rPr>
                        <a:t>Encourage reading every day </a:t>
                      </a:r>
                    </a:p>
                    <a:p>
                      <a:pPr marL="342900" indent="-342900">
                        <a:lnSpc>
                          <a:spcPct val="107000"/>
                        </a:lnSpc>
                        <a:spcAft>
                          <a:spcPts val="800"/>
                        </a:spcAft>
                        <a:buFontTx/>
                        <a:buChar char="-"/>
                      </a:pPr>
                      <a:r>
                        <a:rPr lang="en-US" sz="2000" b="0" dirty="0">
                          <a:solidFill>
                            <a:srgbClr val="002060"/>
                          </a:solidFill>
                          <a:effectLst/>
                          <a:latin typeface="Open Sans" panose="020B0606030504020204"/>
                        </a:rPr>
                        <a:t>Please encourage your child to record</a:t>
                      </a:r>
                      <a:r>
                        <a:rPr lang="en-US" sz="2000" b="0" baseline="0" dirty="0">
                          <a:solidFill>
                            <a:srgbClr val="002060"/>
                          </a:solidFill>
                          <a:effectLst/>
                          <a:latin typeface="Open Sans" panose="020B0606030504020204"/>
                        </a:rPr>
                        <a:t> ALL reading in reading record</a:t>
                      </a:r>
                      <a:endParaRPr lang="en-GB" sz="2000" b="0" dirty="0">
                        <a:solidFill>
                          <a:srgbClr val="002060"/>
                        </a:solidFill>
                        <a:effectLst/>
                        <a:latin typeface="Open Sans" panose="020B0606030504020204"/>
                      </a:endParaRPr>
                    </a:p>
                    <a:p>
                      <a:pPr>
                        <a:lnSpc>
                          <a:spcPct val="107000"/>
                        </a:lnSpc>
                        <a:spcAft>
                          <a:spcPts val="800"/>
                        </a:spcAft>
                      </a:pPr>
                      <a:r>
                        <a:rPr lang="en-GB" sz="2000" b="0" dirty="0">
                          <a:solidFill>
                            <a:srgbClr val="002060"/>
                          </a:solidFill>
                          <a:effectLst/>
                          <a:latin typeface="Open Sans" panose="020B0606030504020204"/>
                        </a:rPr>
                        <a:t> </a:t>
                      </a:r>
                      <a:endParaRPr lang="en-GB" sz="2000" b="0" dirty="0">
                        <a:solidFill>
                          <a:srgbClr val="002060"/>
                        </a:solidFill>
                        <a:effectLst/>
                        <a:latin typeface="Open Sans" panose="020B0606030504020204"/>
                        <a:ea typeface="Calibri" panose="020F0502020204030204" pitchFamily="34" charset="0"/>
                        <a:cs typeface="Times New Roman" panose="02020603050405020304" pitchFamily="18" charset="0"/>
                      </a:endParaRPr>
                    </a:p>
                  </a:txBody>
                  <a:tcPr marL="63500" marR="66675" marT="43180" marB="0"/>
                </a:tc>
                <a:extLst>
                  <a:ext uri="{0D108BD9-81ED-4DB2-BD59-A6C34878D82A}">
                    <a16:rowId xmlns:a16="http://schemas.microsoft.com/office/drawing/2014/main" val="4045645933"/>
                  </a:ext>
                </a:extLst>
              </a:tr>
              <a:tr h="1006256">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b="0" dirty="0">
                          <a:solidFill>
                            <a:srgbClr val="002060"/>
                          </a:solidFill>
                          <a:effectLst/>
                          <a:latin typeface="Open Sans" panose="020B0606030504020204"/>
                        </a:rPr>
                        <a:t>Spellings -</a:t>
                      </a:r>
                    </a:p>
                    <a:p>
                      <a:pPr>
                        <a:lnSpc>
                          <a:spcPct val="107000"/>
                        </a:lnSpc>
                        <a:spcAft>
                          <a:spcPts val="800"/>
                        </a:spcAft>
                      </a:pPr>
                      <a:r>
                        <a:rPr lang="en-GB" sz="2000" b="0" dirty="0">
                          <a:solidFill>
                            <a:srgbClr val="002060"/>
                          </a:solidFill>
                          <a:effectLst/>
                          <a:latin typeface="Open Sans" panose="020B0606030504020204"/>
                        </a:rPr>
                        <a:t> </a:t>
                      </a:r>
                      <a:endParaRPr lang="en-GB" sz="2000" b="0" dirty="0">
                        <a:solidFill>
                          <a:srgbClr val="002060"/>
                        </a:solidFill>
                        <a:effectLst/>
                        <a:latin typeface="Open Sans" panose="020B0606030504020204"/>
                        <a:ea typeface="Calibri" panose="020F0502020204030204" pitchFamily="34" charset="0"/>
                        <a:cs typeface="Times New Roman" panose="02020603050405020304" pitchFamily="18" charset="0"/>
                      </a:endParaRPr>
                    </a:p>
                  </a:txBody>
                  <a:tcPr marL="63500" marR="66675" marT="43180" marB="0"/>
                </a:tc>
                <a:tc>
                  <a:txBody>
                    <a:bodyPr/>
                    <a:lstStyle/>
                    <a:p>
                      <a:pPr marL="342900" marR="0" lvl="0" indent="-342900" algn="l" defTabSz="914400" rtl="0" eaLnBrk="1" fontAlgn="auto" latinLnBrk="0" hangingPunct="1">
                        <a:lnSpc>
                          <a:spcPct val="107000"/>
                        </a:lnSpc>
                        <a:spcBef>
                          <a:spcPts val="0"/>
                        </a:spcBef>
                        <a:spcAft>
                          <a:spcPts val="800"/>
                        </a:spcAft>
                        <a:buClrTx/>
                        <a:buSzTx/>
                        <a:buFontTx/>
                        <a:buChar char="-"/>
                        <a:tabLst/>
                        <a:defRPr/>
                      </a:pPr>
                      <a:r>
                        <a:rPr lang="en-GB" sz="2000" b="0" dirty="0">
                          <a:solidFill>
                            <a:srgbClr val="002060"/>
                          </a:solidFill>
                          <a:effectLst/>
                          <a:latin typeface="Open Sans" panose="020B0606030504020204"/>
                        </a:rPr>
                        <a:t>Pathways to Spell </a:t>
                      </a:r>
                    </a:p>
                    <a:p>
                      <a:pPr marL="342900" marR="0" lvl="0" indent="-342900" algn="l" defTabSz="914400" rtl="0" eaLnBrk="1" fontAlgn="auto" latinLnBrk="0" hangingPunct="1">
                        <a:lnSpc>
                          <a:spcPct val="107000"/>
                        </a:lnSpc>
                        <a:spcBef>
                          <a:spcPts val="0"/>
                        </a:spcBef>
                        <a:spcAft>
                          <a:spcPts val="800"/>
                        </a:spcAft>
                        <a:buClrTx/>
                        <a:buSzTx/>
                        <a:buFontTx/>
                        <a:buChar char="-"/>
                        <a:tabLst/>
                        <a:defRPr/>
                      </a:pPr>
                      <a:r>
                        <a:rPr lang="en-GB" sz="2000" b="0" dirty="0">
                          <a:solidFill>
                            <a:srgbClr val="002060"/>
                          </a:solidFill>
                          <a:effectLst/>
                          <a:latin typeface="Open Sans" panose="020B0606030504020204"/>
                        </a:rPr>
                        <a:t>Year 6 Statutory Spellings</a:t>
                      </a:r>
                    </a:p>
                    <a:p>
                      <a:pPr marL="342900" marR="0" lvl="0" indent="-342900" algn="l" defTabSz="914400" rtl="0" eaLnBrk="1" fontAlgn="auto" latinLnBrk="0" hangingPunct="1">
                        <a:lnSpc>
                          <a:spcPct val="107000"/>
                        </a:lnSpc>
                        <a:spcBef>
                          <a:spcPts val="0"/>
                        </a:spcBef>
                        <a:spcAft>
                          <a:spcPts val="800"/>
                        </a:spcAft>
                        <a:buClrTx/>
                        <a:buSzTx/>
                        <a:buFontTx/>
                        <a:buChar char="-"/>
                        <a:tabLst/>
                        <a:defRPr/>
                      </a:pPr>
                      <a:r>
                        <a:rPr lang="en-US" sz="2000" b="0" kern="1200" dirty="0">
                          <a:solidFill>
                            <a:srgbClr val="002060"/>
                          </a:solidFill>
                          <a:effectLst/>
                          <a:latin typeface="Open Sans" panose="020B0606030504020204"/>
                          <a:ea typeface="+mn-ea"/>
                          <a:cs typeface="+mn-cs"/>
                        </a:rPr>
                        <a:t>Tested</a:t>
                      </a:r>
                      <a:r>
                        <a:rPr lang="en-US" sz="2000" b="0" kern="1200" baseline="0" dirty="0">
                          <a:solidFill>
                            <a:srgbClr val="002060"/>
                          </a:solidFill>
                          <a:effectLst/>
                          <a:latin typeface="Open Sans" panose="020B0606030504020204"/>
                          <a:ea typeface="+mn-ea"/>
                          <a:cs typeface="+mn-cs"/>
                        </a:rPr>
                        <a:t> in school at random</a:t>
                      </a:r>
                      <a:endParaRPr lang="en-GB" sz="2000" b="0" kern="1200" dirty="0">
                        <a:solidFill>
                          <a:srgbClr val="002060"/>
                        </a:solidFill>
                        <a:effectLst/>
                        <a:latin typeface="Open Sans" panose="020B0606030504020204"/>
                        <a:ea typeface="+mn-ea"/>
                        <a:cs typeface="+mn-cs"/>
                      </a:endParaRPr>
                    </a:p>
                  </a:txBody>
                  <a:tcPr marL="63500" marR="66675" marT="43180" marB="0"/>
                </a:tc>
                <a:extLst>
                  <a:ext uri="{0D108BD9-81ED-4DB2-BD59-A6C34878D82A}">
                    <a16:rowId xmlns:a16="http://schemas.microsoft.com/office/drawing/2014/main" val="33914841"/>
                  </a:ext>
                </a:extLst>
              </a:tr>
              <a:tr h="501580">
                <a:tc>
                  <a:txBody>
                    <a:bodyPr/>
                    <a:lstStyle/>
                    <a:p>
                      <a:pPr marL="0" indent="0">
                        <a:lnSpc>
                          <a:spcPct val="107000"/>
                        </a:lnSpc>
                        <a:spcAft>
                          <a:spcPts val="800"/>
                        </a:spcAft>
                        <a:buFontTx/>
                        <a:buNone/>
                      </a:pPr>
                      <a:r>
                        <a:rPr lang="en-GB" sz="2000" b="0" dirty="0">
                          <a:solidFill>
                            <a:srgbClr val="002060"/>
                          </a:solidFill>
                          <a:effectLst/>
                          <a:latin typeface="Open Sans" panose="020B0606030504020204"/>
                        </a:rPr>
                        <a:t>Maths</a:t>
                      </a:r>
                    </a:p>
                  </a:txBody>
                  <a:tcPr marL="63500" marR="66675" marT="43180" marB="0"/>
                </a:tc>
                <a:tc>
                  <a:txBody>
                    <a:bodyPr/>
                    <a:lstStyle/>
                    <a:p>
                      <a:pPr marL="342900" marR="0" lvl="0" indent="-342900" algn="l" defTabSz="914400" rtl="0" eaLnBrk="1" fontAlgn="auto" latinLnBrk="0" hangingPunct="1">
                        <a:lnSpc>
                          <a:spcPct val="107000"/>
                        </a:lnSpc>
                        <a:spcBef>
                          <a:spcPts val="0"/>
                        </a:spcBef>
                        <a:spcAft>
                          <a:spcPts val="800"/>
                        </a:spcAft>
                        <a:buClrTx/>
                        <a:buSzTx/>
                        <a:buFontTx/>
                        <a:buChar char="-"/>
                        <a:tabLst/>
                        <a:defRPr/>
                      </a:pPr>
                      <a:r>
                        <a:rPr lang="en-US" sz="2000" b="0" kern="1200" dirty="0">
                          <a:solidFill>
                            <a:srgbClr val="002060"/>
                          </a:solidFill>
                          <a:effectLst/>
                          <a:latin typeface="Open Sans" panose="020B0606030504020204"/>
                          <a:ea typeface="+mn-ea"/>
                          <a:cs typeface="+mn-cs"/>
                        </a:rPr>
                        <a:t>Times Tables Rock Stars</a:t>
                      </a:r>
                      <a:endParaRPr lang="en-GB" sz="2000" b="0" kern="1200" dirty="0">
                        <a:solidFill>
                          <a:srgbClr val="002060"/>
                        </a:solidFill>
                        <a:effectLst/>
                        <a:latin typeface="Open Sans" panose="020B0606030504020204"/>
                        <a:ea typeface="+mn-ea"/>
                        <a:cs typeface="+mn-cs"/>
                      </a:endParaRPr>
                    </a:p>
                  </a:txBody>
                  <a:tcPr marL="63500" marR="66675" marT="43180" marB="0"/>
                </a:tc>
                <a:extLst>
                  <a:ext uri="{0D108BD9-81ED-4DB2-BD59-A6C34878D82A}">
                    <a16:rowId xmlns:a16="http://schemas.microsoft.com/office/drawing/2014/main" val="1270309824"/>
                  </a:ext>
                </a:extLst>
              </a:tr>
              <a:tr h="501580">
                <a:tc>
                  <a:txBody>
                    <a:bodyPr/>
                    <a:lstStyle/>
                    <a:p>
                      <a:pPr marL="0" indent="0">
                        <a:lnSpc>
                          <a:spcPct val="107000"/>
                        </a:lnSpc>
                        <a:spcAft>
                          <a:spcPts val="800"/>
                        </a:spcAft>
                        <a:buFontTx/>
                        <a:buNone/>
                      </a:pPr>
                      <a:r>
                        <a:rPr lang="en-US" sz="2000" b="0" dirty="0">
                          <a:solidFill>
                            <a:srgbClr val="002060"/>
                          </a:solidFill>
                          <a:effectLst/>
                          <a:latin typeface="Open Sans" panose="020B0606030504020204"/>
                        </a:rPr>
                        <a:t>SATs</a:t>
                      </a:r>
                      <a:r>
                        <a:rPr lang="en-US" sz="2000" b="0" baseline="0" dirty="0">
                          <a:solidFill>
                            <a:srgbClr val="002060"/>
                          </a:solidFill>
                          <a:effectLst/>
                          <a:latin typeface="Open Sans" panose="020B0606030504020204"/>
                        </a:rPr>
                        <a:t> Specific </a:t>
                      </a:r>
                      <a:endParaRPr lang="en-GB" sz="2000" b="0" dirty="0">
                        <a:solidFill>
                          <a:srgbClr val="002060"/>
                        </a:solidFill>
                        <a:effectLst/>
                        <a:latin typeface="Open Sans" panose="020B0606030504020204"/>
                      </a:endParaRPr>
                    </a:p>
                  </a:txBody>
                  <a:tcPr marL="63500" marR="66675" marT="43180" marB="0"/>
                </a:tc>
                <a:tc>
                  <a:txBody>
                    <a:bodyPr/>
                    <a:lstStyle/>
                    <a:p>
                      <a:pPr marL="342900" marR="0" lvl="0" indent="-342900" algn="l" defTabSz="914400" rtl="0" eaLnBrk="1" fontAlgn="auto" latinLnBrk="0" hangingPunct="1">
                        <a:lnSpc>
                          <a:spcPct val="107000"/>
                        </a:lnSpc>
                        <a:spcBef>
                          <a:spcPts val="0"/>
                        </a:spcBef>
                        <a:spcAft>
                          <a:spcPts val="800"/>
                        </a:spcAft>
                        <a:buClrTx/>
                        <a:buSzTx/>
                        <a:buFontTx/>
                        <a:buChar char="-"/>
                        <a:tabLst/>
                        <a:defRPr/>
                      </a:pPr>
                      <a:r>
                        <a:rPr lang="en-US" sz="2000" b="0" kern="1200" dirty="0">
                          <a:solidFill>
                            <a:srgbClr val="002060"/>
                          </a:solidFill>
                          <a:effectLst/>
                          <a:latin typeface="Open Sans" panose="020B0606030504020204"/>
                          <a:ea typeface="+mn-ea"/>
                          <a:cs typeface="+mn-cs"/>
                        </a:rPr>
                        <a:t>Learning</a:t>
                      </a:r>
                      <a:r>
                        <a:rPr lang="en-US" sz="2000" b="0" kern="1200" baseline="0" dirty="0">
                          <a:solidFill>
                            <a:srgbClr val="002060"/>
                          </a:solidFill>
                          <a:effectLst/>
                          <a:latin typeface="Open Sans" panose="020B0606030504020204"/>
                          <a:ea typeface="+mn-ea"/>
                          <a:cs typeface="+mn-cs"/>
                        </a:rPr>
                        <a:t> By Questions</a:t>
                      </a:r>
                      <a:endParaRPr lang="en-GB" sz="2000" b="0" kern="1200" dirty="0">
                        <a:solidFill>
                          <a:srgbClr val="002060"/>
                        </a:solidFill>
                        <a:effectLst/>
                        <a:latin typeface="Open Sans" panose="020B0606030504020204"/>
                        <a:ea typeface="+mn-ea"/>
                        <a:cs typeface="+mn-cs"/>
                      </a:endParaRPr>
                    </a:p>
                  </a:txBody>
                  <a:tcPr marL="63500" marR="66675" marT="43180" marB="0"/>
                </a:tc>
                <a:extLst>
                  <a:ext uri="{0D108BD9-81ED-4DB2-BD59-A6C34878D82A}">
                    <a16:rowId xmlns:a16="http://schemas.microsoft.com/office/drawing/2014/main" val="4275964038"/>
                  </a:ext>
                </a:extLst>
              </a:tr>
            </a:tbl>
          </a:graphicData>
        </a:graphic>
      </p:graphicFrame>
    </p:spTree>
    <p:extLst>
      <p:ext uri="{BB962C8B-B14F-4D97-AF65-F5344CB8AC3E}">
        <p14:creationId xmlns:p14="http://schemas.microsoft.com/office/powerpoint/2010/main" val="1711942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190547" y="1071392"/>
            <a:ext cx="8363604" cy="54964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3124078" y="0"/>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Year 6 Information </a:t>
            </a:r>
          </a:p>
        </p:txBody>
      </p:sp>
      <p:sp>
        <p:nvSpPr>
          <p:cNvPr id="4" name="TextBox 3"/>
          <p:cNvSpPr txBox="1"/>
          <p:nvPr/>
        </p:nvSpPr>
        <p:spPr>
          <a:xfrm>
            <a:off x="3762007" y="1220861"/>
            <a:ext cx="7394329" cy="5201424"/>
          </a:xfrm>
          <a:prstGeom prst="rect">
            <a:avLst/>
          </a:prstGeom>
        </p:spPr>
        <p:txBody>
          <a:bodyPr wrap="square" rtlCol="0">
            <a:spAutoFit/>
          </a:bodyPr>
          <a:lstStyle/>
          <a:p>
            <a:pPr algn="ctr"/>
            <a:r>
              <a:rPr lang="en-US" sz="24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Uniform</a:t>
            </a:r>
            <a:endParaRPr lang="en-US"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a:p>
            <a:pPr algn="ctr"/>
            <a:r>
              <a:rPr lang="en-GB"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Uniform: </a:t>
            </a:r>
            <a:r>
              <a:rPr lang="en-GB" sz="2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White shirt, tie, jumper/cardigan/hoodie with school logo, grey trousers/shorts, grey skirt, white socks, black shoes (no trainers).</a:t>
            </a:r>
          </a:p>
          <a:p>
            <a:pPr algn="ctr"/>
            <a:endParaRPr lang="en-GB" sz="2000"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H</a:t>
            </a:r>
            <a:r>
              <a:rPr lang="en-GB"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air - </a:t>
            </a:r>
            <a:r>
              <a:rPr lang="en-GB" sz="2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children with shoulder length hair must tie it back. Staff will have bobbles in school if children forget so please don’t worry.</a:t>
            </a:r>
          </a:p>
          <a:p>
            <a:pPr algn="ctr"/>
            <a:endParaRPr lang="en-GB" sz="2000"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a:p>
            <a:pPr algn="ctr"/>
            <a:r>
              <a:rPr lang="en-GB"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PE kit: Friday </a:t>
            </a:r>
            <a:r>
              <a:rPr lang="en-US" sz="2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plus additional ad hoc days</a:t>
            </a:r>
          </a:p>
          <a:p>
            <a:pPr algn="ctr"/>
            <a:r>
              <a:rPr lang="en-GB" sz="2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Purple t-shirt, black shorts, black plimsolls/trainers for outdoors. Joggers and a jacket can be worn during colder months. </a:t>
            </a:r>
          </a:p>
          <a:p>
            <a:pPr algn="ctr"/>
            <a:endParaRPr lang="en-US"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000" b="1" dirty="0">
                <a:solidFill>
                  <a:schemeClr val="accent6"/>
                </a:solidFill>
                <a:latin typeface="Open Sans" panose="020B0606030504020204" pitchFamily="34" charset="0"/>
                <a:ea typeface="Open Sans" panose="020B0606030504020204" pitchFamily="34" charset="0"/>
                <a:cs typeface="Open Sans" panose="020B0606030504020204" pitchFamily="34" charset="0"/>
              </a:rPr>
              <a:t>Children should ensure they wear their PE kit to school on PE days. </a:t>
            </a:r>
          </a:p>
          <a:p>
            <a:pPr algn="ctr"/>
            <a:endParaRPr lang="en-US"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0" y="139407"/>
            <a:ext cx="3124078" cy="242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279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545123" y="808892"/>
            <a:ext cx="11009028" cy="57589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1714543" y="-128123"/>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SATs</a:t>
            </a:r>
          </a:p>
        </p:txBody>
      </p:sp>
      <p:sp>
        <p:nvSpPr>
          <p:cNvPr id="4" name="TextBox 3"/>
          <p:cNvSpPr txBox="1"/>
          <p:nvPr/>
        </p:nvSpPr>
        <p:spPr>
          <a:xfrm>
            <a:off x="1135244" y="1014877"/>
            <a:ext cx="10074882" cy="5539978"/>
          </a:xfrm>
          <a:prstGeom prst="rect">
            <a:avLst/>
          </a:prstGeom>
        </p:spPr>
        <p:txBody>
          <a:bodyPr wrap="square" rtlCol="0">
            <a:spAutoFit/>
          </a:bodyPr>
          <a:lstStyle/>
          <a:p>
            <a:pPr algn="ctr" fontAlgn="ctr"/>
            <a:r>
              <a:rPr lang="en-US" sz="2400" dirty="0">
                <a:solidFill>
                  <a:schemeClr val="accent6"/>
                </a:solidFill>
              </a:rPr>
              <a:t>Year 6 SATs in England for 2026 will take place from Monday 10</a:t>
            </a:r>
            <a:r>
              <a:rPr lang="en-US" sz="24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6"/>
                </a:solidFill>
              </a:rPr>
              <a:t> May to Thursday 13</a:t>
            </a:r>
            <a:r>
              <a:rPr lang="en-US" sz="24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6"/>
                </a:solidFill>
              </a:rPr>
              <a:t> May 2027. </a:t>
            </a:r>
          </a:p>
          <a:p>
            <a:pPr algn="ctr" fontAlgn="ctr"/>
            <a:endParaRPr lang="en-US" sz="2400" dirty="0">
              <a:solidFill>
                <a:schemeClr val="accent6"/>
              </a:solidFill>
            </a:endParaRPr>
          </a:p>
          <a:p>
            <a:pPr algn="ctr" fontAlgn="ctr"/>
            <a:r>
              <a:rPr lang="en-US" sz="2400" dirty="0">
                <a:solidFill>
                  <a:schemeClr val="accent6"/>
                </a:solidFill>
              </a:rPr>
              <a:t>The tests assess pupils' reading, writing (spelling, punctuation, and grammar), and mathematics skills and are administered during normal school hours under exam conditions. </a:t>
            </a:r>
          </a:p>
          <a:p>
            <a:pPr algn="ctr" fontAlgn="ctr"/>
            <a:endParaRPr lang="en-US" sz="2400" dirty="0">
              <a:solidFill>
                <a:schemeClr val="accent6"/>
              </a:solidFill>
            </a:endParaRPr>
          </a:p>
          <a:p>
            <a:pPr algn="ctr" fontAlgn="ctr"/>
            <a:r>
              <a:rPr lang="en-US" sz="2200" b="1" dirty="0">
                <a:solidFill>
                  <a:schemeClr val="accent6"/>
                </a:solidFill>
              </a:rPr>
              <a:t>Key Dates:</a:t>
            </a:r>
            <a:r>
              <a:rPr lang="en-US" sz="2200" dirty="0">
                <a:solidFill>
                  <a:schemeClr val="accent6"/>
                </a:solidFill>
              </a:rPr>
              <a:t> </a:t>
            </a:r>
          </a:p>
          <a:p>
            <a:pPr algn="ctr"/>
            <a:r>
              <a:rPr lang="en-US" sz="2200" b="1" dirty="0">
                <a:solidFill>
                  <a:schemeClr val="accent6"/>
                </a:solidFill>
              </a:rPr>
              <a:t>Monday 10</a:t>
            </a:r>
            <a:r>
              <a:rPr lang="en-US" sz="20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200" b="1" dirty="0">
                <a:solidFill>
                  <a:schemeClr val="accent6"/>
                </a:solidFill>
              </a:rPr>
              <a:t> May 2027:</a:t>
            </a:r>
            <a:r>
              <a:rPr lang="en-US" sz="2200" dirty="0">
                <a:solidFill>
                  <a:schemeClr val="accent6"/>
                </a:solidFill>
              </a:rPr>
              <a:t> English Grammar, Punctuation, and Spelling (Papers 1 and 2)</a:t>
            </a:r>
          </a:p>
          <a:p>
            <a:pPr algn="ctr"/>
            <a:r>
              <a:rPr lang="en-US" sz="2200" b="1" dirty="0">
                <a:solidFill>
                  <a:schemeClr val="accent6"/>
                </a:solidFill>
              </a:rPr>
              <a:t>Tuesday 11</a:t>
            </a:r>
            <a:r>
              <a:rPr lang="en-US" sz="20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200" b="1" dirty="0">
                <a:solidFill>
                  <a:schemeClr val="accent6"/>
                </a:solidFill>
              </a:rPr>
              <a:t> May 2027:</a:t>
            </a:r>
            <a:r>
              <a:rPr lang="en-US" sz="2200" dirty="0">
                <a:solidFill>
                  <a:schemeClr val="accent6"/>
                </a:solidFill>
              </a:rPr>
              <a:t> English Reading</a:t>
            </a:r>
          </a:p>
          <a:p>
            <a:pPr algn="ctr"/>
            <a:r>
              <a:rPr lang="en-US" sz="2200" b="1" dirty="0">
                <a:solidFill>
                  <a:schemeClr val="accent6"/>
                </a:solidFill>
              </a:rPr>
              <a:t>Wednesday 12</a:t>
            </a:r>
            <a:r>
              <a:rPr lang="en-US" sz="20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200" b="1" dirty="0">
                <a:solidFill>
                  <a:schemeClr val="accent6"/>
                </a:solidFill>
              </a:rPr>
              <a:t> May 2027:</a:t>
            </a:r>
            <a:r>
              <a:rPr lang="en-US" sz="2200" dirty="0">
                <a:solidFill>
                  <a:schemeClr val="accent6"/>
                </a:solidFill>
              </a:rPr>
              <a:t> Mathematics (Papers 1 and 2)</a:t>
            </a:r>
          </a:p>
          <a:p>
            <a:pPr algn="ctr"/>
            <a:r>
              <a:rPr lang="en-US" sz="2200" b="1" dirty="0">
                <a:solidFill>
                  <a:schemeClr val="accent6"/>
                </a:solidFill>
              </a:rPr>
              <a:t>Thursday 13</a:t>
            </a:r>
            <a:r>
              <a:rPr lang="en-US" sz="2000" baseline="30000" dirty="0">
                <a:solidFill>
                  <a:schemeClr val="accent6"/>
                </a:solidFill>
                <a:latin typeface="Open Sans" panose="020B0606030504020204" pitchFamily="34" charset="0"/>
                <a:ea typeface="Open Sans" panose="020B0606030504020204" pitchFamily="34" charset="0"/>
                <a:cs typeface="Open Sans" panose="020B0606030504020204" pitchFamily="34" charset="0"/>
              </a:rPr>
              <a:t>th</a:t>
            </a:r>
            <a:r>
              <a:rPr lang="en-US" sz="2200" b="1" dirty="0">
                <a:solidFill>
                  <a:schemeClr val="accent6"/>
                </a:solidFill>
              </a:rPr>
              <a:t> May 2027:</a:t>
            </a:r>
            <a:r>
              <a:rPr lang="en-US" sz="2200" dirty="0">
                <a:solidFill>
                  <a:schemeClr val="accent6"/>
                </a:solidFill>
              </a:rPr>
              <a:t> Mathematics (Paper 3)</a:t>
            </a: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683641" y="4510696"/>
            <a:ext cx="2363292" cy="1832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700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545123" y="808892"/>
            <a:ext cx="11009028" cy="57589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1714543" y="-128123"/>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SATs</a:t>
            </a:r>
          </a:p>
        </p:txBody>
      </p:sp>
      <p:sp>
        <p:nvSpPr>
          <p:cNvPr id="4" name="TextBox 3"/>
          <p:cNvSpPr txBox="1"/>
          <p:nvPr/>
        </p:nvSpPr>
        <p:spPr>
          <a:xfrm>
            <a:off x="1013011" y="916265"/>
            <a:ext cx="9941135" cy="6801862"/>
          </a:xfrm>
          <a:prstGeom prst="rect">
            <a:avLst/>
          </a:prstGeom>
        </p:spPr>
        <p:txBody>
          <a:bodyPr wrap="square" rtlCol="0">
            <a:spAutoFit/>
          </a:bodyPr>
          <a:lstStyle/>
          <a:p>
            <a:r>
              <a:rPr lang="en-US" sz="2000" b="1" dirty="0">
                <a:solidFill>
                  <a:schemeClr val="accent6"/>
                </a:solidFill>
                <a:latin typeface="Open Sans" panose="020B0606030504020204"/>
              </a:rPr>
              <a:t>SATs are an opportunity for children to show what they know and can do.</a:t>
            </a:r>
            <a:br>
              <a:rPr lang="en-US" sz="2000" dirty="0">
                <a:solidFill>
                  <a:schemeClr val="accent6"/>
                </a:solidFill>
                <a:latin typeface="Open Sans" panose="020B0606030504020204"/>
              </a:rPr>
            </a:br>
            <a:r>
              <a:rPr lang="en-US" sz="2000" dirty="0">
                <a:solidFill>
                  <a:schemeClr val="accent6"/>
                </a:solidFill>
                <a:latin typeface="Open Sans" panose="020B0606030504020204"/>
              </a:rPr>
              <a:t>We will prepare thoroughly in school through high-quality teaching, revision, practice questions and </a:t>
            </a:r>
            <a:r>
              <a:rPr lang="en-US" sz="2000" dirty="0" err="1">
                <a:solidFill>
                  <a:schemeClr val="accent6"/>
                </a:solidFill>
                <a:latin typeface="Open Sans" panose="020B0606030504020204"/>
              </a:rPr>
              <a:t>familiarisation</a:t>
            </a:r>
            <a:r>
              <a:rPr lang="en-US" sz="2000" dirty="0">
                <a:solidFill>
                  <a:schemeClr val="accent6"/>
                </a:solidFill>
                <a:latin typeface="Open Sans" panose="020B0606030504020204"/>
              </a:rPr>
              <a:t> with test formats.</a:t>
            </a:r>
          </a:p>
          <a:p>
            <a:r>
              <a:rPr lang="en-US" sz="2000" b="1" dirty="0">
                <a:solidFill>
                  <a:schemeClr val="accent6"/>
                </a:solidFill>
                <a:latin typeface="Open Sans" panose="020B0606030504020204"/>
              </a:rPr>
              <a:t>🏫 In school, we will:</a:t>
            </a:r>
          </a:p>
          <a:p>
            <a:pPr marL="342900" indent="-342900">
              <a:buFont typeface="Arial" panose="020B0604020202020204" pitchFamily="34" charset="0"/>
              <a:buChar char="•"/>
            </a:pPr>
            <a:r>
              <a:rPr lang="en-US" sz="2000" dirty="0">
                <a:solidFill>
                  <a:schemeClr val="accent6"/>
                </a:solidFill>
                <a:latin typeface="Open Sans" panose="020B0606030504020204"/>
              </a:rPr>
              <a:t>Continue to revisit and secure key </a:t>
            </a:r>
            <a:r>
              <a:rPr lang="en-US" sz="2000" b="1" dirty="0">
                <a:solidFill>
                  <a:schemeClr val="accent6"/>
                </a:solidFill>
                <a:latin typeface="Open Sans" panose="020B0606030504020204"/>
              </a:rPr>
              <a:t>Year 6 knowledge and skills</a:t>
            </a:r>
            <a:r>
              <a:rPr lang="en-US" sz="2000" dirty="0">
                <a:solidFill>
                  <a:schemeClr val="accent6"/>
                </a:solidFill>
                <a:latin typeface="Open Sans" panose="020B0606030504020204"/>
              </a:rPr>
              <a:t>.</a:t>
            </a:r>
          </a:p>
          <a:p>
            <a:pPr marL="342900" indent="-342900">
              <a:buFont typeface="Arial" panose="020B0604020202020204" pitchFamily="34" charset="0"/>
              <a:buChar char="•"/>
            </a:pPr>
            <a:r>
              <a:rPr lang="en-US" sz="2000" dirty="0" err="1">
                <a:solidFill>
                  <a:schemeClr val="accent6"/>
                </a:solidFill>
                <a:latin typeface="Open Sans" panose="020B0606030504020204"/>
              </a:rPr>
              <a:t>Practise</a:t>
            </a:r>
            <a:r>
              <a:rPr lang="en-US" sz="2000" dirty="0">
                <a:solidFill>
                  <a:schemeClr val="accent6"/>
                </a:solidFill>
                <a:latin typeface="Open Sans" panose="020B0606030504020204"/>
              </a:rPr>
              <a:t> </a:t>
            </a:r>
            <a:r>
              <a:rPr lang="en-US" sz="2000" b="1" dirty="0">
                <a:solidFill>
                  <a:schemeClr val="accent6"/>
                </a:solidFill>
                <a:latin typeface="Open Sans" panose="020B0606030504020204"/>
              </a:rPr>
              <a:t>arithmetic, reasoning, reading and grammar</a:t>
            </a:r>
            <a:r>
              <a:rPr lang="en-US" sz="2000" dirty="0">
                <a:solidFill>
                  <a:schemeClr val="accent6"/>
                </a:solidFill>
                <a:latin typeface="Open Sans" panose="020B0606030504020204"/>
              </a:rPr>
              <a:t> regularly.</a:t>
            </a:r>
          </a:p>
          <a:p>
            <a:pPr marL="342900" indent="-342900">
              <a:buFont typeface="Arial" panose="020B0604020202020204" pitchFamily="34" charset="0"/>
              <a:buChar char="•"/>
            </a:pPr>
            <a:r>
              <a:rPr lang="en-US" sz="2000" dirty="0">
                <a:solidFill>
                  <a:schemeClr val="accent6"/>
                </a:solidFill>
                <a:latin typeface="Open Sans" panose="020B0606030504020204"/>
              </a:rPr>
              <a:t>Use past SATs-style questions to develop confidence with different question types.</a:t>
            </a:r>
          </a:p>
          <a:p>
            <a:pPr marL="342900" indent="-342900">
              <a:buFont typeface="Arial" panose="020B0604020202020204" pitchFamily="34" charset="0"/>
              <a:buChar char="•"/>
            </a:pPr>
            <a:r>
              <a:rPr lang="en-US" sz="2000" dirty="0">
                <a:solidFill>
                  <a:schemeClr val="accent6"/>
                </a:solidFill>
                <a:latin typeface="Open Sans" panose="020B0606030504020204"/>
              </a:rPr>
              <a:t>Teach children strategies for </a:t>
            </a:r>
            <a:r>
              <a:rPr lang="en-US" sz="2000" b="1" dirty="0">
                <a:solidFill>
                  <a:schemeClr val="accent6"/>
                </a:solidFill>
                <a:latin typeface="Open Sans" panose="020B0606030504020204"/>
              </a:rPr>
              <a:t>checking, managing time and tackling tricky questions</a:t>
            </a:r>
            <a:r>
              <a:rPr lang="en-US" sz="2000" dirty="0">
                <a:solidFill>
                  <a:schemeClr val="accent6"/>
                </a:solidFill>
                <a:latin typeface="Open Sans" panose="020B0606030504020204"/>
              </a:rPr>
              <a:t>.</a:t>
            </a:r>
          </a:p>
          <a:p>
            <a:pPr marL="342900" indent="-342900">
              <a:buFont typeface="Arial" panose="020B0604020202020204" pitchFamily="34" charset="0"/>
              <a:buChar char="•"/>
            </a:pPr>
            <a:r>
              <a:rPr lang="en-US" sz="2000" dirty="0">
                <a:solidFill>
                  <a:schemeClr val="accent6"/>
                </a:solidFill>
                <a:latin typeface="Open Sans" panose="020B0606030504020204"/>
              </a:rPr>
              <a:t>Provide additional support and targeted intervention where needed.</a:t>
            </a:r>
          </a:p>
          <a:p>
            <a:pPr marL="342900" indent="-342900">
              <a:buFont typeface="Arial" panose="020B0604020202020204" pitchFamily="34" charset="0"/>
              <a:buChar char="•"/>
            </a:pPr>
            <a:r>
              <a:rPr lang="en-US" sz="2000" dirty="0">
                <a:solidFill>
                  <a:schemeClr val="accent6"/>
                </a:solidFill>
                <a:latin typeface="Open Sans" panose="020B0606030504020204"/>
              </a:rPr>
              <a:t>Help children develop a </a:t>
            </a:r>
            <a:r>
              <a:rPr lang="en-US" sz="2000" b="1" dirty="0">
                <a:solidFill>
                  <a:schemeClr val="accent6"/>
                </a:solidFill>
                <a:latin typeface="Open Sans" panose="020B0606030504020204"/>
              </a:rPr>
              <a:t>positive and resilient attitude</a:t>
            </a:r>
            <a:r>
              <a:rPr lang="en-US" sz="2000" dirty="0">
                <a:solidFill>
                  <a:schemeClr val="accent6"/>
                </a:solidFill>
                <a:latin typeface="Open Sans" panose="020B0606030504020204"/>
              </a:rPr>
              <a:t> towards the tests.</a:t>
            </a:r>
          </a:p>
          <a:p>
            <a:pPr marL="342900" indent="-342900">
              <a:buFont typeface="Arial" panose="020B0604020202020204" pitchFamily="34" charset="0"/>
              <a:buChar char="•"/>
            </a:pPr>
            <a:endParaRPr lang="en-US" sz="2000" dirty="0">
              <a:solidFill>
                <a:schemeClr val="accent6"/>
              </a:solidFill>
              <a:latin typeface="Open Sans" panose="020B0606030504020204"/>
            </a:endParaRPr>
          </a:p>
          <a:p>
            <a:r>
              <a:rPr lang="en-US" sz="2000" b="1" dirty="0">
                <a:solidFill>
                  <a:schemeClr val="accent6"/>
                </a:solidFill>
                <a:latin typeface="Open Sans" panose="020B0606030504020204"/>
              </a:rPr>
              <a:t>🏠 At home, little and often is best!</a:t>
            </a:r>
          </a:p>
          <a:p>
            <a:r>
              <a:rPr lang="en-US" sz="2000" dirty="0">
                <a:solidFill>
                  <a:schemeClr val="accent6"/>
                </a:solidFill>
                <a:latin typeface="Open Sans" panose="020B0606030504020204"/>
              </a:rPr>
              <a:t>Encourage your child to </a:t>
            </a:r>
            <a:r>
              <a:rPr lang="en-US" sz="2000" b="1" dirty="0">
                <a:solidFill>
                  <a:schemeClr val="accent6"/>
                </a:solidFill>
                <a:latin typeface="Open Sans" panose="020B0606030504020204"/>
              </a:rPr>
              <a:t>read regularly</a:t>
            </a:r>
            <a:r>
              <a:rPr lang="en-US" sz="2000" dirty="0">
                <a:solidFill>
                  <a:schemeClr val="accent6"/>
                </a:solidFill>
                <a:latin typeface="Open Sans" panose="020B0606030504020204"/>
              </a:rPr>
              <a:t> and talk about what they have read.</a:t>
            </a:r>
          </a:p>
          <a:p>
            <a:r>
              <a:rPr lang="en-US" sz="2000" dirty="0" err="1">
                <a:solidFill>
                  <a:schemeClr val="accent6"/>
                </a:solidFill>
                <a:latin typeface="Open Sans" panose="020B0606030504020204"/>
              </a:rPr>
              <a:t>Practise</a:t>
            </a:r>
            <a:r>
              <a:rPr lang="en-US" sz="2000" dirty="0">
                <a:solidFill>
                  <a:schemeClr val="accent6"/>
                </a:solidFill>
                <a:latin typeface="Open Sans" panose="020B0606030504020204"/>
              </a:rPr>
              <a:t> </a:t>
            </a:r>
            <a:r>
              <a:rPr lang="en-US" sz="2000" b="1" dirty="0">
                <a:solidFill>
                  <a:schemeClr val="accent6"/>
                </a:solidFill>
                <a:latin typeface="Open Sans" panose="020B0606030504020204"/>
              </a:rPr>
              <a:t>times tables and key number facts</a:t>
            </a:r>
            <a:r>
              <a:rPr lang="en-US" sz="2000" dirty="0">
                <a:solidFill>
                  <a:schemeClr val="accent6"/>
                </a:solidFill>
                <a:latin typeface="Open Sans" panose="020B0606030504020204"/>
              </a:rPr>
              <a:t>.</a:t>
            </a:r>
          </a:p>
          <a:p>
            <a:r>
              <a:rPr lang="en-US" sz="2000" dirty="0">
                <a:solidFill>
                  <a:schemeClr val="accent6"/>
                </a:solidFill>
                <a:latin typeface="Open Sans" panose="020B0606030504020204"/>
              </a:rPr>
              <a:t>Revisit spellings and grammar in short, manageable sessions.</a:t>
            </a:r>
          </a:p>
          <a:p>
            <a:r>
              <a:rPr lang="en-US" sz="2000" dirty="0">
                <a:solidFill>
                  <a:schemeClr val="accent6"/>
                </a:solidFill>
                <a:latin typeface="Open Sans" panose="020B0606030504020204"/>
              </a:rPr>
              <a:t>Avoid putting pressure on children – </a:t>
            </a:r>
            <a:r>
              <a:rPr lang="en-US" sz="2000" b="1" dirty="0">
                <a:solidFill>
                  <a:schemeClr val="accent6"/>
                </a:solidFill>
                <a:latin typeface="Open Sans" panose="020B0606030504020204"/>
              </a:rPr>
              <a:t>confidence, sleep and wellbeing are just as important as revision</a:t>
            </a:r>
            <a:r>
              <a:rPr lang="en-US" sz="2000" dirty="0">
                <a:solidFill>
                  <a:schemeClr val="accent6"/>
                </a:solidFill>
                <a:latin typeface="Open Sans" panose="020B0606030504020204"/>
              </a:rPr>
              <a:t>.</a:t>
            </a: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9565214" y="916265"/>
            <a:ext cx="2363292" cy="1832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995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73316" y="808689"/>
            <a:ext cx="11009028" cy="57589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1714543" y="-128123"/>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SATs</a:t>
            </a:r>
          </a:p>
        </p:txBody>
      </p:sp>
      <p:sp>
        <p:nvSpPr>
          <p:cNvPr id="4" name="TextBox 3"/>
          <p:cNvSpPr txBox="1"/>
          <p:nvPr/>
        </p:nvSpPr>
        <p:spPr>
          <a:xfrm>
            <a:off x="1058559" y="885166"/>
            <a:ext cx="10074882" cy="7017306"/>
          </a:xfrm>
          <a:prstGeom prst="rect">
            <a:avLst/>
          </a:prstGeom>
        </p:spPr>
        <p:txBody>
          <a:bodyPr wrap="square" rtlCol="0">
            <a:spAutoFit/>
          </a:bodyPr>
          <a:lstStyle/>
          <a:p>
            <a:r>
              <a:rPr lang="en-US" sz="1600" b="1" dirty="0">
                <a:solidFill>
                  <a:schemeClr val="accent6"/>
                </a:solidFill>
                <a:latin typeface="Open Sans" panose="020B0606030504020204"/>
              </a:rPr>
              <a:t>Useful websites</a:t>
            </a:r>
          </a:p>
          <a:p>
            <a:r>
              <a:rPr lang="en-US" sz="1600" b="1" dirty="0">
                <a:solidFill>
                  <a:schemeClr val="accent6"/>
                </a:solidFill>
                <a:latin typeface="Open Sans" panose="020B0606030504020204"/>
              </a:rPr>
              <a:t>GOV.UK – KS2 SATs information &amp; past papers</a:t>
            </a:r>
            <a:br>
              <a:rPr lang="en-US" sz="1600" dirty="0">
                <a:solidFill>
                  <a:schemeClr val="accent6"/>
                </a:solidFill>
                <a:latin typeface="Open Sans" panose="020B0606030504020204"/>
              </a:rPr>
            </a:br>
            <a:r>
              <a:rPr lang="en-US" sz="1600" dirty="0">
                <a:solidFill>
                  <a:schemeClr val="accent6"/>
                </a:solidFill>
                <a:latin typeface="Open Sans" panose="020B0606030504020204"/>
                <a:hlinkClick r:id="rId3">
                  <a:extLst>
                    <a:ext uri="{A12FA001-AC4F-418D-AE19-62706E023703}">
                      <ahyp:hlinkClr xmlns:ahyp="http://schemas.microsoft.com/office/drawing/2018/hyperlinkcolor" val="tx"/>
                    </a:ext>
                  </a:extLst>
                </a:hlinkClick>
              </a:rPr>
              <a:t>KS2 National Curriculum Tests</a:t>
            </a:r>
            <a:endParaRPr lang="en-US" sz="1600" dirty="0">
              <a:solidFill>
                <a:schemeClr val="accent6"/>
              </a:solidFill>
              <a:latin typeface="Open Sans" panose="020B0606030504020204"/>
            </a:endParaRPr>
          </a:p>
          <a:p>
            <a:endParaRPr lang="en-US" sz="1600" dirty="0">
              <a:solidFill>
                <a:schemeClr val="accent6"/>
              </a:solidFill>
              <a:latin typeface="Open Sans" panose="020B0606030504020204"/>
            </a:endParaRPr>
          </a:p>
          <a:p>
            <a:r>
              <a:rPr lang="en-US" sz="1600" b="1" dirty="0">
                <a:solidFill>
                  <a:schemeClr val="accent6"/>
                </a:solidFill>
                <a:latin typeface="Open Sans" panose="020B0606030504020204"/>
              </a:rPr>
              <a:t>SATs Papers.com – user friendly exam paper resource</a:t>
            </a:r>
          </a:p>
          <a:p>
            <a:r>
              <a:rPr lang="en-US" sz="1600" u="sng" dirty="0">
                <a:solidFill>
                  <a:schemeClr val="accent6"/>
                </a:solidFill>
                <a:latin typeface="Open Sans" panose="020B0606030504020204"/>
              </a:rPr>
              <a:t>www.sats-papers.co.uk</a:t>
            </a:r>
          </a:p>
          <a:p>
            <a:endParaRPr lang="en-US" sz="1600" b="1" dirty="0">
              <a:solidFill>
                <a:schemeClr val="accent6"/>
              </a:solidFill>
              <a:latin typeface="Open Sans" panose="020B0606030504020204"/>
            </a:endParaRPr>
          </a:p>
          <a:p>
            <a:r>
              <a:rPr lang="en-US" sz="1600" b="1" dirty="0">
                <a:solidFill>
                  <a:schemeClr val="accent6"/>
                </a:solidFill>
                <a:latin typeface="Open Sans" panose="020B0606030504020204"/>
              </a:rPr>
              <a:t>Oxford Owl – SATs advice and practice</a:t>
            </a:r>
            <a:br>
              <a:rPr lang="en-US" sz="1600" dirty="0">
                <a:solidFill>
                  <a:schemeClr val="accent6"/>
                </a:solidFill>
                <a:latin typeface="Open Sans" panose="020B0606030504020204"/>
              </a:rPr>
            </a:br>
            <a:r>
              <a:rPr lang="en-US" sz="1600" dirty="0">
                <a:solidFill>
                  <a:schemeClr val="accent6"/>
                </a:solidFill>
                <a:latin typeface="Open Sans" panose="020B0606030504020204"/>
                <a:hlinkClick r:id="rId4">
                  <a:extLst>
                    <a:ext uri="{A12FA001-AC4F-418D-AE19-62706E023703}">
                      <ahyp:hlinkClr xmlns:ahyp="http://schemas.microsoft.com/office/drawing/2018/hyperlinkcolor" val="tx"/>
                    </a:ext>
                  </a:extLst>
                </a:hlinkClick>
              </a:rPr>
              <a:t>Oxford Owl KS2 SATs</a:t>
            </a:r>
            <a:endParaRPr lang="en-US" sz="1600" dirty="0">
              <a:solidFill>
                <a:schemeClr val="accent6"/>
              </a:solidFill>
              <a:latin typeface="Open Sans" panose="020B0606030504020204"/>
            </a:endParaRPr>
          </a:p>
          <a:p>
            <a:endParaRPr lang="en-US" sz="1600" b="1" dirty="0">
              <a:solidFill>
                <a:schemeClr val="accent6"/>
              </a:solidFill>
              <a:latin typeface="Open Sans" panose="020B0606030504020204"/>
            </a:endParaRPr>
          </a:p>
          <a:p>
            <a:r>
              <a:rPr lang="en-US" sz="1600" b="1" dirty="0">
                <a:solidFill>
                  <a:schemeClr val="accent6"/>
                </a:solidFill>
                <a:latin typeface="Open Sans" panose="020B0606030504020204"/>
              </a:rPr>
              <a:t>White Rose </a:t>
            </a:r>
            <a:r>
              <a:rPr lang="en-US" sz="1600" b="1" dirty="0" err="1">
                <a:solidFill>
                  <a:schemeClr val="accent6"/>
                </a:solidFill>
                <a:latin typeface="Open Sans" panose="020B0606030504020204"/>
              </a:rPr>
              <a:t>Maths</a:t>
            </a:r>
            <a:r>
              <a:rPr lang="en-US" sz="1600" b="1" dirty="0">
                <a:solidFill>
                  <a:schemeClr val="accent6"/>
                </a:solidFill>
                <a:latin typeface="Open Sans" panose="020B0606030504020204"/>
              </a:rPr>
              <a:t> – free Year 6 resources</a:t>
            </a:r>
            <a:br>
              <a:rPr lang="en-US" sz="1600" dirty="0">
                <a:solidFill>
                  <a:schemeClr val="accent6"/>
                </a:solidFill>
                <a:latin typeface="Open Sans" panose="020B0606030504020204"/>
              </a:rPr>
            </a:br>
            <a:r>
              <a:rPr lang="en-US" sz="1600" dirty="0">
                <a:solidFill>
                  <a:schemeClr val="accent6"/>
                </a:solidFill>
                <a:latin typeface="Open Sans" panose="020B0606030504020204"/>
                <a:hlinkClick r:id="rId5">
                  <a:extLst>
                    <a:ext uri="{A12FA001-AC4F-418D-AE19-62706E023703}">
                      <ahyp:hlinkClr xmlns:ahyp="http://schemas.microsoft.com/office/drawing/2018/hyperlinkcolor" val="tx"/>
                    </a:ext>
                  </a:extLst>
                </a:hlinkClick>
              </a:rPr>
              <a:t>White Rose </a:t>
            </a:r>
            <a:r>
              <a:rPr lang="en-US" sz="1600" dirty="0" err="1">
                <a:solidFill>
                  <a:schemeClr val="accent6"/>
                </a:solidFill>
                <a:latin typeface="Open Sans" panose="020B0606030504020204"/>
                <a:hlinkClick r:id="rId5">
                  <a:extLst>
                    <a:ext uri="{A12FA001-AC4F-418D-AE19-62706E023703}">
                      <ahyp:hlinkClr xmlns:ahyp="http://schemas.microsoft.com/office/drawing/2018/hyperlinkcolor" val="tx"/>
                    </a:ext>
                  </a:extLst>
                </a:hlinkClick>
              </a:rPr>
              <a:t>Maths</a:t>
            </a:r>
            <a:r>
              <a:rPr lang="en-US" sz="1600" dirty="0">
                <a:solidFill>
                  <a:schemeClr val="accent6"/>
                </a:solidFill>
                <a:latin typeface="Open Sans" panose="020B0606030504020204"/>
                <a:hlinkClick r:id="rId5">
                  <a:extLst>
                    <a:ext uri="{A12FA001-AC4F-418D-AE19-62706E023703}">
                      <ahyp:hlinkClr xmlns:ahyp="http://schemas.microsoft.com/office/drawing/2018/hyperlinkcolor" val="tx"/>
                    </a:ext>
                  </a:extLst>
                </a:hlinkClick>
              </a:rPr>
              <a:t> resources</a:t>
            </a:r>
            <a:endParaRPr lang="en-US" sz="1600" dirty="0">
              <a:solidFill>
                <a:schemeClr val="accent6"/>
              </a:solidFill>
              <a:latin typeface="Open Sans" panose="020B0606030504020204"/>
            </a:endParaRPr>
          </a:p>
          <a:p>
            <a:endParaRPr lang="en-US" sz="1600" b="1" dirty="0">
              <a:solidFill>
                <a:schemeClr val="accent6"/>
              </a:solidFill>
              <a:latin typeface="Open Sans" panose="020B0606030504020204"/>
            </a:endParaRPr>
          </a:p>
          <a:p>
            <a:r>
              <a:rPr lang="en-US" sz="1600" b="1" dirty="0" err="1">
                <a:solidFill>
                  <a:schemeClr val="accent6"/>
                </a:solidFill>
                <a:latin typeface="Open Sans" panose="020B0606030504020204"/>
              </a:rPr>
              <a:t>Topmarks</a:t>
            </a:r>
            <a:r>
              <a:rPr lang="en-US" sz="1600" b="1" dirty="0">
                <a:solidFill>
                  <a:schemeClr val="accent6"/>
                </a:solidFill>
                <a:latin typeface="Open Sans" panose="020B0606030504020204"/>
              </a:rPr>
              <a:t> – </a:t>
            </a:r>
            <a:r>
              <a:rPr lang="en-US" sz="1600" b="1" dirty="0" err="1">
                <a:solidFill>
                  <a:schemeClr val="accent6"/>
                </a:solidFill>
                <a:latin typeface="Open Sans" panose="020B0606030504020204"/>
              </a:rPr>
              <a:t>Maths</a:t>
            </a:r>
            <a:r>
              <a:rPr lang="en-US" sz="1600" b="1" dirty="0">
                <a:solidFill>
                  <a:schemeClr val="accent6"/>
                </a:solidFill>
                <a:latin typeface="Open Sans" panose="020B0606030504020204"/>
              </a:rPr>
              <a:t> games and mental </a:t>
            </a:r>
            <a:r>
              <a:rPr lang="en-US" sz="1600" b="1" dirty="0" err="1">
                <a:solidFill>
                  <a:schemeClr val="accent6"/>
                </a:solidFill>
                <a:latin typeface="Open Sans" panose="020B0606030504020204"/>
              </a:rPr>
              <a:t>maths</a:t>
            </a:r>
            <a:r>
              <a:rPr lang="en-US" sz="1600" b="1" dirty="0">
                <a:solidFill>
                  <a:schemeClr val="accent6"/>
                </a:solidFill>
                <a:latin typeface="Open Sans" panose="020B0606030504020204"/>
              </a:rPr>
              <a:t> practice</a:t>
            </a:r>
            <a:br>
              <a:rPr lang="en-US" sz="1600" dirty="0">
                <a:solidFill>
                  <a:schemeClr val="accent6"/>
                </a:solidFill>
                <a:latin typeface="Open Sans" panose="020B0606030504020204"/>
              </a:rPr>
            </a:br>
            <a:r>
              <a:rPr lang="en-US" sz="1600" dirty="0" err="1">
                <a:solidFill>
                  <a:schemeClr val="accent6"/>
                </a:solidFill>
                <a:latin typeface="Open Sans" panose="020B0606030504020204"/>
                <a:hlinkClick r:id="rId6">
                  <a:extLst>
                    <a:ext uri="{A12FA001-AC4F-418D-AE19-62706E023703}">
                      <ahyp:hlinkClr xmlns:ahyp="http://schemas.microsoft.com/office/drawing/2018/hyperlinkcolor" val="tx"/>
                    </a:ext>
                  </a:extLst>
                </a:hlinkClick>
              </a:rPr>
              <a:t>Topmarks</a:t>
            </a:r>
            <a:r>
              <a:rPr lang="en-US" sz="1600" dirty="0">
                <a:solidFill>
                  <a:schemeClr val="accent6"/>
                </a:solidFill>
                <a:latin typeface="Open Sans" panose="020B0606030504020204"/>
                <a:hlinkClick r:id="rId6">
                  <a:extLst>
                    <a:ext uri="{A12FA001-AC4F-418D-AE19-62706E023703}">
                      <ahyp:hlinkClr xmlns:ahyp="http://schemas.microsoft.com/office/drawing/2018/hyperlinkcolor" val="tx"/>
                    </a:ext>
                  </a:extLst>
                </a:hlinkClick>
              </a:rPr>
              <a:t> </a:t>
            </a:r>
            <a:r>
              <a:rPr lang="en-US" sz="1600" dirty="0" err="1">
                <a:solidFill>
                  <a:schemeClr val="accent6"/>
                </a:solidFill>
                <a:latin typeface="Open Sans" panose="020B0606030504020204"/>
                <a:hlinkClick r:id="rId6">
                  <a:extLst>
                    <a:ext uri="{A12FA001-AC4F-418D-AE19-62706E023703}">
                      <ahyp:hlinkClr xmlns:ahyp="http://schemas.microsoft.com/office/drawing/2018/hyperlinkcolor" val="tx"/>
                    </a:ext>
                  </a:extLst>
                </a:hlinkClick>
              </a:rPr>
              <a:t>Maths</a:t>
            </a:r>
            <a:r>
              <a:rPr lang="en-US" sz="1600" dirty="0">
                <a:solidFill>
                  <a:schemeClr val="accent6"/>
                </a:solidFill>
                <a:latin typeface="Open Sans" panose="020B0606030504020204"/>
                <a:hlinkClick r:id="rId6">
                  <a:extLst>
                    <a:ext uri="{A12FA001-AC4F-418D-AE19-62706E023703}">
                      <ahyp:hlinkClr xmlns:ahyp="http://schemas.microsoft.com/office/drawing/2018/hyperlinkcolor" val="tx"/>
                    </a:ext>
                  </a:extLst>
                </a:hlinkClick>
              </a:rPr>
              <a:t> Games</a:t>
            </a:r>
            <a:endParaRPr lang="en-US" sz="1600" dirty="0">
              <a:solidFill>
                <a:schemeClr val="accent6"/>
              </a:solidFill>
              <a:latin typeface="Open Sans" panose="020B0606030504020204"/>
            </a:endParaRPr>
          </a:p>
          <a:p>
            <a:r>
              <a:rPr lang="en-US" sz="1600" b="1" dirty="0" err="1">
                <a:solidFill>
                  <a:schemeClr val="accent6"/>
                </a:solidFill>
                <a:latin typeface="Open Sans" panose="020B0606030504020204"/>
              </a:rPr>
              <a:t>Topmarks</a:t>
            </a:r>
            <a:r>
              <a:rPr lang="en-US" sz="1600" b="1" dirty="0">
                <a:solidFill>
                  <a:schemeClr val="accent6"/>
                </a:solidFill>
                <a:latin typeface="Open Sans" panose="020B0606030504020204"/>
              </a:rPr>
              <a:t> – Hit the Button</a:t>
            </a:r>
            <a:br>
              <a:rPr lang="en-US" sz="1600" dirty="0">
                <a:solidFill>
                  <a:schemeClr val="accent6"/>
                </a:solidFill>
                <a:latin typeface="Open Sans" panose="020B0606030504020204"/>
              </a:rPr>
            </a:br>
            <a:r>
              <a:rPr lang="en-US" sz="1600" dirty="0">
                <a:solidFill>
                  <a:schemeClr val="accent6"/>
                </a:solidFill>
                <a:latin typeface="Open Sans" panose="020B0606030504020204"/>
                <a:hlinkClick r:id="rId7">
                  <a:extLst>
                    <a:ext uri="{A12FA001-AC4F-418D-AE19-62706E023703}">
                      <ahyp:hlinkClr xmlns:ahyp="http://schemas.microsoft.com/office/drawing/2018/hyperlinkcolor" val="tx"/>
                    </a:ext>
                  </a:extLst>
                </a:hlinkClick>
              </a:rPr>
              <a:t>Hit the Button</a:t>
            </a:r>
            <a:endParaRPr lang="en-US" sz="1600" dirty="0">
              <a:solidFill>
                <a:schemeClr val="accent6"/>
              </a:solidFill>
              <a:latin typeface="Open Sans" panose="020B0606030504020204"/>
            </a:endParaRPr>
          </a:p>
          <a:p>
            <a:endParaRPr lang="en-US" sz="1600" dirty="0">
              <a:solidFill>
                <a:schemeClr val="accent6"/>
              </a:solidFill>
              <a:latin typeface="Open Sans" panose="020B0606030504020204"/>
            </a:endParaRPr>
          </a:p>
          <a:p>
            <a:r>
              <a:rPr lang="en-US" sz="1600" b="1" dirty="0" err="1">
                <a:solidFill>
                  <a:schemeClr val="accent6"/>
                </a:solidFill>
                <a:latin typeface="Open Sans" panose="020B0606030504020204"/>
              </a:rPr>
              <a:t>Maths</a:t>
            </a:r>
            <a:r>
              <a:rPr lang="en-US" sz="1600" b="1" dirty="0">
                <a:solidFill>
                  <a:schemeClr val="accent6"/>
                </a:solidFill>
                <a:latin typeface="Open Sans" panose="020B0606030504020204"/>
              </a:rPr>
              <a:t> Bot – Multitude of </a:t>
            </a:r>
            <a:r>
              <a:rPr lang="en-US" sz="1600" b="1" dirty="0" err="1">
                <a:solidFill>
                  <a:schemeClr val="accent6"/>
                </a:solidFill>
                <a:latin typeface="Open Sans" panose="020B0606030504020204"/>
              </a:rPr>
              <a:t>Maths</a:t>
            </a:r>
            <a:r>
              <a:rPr lang="en-US" sz="1600" b="1" dirty="0">
                <a:solidFill>
                  <a:schemeClr val="accent6"/>
                </a:solidFill>
                <a:latin typeface="Open Sans" panose="020B0606030504020204"/>
              </a:rPr>
              <a:t> Resources </a:t>
            </a:r>
          </a:p>
          <a:p>
            <a:r>
              <a:rPr lang="en-US" sz="1600" u="sng" dirty="0">
                <a:solidFill>
                  <a:schemeClr val="accent6"/>
                </a:solidFill>
                <a:latin typeface="Open Sans" panose="020B0606030504020204"/>
              </a:rPr>
              <a:t>mathsbot.com</a:t>
            </a:r>
          </a:p>
          <a:p>
            <a:r>
              <a:rPr lang="en-US" sz="1600" b="1" dirty="0">
                <a:solidFill>
                  <a:schemeClr val="accent6"/>
                </a:solidFill>
                <a:latin typeface="Open Sans" panose="020B0606030504020204"/>
              </a:rPr>
              <a:t>⭐ Remember…</a:t>
            </a:r>
          </a:p>
          <a:p>
            <a:r>
              <a:rPr lang="en-US" sz="1600" b="1" dirty="0">
                <a:solidFill>
                  <a:schemeClr val="accent6"/>
                </a:solidFill>
                <a:latin typeface="Open Sans" panose="020B0606030504020204"/>
              </a:rPr>
              <a:t>SATs are only one part of your child's journey.</a:t>
            </a:r>
            <a:br>
              <a:rPr lang="en-US" sz="1600" dirty="0">
                <a:solidFill>
                  <a:schemeClr val="accent6"/>
                </a:solidFill>
                <a:latin typeface="Open Sans" panose="020B0606030504020204"/>
              </a:rPr>
            </a:br>
            <a:r>
              <a:rPr lang="en-US" sz="1600" dirty="0">
                <a:solidFill>
                  <a:schemeClr val="accent6"/>
                </a:solidFill>
                <a:latin typeface="Open Sans" panose="020B0606030504020204"/>
              </a:rPr>
              <a:t>Our aim is to help every child feel </a:t>
            </a:r>
            <a:r>
              <a:rPr lang="en-US" sz="1600" b="1" dirty="0">
                <a:solidFill>
                  <a:schemeClr val="accent6"/>
                </a:solidFill>
                <a:latin typeface="Open Sans" panose="020B0606030504020204"/>
              </a:rPr>
              <a:t>prepared, confident and proud of their progress</a:t>
            </a:r>
            <a:r>
              <a:rPr lang="en-US" sz="1600" dirty="0">
                <a:solidFill>
                  <a:schemeClr val="accent6"/>
                </a:solidFill>
                <a:latin typeface="Open Sans" panose="020B0606030504020204"/>
              </a:rPr>
              <a:t>.</a:t>
            </a: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97061" y="1113072"/>
            <a:ext cx="2363292" cy="1832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010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384654" y="1262903"/>
            <a:ext cx="8251584" cy="16561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3041166" y="119903"/>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Year 6 Information </a:t>
            </a:r>
          </a:p>
        </p:txBody>
      </p:sp>
      <p:sp>
        <p:nvSpPr>
          <p:cNvPr id="5" name="TextBox 4"/>
          <p:cNvSpPr txBox="1"/>
          <p:nvPr/>
        </p:nvSpPr>
        <p:spPr>
          <a:xfrm>
            <a:off x="3479173" y="1496838"/>
            <a:ext cx="8062546" cy="830997"/>
          </a:xfrm>
          <a:prstGeom prst="rect">
            <a:avLst/>
          </a:prstGeom>
        </p:spPr>
        <p:txBody>
          <a:bodyPr wrap="square" rtlCol="0">
            <a:spAutoFit/>
          </a:bodyPr>
          <a:lstStyle/>
          <a:p>
            <a:pPr algn="ctr"/>
            <a:r>
              <a:rPr lang="en-US" sz="2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PPA – Thurs PM</a:t>
            </a:r>
          </a:p>
          <a:p>
            <a:pPr algn="ctr"/>
            <a:r>
              <a:rPr lang="en-US" sz="2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PE – Delivered by Miss Williams from Key PE Sports</a:t>
            </a:r>
            <a:endParaRPr lang="en-US" sz="20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13317" y="614191"/>
            <a:ext cx="3124078" cy="242236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7603177" y="3401123"/>
            <a:ext cx="4033061" cy="2514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Open Sans" panose="020B0606030504020204" pitchFamily="34" charset="0"/>
                <a:ea typeface="Open Sans" panose="020B0606030504020204" pitchFamily="34" charset="0"/>
                <a:cs typeface="Open Sans" panose="020B0606030504020204" pitchFamily="34" charset="0"/>
              </a:rPr>
              <a:t>Optional Tuck shop:</a:t>
            </a:r>
            <a:r>
              <a:rPr lang="en-GB" sz="2400" dirty="0">
                <a:latin typeface="Open Sans" panose="020B0606030504020204" pitchFamily="34" charset="0"/>
                <a:ea typeface="Open Sans" panose="020B0606030504020204" pitchFamily="34" charset="0"/>
                <a:cs typeface="Open Sans" panose="020B0606030504020204" pitchFamily="34" charset="0"/>
              </a:rPr>
              <a:t>  Wednesday, Friday</a:t>
            </a:r>
          </a:p>
          <a:p>
            <a:pPr algn="ctr"/>
            <a:r>
              <a:rPr lang="en-US" sz="2400" dirty="0">
                <a:latin typeface="Open Sans" panose="020B0606030504020204" pitchFamily="34" charset="0"/>
                <a:ea typeface="Open Sans" panose="020B0606030504020204" pitchFamily="34" charset="0"/>
                <a:cs typeface="Open Sans" panose="020B0606030504020204" pitchFamily="34" charset="0"/>
              </a:rPr>
              <a:t>Toast, Pancakes, Croissant, Milkshake </a:t>
            </a:r>
            <a:r>
              <a:rPr lang="en-US" sz="2400" dirty="0" err="1">
                <a:latin typeface="Open Sans" panose="020B0606030504020204" pitchFamily="34" charset="0"/>
                <a:ea typeface="Open Sans" panose="020B0606030504020204" pitchFamily="34" charset="0"/>
                <a:cs typeface="Open Sans" panose="020B0606030504020204" pitchFamily="34" charset="0"/>
              </a:rPr>
              <a:t>etc</a:t>
            </a:r>
            <a:endParaRPr lang="en-GB"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Rounded Rectangle 11"/>
          <p:cNvSpPr/>
          <p:nvPr/>
        </p:nvSpPr>
        <p:spPr>
          <a:xfrm>
            <a:off x="3323174" y="3401123"/>
            <a:ext cx="4033061" cy="2514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Open Sans" panose="020B0606030504020204" pitchFamily="34" charset="0"/>
                <a:ea typeface="Open Sans" panose="020B0606030504020204" pitchFamily="34" charset="0"/>
                <a:cs typeface="Open Sans" panose="020B0606030504020204" pitchFamily="34" charset="0"/>
              </a:rPr>
              <a:t>Daily Healthy Snack (preferably fruit or veg) and a water bottle  </a:t>
            </a:r>
          </a:p>
          <a:p>
            <a:pPr algn="ctr"/>
            <a:endParaRPr lang="en-US" sz="20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240839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005908" y="1143000"/>
            <a:ext cx="8363604" cy="54964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Title 12"/>
          <p:cNvSpPr>
            <a:spLocks noGrp="1"/>
          </p:cNvSpPr>
          <p:nvPr>
            <p:ph type="title"/>
          </p:nvPr>
        </p:nvSpPr>
        <p:spPr>
          <a:xfrm>
            <a:off x="3124078" y="0"/>
            <a:ext cx="8670188" cy="1143000"/>
          </a:xfrm>
        </p:spPr>
        <p:txBody>
          <a:bodyPr/>
          <a:lstStyle/>
          <a:p>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Year 6 Highlights</a:t>
            </a:r>
          </a:p>
        </p:txBody>
      </p:sp>
      <p:sp>
        <p:nvSpPr>
          <p:cNvPr id="4" name="TextBox 3"/>
          <p:cNvSpPr txBox="1"/>
          <p:nvPr/>
        </p:nvSpPr>
        <p:spPr>
          <a:xfrm>
            <a:off x="3647707" y="1782961"/>
            <a:ext cx="7394329" cy="4216539"/>
          </a:xfrm>
          <a:prstGeom prst="rect">
            <a:avLst/>
          </a:prstGeom>
        </p:spPr>
        <p:txBody>
          <a:bodyPr wrap="square" rtlCol="0">
            <a:spAutoFit/>
          </a:bodyPr>
          <a:lstStyle/>
          <a:p>
            <a:pPr algn="ctr"/>
            <a:r>
              <a:rPr lang="en-US" sz="2400" b="1" dirty="0" err="1">
                <a:solidFill>
                  <a:schemeClr val="accent3"/>
                </a:solidFill>
                <a:latin typeface="Open Sans" panose="020B0606030504020204" pitchFamily="34" charset="0"/>
                <a:ea typeface="Open Sans" panose="020B0606030504020204" pitchFamily="34" charset="0"/>
                <a:cs typeface="Open Sans" panose="020B0606030504020204" pitchFamily="34" charset="0"/>
              </a:rPr>
              <a:t>Bikeability</a:t>
            </a:r>
            <a:r>
              <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 </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Friday 9</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and 16</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 </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October</a:t>
            </a:r>
          </a:p>
          <a:p>
            <a:pPr algn="ctr"/>
            <a:endPar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Parents’ Evenings - </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Tues</a:t>
            </a:r>
            <a:r>
              <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 </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24</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November 26 &amp; Tues 23</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rd</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March 27</a:t>
            </a:r>
          </a:p>
          <a:p>
            <a:pPr algn="ctr"/>
            <a:endParaRPr lang="en-US" sz="24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Robinwood Residential – Weds </a:t>
            </a: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17</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 – Fri 19</a:t>
            </a:r>
            <a:r>
              <a:rPr lang="en-US" sz="2400" baseline="30000" dirty="0">
                <a:solidFill>
                  <a:schemeClr val="bg1"/>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 March 2027</a:t>
            </a:r>
            <a:endPar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400"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Year 6 Production </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Tues 13</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July 14:00</a:t>
            </a:r>
          </a:p>
          <a:p>
            <a:pPr algn="ct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Weds 14</a:t>
            </a:r>
            <a:r>
              <a:rPr lang="en-US" sz="2400" baseline="300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Th</a:t>
            </a:r>
            <a:r>
              <a:rPr lang="en-US" sz="2400" dirty="0">
                <a:solidFill>
                  <a:schemeClr val="accent3"/>
                </a:solidFill>
                <a:latin typeface="Open Sans" panose="020B0606030504020204" pitchFamily="34" charset="0"/>
                <a:ea typeface="Open Sans" panose="020B0606030504020204" pitchFamily="34" charset="0"/>
                <a:cs typeface="Open Sans" panose="020B0606030504020204" pitchFamily="34" charset="0"/>
              </a:rPr>
              <a:t> July 17:30 </a:t>
            </a:r>
          </a:p>
          <a:p>
            <a:pPr algn="ctr"/>
            <a:endParaRPr lang="en-US" sz="20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pic>
        <p:nvPicPr>
          <p:cNvPr id="16" name="Picture 2" descr="Image result for classroom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338" y="4055265"/>
            <a:ext cx="3124078" cy="242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58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097061" y="4055265"/>
            <a:ext cx="3385283" cy="338554"/>
          </a:xfrm>
          <a:prstGeom prst="rect">
            <a:avLst/>
          </a:prstGeom>
        </p:spPr>
        <p:txBody>
          <a:bodyPr rtlCol="0">
            <a:spAutoFit/>
          </a:bodyPr>
          <a:lstStyle/>
          <a:p>
            <a:pPr algn="ctr"/>
            <a:r>
              <a:rPr lang="en-US" sz="1600" b="1" dirty="0">
                <a:latin typeface="Open Sans" panose="020B0606030504020204" pitchFamily="34" charset="0"/>
                <a:ea typeface="Open Sans" panose="020B0606030504020204" pitchFamily="34" charset="0"/>
                <a:cs typeface="Open Sans" panose="020B0606030504020204" pitchFamily="34" charset="0"/>
              </a:rPr>
              <a:t> </a:t>
            </a:r>
          </a:p>
        </p:txBody>
      </p:sp>
      <p:sp>
        <p:nvSpPr>
          <p:cNvPr id="3" name="Rectangle 2"/>
          <p:cNvSpPr/>
          <p:nvPr/>
        </p:nvSpPr>
        <p:spPr>
          <a:xfrm>
            <a:off x="1066678" y="1614595"/>
            <a:ext cx="9844576" cy="4133439"/>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Staff want to help mark children’s birthdays in school by allowing them – if they want to – to come to school in non-uniform on their birthday!</a:t>
            </a:r>
          </a:p>
          <a:p>
            <a:pPr marL="228600" lvl="0" indent="-228600">
              <a:lnSpc>
                <a:spcPct val="90000"/>
              </a:lnSpc>
              <a:spcBef>
                <a:spcPts val="1000"/>
              </a:spcBef>
              <a:buFont typeface="Arial" panose="020B0604020202020204" pitchFamily="34" charset="0"/>
              <a:buChar char="•"/>
            </a:pPr>
            <a:r>
              <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If your child has a birthday on a Saturday or Sunday, they are allowed to come to school on the Friday in non-uniform</a:t>
            </a:r>
          </a:p>
          <a:p>
            <a:pPr marL="228600" lvl="0" indent="-228600">
              <a:lnSpc>
                <a:spcPct val="90000"/>
              </a:lnSpc>
              <a:spcBef>
                <a:spcPts val="1000"/>
              </a:spcBef>
              <a:buFont typeface="Arial" panose="020B0604020202020204" pitchFamily="34" charset="0"/>
              <a:buChar char="•"/>
            </a:pPr>
            <a:r>
              <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If your child has a birthday during a school holiday (lucky!), then they are able to come to school in non-uniform on the last day of term before the holiday begins. </a:t>
            </a:r>
          </a:p>
          <a:p>
            <a:pPr marL="228600" lvl="0" indent="-228600">
              <a:lnSpc>
                <a:spcPct val="90000"/>
              </a:lnSpc>
              <a:spcBef>
                <a:spcPts val="1000"/>
              </a:spcBef>
              <a:buFont typeface="Arial" panose="020B0604020202020204" pitchFamily="34" charset="0"/>
              <a:buChar char="•"/>
            </a:pPr>
            <a:r>
              <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This is just a bit of fun for the children and they absolutely do not </a:t>
            </a:r>
            <a:r>
              <a:rPr lang="en-GB" sz="2400" i="1" u="sng" dirty="0">
                <a:solidFill>
                  <a:schemeClr val="bg1"/>
                </a:solidFill>
                <a:latin typeface="Open Sans" panose="020B0606030504020204" pitchFamily="34" charset="0"/>
                <a:ea typeface="Open Sans" panose="020B0606030504020204" pitchFamily="34" charset="0"/>
                <a:cs typeface="Open Sans" panose="020B0606030504020204" pitchFamily="34" charset="0"/>
              </a:rPr>
              <a:t>have</a:t>
            </a:r>
            <a:r>
              <a:rPr lang="en-GB"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 to come in non-uniform if they don’t want to. We may even let the staff do it too!</a:t>
            </a:r>
          </a:p>
        </p:txBody>
      </p:sp>
      <p:sp>
        <p:nvSpPr>
          <p:cNvPr id="15" name="Title 1">
            <a:extLst>
              <a:ext uri="{FF2B5EF4-FFF2-40B4-BE49-F238E27FC236}">
                <a16:creationId xmlns:a16="http://schemas.microsoft.com/office/drawing/2014/main" id="{2A7F8DD1-F239-478D-B40F-88B2101884A9}"/>
              </a:ext>
            </a:extLst>
          </p:cNvPr>
          <p:cNvSpPr txBox="1">
            <a:spLocks/>
          </p:cNvSpPr>
          <p:nvPr/>
        </p:nvSpPr>
        <p:spPr bwMode="auto">
          <a:xfrm>
            <a:off x="864577" y="681649"/>
            <a:ext cx="10515600" cy="557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GB" sz="2400" b="1" u="sng"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It’s your birthday? Then you can come to school in non-uniform!</a:t>
            </a:r>
          </a:p>
        </p:txBody>
      </p:sp>
    </p:spTree>
    <p:extLst>
      <p:ext uri="{BB962C8B-B14F-4D97-AF65-F5344CB8AC3E}">
        <p14:creationId xmlns:p14="http://schemas.microsoft.com/office/powerpoint/2010/main" val="4283344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z="5400" dirty="0">
                <a:solidFill>
                  <a:schemeClr val="bg1"/>
                </a:solidFill>
                <a:latin typeface="Open Sans" panose="020B0606030504020204" pitchFamily="34" charset="0"/>
                <a:ea typeface="Open Sans" panose="020B0606030504020204" pitchFamily="34" charset="0"/>
                <a:cs typeface="Open Sans" panose="020B0606030504020204" pitchFamily="34" charset="0"/>
              </a:rPr>
              <a:t>How can you help? –  Summary</a:t>
            </a:r>
          </a:p>
        </p:txBody>
      </p:sp>
      <p:sp>
        <p:nvSpPr>
          <p:cNvPr id="13315" name="Content Placeholder 2"/>
          <p:cNvSpPr>
            <a:spLocks noGrp="1"/>
          </p:cNvSpPr>
          <p:nvPr>
            <p:ph idx="1"/>
          </p:nvPr>
        </p:nvSpPr>
        <p:spPr>
          <a:xfrm>
            <a:off x="609600" y="1565032"/>
            <a:ext cx="10972800" cy="4525963"/>
          </a:xfrm>
        </p:spPr>
        <p:txBody>
          <a:bodyPr/>
          <a:lstStyle/>
          <a:p>
            <a:pPr algn="ctr"/>
            <a:r>
              <a:rPr lang="en-GB" alt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rPr>
              <a:t>Encourage children to read as much as possible</a:t>
            </a:r>
          </a:p>
          <a:p>
            <a:pPr algn="ctr"/>
            <a:r>
              <a:rPr lang="en-GB" alt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rPr>
              <a:t>Promote independence</a:t>
            </a:r>
          </a:p>
          <a:p>
            <a:pPr algn="ctr"/>
            <a:r>
              <a:rPr lang="en-GB" alt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rPr>
              <a:t>Reinforce the importance of appropriate behaviour for school </a:t>
            </a:r>
          </a:p>
          <a:p>
            <a:pPr algn="ctr"/>
            <a:r>
              <a:rPr lang="en-GB" alt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rPr>
              <a:t>Ensure uniform is correct and clearly labelled</a:t>
            </a:r>
          </a:p>
          <a:p>
            <a:pPr algn="ctr"/>
            <a:r>
              <a:rPr lang="en-GB" sz="2800" dirty="0">
                <a:solidFill>
                  <a:schemeClr val="bg1"/>
                </a:solidFill>
                <a:latin typeface="Open Sans" panose="020B0606030504020204" pitchFamily="34" charset="0"/>
                <a:ea typeface="Open Sans" panose="020B0606030504020204" pitchFamily="34" charset="0"/>
                <a:cs typeface="Open Sans" panose="020B0606030504020204" pitchFamily="34" charset="0"/>
              </a:rPr>
              <a:t>Talk to us - keep school informed of any changes in your child’s circumstances which may affect their learning. </a:t>
            </a:r>
          </a:p>
          <a:p>
            <a:pPr marL="0" indent="0" algn="ctr">
              <a:buNone/>
            </a:pPr>
            <a:endParaRPr lang="en-GB" altLang="en-US" sz="3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28270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724400" y="2931954"/>
            <a:ext cx="2743200" cy="369332"/>
          </a:xfrm>
          <a:prstGeom prst="rect">
            <a:avLst/>
          </a:prstGeom>
        </p:spPr>
        <p:txBody>
          <a:bodyPr rtlCol="0">
            <a:spAutoFit/>
          </a:bodyPr>
          <a:lstStyle/>
          <a:p>
            <a:pPr algn="ct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Title 12"/>
          <p:cNvSpPr>
            <a:spLocks noGrp="1"/>
          </p:cNvSpPr>
          <p:nvPr>
            <p:ph type="title"/>
          </p:nvPr>
        </p:nvSpPr>
        <p:spPr>
          <a:xfrm>
            <a:off x="1249870" y="178382"/>
            <a:ext cx="9736428" cy="1306153"/>
          </a:xfrm>
        </p:spPr>
        <p:txBody>
          <a:bodyPr>
            <a:noAutofit/>
          </a:bodyPr>
          <a:lstStyle/>
          <a:p>
            <a:r>
              <a:rPr lang="en-US" sz="4800" dirty="0">
                <a:solidFill>
                  <a:schemeClr val="bg1"/>
                </a:solidFill>
                <a:latin typeface="Open Sans" panose="020B0606030504020204" pitchFamily="34" charset="0"/>
                <a:ea typeface="Open Sans" panose="020B0606030504020204" pitchFamily="34" charset="0"/>
                <a:cs typeface="Open Sans" panose="020B0606030504020204" pitchFamily="34" charset="0"/>
              </a:rPr>
              <a:t>Home-School Communication</a:t>
            </a:r>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p:txBody>
      </p:sp>
      <p:sp>
        <p:nvSpPr>
          <p:cNvPr id="4" name="TextBox 3"/>
          <p:cNvSpPr txBox="1"/>
          <p:nvPr/>
        </p:nvSpPr>
        <p:spPr>
          <a:xfrm>
            <a:off x="626609" y="2062522"/>
            <a:ext cx="10891314" cy="4431983"/>
          </a:xfrm>
          <a:prstGeom prst="rect">
            <a:avLst/>
          </a:prstGeom>
        </p:spPr>
        <p:txBody>
          <a:bodyPr wrap="square" rtlCol="0">
            <a:spAutoFit/>
          </a:bodyPr>
          <a:lstStyle/>
          <a:p>
            <a:pPr algn="ct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If you have a questions or concerns relating to teaching and learning, no matter how big or small, please contact me in the following ways:</a:t>
            </a: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Face to Face</a:t>
            </a:r>
          </a:p>
          <a:p>
            <a:pPr algn="ct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*Email (office@turtonedgworth.blackburn.sch.uk)</a:t>
            </a:r>
          </a:p>
          <a:p>
            <a:pPr algn="ct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*Reading record/note</a:t>
            </a:r>
          </a:p>
          <a:p>
            <a:pPr algn="ct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*Phone message at the office</a:t>
            </a:r>
          </a:p>
          <a:p>
            <a:pPr algn="ctr"/>
            <a:endPar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We kindly ask that any questions or uncertainties are checked with school directly, rather than shared on social media/messaging platforms, so everyone can be in receipt of the correct information</a:t>
            </a:r>
          </a:p>
          <a:p>
            <a:pPr algn="ctr"/>
            <a:endPar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170149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4724400" y="2931954"/>
            <a:ext cx="2743200" cy="369332"/>
          </a:xfrm>
          <a:prstGeom prst="rect">
            <a:avLst/>
          </a:prstGeom>
        </p:spPr>
        <p:txBody>
          <a:bodyPr rtlCol="0">
            <a:spAutoFit/>
          </a:bodyPr>
          <a:lstStyle/>
          <a:p>
            <a:pPr algn="ct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Title 12"/>
          <p:cNvSpPr>
            <a:spLocks noGrp="1"/>
          </p:cNvSpPr>
          <p:nvPr>
            <p:ph type="title"/>
          </p:nvPr>
        </p:nvSpPr>
        <p:spPr>
          <a:xfrm>
            <a:off x="1223493" y="213552"/>
            <a:ext cx="9736428" cy="1306153"/>
          </a:xfrm>
        </p:spPr>
        <p:txBody>
          <a:bodyPr>
            <a:noAutofit/>
          </a:bodyPr>
          <a:lstStyle/>
          <a:p>
            <a:r>
              <a:rPr lang="en-US" sz="4800" dirty="0">
                <a:solidFill>
                  <a:schemeClr val="bg1"/>
                </a:solidFill>
                <a:latin typeface="Open Sans" panose="020B0606030504020204" pitchFamily="34" charset="0"/>
                <a:ea typeface="Open Sans" panose="020B0606030504020204" pitchFamily="34" charset="0"/>
                <a:cs typeface="Open Sans" panose="020B0606030504020204" pitchFamily="34" charset="0"/>
              </a:rPr>
              <a:t>Home-School Communication</a:t>
            </a:r>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p:txBody>
      </p:sp>
      <p:sp>
        <p:nvSpPr>
          <p:cNvPr id="5" name="Content Placeholder 2"/>
          <p:cNvSpPr txBox="1">
            <a:spLocks/>
          </p:cNvSpPr>
          <p:nvPr/>
        </p:nvSpPr>
        <p:spPr>
          <a:xfrm>
            <a:off x="2488222" y="1857722"/>
            <a:ext cx="6613367" cy="4039047"/>
          </a:xfrm>
          <a:prstGeom prst="rect">
            <a:avLst/>
          </a:prstGeom>
        </p:spPr>
        <p:txBody>
          <a:bodyPr>
            <a:normAutofit fontScale="700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pPr>
            <a:r>
              <a:rPr lang="en-GB" sz="54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Class Teacher</a:t>
            </a:r>
          </a:p>
          <a:p>
            <a:pPr marL="0" indent="0" algn="ctr">
              <a:buFontTx/>
              <a:buNone/>
            </a:pPr>
            <a:r>
              <a:rPr lang="en-US" sz="29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Mr Darby</a:t>
            </a:r>
            <a:endParaRPr lang="en-GB" sz="2900" kern="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lgn="ctr">
              <a:buFontTx/>
              <a:buNone/>
            </a:pPr>
            <a:endParaRPr lang="en-GB" sz="5400" kern="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lgn="ctr">
              <a:buFontTx/>
              <a:buNone/>
            </a:pPr>
            <a:r>
              <a:rPr lang="en-GB" sz="54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Key Stage Leader</a:t>
            </a:r>
          </a:p>
          <a:p>
            <a:pPr marL="0" indent="0" algn="ctr">
              <a:buFontTx/>
              <a:buNone/>
            </a:pPr>
            <a:r>
              <a:rPr lang="en-GB" sz="28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Miss Valentine</a:t>
            </a:r>
          </a:p>
          <a:p>
            <a:pPr marL="0" indent="0" algn="ctr">
              <a:buFontTx/>
              <a:buNone/>
            </a:pPr>
            <a:endParaRPr lang="en-GB" sz="2800" kern="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lgn="ctr">
              <a:buFontTx/>
              <a:buNone/>
            </a:pPr>
            <a:endParaRPr lang="en-GB" sz="2800" kern="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indent="0" algn="ctr">
              <a:buFontTx/>
              <a:buNone/>
            </a:pPr>
            <a:r>
              <a:rPr lang="en-GB" sz="54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Head teacher</a:t>
            </a:r>
          </a:p>
          <a:p>
            <a:pPr marL="0" indent="0" algn="ctr">
              <a:buFontTx/>
              <a:buNone/>
            </a:pPr>
            <a:r>
              <a:rPr lang="en-GB" sz="2800" kern="0" dirty="0">
                <a:solidFill>
                  <a:schemeClr val="bg1"/>
                </a:solidFill>
                <a:latin typeface="Open Sans" panose="020B0606030504020204" pitchFamily="34" charset="0"/>
                <a:ea typeface="Open Sans" panose="020B0606030504020204" pitchFamily="34" charset="0"/>
                <a:cs typeface="Open Sans" panose="020B0606030504020204" pitchFamily="34" charset="0"/>
              </a:rPr>
              <a:t>Mr Wheatley</a:t>
            </a:r>
          </a:p>
        </p:txBody>
      </p:sp>
    </p:spTree>
    <p:extLst>
      <p:ext uri="{BB962C8B-B14F-4D97-AF65-F5344CB8AC3E}">
        <p14:creationId xmlns:p14="http://schemas.microsoft.com/office/powerpoint/2010/main" val="858382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2"/>
          <p:cNvSpPr>
            <a:spLocks noGrp="1"/>
          </p:cNvSpPr>
          <p:nvPr>
            <p:ph type="title"/>
          </p:nvPr>
        </p:nvSpPr>
        <p:spPr>
          <a:xfrm>
            <a:off x="2026637" y="1281442"/>
            <a:ext cx="7838941" cy="1233424"/>
          </a:xfrm>
        </p:spPr>
        <p:txBody>
          <a:bodyPr/>
          <a:lstStyle/>
          <a:p>
            <a:br>
              <a:rPr lang="en-US"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US"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t>Thank you</a:t>
            </a:r>
            <a:br>
              <a:rPr lang="en-US"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br>
              <a:rPr lang="en-US"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US" sz="7200" dirty="0">
                <a:solidFill>
                  <a:schemeClr val="bg1"/>
                </a:solidFill>
                <a:latin typeface="Open Sans" panose="020B0606030504020204" pitchFamily="34" charset="0"/>
                <a:ea typeface="Open Sans" panose="020B0606030504020204" pitchFamily="34" charset="0"/>
                <a:cs typeface="Open Sans" panose="020B0606030504020204" pitchFamily="34" charset="0"/>
              </a:rPr>
              <a:t>Any questions? </a:t>
            </a:r>
            <a:r>
              <a:rPr lang="en-US" sz="66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1202" y="4204921"/>
            <a:ext cx="3333750" cy="857250"/>
          </a:xfrm>
          <a:prstGeom prst="rect">
            <a:avLst/>
          </a:prstGeom>
        </p:spPr>
      </p:pic>
    </p:spTree>
    <p:extLst>
      <p:ext uri="{BB962C8B-B14F-4D97-AF65-F5344CB8AC3E}">
        <p14:creationId xmlns:p14="http://schemas.microsoft.com/office/powerpoint/2010/main" val="3995813333"/>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1D5F340F01F94FA2FD29A5E6DC872E" ma:contentTypeVersion="0" ma:contentTypeDescription="Create a new document." ma:contentTypeScope="" ma:versionID="f583bd66513a361a730282b6a794e352">
  <xsd:schema xmlns:xsd="http://www.w3.org/2001/XMLSchema" xmlns:xs="http://www.w3.org/2001/XMLSchema" xmlns:p="http://schemas.microsoft.com/office/2006/metadata/properties" targetNamespace="http://schemas.microsoft.com/office/2006/metadata/properties" ma:root="true" ma:fieldsID="6841151cf538834e171094e4faaf2d73">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106C84-672D-42B4-8E56-A8A6BCFA54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99FA0BEA-B978-4185-B5FE-510E7CB42798}">
  <ds:schemaRefs>
    <ds:schemaRef ds:uri="http://www.w3.org/XML/1998/namespace"/>
    <ds:schemaRef ds:uri="http://purl.org/dc/dcmitype/"/>
    <ds:schemaRef ds:uri="http://schemas.microsoft.com/office/infopath/2007/PartnerControls"/>
    <ds:schemaRef ds:uri="http://purl.org/dc/terms/"/>
    <ds:schemaRef ds:uri="http://purl.org/dc/elements/1.1/"/>
    <ds:schemaRef ds:uri="http://schemas.microsoft.com/office/2006/documentManagement/type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43499855-99AB-4465-B565-0721630013D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2431</Words>
  <Application>Microsoft Office PowerPoint</Application>
  <PresentationFormat>Widescreen</PresentationFormat>
  <Paragraphs>240</Paragraphs>
  <Slides>23</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Cambria</vt:lpstr>
      <vt:lpstr>Comic Sans MS</vt:lpstr>
      <vt:lpstr>Corbel</vt:lpstr>
      <vt:lpstr>Letter-join 40</vt:lpstr>
      <vt:lpstr>Open Sans</vt:lpstr>
      <vt:lpstr>Times New Roman</vt:lpstr>
      <vt:lpstr>Default Design</vt:lpstr>
      <vt:lpstr>Welcome to Year 6 Meet the Teacher 2026/27 Tuesday 8th September 2026 15:00 &amp; 17:15 </vt:lpstr>
      <vt:lpstr>PowerPoint Presentation</vt:lpstr>
      <vt:lpstr>Impact Curriculum</vt:lpstr>
      <vt:lpstr>Our timetable </vt:lpstr>
      <vt:lpstr>Attendance</vt:lpstr>
      <vt:lpstr>PowerPoint Presentation</vt:lpstr>
      <vt:lpstr>Reading</vt:lpstr>
      <vt:lpstr>Reading Books </vt:lpstr>
      <vt:lpstr>Reading/Library Books</vt:lpstr>
      <vt:lpstr>Spelling</vt:lpstr>
      <vt:lpstr>Homework</vt:lpstr>
      <vt:lpstr>Year 6 Homework</vt:lpstr>
      <vt:lpstr>Year 6 Information </vt:lpstr>
      <vt:lpstr>SATs</vt:lpstr>
      <vt:lpstr>SATs</vt:lpstr>
      <vt:lpstr>SATs</vt:lpstr>
      <vt:lpstr>Year 6 Information </vt:lpstr>
      <vt:lpstr>Year 6 Highlights</vt:lpstr>
      <vt:lpstr>PowerPoint Presentation</vt:lpstr>
      <vt:lpstr>How can you help? –  Summary</vt:lpstr>
      <vt:lpstr>Home-School Communication </vt:lpstr>
      <vt:lpstr>Home-School Communication </vt:lpstr>
      <vt:lpstr> Thank you  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
  <cp:lastModifiedBy/>
  <cp:revision>8</cp:revision>
  <dcterms:created xsi:type="dcterms:W3CDTF">2013-07-31T01:43:24Z</dcterms:created>
  <dcterms:modified xsi:type="dcterms:W3CDTF">2026-09-09T07:09:15Z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