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1" r:id="rId5"/>
    <p:sldId id="263" r:id="rId6"/>
    <p:sldId id="278" r:id="rId7"/>
    <p:sldId id="260" r:id="rId8"/>
    <p:sldId id="273" r:id="rId9"/>
    <p:sldId id="274" r:id="rId10"/>
    <p:sldId id="259" r:id="rId11"/>
    <p:sldId id="275"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A4E4"/>
    <a:srgbClr val="E4C3F9"/>
    <a:srgbClr val="D495DF"/>
    <a:srgbClr val="FAF5F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166A4-0BA2-4A6A-BA4D-F43B8AF564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FB9F7B0-F212-42ED-836C-7B06F8BE57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694B279-5C2E-49C0-BEEC-08B44DFBD6F6}"/>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5" name="Footer Placeholder 4">
            <a:extLst>
              <a:ext uri="{FF2B5EF4-FFF2-40B4-BE49-F238E27FC236}">
                <a16:creationId xmlns:a16="http://schemas.microsoft.com/office/drawing/2014/main" id="{A8C4FB01-4166-40C7-998E-72C56086B0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859B20-00D5-49CD-A55C-1A03D6FC0DE4}"/>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3367896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30ACC-8C3A-452B-B908-6E98068170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2599C6-7322-4F9B-9A62-1E49E9EB3F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8D3844-BB54-4960-A61D-A16AB7B958C1}"/>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5" name="Footer Placeholder 4">
            <a:extLst>
              <a:ext uri="{FF2B5EF4-FFF2-40B4-BE49-F238E27FC236}">
                <a16:creationId xmlns:a16="http://schemas.microsoft.com/office/drawing/2014/main" id="{C0FFFF6C-FC95-456B-820A-B933DB560A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2C2672-E611-4455-8572-BCD7E958AA90}"/>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4025287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D355E-2595-41AC-86CD-3B431E9367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EB07BC5-5989-4D8F-8CE3-CDA8AB83AF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AA3847E-86BD-4A43-89EE-6E60DB8EC8B7}"/>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5" name="Footer Placeholder 4">
            <a:extLst>
              <a:ext uri="{FF2B5EF4-FFF2-40B4-BE49-F238E27FC236}">
                <a16:creationId xmlns:a16="http://schemas.microsoft.com/office/drawing/2014/main" id="{D901E001-883B-4811-BA64-FE07A114F7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63D16A-2A6F-4570-A50B-8FC0B7B57E41}"/>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2490393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7BE00-2737-4E89-B049-038BFC8305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CCAB65-5146-40A4-8302-6910CDF56FE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08B2792-C63A-44FA-A8F2-D910A34D8F0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3B1524-4D00-43A9-AECC-D01C89FAA2C0}"/>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6" name="Footer Placeholder 5">
            <a:extLst>
              <a:ext uri="{FF2B5EF4-FFF2-40B4-BE49-F238E27FC236}">
                <a16:creationId xmlns:a16="http://schemas.microsoft.com/office/drawing/2014/main" id="{E865089D-7DE9-48EB-A0F4-B3D915A237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291523-2C87-49A4-A8C5-620000843391}"/>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705303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1383E-AB23-4CC8-89C7-C91522A8F0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10C4EA-5B8D-48A6-A690-BFAE142817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F5E8BE3-E16B-4818-88C5-E54E414C303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16D3D60-DFA4-494B-AC81-C33FA417AA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6473B09-24BE-4BA4-B263-1255986770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D2F1729-2BBB-4C92-AB2E-3091C4CDE674}"/>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8" name="Footer Placeholder 7">
            <a:extLst>
              <a:ext uri="{FF2B5EF4-FFF2-40B4-BE49-F238E27FC236}">
                <a16:creationId xmlns:a16="http://schemas.microsoft.com/office/drawing/2014/main" id="{62BF46C0-B857-4A3E-97B3-DBB257F6A0E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FA50605-405E-4440-9D4E-EBC65F187CF5}"/>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22881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67DA2-5BF6-46EC-8C55-FDB2ACFA7D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6ACA5E-4EB0-4128-8FE5-351D4FFB0D91}"/>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4" name="Footer Placeholder 3">
            <a:extLst>
              <a:ext uri="{FF2B5EF4-FFF2-40B4-BE49-F238E27FC236}">
                <a16:creationId xmlns:a16="http://schemas.microsoft.com/office/drawing/2014/main" id="{54086F96-EC8F-4ADC-96CB-336FE391BF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01140A-C19B-4E0B-836C-3BDCEB9F3E53}"/>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1042485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672573-91BF-4761-8390-E7B20E472C03}"/>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3" name="Footer Placeholder 2">
            <a:extLst>
              <a:ext uri="{FF2B5EF4-FFF2-40B4-BE49-F238E27FC236}">
                <a16:creationId xmlns:a16="http://schemas.microsoft.com/office/drawing/2014/main" id="{C60450E0-3040-4A6A-8BE1-9C68FD01368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123C894-9076-49B6-BC0E-FA70721C9A8A}"/>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456966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E10CC-8462-41AC-8BAE-C402614097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8B3681-7715-4ABD-A082-AEFA70B8F5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43C7DF-B01D-4E4B-B5EC-7BAD475E2E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41DD94F-0185-4A88-A112-11FF8324D37C}"/>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6" name="Footer Placeholder 5">
            <a:extLst>
              <a:ext uri="{FF2B5EF4-FFF2-40B4-BE49-F238E27FC236}">
                <a16:creationId xmlns:a16="http://schemas.microsoft.com/office/drawing/2014/main" id="{101208E4-3EB6-41EE-A19B-4F917569EF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337B46-1495-4D29-AA0E-A8BDDE17EDAA}"/>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3268607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F2C1A-22DD-48AA-964B-6AC1EA75C4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8FA453-BE4A-4F6A-A8DF-63E409A5A5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42BB99-7480-4749-8D5A-006C338BD7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843E19D-4F8C-46F9-8A9C-EBC2C1D373A0}"/>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6" name="Footer Placeholder 5">
            <a:extLst>
              <a:ext uri="{FF2B5EF4-FFF2-40B4-BE49-F238E27FC236}">
                <a16:creationId xmlns:a16="http://schemas.microsoft.com/office/drawing/2014/main" id="{D95EF61E-A403-4A0A-A1BA-B2273DC1AE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088031-51E9-4C28-B4BB-0D538BEF120D}"/>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4174745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62D67-AFF5-4A60-98A7-25CBA31F494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E8D60-966D-48CB-A8A1-9E69767017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0A8E36-72FB-49AD-B7A0-D79B4374810B}"/>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5" name="Footer Placeholder 4">
            <a:extLst>
              <a:ext uri="{FF2B5EF4-FFF2-40B4-BE49-F238E27FC236}">
                <a16:creationId xmlns:a16="http://schemas.microsoft.com/office/drawing/2014/main" id="{C7762CB8-D1AB-4D37-9E80-EB1D70EA14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5C0476-50F2-48F8-8E93-06084A0E69DC}"/>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1631212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1C3D13-AF79-48B8-AFC0-B348FA3CB0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033434-51DB-409E-BE1E-E2F1D697055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4E031C-642F-4EBC-814E-756FEBB00115}"/>
              </a:ext>
            </a:extLst>
          </p:cNvPr>
          <p:cNvSpPr>
            <a:spLocks noGrp="1"/>
          </p:cNvSpPr>
          <p:nvPr>
            <p:ph type="dt" sz="half" idx="10"/>
          </p:nvPr>
        </p:nvSpPr>
        <p:spPr/>
        <p:txBody>
          <a:bodyPr/>
          <a:lstStyle/>
          <a:p>
            <a:fld id="{EE65412F-FED2-45BD-B9B3-C18E0FFC66D7}" type="datetimeFigureOut">
              <a:rPr lang="en-GB" smtClean="0"/>
              <a:t>01/09/2026</a:t>
            </a:fld>
            <a:endParaRPr lang="en-GB"/>
          </a:p>
        </p:txBody>
      </p:sp>
      <p:sp>
        <p:nvSpPr>
          <p:cNvPr id="5" name="Footer Placeholder 4">
            <a:extLst>
              <a:ext uri="{FF2B5EF4-FFF2-40B4-BE49-F238E27FC236}">
                <a16:creationId xmlns:a16="http://schemas.microsoft.com/office/drawing/2014/main" id="{79BFB9AA-421D-4C94-9AA1-A388C8F384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6C56E5-7209-4CF0-BB86-7B6ABF08F78A}"/>
              </a:ext>
            </a:extLst>
          </p:cNvPr>
          <p:cNvSpPr>
            <a:spLocks noGrp="1"/>
          </p:cNvSpPr>
          <p:nvPr>
            <p:ph type="sldNum" sz="quarter" idx="12"/>
          </p:nvPr>
        </p:nvSpPr>
        <p:spPr/>
        <p:txBody>
          <a:bodyPr/>
          <a:lstStyle/>
          <a:p>
            <a:fld id="{5A10E703-642C-4D7B-A719-EC6F642F5269}" type="slidenum">
              <a:rPr lang="en-GB" smtClean="0"/>
              <a:t>‹#›</a:t>
            </a:fld>
            <a:endParaRPr lang="en-GB"/>
          </a:p>
        </p:txBody>
      </p:sp>
    </p:spTree>
    <p:extLst>
      <p:ext uri="{BB962C8B-B14F-4D97-AF65-F5344CB8AC3E}">
        <p14:creationId xmlns:p14="http://schemas.microsoft.com/office/powerpoint/2010/main" val="3095499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FAF5FD"/>
            </a:gs>
            <a:gs pos="29000">
              <a:srgbClr val="DBA4E4"/>
            </a:gs>
            <a:gs pos="58000">
              <a:srgbClr val="E4C3F9"/>
            </a:gs>
            <a:gs pos="63000">
              <a:srgbClr val="E4C3F9"/>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0946BB-0088-426E-A82A-15963E4AA1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49EE24-CE6E-4020-8333-748043C549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2442DD-09F6-4B83-9028-694D1B47A8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65412F-FED2-45BD-B9B3-C18E0FFC66D7}" type="datetimeFigureOut">
              <a:rPr lang="en-GB" smtClean="0"/>
              <a:t>01/09/2026</a:t>
            </a:fld>
            <a:endParaRPr lang="en-GB"/>
          </a:p>
        </p:txBody>
      </p:sp>
      <p:sp>
        <p:nvSpPr>
          <p:cNvPr id="5" name="Footer Placeholder 4">
            <a:extLst>
              <a:ext uri="{FF2B5EF4-FFF2-40B4-BE49-F238E27FC236}">
                <a16:creationId xmlns:a16="http://schemas.microsoft.com/office/drawing/2014/main" id="{E0A2AA74-B616-48D7-87A0-949417B8D8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384A827-5666-446E-8484-67E785639B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10E703-642C-4D7B-A719-EC6F642F5269}" type="slidenum">
              <a:rPr lang="en-GB" smtClean="0"/>
              <a:t>‹#›</a:t>
            </a:fld>
            <a:endParaRPr lang="en-GB"/>
          </a:p>
        </p:txBody>
      </p:sp>
    </p:spTree>
    <p:extLst>
      <p:ext uri="{BB962C8B-B14F-4D97-AF65-F5344CB8AC3E}">
        <p14:creationId xmlns:p14="http://schemas.microsoft.com/office/powerpoint/2010/main" val="836096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42299-53F4-4E36-8E8E-8E7AADF8468C}"/>
              </a:ext>
            </a:extLst>
          </p:cNvPr>
          <p:cNvSpPr>
            <a:spLocks noGrp="1"/>
          </p:cNvSpPr>
          <p:nvPr>
            <p:ph type="ctrTitle"/>
          </p:nvPr>
        </p:nvSpPr>
        <p:spPr>
          <a:xfrm>
            <a:off x="1524000" y="2127625"/>
            <a:ext cx="9144000" cy="2387600"/>
          </a:xfrm>
        </p:spPr>
        <p:txBody>
          <a:bodyPr>
            <a:normAutofit/>
          </a:bodyPr>
          <a:lstStyle/>
          <a:p>
            <a:r>
              <a:rPr lang="en-US" sz="8800" b="1" dirty="0">
                <a:latin typeface="Letter-join Plus 36" panose="02000505000000020003" pitchFamily="50" charset="0"/>
              </a:rPr>
              <a:t>Welcome to Year 3 </a:t>
            </a:r>
            <a:endParaRPr lang="en-GB" sz="8800" b="1" dirty="0">
              <a:latin typeface="Letter-join Plus 36" panose="02000505000000020003" pitchFamily="50" charset="0"/>
            </a:endParaRPr>
          </a:p>
        </p:txBody>
      </p:sp>
      <p:sp>
        <p:nvSpPr>
          <p:cNvPr id="3" name="Subtitle 2">
            <a:extLst>
              <a:ext uri="{FF2B5EF4-FFF2-40B4-BE49-F238E27FC236}">
                <a16:creationId xmlns:a16="http://schemas.microsoft.com/office/drawing/2014/main" id="{20A3F10E-A82E-45BB-8A0C-EE5BA6D42BCF}"/>
              </a:ext>
            </a:extLst>
          </p:cNvPr>
          <p:cNvSpPr>
            <a:spLocks noGrp="1"/>
          </p:cNvSpPr>
          <p:nvPr>
            <p:ph type="subTitle" idx="1"/>
          </p:nvPr>
        </p:nvSpPr>
        <p:spPr>
          <a:xfrm>
            <a:off x="1524000" y="4422236"/>
            <a:ext cx="9144000" cy="1655762"/>
          </a:xfrm>
        </p:spPr>
        <p:txBody>
          <a:bodyPr>
            <a:normAutofit/>
          </a:bodyPr>
          <a:lstStyle/>
          <a:p>
            <a:r>
              <a:rPr lang="en-US" sz="6600" dirty="0">
                <a:latin typeface="Letter-join Plus 36" panose="02000505000000020003" pitchFamily="50" charset="0"/>
              </a:rPr>
              <a:t>Miss Valentine</a:t>
            </a:r>
            <a:endParaRPr lang="en-GB" sz="6600" dirty="0">
              <a:latin typeface="Letter-join Plus 36" panose="02000505000000020003" pitchFamily="50" charset="0"/>
            </a:endParaRPr>
          </a:p>
        </p:txBody>
      </p:sp>
      <p:pic>
        <p:nvPicPr>
          <p:cNvPr id="2054" name="Picture 6" descr="Turton and Edgworth CofE/Methodist Controlled Primary School - Profile">
            <a:extLst>
              <a:ext uri="{FF2B5EF4-FFF2-40B4-BE49-F238E27FC236}">
                <a16:creationId xmlns:a16="http://schemas.microsoft.com/office/drawing/2014/main" id="{49B24E9E-F32F-4805-B1DC-F42EA4623E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7769" y="575151"/>
            <a:ext cx="5164231" cy="229836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urton and Edgworth CofE/Methodist Controlled Primary School - Profile">
            <a:extLst>
              <a:ext uri="{FF2B5EF4-FFF2-40B4-BE49-F238E27FC236}">
                <a16:creationId xmlns:a16="http://schemas.microsoft.com/office/drawing/2014/main" id="{2B540BE9-AEB5-4974-B378-C935413FE8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4066" y="564852"/>
            <a:ext cx="5268299" cy="229836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urton and Edgworth CofE/Methodist Controlled Primary School - Profile">
            <a:extLst>
              <a:ext uri="{FF2B5EF4-FFF2-40B4-BE49-F238E27FC236}">
                <a16:creationId xmlns:a16="http://schemas.microsoft.com/office/drawing/2014/main" id="{4EE3D2E9-31FB-47CF-9852-0A7C03C0F0A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7549"/>
          <a:stretch/>
        </p:blipFill>
        <p:spPr bwMode="auto">
          <a:xfrm>
            <a:off x="0" y="564852"/>
            <a:ext cx="4356847" cy="23052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Edgworthprimary (@Edgworthschool) / X">
            <a:extLst>
              <a:ext uri="{FF2B5EF4-FFF2-40B4-BE49-F238E27FC236}">
                <a16:creationId xmlns:a16="http://schemas.microsoft.com/office/drawing/2014/main" id="{A7229DE3-7665-48CD-B25F-18D5E4DA51F1}"/>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474200" y="4432534"/>
            <a:ext cx="2387600" cy="238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1979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42299-53F4-4E36-8E8E-8E7AADF8468C}"/>
              </a:ext>
            </a:extLst>
          </p:cNvPr>
          <p:cNvSpPr>
            <a:spLocks noGrp="1"/>
          </p:cNvSpPr>
          <p:nvPr>
            <p:ph type="ctrTitle"/>
          </p:nvPr>
        </p:nvSpPr>
        <p:spPr>
          <a:xfrm>
            <a:off x="-1582270" y="-871070"/>
            <a:ext cx="9144000" cy="2387600"/>
          </a:xfrm>
        </p:spPr>
        <p:txBody>
          <a:bodyPr>
            <a:normAutofit/>
          </a:bodyPr>
          <a:lstStyle/>
          <a:p>
            <a:r>
              <a:rPr lang="en-US" sz="8000" b="1" dirty="0">
                <a:latin typeface="Letter-join Plus 36" panose="02000505000000020003" pitchFamily="50" charset="0"/>
              </a:rPr>
              <a:t>Who is who?</a:t>
            </a:r>
            <a:endParaRPr lang="en-GB" sz="8000" b="1" dirty="0">
              <a:latin typeface="Letter-join Plus 36" panose="02000505000000020003" pitchFamily="50" charset="0"/>
            </a:endParaRPr>
          </a:p>
        </p:txBody>
      </p:sp>
      <p:sp>
        <p:nvSpPr>
          <p:cNvPr id="3" name="Subtitle 2">
            <a:extLst>
              <a:ext uri="{FF2B5EF4-FFF2-40B4-BE49-F238E27FC236}">
                <a16:creationId xmlns:a16="http://schemas.microsoft.com/office/drawing/2014/main" id="{20A3F10E-A82E-45BB-8A0C-EE5BA6D42BCF}"/>
              </a:ext>
            </a:extLst>
          </p:cNvPr>
          <p:cNvSpPr>
            <a:spLocks noGrp="1"/>
          </p:cNvSpPr>
          <p:nvPr>
            <p:ph type="subTitle" idx="1"/>
          </p:nvPr>
        </p:nvSpPr>
        <p:spPr>
          <a:xfrm>
            <a:off x="880783" y="2160354"/>
            <a:ext cx="13361894" cy="4146315"/>
          </a:xfrm>
        </p:spPr>
        <p:txBody>
          <a:bodyPr>
            <a:normAutofit/>
          </a:bodyPr>
          <a:lstStyle/>
          <a:p>
            <a:pPr algn="l"/>
            <a:r>
              <a:rPr lang="en-US" sz="5400" dirty="0">
                <a:latin typeface="Letter-join Plus 36" panose="02000505000000020003" pitchFamily="50" charset="0"/>
              </a:rPr>
              <a:t>Miss Valentine</a:t>
            </a:r>
          </a:p>
          <a:p>
            <a:pPr algn="l"/>
            <a:r>
              <a:rPr lang="en-US" sz="4000" dirty="0">
                <a:latin typeface="Letter-join Plus 36" panose="02000505000000020003" pitchFamily="50" charset="0"/>
              </a:rPr>
              <a:t>CLASS TEACHER</a:t>
            </a:r>
          </a:p>
          <a:p>
            <a:pPr algn="l"/>
            <a:endParaRPr lang="en-US" sz="5400" dirty="0">
              <a:latin typeface="Letter-join Plus 36" panose="02000505000000020003" pitchFamily="50" charset="0"/>
            </a:endParaRPr>
          </a:p>
          <a:p>
            <a:pPr algn="l"/>
            <a:r>
              <a:rPr lang="en-US" sz="5400" dirty="0" err="1">
                <a:latin typeface="Letter-join Plus 36" panose="02000505000000020003" pitchFamily="50" charset="0"/>
              </a:rPr>
              <a:t>Mrs</a:t>
            </a:r>
            <a:r>
              <a:rPr lang="en-US" sz="5400" dirty="0">
                <a:latin typeface="Letter-join Plus 36" panose="02000505000000020003" pitchFamily="50" charset="0"/>
              </a:rPr>
              <a:t> Sears</a:t>
            </a:r>
          </a:p>
          <a:p>
            <a:pPr algn="l"/>
            <a:r>
              <a:rPr lang="en-US" sz="4000" dirty="0">
                <a:latin typeface="Letter-join Plus 36" panose="02000505000000020003" pitchFamily="50" charset="0"/>
              </a:rPr>
              <a:t>CLASS TEACHER- Mondays</a:t>
            </a:r>
          </a:p>
          <a:p>
            <a:pPr algn="l"/>
            <a:endParaRPr lang="en-US" sz="5400" dirty="0">
              <a:latin typeface="Letter-join Plus 36" panose="02000505000000020003" pitchFamily="50" charset="0"/>
            </a:endParaRPr>
          </a:p>
        </p:txBody>
      </p:sp>
      <p:pic>
        <p:nvPicPr>
          <p:cNvPr id="4" name="Picture 2" descr="Hand drawn stickman confused with speech bubble question mark. Simple  outline curious doodle icon clipart. For question support clipart Stock  Vector Image &amp; Art - Alamy">
            <a:extLst>
              <a:ext uri="{FF2B5EF4-FFF2-40B4-BE49-F238E27FC236}">
                <a16:creationId xmlns:a16="http://schemas.microsoft.com/office/drawing/2014/main" id="{48CE1413-5BC4-43FB-BB24-C96DE50931A5}"/>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6691" b="90000" l="10000" r="90000">
                        <a14:foregroundMark x1="46154" y1="11942" x2="56846" y2="26187"/>
                        <a14:foregroundMark x1="56846" y1="26187" x2="56846" y2="26259"/>
                        <a14:foregroundMark x1="58769" y1="18633" x2="58769" y2="18633"/>
                        <a14:foregroundMark x1="64385" y1="20576" x2="64385" y2="20576"/>
                        <a14:foregroundMark x1="31462" y1="39424" x2="36077" y2="46259"/>
                        <a14:foregroundMark x1="34846" y1="56043" x2="34846" y2="56043"/>
                        <a14:foregroundMark x1="39000" y1="56835" x2="39000" y2="56835"/>
                        <a14:foregroundMark x1="40077" y1="57626" x2="41308" y2="54676"/>
                        <a14:foregroundMark x1="53462" y1="42158" x2="53462" y2="42158"/>
                        <a14:foregroundMark x1="56846" y1="40216" x2="56846" y2="40216"/>
                        <a14:foregroundMark x1="47000" y1="43741" x2="47000" y2="43741"/>
                        <a14:foregroundMark x1="25846" y1="55108" x2="25846" y2="55108"/>
                        <a14:foregroundMark x1="25385" y1="47842" x2="25385" y2="47842"/>
                        <a14:foregroundMark x1="59538" y1="7050" x2="59538" y2="7050"/>
                        <a14:foregroundMark x1="48462" y1="6691" x2="48462" y2="6691"/>
                        <a14:foregroundMark x1="48231" y1="7050" x2="48231" y2="7050"/>
                        <a14:foregroundMark x1="35231" y1="79209" x2="35231" y2="79209"/>
                        <a14:foregroundMark x1="45308" y1="7626" x2="44077" y2="12950"/>
                        <a14:foregroundMark x1="69231" y1="9856" x2="75077" y2="10791"/>
                        <a14:foregroundMark x1="55000" y1="42950" x2="55000" y2="42950"/>
                        <a14:foregroundMark x1="56231" y1="42374" x2="57692" y2="41007"/>
                      </a14:backgroundRemoval>
                    </a14:imgEffect>
                  </a14:imgLayer>
                </a14:imgProps>
              </a:ext>
              <a:ext uri="{28A0092B-C50C-407E-A947-70E740481C1C}">
                <a14:useLocalDpi xmlns:a14="http://schemas.microsoft.com/office/drawing/2010/main" val="0"/>
              </a:ext>
            </a:extLst>
          </a:blip>
          <a:srcRect/>
          <a:stretch>
            <a:fillRect/>
          </a:stretch>
        </p:blipFill>
        <p:spPr bwMode="auto">
          <a:xfrm>
            <a:off x="6483747" y="0"/>
            <a:ext cx="5510860" cy="589280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Edgworthprimary (@Edgworthschool) / X">
            <a:extLst>
              <a:ext uri="{FF2B5EF4-FFF2-40B4-BE49-F238E27FC236}">
                <a16:creationId xmlns:a16="http://schemas.microsoft.com/office/drawing/2014/main" id="{C709CC76-9519-42B5-9F68-4DED1DB1EC05}"/>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601200" y="42672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550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42299-53F4-4E36-8E8E-8E7AADF8468C}"/>
              </a:ext>
            </a:extLst>
          </p:cNvPr>
          <p:cNvSpPr>
            <a:spLocks noGrp="1"/>
          </p:cNvSpPr>
          <p:nvPr>
            <p:ph type="ctrTitle"/>
          </p:nvPr>
        </p:nvSpPr>
        <p:spPr>
          <a:xfrm>
            <a:off x="0" y="-1193800"/>
            <a:ext cx="9144000" cy="2387600"/>
          </a:xfrm>
        </p:spPr>
        <p:txBody>
          <a:bodyPr>
            <a:normAutofit/>
          </a:bodyPr>
          <a:lstStyle/>
          <a:p>
            <a:pPr algn="l"/>
            <a:r>
              <a:rPr lang="en-US" sz="6600" dirty="0">
                <a:latin typeface="Letter-join Plus 36" panose="02000505000000020003" pitchFamily="50" charset="0"/>
              </a:rPr>
              <a:t>Timetable</a:t>
            </a:r>
            <a:endParaRPr lang="en-GB" sz="6600" dirty="0">
              <a:latin typeface="Letter-join Plus 36" panose="02000505000000020003" pitchFamily="50" charset="0"/>
            </a:endParaRPr>
          </a:p>
        </p:txBody>
      </p:sp>
      <p:pic>
        <p:nvPicPr>
          <p:cNvPr id="8" name="Picture 2" descr="Edgworthprimary (@Edgworthschool) / X">
            <a:extLst>
              <a:ext uri="{FF2B5EF4-FFF2-40B4-BE49-F238E27FC236}">
                <a16:creationId xmlns:a16="http://schemas.microsoft.com/office/drawing/2014/main" id="{D5642C60-7EC3-493E-B79A-7F3FE390E1C9}"/>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601200" y="4267200"/>
            <a:ext cx="2590800" cy="25908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4065A6F-088B-483B-8144-67D7933E420A}"/>
              </a:ext>
            </a:extLst>
          </p:cNvPr>
          <p:cNvPicPr>
            <a:picLocks noChangeAspect="1"/>
          </p:cNvPicPr>
          <p:nvPr/>
        </p:nvPicPr>
        <p:blipFill>
          <a:blip r:embed="rId4"/>
          <a:stretch>
            <a:fillRect/>
          </a:stretch>
        </p:blipFill>
        <p:spPr>
          <a:xfrm>
            <a:off x="215154" y="1325365"/>
            <a:ext cx="9539309" cy="5223351"/>
          </a:xfrm>
          <a:prstGeom prst="rect">
            <a:avLst/>
          </a:prstGeom>
        </p:spPr>
      </p:pic>
    </p:spTree>
    <p:extLst>
      <p:ext uri="{BB962C8B-B14F-4D97-AF65-F5344CB8AC3E}">
        <p14:creationId xmlns:p14="http://schemas.microsoft.com/office/powerpoint/2010/main" val="28499487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42299-53F4-4E36-8E8E-8E7AADF8468C}"/>
              </a:ext>
            </a:extLst>
          </p:cNvPr>
          <p:cNvSpPr>
            <a:spLocks noGrp="1"/>
          </p:cNvSpPr>
          <p:nvPr>
            <p:ph type="ctrTitle"/>
          </p:nvPr>
        </p:nvSpPr>
        <p:spPr>
          <a:xfrm>
            <a:off x="309283" y="-1017358"/>
            <a:ext cx="9144000" cy="2387600"/>
          </a:xfrm>
        </p:spPr>
        <p:txBody>
          <a:bodyPr>
            <a:normAutofit/>
          </a:bodyPr>
          <a:lstStyle/>
          <a:p>
            <a:pPr algn="l"/>
            <a:r>
              <a:rPr lang="en-US" sz="6600" b="1" dirty="0">
                <a:latin typeface="Letter-join Plus 36" panose="02000505000000020003" pitchFamily="50" charset="0"/>
              </a:rPr>
              <a:t>Being in Year 3</a:t>
            </a:r>
            <a:endParaRPr lang="en-GB" sz="6600" b="1" dirty="0">
              <a:latin typeface="Letter-join Plus 36" panose="02000505000000020003" pitchFamily="50" charset="0"/>
            </a:endParaRPr>
          </a:p>
        </p:txBody>
      </p:sp>
      <p:sp>
        <p:nvSpPr>
          <p:cNvPr id="3" name="TextBox 2">
            <a:extLst>
              <a:ext uri="{FF2B5EF4-FFF2-40B4-BE49-F238E27FC236}">
                <a16:creationId xmlns:a16="http://schemas.microsoft.com/office/drawing/2014/main" id="{84ABF3CC-A8B7-4AF3-97EB-347ACADE1296}"/>
              </a:ext>
            </a:extLst>
          </p:cNvPr>
          <p:cNvSpPr txBox="1"/>
          <p:nvPr/>
        </p:nvSpPr>
        <p:spPr>
          <a:xfrm>
            <a:off x="309283" y="1370242"/>
            <a:ext cx="11465859" cy="6186309"/>
          </a:xfrm>
          <a:prstGeom prst="rect">
            <a:avLst/>
          </a:prstGeom>
          <a:noFill/>
        </p:spPr>
        <p:txBody>
          <a:bodyPr wrap="square" rtlCol="0">
            <a:spAutoFit/>
          </a:bodyPr>
          <a:lstStyle/>
          <a:p>
            <a:r>
              <a:rPr lang="en-US" sz="4400" dirty="0">
                <a:latin typeface="Letter-join Plus 36" panose="02000505000000020003" pitchFamily="50" charset="0"/>
              </a:rPr>
              <a:t>Changes for your little one:</a:t>
            </a:r>
          </a:p>
          <a:p>
            <a:endParaRPr lang="en-US" sz="4400" dirty="0">
              <a:latin typeface="Letter-join Plus 36" panose="02000505000000020003" pitchFamily="50" charset="0"/>
            </a:endParaRPr>
          </a:p>
          <a:p>
            <a:r>
              <a:rPr lang="en-US" sz="4400" b="1" dirty="0">
                <a:latin typeface="Letter-join Plus 36" panose="02000505000000020003" pitchFamily="50" charset="0"/>
              </a:rPr>
              <a:t>Tuck shop days- </a:t>
            </a:r>
            <a:r>
              <a:rPr lang="en-US" sz="4400" dirty="0">
                <a:latin typeface="Letter-join Plus 36" panose="02000505000000020003" pitchFamily="50" charset="0"/>
              </a:rPr>
              <a:t>Monday, Wednesday and Friday</a:t>
            </a:r>
          </a:p>
          <a:p>
            <a:r>
              <a:rPr lang="en-US" sz="4400" b="1" dirty="0">
                <a:latin typeface="Letter-join Plus 36" panose="02000505000000020003" pitchFamily="50" charset="0"/>
              </a:rPr>
              <a:t>PE day- </a:t>
            </a:r>
            <a:r>
              <a:rPr lang="en-US" sz="4400" dirty="0">
                <a:latin typeface="Letter-join Plus 36" panose="02000505000000020003" pitchFamily="50" charset="0"/>
              </a:rPr>
              <a:t>Tuesday</a:t>
            </a:r>
          </a:p>
          <a:p>
            <a:r>
              <a:rPr lang="en-US" sz="4400" b="1" dirty="0">
                <a:latin typeface="Letter-join Plus 36" panose="02000505000000020003" pitchFamily="50" charset="0"/>
              </a:rPr>
              <a:t>Spanish</a:t>
            </a:r>
          </a:p>
          <a:p>
            <a:r>
              <a:rPr lang="en-US" sz="4400" b="1" dirty="0">
                <a:latin typeface="Letter-join Plus 36" panose="02000505000000020003" pitchFamily="50" charset="0"/>
              </a:rPr>
              <a:t>Uniform- </a:t>
            </a:r>
            <a:r>
              <a:rPr lang="en-US" sz="4400" dirty="0">
                <a:latin typeface="Letter-join Plus 36" panose="02000505000000020003" pitchFamily="50" charset="0"/>
              </a:rPr>
              <a:t>shirt and tie</a:t>
            </a:r>
          </a:p>
          <a:p>
            <a:r>
              <a:rPr lang="en-US" sz="4400" b="1" dirty="0">
                <a:latin typeface="Letter-join Plus 36" panose="02000505000000020003" pitchFamily="50" charset="0"/>
              </a:rPr>
              <a:t>Junior playground</a:t>
            </a:r>
          </a:p>
          <a:p>
            <a:r>
              <a:rPr lang="en-US" sz="4400" b="1" dirty="0">
                <a:latin typeface="Letter-join Plus 36" panose="02000505000000020003" pitchFamily="50" charset="0"/>
              </a:rPr>
              <a:t>Lunch times</a:t>
            </a:r>
          </a:p>
          <a:p>
            <a:endParaRPr lang="en-US" sz="4400" dirty="0">
              <a:latin typeface="Letter-join Plus 36" panose="02000505000000020003" pitchFamily="50" charset="0"/>
            </a:endParaRPr>
          </a:p>
        </p:txBody>
      </p:sp>
      <p:pic>
        <p:nvPicPr>
          <p:cNvPr id="4" name="Picture 2" descr="Edgworthprimary (@Edgworthschool) / X">
            <a:extLst>
              <a:ext uri="{FF2B5EF4-FFF2-40B4-BE49-F238E27FC236}">
                <a16:creationId xmlns:a16="http://schemas.microsoft.com/office/drawing/2014/main" id="{CB3E85B8-39CA-4618-9778-10A555C2225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601200" y="42672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4543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42299-53F4-4E36-8E8E-8E7AADF8468C}"/>
              </a:ext>
            </a:extLst>
          </p:cNvPr>
          <p:cNvSpPr>
            <a:spLocks noGrp="1"/>
          </p:cNvSpPr>
          <p:nvPr>
            <p:ph type="ctrTitle"/>
          </p:nvPr>
        </p:nvSpPr>
        <p:spPr>
          <a:xfrm>
            <a:off x="322729" y="-924859"/>
            <a:ext cx="9144000" cy="2387600"/>
          </a:xfrm>
        </p:spPr>
        <p:txBody>
          <a:bodyPr>
            <a:normAutofit/>
          </a:bodyPr>
          <a:lstStyle/>
          <a:p>
            <a:pPr algn="l"/>
            <a:r>
              <a:rPr lang="en-US" sz="6600" dirty="0">
                <a:latin typeface="Letter-join Plus 36" panose="02000505000000020003" pitchFamily="50" charset="0"/>
              </a:rPr>
              <a:t>Homework</a:t>
            </a:r>
            <a:endParaRPr lang="en-GB" sz="6600" dirty="0">
              <a:latin typeface="Letter-join Plus 36" panose="02000505000000020003" pitchFamily="50" charset="0"/>
            </a:endParaRPr>
          </a:p>
        </p:txBody>
      </p:sp>
      <p:sp>
        <p:nvSpPr>
          <p:cNvPr id="4" name="Subtitle 2">
            <a:extLst>
              <a:ext uri="{FF2B5EF4-FFF2-40B4-BE49-F238E27FC236}">
                <a16:creationId xmlns:a16="http://schemas.microsoft.com/office/drawing/2014/main" id="{4C3C6EB1-1C15-43ED-87BA-73A34492FE19}"/>
              </a:ext>
            </a:extLst>
          </p:cNvPr>
          <p:cNvSpPr>
            <a:spLocks noGrp="1"/>
          </p:cNvSpPr>
          <p:nvPr>
            <p:ph type="subTitle" idx="1"/>
          </p:nvPr>
        </p:nvSpPr>
        <p:spPr>
          <a:xfrm>
            <a:off x="322729" y="1509058"/>
            <a:ext cx="11483789" cy="4146315"/>
          </a:xfrm>
        </p:spPr>
        <p:txBody>
          <a:bodyPr>
            <a:normAutofit/>
          </a:bodyPr>
          <a:lstStyle/>
          <a:p>
            <a:pPr algn="l"/>
            <a:r>
              <a:rPr lang="en-US" sz="4800" dirty="0">
                <a:latin typeface="Letter-join Plus 36" panose="02000505000000020003" pitchFamily="50" charset="0"/>
              </a:rPr>
              <a:t>Homework across the whole school will look a little different this year:</a:t>
            </a:r>
          </a:p>
          <a:p>
            <a:pPr algn="l"/>
            <a:endParaRPr lang="en-US" sz="4800" dirty="0">
              <a:latin typeface="Letter-join Plus 36" panose="02000505000000020003" pitchFamily="50" charset="0"/>
            </a:endParaRPr>
          </a:p>
          <a:p>
            <a:pPr algn="l"/>
            <a:endParaRPr lang="en-US" sz="5400" dirty="0">
              <a:latin typeface="Letter-join Plus 36" panose="02000505000000020003" pitchFamily="50" charset="0"/>
            </a:endParaRPr>
          </a:p>
          <a:p>
            <a:pPr algn="l"/>
            <a:endParaRPr lang="en-GB" sz="5400" b="1" dirty="0">
              <a:latin typeface="Letter-join Plus 36" panose="02000505000000020003" pitchFamily="50" charset="0"/>
            </a:endParaRPr>
          </a:p>
        </p:txBody>
      </p:sp>
      <p:graphicFrame>
        <p:nvGraphicFramePr>
          <p:cNvPr id="3" name="Table 2">
            <a:extLst>
              <a:ext uri="{FF2B5EF4-FFF2-40B4-BE49-F238E27FC236}">
                <a16:creationId xmlns:a16="http://schemas.microsoft.com/office/drawing/2014/main" id="{B3B99A44-4721-49B6-83F9-DEC485192190}"/>
              </a:ext>
            </a:extLst>
          </p:cNvPr>
          <p:cNvGraphicFramePr>
            <a:graphicFrameLocks noGrp="1"/>
          </p:cNvGraphicFramePr>
          <p:nvPr>
            <p:extLst>
              <p:ext uri="{D42A27DB-BD31-4B8C-83A1-F6EECF244321}">
                <p14:modId xmlns:p14="http://schemas.microsoft.com/office/powerpoint/2010/main" val="3893632703"/>
              </p:ext>
            </p:extLst>
          </p:nvPr>
        </p:nvGraphicFramePr>
        <p:xfrm>
          <a:off x="605117" y="3552253"/>
          <a:ext cx="7799295" cy="2712720"/>
        </p:xfrm>
        <a:graphic>
          <a:graphicData uri="http://schemas.openxmlformats.org/drawingml/2006/table">
            <a:tbl>
              <a:tblPr firstRow="1" bandRow="1">
                <a:tableStyleId>{BC89EF96-8CEA-46FF-86C4-4CE0E7609802}</a:tableStyleId>
              </a:tblPr>
              <a:tblGrid>
                <a:gridCol w="7799295">
                  <a:extLst>
                    <a:ext uri="{9D8B030D-6E8A-4147-A177-3AD203B41FA5}">
                      <a16:colId xmlns:a16="http://schemas.microsoft.com/office/drawing/2014/main" val="1085423039"/>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latin typeface="Letter-join Plus 36" panose="02000505000000020003" pitchFamily="50" charset="0"/>
                        </a:rPr>
                        <a:t>- Spellings</a:t>
                      </a:r>
                    </a:p>
                  </a:txBody>
                  <a:tcPr/>
                </a:tc>
                <a:extLst>
                  <a:ext uri="{0D108BD9-81ED-4DB2-BD59-A6C34878D82A}">
                    <a16:rowId xmlns:a16="http://schemas.microsoft.com/office/drawing/2014/main" val="322981458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latin typeface="Letter-join Plus 36" panose="02000505000000020003" pitchFamily="50" charset="0"/>
                        </a:rPr>
                        <a:t>- TT </a:t>
                      </a:r>
                      <a:r>
                        <a:rPr lang="en-US" sz="4000" dirty="0" err="1">
                          <a:latin typeface="Letter-join Plus 36" panose="02000505000000020003" pitchFamily="50" charset="0"/>
                        </a:rPr>
                        <a:t>Rockstars</a:t>
                      </a:r>
                      <a:endParaRPr lang="en-US" sz="4000" dirty="0">
                        <a:latin typeface="Letter-join Plus 36" panose="02000505000000020003" pitchFamily="50" charset="0"/>
                      </a:endParaRPr>
                    </a:p>
                  </a:txBody>
                  <a:tcPr/>
                </a:tc>
                <a:extLst>
                  <a:ext uri="{0D108BD9-81ED-4DB2-BD59-A6C34878D82A}">
                    <a16:rowId xmlns:a16="http://schemas.microsoft.com/office/drawing/2014/main" val="3922793866"/>
                  </a:ext>
                </a:extLst>
              </a:tr>
              <a:tr h="4068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dirty="0">
                          <a:latin typeface="Letter-join Plus 36" panose="02000505000000020003" pitchFamily="50" charset="0"/>
                        </a:rPr>
                        <a:t>- Reading (fluency focus similarly to Year 2)</a:t>
                      </a:r>
                    </a:p>
                  </a:txBody>
                  <a:tcPr/>
                </a:tc>
                <a:extLst>
                  <a:ext uri="{0D108BD9-81ED-4DB2-BD59-A6C34878D82A}">
                    <a16:rowId xmlns:a16="http://schemas.microsoft.com/office/drawing/2014/main" val="2081696671"/>
                  </a:ext>
                </a:extLst>
              </a:tr>
            </a:tbl>
          </a:graphicData>
        </a:graphic>
      </p:graphicFrame>
      <p:pic>
        <p:nvPicPr>
          <p:cNvPr id="6" name="Picture 2" descr="Edgworthprimary (@Edgworthschool) / X">
            <a:extLst>
              <a:ext uri="{FF2B5EF4-FFF2-40B4-BE49-F238E27FC236}">
                <a16:creationId xmlns:a16="http://schemas.microsoft.com/office/drawing/2014/main" id="{24BF5791-B1BE-4CA7-A161-6313EFCF0EE6}"/>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704294" y="440629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184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B690D-7348-4E51-9BBE-7A97002AE72E}"/>
              </a:ext>
            </a:extLst>
          </p:cNvPr>
          <p:cNvSpPr>
            <a:spLocks noGrp="1"/>
          </p:cNvSpPr>
          <p:nvPr>
            <p:ph type="title"/>
          </p:nvPr>
        </p:nvSpPr>
        <p:spPr>
          <a:xfrm>
            <a:off x="838200" y="365125"/>
            <a:ext cx="10515600" cy="549275"/>
          </a:xfrm>
        </p:spPr>
        <p:txBody>
          <a:bodyPr>
            <a:normAutofit/>
          </a:bodyPr>
          <a:lstStyle/>
          <a:p>
            <a:r>
              <a:rPr lang="en-GB" sz="2400" b="1" u="sng" dirty="0">
                <a:latin typeface="Letter-join Plus 36" panose="02000505000000020003" pitchFamily="50" charset="0"/>
                <a:cs typeface="Arial" panose="020B0604020202020204" pitchFamily="34" charset="0"/>
              </a:rPr>
              <a:t>New whole-school approach to homework &amp; spelling</a:t>
            </a:r>
          </a:p>
        </p:txBody>
      </p:sp>
      <p:sp>
        <p:nvSpPr>
          <p:cNvPr id="3" name="Content Placeholder 2">
            <a:extLst>
              <a:ext uri="{FF2B5EF4-FFF2-40B4-BE49-F238E27FC236}">
                <a16:creationId xmlns:a16="http://schemas.microsoft.com/office/drawing/2014/main" id="{B380C22D-FE8F-4EB3-ABDC-6A7FAE264379}"/>
              </a:ext>
            </a:extLst>
          </p:cNvPr>
          <p:cNvSpPr>
            <a:spLocks noGrp="1"/>
          </p:cNvSpPr>
          <p:nvPr>
            <p:ph idx="1"/>
          </p:nvPr>
        </p:nvSpPr>
        <p:spPr>
          <a:xfrm>
            <a:off x="838200" y="914399"/>
            <a:ext cx="10515600" cy="5578475"/>
          </a:xfrm>
        </p:spPr>
        <p:txBody>
          <a:bodyPr>
            <a:normAutofit/>
          </a:bodyPr>
          <a:lstStyle/>
          <a:p>
            <a:r>
              <a:rPr lang="en-GB" sz="2400" dirty="0">
                <a:latin typeface="Letter-join Plus 36" panose="02000505000000020003" pitchFamily="50" charset="0"/>
                <a:cs typeface="Arial" panose="020B0604020202020204" pitchFamily="34" charset="0"/>
              </a:rPr>
              <a:t>We are adopting a new approach to homework that focuses on reinforcing the important key skills that are used across a variety of subjects. From this year, all homework will focus on 3 core skills:</a:t>
            </a:r>
          </a:p>
          <a:p>
            <a:pPr lvl="1"/>
            <a:r>
              <a:rPr lang="en-GB" dirty="0">
                <a:latin typeface="Letter-join Plus 36" panose="02000505000000020003" pitchFamily="50" charset="0"/>
                <a:cs typeface="Arial" panose="020B0604020202020204" pitchFamily="34" charset="0"/>
              </a:rPr>
              <a:t>Reading</a:t>
            </a:r>
          </a:p>
          <a:p>
            <a:pPr lvl="1"/>
            <a:r>
              <a:rPr lang="en-GB" dirty="0">
                <a:latin typeface="Letter-join Plus 36" panose="02000505000000020003" pitchFamily="50" charset="0"/>
                <a:cs typeface="Arial" panose="020B0604020202020204" pitchFamily="34" charset="0"/>
              </a:rPr>
              <a:t>Spelling (key words and vocabulary, rather than spelling lists)</a:t>
            </a:r>
          </a:p>
          <a:p>
            <a:pPr lvl="1"/>
            <a:r>
              <a:rPr lang="en-GB" dirty="0">
                <a:latin typeface="Letter-join Plus 36" panose="02000505000000020003" pitchFamily="50" charset="0"/>
                <a:cs typeface="Arial" panose="020B0604020202020204" pitchFamily="34" charset="0"/>
              </a:rPr>
              <a:t>Multiplication tables</a:t>
            </a:r>
          </a:p>
          <a:p>
            <a:pPr marL="457200" lvl="1" indent="0">
              <a:buNone/>
            </a:pPr>
            <a:endParaRPr lang="en-GB" dirty="0">
              <a:latin typeface="Letter-join Plus 36" panose="02000505000000020003" pitchFamily="50" charset="0"/>
              <a:cs typeface="Arial" panose="020B0604020202020204" pitchFamily="34" charset="0"/>
            </a:endParaRPr>
          </a:p>
          <a:p>
            <a:r>
              <a:rPr lang="en-GB" sz="2400" i="1" dirty="0">
                <a:latin typeface="Letter-join Plus 36" panose="02000505000000020003" pitchFamily="50" charset="0"/>
                <a:cs typeface="Arial" panose="020B0604020202020204" pitchFamily="34" charset="0"/>
              </a:rPr>
              <a:t>“Reading is the gateway for children that makes all other learning possible” </a:t>
            </a:r>
            <a:r>
              <a:rPr lang="en-GB" sz="2400" dirty="0">
                <a:latin typeface="Letter-join Plus 36" panose="02000505000000020003" pitchFamily="50" charset="0"/>
                <a:cs typeface="Arial" panose="020B0604020202020204" pitchFamily="34" charset="0"/>
              </a:rPr>
              <a:t>– children’s reading fluency helps with EVERY subject. </a:t>
            </a:r>
            <a:r>
              <a:rPr lang="en-GB" sz="2400" i="1" dirty="0">
                <a:latin typeface="Letter-join Plus 36" panose="02000505000000020003" pitchFamily="50" charset="0"/>
                <a:cs typeface="Arial" panose="020B0604020202020204" pitchFamily="34" charset="0"/>
              </a:rPr>
              <a:t>(Also, refer to slide about the importance of ‘re-reading’ books)</a:t>
            </a:r>
          </a:p>
          <a:p>
            <a:r>
              <a:rPr lang="en-GB" sz="2400" dirty="0">
                <a:latin typeface="Letter-join Plus 36" panose="02000505000000020003" pitchFamily="50" charset="0"/>
                <a:cs typeface="Arial" panose="020B0604020202020204" pitchFamily="34" charset="0"/>
              </a:rPr>
              <a:t>Analysing children’s writing and spelling, in all subjects, has led us to do research on the best ways to improve overall structure</a:t>
            </a:r>
          </a:p>
          <a:p>
            <a:r>
              <a:rPr lang="en-GB" sz="2400" dirty="0">
                <a:latin typeface="Letter-join Plus 36" panose="02000505000000020003" pitchFamily="50" charset="0"/>
                <a:cs typeface="Arial" panose="020B0604020202020204" pitchFamily="34" charset="0"/>
              </a:rPr>
              <a:t>Multiplication – and related division – helps children to flourish in all areas of mathematics</a:t>
            </a:r>
          </a:p>
          <a:p>
            <a:endParaRPr lang="en-GB" dirty="0"/>
          </a:p>
        </p:txBody>
      </p:sp>
    </p:spTree>
    <p:extLst>
      <p:ext uri="{BB962C8B-B14F-4D97-AF65-F5344CB8AC3E}">
        <p14:creationId xmlns:p14="http://schemas.microsoft.com/office/powerpoint/2010/main" val="3291442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42299-53F4-4E36-8E8E-8E7AADF8468C}"/>
              </a:ext>
            </a:extLst>
          </p:cNvPr>
          <p:cNvSpPr>
            <a:spLocks noGrp="1"/>
          </p:cNvSpPr>
          <p:nvPr>
            <p:ph type="ctrTitle"/>
          </p:nvPr>
        </p:nvSpPr>
        <p:spPr>
          <a:xfrm>
            <a:off x="94130" y="-1296894"/>
            <a:ext cx="9144000" cy="2387600"/>
          </a:xfrm>
        </p:spPr>
        <p:txBody>
          <a:bodyPr>
            <a:normAutofit/>
          </a:bodyPr>
          <a:lstStyle/>
          <a:p>
            <a:pPr algn="l"/>
            <a:r>
              <a:rPr lang="en-US" sz="6600" dirty="0">
                <a:latin typeface="Letter-join Plus 36" panose="02000505000000020003" pitchFamily="50" charset="0"/>
              </a:rPr>
              <a:t>Spellings</a:t>
            </a:r>
            <a:endParaRPr lang="en-GB" sz="6600" dirty="0">
              <a:latin typeface="Letter-join Plus 36" panose="02000505000000020003" pitchFamily="50" charset="0"/>
            </a:endParaRPr>
          </a:p>
        </p:txBody>
      </p:sp>
      <p:sp>
        <p:nvSpPr>
          <p:cNvPr id="4" name="Rectangle 3">
            <a:extLst>
              <a:ext uri="{FF2B5EF4-FFF2-40B4-BE49-F238E27FC236}">
                <a16:creationId xmlns:a16="http://schemas.microsoft.com/office/drawing/2014/main" id="{9CFC910E-B775-42C0-BD59-0D00F66E5236}"/>
              </a:ext>
            </a:extLst>
          </p:cNvPr>
          <p:cNvSpPr/>
          <p:nvPr/>
        </p:nvSpPr>
        <p:spPr>
          <a:xfrm>
            <a:off x="94130" y="1192306"/>
            <a:ext cx="11577918" cy="6740307"/>
          </a:xfrm>
          <a:prstGeom prst="rect">
            <a:avLst/>
          </a:prstGeom>
        </p:spPr>
        <p:txBody>
          <a:bodyPr wrap="square">
            <a:spAutoFit/>
          </a:bodyPr>
          <a:lstStyle/>
          <a:p>
            <a:r>
              <a:rPr lang="en-US" sz="2400" dirty="0">
                <a:solidFill>
                  <a:srgbClr val="000000"/>
                </a:solidFill>
                <a:latin typeface="Letter-join Plus 36" panose="02000505000000020003" pitchFamily="50" charset="0"/>
              </a:rPr>
              <a:t>• This year we have made a change and spellings will be based upon the 300 HFW.</a:t>
            </a:r>
          </a:p>
          <a:p>
            <a:r>
              <a:rPr lang="en-US" sz="2400" dirty="0">
                <a:solidFill>
                  <a:srgbClr val="000000"/>
                </a:solidFill>
                <a:latin typeface="Letter-join Plus 36" panose="02000505000000020003" pitchFamily="50" charset="0"/>
              </a:rPr>
              <a:t>Why?</a:t>
            </a:r>
          </a:p>
          <a:p>
            <a:r>
              <a:rPr lang="en-US" sz="2400" dirty="0">
                <a:solidFill>
                  <a:srgbClr val="000000"/>
                </a:solidFill>
                <a:latin typeface="Letter-join Plus 36" panose="02000505000000020003" pitchFamily="50" charset="0"/>
              </a:rPr>
              <a:t>• High-frequency words are the words that appear most often in printed materials. Students are encouraged to recognize these words by sight, without having to “sound them out.” Learning to recognize high-frequency words by sight is critical to developing fluency in reading. Students should be able to read these words individually and in sentences and stories.</a:t>
            </a:r>
          </a:p>
          <a:p>
            <a:r>
              <a:rPr lang="en-US" sz="2400" dirty="0">
                <a:solidFill>
                  <a:srgbClr val="000000"/>
                </a:solidFill>
                <a:latin typeface="Letter-join Plus 36" panose="02000505000000020003" pitchFamily="50" charset="0"/>
              </a:rPr>
              <a:t>• Automatic recognition of high frequency words provides an essential starting point for your child becoming a confident reader. It is important to note that</a:t>
            </a:r>
          </a:p>
          <a:p>
            <a:r>
              <a:rPr lang="en-US" sz="2400" dirty="0">
                <a:solidFill>
                  <a:srgbClr val="000000"/>
                </a:solidFill>
                <a:latin typeface="Letter-join Plus 36" panose="02000505000000020003" pitchFamily="50" charset="0"/>
              </a:rPr>
              <a:t>• 12 high frequency words make up 25% of words we read and write.</a:t>
            </a:r>
          </a:p>
          <a:p>
            <a:r>
              <a:rPr lang="en-US" sz="2400" dirty="0">
                <a:solidFill>
                  <a:srgbClr val="000000"/>
                </a:solidFill>
                <a:latin typeface="Letter-join Plus 36" panose="02000505000000020003" pitchFamily="50" charset="0"/>
              </a:rPr>
              <a:t>• 100 high frequency words make up 50% of words we read and write.</a:t>
            </a:r>
          </a:p>
          <a:p>
            <a:r>
              <a:rPr lang="en-US" sz="2400" dirty="0">
                <a:solidFill>
                  <a:srgbClr val="000000"/>
                </a:solidFill>
                <a:latin typeface="Letter-join Plus 36" panose="02000505000000020003" pitchFamily="50" charset="0"/>
              </a:rPr>
              <a:t>• 300 high frequency words account for 75% of words we read and write.</a:t>
            </a:r>
          </a:p>
          <a:p>
            <a:r>
              <a:rPr lang="en-US" sz="2400" dirty="0">
                <a:solidFill>
                  <a:srgbClr val="000000"/>
                </a:solidFill>
                <a:latin typeface="Letter-join Plus 36" panose="02000505000000020003" pitchFamily="50" charset="0"/>
              </a:rPr>
              <a:t>• They may seem easy but they are very important and we are finding that many children are still not confident in these and do not class themselves as “good spellers”</a:t>
            </a:r>
          </a:p>
          <a:p>
            <a:r>
              <a:rPr lang="en-US" sz="2400" dirty="0">
                <a:solidFill>
                  <a:srgbClr val="000000"/>
                </a:solidFill>
                <a:latin typeface="Letter-join Plus 36" panose="02000505000000020003" pitchFamily="50" charset="0"/>
              </a:rPr>
              <a:t>• Spelling anxiety with homework and tests.</a:t>
            </a:r>
          </a:p>
          <a:p>
            <a:r>
              <a:rPr lang="en-US" sz="2400" dirty="0">
                <a:solidFill>
                  <a:srgbClr val="000000"/>
                </a:solidFill>
                <a:latin typeface="Letter-join Plus 36" panose="02000505000000020003" pitchFamily="50" charset="0"/>
              </a:rPr>
              <a:t>• Spelling WILL still be taught and assessed during lessons as we do with other subjects.</a:t>
            </a:r>
          </a:p>
          <a:p>
            <a:r>
              <a:rPr lang="en-US" sz="2400" dirty="0">
                <a:solidFill>
                  <a:srgbClr val="000000"/>
                </a:solidFill>
                <a:latin typeface="Letter-join Plus 36" panose="02000505000000020003" pitchFamily="50" charset="0"/>
              </a:rPr>
              <a:t>• We ask if you could help in the learning of these words and we have broken them down to 6 words each week with some repetition throughout the year to ensure they are fully embedded into the children’s long term memory.</a:t>
            </a:r>
            <a:endParaRPr lang="en-US" sz="2400" b="0" i="0" dirty="0">
              <a:solidFill>
                <a:srgbClr val="000000"/>
              </a:solidFill>
              <a:effectLst/>
              <a:latin typeface="Letter-join Plus 36" panose="02000505000000020003" pitchFamily="50" charset="0"/>
            </a:endParaRPr>
          </a:p>
        </p:txBody>
      </p:sp>
      <p:pic>
        <p:nvPicPr>
          <p:cNvPr id="5" name="Picture 2" descr="Edgworthprimary (@Edgworthschool) / X">
            <a:extLst>
              <a:ext uri="{FF2B5EF4-FFF2-40B4-BE49-F238E27FC236}">
                <a16:creationId xmlns:a16="http://schemas.microsoft.com/office/drawing/2014/main" id="{B0714CC0-0A24-440E-9A5E-A55083BF6FD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883588" y="-116541"/>
            <a:ext cx="2214282" cy="2214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315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84866" y="148299"/>
            <a:ext cx="4989775" cy="1356360"/>
          </a:xfrm>
        </p:spPr>
        <p:txBody>
          <a:bodyPr>
            <a:noAutofit/>
          </a:bodyPr>
          <a:lstStyle/>
          <a:p>
            <a:r>
              <a:rPr lang="en-GB" sz="6600" u="sng" dirty="0">
                <a:latin typeface="Letter-join Plus 36" panose="02000505000000020003" pitchFamily="50" charset="0"/>
                <a:cs typeface="CordiaUPC" panose="020B0304020202020204" pitchFamily="34" charset="-34"/>
              </a:rPr>
              <a:t>Reading Books</a:t>
            </a:r>
          </a:p>
        </p:txBody>
      </p:sp>
      <p:sp>
        <p:nvSpPr>
          <p:cNvPr id="3" name="TextBox 2"/>
          <p:cNvSpPr txBox="1"/>
          <p:nvPr/>
        </p:nvSpPr>
        <p:spPr>
          <a:xfrm>
            <a:off x="188259" y="1356360"/>
            <a:ext cx="11860305" cy="3600986"/>
          </a:xfrm>
          <a:prstGeom prst="rect">
            <a:avLst/>
          </a:prstGeom>
          <a:noFill/>
        </p:spPr>
        <p:txBody>
          <a:bodyPr wrap="square" rtlCol="0">
            <a:spAutoFit/>
          </a:bodyPr>
          <a:lstStyle/>
          <a:p>
            <a:r>
              <a:rPr lang="en-US" sz="3200" dirty="0">
                <a:latin typeface="Letter-join Plus 36" panose="02000505000000020003" pitchFamily="50" charset="0"/>
              </a:rPr>
              <a:t>Reading is always a priority in school and we work hard to make sure that the books are pitched at the correct level for your child. </a:t>
            </a:r>
          </a:p>
          <a:p>
            <a:endParaRPr lang="en-US" sz="3200" dirty="0">
              <a:latin typeface="Letter-join Plus 36" panose="02000505000000020003" pitchFamily="50" charset="0"/>
            </a:endParaRPr>
          </a:p>
          <a:p>
            <a:r>
              <a:rPr lang="en-US" sz="3200" dirty="0">
                <a:latin typeface="Letter-join Plus 36" panose="02000505000000020003" pitchFamily="50" charset="0"/>
              </a:rPr>
              <a:t>This may mean that sometimes your child may need to re-read a book/set of books throughout the year.</a:t>
            </a:r>
          </a:p>
          <a:p>
            <a:endParaRPr lang="en-US" sz="2000" dirty="0">
              <a:latin typeface="Comic Sans MS" panose="030F0702030302020204" pitchFamily="66" charset="0"/>
            </a:endParaRPr>
          </a:p>
          <a:p>
            <a:endParaRPr lang="en-US" sz="2400" dirty="0"/>
          </a:p>
          <a:p>
            <a:endParaRPr lang="en-US" sz="2400" dirty="0"/>
          </a:p>
        </p:txBody>
      </p:sp>
      <p:pic>
        <p:nvPicPr>
          <p:cNvPr id="5" name="Picture 2" descr="Edgworthprimary (@Edgworthschool) / X">
            <a:extLst>
              <a:ext uri="{FF2B5EF4-FFF2-40B4-BE49-F238E27FC236}">
                <a16:creationId xmlns:a16="http://schemas.microsoft.com/office/drawing/2014/main" id="{B8761DF6-CEF2-430B-AA44-EE5BAD748F1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762565" y="4388223"/>
            <a:ext cx="2590800" cy="2590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5C139AF-EEA6-409B-B912-C36CBDC5358A}"/>
              </a:ext>
            </a:extLst>
          </p:cNvPr>
          <p:cNvSpPr/>
          <p:nvPr/>
        </p:nvSpPr>
        <p:spPr>
          <a:xfrm>
            <a:off x="188259" y="4024312"/>
            <a:ext cx="9735670" cy="2308324"/>
          </a:xfrm>
          <a:prstGeom prst="rect">
            <a:avLst/>
          </a:prstGeom>
        </p:spPr>
        <p:txBody>
          <a:bodyPr wrap="square">
            <a:spAutoFit/>
          </a:bodyPr>
          <a:lstStyle/>
          <a:p>
            <a:endParaRPr lang="en-US" sz="1600" dirty="0">
              <a:latin typeface="Letter-join Plus 36" panose="02000505000000020003" pitchFamily="50" charset="0"/>
            </a:endParaRPr>
          </a:p>
          <a:p>
            <a:r>
              <a:rPr lang="en-US" sz="3200" dirty="0">
                <a:latin typeface="Letter-join Plus 36" panose="02000505000000020003" pitchFamily="50" charset="0"/>
              </a:rPr>
              <a:t>Re-reading helps to build fluency, automaticity and understanding all of which are important skills that play a huge part in developing confident readers who can discuss and understanding a variety of texts.</a:t>
            </a:r>
          </a:p>
        </p:txBody>
      </p:sp>
    </p:spTree>
    <p:extLst>
      <p:ext uri="{BB962C8B-B14F-4D97-AF65-F5344CB8AC3E}">
        <p14:creationId xmlns:p14="http://schemas.microsoft.com/office/powerpoint/2010/main" val="3438630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7847" y="0"/>
            <a:ext cx="7675294" cy="1356360"/>
          </a:xfrm>
        </p:spPr>
        <p:txBody>
          <a:bodyPr>
            <a:noAutofit/>
          </a:bodyPr>
          <a:lstStyle/>
          <a:p>
            <a:r>
              <a:rPr lang="en-GB" sz="6600" u="sng" dirty="0">
                <a:latin typeface="Letter-join Plus 36" panose="02000505000000020003" pitchFamily="50" charset="0"/>
                <a:cs typeface="CordiaUPC" panose="020B0304020202020204" pitchFamily="34" charset="-34"/>
              </a:rPr>
              <a:t>Reading/Library Books</a:t>
            </a:r>
          </a:p>
        </p:txBody>
      </p:sp>
      <p:sp>
        <p:nvSpPr>
          <p:cNvPr id="3" name="TextBox 2"/>
          <p:cNvSpPr txBox="1"/>
          <p:nvPr/>
        </p:nvSpPr>
        <p:spPr>
          <a:xfrm>
            <a:off x="227847" y="979842"/>
            <a:ext cx="10556694" cy="7417415"/>
          </a:xfrm>
          <a:prstGeom prst="rect">
            <a:avLst/>
          </a:prstGeom>
          <a:noFill/>
        </p:spPr>
        <p:txBody>
          <a:bodyPr wrap="square" rtlCol="0">
            <a:spAutoFit/>
          </a:bodyPr>
          <a:lstStyle/>
          <a:p>
            <a:r>
              <a:rPr lang="en-US" sz="2800" i="1" dirty="0">
                <a:latin typeface="Letter-join Plus 36" panose="02000505000000020003" pitchFamily="50" charset="0"/>
              </a:rPr>
              <a:t>A note from </a:t>
            </a:r>
            <a:r>
              <a:rPr lang="en-US" sz="2800" i="1" dirty="0" err="1">
                <a:latin typeface="Letter-join Plus 36" panose="02000505000000020003" pitchFamily="50" charset="0"/>
              </a:rPr>
              <a:t>Mrs</a:t>
            </a:r>
            <a:r>
              <a:rPr lang="en-US" sz="2800" i="1" dirty="0">
                <a:latin typeface="Letter-join Plus 36" panose="02000505000000020003" pitchFamily="50" charset="0"/>
              </a:rPr>
              <a:t> Waddington:</a:t>
            </a:r>
          </a:p>
          <a:p>
            <a:r>
              <a:rPr lang="en-US" sz="2800" dirty="0">
                <a:latin typeface="Letter-join Plus 36" panose="02000505000000020003" pitchFamily="50" charset="0"/>
              </a:rPr>
              <a:t>To ensure that our children have books which are engaging and are </a:t>
            </a:r>
            <a:br>
              <a:rPr lang="en-US" sz="2800" dirty="0">
                <a:latin typeface="Letter-join Plus 36" panose="02000505000000020003" pitchFamily="50" charset="0"/>
              </a:rPr>
            </a:br>
            <a:r>
              <a:rPr lang="en-US" sz="2800" dirty="0">
                <a:latin typeface="Letter-join Plus 36" panose="02000505000000020003" pitchFamily="50" charset="0"/>
              </a:rPr>
              <a:t>pitched correctly it is important that we keep on top of our book stock. </a:t>
            </a:r>
          </a:p>
          <a:p>
            <a:endParaRPr lang="en-US" sz="2800" dirty="0">
              <a:latin typeface="Letter-join Plus 36" panose="02000505000000020003" pitchFamily="50" charset="0"/>
            </a:endParaRPr>
          </a:p>
          <a:p>
            <a:r>
              <a:rPr lang="en-US" sz="2800" dirty="0">
                <a:latin typeface="Letter-join Plus 36" panose="02000505000000020003" pitchFamily="50" charset="0"/>
              </a:rPr>
              <a:t>This is why lost/damaged books will be charged at £5.</a:t>
            </a:r>
          </a:p>
          <a:p>
            <a:endParaRPr lang="en-US" sz="2800" dirty="0">
              <a:latin typeface="Letter-join Plus 36" panose="02000505000000020003" pitchFamily="50" charset="0"/>
            </a:endParaRPr>
          </a:p>
          <a:p>
            <a:r>
              <a:rPr lang="en-US" sz="2800" dirty="0">
                <a:latin typeface="Letter-join Plus 36" panose="02000505000000020003" pitchFamily="50" charset="0"/>
              </a:rPr>
              <a:t>You will be informed of a missing book via a text as we understand it could just be that you have forgotten it.</a:t>
            </a:r>
          </a:p>
          <a:p>
            <a:endParaRPr lang="en-US" sz="2800" dirty="0">
              <a:latin typeface="Letter-join Plus 36" panose="02000505000000020003" pitchFamily="50" charset="0"/>
            </a:endParaRPr>
          </a:p>
          <a:p>
            <a:r>
              <a:rPr lang="en-US" sz="2800" dirty="0">
                <a:latin typeface="Letter-join Plus 36" panose="02000505000000020003" pitchFamily="50" charset="0"/>
              </a:rPr>
              <a:t>Damaged books will be a straight fine via text/email.</a:t>
            </a:r>
          </a:p>
          <a:p>
            <a:endParaRPr lang="en-US" sz="2800" dirty="0">
              <a:latin typeface="Letter-join Plus 36" panose="02000505000000020003" pitchFamily="50" charset="0"/>
            </a:endParaRPr>
          </a:p>
          <a:p>
            <a:r>
              <a:rPr lang="en-US" sz="2800" dirty="0">
                <a:latin typeface="Letter-join Plus 36" panose="02000505000000020003" pitchFamily="50" charset="0"/>
              </a:rPr>
              <a:t>Please do consider protecting your child’s book with a plastic reading folder as we have had many damaged through water bottles leaking in bags.</a:t>
            </a:r>
          </a:p>
          <a:p>
            <a:endParaRPr lang="en-US" sz="2800" dirty="0">
              <a:latin typeface="Comic Sans MS" panose="030F0702030302020204" pitchFamily="66" charset="0"/>
            </a:endParaRPr>
          </a:p>
          <a:p>
            <a:endParaRPr lang="en-US" sz="2800" dirty="0">
              <a:latin typeface="Comic Sans MS" panose="030F0702030302020204" pitchFamily="66" charset="0"/>
            </a:endParaRPr>
          </a:p>
          <a:p>
            <a:endParaRPr lang="en-US" sz="2800" dirty="0"/>
          </a:p>
          <a:p>
            <a:endParaRPr lang="en-US" sz="2800" dirty="0"/>
          </a:p>
        </p:txBody>
      </p:sp>
      <p:pic>
        <p:nvPicPr>
          <p:cNvPr id="5" name="Picture 2" descr="Edgworthprimary (@Edgworthschool) / X">
            <a:extLst>
              <a:ext uri="{FF2B5EF4-FFF2-40B4-BE49-F238E27FC236}">
                <a16:creationId xmlns:a16="http://schemas.microsoft.com/office/drawing/2014/main" id="{37C46925-AFEA-4BD8-BDAC-2E44BF5F0DB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52250" y1="16750" x2="52250" y2="16750"/>
                        <a14:foregroundMark x1="67750" y1="27000" x2="67750" y2="27000"/>
                        <a14:foregroundMark x1="56250" y1="56750" x2="64500" y2="62500"/>
                        <a14:foregroundMark x1="65000" y1="63000" x2="66250" y2="65000"/>
                        <a14:foregroundMark x1="52250" y1="50500" x2="57250" y2="54250"/>
                        <a14:foregroundMark x1="46000" y1="60000" x2="43000" y2="60750"/>
                        <a14:foregroundMark x1="28250" y1="35000" x2="42000" y2="32750"/>
                        <a14:foregroundMark x1="42000" y1="32750" x2="44500" y2="32750"/>
                        <a14:foregroundMark x1="43750" y1="64000" x2="43500" y2="68000"/>
                        <a14:foregroundMark x1="42750" y1="83250" x2="52258" y2="87572"/>
                        <a14:foregroundMark x1="38750" y1="28750" x2="72678" y2="67389"/>
                        <a14:foregroundMark x1="68250" y1="22500" x2="55000" y2="26500"/>
                        <a14:foregroundMark x1="55000" y1="26500" x2="40000" y2="26500"/>
                        <a14:foregroundMark x1="40000" y1="26500" x2="28250" y2="33250"/>
                        <a14:foregroundMark x1="28250" y1="33250" x2="33000" y2="45750"/>
                        <a14:foregroundMark x1="33000" y1="45750" x2="52750" y2="44000"/>
                        <a14:foregroundMark x1="52750" y1="44000" x2="73500" y2="27000"/>
                        <a14:foregroundMark x1="73500" y1="27000" x2="73750" y2="26500"/>
                        <a14:foregroundMark x1="68250" y1="41500" x2="61000" y2="57250"/>
                        <a14:foregroundMark x1="61000" y1="57250" x2="59750" y2="70000"/>
                        <a14:foregroundMark x1="59750" y1="70000" x2="55750" y2="78250"/>
                        <a14:foregroundMark x1="48500" y1="76750" x2="23500" y2="41750"/>
                        <a14:foregroundMark x1="23500" y1="41750" x2="24250" y2="40250"/>
                        <a14:foregroundMark x1="18000" y1="28000" x2="28500" y2="20000"/>
                        <a14:foregroundMark x1="28500" y1="20000" x2="45000" y2="21500"/>
                        <a14:foregroundMark x1="45000" y1="21500" x2="57750" y2="20750"/>
                        <a14:foregroundMark x1="57750" y1="20750" x2="59750" y2="21000"/>
                        <a14:foregroundMark x1="65750" y1="20250" x2="76500" y2="31750"/>
                        <a14:foregroundMark x1="76500" y1="31750" x2="80500" y2="48750"/>
                        <a14:foregroundMark x1="80500" y1="48750" x2="69000" y2="56000"/>
                        <a14:foregroundMark x1="69000" y1="56000" x2="63500" y2="54500"/>
                        <a14:foregroundMark x1="71500" y1="43750" x2="85000" y2="21000"/>
                        <a14:foregroundMark x1="20500" y1="29750" x2="20250" y2="43000"/>
                        <a14:foregroundMark x1="20250" y1="43000" x2="25000" y2="56250"/>
                        <a14:foregroundMark x1="25000" y1="56250" x2="35000" y2="65500"/>
                        <a14:foregroundMark x1="35000" y1="65500" x2="35000" y2="65500"/>
                        <a14:foregroundMark x1="35000" y1="65500" x2="49250" y2="85500"/>
                        <a14:foregroundMark x1="51500" y1="84250" x2="58750" y2="74000"/>
                        <a14:foregroundMark x1="58750" y1="74000" x2="60000" y2="59500"/>
                        <a14:foregroundMark x1="60000" y1="59500" x2="50000" y2="51750"/>
                        <a14:foregroundMark x1="50000" y1="51750" x2="44250" y2="57500"/>
                        <a14:foregroundMark x1="33000" y1="46500" x2="53000" y2="67000"/>
                        <a14:backgroundMark x1="75750" y1="70250" x2="86000" y2="80750"/>
                        <a14:backgroundMark x1="54000" y1="88250" x2="54000" y2="88250"/>
                        <a14:backgroundMark x1="53750" y1="88250" x2="52500" y2="88000"/>
                        <a14:backgroundMark x1="75000" y1="71000" x2="75000" y2="71000"/>
                        <a14:backgroundMark x1="77000" y1="68250" x2="75500" y2="71250"/>
                      </a14:backgroundRemoval>
                    </a14:imgEffect>
                  </a14:imgLayer>
                </a14:imgProps>
              </a:ext>
              <a:ext uri="{28A0092B-C50C-407E-A947-70E740481C1C}">
                <a14:useLocalDpi xmlns:a14="http://schemas.microsoft.com/office/drawing/2010/main" val="0"/>
              </a:ext>
            </a:extLst>
          </a:blip>
          <a:srcRect/>
          <a:stretch>
            <a:fillRect/>
          </a:stretch>
        </p:blipFill>
        <p:spPr bwMode="auto">
          <a:xfrm>
            <a:off x="9749118" y="-156883"/>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261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F8DD1-F239-478D-B40F-88B2101884A9}"/>
              </a:ext>
            </a:extLst>
          </p:cNvPr>
          <p:cNvSpPr>
            <a:spLocks noGrp="1"/>
          </p:cNvSpPr>
          <p:nvPr>
            <p:ph type="title"/>
          </p:nvPr>
        </p:nvSpPr>
        <p:spPr>
          <a:xfrm>
            <a:off x="838200" y="365126"/>
            <a:ext cx="10515600" cy="557742"/>
          </a:xfrm>
        </p:spPr>
        <p:txBody>
          <a:bodyPr>
            <a:normAutofit fontScale="90000"/>
          </a:bodyPr>
          <a:lstStyle/>
          <a:p>
            <a:r>
              <a:rPr lang="en-GB" sz="3200" b="1" u="sng" dirty="0">
                <a:latin typeface="Letter-join Plus 36" panose="02000505000000020003" pitchFamily="50" charset="0"/>
                <a:cs typeface="Arial" panose="020B0604020202020204" pitchFamily="34" charset="0"/>
              </a:rPr>
              <a:t>It’s your birthday? </a:t>
            </a:r>
            <a:r>
              <a:rPr lang="en-GB" sz="3600" u="sng" dirty="0">
                <a:latin typeface="Letter-join Plus 36" panose="02000505000000020003" pitchFamily="50" charset="0"/>
                <a:cs typeface="Arial" panose="020B0604020202020204" pitchFamily="34" charset="0"/>
              </a:rPr>
              <a:t>Then you can come to school in non-uniform!</a:t>
            </a:r>
            <a:endParaRPr lang="en-GB" sz="3200" u="sng" dirty="0">
              <a:latin typeface="Letter-join Plus 36" panose="02000505000000020003" pitchFamily="50" charset="0"/>
              <a:cs typeface="Arial" panose="020B0604020202020204" pitchFamily="34" charset="0"/>
            </a:endParaRPr>
          </a:p>
        </p:txBody>
      </p:sp>
      <p:sp>
        <p:nvSpPr>
          <p:cNvPr id="3" name="Content Placeholder 2">
            <a:extLst>
              <a:ext uri="{FF2B5EF4-FFF2-40B4-BE49-F238E27FC236}">
                <a16:creationId xmlns:a16="http://schemas.microsoft.com/office/drawing/2014/main" id="{D2CB5AC1-7A00-4A48-80BF-C9F7196E4952}"/>
              </a:ext>
            </a:extLst>
          </p:cNvPr>
          <p:cNvSpPr>
            <a:spLocks noGrp="1"/>
          </p:cNvSpPr>
          <p:nvPr>
            <p:ph idx="1"/>
          </p:nvPr>
        </p:nvSpPr>
        <p:spPr>
          <a:xfrm>
            <a:off x="147918" y="1238779"/>
            <a:ext cx="11793070" cy="5254095"/>
          </a:xfrm>
        </p:spPr>
        <p:txBody>
          <a:bodyPr>
            <a:normAutofit/>
          </a:bodyPr>
          <a:lstStyle/>
          <a:p>
            <a:r>
              <a:rPr lang="en-GB" dirty="0">
                <a:latin typeface="Letter-join Plus 36" panose="02000505000000020003" pitchFamily="50" charset="0"/>
                <a:cs typeface="Arial" panose="020B0604020202020204" pitchFamily="34" charset="0"/>
              </a:rPr>
              <a:t>Staff want to help mark children’s birthdays in school by allowing them – if they want to – to come to school in non-uniform on their birthday!</a:t>
            </a:r>
          </a:p>
          <a:p>
            <a:endParaRPr lang="en-GB" dirty="0">
              <a:latin typeface="Letter-join Plus 36" panose="02000505000000020003" pitchFamily="50" charset="0"/>
              <a:cs typeface="Arial" panose="020B0604020202020204" pitchFamily="34" charset="0"/>
            </a:endParaRPr>
          </a:p>
          <a:p>
            <a:r>
              <a:rPr lang="en-GB" dirty="0">
                <a:latin typeface="Letter-join Plus 36" panose="02000505000000020003" pitchFamily="50" charset="0"/>
                <a:cs typeface="Arial" panose="020B0604020202020204" pitchFamily="34" charset="0"/>
              </a:rPr>
              <a:t>If your child has a birthday on a Saturday or Sunday, they are allowed to come to school on the Friday in non-uniform</a:t>
            </a:r>
          </a:p>
          <a:p>
            <a:endParaRPr lang="en-GB" dirty="0">
              <a:latin typeface="Letter-join Plus 36" panose="02000505000000020003" pitchFamily="50" charset="0"/>
              <a:cs typeface="Arial" panose="020B0604020202020204" pitchFamily="34" charset="0"/>
            </a:endParaRPr>
          </a:p>
          <a:p>
            <a:r>
              <a:rPr lang="en-GB" dirty="0">
                <a:latin typeface="Letter-join Plus 36" panose="02000505000000020003" pitchFamily="50" charset="0"/>
                <a:cs typeface="Arial" panose="020B0604020202020204" pitchFamily="34" charset="0"/>
              </a:rPr>
              <a:t>If your child has a birthday during a school holiday, then they are able to come to school in non-uniform on the last day of term before the holiday begins. </a:t>
            </a:r>
          </a:p>
          <a:p>
            <a:endParaRPr lang="en-GB" dirty="0">
              <a:latin typeface="Letter-join Plus 36" panose="02000505000000020003" pitchFamily="50" charset="0"/>
              <a:cs typeface="Arial" panose="020B0604020202020204" pitchFamily="34" charset="0"/>
            </a:endParaRPr>
          </a:p>
          <a:p>
            <a:r>
              <a:rPr lang="en-GB" dirty="0">
                <a:latin typeface="Letter-join Plus 36" panose="02000505000000020003" pitchFamily="50" charset="0"/>
                <a:cs typeface="Arial" panose="020B0604020202020204" pitchFamily="34" charset="0"/>
              </a:rPr>
              <a:t>This is just a bit of fun for the children and they absolutely do not </a:t>
            </a:r>
            <a:r>
              <a:rPr lang="en-GB" i="1" u="sng" dirty="0">
                <a:latin typeface="Letter-join Plus 36" panose="02000505000000020003" pitchFamily="50" charset="0"/>
                <a:cs typeface="Arial" panose="020B0604020202020204" pitchFamily="34" charset="0"/>
              </a:rPr>
              <a:t>have</a:t>
            </a:r>
            <a:r>
              <a:rPr lang="en-GB" dirty="0">
                <a:latin typeface="Letter-join Plus 36" panose="02000505000000020003" pitchFamily="50" charset="0"/>
                <a:cs typeface="Arial" panose="020B0604020202020204" pitchFamily="34" charset="0"/>
              </a:rPr>
              <a:t> to come in non-uniform if they don’t want to. We may even let the staff do it too!</a:t>
            </a:r>
          </a:p>
        </p:txBody>
      </p:sp>
    </p:spTree>
    <p:extLst>
      <p:ext uri="{BB962C8B-B14F-4D97-AF65-F5344CB8AC3E}">
        <p14:creationId xmlns:p14="http://schemas.microsoft.com/office/powerpoint/2010/main" val="1479486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E7211-A0C8-4368-9749-6D087CBAC3A8}"/>
              </a:ext>
            </a:extLst>
          </p:cNvPr>
          <p:cNvSpPr>
            <a:spLocks noGrp="1"/>
          </p:cNvSpPr>
          <p:nvPr>
            <p:ph type="title"/>
          </p:nvPr>
        </p:nvSpPr>
        <p:spPr>
          <a:xfrm>
            <a:off x="286871" y="163419"/>
            <a:ext cx="10515600" cy="1325563"/>
          </a:xfrm>
        </p:spPr>
        <p:txBody>
          <a:bodyPr>
            <a:normAutofit/>
          </a:bodyPr>
          <a:lstStyle/>
          <a:p>
            <a:r>
              <a:rPr lang="en-US" sz="4800" b="1" dirty="0">
                <a:solidFill>
                  <a:srgbClr val="000000"/>
                </a:solidFill>
                <a:latin typeface="Letter-join Plus 36" panose="02000505000000020003" pitchFamily="50" charset="0"/>
              </a:rPr>
              <a:t>A final note from me…</a:t>
            </a:r>
            <a:endParaRPr lang="en-GB" sz="4800" b="1" dirty="0">
              <a:solidFill>
                <a:srgbClr val="000000"/>
              </a:solidFill>
              <a:latin typeface="Letter-join Plus 36" panose="02000505000000020003" pitchFamily="50" charset="0"/>
            </a:endParaRPr>
          </a:p>
        </p:txBody>
      </p:sp>
      <p:sp>
        <p:nvSpPr>
          <p:cNvPr id="3" name="Content Placeholder 2">
            <a:extLst>
              <a:ext uri="{FF2B5EF4-FFF2-40B4-BE49-F238E27FC236}">
                <a16:creationId xmlns:a16="http://schemas.microsoft.com/office/drawing/2014/main" id="{F7B4036E-4019-4590-A1A1-AA5E1EBA56F1}"/>
              </a:ext>
            </a:extLst>
          </p:cNvPr>
          <p:cNvSpPr>
            <a:spLocks noGrp="1"/>
          </p:cNvSpPr>
          <p:nvPr>
            <p:ph idx="1"/>
          </p:nvPr>
        </p:nvSpPr>
        <p:spPr>
          <a:xfrm>
            <a:off x="147918" y="1825624"/>
            <a:ext cx="11846858" cy="5032375"/>
          </a:xfrm>
        </p:spPr>
        <p:txBody>
          <a:bodyPr>
            <a:normAutofit/>
          </a:bodyPr>
          <a:lstStyle/>
          <a:p>
            <a:pPr marL="0" indent="0">
              <a:buNone/>
            </a:pPr>
            <a:r>
              <a:rPr lang="en-US" sz="3600" dirty="0">
                <a:latin typeface="Letter-join Plus 36" panose="02000505000000020003" pitchFamily="50" charset="0"/>
              </a:rPr>
              <a:t>I am so excited to take your children </a:t>
            </a:r>
            <a:br>
              <a:rPr lang="en-US" sz="3600" dirty="0">
                <a:latin typeface="Letter-join Plus 36" panose="02000505000000020003" pitchFamily="50" charset="0"/>
              </a:rPr>
            </a:br>
            <a:r>
              <a:rPr lang="en-US" sz="3600" dirty="0">
                <a:latin typeface="Letter-join Plus 36" panose="02000505000000020003" pitchFamily="50" charset="0"/>
              </a:rPr>
              <a:t>on their next big adventure as they </a:t>
            </a:r>
            <a:br>
              <a:rPr lang="en-US" sz="3600" dirty="0">
                <a:latin typeface="Letter-join Plus 36" panose="02000505000000020003" pitchFamily="50" charset="0"/>
              </a:rPr>
            </a:br>
            <a:r>
              <a:rPr lang="en-US" sz="3600" dirty="0">
                <a:latin typeface="Letter-join Plus 36" panose="02000505000000020003" pitchFamily="50" charset="0"/>
              </a:rPr>
              <a:t>move into the juniors at Turton and Edgworth. </a:t>
            </a:r>
          </a:p>
          <a:p>
            <a:pPr marL="0" indent="0">
              <a:buNone/>
            </a:pPr>
            <a:endParaRPr lang="en-US" sz="3600" dirty="0">
              <a:latin typeface="Letter-join Plus 36" panose="02000505000000020003" pitchFamily="50" charset="0"/>
            </a:endParaRPr>
          </a:p>
          <a:p>
            <a:pPr marL="0" indent="0">
              <a:buNone/>
            </a:pPr>
            <a:r>
              <a:rPr lang="en-US" sz="3600" dirty="0">
                <a:latin typeface="Letter-join Plus 36" panose="02000505000000020003" pitchFamily="50" charset="0"/>
              </a:rPr>
              <a:t>I know this next big step might seem daunting but I promise that this year will be filled with so many wonderful experiences, exciting learning, magical memories and lots of fun filled adventures.</a:t>
            </a:r>
          </a:p>
          <a:p>
            <a:pPr marL="0" indent="0" algn="r">
              <a:buNone/>
            </a:pPr>
            <a:r>
              <a:rPr lang="en-US" sz="3600" b="1" dirty="0">
                <a:solidFill>
                  <a:schemeClr val="tx1">
                    <a:lumMod val="50000"/>
                    <a:lumOff val="50000"/>
                  </a:schemeClr>
                </a:solidFill>
                <a:latin typeface="Letter-join Plus 36" panose="02000505000000020003" pitchFamily="50" charset="0"/>
              </a:rPr>
              <a:t>Are there any questions?</a:t>
            </a:r>
            <a:endParaRPr lang="en-GB" sz="3600" b="1" dirty="0">
              <a:solidFill>
                <a:schemeClr val="tx1">
                  <a:lumMod val="50000"/>
                  <a:lumOff val="50000"/>
                </a:schemeClr>
              </a:solidFill>
              <a:latin typeface="Letter-join Plus 36" panose="02000505000000020003" pitchFamily="50" charset="0"/>
            </a:endParaRPr>
          </a:p>
        </p:txBody>
      </p:sp>
      <p:pic>
        <p:nvPicPr>
          <p:cNvPr id="3074" name="Picture 2" descr="1,945 Clip Art Welcome Back Royalty-Free Photos and Stock Images |  Shutterstock">
            <a:extLst>
              <a:ext uri="{FF2B5EF4-FFF2-40B4-BE49-F238E27FC236}">
                <a16:creationId xmlns:a16="http://schemas.microsoft.com/office/drawing/2014/main" id="{248D96D5-78F4-4A62-8F82-4D658CB9BCA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34833" y1="68798" x2="36667" y2="78517"/>
                        <a14:foregroundMark x1="54000" y1="71611" x2="56000" y2="79284"/>
                      </a14:backgroundRemoval>
                    </a14:imgEffect>
                  </a14:imgLayer>
                </a14:imgProps>
              </a:ext>
              <a:ext uri="{28A0092B-C50C-407E-A947-70E740481C1C}">
                <a14:useLocalDpi xmlns:a14="http://schemas.microsoft.com/office/drawing/2010/main" val="0"/>
              </a:ext>
            </a:extLst>
          </a:blip>
          <a:srcRect/>
          <a:stretch>
            <a:fillRect/>
          </a:stretch>
        </p:blipFill>
        <p:spPr bwMode="auto">
          <a:xfrm>
            <a:off x="6627159" y="-840162"/>
            <a:ext cx="6080312" cy="3962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3517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3799</TotalTime>
  <Words>877</Words>
  <Application>Microsoft Office PowerPoint</Application>
  <PresentationFormat>Widescreen</PresentationFormat>
  <Paragraphs>78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Comic Sans MS</vt:lpstr>
      <vt:lpstr>CordiaUPC</vt:lpstr>
      <vt:lpstr>Letter-join Plus 36</vt:lpstr>
      <vt:lpstr>Office Theme</vt:lpstr>
      <vt:lpstr>Welcome to Year 3 </vt:lpstr>
      <vt:lpstr>Who is who?</vt:lpstr>
      <vt:lpstr>Timetable</vt:lpstr>
      <vt:lpstr>Being in Year 3</vt:lpstr>
      <vt:lpstr>Homework</vt:lpstr>
      <vt:lpstr>New whole-school approach to homework &amp; spelling</vt:lpstr>
      <vt:lpstr>Spellings</vt:lpstr>
      <vt:lpstr>Reading Books</vt:lpstr>
      <vt:lpstr>Reading/Library Books</vt:lpstr>
      <vt:lpstr>It’s your birthday? Then you can come to school in non-uniform!</vt:lpstr>
      <vt:lpstr>A final note from 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Miss Robyn Valentine</dc:creator>
  <cp:lastModifiedBy>Robyn Valentine</cp:lastModifiedBy>
  <cp:revision>19</cp:revision>
  <cp:lastPrinted>2024-09-06T07:03:04Z</cp:lastPrinted>
  <dcterms:created xsi:type="dcterms:W3CDTF">2023-09-07T11:21:39Z</dcterms:created>
  <dcterms:modified xsi:type="dcterms:W3CDTF">2026-09-01T12:33:05Z</dcterms:modified>
</cp:coreProperties>
</file>