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5" r:id="rId4"/>
  </p:sldMasterIdLst>
  <p:notesMasterIdLst>
    <p:notesMasterId r:id="rId26"/>
  </p:notesMasterIdLst>
  <p:handoutMasterIdLst>
    <p:handoutMasterId r:id="rId27"/>
  </p:handoutMasterIdLst>
  <p:sldIdLst>
    <p:sldId id="256" r:id="rId5"/>
    <p:sldId id="312" r:id="rId6"/>
    <p:sldId id="321" r:id="rId7"/>
    <p:sldId id="288" r:id="rId8"/>
    <p:sldId id="314" r:id="rId9"/>
    <p:sldId id="332" r:id="rId10"/>
    <p:sldId id="335" r:id="rId11"/>
    <p:sldId id="328" r:id="rId12"/>
    <p:sldId id="329" r:id="rId13"/>
    <p:sldId id="337" r:id="rId14"/>
    <p:sldId id="333" r:id="rId15"/>
    <p:sldId id="331" r:id="rId16"/>
    <p:sldId id="325" r:id="rId17"/>
    <p:sldId id="336" r:id="rId18"/>
    <p:sldId id="327" r:id="rId19"/>
    <p:sldId id="323" r:id="rId20"/>
    <p:sldId id="334" r:id="rId21"/>
    <p:sldId id="310" r:id="rId22"/>
    <p:sldId id="294" r:id="rId23"/>
    <p:sldId id="326" r:id="rId24"/>
    <p:sldId id="30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C808BF"/>
    <a:srgbClr val="CC66FF"/>
    <a:srgbClr val="B9EDFF"/>
    <a:srgbClr val="89E0FF"/>
    <a:srgbClr val="DB93FF"/>
    <a:srgbClr val="FFFF8F"/>
    <a:srgbClr val="FFFF66"/>
    <a:srgbClr val="FF8FFF"/>
    <a:srgbClr val="21F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95274" autoAdjust="0"/>
  </p:normalViewPr>
  <p:slideViewPr>
    <p:cSldViewPr snapToGrid="0">
      <p:cViewPr varScale="1">
        <p:scale>
          <a:sx n="87" d="100"/>
          <a:sy n="87" d="100"/>
        </p:scale>
        <p:origin x="557" y="82"/>
      </p:cViewPr>
      <p:guideLst>
        <p:guide pos="3840"/>
        <p:guide orient="horz" pos="216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9/4/2025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9/4/2025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a:t>
            </a:fld>
            <a:endParaRPr lang="en-US"/>
          </a:p>
        </p:txBody>
      </p:sp>
    </p:spTree>
    <p:extLst>
      <p:ext uri="{BB962C8B-B14F-4D97-AF65-F5344CB8AC3E}">
        <p14:creationId xmlns:p14="http://schemas.microsoft.com/office/powerpoint/2010/main" val="2414429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13</a:t>
            </a:fld>
            <a:endParaRPr lang="en-US"/>
          </a:p>
        </p:txBody>
      </p:sp>
    </p:spTree>
    <p:extLst>
      <p:ext uri="{BB962C8B-B14F-4D97-AF65-F5344CB8AC3E}">
        <p14:creationId xmlns:p14="http://schemas.microsoft.com/office/powerpoint/2010/main" val="1499022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14</a:t>
            </a:fld>
            <a:endParaRPr lang="en-US"/>
          </a:p>
        </p:txBody>
      </p:sp>
    </p:spTree>
    <p:extLst>
      <p:ext uri="{BB962C8B-B14F-4D97-AF65-F5344CB8AC3E}">
        <p14:creationId xmlns:p14="http://schemas.microsoft.com/office/powerpoint/2010/main" val="1641856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15</a:t>
            </a:fld>
            <a:endParaRPr lang="en-US"/>
          </a:p>
        </p:txBody>
      </p:sp>
    </p:spTree>
    <p:extLst>
      <p:ext uri="{BB962C8B-B14F-4D97-AF65-F5344CB8AC3E}">
        <p14:creationId xmlns:p14="http://schemas.microsoft.com/office/powerpoint/2010/main" val="2732471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16</a:t>
            </a:fld>
            <a:endParaRPr lang="en-US"/>
          </a:p>
        </p:txBody>
      </p:sp>
    </p:spTree>
    <p:extLst>
      <p:ext uri="{BB962C8B-B14F-4D97-AF65-F5344CB8AC3E}">
        <p14:creationId xmlns:p14="http://schemas.microsoft.com/office/powerpoint/2010/main" val="413333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17</a:t>
            </a:fld>
            <a:endParaRPr lang="en-US"/>
          </a:p>
        </p:txBody>
      </p:sp>
    </p:spTree>
    <p:extLst>
      <p:ext uri="{BB962C8B-B14F-4D97-AF65-F5344CB8AC3E}">
        <p14:creationId xmlns:p14="http://schemas.microsoft.com/office/powerpoint/2010/main" val="931151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19</a:t>
            </a:fld>
            <a:endParaRPr lang="en-US"/>
          </a:p>
        </p:txBody>
      </p:sp>
    </p:spTree>
    <p:extLst>
      <p:ext uri="{BB962C8B-B14F-4D97-AF65-F5344CB8AC3E}">
        <p14:creationId xmlns:p14="http://schemas.microsoft.com/office/powerpoint/2010/main" val="14291647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20</a:t>
            </a:fld>
            <a:endParaRPr lang="en-US"/>
          </a:p>
        </p:txBody>
      </p:sp>
    </p:spTree>
    <p:extLst>
      <p:ext uri="{BB962C8B-B14F-4D97-AF65-F5344CB8AC3E}">
        <p14:creationId xmlns:p14="http://schemas.microsoft.com/office/powerpoint/2010/main" val="3911783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21</a:t>
            </a:fld>
            <a:endParaRPr lang="en-US"/>
          </a:p>
        </p:txBody>
      </p:sp>
    </p:spTree>
    <p:extLst>
      <p:ext uri="{BB962C8B-B14F-4D97-AF65-F5344CB8AC3E}">
        <p14:creationId xmlns:p14="http://schemas.microsoft.com/office/powerpoint/2010/main" val="3563192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2</a:t>
            </a:fld>
            <a:endParaRPr lang="en-US"/>
          </a:p>
        </p:txBody>
      </p:sp>
    </p:spTree>
    <p:extLst>
      <p:ext uri="{BB962C8B-B14F-4D97-AF65-F5344CB8AC3E}">
        <p14:creationId xmlns:p14="http://schemas.microsoft.com/office/powerpoint/2010/main" val="3559478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3</a:t>
            </a:fld>
            <a:endParaRPr lang="en-US"/>
          </a:p>
        </p:txBody>
      </p:sp>
    </p:spTree>
    <p:extLst>
      <p:ext uri="{BB962C8B-B14F-4D97-AF65-F5344CB8AC3E}">
        <p14:creationId xmlns:p14="http://schemas.microsoft.com/office/powerpoint/2010/main" val="3228819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4</a:t>
            </a:fld>
            <a:endParaRPr lang="en-US"/>
          </a:p>
        </p:txBody>
      </p:sp>
    </p:spTree>
    <p:extLst>
      <p:ext uri="{BB962C8B-B14F-4D97-AF65-F5344CB8AC3E}">
        <p14:creationId xmlns:p14="http://schemas.microsoft.com/office/powerpoint/2010/main" val="3212099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5</a:t>
            </a:fld>
            <a:endParaRPr lang="en-US"/>
          </a:p>
        </p:txBody>
      </p:sp>
    </p:spTree>
    <p:extLst>
      <p:ext uri="{BB962C8B-B14F-4D97-AF65-F5344CB8AC3E}">
        <p14:creationId xmlns:p14="http://schemas.microsoft.com/office/powerpoint/2010/main" val="2507285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6</a:t>
            </a:fld>
            <a:endParaRPr lang="en-US"/>
          </a:p>
        </p:txBody>
      </p:sp>
    </p:spTree>
    <p:extLst>
      <p:ext uri="{BB962C8B-B14F-4D97-AF65-F5344CB8AC3E}">
        <p14:creationId xmlns:p14="http://schemas.microsoft.com/office/powerpoint/2010/main" val="2609590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7</a:t>
            </a:fld>
            <a:endParaRPr lang="en-US"/>
          </a:p>
        </p:txBody>
      </p:sp>
    </p:spTree>
    <p:extLst>
      <p:ext uri="{BB962C8B-B14F-4D97-AF65-F5344CB8AC3E}">
        <p14:creationId xmlns:p14="http://schemas.microsoft.com/office/powerpoint/2010/main" val="1612221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11</a:t>
            </a:fld>
            <a:endParaRPr lang="en-US"/>
          </a:p>
        </p:txBody>
      </p:sp>
    </p:spTree>
    <p:extLst>
      <p:ext uri="{BB962C8B-B14F-4D97-AF65-F5344CB8AC3E}">
        <p14:creationId xmlns:p14="http://schemas.microsoft.com/office/powerpoint/2010/main" val="1217804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a:t>12</a:t>
            </a:fld>
            <a:endParaRPr lang="en-US"/>
          </a:p>
        </p:txBody>
      </p:sp>
    </p:spTree>
    <p:extLst>
      <p:ext uri="{BB962C8B-B14F-4D97-AF65-F5344CB8AC3E}">
        <p14:creationId xmlns:p14="http://schemas.microsoft.com/office/powerpoint/2010/main" val="391626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651B3D0-DBE3-42AD-B81C-2C0D0E2D12C7}"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2817473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8B1308F-F760-49E3-8261-367C1D885995}"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2159392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8212E2A-7AE0-4455-99FB-9AF162C287AC}"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4166878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09600" y="1600201"/>
            <a:ext cx="109728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D7BF12D-5D39-41BF-930E-987F123FEAF5}"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109719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2791646-AD5F-4AE1-AD95-9208CD246A1B}"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428253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95F63A2-A02B-4F9C-ADC7-B884AC473E42}"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2295619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8938897-9FF8-4FD0-AD20-8751BFC445AC}"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3624165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823D974-7191-405C-A680-C1F9D5292469}"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77072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2E850A2-815E-4F2E-9122-C7A7A43BDADF}"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200005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D0C55D4-BAAE-4A84-B451-A7677FC02DB1}"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89943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AB86D20-9084-49C9-A8D1-BF1BDBF3463A}"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147640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2DE2DCB-1930-4A07-B626-616493999490}"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1273212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16FC5D8-725A-4468-A5FB-3D6C967B11DD}" type="slidenum">
              <a:rPr lang="en-GB" altLang="en-US" smtClean="0">
                <a:solidFill>
                  <a:srgbClr val="000000"/>
                </a:solidFill>
              </a:rPr>
              <a:pPr fontAlgn="base">
                <a:spcBef>
                  <a:spcPct val="0"/>
                </a:spcBef>
                <a:spcAft>
                  <a:spcPct val="0"/>
                </a:spcAft>
              </a:pPr>
              <a:t>‹#›</a:t>
            </a:fld>
            <a:endParaRPr lang="en-GB" altLang="en-US" smtClean="0">
              <a:solidFill>
                <a:srgbClr val="000000"/>
              </a:solidFill>
            </a:endParaRPr>
          </a:p>
        </p:txBody>
      </p:sp>
    </p:spTree>
    <p:extLst>
      <p:ext uri="{BB962C8B-B14F-4D97-AF65-F5344CB8AC3E}">
        <p14:creationId xmlns:p14="http://schemas.microsoft.com/office/powerpoint/2010/main" val="303870902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urtonandedgworthprimary.co.uk/page/attendance-minor-illness-and-leave-of-absence-requests/13382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ctrTitle"/>
          </p:nvPr>
        </p:nvSpPr>
        <p:spPr>
          <a:xfrm>
            <a:off x="894861" y="2454765"/>
            <a:ext cx="10363200" cy="1470025"/>
          </a:xfrm>
        </p:spPr>
        <p:txBody>
          <a:bodyPr/>
          <a:lstStyle/>
          <a:p>
            <a:r>
              <a:rPr lang="en-GB"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Welcome to Year 6</a:t>
            </a:r>
            <a:br>
              <a:rPr lang="en-GB"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Meet the </a:t>
            </a: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Teacher </a:t>
            </a: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2025/26</a:t>
            </a:r>
            <a:b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Thursday 4</a:t>
            </a:r>
            <a:r>
              <a:rPr lang="en-GB" sz="3200" baseline="30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a:t>
            </a: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September 2025</a:t>
            </a:r>
            <a:b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GB" sz="3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15:00 &amp; 17:15</a:t>
            </a:r>
            <a:r>
              <a:rPr lang="en-GB" sz="4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r>
            <a:br>
              <a:rPr lang="en-GB" sz="4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endParaRPr lang="en-GB" sz="4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09586" y="4758836"/>
            <a:ext cx="3333750" cy="857250"/>
          </a:xfrm>
          <a:prstGeom prst="rect">
            <a:avLst/>
          </a:prstGeom>
        </p:spPr>
      </p:pic>
    </p:spTree>
    <p:extLst>
      <p:ext uri="{BB962C8B-B14F-4D97-AF65-F5344CB8AC3E}">
        <p14:creationId xmlns:p14="http://schemas.microsoft.com/office/powerpoint/2010/main" val="32506700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74776" y="-123093"/>
            <a:ext cx="7675294" cy="1356360"/>
          </a:xfrm>
        </p:spPr>
        <p:txBody>
          <a:bodyPr>
            <a:noAutofit/>
          </a:bodyPr>
          <a:lstStyle/>
          <a:p>
            <a:r>
              <a:rPr lang="en-GB" sz="4800" u="sng"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Spelling</a:t>
            </a:r>
            <a:endParaRPr lang="en-GB" sz="4800" u="sng"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p:cNvSpPr txBox="1"/>
          <p:nvPr/>
        </p:nvSpPr>
        <p:spPr>
          <a:xfrm>
            <a:off x="835269" y="747346"/>
            <a:ext cx="10137531" cy="5570756"/>
          </a:xfrm>
          <a:prstGeom prst="rect">
            <a:avLst/>
          </a:prstGeom>
          <a:noFill/>
        </p:spPr>
        <p:txBody>
          <a:bodyPr wrap="square" rtlCol="0">
            <a:spAutoFit/>
          </a:bodyPr>
          <a:lstStyle/>
          <a:p>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34290" indent="0">
              <a:buNone/>
            </a:pP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t>
            </a: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34290" indent="0">
              <a:buNone/>
            </a:pP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In spelling we aim to teach children how to spell and spot mistakes rather than a list of words which they may never use in their writing and are likely to forget as they are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not regularly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applying them. </a:t>
            </a:r>
          </a:p>
          <a:p>
            <a:pPr marL="34290" indent="0">
              <a:buNone/>
            </a:pPr>
            <a:endPar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34290" indent="0">
              <a:buNone/>
            </a:pP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If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you wish to help at home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the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spelling overview for each half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term can be found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on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the Year 6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class page in the knowledge </a:t>
            </a:r>
            <a:r>
              <a:rPr lang="en-US" sz="24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organiser</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 section. Alongside this there are a list of ideas of how you can support your child at home with their spelling through games and activities. </a:t>
            </a: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endParaRPr lang="en-US" sz="2400" dirty="0">
              <a:latin typeface="Comic Sans MS" panose="030F0702030302020204" pitchFamily="66" charset="0"/>
            </a:endParaRPr>
          </a:p>
          <a:p>
            <a:endParaRPr lang="en-US" sz="2000" dirty="0">
              <a:latin typeface="Comic Sans MS" panose="030F0702030302020204" pitchFamily="66" charset="0"/>
            </a:endParaRPr>
          </a:p>
          <a:p>
            <a:endParaRPr lang="en-US" sz="2400" dirty="0"/>
          </a:p>
          <a:p>
            <a:endParaRPr lang="en-US" sz="2400" dirty="0"/>
          </a:p>
        </p:txBody>
      </p:sp>
    </p:spTree>
    <p:extLst>
      <p:ext uri="{BB962C8B-B14F-4D97-AF65-F5344CB8AC3E}">
        <p14:creationId xmlns:p14="http://schemas.microsoft.com/office/powerpoint/2010/main" val="25815746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360984" y="136106"/>
            <a:ext cx="9133730" cy="1233424"/>
          </a:xfrm>
        </p:spPr>
        <p:txBody>
          <a:bodyPr/>
          <a:lstStyle/>
          <a:p>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Homework</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4">
            <a:extLst>
              <a:ext uri="{FF2B5EF4-FFF2-40B4-BE49-F238E27FC236}">
                <a16:creationId xmlns:a16="http://schemas.microsoft.com/office/drawing/2014/main" id="{3119FB23-3212-47FC-971F-F923E0BC59D2}"/>
              </a:ext>
            </a:extLst>
          </p:cNvPr>
          <p:cNvSpPr>
            <a:spLocks noGrp="1"/>
          </p:cNvSpPr>
          <p:nvPr>
            <p:ph idx="1"/>
          </p:nvPr>
        </p:nvSpPr>
        <p:spPr>
          <a:xfrm>
            <a:off x="772747" y="1256443"/>
            <a:ext cx="10541000" cy="5330296"/>
          </a:xfrm>
        </p:spPr>
        <p:txBody>
          <a:bodyPr>
            <a:normAutofit/>
          </a:bodyPr>
          <a:lstStyle/>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We are adopting a new approach to homework that focuses on reinforcing the important key skills that are used across a variety of subjects. </a:t>
            </a:r>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H</a:t>
            </a:r>
            <a:r>
              <a:rPr lang="en-US" sz="2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omework </a:t>
            </a:r>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will focus on 3 core skills:</a:t>
            </a:r>
          </a:p>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Reading</a:t>
            </a:r>
          </a:p>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Spelling (key words and vocabulary, rather than spelling lists)</a:t>
            </a:r>
          </a:p>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Multiplication tables</a:t>
            </a:r>
          </a:p>
          <a:p>
            <a:endPar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“Reading is the gateway for children that makes all other learning possible” – children’s reading fluency helps with EVERY subject. (Also, refer to slide about the importance of ‘re-reading’ books)</a:t>
            </a:r>
          </a:p>
          <a:p>
            <a:r>
              <a:rPr lang="en-US" sz="22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Analysing</a:t>
            </a:r>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 children’s writing and spelling, in all subjects, has led us to </a:t>
            </a:r>
            <a:r>
              <a:rPr lang="en-US" sz="2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change to </a:t>
            </a:r>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improve overall structure</a:t>
            </a:r>
          </a:p>
          <a:p>
            <a:r>
              <a:rPr lang="en-US"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Multiplication – and related division – helps children to flourish in all areas of mathematics</a:t>
            </a:r>
          </a:p>
          <a:p>
            <a:endParaRPr lang="en-GB" dirty="0"/>
          </a:p>
        </p:txBody>
      </p:sp>
    </p:spTree>
    <p:extLst>
      <p:ext uri="{BB962C8B-B14F-4D97-AF65-F5344CB8AC3E}">
        <p14:creationId xmlns:p14="http://schemas.microsoft.com/office/powerpoint/2010/main" val="42479881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360984" y="136106"/>
            <a:ext cx="9133730" cy="1233424"/>
          </a:xfrm>
        </p:spPr>
        <p:txBody>
          <a:bodyPr/>
          <a:lstStyle/>
          <a:p>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 6</a:t>
            </a: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Homework</a:t>
            </a:r>
          </a:p>
        </p:txBody>
      </p:sp>
      <p:graphicFrame>
        <p:nvGraphicFramePr>
          <p:cNvPr id="4" name="Table 3"/>
          <p:cNvGraphicFramePr>
            <a:graphicFrameLocks noGrp="1"/>
          </p:cNvGraphicFramePr>
          <p:nvPr>
            <p:extLst>
              <p:ext uri="{D42A27DB-BD31-4B8C-83A1-F6EECF244321}">
                <p14:modId xmlns:p14="http://schemas.microsoft.com/office/powerpoint/2010/main" val="3243545470"/>
              </p:ext>
            </p:extLst>
          </p:nvPr>
        </p:nvGraphicFramePr>
        <p:xfrm>
          <a:off x="703384" y="1456881"/>
          <a:ext cx="10805746" cy="3778872"/>
        </p:xfrm>
        <a:graphic>
          <a:graphicData uri="http://schemas.openxmlformats.org/drawingml/2006/table">
            <a:tbl>
              <a:tblPr firstRow="1" firstCol="1" bandRow="1">
                <a:tableStyleId>{16D9F66E-5EB9-4882-86FB-DCBF35E3C3E4}</a:tableStyleId>
              </a:tblPr>
              <a:tblGrid>
                <a:gridCol w="5141865">
                  <a:extLst>
                    <a:ext uri="{9D8B030D-6E8A-4147-A177-3AD203B41FA5}">
                      <a16:colId xmlns:a16="http://schemas.microsoft.com/office/drawing/2014/main" val="2382712954"/>
                    </a:ext>
                  </a:extLst>
                </a:gridCol>
                <a:gridCol w="5663881">
                  <a:extLst>
                    <a:ext uri="{9D8B030D-6E8A-4147-A177-3AD203B41FA5}">
                      <a16:colId xmlns:a16="http://schemas.microsoft.com/office/drawing/2014/main" val="1968115183"/>
                    </a:ext>
                  </a:extLst>
                </a:gridCol>
              </a:tblGrid>
              <a:tr h="1247573">
                <a:tc>
                  <a:txBody>
                    <a:bodyPr/>
                    <a:lstStyle/>
                    <a:p>
                      <a:pPr>
                        <a:lnSpc>
                          <a:spcPct val="107000"/>
                        </a:lnSpc>
                        <a:spcAft>
                          <a:spcPts val="800"/>
                        </a:spcAft>
                      </a:pPr>
                      <a:r>
                        <a:rPr lang="en-GB" sz="2000" b="0" dirty="0" smtClean="0">
                          <a:solidFill>
                            <a:srgbClr val="002060"/>
                          </a:solidFill>
                          <a:effectLst/>
                          <a:latin typeface="Open Sans" panose="020B0606030504020204"/>
                        </a:rPr>
                        <a:t>Reading (a school</a:t>
                      </a:r>
                      <a:r>
                        <a:rPr lang="en-GB" sz="2000" b="0" baseline="0" dirty="0" smtClean="0">
                          <a:solidFill>
                            <a:srgbClr val="002060"/>
                          </a:solidFill>
                          <a:effectLst/>
                          <a:latin typeface="Open Sans" panose="020B0606030504020204"/>
                        </a:rPr>
                        <a:t> </a:t>
                      </a:r>
                      <a:r>
                        <a:rPr lang="en-GB" sz="2000" b="0" dirty="0" smtClean="0">
                          <a:solidFill>
                            <a:srgbClr val="002060"/>
                          </a:solidFill>
                          <a:effectLst/>
                          <a:latin typeface="Open Sans" panose="020B0606030504020204"/>
                        </a:rPr>
                        <a:t>reading book, a Library book and/or a</a:t>
                      </a:r>
                      <a:r>
                        <a:rPr lang="en-GB" sz="2000" b="0" baseline="0" dirty="0" smtClean="0">
                          <a:solidFill>
                            <a:srgbClr val="002060"/>
                          </a:solidFill>
                          <a:effectLst/>
                          <a:latin typeface="Open Sans" panose="020B0606030504020204"/>
                        </a:rPr>
                        <a:t> </a:t>
                      </a:r>
                      <a:r>
                        <a:rPr lang="en-GB" sz="2000" b="0" dirty="0" smtClean="0">
                          <a:solidFill>
                            <a:srgbClr val="002060"/>
                          </a:solidFill>
                          <a:effectLst/>
                          <a:latin typeface="Open Sans" panose="020B0606030504020204"/>
                        </a:rPr>
                        <a:t>books at home) </a:t>
                      </a:r>
                      <a:endParaRPr lang="en-GB" sz="2000" b="0" dirty="0">
                        <a:solidFill>
                          <a:srgbClr val="002060"/>
                        </a:solidFill>
                        <a:effectLst/>
                        <a:latin typeface="Open Sans" panose="020B0606030504020204"/>
                        <a:ea typeface="Calibri" panose="020F0502020204030204" pitchFamily="34" charset="0"/>
                        <a:cs typeface="Times New Roman" panose="02020603050405020304" pitchFamily="18" charset="0"/>
                      </a:endParaRPr>
                    </a:p>
                  </a:txBody>
                  <a:tcPr marL="63500" marR="66675" marT="43180" marB="0"/>
                </a:tc>
                <a:tc>
                  <a:txBody>
                    <a:bodyPr/>
                    <a:lstStyle/>
                    <a:p>
                      <a:pPr marL="342900" indent="-342900">
                        <a:lnSpc>
                          <a:spcPct val="107000"/>
                        </a:lnSpc>
                        <a:spcAft>
                          <a:spcPts val="800"/>
                        </a:spcAft>
                        <a:buFontTx/>
                        <a:buChar char="-"/>
                      </a:pPr>
                      <a:r>
                        <a:rPr lang="en-GB" sz="2000" b="0" dirty="0" smtClean="0">
                          <a:solidFill>
                            <a:srgbClr val="002060"/>
                          </a:solidFill>
                          <a:effectLst/>
                          <a:latin typeface="Open Sans" panose="020B0606030504020204"/>
                        </a:rPr>
                        <a:t>Encourage reading every day </a:t>
                      </a:r>
                    </a:p>
                    <a:p>
                      <a:pPr marL="342900" indent="-342900">
                        <a:lnSpc>
                          <a:spcPct val="107000"/>
                        </a:lnSpc>
                        <a:spcAft>
                          <a:spcPts val="800"/>
                        </a:spcAft>
                        <a:buFontTx/>
                        <a:buChar char="-"/>
                      </a:pPr>
                      <a:r>
                        <a:rPr lang="en-US" sz="2000" b="0" dirty="0" smtClean="0">
                          <a:solidFill>
                            <a:srgbClr val="002060"/>
                          </a:solidFill>
                          <a:effectLst/>
                          <a:latin typeface="Open Sans" panose="020B0606030504020204"/>
                        </a:rPr>
                        <a:t>Please record</a:t>
                      </a:r>
                      <a:r>
                        <a:rPr lang="en-US" sz="2000" b="0" baseline="0" dirty="0" smtClean="0">
                          <a:solidFill>
                            <a:srgbClr val="002060"/>
                          </a:solidFill>
                          <a:effectLst/>
                          <a:latin typeface="Open Sans" panose="020B0606030504020204"/>
                        </a:rPr>
                        <a:t> ALL reading in child’s reading record</a:t>
                      </a:r>
                      <a:endParaRPr lang="en-GB" sz="2000" b="0" dirty="0" smtClean="0">
                        <a:solidFill>
                          <a:srgbClr val="002060"/>
                        </a:solidFill>
                        <a:effectLst/>
                        <a:latin typeface="Open Sans" panose="020B0606030504020204"/>
                      </a:endParaRPr>
                    </a:p>
                    <a:p>
                      <a:pPr>
                        <a:lnSpc>
                          <a:spcPct val="107000"/>
                        </a:lnSpc>
                        <a:spcAft>
                          <a:spcPts val="800"/>
                        </a:spcAft>
                      </a:pPr>
                      <a:r>
                        <a:rPr lang="en-GB" sz="2000" b="0" dirty="0" smtClean="0">
                          <a:solidFill>
                            <a:srgbClr val="002060"/>
                          </a:solidFill>
                          <a:effectLst/>
                          <a:latin typeface="Open Sans" panose="020B0606030504020204"/>
                        </a:rPr>
                        <a:t> </a:t>
                      </a:r>
                      <a:endParaRPr lang="en-GB" sz="2000" b="0" dirty="0">
                        <a:solidFill>
                          <a:srgbClr val="002060"/>
                        </a:solidFill>
                        <a:effectLst/>
                        <a:latin typeface="Open Sans" panose="020B0606030504020204"/>
                        <a:ea typeface="Calibri" panose="020F0502020204030204" pitchFamily="34" charset="0"/>
                        <a:cs typeface="Times New Roman" panose="02020603050405020304" pitchFamily="18" charset="0"/>
                      </a:endParaRPr>
                    </a:p>
                  </a:txBody>
                  <a:tcPr marL="63500" marR="66675" marT="43180" marB="0"/>
                </a:tc>
                <a:extLst>
                  <a:ext uri="{0D108BD9-81ED-4DB2-BD59-A6C34878D82A}">
                    <a16:rowId xmlns:a16="http://schemas.microsoft.com/office/drawing/2014/main" val="4045645933"/>
                  </a:ext>
                </a:extLst>
              </a:tr>
              <a:tr h="1006256">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2000" b="0" dirty="0" smtClean="0">
                          <a:solidFill>
                            <a:srgbClr val="002060"/>
                          </a:solidFill>
                          <a:effectLst/>
                          <a:latin typeface="Open Sans" panose="020B0606030504020204"/>
                        </a:rPr>
                        <a:t>Spellings -</a:t>
                      </a:r>
                    </a:p>
                    <a:p>
                      <a:pPr>
                        <a:lnSpc>
                          <a:spcPct val="107000"/>
                        </a:lnSpc>
                        <a:spcAft>
                          <a:spcPts val="800"/>
                        </a:spcAft>
                      </a:pPr>
                      <a:r>
                        <a:rPr lang="en-GB" sz="2000" b="0" dirty="0" smtClean="0">
                          <a:solidFill>
                            <a:srgbClr val="002060"/>
                          </a:solidFill>
                          <a:effectLst/>
                          <a:latin typeface="Open Sans" panose="020B0606030504020204"/>
                        </a:rPr>
                        <a:t> </a:t>
                      </a:r>
                      <a:endParaRPr lang="en-GB" sz="2000" b="0" dirty="0">
                        <a:solidFill>
                          <a:srgbClr val="002060"/>
                        </a:solidFill>
                        <a:effectLst/>
                        <a:latin typeface="Open Sans" panose="020B0606030504020204"/>
                        <a:ea typeface="Calibri" panose="020F0502020204030204" pitchFamily="34" charset="0"/>
                        <a:cs typeface="Times New Roman" panose="02020603050405020304" pitchFamily="18" charset="0"/>
                      </a:endParaRPr>
                    </a:p>
                  </a:txBody>
                  <a:tcPr marL="63500" marR="66675" marT="43180" marB="0"/>
                </a:tc>
                <a:tc>
                  <a:txBody>
                    <a:bodyPr/>
                    <a:lstStyle/>
                    <a:p>
                      <a:pPr marL="342900" marR="0" lvl="0" indent="-342900" algn="l" defTabSz="914400" rtl="0" eaLnBrk="1" fontAlgn="auto" latinLnBrk="0" hangingPunct="1">
                        <a:lnSpc>
                          <a:spcPct val="107000"/>
                        </a:lnSpc>
                        <a:spcBef>
                          <a:spcPts val="0"/>
                        </a:spcBef>
                        <a:spcAft>
                          <a:spcPts val="800"/>
                        </a:spcAft>
                        <a:buClrTx/>
                        <a:buSzTx/>
                        <a:buFontTx/>
                        <a:buChar char="-"/>
                        <a:tabLst/>
                        <a:defRPr/>
                      </a:pPr>
                      <a:r>
                        <a:rPr lang="en-GB" sz="2000" b="0" dirty="0" smtClean="0">
                          <a:solidFill>
                            <a:srgbClr val="002060"/>
                          </a:solidFill>
                          <a:effectLst/>
                          <a:latin typeface="Open Sans" panose="020B0606030504020204"/>
                        </a:rPr>
                        <a:t>Pathways to Spell </a:t>
                      </a:r>
                    </a:p>
                    <a:p>
                      <a:pPr marL="342900" marR="0" lvl="0" indent="-342900" algn="l" defTabSz="914400" rtl="0" eaLnBrk="1" fontAlgn="auto" latinLnBrk="0" hangingPunct="1">
                        <a:lnSpc>
                          <a:spcPct val="107000"/>
                        </a:lnSpc>
                        <a:spcBef>
                          <a:spcPts val="0"/>
                        </a:spcBef>
                        <a:spcAft>
                          <a:spcPts val="800"/>
                        </a:spcAft>
                        <a:buClrTx/>
                        <a:buSzTx/>
                        <a:buFontTx/>
                        <a:buChar char="-"/>
                        <a:tabLst/>
                        <a:defRPr/>
                      </a:pPr>
                      <a:r>
                        <a:rPr lang="en-GB" sz="2000" b="0" dirty="0" smtClean="0">
                          <a:solidFill>
                            <a:srgbClr val="002060"/>
                          </a:solidFill>
                          <a:effectLst/>
                          <a:latin typeface="Open Sans" panose="020B0606030504020204"/>
                        </a:rPr>
                        <a:t>Year 6 Statutory Spellings</a:t>
                      </a:r>
                      <a:endParaRPr lang="en-GB" sz="2000" b="0" dirty="0" smtClean="0">
                        <a:solidFill>
                          <a:srgbClr val="002060"/>
                        </a:solidFill>
                        <a:effectLst/>
                        <a:latin typeface="Open Sans" panose="020B0606030504020204"/>
                      </a:endParaRPr>
                    </a:p>
                    <a:p>
                      <a:pPr marL="342900" marR="0" lvl="0" indent="-342900" algn="l" defTabSz="914400" rtl="0" eaLnBrk="1" fontAlgn="auto" latinLnBrk="0" hangingPunct="1">
                        <a:lnSpc>
                          <a:spcPct val="107000"/>
                        </a:lnSpc>
                        <a:spcBef>
                          <a:spcPts val="0"/>
                        </a:spcBef>
                        <a:spcAft>
                          <a:spcPts val="800"/>
                        </a:spcAft>
                        <a:buClrTx/>
                        <a:buSzTx/>
                        <a:buFontTx/>
                        <a:buChar char="-"/>
                        <a:tabLst/>
                        <a:defRPr/>
                      </a:pPr>
                      <a:r>
                        <a:rPr lang="en-US" sz="2000" b="0" kern="1200" dirty="0" smtClean="0">
                          <a:solidFill>
                            <a:srgbClr val="002060"/>
                          </a:solidFill>
                          <a:effectLst/>
                          <a:latin typeface="Open Sans" panose="020B0606030504020204"/>
                          <a:ea typeface="+mn-ea"/>
                          <a:cs typeface="+mn-cs"/>
                        </a:rPr>
                        <a:t>Tested</a:t>
                      </a:r>
                      <a:r>
                        <a:rPr lang="en-US" sz="2000" b="0" kern="1200" baseline="0" dirty="0" smtClean="0">
                          <a:solidFill>
                            <a:srgbClr val="002060"/>
                          </a:solidFill>
                          <a:effectLst/>
                          <a:latin typeface="Open Sans" panose="020B0606030504020204"/>
                          <a:ea typeface="+mn-ea"/>
                          <a:cs typeface="+mn-cs"/>
                        </a:rPr>
                        <a:t> in school at random</a:t>
                      </a:r>
                      <a:endParaRPr lang="en-GB" sz="2000" b="0" kern="1200" dirty="0" smtClean="0">
                        <a:solidFill>
                          <a:srgbClr val="002060"/>
                        </a:solidFill>
                        <a:effectLst/>
                        <a:latin typeface="Open Sans" panose="020B0606030504020204"/>
                        <a:ea typeface="+mn-ea"/>
                        <a:cs typeface="+mn-cs"/>
                      </a:endParaRPr>
                    </a:p>
                  </a:txBody>
                  <a:tcPr marL="63500" marR="66675" marT="43180" marB="0"/>
                </a:tc>
                <a:extLst>
                  <a:ext uri="{0D108BD9-81ED-4DB2-BD59-A6C34878D82A}">
                    <a16:rowId xmlns:a16="http://schemas.microsoft.com/office/drawing/2014/main" val="33914841"/>
                  </a:ext>
                </a:extLst>
              </a:tr>
              <a:tr h="501580">
                <a:tc>
                  <a:txBody>
                    <a:bodyPr/>
                    <a:lstStyle/>
                    <a:p>
                      <a:pPr marL="0" indent="0">
                        <a:lnSpc>
                          <a:spcPct val="107000"/>
                        </a:lnSpc>
                        <a:spcAft>
                          <a:spcPts val="800"/>
                        </a:spcAft>
                        <a:buFontTx/>
                        <a:buNone/>
                      </a:pPr>
                      <a:r>
                        <a:rPr lang="en-GB" sz="2000" b="0" dirty="0" smtClean="0">
                          <a:solidFill>
                            <a:srgbClr val="002060"/>
                          </a:solidFill>
                          <a:effectLst/>
                          <a:latin typeface="Open Sans" panose="020B0606030504020204"/>
                        </a:rPr>
                        <a:t>Maths</a:t>
                      </a:r>
                    </a:p>
                  </a:txBody>
                  <a:tcPr marL="63500" marR="66675" marT="43180" marB="0"/>
                </a:tc>
                <a:tc>
                  <a:txBody>
                    <a:bodyPr/>
                    <a:lstStyle/>
                    <a:p>
                      <a:pPr marL="342900" marR="0" lvl="0" indent="-342900" algn="l" defTabSz="914400" rtl="0" eaLnBrk="1" fontAlgn="auto" latinLnBrk="0" hangingPunct="1">
                        <a:lnSpc>
                          <a:spcPct val="107000"/>
                        </a:lnSpc>
                        <a:spcBef>
                          <a:spcPts val="0"/>
                        </a:spcBef>
                        <a:spcAft>
                          <a:spcPts val="800"/>
                        </a:spcAft>
                        <a:buClrTx/>
                        <a:buSzTx/>
                        <a:buFontTx/>
                        <a:buChar char="-"/>
                        <a:tabLst/>
                        <a:defRPr/>
                      </a:pPr>
                      <a:r>
                        <a:rPr lang="en-US" sz="2000" b="0" kern="1200" dirty="0" smtClean="0">
                          <a:solidFill>
                            <a:srgbClr val="002060"/>
                          </a:solidFill>
                          <a:effectLst/>
                          <a:latin typeface="Open Sans" panose="020B0606030504020204"/>
                          <a:ea typeface="+mn-ea"/>
                          <a:cs typeface="+mn-cs"/>
                        </a:rPr>
                        <a:t>Times Tables Rock Stars</a:t>
                      </a:r>
                      <a:endParaRPr lang="en-GB" sz="2000" b="0" kern="1200" dirty="0" smtClean="0">
                        <a:solidFill>
                          <a:srgbClr val="002060"/>
                        </a:solidFill>
                        <a:effectLst/>
                        <a:latin typeface="Open Sans" panose="020B0606030504020204"/>
                        <a:ea typeface="+mn-ea"/>
                        <a:cs typeface="+mn-cs"/>
                      </a:endParaRPr>
                    </a:p>
                  </a:txBody>
                  <a:tcPr marL="63500" marR="66675" marT="43180" marB="0"/>
                </a:tc>
                <a:extLst>
                  <a:ext uri="{0D108BD9-81ED-4DB2-BD59-A6C34878D82A}">
                    <a16:rowId xmlns:a16="http://schemas.microsoft.com/office/drawing/2014/main" val="1270309824"/>
                  </a:ext>
                </a:extLst>
              </a:tr>
              <a:tr h="501580">
                <a:tc>
                  <a:txBody>
                    <a:bodyPr/>
                    <a:lstStyle/>
                    <a:p>
                      <a:pPr marL="0" indent="0">
                        <a:lnSpc>
                          <a:spcPct val="107000"/>
                        </a:lnSpc>
                        <a:spcAft>
                          <a:spcPts val="800"/>
                        </a:spcAft>
                        <a:buFontTx/>
                        <a:buNone/>
                      </a:pPr>
                      <a:r>
                        <a:rPr lang="en-US" sz="2000" b="0" dirty="0" smtClean="0">
                          <a:solidFill>
                            <a:srgbClr val="002060"/>
                          </a:solidFill>
                          <a:effectLst/>
                          <a:latin typeface="Open Sans" panose="020B0606030504020204"/>
                        </a:rPr>
                        <a:t>SATs</a:t>
                      </a:r>
                      <a:r>
                        <a:rPr lang="en-US" sz="2000" b="0" baseline="0" dirty="0" smtClean="0">
                          <a:solidFill>
                            <a:srgbClr val="002060"/>
                          </a:solidFill>
                          <a:effectLst/>
                          <a:latin typeface="Open Sans" panose="020B0606030504020204"/>
                        </a:rPr>
                        <a:t> Specific </a:t>
                      </a:r>
                      <a:endParaRPr lang="en-GB" sz="2000" b="0" dirty="0" smtClean="0">
                        <a:solidFill>
                          <a:srgbClr val="002060"/>
                        </a:solidFill>
                        <a:effectLst/>
                        <a:latin typeface="Open Sans" panose="020B0606030504020204"/>
                      </a:endParaRPr>
                    </a:p>
                  </a:txBody>
                  <a:tcPr marL="63500" marR="66675" marT="43180" marB="0"/>
                </a:tc>
                <a:tc>
                  <a:txBody>
                    <a:bodyPr/>
                    <a:lstStyle/>
                    <a:p>
                      <a:pPr marL="342900" marR="0" lvl="0" indent="-342900" algn="l" defTabSz="914400" rtl="0" eaLnBrk="1" fontAlgn="auto" latinLnBrk="0" hangingPunct="1">
                        <a:lnSpc>
                          <a:spcPct val="107000"/>
                        </a:lnSpc>
                        <a:spcBef>
                          <a:spcPts val="0"/>
                        </a:spcBef>
                        <a:spcAft>
                          <a:spcPts val="800"/>
                        </a:spcAft>
                        <a:buClrTx/>
                        <a:buSzTx/>
                        <a:buFontTx/>
                        <a:buChar char="-"/>
                        <a:tabLst/>
                        <a:defRPr/>
                      </a:pPr>
                      <a:r>
                        <a:rPr lang="en-US" sz="2000" b="0" kern="1200" dirty="0" smtClean="0">
                          <a:solidFill>
                            <a:srgbClr val="002060"/>
                          </a:solidFill>
                          <a:effectLst/>
                          <a:latin typeface="Open Sans" panose="020B0606030504020204"/>
                          <a:ea typeface="+mn-ea"/>
                          <a:cs typeface="+mn-cs"/>
                        </a:rPr>
                        <a:t>Learning</a:t>
                      </a:r>
                      <a:r>
                        <a:rPr lang="en-US" sz="2000" b="0" kern="1200" baseline="0" dirty="0" smtClean="0">
                          <a:solidFill>
                            <a:srgbClr val="002060"/>
                          </a:solidFill>
                          <a:effectLst/>
                          <a:latin typeface="Open Sans" panose="020B0606030504020204"/>
                          <a:ea typeface="+mn-ea"/>
                          <a:cs typeface="+mn-cs"/>
                        </a:rPr>
                        <a:t> By Questions</a:t>
                      </a:r>
                      <a:endParaRPr lang="en-GB" sz="2000" b="0" kern="1200" dirty="0" smtClean="0">
                        <a:solidFill>
                          <a:srgbClr val="002060"/>
                        </a:solidFill>
                        <a:effectLst/>
                        <a:latin typeface="Open Sans" panose="020B0606030504020204"/>
                        <a:ea typeface="+mn-ea"/>
                        <a:cs typeface="+mn-cs"/>
                      </a:endParaRPr>
                    </a:p>
                  </a:txBody>
                  <a:tcPr marL="63500" marR="66675" marT="43180" marB="0"/>
                </a:tc>
                <a:extLst>
                  <a:ext uri="{0D108BD9-81ED-4DB2-BD59-A6C34878D82A}">
                    <a16:rowId xmlns:a16="http://schemas.microsoft.com/office/drawing/2014/main" val="4275964038"/>
                  </a:ext>
                </a:extLst>
              </a:tr>
            </a:tbl>
          </a:graphicData>
        </a:graphic>
      </p:graphicFrame>
    </p:spTree>
    <p:extLst>
      <p:ext uri="{BB962C8B-B14F-4D97-AF65-F5344CB8AC3E}">
        <p14:creationId xmlns:p14="http://schemas.microsoft.com/office/powerpoint/2010/main" val="17119421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190547" y="1071392"/>
            <a:ext cx="8363604" cy="5496462"/>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itle 12"/>
          <p:cNvSpPr>
            <a:spLocks noGrp="1"/>
          </p:cNvSpPr>
          <p:nvPr>
            <p:ph type="title"/>
          </p:nvPr>
        </p:nvSpPr>
        <p:spPr>
          <a:xfrm>
            <a:off x="3124078" y="0"/>
            <a:ext cx="8670188" cy="1143000"/>
          </a:xfrm>
        </p:spPr>
        <p:txBody>
          <a:bodyPr/>
          <a:lstStyle/>
          <a:p>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 6</a:t>
            </a: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Information </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p:cNvSpPr txBox="1"/>
          <p:nvPr/>
        </p:nvSpPr>
        <p:spPr>
          <a:xfrm>
            <a:off x="3762007" y="1220861"/>
            <a:ext cx="7394329" cy="5509200"/>
          </a:xfrm>
          <a:prstGeom prst="rect">
            <a:avLst/>
          </a:prstGeom>
        </p:spPr>
        <p:txBody>
          <a:bodyPr wrap="square" rtlCol="0">
            <a:spAutoFit/>
          </a:bodyPr>
          <a:lstStyle/>
          <a:p>
            <a:pPr algn="ctr"/>
            <a:r>
              <a:rPr lang="en-US" sz="24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Uniform</a:t>
            </a:r>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GB"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Uniform: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White shirt, tie, </a:t>
            </a: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jumper/cardigan/hoodie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with school logo, grey </a:t>
            </a: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trousers/shorts</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 grey skirt, white socks, black shoes (no trainers</a:t>
            </a: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H</a:t>
            </a:r>
            <a:r>
              <a:rPr lang="en-GB"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air-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children with shoulder length hair must tie it back. Staff will have bobbles in school if children forget so please don’t worry.</a:t>
            </a:r>
          </a:p>
          <a:p>
            <a:pPr algn="ctr"/>
            <a:endPar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GB"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PE kit</a:t>
            </a:r>
            <a:r>
              <a:rPr lang="en-GB"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Friday </a:t>
            </a:r>
            <a:r>
              <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plus additional ad hoc </a:t>
            </a:r>
            <a:r>
              <a:rPr lang="en-US"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days</a:t>
            </a:r>
            <a:endPar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Purple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t-shirt, black shorts, black </a:t>
            </a: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plimsolls/trainers for outdoors.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Joggers and a jacket can be worn during colder months. </a:t>
            </a:r>
            <a:endPar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Children </a:t>
            </a: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should ensure </a:t>
            </a:r>
            <a:r>
              <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they wear their </a:t>
            </a: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PE kit </a:t>
            </a:r>
            <a:r>
              <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to school on PE days. </a:t>
            </a:r>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8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8097061" y="4055265"/>
            <a:ext cx="3385283" cy="338554"/>
          </a:xfrm>
          <a:prstGeom prst="rect">
            <a:avLst/>
          </a:prstGeom>
        </p:spPr>
        <p:txBody>
          <a:bodyPr rtlCol="0">
            <a:spAutoFit/>
          </a:bodyPr>
          <a:lstStyle/>
          <a:p>
            <a:pPr algn="ctr"/>
            <a:r>
              <a:rPr lang="en-US" sz="1600" b="1" dirty="0" smtClean="0">
                <a:latin typeface="Open Sans" panose="020B0606030504020204" pitchFamily="34" charset="0"/>
                <a:ea typeface="Open Sans" panose="020B0606030504020204" pitchFamily="34" charset="0"/>
                <a:cs typeface="Open Sans" panose="020B0606030504020204" pitchFamily="34" charset="0"/>
              </a:rPr>
              <a:t> </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2" descr="Image result for classroom clipart"/>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0" y="139407"/>
            <a:ext cx="3124078" cy="2422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22797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545123" y="808892"/>
            <a:ext cx="11009028" cy="5758962"/>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itle 12"/>
          <p:cNvSpPr>
            <a:spLocks noGrp="1"/>
          </p:cNvSpPr>
          <p:nvPr>
            <p:ph type="title"/>
          </p:nvPr>
        </p:nvSpPr>
        <p:spPr>
          <a:xfrm>
            <a:off x="1714543" y="-128123"/>
            <a:ext cx="8670188" cy="1143000"/>
          </a:xfrm>
        </p:spPr>
        <p:txBody>
          <a:bodyPr/>
          <a:lstStyle/>
          <a:p>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SATs</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p:cNvSpPr txBox="1"/>
          <p:nvPr/>
        </p:nvSpPr>
        <p:spPr>
          <a:xfrm>
            <a:off x="1081455" y="1081454"/>
            <a:ext cx="10074882" cy="5170646"/>
          </a:xfrm>
          <a:prstGeom prst="rect">
            <a:avLst/>
          </a:prstGeom>
        </p:spPr>
        <p:txBody>
          <a:bodyPr wrap="square" rtlCol="0">
            <a:spAutoFit/>
          </a:bodyPr>
          <a:lstStyle/>
          <a:p>
            <a:pPr algn="ctr" fontAlgn="ctr"/>
            <a:r>
              <a:rPr lang="en-US" sz="2400" dirty="0">
                <a:solidFill>
                  <a:schemeClr val="bg1"/>
                </a:solidFill>
              </a:rPr>
              <a:t>Year 6 SATs in England for 2026 will take place from Monday 11 May to Thursday 14 May </a:t>
            </a:r>
            <a:r>
              <a:rPr lang="en-US" sz="2400" dirty="0" smtClean="0">
                <a:solidFill>
                  <a:schemeClr val="bg1"/>
                </a:solidFill>
              </a:rPr>
              <a:t>2026.</a:t>
            </a:r>
            <a:r>
              <a:rPr lang="en-US" sz="2400" dirty="0">
                <a:solidFill>
                  <a:schemeClr val="bg1"/>
                </a:solidFill>
              </a:rPr>
              <a:t> </a:t>
            </a:r>
            <a:endParaRPr lang="en-US" sz="2400" dirty="0" smtClean="0">
              <a:solidFill>
                <a:schemeClr val="bg1"/>
              </a:solidFill>
            </a:endParaRPr>
          </a:p>
          <a:p>
            <a:pPr algn="ctr" fontAlgn="ctr"/>
            <a:r>
              <a:rPr lang="en-US" sz="2400" dirty="0" smtClean="0">
                <a:solidFill>
                  <a:schemeClr val="bg1"/>
                </a:solidFill>
              </a:rPr>
              <a:t>The </a:t>
            </a:r>
            <a:r>
              <a:rPr lang="en-US" sz="2400" dirty="0">
                <a:solidFill>
                  <a:schemeClr val="bg1"/>
                </a:solidFill>
              </a:rPr>
              <a:t>tests assess pupils' reading, writing (spelling, punctuation, and grammar), and mathematics skills and are administered during normal school hours under exam conditions. </a:t>
            </a:r>
            <a:endParaRPr lang="en-US" sz="2400" dirty="0" smtClean="0">
              <a:solidFill>
                <a:schemeClr val="bg1"/>
              </a:solidFill>
            </a:endParaRPr>
          </a:p>
          <a:p>
            <a:pPr algn="ctr" fontAlgn="ctr"/>
            <a:endParaRPr lang="en-US" sz="2400" dirty="0">
              <a:solidFill>
                <a:schemeClr val="bg1"/>
              </a:solidFill>
            </a:endParaRPr>
          </a:p>
          <a:p>
            <a:pPr algn="ctr" fontAlgn="ctr"/>
            <a:r>
              <a:rPr lang="en-US" sz="2200" b="1" dirty="0">
                <a:solidFill>
                  <a:schemeClr val="bg1"/>
                </a:solidFill>
              </a:rPr>
              <a:t>Key Dates:</a:t>
            </a:r>
            <a:r>
              <a:rPr lang="en-US" sz="2200" dirty="0">
                <a:solidFill>
                  <a:schemeClr val="bg1"/>
                </a:solidFill>
              </a:rPr>
              <a:t> </a:t>
            </a:r>
          </a:p>
          <a:p>
            <a:pPr algn="ctr"/>
            <a:r>
              <a:rPr lang="en-US" sz="2200" b="1" dirty="0">
                <a:solidFill>
                  <a:schemeClr val="bg1"/>
                </a:solidFill>
              </a:rPr>
              <a:t>Monday 11 May 2026:</a:t>
            </a:r>
            <a:r>
              <a:rPr lang="en-US" sz="2200" dirty="0">
                <a:solidFill>
                  <a:schemeClr val="bg1"/>
                </a:solidFill>
              </a:rPr>
              <a:t> English Grammar, Punctuation, and Spelling (Papers 1 and 2)</a:t>
            </a:r>
          </a:p>
          <a:p>
            <a:pPr algn="ctr"/>
            <a:r>
              <a:rPr lang="en-US" sz="2200" b="1" dirty="0">
                <a:solidFill>
                  <a:schemeClr val="bg1"/>
                </a:solidFill>
              </a:rPr>
              <a:t>Tuesday 12 May 2026:</a:t>
            </a:r>
            <a:r>
              <a:rPr lang="en-US" sz="2200" dirty="0">
                <a:solidFill>
                  <a:schemeClr val="bg1"/>
                </a:solidFill>
              </a:rPr>
              <a:t> English Reading</a:t>
            </a:r>
          </a:p>
          <a:p>
            <a:pPr algn="ctr"/>
            <a:r>
              <a:rPr lang="en-US" sz="2200" b="1" dirty="0">
                <a:solidFill>
                  <a:schemeClr val="bg1"/>
                </a:solidFill>
              </a:rPr>
              <a:t>Wednesday 13 May 2026:</a:t>
            </a:r>
            <a:r>
              <a:rPr lang="en-US" sz="2200" dirty="0">
                <a:solidFill>
                  <a:schemeClr val="bg1"/>
                </a:solidFill>
              </a:rPr>
              <a:t> Mathematics (Papers 1 and 2)</a:t>
            </a:r>
          </a:p>
          <a:p>
            <a:pPr algn="ctr"/>
            <a:r>
              <a:rPr lang="en-US" sz="2200" b="1" dirty="0">
                <a:solidFill>
                  <a:schemeClr val="bg1"/>
                </a:solidFill>
              </a:rPr>
              <a:t>Thursday 14 May 2026:</a:t>
            </a:r>
            <a:r>
              <a:rPr lang="en-US" sz="2200" dirty="0">
                <a:solidFill>
                  <a:schemeClr val="bg1"/>
                </a:solidFill>
              </a:rPr>
              <a:t> Mathematics (Paper 3)</a:t>
            </a: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8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8097061" y="4055265"/>
            <a:ext cx="3385283" cy="338554"/>
          </a:xfrm>
          <a:prstGeom prst="rect">
            <a:avLst/>
          </a:prstGeom>
        </p:spPr>
        <p:txBody>
          <a:bodyPr rtlCol="0">
            <a:spAutoFit/>
          </a:bodyPr>
          <a:lstStyle/>
          <a:p>
            <a:pPr algn="ctr"/>
            <a:r>
              <a:rPr lang="en-US" sz="1600" b="1" dirty="0" smtClean="0">
                <a:latin typeface="Open Sans" panose="020B0606030504020204" pitchFamily="34" charset="0"/>
                <a:ea typeface="Open Sans" panose="020B0606030504020204" pitchFamily="34" charset="0"/>
                <a:cs typeface="Open Sans" panose="020B0606030504020204" pitchFamily="34" charset="0"/>
              </a:rPr>
              <a:t> </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2" descr="Image result for classroom clipart"/>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5338" y="4055265"/>
            <a:ext cx="3124078" cy="2422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57009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005908" y="1143000"/>
            <a:ext cx="8363604" cy="5496462"/>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itle 12"/>
          <p:cNvSpPr>
            <a:spLocks noGrp="1"/>
          </p:cNvSpPr>
          <p:nvPr>
            <p:ph type="title"/>
          </p:nvPr>
        </p:nvSpPr>
        <p:spPr>
          <a:xfrm>
            <a:off x="3124078" y="0"/>
            <a:ext cx="8670188" cy="1143000"/>
          </a:xfrm>
        </p:spPr>
        <p:txBody>
          <a:bodyPr/>
          <a:lstStyle/>
          <a:p>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 6</a:t>
            </a: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Highlights</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p:cNvSpPr txBox="1"/>
          <p:nvPr/>
        </p:nvSpPr>
        <p:spPr>
          <a:xfrm>
            <a:off x="3647707" y="1782961"/>
            <a:ext cx="7394329" cy="4216539"/>
          </a:xfrm>
          <a:prstGeom prst="rect">
            <a:avLst/>
          </a:prstGeom>
        </p:spPr>
        <p:txBody>
          <a:bodyPr wrap="square" rtlCol="0">
            <a:spAutoFit/>
          </a:bodyPr>
          <a:lstStyle/>
          <a:p>
            <a:pPr algn="ctr"/>
            <a:r>
              <a:rPr lang="en-US" sz="2400" b="1" dirty="0" err="1"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Bikeability</a:t>
            </a:r>
            <a:r>
              <a:rPr lang="en-US" sz="2400" b="1"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Fridays 10</a:t>
            </a:r>
            <a:r>
              <a:rPr lang="en-US" sz="2400" baseline="300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th</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October/17</a:t>
            </a:r>
            <a:r>
              <a:rPr lang="en-US" sz="2400" baseline="300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th</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October 25</a:t>
            </a:r>
          </a:p>
          <a:p>
            <a:pPr algn="ctr"/>
            <a:endParaRPr lang="en-US" sz="2400" b="1"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b="1"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Parents</a:t>
            </a:r>
            <a:r>
              <a:rPr lang="en-US" sz="2400" b="1" dirty="0">
                <a:solidFill>
                  <a:schemeClr val="accent3"/>
                </a:solidFill>
                <a:latin typeface="Open Sans" panose="020B0606030504020204" pitchFamily="34" charset="0"/>
                <a:ea typeface="Open Sans" panose="020B0606030504020204" pitchFamily="34" charset="0"/>
                <a:cs typeface="Open Sans" panose="020B0606030504020204" pitchFamily="34" charset="0"/>
              </a:rPr>
              <a:t>’ </a:t>
            </a:r>
            <a:r>
              <a:rPr lang="en-US" sz="2400" b="1"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Evenings -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Weds</a:t>
            </a:r>
            <a:r>
              <a:rPr lang="en-US" sz="2400" b="1"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a:t>
            </a: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25</a:t>
            </a:r>
            <a:r>
              <a:rPr lang="en-US" sz="2400" baseline="300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th</a:t>
            </a: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November 25 &amp; Tues 31</a:t>
            </a:r>
            <a:r>
              <a:rPr lang="en-US" sz="2400" baseline="300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st</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March 26</a:t>
            </a: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4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b="1" dirty="0" err="1" smtClean="0">
                <a:solidFill>
                  <a:schemeClr val="bg1"/>
                </a:solidFill>
                <a:latin typeface="Open Sans" panose="020B0606030504020204" pitchFamily="34" charset="0"/>
                <a:ea typeface="Open Sans" panose="020B0606030504020204" pitchFamily="34" charset="0"/>
                <a:cs typeface="Open Sans" panose="020B0606030504020204" pitchFamily="34" charset="0"/>
              </a:rPr>
              <a:t>Robinwood</a:t>
            </a:r>
            <a:r>
              <a:rPr lang="en-US" sz="24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Residential – Weds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25th – Fri 27</a:t>
            </a:r>
            <a:r>
              <a:rPr lang="en-US" sz="2400" baseline="30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March 2026</a:t>
            </a:r>
            <a:endParaRPr lang="en-GB"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b="1"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Year 6 Production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Tues 7</a:t>
            </a:r>
            <a:r>
              <a:rPr lang="en-US" sz="2400" baseline="300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th</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July 14:00</a:t>
            </a:r>
          </a:p>
          <a:p>
            <a:pPr algn="ct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Weds 8</a:t>
            </a:r>
            <a:r>
              <a:rPr lang="en-US" sz="2400" baseline="300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Th</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 July 17:30 </a:t>
            </a: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8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8097061" y="4055265"/>
            <a:ext cx="3385283" cy="338554"/>
          </a:xfrm>
          <a:prstGeom prst="rect">
            <a:avLst/>
          </a:prstGeom>
        </p:spPr>
        <p:txBody>
          <a:bodyPr rtlCol="0">
            <a:spAutoFit/>
          </a:bodyPr>
          <a:lstStyle/>
          <a:p>
            <a:pPr algn="ctr"/>
            <a:r>
              <a:rPr lang="en-US" sz="1600" b="1" dirty="0" smtClean="0">
                <a:latin typeface="Open Sans" panose="020B0606030504020204" pitchFamily="34" charset="0"/>
                <a:ea typeface="Open Sans" panose="020B0606030504020204" pitchFamily="34" charset="0"/>
                <a:cs typeface="Open Sans" panose="020B0606030504020204" pitchFamily="34" charset="0"/>
              </a:rPr>
              <a:t> </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2" descr="Image result for classroom clipart"/>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5338" y="4055265"/>
            <a:ext cx="3124078" cy="2422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587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3384654" y="1262903"/>
            <a:ext cx="8251584" cy="1656143"/>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itle 12"/>
          <p:cNvSpPr>
            <a:spLocks noGrp="1"/>
          </p:cNvSpPr>
          <p:nvPr>
            <p:ph type="title"/>
          </p:nvPr>
        </p:nvSpPr>
        <p:spPr>
          <a:xfrm>
            <a:off x="3041166" y="119903"/>
            <a:ext cx="8670188" cy="1143000"/>
          </a:xfrm>
        </p:spPr>
        <p:txBody>
          <a:bodyPr/>
          <a:lstStyle/>
          <a:p>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 6</a:t>
            </a: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Information </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3479173" y="1496838"/>
            <a:ext cx="8062546" cy="830997"/>
          </a:xfrm>
          <a:prstGeom prst="rect">
            <a:avLst/>
          </a:prstGeom>
        </p:spPr>
        <p:txBody>
          <a:bodyPr wrap="square" rtlCol="0">
            <a:spAutoFit/>
          </a:bodyPr>
          <a:lstStyle/>
          <a:p>
            <a:pPr algn="ctr"/>
            <a:r>
              <a:rPr lang="en-US" sz="24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PPA –</a:t>
            </a:r>
          </a:p>
          <a:p>
            <a:pPr algn="ctr"/>
            <a:r>
              <a:rPr lang="en-US" sz="24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PE – Delivered by Miss Williams from Key PE Sports</a:t>
            </a:r>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8097061" y="4055265"/>
            <a:ext cx="3385283" cy="338554"/>
          </a:xfrm>
          <a:prstGeom prst="rect">
            <a:avLst/>
          </a:prstGeom>
        </p:spPr>
        <p:txBody>
          <a:bodyPr rtlCol="0">
            <a:spAutoFit/>
          </a:bodyPr>
          <a:lstStyle/>
          <a:p>
            <a:pPr algn="ctr"/>
            <a:r>
              <a:rPr lang="en-US" sz="1600" b="1" dirty="0" smtClean="0">
                <a:latin typeface="Open Sans" panose="020B0606030504020204" pitchFamily="34" charset="0"/>
                <a:ea typeface="Open Sans" panose="020B0606030504020204" pitchFamily="34" charset="0"/>
                <a:cs typeface="Open Sans" panose="020B0606030504020204" pitchFamily="34" charset="0"/>
              </a:rPr>
              <a:t> </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2" descr="Image result for classroom clipart"/>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213317" y="614191"/>
            <a:ext cx="3124078" cy="2422363"/>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le 9"/>
          <p:cNvSpPr/>
          <p:nvPr/>
        </p:nvSpPr>
        <p:spPr>
          <a:xfrm>
            <a:off x="7603177" y="3401123"/>
            <a:ext cx="4033061" cy="2514637"/>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latin typeface="Open Sans" panose="020B0606030504020204" pitchFamily="34" charset="0"/>
                <a:ea typeface="Open Sans" panose="020B0606030504020204" pitchFamily="34" charset="0"/>
                <a:cs typeface="Open Sans" panose="020B0606030504020204" pitchFamily="34" charset="0"/>
              </a:rPr>
              <a:t>Optional Tuck </a:t>
            </a:r>
            <a:r>
              <a:rPr lang="en-GB" sz="2400" b="1" dirty="0">
                <a:latin typeface="Open Sans" panose="020B0606030504020204" pitchFamily="34" charset="0"/>
                <a:ea typeface="Open Sans" panose="020B0606030504020204" pitchFamily="34" charset="0"/>
                <a:cs typeface="Open Sans" panose="020B0606030504020204" pitchFamily="34" charset="0"/>
              </a:rPr>
              <a:t>shop:</a:t>
            </a:r>
            <a:r>
              <a:rPr lang="en-GB" sz="2400" dirty="0">
                <a:latin typeface="Open Sans" panose="020B0606030504020204" pitchFamily="34" charset="0"/>
                <a:ea typeface="Open Sans" panose="020B0606030504020204" pitchFamily="34" charset="0"/>
                <a:cs typeface="Open Sans" panose="020B0606030504020204" pitchFamily="34" charset="0"/>
              </a:rPr>
              <a:t>  Monday, Wednesday, </a:t>
            </a:r>
            <a:r>
              <a:rPr lang="en-GB" sz="2400" dirty="0" smtClean="0">
                <a:latin typeface="Open Sans" panose="020B0606030504020204" pitchFamily="34" charset="0"/>
                <a:ea typeface="Open Sans" panose="020B0606030504020204" pitchFamily="34" charset="0"/>
                <a:cs typeface="Open Sans" panose="020B0606030504020204" pitchFamily="34" charset="0"/>
              </a:rPr>
              <a:t>Friday</a:t>
            </a:r>
          </a:p>
          <a:p>
            <a:pPr algn="ctr"/>
            <a:r>
              <a:rPr lang="en-US" sz="2400" dirty="0" smtClean="0">
                <a:latin typeface="Open Sans" panose="020B0606030504020204" pitchFamily="34" charset="0"/>
                <a:ea typeface="Open Sans" panose="020B0606030504020204" pitchFamily="34" charset="0"/>
                <a:cs typeface="Open Sans" panose="020B0606030504020204" pitchFamily="34" charset="0"/>
              </a:rPr>
              <a:t>Toast, Pancakes, Croissant, Milkshake </a:t>
            </a:r>
            <a:r>
              <a:rPr lang="en-US" sz="2400" dirty="0" err="1" smtClean="0">
                <a:latin typeface="Open Sans" panose="020B0606030504020204" pitchFamily="34" charset="0"/>
                <a:ea typeface="Open Sans" panose="020B0606030504020204" pitchFamily="34" charset="0"/>
                <a:cs typeface="Open Sans" panose="020B0606030504020204" pitchFamily="34" charset="0"/>
              </a:rPr>
              <a:t>etc</a:t>
            </a:r>
            <a:endParaRPr lang="en-GB"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Rounded Rectangle 11"/>
          <p:cNvSpPr/>
          <p:nvPr/>
        </p:nvSpPr>
        <p:spPr>
          <a:xfrm>
            <a:off x="3323174" y="3401123"/>
            <a:ext cx="4033061" cy="2514637"/>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Daily Healthy Snack (preferably fruit or </a:t>
            </a:r>
            <a:r>
              <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rPr>
              <a:t>v</a:t>
            </a:r>
            <a:r>
              <a:rPr lang="en-US" sz="2000" b="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eg) and a water bottle  </a:t>
            </a:r>
          </a:p>
          <a:p>
            <a:pPr algn="ctr"/>
            <a:endParaRPr lang="en-US" sz="2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408390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97061" y="4055265"/>
            <a:ext cx="3385283" cy="338554"/>
          </a:xfrm>
          <a:prstGeom prst="rect">
            <a:avLst/>
          </a:prstGeom>
        </p:spPr>
        <p:txBody>
          <a:bodyPr rtlCol="0">
            <a:spAutoFit/>
          </a:bodyPr>
          <a:lstStyle/>
          <a:p>
            <a:pPr algn="ctr"/>
            <a:r>
              <a:rPr lang="en-US" sz="1600" b="1" dirty="0" smtClean="0">
                <a:latin typeface="Open Sans" panose="020B0606030504020204" pitchFamily="34" charset="0"/>
                <a:ea typeface="Open Sans" panose="020B0606030504020204" pitchFamily="34" charset="0"/>
                <a:cs typeface="Open Sans" panose="020B0606030504020204" pitchFamily="34" charset="0"/>
              </a:rPr>
              <a:t> </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Rectangle 2"/>
          <p:cNvSpPr/>
          <p:nvPr/>
        </p:nvSpPr>
        <p:spPr>
          <a:xfrm>
            <a:off x="1066678" y="1614595"/>
            <a:ext cx="9844576" cy="2970044"/>
          </a:xfrm>
          <a:prstGeom prst="rect">
            <a:avLst/>
          </a:prstGeom>
        </p:spPr>
        <p:txBody>
          <a:bodyPr wrap="square">
            <a:spAutoFit/>
          </a:bodyPr>
          <a:lstStyle/>
          <a:p>
            <a:pPr marL="228600" lvl="0" indent="-228600">
              <a:lnSpc>
                <a:spcPct val="90000"/>
              </a:lnSpc>
              <a:spcBef>
                <a:spcPts val="1000"/>
              </a:spcBef>
              <a:buFont typeface="Arial" panose="020B0604020202020204" pitchFamily="34" charset="0"/>
              <a:buChar char="•"/>
            </a:pP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Staff want to help mark children’s birthdays in school by allowing them – if they want to – to come to school in non-uniform on their birthday!</a:t>
            </a:r>
          </a:p>
          <a:p>
            <a:pPr marL="228600" lvl="0" indent="-228600">
              <a:lnSpc>
                <a:spcPct val="90000"/>
              </a:lnSpc>
              <a:spcBef>
                <a:spcPts val="1000"/>
              </a:spcBef>
              <a:buFont typeface="Arial" panose="020B0604020202020204" pitchFamily="34" charset="0"/>
              <a:buChar char="•"/>
            </a:pP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If your child has a birthday on a Saturday or Sunday, they are allowed to come to school on the Friday in non-uniform</a:t>
            </a:r>
          </a:p>
          <a:p>
            <a:pPr marL="228600" lvl="0" indent="-228600">
              <a:lnSpc>
                <a:spcPct val="90000"/>
              </a:lnSpc>
              <a:spcBef>
                <a:spcPts val="1000"/>
              </a:spcBef>
              <a:buFont typeface="Arial" panose="020B0604020202020204" pitchFamily="34" charset="0"/>
              <a:buChar char="•"/>
            </a:pP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If your child has a birthday during a school holiday (lucky!), then they are able to come to school in non-uniform on the last day of term before the holiday begins. </a:t>
            </a:r>
            <a:endPar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228600" lvl="0" indent="-228600">
              <a:lnSpc>
                <a:spcPct val="90000"/>
              </a:lnSpc>
              <a:spcBef>
                <a:spcPts val="1000"/>
              </a:spcBef>
              <a:buFont typeface="Arial" panose="020B0604020202020204" pitchFamily="34" charset="0"/>
              <a:buChar char="•"/>
            </a:pP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This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is just a bit of fun for the children and they absolutely do not </a:t>
            </a:r>
            <a:r>
              <a:rPr lang="en-GB" sz="2000" i="1" u="sng" dirty="0">
                <a:solidFill>
                  <a:schemeClr val="bg1"/>
                </a:solidFill>
                <a:latin typeface="Open Sans" panose="020B0606030504020204" pitchFamily="34" charset="0"/>
                <a:ea typeface="Open Sans" panose="020B0606030504020204" pitchFamily="34" charset="0"/>
                <a:cs typeface="Open Sans" panose="020B0606030504020204" pitchFamily="34" charset="0"/>
              </a:rPr>
              <a:t>have</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 to come in non-uniform if they don’t want to. We may even let the staff do it too!</a:t>
            </a:r>
          </a:p>
        </p:txBody>
      </p:sp>
      <p:sp>
        <p:nvSpPr>
          <p:cNvPr id="15" name="Title 1">
            <a:extLst>
              <a:ext uri="{FF2B5EF4-FFF2-40B4-BE49-F238E27FC236}">
                <a16:creationId xmlns:a16="http://schemas.microsoft.com/office/drawing/2014/main" id="{2A7F8DD1-F239-478D-B40F-88B2101884A9}"/>
              </a:ext>
            </a:extLst>
          </p:cNvPr>
          <p:cNvSpPr txBox="1">
            <a:spLocks/>
          </p:cNvSpPr>
          <p:nvPr/>
        </p:nvSpPr>
        <p:spPr bwMode="auto">
          <a:xfrm>
            <a:off x="864577" y="681649"/>
            <a:ext cx="10515600" cy="557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GB" sz="2400" b="1" u="sng"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It’s your birthday? Then you can come to school in non-uniform!</a:t>
            </a:r>
            <a:endParaRPr lang="en-GB" sz="2400" b="1" u="sng" kern="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833444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z="5400" dirty="0">
                <a:solidFill>
                  <a:schemeClr val="bg1"/>
                </a:solidFill>
                <a:latin typeface="Open Sans" panose="020B0606030504020204" pitchFamily="34" charset="0"/>
                <a:ea typeface="Open Sans" panose="020B0606030504020204" pitchFamily="34" charset="0"/>
                <a:cs typeface="Open Sans" panose="020B0606030504020204" pitchFamily="34" charset="0"/>
              </a:rPr>
              <a:t>How can you help</a:t>
            </a:r>
            <a:r>
              <a:rPr lang="en-GB" altLang="en-US" sz="5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  </a:t>
            </a:r>
            <a:r>
              <a:rPr lang="en-GB" altLang="en-US" sz="5400" dirty="0">
                <a:solidFill>
                  <a:schemeClr val="bg1"/>
                </a:solidFill>
                <a:latin typeface="Open Sans" panose="020B0606030504020204" pitchFamily="34" charset="0"/>
                <a:ea typeface="Open Sans" panose="020B0606030504020204" pitchFamily="34" charset="0"/>
                <a:cs typeface="Open Sans" panose="020B0606030504020204" pitchFamily="34" charset="0"/>
              </a:rPr>
              <a:t>S</a:t>
            </a:r>
            <a:r>
              <a:rPr lang="en-GB" altLang="en-US" sz="5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ummary</a:t>
            </a:r>
            <a:endParaRPr lang="en-GB" altLang="en-US" sz="5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315" name="Content Placeholder 2"/>
          <p:cNvSpPr>
            <a:spLocks noGrp="1"/>
          </p:cNvSpPr>
          <p:nvPr>
            <p:ph idx="1"/>
          </p:nvPr>
        </p:nvSpPr>
        <p:spPr>
          <a:xfrm>
            <a:off x="609600" y="1565032"/>
            <a:ext cx="10972800" cy="4525963"/>
          </a:xfrm>
        </p:spPr>
        <p:txBody>
          <a:bodyPr/>
          <a:lstStyle/>
          <a:p>
            <a:pPr algn="ctr"/>
            <a:r>
              <a:rPr lang="en-GB" altLang="en-US" sz="2800" dirty="0">
                <a:solidFill>
                  <a:schemeClr val="bg1"/>
                </a:solidFill>
                <a:latin typeface="Open Sans" panose="020B0606030504020204" pitchFamily="34" charset="0"/>
                <a:ea typeface="Open Sans" panose="020B0606030504020204" pitchFamily="34" charset="0"/>
                <a:cs typeface="Open Sans" panose="020B0606030504020204" pitchFamily="34" charset="0"/>
              </a:rPr>
              <a:t>Encourage children </a:t>
            </a:r>
            <a:r>
              <a:rPr lang="en-GB" altLang="en-US"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to read as much as possible</a:t>
            </a:r>
          </a:p>
          <a:p>
            <a:pPr algn="ctr"/>
            <a:r>
              <a:rPr lang="en-GB" altLang="en-US"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Promote independence</a:t>
            </a:r>
          </a:p>
          <a:p>
            <a:pPr algn="ctr"/>
            <a:r>
              <a:rPr lang="en-GB" altLang="en-US"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Reinforce the importance of appropriate behaviour for school </a:t>
            </a:r>
            <a:endParaRPr lang="en-GB" altLang="en-US" sz="2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GB" altLang="en-US" sz="2800" dirty="0">
                <a:solidFill>
                  <a:schemeClr val="bg1"/>
                </a:solidFill>
                <a:latin typeface="Open Sans" panose="020B0606030504020204" pitchFamily="34" charset="0"/>
                <a:ea typeface="Open Sans" panose="020B0606030504020204" pitchFamily="34" charset="0"/>
                <a:cs typeface="Open Sans" panose="020B0606030504020204" pitchFamily="34" charset="0"/>
              </a:rPr>
              <a:t>Ensure </a:t>
            </a:r>
            <a:r>
              <a:rPr lang="en-GB" altLang="en-US"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uniform is correct and clearly labelled</a:t>
            </a:r>
          </a:p>
          <a:p>
            <a:pPr algn="ctr"/>
            <a:r>
              <a:rPr lang="en-GB"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Talk to us - keep </a:t>
            </a:r>
            <a:r>
              <a:rPr lang="en-GB" sz="2800" dirty="0">
                <a:solidFill>
                  <a:schemeClr val="bg1"/>
                </a:solidFill>
                <a:latin typeface="Open Sans" panose="020B0606030504020204" pitchFamily="34" charset="0"/>
                <a:ea typeface="Open Sans" panose="020B0606030504020204" pitchFamily="34" charset="0"/>
                <a:cs typeface="Open Sans" panose="020B0606030504020204" pitchFamily="34" charset="0"/>
              </a:rPr>
              <a:t>school informed of any changes in </a:t>
            </a:r>
            <a:r>
              <a:rPr lang="en-GB"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your</a:t>
            </a:r>
            <a:r>
              <a:rPr lang="en-GB"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GB" sz="2800" dirty="0">
                <a:solidFill>
                  <a:schemeClr val="bg1"/>
                </a:solidFill>
                <a:latin typeface="Open Sans" panose="020B0606030504020204" pitchFamily="34" charset="0"/>
                <a:ea typeface="Open Sans" panose="020B0606030504020204" pitchFamily="34" charset="0"/>
                <a:cs typeface="Open Sans" panose="020B0606030504020204" pitchFamily="34" charset="0"/>
              </a:rPr>
              <a:t>child’s circumstances which may affect their learning. </a:t>
            </a:r>
            <a:endParaRPr lang="en-GB" sz="28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lgn="ctr">
              <a:buNone/>
            </a:pPr>
            <a:endParaRPr lang="en-GB" altLang="en-US" sz="3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82703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4724400" y="2931954"/>
            <a:ext cx="2743200" cy="369332"/>
          </a:xfrm>
          <a:prstGeom prst="rect">
            <a:avLst/>
          </a:prstGeom>
        </p:spPr>
        <p:txBody>
          <a:bodyPr rtlCol="0">
            <a:spAutoFit/>
          </a:bodyP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12"/>
          <p:cNvSpPr>
            <a:spLocks noGrp="1"/>
          </p:cNvSpPr>
          <p:nvPr>
            <p:ph type="title"/>
          </p:nvPr>
        </p:nvSpPr>
        <p:spPr>
          <a:xfrm>
            <a:off x="1249870" y="178382"/>
            <a:ext cx="9736428" cy="1306153"/>
          </a:xfrm>
        </p:spPr>
        <p:txBody>
          <a:bodyPr>
            <a:noAutofit/>
          </a:bodyPr>
          <a:lstStyle/>
          <a:p>
            <a:r>
              <a:rPr lang="en-US" sz="4800" dirty="0">
                <a:solidFill>
                  <a:schemeClr val="bg1"/>
                </a:solidFill>
                <a:latin typeface="Open Sans" panose="020B0606030504020204" pitchFamily="34" charset="0"/>
                <a:ea typeface="Open Sans" panose="020B0606030504020204" pitchFamily="34" charset="0"/>
                <a:cs typeface="Open Sans" panose="020B0606030504020204" pitchFamily="34" charset="0"/>
              </a:rPr>
              <a:t>Home-School Communication</a:t>
            </a:r>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p>
        </p:txBody>
      </p:sp>
      <p:sp>
        <p:nvSpPr>
          <p:cNvPr id="4" name="TextBox 3"/>
          <p:cNvSpPr txBox="1"/>
          <p:nvPr/>
        </p:nvSpPr>
        <p:spPr>
          <a:xfrm>
            <a:off x="626609" y="2062522"/>
            <a:ext cx="10891314" cy="4431983"/>
          </a:xfrm>
          <a:prstGeom prst="rect">
            <a:avLst/>
          </a:prstGeom>
        </p:spPr>
        <p:txBody>
          <a:bodyPr wrap="square" rtlCol="0">
            <a:spAutoFit/>
          </a:bodyPr>
          <a:lstStyle/>
          <a:p>
            <a:pPr algn="ct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If you have a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questions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or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concerns relating to teaching and learning,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no matter how big or small, please contact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me in the following ways:</a:t>
            </a: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Face to Face</a:t>
            </a:r>
          </a:p>
          <a:p>
            <a:pPr algn="ct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Email (office@turtonedgworth.blackburn.sch.uk)</a:t>
            </a: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*Reading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record/note</a:t>
            </a:r>
          </a:p>
          <a:p>
            <a:pPr algn="ct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*Phone message at the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office</a:t>
            </a:r>
          </a:p>
          <a:p>
            <a:pPr algn="ctr"/>
            <a:endPar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We kindly ask that any questions or uncertainties are checked with school directly, rather than shared on </a:t>
            </a:r>
            <a:r>
              <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social media/messaging platforms, </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so everyone can be in receipt of the correct information</a:t>
            </a:r>
            <a:endPar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701492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2" descr="data:image/jpg;base64,%20/9j/4AAQSkZJRgABAQEAYABgAAD/2wBDAAUDBAQEAwUEBAQFBQUGBwwIBwcHBw8LCwkMEQ8SEhEPERETFhwXExQaFRERGCEYGh0dHx8fExciJCIeJBweHx7/2wBDAQUFBQcGBw4ICA4eFBEUHh4eHh4eHh4eHh4eHh4eHh4eHh4eHh4eHh4eHh4eHh4eHh4eHh4eHh4eHh4eHh4eHh7/wAARCAEtAzI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rxf4VfD/w54m8IjWdZ/tWe9mv71XddVuYwQtzIqgKrgDAAHArWnTi4uUna3lfv5rsRKTTSSPaKK4H/hUHgj/n31f/AMHV3/8AHKP+FQeCP+ffV/8AwdXf/wAcquWj/M/u/wCCK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cD/AMKg8Ef8++r/APg6u/8A45R/wqDwR/z76v8A+Dq7/wDjlHLR/mf3f8ELz7L7/wDgHfUVwP8AwqDwR/z76v8A+Dq7/wDjlH/CoPBH/Pvq/wD4Orv/AOOUctH+Z/d/wQvPsvv/AOAd9RXA/wDCoPBH/Pvq/wD4Orv/AOOUf8Kg8Ef8++r/APg6u/8A45Ry0f5n93/BC8+y+/8A4B31FeN+PPA2g+FJ/C+paJ/acFy/iSwgYyancSqyNL8ylXcg5x6V7JU1KcYpSi7p/wBeY4ybbTQUUUVkWFcD8Af+SbQ/9hC//wDSuWu+rgfgD/yTaH/sIX//AKVy1tH+DL1X6mb/AIi9H+h31FFFYmgUUUUAFFFFABRRRQAUUUUAFFFFABRRRQAUUUUAFFFFABRRRQAUUUUAFFFFABRRRQAUUVzPjvx94O8CxWsni7X7TSEu2ZYDPu/eFcZxgHpkUAdNRXmMnx8+Ep0rUtRs/GFrfx6bbfarlLWN3kWLeke7bjn5pEH416RYXUN9Y297bkmG4iWWMkYJVhkcfQ0ATUUUUAFFc9e+MtCs/H1h4HmnlGtX9nJeQRCIlDEhwxLdAfaoviN468OeANEi1fxJdSQwT3CW0EcMLSyzSt91ERQSxODx7UAdNRVTRtQh1XSLPVLZZkgvIEnjWaJo5ArqGAZGwVODyDyDxWP4l8baB4e8U+HvDWp3EsepeIZJo9ORIWZXMQUvuYcLwy9fWgDo6KKKACiiigAoorl/HnxD8F+BTaDxd4hs9IN5v+zifd+8243YwD03D86AOoorE8G+LvDPjLSzqfhfW7LVrRW2NJbSbtrejDqD9a26ACiiigAooooAKKqrqWnNqraSuoWh1BYvOa1Ey+cI843lM5254zjFWqACiuC8UfGT4YeGNcuND17xlp1hqNsQJreTfuQkAjOB6EV3NtNFc20VxA4kilQOjDoykZB/KgCSiiigAorHv/FHh+w8T6f4YvNVt4dZ1KN5LO0YnfMqAliPpg/lWxQAUUUUAFFFFABRRRQAUUUUAFFFc74S8Z6D4p1TXdN0eeaS40K8+xXweIoFlxnAJ+8PcUAdFRWRY+JdBvvE2oeGrTU4JtX06OOW8tFzvhVxlSe3IrXoAKKKKACiiigAooooAKKKKACiiigAooooAKKKKACiiigAooooAKKKKACiiigAooooAKKKKACiiigAooooA4H41f8AHl4U/wCxr03/ANG131cD8av+PLwp/wBjXpv/AKNrvq2n/Cj8zOPxy+QUUUViaBXA/AH/AJJtD/2EL/8A9K5a76uB+AP/ACTaH/sIX/8A6Vy1tH+DL1X6mb/iL0f6HfUUUViaBRRRQAUUUUAFFFFABRRRQAUUUUAFFFFABRRRQAUUUUAFFFFABRRRQAUUUUAFFFFABXO/E6ON/hz4lLxq2NIu8ZGcfuWroqrarY22p6Xd6beIXtruF4JlDEFkdSrDI5HBNAHyQscY/wCCcTyCNQ5tMFgOT/pw7123hPxD478H/FLwJ4e1/wAYRa1o3iHQZLia3axjgjsTDEpHlsvzEYxncT3r1b/hV3gz/hV3/CtP7Nl/4Rry/L+zfaX3Y8zzPv53fe561dvPAXhi88Q6Fr1xYNJfaFayWlgxmbakTqFZWXOGyB3zQB8z6f8AGXxmnjrwheaf4t17X9G1vXEsLh7rw1HZaVMjPtP2WX/WFl54Y/X0rW1bxd8VtUu/jDfab4/OlWPgu/kaxtk02CRpAAxETOy/cwnpuyevavVtO/Z++F2n6jZX1pot3G9hfJfWUZ1GcxW0qsW/doX2qpJ5UDBwM9K6KL4Z+D4oPFkKafKE8Wu0msD7Q/75iCCRz8nDH7uKAPmb4ifEvXNN8aeBPiXDo/8AaGry/D2S8eGFf3cckmN0hHXy1LFiBk4H41pfFfT/ABRqmi/Be+uPifd6rNqmswsL23s4BEszqzLPGu0fcDbAremTzX0Jp/wu8F2Oo6LfQ6Wxm0XSTo9kJJ3dVtCMFGUnDZHc5NU9N+DvgPT9L0XTLXTblbPQ9TbVNNia9lYW8567ct93k/L056UAcb4Y8X+Kofi38S/DGo+IZLyy8P6BaTWZlhiQrKYMvKdqj7zDJB4GeAK8z0PxFrXizX/2bvEHiC+a+1O7n1czzsioXI8oDhQAOAOgr6C8Z/CHwD4v8S/8JFrujyT37QC3naO7liS4iHRJVRgJB7MDS6V8JPA2mDwmLPTJk/4RJp20fN1IfJM2PMzk/PnA+9nFAHz1dfED4uN8LfHXxFh8f+TF4X8Ry2ttp39mQMtxH9ojTZI5GdoDjG3B65JyMbPxH+LXj3U/iS/hjw8/ifTrez0K2vmHhzQo9SnmuJ41ceYJPuQjcBkDJI617YfhH4FPgvXvB50ub+x9evWvtQh+1SZkmZ1ckNnKjcinAIHFM8V/B/wH4murG81DTLmG9sbVbOG7sr2a2mMCjAjZ42BZR75oA8d8SePfjRP8OPB2vX1nrnh23MV0fE82maRHNfW5icrHL9nm+7GVXc3HHPPSrXxL8fePF0Pwj4i0LxLqbeCZtINxqmv6Jo8U9wJwSA8sEv3IsAE46ENzxivU9d+C/wAPtY0rTNMn0q6gt9Nge2txaX88DGJ23OjsjAuGYkndnJJpviH4KfDrXLXT7W50ae3t9PsxYwxWd7Nbo1uGLCJwjAOuSxw2ep9aAOt8Iava6v4Z0jUItUg1D7bZRXEdxGnli4VlB8xUPIBznHbNeG/tNtrSfHT4Rt4ds9PvNUEt/wDZ4b+Vo4HPlpncygkcZ7HmvQdF+GSWfxiTxmzWlvpek6JFo2g6fbbh5MfJkZ8jA6hVAzwMnniuo8QeC/D+veKtB8T6layS6noLStp8izMojMgAbKg4bgDrnFAHy/4E8ZX3gr4e/GX4kLbW1v40/tdbe+0ZLfbb6dKGKI/XLqd7EnjJUj3rpPhR47+L1x4ytNPuLXxbq2l6lpM8r3niDw6mnQ2t4sTPGY3ThomIC/Mc/MOa9rl+GHgmbXvEetT6Ms0/iW3W31aOSRmhuUUADMedobgfMBms7wt8GPh/4cnmmsdMu5jLavZhbzUJ7hYoXGGSNXchARxxjigDxzwb8R/HlpofjGy8X+J9Zs/GVn4cu9QXSNQ0aGGOF0DFZ7WVMiWMYx82c++DUOiePfilpGjfCnxtq3ji31u08WX9vp95o62EUahZBt8xXUbjIMEtyBuIGMV6hqvwR8L6T4P8Up4R0yZ9e1LRbjTrae9v5Z2RXQhYlaVjsTJHA4qn8FvgT4X8M6J4V1bW9D/4qjS7RC6m9klt4LnA3yJHuMYckZ3AdeaAPItR+Mnxa1zVPEuteF4PFsh0nWJLOx0qw8NJdadJHEwDC4uP9YshBJIXpx68ek3fiT4gePvjDq/g/QvFTeB7bQtHtbyRPsMU81xPMobDeYP9WmcHGDnvzXaa78D/AIb6zr15rF5o1wk19J5l7Db388NvdN3MkSOEfPfI571d8cfCTwL4y1uHW9Z0ucajHB9nNxaXkts8sP8AzzcxsN6+xoA8a0vQPEk37al2H8b3cdynhuC7nkgs4dssXmrutgCDiMnJ3fe5696+nYpYpSwjkRyjFW2sDtPofQ1xWt/CvwXqniXSfE0mlyRatpEEdvZy293LADFGcpG4Q4dAezA/jVf4H/D+bwFoOp/2ldw3mt63qk+qanNBuEXnSsTtTdztAxyeTzQB494ek8cx/tPfFX/hCdH8Oak5XT/tQ1e6khCDy227NiNnPOc46Cul1LxB4/8AHHxd8Y+EdB8ZJ4NsvClnbkeTZRTy3U0kQcs/mg4iGccY7HvXreh+DPD+i+Ltc8V6fayR6rrgiF/KZmYSeUCEwpOF4J6dawvHXwf8B+M9cbW9a0u4XUZIfs889ney2zTxf3JPLYbx9c0AeD2nxa+Jvi/R/hBBpXiC30TUPE15qdhqVylmkscvkNGqyqrDggFiACBk88cVo/Gnx/408L+MJfBa/ETUdPl03w3Hc2lzZaJHd3GrX7F1VJVVGEIYqMcKOTzXuh+GPgoXXhW4h0ZbY+FDIdHSCRkSDzAofKg4bO0fezzXjnxh+F3jzVfjDrXirTNATXLDUNOgtLJrTxFJpEtmyDlpdgzN8xJA9MDtQBT0q+8c/wDC2PhTofiTUg+ual4Z1C4uru70y2F1bzvFIVAYR5TYdo2jGcfMDzVXwp8W/HfiPSPBfgRNZa38bP4ouNO165W3j8wWts26R9m3auUZVzgcqa9d+GXwwbTbLwhrnja8fWfGmgWMtquoi4cgLJu3Kc/fwrY3MM1saN8LPBGkfEi/+Ien6R5XiG/VlnuPOcqd2NxCE7QTtGSB6+poA+ctY+MPxY1rXPFGp+FYfFznR9Xks7DS9P8ADSXWnyJE+1hcz/6xXIyfl6cV2d74k+J3iv40+J/Cuk+MpPCthY+HbTUxCNOhmlhleJWZAXHHzMd2c8DAxXpOu/BP4daz4hu9cu9IuY7i9kEt7FbX88EF0/rJEjBXJ75HNdBY+BPDNj4v1LxXa2DR6pqVjHYXUglba0KABVCZwMADkDtQB82XPx08e6h8MPhpHbyX8er+Jpbpb++0jS0u7pkgbGIIG+UyNwT2GM4ra0rxr8dr74YeJ4LPSNfOradqkCafe6jo0drqF1YuGMhWBv3bTJt6DIO4cV64/wAF/h2/gfTvBraLJ/ZemTNPYkXUontpGJJZJQ29Sc+tOj+DfgJPC8vh4afe/Z5bpbx5zqM5ujMowr+fv35A469KAPLH8dfEDWPgt9r8A6/rHiHVrXXfsurPLo0MGr2duFJkjFuf3bzKcdAcg9ODj1T4A+J08V/DuHUP+EjufEEsVzLby3N3YC0uEZW/1c0a/KHUEAleDxUY+C3w9XwrH4ch0m5t7WO8N8Job6ZLk3DDDSGYNvLEHByeRXT+BfCPh/wToCaH4bsBZWSu0hXeztI7fed2Yksx7kmgD5a+IHxq8YaVrT6/4Z8X65rWmxeIBYug8NJFovl7yDCLk/vGlC7ec88kcYrq9f8AEnxO1r4i/FvTdH8fPoemeE7OK8tIo9Ogmct5DvsDOvCEqd2cnOMY5z6FqH7Pfwrvru6uJtCuQtxdfazAmoTrBHNuDGRIw+1GJGCQOhI711UPw98Kw6v4o1WOxkF14pgW31ZjO5EyKjIABnCfKx+7igDw3TPib4/8eH4VeGtP8QQ+GbzxNpNxqGp6lBaxyO5hLKEiSQFQWKEkY7+1bn7I0d/D4n+K8OqahDqN6niTbPdQxiNJmCEFgoJxn0rvNR+Cvw8v/DGheHptInS10EMNMlhvJY7i3DElgJVYPg555rb+H3w98J+ARqK+FdL/ALPTUZlmuUErurOq7QQGJxx1x1JzQB5r8Nv+Tv8A4o/9gvTf/QBVLUvEnxA8dfEr4g6J4f8AGi+DrDwbFEsKR2UM0l3K6M5eQyA4j+THy4613fin4LeBfEfi298VX0OrwateoiXE1lq1xbeYEUKoIjcDgAUeK/gn8PPE2orqOp6Xdi7NstrPNb6hPC1zEoACzFGHmcAD5s0AeR+EPjR4uf8A4Vb4y8S6hFb+HfEK3mlarCsSLCLuKR1jnBxuG7aON2OvFYt/8ZPiQngLw7qS3mq+d458RXf9nyWWlR3NzY6dEVCRwRYAkkbdkbs9DX0R4r+FvgbxN4EtfA+p6HENBs2Rra1t3aIQlM42lSCOpzzzk5p+ufDHwTrXgvTfCGoaKr6VpaxiwVJXSS2KDCskikMrY75yaAOM/Zu8UePtaufEel+MrDxB9ksZYm0vUNa0kafdXEbg7lkjX5cqRwV7V7JXMeAPAfhvwPBdx+H7W4R7x1e5nubqS4mlK5C7nkYsQMnAzxk109ABRRRQAUUUUAFFFFABRRRQAUUUUAFFFFABRRRQAUUUUAFFFFABRRRQAUUUUAFFFFABRRRQBwPxq/48vCn/AGNem/8Ao2u+rgfjV/x5eFP+xr03/wBG131bT/hR+ZnH45fIKKKKxNArgfgD/wAk2h/7CF//AOlctd9XA/AH/km0P/YQv/8A0rlraP8ABl6r9TN/xF6P9DvqKKKxNAooooAKKKKACiiigAooooAKKKKACiiigAooooAKKKKACiiigAooooAKKKKACiiigAooooAKKKKACiiigAooooAKKKKACiiigAooooAKKKKACiiigAooooAKKKKACiiigAooooAKKKKACiiigAooooAKKKKACiiigAooooAKKKKACiiigAooooAKKKKACiiigAooooAKKKKACiiigAooooAKKKKACiiigAooooAKKKKACiiigAooooAKKKKACiiigDgfjV/x5eFP+xr03/0bXfVwPxq/48vCn/Y16b/6Nrvq2n/Cj8zOPxy+QUUUViaBXA/AH/km0P8A2EL/AP8ASuWu+rgfgD/yTaH/ALCF/wD+lctbR/gy9V+pm/4i9H+h31FFFYmgUUUUAFFFFABRRRQAUUUUAFFFFABRRRQAV5F8TPjbYeDfEmu6YNOF3BoGkLe38vm7WNxNIsdtboMcly2WY8KOa9drNvdA0G+kuZL3RdNuXugi3DTWqOZghygckfNtPIz07UAcf4U+JJ1P4jJ4A1DR3tdXTQYdXuZY5Q8ClyAYlzycE9favQJHSNd0jqi+rHArwvRsD9uHW1GB/wAUdDgf9tlrG/aLfQpPjr4Ps/idI8fw+bTrhgJndbN77PAmK8fdxjPfHvQB9GvLGihnkRVPQk4BoLoNuXUbvu89fpXx58a9W8Ctd+FPDGk6Lo13oX9gvcaZqXijUL1LHy/McCOJI/mebj5ScnBUDjFczpP2jxD8Fvgfpur3l7JHceNmsZGFw6yLEZthRXzuXCkgc5FAH3R50Ozf5se3ON24YzSu6Iu53VV9ScCvjo/DPwefid8YvC/9nTf2FouhJqGnaeLqXyLa5eAt5oXdjeCOCc9TXM+INV8Qav4I+D0niKfSLjw3Jos6yv4inul06S6SRkXz3hyxYIq7d3Gc0AfdikMAykEHoRXH6d8RdA1PxF4q8O6eZ31Lw0itdrIoVHLR71CNk5468cVxH7IFrfWXw51CCfXtL1iwGrTHTjpr3D21vCQp8qN50VmRW3YIyMd68z8E6B4B8P8A7TfxJ0++02ysNYCLP4cikDB28y0dpmi5wcguT170Ae+fA/x1J8RPhrpPiy6sodOnvxITbJLvC7XK8EgE9PSu2aSNXCNIisegJ5NfCGieGdI0X9nT4a+PtMjuIPEr+KLeH+0BcuXWJpZFMSjOFTjoB1z6039pnXdP1LxV49aDRNF0vWdJvI44brUtQu21abaV/e2Ua/u0iAUnnAwSc5NAH2TqXj7w/p/xJ03wBcvcDWNRs3vICEHlCNCchmzwflPGKl+JfjbRfh94QuvFHiA3H2C2KK4t4w8hLMFGASM8n1r5m8c6T4LHx/8Ahp4g8eWdqNN1jwwkt7eXYYR3F6sfyFmH8f3MfUV6X+3Dodrq37P+q3j6d9rudNkiuLdwpLQZcKzjH+ySD7GgDrvG3xKbQfiD4C8NWmnxXdv4qlnV7lptpt1jQMCAAQc555GK9DR0ddyOrL6g5FfJHjHRfh7r3iv4G6L4TW3bwrd3d+rJp8zojvsQyruB3ctw3Pciuc1WPxB4c8H/AB58L+Avtlrp2l61ZLBaWzufsttIZPP8vB3AEKucdgaAPtkTQlGcSoVXqQwwKUyINuXUbvu5PX6V8a/BbwnY+KPFmraDpmueB00PV/DVxb6hpfhq5vpkZiVEc8vnptSUMy/xBjg8HmrnwHvNc+IHxM8HeFPEENwo+GFnc/2gXBCy3YkMMH1IRVP/AH1QB9fs6qQGZQT0BPWm+dDs3+bHtzjO4YzXz9+1hptvrPxE+D+kXjTi1vNemhnEMrRsyMsYYblIIyCRx2JrzEfDjwk3ib456F9inGleGrBLzR7IXUghsp3hdzIibsbsoME9s0AfaEkkcY3SOqD1Y4o8xMqu9ctyoz1+lfEni3xLZ6x4P+GumeJdI0S+upvCazjU/FOoXaWTEHbtRIeXuDgfMcnmrHhqLVo/2Y/AfxSjlubnVPA+tzyOWLM5sWuDHLHzzgKF4PQDFAH2oHQuVDKWXqAeRXAfDv4iSeKPHnjrw3cafDZReGL6G1in87JuN6sSSCBt+771yH7JttPrWl+KPinfxOlz4x1eW4t1kHzJZxMY4V/AAj8BXk+oeC/DviXxP+0NqmtWcl1c6VIJbHM7qkMnkuwkCggFxtGCc4GfU0AfYskiRrukdUHqxxR5keVHmLlvu89fpXxn428RWd/4A+E+n+JtM0bUZrzw2JzqfijUbqPTlYKuQyw8yTELwTkjPvWV4VTUrb9nLwr8SIpJZbzwL4tmf+N/LsXkVJY1DfNtHynB6AHigD7h8xNzLvXcv3hnkURyJIN0bq49VOa+KNeHijWPgT46+LOlJdxyeMfEiGQoHEkejwuY1BKDcFyMNt/hFdn+ylZ+R8V9RuNB17wT/Yk2j/6TpPhie9mt1lEibJmM6bVkwSCN2SO3UgA9i174jXGmfGux+Hseji5iudCm1U3CSHzNyMwEapjBzt6571geK/jRqGmfDnw1r1t4LvLbXfEmqJptlo+qTfZnjdiw3yEjIX5fT+IVzPxQLD9rCzK5B/4QG+wR1zukrx2Hw3oWsfBr4AzanpkF291r/wDZ07Pn57Zp5CYjg9CST60AfbukXN2+kWc2sRW1nfSRKZ4YpvMjSTHzKrEDcM9DgVer4f8Ajbp8y/GrxLofiB/CGm6Ra6Zb2/hw+I7m8hgtrcRAbrMwggyBuu7nI719M/CmXVdN/Z90qbWb6XxBe22kOzT23mq90qhim0yKr7igUZKg55oA9FWSNnKLIhYdVB5FIZoh1lQc7fvDr6V8F/DPWLOf4xfDXVtBsvD2jPe6m0V5DpuoXdxqG1lI8u+eX5CxwSMcnnjitW98I6FqvgL49+Kr63mn1fRvFV++mzfaHH2RxPu3ooOAx7nGcAUAfcDyImN7quTgZOMmuA+A/wAQrj4leEr/AFy50uLTntdVuLARRymQMItuGyQOTu6V4B4gu/DmpfFzwy/xkvLhvDT+B7WfSHmklEUl6VUyOCnJm+/jHOdvtXoX7CKrH8HdTjVZ1VfEd6oWYESAAR8Nnnd6570AbmmfGfULrSvGF9F4Lv8AU38P+Iho0drpjGWadDt/ekY4xnkfrWprfxK1n/hdOn/Drw74ftL3FlFqGq3dzfCH7NA8uwhFAJeQDJ2nGeOe9fN3igkfDn4n9R/xc63z/wB9pXotl4N8PSftj+ILiHQ7SS9t/D0OrWhfd8t8X/13X7xOPagD6Y8yPzPL8xd/93PP5VzfxM8U3Xg7wrJrdp4b1TxFKk0cYstOj3zEM2N2PQdTXxB4Ch1m+1LSLy717wlo3jiPX1e7nubnUP7dlfzfmheJUaMxkHoBtwByOa+jf27WZfgHNgkf8TWzzj/foA90WePywzssZwCysQCufWpAcjI5FfLWveDvD/jL9pX4pW3iSzkvra08O2s8VuZnWPzBF8rsqkBivO3PTJr0f9jvULzUP2bvC13fXU13MEuoxJIxZikd1KiLk+iqoHsBQB655kfmeX5ib/7uefyrwzxF8eL3S9L+Kd4nhy3lPge9trWFTckfa/NYqWb5flxjtmvmq/8AElrqHi/w94k0PSdH8O6m3i2OOdBqF3NrqoZGDfai/wC7EbEgY652gDGa7Hx9/wAi1+0z/wBhmw/9GmgD671LxBNZ+AZfFEWlXWoTR6d9tWwtBulmOzd5aepPQVgW/wAUtFS/8GaTq+n6lpWreLLV7i1s54gGtiiKzpMSRtI3Y6dayfi6SP2WfEGMg/8ACKP/AOk9fPvi/QvA8d78Bde8aafZrod5oTW+rXlzuEThLeMwq7A8YJbH40AfaZkjDhC6hm6Ank1y3xd8aW/w9+Her+Lrm2+1iwiDJbiQIZXLBVXJ9z+Wa+Y/ihdeHtD+Pz6/DNp3i+4n1KytotHeS5g1XSyFXD2mPlaIjBJ6HOPU16t+3Fpen3/7Pur3d5aRzz2EsU1q7ZzC5cIWHvtYj8aAPTvh1q+vaz4Ws9Q8TaZYaVqVwvmfZbS7+0IEOCp3YHODyMcHuaxfjd8QJPh74Nh160sIdSeTUrexMTTbAvmvtJyAeR6V4zqaeE/hX8dvhvqE8Vv4d8Mf8I1dQpNtbyFncl2Unn5iTn3JrzeK7ivv2ffF99B5nk3HxVSWPehRtreSRkHkcHoaAPqrwZ8Q5te+LHjbwVNpsNtB4aW1KXQmJafzog5yuMLjOOprv1kjZyiupYDJAPOK+QfiET/wkX7TGM5/srT+np9nSrGleG9L8GfEr4Cal4cWe0vvEVhcDVp2uXdr3FvAyiQsTkDecDsMegoA+tvMj8zy/MXf/dzz+VBkjDiMuoc9Fzya/PTTYfEGoX17c6vr/hTQ/HsfiBna71C41Aa2sgkGI4440ZGiI4AUEYr0rxnc6NoX7SL6uZ9N8ZX99r1vbfYGluYNW0eQYBMAHyNb9ycYI/E0AfYPmR+Z5e9d/Xbnn8q4z40+NrrwH4KOsabpaatqU15b2dlYGQobiWWQLtBAJyBubp/DXzl4duNE0P8Aaehmt7nT/Gl5rPiKcCdJbmHV9GJJVklQ/I1suT7EcjHFfTPhbxR4Q8d3WoLpLw6lN4e1JrWZpbUg210gIJQuvUAkbl9TzQBmfCrx3f8AjXWPFsMmjJZ6domp/wBnWl2kpcXboP3pHAHytgcZ60kXj+4u/jnL8OdP0yOW3sdIGoajfNIQYXZgI4lXGCSDnr0zXbWFlZ6fbC1sLSC0gUswigjCICxJJwOOSST7mvCPh1qVlof7SPxn1HXruKyt4LTTrjz52wsdusb7mz2UZFAHpPw5+IVn401/xdpFrp1xaP4Z1RtOmeVwRMwz8y46D5e9dXe3kcFhc3UbJL5ETSFVbrgE4/SvjCa/1+7+GHxv8T+Cpb2TT9U8XB0vrFW3zWe9vNaI9Twy5I7E1v8AhuPwLH8b/D4+CErPoraDet4l+xySPblfJbyjNu483fj3zj3oA+gPgX48k+I3w00vxbdWMOmz3z3C/Zkl3hRHM8fBIBOdmeneu3aaJc7pUGDg5YcGvhDQPDGj6V+zN4D+INhFcQ+Jv+EqSNL9bmTdFH9slQxoM7VQhckAckknrXc6r4M8PeLPin8fbjxBZyXp0y1gms4zO6pFL9kyJdqkAuNowTnHPrQB9c15j4O+MNj4l+K8/gCPwzrmmTx6Y2pJcajEIDJGHVBiI/OuS2RuwcDoKtfs03t3qHwF8G3l9cy3NxJpke+WVizNjIGSevAFeO6X8QfBE37btzrEXinS30+fwuunRXAnGx7o3CYhB/v8dKAPQ/GXx60/QtZ1+30/wjrmu6X4adI9d1S0MYis2bqoDMDIV77eleraRqthq2k2Wq6fcJPaXtsl1bup/wBZG6hlYD3BFfI0/iTS/Bvhz45+CvEDvbeINW1WebTLFo2Ml8k6BYzEMfPyMnHSvV/hvo3g/QdW+F2keJGuIfiDY+FRDZwAy7FiEY84Nj5Mg5HPp9KAOh8LfGGx1/4tSfD5fDOuadOtg18lzfxCHzEVtuRGTuAPOCcZA6Vm+Nfjvp+ga3r9npvhLW9f0/w0UGvalZmMRWRbqMMwLlR1C9MH0rziHx/4Kk/bc/taPxPpjWL+Hhp6ziYbDcmXHlZ/vZ7Vg3XiLS/BenftB+EPEUjWuua/qF7NpFm0bGS+S6R1iMQA+b765x0/CgD3qD4qQy/FXw34XWzhfRfE+itqOkamsp3SyL8zRMhHHyHOc9SBivS6+V9T0i90TXP2adCuYTHrNp53npj5o4xFEZFPp1A/A19UUAFFFFABRRRQAUUUUAFFFFABRRRQAUUUUAFFFFAHA/Gr/jy8Kf8AY16b/wCja76uB+NX/Hl4U/7GvTf/AEbXfVtP+FH5mcfjl8gooorE0CuB+AP/ACTaH/sIX/8A6Vy131cD8Af+SbQ/9hC//wDSuWto/wAGXqv1M3/EXo/0O+ooorE0CiiigAooooAKKKKACiiigAooooAKKKKACiiigCMQQC4NwIYxMV2mTaNxX0z1xSXVtb3Ufl3VvFOmc7ZEDDP0NS0UAQS2dnMI1mtYJBF/qw0YOz6elAsrMLGv2SDbG/mIPLGFb+8PQ+9T0UARfZrfzJJPs8W+UbZG2DLj0J7017Kza1Fq1pA1uvSIxgoPw6VPRQA2GOOGJYoY0jjUYVVXAA9hUb2tq9wty9tC06jaJCgLAemetTUUAQfYrP7Olv8AZLfyUO5I/LG1T6gdBSTWNjNKZprO3kkZdpdogSV9MntViigCCeztJ1jWa1glWM5jDxghD7Z6VLIiSI0ciq6MMMrDIIp1FAFeOxsoxF5dnbp5JJi2xgbCeu30/CpEt7eN5XjgiVpf9YwQAv8AX1qSigCG1s7S13fZbWCDcct5cYXP1xXF/Cz4c2/gfU/FOrPqkmq6l4k1Nr66uHhEZVf4IgATwuW5967qigCOWCCZ43lhjkaM7o2ZQSp9R6Un2W23St9nh3TDEp2DMg9G9fxqWigCu9hYvHFG9nbskP8AqlMSkJ9OOPwrn/iV4RHi/wCH+reErXUDoyalEYnuIYA5RWOWwuQORkde9dRRQBl+EtDs/DPhfS/D2nLi0020jtYc9SqKFBPucZq+LW2BlIt4QZv9b8g/ef73r+NS0UAV5LGxkhjhks7d44v9WjRAqn0HanfZbXyHg+zQ+VISXTYNrE9cjvmpqKAI44YY4BBHDGkIG0RqoCgemOlNtbS1tFZbW2hgDHLCNAoJ/CpqKAI3t7d5hO0ETShSocoCwU9Rn0pgsrMRxRi0twkLbolEYwh9QOx+lT0UAQXVnaXRX7VawT7DlfMjDbfpmpxwMDgUUUAVo9PsI33x2Nsjb/M3LEoO7+9068nmnfY7Ty5Y/ssGyYlpV8sYcnqWHf8AGp6KAIZbS0lESy2sDiLmMNGDs+npT4YYYQwhiSMMxZgigZY9Scd6fRQBXays2V1aztyrv5jgxjDN/ePqfepBBCJzcCGMTFdpk2jcR6Z64qSigCD7HZ/avtX2SD7R/wA9fLG/8+tPuIILiPyriGOaPIO2RQwz9DUlFAEYt4BM8whjEsgCu+wbmA7E96W3hht4hDbxRxRr0RFCgfgKfRQBWOn2BkeQ2NsXdgzN5S5YjkEnHJpz2Vm6zK1pbsJyDKDGD5hHTd6/jU9FADJIopITDJGjRFdpRlBUj0x6VHNZ2c0CQTWkEkSY2RtGCq46YHap6KAIDZ2jXIujawGcDAlMY3AfXrUk8MNxE0M8UcsbdUdQwP4Gn0UAQ3Fra3CotxbQzKhyodAwU+oz0pGsrNkZGtICjv5jKYxhm/vH396nooAhaztGMxa1gYzACUmMfvB6N6/jSm1ti0TG3iJh/wBUdgzH/u+n4VLRQBA1nZtdC6a1gNwOkpjG8fj1pTaWn2r7V9lg+0Yx5vljfj69amooAhS0tUuWuktYVnb70ojAY/U9adDBDCXMMMcZkbc+xQNx9TjqakooAK4ib4d2bfGD/hYkF80Uk+knS7+xMIaO7TcGRiSeCuAOh4FdvRQBHBbwQQCCGCKKIZwiIAvPsKZa2dpaqy2trBAH+8I4wu76461PRQBB9is/s62/2S38lW3LH5Y2g5zkDpnNOFtbh5XFvEGm/wBawQZftz6/jUtFADIYo4YlihjSONRhVRcAD2AqqukaSsgkXS7IODuDCBcg+ucVdooAhltLWW4S4ltYHmT7kjRgsv0PUU9oYWnWdoYzKoKq5UbgD1ANPooApDSNKEvmjTLISbt27yFzn1zjrU8tpay3CXEtrBJNH9yRowWX6HqKmooA4q8+H9vffGOy+I19qcs8mnaY9jYWHlARwM7ZeXdnJYglenSu1oooAKKKKACiiigAooooAKKKKACiiigAooooAKKKKAOB+NX/AB5eFP8Asa9N/wDRtd9XA/Gr/jy8Kf8AY16b/wCja76tp/wo/Mzj8cvkFFFFYmgVwPwB/wCSbQ/9hC//APSuWu+rgfgD/wAk2h/7CF//AOlctbR/gy9V+pm/4i9H+h31FFcp8XtX8RaF8ONa1PwlpE2ra5FbkWVtDGZGMjEKG2jltud2O+KxNDq6K8r+Fdx4+k8ZaxD4sm1KPRtF0y0tLaa6gVF1G4MYe4uiQOTu+UBeAB61w/wm+NHizX/i7aWOvxWUXhLxML7/AIRuRItsha2l24Zv4sqCf+BCgD6MorzjxP8AHH4X+G9Y1PR9Y8TCC/0uRY7y3SznkeIlQ24hEOVwRlhwM4JzWl4q+K3w/wDDGk6TqmreI4FttYXfpxt4pLh7lcA7kSNWYgAjJxgZoA7WivF/2Y/HWqeOdT+Il1da2dW0y08SzQ6Q4VQqWmSYwuACRtx1ya6LxP8AHD4YeG9Y1LR9Y8TCDUNMkVLu3WznkePK7t2EQ5UAjLDIGRkigD0aiuQ8SfEzwN4e8Nad4j1TxDbJpupqrWEkKvM10GGR5aICzceg4rNt/jR8NbjwwviSHxIj6ab+PTncWs2+K4f7qSR7N8efVgB70Aeg0Vzcfjrwq/ji78Erq8X9vWlmL2e1KMNkJx827G3oQcZzg5xTND8e+GNc8CS+N9JvpbrQ445ZftAtZQWWPIYqhXe3IPQc9s0AdPRXzBN+0Je+Lf2dvGOvaRKdH8VaUjOn2e1l8uOL7QkauHkXYWIblckj0FepfCj4weCvFa6P4cg8TR3niSTTYppY2hdBO4jBkKOVCOQd2QhOMH0oA9Norz5fjT8Mm8WDwwviq3Oom5+yAiGXyDPnHleft8vfnjbuzmrVx8WPAEHjlfBcniBDrZnS2MKW8rRpM33Y2lC+WrnjClgeRQB29Fefa58aPhnovih/DepeKIIdQimWCbEErQwSHokkyqY0PszCtn4q+L7fwN8PNY8VTL5gsrZnhXy3kDyniNSEBIUsQCegBySBzQB1FFfMHi3493esfCHwX4u0bVDotzN4hsbXXsWzpFFG4ZpUDSrhk2j7yk/WvY9B+MHw71zT9evtM8QrLDoFu91qQa1mjeKFVLGQIyhnXAOCoIPagDvKK4HQvjJ8Nta0fVNY0/xPC+m6VDHNeXckEscMavnbh3UBmyCCq5IPBGateB/ip4D8Zi+/sDXklewi8+6juIJLZ44sZ8wrKqnZ/tYx70AdpRXBeD/jF8OPFviFdB0HxJHc38gYwI9vLEtwF+8YndQsmMZ+UnitX4gfEDwh4BhsZvF2sx6XFfytDbvJG7Kzqu4glQccDvj060AdRRXn2r/Gj4caToml6vf6+8UGqo0llELG4a4kRSQzeSEMgUEHkqBVjVfi78OdM8OaN4jvfFNpHpGsytDY3YV2jkdQSwJAOzG0g7scjHWgDuaK8qP7Q/wfFhNeHxcoEMhjlhNjceemBksYvL3hf9rG33rd8T/Fn4f+HNL0vUtS8Qxm31aD7RYfZYJbl54sA+YqRKzbeRzjHNAHcUV5J8QPifDceFvCHiDwH4s0FLLWtegsjPeW80i3CNu3RIEQlJMj+MKBjkir+u/Hn4VaJqeoabqXikRXmm3bWl5EtlO5hkHUttQ4TJxv+7njNAHplFc1e+PPCdnrPh7SZtYiN34kVn0lY0Z1uVC7yQ6gqBtIIJIz2rzv9rX4lXXgHwZp9ppGqzaXrGsXscEV0lk0/kwhl85x8pXcAwwDyecA4oA9poryiD4wfD/wf4a0e28ReNr3UrmaxS6+0zaZN9okhYnbLNHHH+6zgj5gvSn+J/iIy+PfAceg+JtEPh/W7S7vJ42t5pZ7yKOMMGgZEKjHOQxBPQAnigD1Sivmmx/aHfxf8NviU+mMdL1zRbe/l0qSG0mw1vEAEmZpF2LJlh8hwf8AZrufgx8ZvB/iTSvDXh278Ux3fim706N5Q8Dos8wQGQLJtEbMDnKqcjnigD12iivnnRvjZY+GfjP8TtL8feKHh0nTp7JNJthatKYlKSGUgRIW252ZZuBkcjNAH0NRXHeJfih4D8O+HtM17VPEVuthqqh9PaBHne6UgHMaRgswwRnA471Ug+MHw5n8DXPjaHxJE+h2lwltcziCXfBK7Kqo8e3epyy9V4znpQB3lFcP4M+LXw98Y+IZ9A8O+I4bzUYYjN5RhkjEkYOC8bOoWRfdSRVbR/jR8M9X8Up4a0/xTBNqEsxt4f3EohmlHVI5ivlu3srGgD0GisXxn4q0Dwdoja14k1FLCyV1jDsrOXduiKqgszHBwACeK5vSvjH8OdT8K6z4ms/EIbTtEAOpF7SZJbYHpuiZBJz2+XmgDvqK4Pwl8YPhz4r8Sr4d0HxJFd6jJEZYU8iVFnUDJMbsoV8d9pOMH0rzb9pD48eHdL+H/iXS/BPjEQ+LbGeCGN4LdmVZBcRiWNZGQxM4TflQSQAfSgD6Forzr4ueINY0X9n3WvEemXrW+qwaKLiK5CqSshVfmwRjPPpVHR/ix4Z8N/C7wTqXjnxBt1XWNDtLkqlu809w7QI0kgiiUnGSSSBgZoA9Torh7X4tfD260zQtStvEcM1nrt9/Z9hKkMhV7nGfKf5f3bez7auah8RvBen6zrek32vQW11oNpHeap5iMsdtE/3Cz425ORhQc8jigDrKK4z4f/FHwN48vLiy8Ma2Lq7t4xLJby28tvL5Z4DhZVUsuSPmAIrs6ACivku4+NPxQttA8SeMI9f8NXNvo/iWXSYfDz2O25vEEoRdjq+7dhv7v8Jr6RtfGmgS+MIvBsl20fiFtNXUmszC/wAsBO3dvxt+8CMZz7UAdHRXiHxY/aF8O+G/Ath4j8LyJq5u9WbTwJbS4VB5Tqs5ztGCu4Yz97tnBr02DxpoNx4DbxtDPctoy273HmGzmEmxSQf3RXzM5B425NAHRUV8qat+0Nqvir9mLXPFWj3H9heK9PnthOLa2cxQxyXaxgq8qlGJXdkAnGe1e2/Dv4seBfGOpLoGi+Ior3WIrVZ5IjDJH5q4G542ZQsgz3QkUAd9RXn1n8afhleeK18MW/iqB9Qe4NrGfJlEEkwOPLWYr5bNnjAbNdT4x8T6D4P0GbXfEmpRafp8JAaWQE5YnAUAAlmJ6AAk0AbFFeZaT8evhdqlprN1Z6/cmHRbb7VqDSaXdR+RHkDkNGMnLD5Rk+1XbX4zfDW58O6h4ih8TRHSrCSOKa5a3lVWeQEoseVzKTg8Ju5BFAHoFFcRoHxY+H2ueHNT8QWHiSAafpWP7Qa4ikgkts/d3xyKHGe3HPbNUdF+Nfw51ux1e40nXJJ5NJtGu7m3ewuI5hEP41jZA7rkgZUHrQB6LRXjHwM+POh+OPh5e+IvEc1rolzpgeXUR5UqW8MW8qjCRxtYnA4BJycYrrfCPxe+HfiqPUH0fxJEf7OtzdXS3MEts0cA6y7ZVUlP9oZFAHdUV5XqHx18BzeBvEniLw9qrag+jWZn8trG4XeW+WIgFAWjZ8DeuVA5JA5rS+AXxLtPih4DtdcSPyNQVFF/AkEqRxSnJwjOBvGB1Uke9AHoVFef+MfjP8NfCOuy6JrviVIL6AKbhIraacW+7p5rRoyx5z/ERXmPx6+L6x/EfwX4P8O+M7zQ9O1BHu9S1LT9NN07RsitbiIlGDhsnJUHGRnFAH0dRXl/7RfxQb4UfDhdet7eO/1GWWOG1inik8uU5G4sUHy/Lk8kc8Vw3jT42W0PxK+GmqWfiKew8Hapb3zaiktm8fnPGmFBR08zIfAUKPmJ4zmgD6JorjdA+KPgLXPB194u0/xHbHRtPZkvbiZXhNuy9VdHAZTyMAjnIxVfwh8XPh54rTUW0fxHE39nW5urtbmCS2aOEdZdsqqSn+0MigDuqK4jwh8Wfh/4rttRutF8QxyQabAbm6knglt1SEdZQZFUMnH3hke9N8DfFz4e+NtZbR/DniBbq+8szJDJbSwGaMdXj8xVEi+65oA7mivPviT4o1XRfiF4D0XT9a0myg1m9miura7glea6REDYhZFKqR3LlRyOe1W9E+K/gDWvGbeD9L8QJdauskkIjS3l8tpI1LOiy7fLZlAYlQxPB9KAO2oryf43+KNe0H4gfDHTdJ1B7W01fXGt7+NVU+fGEztJIOBn0xWr4p+Nfwx8M6/Noes+KIob23dUuRHbTSx27HoJZEQpGfZiKAPQ6K5nSvHvhPVPFN94ZsdYjl1Sxso7+eLY4X7PIAVlVyNrrhhypOM81gT/ABt+GcPhaw8TSeIz/Z2ozSQWRWznaW4aNtr7IgnmMAerBce9AHotFY3g3xRoHjHQYtc8N6lFqFhKSolQEEMOqspAKsO4IBFeNeP7j42aj4h8Vx+FZtS0+yu9SsdJ0MtaLtt1XD3V6xZTiLhlBOd2floA9+ork/iz4lk8F/C3X/EqsHn07T5JIyR96XGF4/3iK8u1H4h+NvCvw0+HPh6CSLXPiB4uVFW4vwFihLgSSSOEAyqBwAB2Xv3APfaK4Dw5deMvCNhqup/FDxV4bu9GtoFmS+t7VrRoTk71dSzAr0wQck8YqXwL8XPh9421d9H8O6+J9QSIzC2mtZreR4x1dBKq7191zQB3VFeOa38d/BOteCddufAni6ybVLTS5r2K4urC5NvAEIGZcRk5yR8mCxByARWt/wALh8H+G9G0C38a+JrSPWtQ0eLUMW1pOyXKkYLRKEzy2cJjdjtQB6bRXiHxX/aF8N+H/hjYeMfCFzb62L++FtArwTBBtZfND4UGNlDAhWwTngGsvxb8arKy+LvgW+j8RT2fgrU9HvLi4jls3Rp5UYqn7tk83duGAAOfQ0AfQdFeQfEL4tabd/B2fxn8P/FmjwBb+G0+16jaztHG5kVWjeJUMiuQeMr3zwOa3fFvxk+Hng/VP7G8SeIkt9QiSNrlYbSeVIN4BBkZEIjBBBG4jgg0AehUVw/i34tfD3wrd2VrrniKK3lv7L7dZhIZJftEOQAYyincTnhRyRyBTE+L/wAOW8CDxsviaA6GZ/swm8qTzDN/zy8rb5m//Z25xzigDu6KxfBfinQvGOhprXh29N3ZM7R7mieJldeqsjgMpHoQK2qAOB+NX/Hl4U/7GvTf/Rtd9XA/Gr/jy8Kf9jXpv/o2u+raf8KPzM4/HL5BRRRWJoFcD8Af+SbQ/wDYQv8A/wBK5a76uB+AP/JNof8AsIX/AP6Vy1tH+DL1X6mb/iL0f6HfUUUViaHD/Hg+Jm+EviC18HafcX+uXlsbW1jhZVZTIQjPkkAbVLN+FeE+LPgp8UvDfgzwdf6P4sPii68H3VvPp+iQ6RBbMgyolUThtzDGc7uvXrX1dRQB8+6X4I8TP4i+OOoTeH5Yx4ksVj0pn2ZuCbQqUBzx82Ac4Ga5fw74G+IHg2++E/jOPwdd642h+HpNK1HSYp4lntZGLkSLuYKSd+Cc9Fr6qooA8V/Ze8LeKfDl74/vPFGgLosms+IH1C3gSVZIwkgLbVZeoUtt6DpWXo/gXxLH45+O2oz6G4h8QWMMWjzMUP2oiCYMq85HzFAc45x6V79RQB8uaP4D8eeF9K+D3iyPwnPrNx4W02ez1PRlmjW4iMucSR7mClhnnmp0+FHirxd4V+L+s6zoP9iXvjBoJ9K0p5keWGS2DNG7sp2h2Yjofxr6cooA+KdR+GvxlOgN8SLfw7cf8J1qtxd6dfWSzIHSwktFt4zknGVKbhz6V9ZfDPwxH4P+HOh+Fodo/s6wjgdl6GTb87fixY/jXSUUAfJ+meC/iJb/ALOHjz4Wz+Cb8ah9omuLK7WeJob0PdI4WP5s52hjyB09Tiuy1bwH4kk+InwYvLXRZYrLRNHntdSnj2AWbtabADzn7xPTPNe/UUAfGHh34L+M7W0h8D+INJ+IF9bRax9oSWx120i0cp5u8TlXjaQOASSMEk9xnju9W8K+PrT44LqngfwvruhJea5HNrk0uowTaPqFqp5m8o/OsxAHAHBzjnmvpSigD4z1L4N+N7O68XeGL/S/H2safrOrTXlsdH1y0ttOuUkYFTcrKjOrggZIB4AwOOfqbxd4fuL74W6r4X05ibifRpbGBpXzljCUXc35ZNdNRQB8qz+EPHut/BH4d+E7rwHqFpeeGfEOnreJPLC6zQR7t8ygMfkGQMHn2rpviN4F8Vaj8Tfifqen6JNLZ6v4Ck02wlVkAnuSjARDnr068e9fQlFAHzv4r+FvijWv2RvD3gzTbE2Ou6dDaXEtj5qxF3jbc6buVD8kgnI3AVz/AIe+E/iPxN/wlF5eWfj6w1W+8MT6RDe+KdZtbjLSYIjVYU3bMg/MW6E8c19UUUAfKPwh+GPihfFXgseJtE+ISS+GZN4m1DXLN9Mtyq7f3CJGZGVsKNuRx1PFenftC+EdY8UeLPhlPp2jnUrLS/EiXWo/dKxQjHzMGPI4969gooA+b/jv8PfGUnxttPH2iL4tutNl0j7BKPDOoQW19buH3D/XAqY27gYOf1yYPhLrlh4Z+F9jpvhjVhBY+MW1XUrbUb2C6mtoWP35GRUTkAEqoOCTya+pqKAPB4vAuvf8LY+MGsPoJ+xa5oUVtp0xCYuZPJYMo5z12g5x2rh4/Cvxi0nwR8OtHgsPE9tplno0lvqUHh66toNRjud5KK0suQIsbOBnofavrCigD5B8OfCv4g2Pwf8AAuh3Phu6/tHTPH39oXkXnRsY7bLfvS2QCv0556V1dp8PPFa6N8fkk8PSfaPEd5M+kZKbrtCr42nPAyR1xya+k6KAPKPAC+KPDnhr4X+HJvApvAmlpBql+88atpDpAoxjBLEn5flP50n7TnhrX/FHhfw7a+H9PlvprXxHZXc6RsAUiRyWc5I4FesUUAfN/wAf/D/xX1rx7qlppUHiaXw5eaUIbAaBeW1qrTkEMLxpAWaPk8DPB4qr8P8A4e+M9P1r4G3F5oNxDH4f0u+h1Viyf6K742Buec+2a+mqKAPl/TPB/j7TfCHxl8DS+D76b+3bjUtQ0zUo54jBc+bjy4gC24Oc9xgYOTWze+AfFG/4CfZ9BkVfDkhOrhSg+yZijB3c8/MD0zzX0PSMqspVlDKRggjIIoA4X4O+Prj4g2mvah/Yv2DTrDWJ9PsbkT+Yt9HE23zh8owCfTI68nFeeaR4F8Sx+OPjvqE+huIvEFjDFo8rFD9qIgmDKvOR8xQHOOcele7abYWOmWMVhptnb2VpCNsUFvEscaDrhVUAD8KsUAfLnhvwP498Hw/Cfxgvg+41uXw/ok2m6lpEc0a3Ns8hJEke4hSecHnpXMfFnwr4k074G/Fbxh4i0dNEl8Va5p9zbaU0qyNBGk6KDIV+XcxbkD0r7KrI8YeGtD8XaDNoPiPT49Q02dkaSB2ZQxRgynKkHggHr2oA8EtPCnjf4gfE3w/q974Ql8F6foPhy5083RuInNxLNEY1EXlnJjXO4Zxj0FcV8PPg/wCMIP8AhGPCvijRfH8q6JqsdyJI9etF0WHY5ImiQxmXO1m+XqSTyM8fYsUaRRJFGu1EUKo9AOlOoA8x/aPtfH114Ks18ALcNcpqML3wszGLv7MM7zA0nyrJ6GvCtK+GPxEk8L/GT7RoPiOafxHptiul/wBsXsFxe3JRm3LI8eF3AY44wMDJr7DooA8I1XwT4iPxJ+Ceo2uhuLHQNOuIdUkTYFtWaCNVVhnuwYcZryzUfh78UbH4FeJvhDB8PZtSnbV2votcF3D5dzEJkkDKC24ytt24wOCeeMH7KooA85+Lug6xrH7PmteHdNsXudVn0UW8VspAZpAq/LknGePWvL9F8K+O/Ani/wAEeOIfBl54jih8D2mh3thbTxLc2FwkaFiodgpGVKkg+v4/S1FAHy1/wpzxhe/Afxg0+mpp3inUvELeJdJ02GRGa0lUrsj3fd3kKw445Aqpc/CH4g+Mvgn421LV7E6b428Ta3HqL2DzqP3EDARQbxkDjJGe4XOK+sKKAPnD4O+C/EFr8QX8b6p4f+Ib6jp+iy20T+JNctJvNY8rbxrEgO3JYhiQAe3Ne3/DzV9e13wlZ6p4l8OP4c1Sbf52nPcCYw4chfnAAOQAeneugooA+K3+FviKXRPGmiy/Bm8u/E2q69dXOkeI2mgiW0jeQGN/M37xjBbAHevTL/wz8RPB/wAXvDfjKLQLnxo3/CHxaHfyWtxHE4u0bJlcyEfIxOSeT147V9EUUAfJ8Hwx+IR/ZiuNDk8OuniC38WHVv7OE6ZmiEwY7Gzg5GSM4zivpvw1qF9rHhu2v77R7rRbueMl7K5dWlhOSAGKEjOADwe9atFAHyDaeAviNH+yjr3wnn8D3/8AatjexPbzLPE0V8pvVc+V82eFUk7sV6lr3gnX7r48eDtXtdOlt9JtPCt1p9xeRFQLaVlIVcZzkZ4wMV7ZRQB8Y+Cvgv4ytbLSfBPiTR/H9zFp2qrcJJa67aR6KoWQsJ1VozIGwT8uMkk8jNetftpXUkfw60G0s2I1G58SWIshFgzmVXJBiVsKzj0Ygete6Vh+NvCPhrxrox0fxTo9tqtjvDiKYH5WHRlIIKnk8gigD5f0yyv/ABB4J+LnhGS18S33xL1Wzgur6LUra2tzMg2rEI0hdo1wOxOTXc/Gn4a+KNc+DngG18O2t1Ff+GpbS5uLCxuI7echYtr+U7AoJVJJBORnNet+Afh74L8BW88HhHw9Z6UtwQZmi3M8mOgZ2JYgZOBnFdRQB8t6R4F+IVn4Y8d+I/Cul+L4PFWpWlrb283ivUrS6uLkRyAvtRECqwTIUux56AYzUnwT8D+PofjofFXiDTvFq2M3h2SzN54hvoLi4WbeCVHlY2pkkqvPGeecV9QUUAfIumfDH4j6p+zRq3wouPDd3peq6XqH2y2uZLqP7PqQ88v5aEEkccgsAMhfw2fA/wAO9bvNd1PxFrnhL4gajdx+Hp9O8rxP4gtHF0H620fkx5C8uQ5Iwccc8fUNFAHzb8JvBvxBTTfGPh0adrukeErnQJLDR7HxDdwT3FvcMhXZG8eSIBnABP6816D+zDB4j0v4U6Z4Y8TeGL7Q7vRYVtN1xLG63OCSXTYT8vI64r1GigD5iuPDPxC8H3PxV8O2Xw/n8UQ+Nru4uLDU4bmFY4xOrLtuN7Bhs3Z4HY461o+G/hh4s8OePfgqjWj3tn4b0i8ttUvYnHlwySRnC8nJGTtGB2r6MooA8v8A2pfCeueNPgnrWheHbYXWpOYZYoN4Uy7JFYqCeM4BxmuSvtF8XeLPjB8J/F954Lv9Ls9Lgvo9Qju5Ina0by9sbNtY/eIyMZPTOK99ooA+T/Efwd8da/4X+Mem2+nvZT6v4qTVNLEkqqt9Cjs2AQTjIII3dwK0PA/w91y813VvEGt+EvH+pXKeG7nTxD4p8QWjrdmTb/oqeTHkKfnO8kAEDg54+oKKAPk7RPhr8S9a8FeNvBtnZ67onhe50aODRLHxDeQTTw3KyK5iSSPJEBCleT3Gc1pfBX4deIh8QfCer+JNF+IcNx4dtpI/tGta3aS2cBMJj2QRxx72QkjAyuBjOcYP0/RQB5J8YfDGvaz8ZPhXrWmabLc6fo9/dSahOrKBArxqFJyc8kHpmuG+H3hXx7o3xns5vDnhfXfC/huW+ubrX7O+1GC6012cECS0A/eK7E+2BgcDIr6UooA8m+OHhnXtc+IXwv1LSdNku7XSNda4v5FZQIIygG45PT6ZrzGfwl8RvDXhz4l/D20+H8viAeLtQu57HW47qFYVS5yN0+4hg0ec8A8/nX1PRQB8qfFf4V/ETw3pXg7UfAFg2s61D4Zl8M6v5cgT920eFk+YjIUs/vwlT/EL4N+JvD958Pb7woviO5sPD+itpd2vh6+htb9JG+ZpYzKpQh2Lbhwa+pKKAPCfhfpHif4Z/DW8utB8C+IdV1LWNf8AtM9jq2sW73SxyBVed3jQID8uSgycnOfT3VclQSMHHI9KWigDzP8Aal0241X9n/xha2ql5RYNKFAySEIcj8lNcJ4y8P8AiDxX4T+E/wAUPAVpBq1/4et4bkadLMI/tUMkSh1VjwHGMc/0xX0HdQQ3VtLbXEaywyoY5EYZDKRgg/hWf4U8PaP4V8P2ugaBZLY6ZaBhBArswQMxYgFiTjLHvxQB4v8AFm1+IHxe+GWr6Lb/AA/vPDr20ltd20Wq3sO6+kjlDNDtQsAu0cMSMnHFGjaP408dfGvwl4y1PwPc+D9N8MadPDILueJpbqWVQojRYyf3a4yCT3PFe+UUAfMvw++HPizTP2Lde8F3Ph2W28SXcN3iyynmSsz/AC8g4JIAxz0rc8L+BvE1v8bPhzrt5oci6dpXgoWN3OxQi3uhn5Dzndz1H5179RQB8n3/AMLPHc/wL8b6LBoEo1OXxo+rWdoZEU3NuJlYFDnAyMkA46V30ujeKfE/x5+Hnji98IXumWFnpF5FeJdvE72kpLBA21jyeCMZ617lRQB8j+Ifhh48n+G3xL0y38NXLXWqePjqdhCrx5ntfP3eYvzYAxzg4PtVr47eEvjF4j8R+MNKhsvEtzo15aRrosejXltb2UgCfOLwON8h4AAH0yBjH1dRQB8+eDPAnie1+Jvwj1S/0KRLPRPA6WF/K5Qi1uhEq7DzndnIyM/Wua0/4b69B8P/ABdp+v8AgDWdT+1ePbjVLNNNv4ra8giMa+XdwMx2khhjaccEnHGK+qKKAPNv2dLPx7ZeAJI/iE07ag19K1r9qaN7r7Nx5fntH8rScHJ57c16TRRQBwPxq/48vCn/AGNem/8Ao2u+rgfjV/x5eFP+xr03/wBG131bT/hR+ZnH45fIKKKKxNArgfgD/wAk2h/7CF//AOlctd9XA/AH/km0P/YQv/8A0rlraP8ABl6r9TN/xF6P9DvqKKKxNAooooAKKKKACiiigAooooAKKKKACiiigAooooAKKKKACiiigAooooAKKKKACiiigAooooAKKKKACiiigAooooAKKKKACiiigAooooAKKKKACiiigAooooA8a8Z/E3xv4f8Ajh4P8Gz+HtHttC8Q3lzBFcPcPNcyRxKp8wBdqx5LjAO88HOK1PjT4k+KPhqy1TW/Cun+EF0PSbE3c82rzzGW4Khi8caoVCEADBY8k15t8d9Z1m7+P3gLWNP+HnjvULDwhd3f264tdEeSOcSJGFMDA4cfKc5xWv8AtGWXh3xSyw+IPg9438QXh00f2Tf6XE5ETyDdskCOBEytjO9W70Aei+Bvidous+BfB+v69Nb6JeeKEVbS0kcnzJiOUQ459RnsRXNeN/iZ428PfGvwl4Rk8P6Pb6Fr19JbJcyTvLcyoig+YAuFj5OMHceO1Vfh/F4r8O/D74b6V4+8Fz+KtfN2YpLtYUmbRl58uV3wdpVMKWBHQ8+vKfHvWNZufjv4H1PT/h7461Gx8J3ssl7c2eivLFOrouDAwOH9DnHSgD0T41+KPil4W0/Vde8M6f4QXQdJtBcyy6tPMZrnAyyoqFVQjoNxOTXOeKPi14gtvCHws+IkMa2Gia9fQW2tae6K+FuFIV1cjcApBYYxkYzWX+0VZ6F4uDR6z8HPHOs6m2mqNF1HT4nKxPIu8LKEkAiZHODvU9D2rmvi/pvjC3/ZZ8B+D/Gdx5/izUddsrQLvDOuZHKKSOGZU2KSO/c9SAfWFFFFABRRRQAUUUUAFFFFABRRRQAUUUUAFFFFABRRRQAUUUUAFFFFABRRRQAUUUUAFFFFABRRRQAUUUUAFFFFABRRRQAUUUUAFFFFABRRRQAUUUUAFFFFABRRRQBwPxq/48vCn/Y16b/6Nrvq4H41f8eXhT/sa9N/9G131bT/AIUfmZx+OXyCiiisTQK4H4A/8k2h/wCwhf8A/pXLXfVwPwB/5JtD/wBhC/8A/SuWto/wZeq/Uzf8Rej/AEO+ooorE0CiiigAooooAKKKKACiiigAooooAKKKKACiiigAooooAKKKKACiiigAooooAKKKKACiiigAooooAKKKKACiiigAooooAKKKKACiiigAooooAKKKKACiiigAooooAKKKKACsDxD4P0HX/Eeh6/q1q9xe6FK82n5lYRxyMu0uUB2sQOhIOO1b9FABRRRQAUUUUAFFFFABRRRQAUUUUAFFFFABRRRQAUUUUAFFFFABRRRQAUUUUAFFFFABRRRQAUUUUAFFFFABRRRQAUUUUAFFFFABRRRQAUUUUAFFFFABRRRQAUUUUAcD8av+PLwp/wBjXpv/AKNrvq4H41f8eXhT/sa9N/8ARtd9W0/4UfmZx+OXyCiiisTQK4H4A/8AJNof+whf/wDpXLXfVwPwB/5JtD/2EL//ANK5a2j/AAZeq/Uzf8Rej/Q76iiisTQKK8ym1288OfHTVrLVNRuX0bU/Do1K0ilkJit5LVis4QHhcq8bED0Jrz34Y/EXxNo3w98f3vi6/ubrUYLJPEWlCZizLbXkbGGFc9kkXbgdNwFAH0fRXk9v41vfBGheGvBlxbXvinxb/Y8d1fGW/ji6AB5HmmYclyQq8k49BXbfD7xdp/jXwpF4g0uKWNWeSGW3lI3xTRsUeMkEg4YEZBIPUUAdFRXl0vxo0aHwf4Z8RTaTexjW9U/s2W2LL5lgyzGKV5f9lGAzjsQab8SvHVj/AGf4s09odct4fD0+nLPe6ZdrBJJLNIreWjc42gpvz1D4oA9Tor5++K08y6x8aAk0qhPBlqyAORtO245Hoa9O8Us//CkdTfewf/hHJTuzzn7Oec0AdnRXjfwv+JVxb6J4F0jXPCWs6ZY6xZQWmn6pcvGVmnEIIV0DF49wVipbr7Zq1ffHHSbe5nvI9Du5vDdrfmwuNXF1CNsgk8tnWAt5jRh+NwHqQCOaAPWqKoa9qE2m6Ncaha6bd6pLGoMdrabTJMSQAF3EKOvUkADJrmfBHjubXPE1/wCGNY8OXnh/WLS2jvBBNcRzpNA7FQ6vGSMhlIIPTigDtaK5lPGNovxEvPBl5ay2k8OlpqcF1Iw8q4i3lJMehQgZz2YGuR0Dx3ZeKvEvgrU4YNesU1uz1KSyg+1BbeSGIqBLNFj5iwwyf3Q3vQB6pRXzj8PLi4bS/guWnlJfVtVD5cncAk+AfWvSrv4lXmm+JdNsNb8F6tpel6pqS6bZ6jNPC26dsiPdErF0VyMAn1GQM0AeiUV5J4u+Mt1pD6hcaX4E1TV9I0/VV0mfUFu4YU+0l1QgKx3FA7qpbGM+wzWh4r+LEek69f6Lpfhu51m60qGOXVQl7BALbeu8IvmMPMfbzgdsc80Ael0Vhab4s0fUfAkXjSzlkl0iXTzqCsqEuYgm8/L/AHsA8etcz4a+Jv2/wjf+Mda8N3eieHbfT/7Rhvnu4bgTw4LYCxsSr4x8vvjOaAPQ6K8f8aeL9e8QfCbxc194K1bw9bS+Hbm6s7u4uInDrs4VgjFo5MMG2ntnnIxV34c/Eeaabwt4d1rwrq+jJq2nA6Ve3jxkXTRRKzqyKxaNiuWAbqB2PFAHqdFeUXHxoijsLjxJF4P1mbwZb3Rt5deWSILhX8tphCW3mINxv9BnGK2PEHxHuIfE954d8K+E9R8U3unW8VxqJtp4oY7dZV3RpukI3SMo3BR2wc80Ad/RXjF54ssfGHxD+Duv6PJcx2d7Nq26GUFHRltHDJIvZlYEY9RXomv+K4NG8Y+HvDtzZylddM8cF2GARJYk3iMjrll3Ef7poA6OivMbf4yaNceEPE/iGHS71hoOpHT1t8rvvGMoiiaP/ZdjgZ9K5S38Zax4a+LvxVms/COsa/HAdNurgW00aJbRrYqWwXYbn6nao5x9MgHvNFedQ+L9G1Px74SvrS91j7Nq/h651C3C3OyzMIMLbpYupkAcYP8AD8w71P4H+Id94surO7sfBerR+HL/AHmz1iSaLbIoztcxBt6o2PlPuOBmgDvqK+eP2fviTc6N8LPAtlrHhfWU0m9lXTU1uWRDGbiSVwmU3b9hOF3kYz7c17H8SfF1r4H8JXHiO8srm9gglhjaG2AMjeZIqfKO5+bOO/SgDpKK4DQviRJc+KZfDeveFdT8P376fJqNgtzLFILuBCA+ChIR1LLlT696ytC+Mtve/D6Tx5qXhTV9L0J7eGSxkkeN5r2SRgixRxqc5LEBScBs5oA9UorgPD3xFurjxRB4b8TeEdS8NajeWsl1p4nnimjuUjALqHjJCuoIO09u/Fc1ZfHdZtH0XXpfAPiNNF1qYWljdIYpHluju2xiMNu2sVIDnA+lAHslFecWfxa0620zxRceLNFvvDd14ZhjuL61mdJi8UoJiaNkOGLEbcf3uKNK+Jl82vabo/iHwRq3h+fWY5G0h7meJ0uZEQuYXKE+VIV5Ab354oA9HorxX4Z/FPXh4S8V+I/H2kT2WlaNqF/uvTcQuUWOYqtsEQAsy8KGP3j35roPDfxZt77xFDomueH7rQ7i8s5rywLXcNz56QqGkUiJiUkCsDtPvg8UAelUVxPwy8dXvje3TUo/Ct5p+i3MHn2N/LdwyCdc4AKIxZGxzg9OhweKueN/E2uaHNHDovgvUfEBMRmlkiuYYIowDjbukYbnOD8oH40AdVRXmuofF3Tk8NeEda0nQNV1b/hKZmt7K1h2LMkojdyrhiAMFGBOcDBNbvw68af8JW+r2N3ot3omr6Pcrb31jcOrlCyB0ZXX5WVlOQR7igDraK4HxF8Rbq38V3/hrwv4R1LxPfaXDHNqZt54oY7bzAWRN0hG6QqN20dsc80zQ/itoeuX3guHTLO8ki8Vx3bQSSAI1s1suZEkU87sgrx3FAHoNFeN/F34oa1Y+DPGMnhPS7hdR8P6pb6fLcGWLChxE/mBXBBBEgTGM5Oe1b2sfEfVtL/sLTJvBN4/iTWRO8OljUIAFjixuYzEhCSGXCjJ5PoTQB6NRXkHiTx547tfjB4Y0Ox8J3T6ffaRPcz2bXlurNIGhyxY5I8rcwwGw27Izitzx38Sb7wjNd3l94I1eTw9Yui3eqrPCAqsVBdIi290UsMnA6Hg4oA9DorzzxL8Sryx8Z33hPQvBeq+IdQs7CG/ZraaKOIxSFxyzkYb5Bgcls8dCaim+LWn3Xh7wvf+HNE1DW9Q8To72GnRskUiiMZmMjMdqBCCpPPPAoA9Ior50sfFDGy+K+uara+JdG8nWtOWS1trpYLuFvLgUqrgldpPUjhlJ9a9H8TfEq+0/wAZaj4U0PwTq3iC/wBPsYb6U280UcflSb+NzkfPlMBe+e2KAPRKK83k+LFnfaL4Yu/Cugahr974ktpbqzs0dIDHFEB5rSO52rtZlXHOSa2fhL4zn8eeFn12bQbjRALua1FvPOkr7onKPnbwMOrDHtnoRQB19Fcz8T/GFr4D8Hz+Jbyxur6GGe3hMFsAZGMsyRDaD1ILg471ztx4lurjxR4I/trSNe0G91G7vIorFL+MxMFhLBrhUyHGBwM/K1AHpFFefeEPiRd+KtQguNH8G6rP4ZuLmS3g1vzogjlCymTyt2/yiykBvocYrzn4L/Ei68N/D/TU1TwvrMmiNrl1Yza20kZjjklvZVQhC29o8sqlsYB+lAH0PRVHxBfz6Zo9xfW2mXeqTRKPLtLXb5krEgADcQo68kkADJriNN+KDFvElnrvhe90bVtC0o6u1m9zFMLm2w+GSRCRndGykHoaAPRaK8y8K/Fr+2NX8O2+oeD9Y0XT/EsZbSL66eMrO4i83YyKS0eVDFS3XHauM+OnxLudY+FHj2LRPCusXGi2tvc6e2uQyxhBcJ8rlY928xq3ylx0IPHFAH0BRXG/EhnX4J+I2Vyrjw7ckMDgg/Z25zXIfDL4lT2+keBdF17wnrGlWWsWNvaabqlzJGyXFwtuG2ugYsm8KxUt1x2oA9horzbw78VotWOuX0vhrUNP8P6FLew6hq9xLGIke2Zg2xc7nBVc5AwCcdQaj0f4sSzXuhtrfgvWdC0jxBMkGlajcSROJJHUtGsqKxaIuBxnPocUAem0V53rvxKvNC1y3i1jwVq1nodxqUempqsk8JHmSP5aOYgxcRsxA3H1yRWZ4/8AiTM8Xi7RtD8J6vrNpo1rLb6pqNq8YW2maEtsRGYNIVVlLbeme9AHq9FcP8GLuO2+BvhK+vrjbHFoFtLNM7ZwohUsxP0BNVvCHxG1DxFDFqkfgfWbTw/dW0lzZanNLFiWNVLKXjDb4w4Hy5z1GcZoA9Borz22+KVhP8OvCvjRdJuhb+I720tIrcyLvhNxJsDMehAPJxUukfEO51f4gav4V03wnqM0OjXgtdQ1IzRrBFuhWRSATuc/MAQBx170Ad7RXietfFJvEvwi8SeJG8N+KNF0G2sJZBqVpfx29y8kcoVlgIyy8g4cjBwa63xB8Q7q08ST+HPDXhHU/E1/YWkd1qAgnihW3SQHYu6QgPIwBO0dupGaAO/orldD8aW+qePdQ8IjTbq2ubHTLbUJJJSoGJiwCEDoy7ee1eeXHi+Pxn4o+DviKzt7ixgvdY1WMwSOCf3VrcxnOODzHkfhQB7bRXncXxVsJPhdqXj0aTdfZrC+ms2tvMXe5jufILA9ME8/SmeJ/ifd6b4p1jw7o/grVtdutJsob65e3mijjEMgY8M5Hz/KcL3oA9Hory7QPjHZ6tfeHJv+EX1mz8P+JJRb6Vq1x5arLMULqhiDF1DBWwx4O33Gd34t6pb6VYeHprmfWIRN4k0+2T+zroQs7yTBFWU4+aEk/On8Q4oA7SivL/EPxaudP1nxLp+m+Bta1hPDTK2o3EEsSRrEYlk3LuILMAT8g5+XOeRXfafrmmX3hmDxJDcqNMns1vVnbgCEpv3H0+XmgDSoryvT/jGs0Wk6xf8Ag3WdN8Laxcx29jrMzxbWMrbYnkiDb40c4wT6jOMitq2+JNlPoXjzVV0u5CeDbi6guELrm5MEAlJT0yDgZoA7qivNb/4qSjXtE0HRfCGp6xqGsaLFrMSRTRxpFCzAN5jMQBtyPqSAK6rx54ssfB3hh9c1GC5m/eRQQWsChpp55WCRxIM43FiB1xQB0FFcXZeL/EraJf3V/wDDrWba/t2jWCyjuYJftIc4ysgYKoX+LdjA9ayIvizHDoPi+61jwzfaZqnhW1W7vNOaeOTzYnRmRo5FO0g7WHsRzQB6XRXlGueNp9R0jwzqup6F4m8PW154n0+DTxFfRxSXaTE7DOi5IiOfmiOCeKNb+MklhceJmtPA2uajp/he7eDVr2GSIJGqorlkDMDIQrbioHAxzyKAPV6K878WfE2Sw1H+z/DHhbUPFNxHpa6tcfZp44Uit3z5Z3SEbmba2FHpXS/DvxIfF3grS/E39ntYJqMC3EcDTLIVRuVJZeORg+1AG/RRRQBwPxq/48vCn/Y16b/6Nrvq4H41f8eXhT/sa9N/9G131bT/AIUfmZx+OXyCiiisTQK4H4A/8k2h/wCwhf8A/pXLXfVwPwB/5JtD/wBhC/8A/SuWto/wZeq/Uzf8Rej/AEO+ooorE0PL/wBoL4c6z4+0zSj4b1Kz07U7OaaGSa5LBWs7iForhBtBO4qQR2yOoqn8SvhLdeIvGfhXUdHvLOy0mygjsdat5Cwe5tIZo54Y0wCOHQ5zjhj9K9cooA8n+J3wxu9b+IFv4z0rS/CutSnT/wCz7rT/ABDCxh2hy6SRuquUcEsCNpBB7V3XgHRZdB8M2+nz2Wi2UwZ3eDSLYw2yFjnCqeT2yTjJ5wOlb1FAHjtx8IL278TeLvtV5Yt4e1S2vW0yAFvOtrq8WPz3b5cAb49ykEnLHgVK/wAM/El58INT0DUr/S5PFGs6imoajdIz/Z2lEsbEKdu7ASMAfL/jXrtFAHlvjb4c6zrl98Qri1vLCNfEvh+HS7MSO4McqLKC0mFOF/eDpk8Hiuy1rQ7q9+HN54bikhF1PpL2SuxIj3mIoCSBnGfbPtXQUUAePaF8PvH9xJ4M0rxXqnh19E8KSxXEcmnrKLi9liiKRB1YbYwMkkqTuIHC9Ky9C+DOpaDqFxY2nh/4eappkmoSXUOp6nYO9/CkkhcoUC7ZCuSFbevbI4r3WigDk/i14a1TxZ8P9R8P6Jqn9l3lwqbJdzorBXBMbMhDKrAFSV5ANcT8G/hVqPg3x/f+JptP8NaVbXmlrZmy0ma4lxIJS29nmGXyO+F9MHqfYqKAPMvjt8PNa8bRaXdeGNUtdK1W2E9nPcT7sNY3KbJ0G0E7sBWXoMqORWpd+B3j8beDNS0o2ttpPhzTruy+zksH2yRxpGEAGMAIc5I7da7migDyXwp8Mtb0my+HsNxe6c7eGr69ubwo7kSLMsoUR5UZI3jOcdD1ritM+AniiPxDoWpajP4bvLzStfg1ObXJbi7k1C/iSfeVZW/dxHacYXcOAPlFfR9FAHxpc6nDYa14i8TT3eh6rNb+J7i7i8LXt7dQ311Ms+Iz9mRjGZOAUOwggKx56exeJfhTqM/j/WfFml6D4J12PX1gkuYPEdu5ks5Y4xHmJlRtylQuUO3kdea9haxsWuxdtZ25uR0mMS7x/wACxmrFAGPpunXWmeEItMsYdKju4LTy4o4rcxWgk28AICSseewOcV5Rpfwd1i/g8Vw6z/YPhu017STYnT/D0k0lt55Yt9rKyKihwcDaqjIHJNe30UAeX3Hh74oa74E1rwx4kuPCaC50WWxt5rJ5y007KFWWTcoEa4zlVD8nrxitLU/BOpXWs/Dq8W5tBF4Y837YCzbpd1oYR5fHPzHPOOPyrvqKAPD4/hd4+j8B3HwsXVvDv/CGzSSRC/Kzf2gtm8hcw+Xjy9+CV8zd0525rfuvB3jjw5461zxB4DuPD09rr0Nqt3baw8yG3mgiEKSRtGrbwUC5Q7eV+9zXqNFAHlHhr4VX2g6h8PpodUt7tfD1xqV1qc0ilHuZruJwzRqAQBvc8EjAHc10vxc8L6r4m8O2v/CO3Npa69pl/Df6dNdFhEJEOGVioJAZGdeAetdlRQB47afCPUrPxJ4U8i+sToFha2J1iJi/nXV1ZrIYXUbcEGR1ZskH5BxzXTad4M1K28U/EXVXuLQw+J0tls1DNuj8u0EJ8zjA+bkYzx+Vd5RQB5T4X+GWq6fceB/t95YvBoXhefRr0RO+6SSRYhujyoyv7tuTg8jirvwt8OfEPwlY6V4VvLrw1c+G9JjNvDdxmb7bPCoIjVoyAiMBgEhmzjoM16TRQB5Fpnwv1y1+C/g7wTJfacb/AETU7O7uZVd/KdIbnzWCHbkkrwMgc+lXv2oRM3wdv1t5lhna9sVikZdwRzdRbSR3wccd69PpssccybJY0kXIO1lyMjpQB5npfg7xtq3jdPFXjS80GOWw0q407TrbSjKyO0xXfNIZACpwigINwGT8xqAfC/UpvgBofw/m1S1t9Z0iCzeG8jVpIBc2zrIhwQCULKAehwa9VooA810zwn411vxtpnijxxcaBbto1rcRafZ6Q0sivLMoV5ZHkVSPlGAgBxkkk1n6T8Mtbs/hf4B8KyXunNd+HNVtby7kV38uRIndmCfLkn5hjIH1r1qigDyrx38K7zxZqnjkz6lBaWniHSrG1tJI9zSwT20jyB2XABXcU4B5APSp7Pwn488Q+LPDmrePbrw7Da+HZXureDSDM7Xdy0ZjEkhkVfLVVZiEXdyfvYFenUUAeNT/AAo8Qal4R8deAtUv9JXw7r95dX1hdw+YbuGWaUSqskZAQqrjqGyw9K0fh94E1zRdVXULzwr8NdLuLe2kSK50eykE00pXAYkovlJycqNxOcZFeqUUAeU/DXwB4k0f4gXHinVIPDehQTWbQz6d4flmaC9mZg3nyLIqqrAAgbQSdxyxqD4v/DHWvGHjW01eNdE1jSlsfsp0zWLm5jhtpN+43CLDxIxHG1sdBhhXrtFAHkHhP4Wa3o3h/wCGWmy32mu3hK/nuLwxlwsqPFMiiIFeuZV4bHAPJ79l4S8MX2kePfGGv3E1u9trctq9skZYugih2NvyABk9ME8V1tFAHmV/4T8eaF4+8QeI/A914dubbxCsD3VrrDTIbaeKPyxJGY1berKFyh28jhqxk+E3iDw/pnge78L6rpt9rnhme8muDqavFBfG7DeecxhmjIZsrwegBr2aigDxhvhb4u1DwZ8QdP1jWdGOr+J7+O+tZraOQQQsiRBUZTzgNFjIJJHPXitbx14Z8c+K/C9hp+qeHfAGoXG1/tKXVzdbLaTOEkgkWPfkDrwhz0Neo0UAeTL8P/Gmk33gPVdJ1vTtY1HQNMm0zUZNWeVPtUcvlkyqyBjvBj6N1B5IrjviZ8CfE3ivV/FEzy+G9ROq3BuLDUtTuLs3Ngu1dtukS5jCgrw/XBJKk19FUUAcboHhO/0/4o6z4pmuLZrO+0iysYo1LeYHhaUsSMYwd4xgk9elcJoXwq8XeG/D/ge80W+0KbxJ4ZW9gliunlFpcwXMjMyh1XerD5CDtPII6c17bRQB4pP8LvGmo+GvHVvrGraFLqnibUbO8ia3EscEKxCLKEEFuAhAPOeCcZwO70jwrfWfxS8Q+KpJ7ZrPUtMs7OGNS3mK8JlLFhjGDvGME9+ldhRQB8neMPDV94Tm+HPg3VPE2kaLc6Vo+oO2pXN1cW1oXknTCRTxlHMm3OUOBtyeuK7j4WeOry18I+GvDvhvw7pcckviObTI/s8k0ltdWUQ8y4v4nfDkEufmbOXzyc17nd2lreRiO7tobhAchZYwwz9DTkt4I9nlwxr5a7UwoG0eg9BQBynxf8L33jHwU2h6bPbQXBv7K533BYJthuopmHygnJVCBx1x0607xh4YvtZ8ceDtctprdLfQ7m5luUkLb3EkJjUJgEE5POSOK62igDzD4X+E/iB4ItLDwlFeeHLrwrp00ggunM325rYszLEUxsDDcBv3HIH3c1Rh+F+uJ8E4fA5vtO/tBNY+3GXe/lbPt5uMZ253bDjpjPfHNeu0UAcn8XvDereLvAGoaDomq/2Ze3BjKzF3RXVZFZo2ZCGVXUFSV5Ab8K8y8H/BbWNHvvFd6ln4X0Zdc8My6THZ6bNcyIkzFyJHklG5s7hkgDoBtOMn3migDzhvAWrHT/hjbC6st3hOSJr47mxKEs2hPl/Lz8zA844/KuP1/wCFfxFHgXxV8PfDureGIvD+sT3dxb3V2sxuohcOZHhZVXZjczDzMkgH7ua93ooAwPFmh3GsfDzVfDkEkSXN7pU1kjuSEDvEUBJAJxk+lefaJ8PvHl1c+CtO8Wan4ebRfCMsVzA+nrKLi9mihMUW9XG2NVDEnBbcQOF6V7BRQB5zoXw4mX4Z+K/Bus3kQXXr3U5fOtST5Ud1I7KfmA+ZQwyOmR1NZNn4H+IWs/8ACL6T4z1Hw4NH8O3cF55umiZrjUJIFIi3q4CxDOGYKXyRgECvXKKAPnHUfgL4nvtc+23k3hu/uotej1NNburi7e+khW5WXyfL/wBXHtQFRtyDgcDJI7DVPAPj7T9U8Z2/hHU/Dsek+LJXupZr9ZTcWU7wiNwiKNsinaCMkbSTw3SvXqKAOU8J+E2sPhLpvgfVpUkMWippl09ux2t+68tipIB9cZFYXw58O/ETRdI0/wAJ6/d+GrnQNOsjYrd2vnC7uYlTZFuRgEjIGM4Zs44xXpFFAHhNh8LfiND4Y8LeDZtU8LjQvDWsWt3DNGJvtN3BDNvUOCu2NwPQsGPda9G8C+Fb/QfEnjXU7ue2ki17VUvLZYixZEFvFFh8gYOYyeM8Y5rsKKAPJpfhnrbfs33/AMNRe6f/AGrc2lxAs+9/IDSSs4JO3djB/u1d1Hwp470Xx3qviTwTc+Hp4dbtbeO9ttWaZPImhUossZjU7wVPKHb0GCK9MooA8w1bwf46s/iO/jHwvfeHnn1LR4NO1NNQSVRHJEzMJogmdw+c/IxXoPmrN8D/AAs8QaHpvw0t77UtNuJfCuoajdX8kZcCcXK3AXyxt65mXIOMYOM17DRQB4Pqfwq+Ii+Ddc8B6TqvhhPD97qkt/Bczib7UUkuPPaFlC7VwxIDgk4x8o616HpnhHULX4g+KfEUlxam21fTbS0t0Vm3q0SyBi3GADvGME967WigDybTPhlrlr8Pvhj4de905rnwnqNpdXzh32SrFHIrCP5ck5cY3Be/Suq+Kfhe+8V6foVvYT20Laf4gsNTlM5YBooJhI6rgH5iBxnAz3FdfRQBwFn4J1SG7+I0zXNmR4oI+xgM37vFqIf3ny8fMM8Z4/KtTwx4Ta0+Emn+B9WmSQx6Iml3UluTtb9z5blCQDjrjIrq6KAPF7P4c/ELUPDGg+A/E2reHH8M6PNas93ZrN9svYrVlaGNkYBIuUTcQzZxwBmk8RfDbx8g+IGkeF9T8OR6N4yaa4ea+ExubaWWARSIFUFWVtow2QVBPytivaaKAPPPCvgXVNJ8eaJr891Zvbaf4Rj0OREZt7TrKjlxlcbMKec59q1fiz4TuvGHhWOx02+isdTsr631GwmmQvEJ4JA6BwOSpxg455rrqKAPKfG3hX4meNfBFzpesX3hzTbr7ZbTR2thc3XkXUUbZkhmmwsgV+B8i8Y75rl9B+COt6foHxBsreHwxpLeKdIis7W1sJbhobeVRKCXeRSzA71O4D1+UY59+ooA4fx34O1HXtF8IWNpcWsb6Jren6hcNKzAPHbnLhMA/Me2cD1IrLj+H2rr4Z+J2mfa7EzeLb66uLFtz7YlltYoVEny5B3IScA8EfSvTKKAPlH4j6b5PxKk0nUfFGh6INN8L2FjL/al9c2SXoAfzFiaFkMsZ4DbskHgDk16l8O/HuoalB8PtE0jw1aadHqFhPcahajfiws4R5cTxkgHbI+0LuGSM+hNeqXdjZXhVruzt7gp90yxBtv0zUqxRrJ5ixoH2hdwXnaOgz6cmgB9FFFAHA/Gr/jy8Kf9jXpv/o2u+rgfjV/x5eFP+xr03/0bXfVtP+FH5mcfjl8gooorE0CuB+AP/JNof+whf/8ApXLXfVwPwB/5JtD/ANhC/wD/AErlraP8GXqv1M3/ABF6P9DvqKKKxNAry/xfqviLxN8WU+Hug61PoNhYaUupatf2qI1w5kkKRQRlwQn3WYtgnGAMV6hXm3jLwx4o074lwfELwXBY6hPNpv8AZmqaXd3BgE8ayb45Y5MEK6ksCCMEHtQBzvxbk1nwF4f8IzXfirXtai/4TKyDMIx9pkgKyZgIhA80EgcEc8Zrq7D4raLPpHie8vNH13S7vwzbi61DTr23RLnymRmR0AcowYK2Pm6gg4qh4n0Txz4utPC1xqmk6Xpk+meKrTUpLeG+MxS1iV9xL7QC+WHygY96q+OfAfiDV9a+It3Zx2pj1/wzBpthvmwTOnn7g3Hyj94vP1oAsan8QrPWNE0PVooPF2gWNz4g063tJzaQp/aKzvhBtdiRA2RuOFcDBArbsfiLZ6l4ou9F0rw34i1CGzu3srnUoLZPskdwi5aMsXD8ZA3bduSOap+OvCOsax4R8GaZZrAbjSNa0m8u98mAIreRWk2nHJwDgd6wL3wd4ru/izaa/pfh+w8Mxx6kJtR1W01ZmOqWqqR5ctsFCl2+X5m5XHBNAFbwP8TNc8SeFvHz65o/iHR49KudVjh1KG3twbWKEELGB5jbrhBzyChI6kV1f/CfLpvhjQp7Pw74v8T/AGvSYL0zWllG0nlsgIaUl0TzDySiEnOcDGKwNJ8H+MrDSfiT4XOn6fLp2vz6pfadfi8wxku1O2J49vy4YnLZxjtWB4k+Gfje8TwzZTw/2vpFl4dtdOfT4/EE+nR2t4igPOxhAMykYA5B+XpzQB3up/Frw3a6T4Y1G0stZ1VPE6O2lxWNpvlkZU3FGUkFTjPXgYOSK2/AHjLTvGVlezWdpf6fdafdtZ31jfxCOe2lAB2sFLDlWUggkEEV5/4B+HPiTRNP+FdveJZhvDEd6uo+XOWA81GVNmRluSOtdh8PfDep6J4v8dapfLCLfW9Wju7PY+4mNbaKM7h2O5G49KAIPFXxR0nQ9Y1HTLfQ9f1yTSY1l1WTS7VZI7FWXcN5Z1y235tqbiBzima38V9AsdR0fT9O03Wtfuda03+0tOTS7ZZfPhyozlmULwwOWwPfOAeG8UfCe8T4i+I9dTwToHjCy16WO4Q31+9tLZSCMIyH5WDxnaGGMEcjBrstD8FahpnxM8Oa1BZ6dZ6VpvhSbSZIbRyEjnaaBwsakZ8sCNsE89KALWjfFbw3qkXhyWK31OFdevp9Oi8+AIbW7hDFoJxuyjnYwGMg468iqPjbx9pLDU7KG+12wOia3p1jdXVhDEwlmndMQjeeVw6hzgEBuMmsS8+GviGb4a+JdNhNpDrzeJ7jX9Ek83KLIJxLDuI6bgCp9Ax60N8N/ETfCGz0eT7JJ4jvPEFvrmrt537sym8WeUK2OQqjavrtFAHXQfEjTrrx/feC7HQ9evL3TriOG/uIbZPs1sJI1dJHcuPlIOMAFsqeMc1kH42eGQn9o/2R4i/4Rv7X9k/4SL7Ev9n7/M8vO7dv2b/l37Nue9bHg3wxqOm+NPHmp36xCz128t5bQxyZYolskbbhj5TuBrzq3+H/AMSD8MI/g/NaaIuhowtjr4uiZGsxN5nFvt4lKjb97bnnNAHbeJfi5pGjeItc0GHw34n1i80OOKbUP7OskkSKGSMSCTcXAxjPH3iQcAgZq1rnxT8PadD4ZktbPVtZPie3e40lNOthI04VFfGCw2kq2cnAGDkioND8IatY+M/iJqbLALPXbeyi0/EuWPlWpibeMfL8xHrmsbwX4B8RaU/wqN2lqB4Z0m4tdS2TZxI8KIoTj5hlTzxQBIfjt4ZXTbnUH8PeK0ttOnMGtSNpwA0lw20ic78cZBPl78KQehrovFXxH03RdaOi2Oi654i1JLVby4t9Jt0kNvAxIV3Luijdg4UEscHArkdV+HfiS5+HPxX0KOO0+2eKNRvLjTQZvlKSRRou84+U5Q+tZ/jT4V30vxAm8Ur4R0XxdBqGm21rNa3t61tJaSwgjejYIZGBGRwQR70Adlqfxc8M2uneGb2ytNY1geJkmbTIrC18ySRolBZGUkFW5xzwMHJAGa5n4i/GSeD4R6v4l8KaLq8WradqMWn3drd2sYksJfNjDCVC+CGV8KVLAllPTJGtYeA9Rs/EXw1vLPSdI0uy8PJqH261sZW8qFp4dqrFuGWG7OScetZXiv4a+JNX8N/FCwt2sorjxFqltfaWZJCVYQpbkCTA+XLQkd+DmgD1Xw5qc2r6TFf3Gj6hpEjkg2l8IxMmDjnYzLz14Jrj/jDrWreG7/wdrdpfSQ6UNdistWgCgrLDcAxIzEjICyFDkYrStL34hXOp+GpJtE0bT7CX7T/b0TXbTSwYUeR5LAKGy2d2R0xU/wAWPDLeMvhxrvhuNlS4vbRltnY4CTr80TZ7YdVP4UAeef8ACd+Il/aZXSmus+DpFbQ1jwNq6kIVud2cZyU3J1x7Vo+F/iCbOx8XeMvEN9d3GkTeIm0vQbKCISPIItsIWFQMs0kqyHk9s8Csab4a+NJfgqsTNYD4gLrn/CRK/m/uVvPOJxvx93yiU/Gr3ij4R3V78F/C/hW0Wwu9Q0G4t76S3u2Zbe+lXcZo3ZeV3l3+bBwcHFAHc+CPHVj4n1O/0dtK1bRNXsEjlnsNTiRJfKfOyRSjOrKSrDIbqOaTxt43Hhm6NuvhTxPrey3+0zyaXZrJHDHkjlndQW+UnauWx25FYvwh8I/2FqGoalJ4B0HwpJPDHCv2K8a5mlAJJ3ttAC9MAZPXNc78XvAPi/xR45kukibWNAmsEgtbX+37jTo7CcM2+Z0h5mBBXvn5cY70AdXqXxV0KOHRDoul614juNb086laW2mW6tJ9lG3MjeY6BRllGM5ycYp/iL4nado/iC08PL4d8SalrF3pq6lFZWVmrSeUXKkNucBGUjncQOQASeK4C5+HnimH4W+EfC58G6VqmqaVpPkLqaa09pPp1z03RuqbivQnB5xjBpki+OtC+OOi29hFYeJ9atfAUcWom6uTbG5Iu8NIjbSAd3PI5Ge9AHZN8QtD8Q2vg3V9N1LXbCLUNdbTmtEt41f7QqS77e6V+UClDnZzkL1Bq/pXxS0fUvE2r6La6PrnlaLczW2p6k9ui2do0a7iWkL5II5GASONwXIrktD+GXiazsfDE95JYS6kPGc/iTWBFIRFD5yS5SPIy+0ug7Z5NdB4a8B6gvh/4jaNq0kdvF4n1e+ntpIX3lYZ4UjViOMNweKAJ/D3xa0PWNV0m1/sXxBp9nrTFNJ1K9tFjtr1tpcBCHLqWUErvVcgcVi/tS+JNV0HwPp1ppdrrTnVdXtLOefTHVJEiaZA8YcspV5ASqkd85K9axfhb8LbzQdQ0C31X4b+E4pdH2B9civ5JHmaNNqyxRFcq7HBO44GT1rvPjV4X1XxZ4f0iy0hYDNaa9YX0vmybB5UMwd8HHJwOB3oAzoPHml+GINP8K6b4b8YazqkWnpeT6dEq3N3ZQuTt+0SSS7d2cgDexOOMjmp774w+FYPDug63a2usalFrt3JY2dvaWm6cXKK5aJ0Ygq2UZfQHqQOaqazofjjw78TdY8WeE9K0zXbTXbO3hubW5vfssltNCGCuG2sGQq3I4II71leH/hhr+kr4JaWezubmx8RXut6w8blURrmObKxAjLANIoGccDNAHqdpqvm+HV1m50+/sv9GNxJaTRA3EeBkoVQtlu2FJyema5rw18RrLV/FEHhy98O+I/D99d28lzYjVbRYlu44yu/YVdsMu5SVba2D0roPGdnq2o+EdXsNB1Aadq1xZSxWV2RxDKyEI/4HBrxX4Z/C3xVpfxN8NeKtS0lbJdOtLuDUJp/EVxqM11LJGoEoEg2oCVPCgHnnoKAKfw51rWrjR/gu9xq+oTNe6vq0d2XuXY3CqtztWTJ+cDauAc4wK9C+OXjrXPBcnhNdF0W/wBQGp67Ba3Jt4onDRNu3QrvdcSNj5T0+U5Irn/BXw28T6Tpvwwt7yOzD+G9R1G51HZPkBJlnCbOPmP7xc9Mc12Hxo8O65r+jaJceHYba51HRNctdVjtribykuBEWDR78HaSGODjtQAa58S7PTLzT9Kj8M+I9S127sRfvpFlbxPc2sOcbpiZBGvzZX75yQcZrd8DeK9J8ZaCNY0dpxEJpLeaG4iMc1vNG2145EP3WUjBFcPqWi+PdM+II8faHoml6jNqmiwWGp6VNqHlG2lid3V45dhDr85UjA6Aiui+EXhbUvDGhag+tz20mraxqdxql4ttnyYXlIxGhPJCgAbiBk5OKAK+hfFDSNZ8Sato9no+ueVo13cWmpalJbotnbSQ8ndIXycgZGAcAjdtyKr6D8XNC1bU9JgOj+ILCw1qTytJ1S8tFjtb1ypZVQhy6llUld6ruxxUfhHwLfxeGfiDoesvHBH4l1nUp4ZIH3lbe5QIrHphsZOK434XfCq80G78P2erfDjwksuimPdr0d/JI8xiXCzRwlcrISATk4GT9KAO8n+J+n2uv2um6h4a8T2FleXosLfVbmxVLSSckhVzv8wBiMKxQKeOeadqvxO0218SX2iaf4e8Sa42myJFqV1plkssNm7gEKxLBmIVgxCKxAPNeSzfCHx9f69p93rECahqFl4hh1CXWrjxFcOs9ulxvCR2mBGhCYHI4xwa9B0/RviF4R8W+JF8O6Ro+saTr2pf2lFcXV8YHs5HVVlV0CEyL8uVwR1x70AYGl/Ev/hFfG3xLXU9M8Ua1aWGrRzSPZW5nh0+2+yxZYlmAAyGbYmW4J2969ni1PT5NGTWUuojp7W4uRcZ+Tyiu7fn028159D4L11bL4qxMtvu8TSStpo83qGskhG/j5fnU+vHNb2meFJpvg1a+CNTkEM7+H00u5eI7gjfZxExU98HOKAMXSPjHoF/c6W0mh+JNP0nWLhbfTNYvLIJZ3Tt9wAhi6h8fKXVQa1o/iPocnhzxjrq22ofZvCM93Bfr5ab5Gt497+UN2CCOmSvPXFcLb+D/iPr3h3wx4H8TadolhpOh3VnNc6na3rSPeLaMrRLHFsBjLFFLFjwMgZzVbxH4F+I1rpnxJ8L+HNO0O703xfNd3cN/dXrRvAbiHZJE0YXk5HytnA3ZPTFAG3qvxQ1qL4vaFoOn+F9bv8ARdQ0Nr4+RBAWdmeLbIGaUYRA5DDrkjAI5rY+P/jPWvA/gdNV0LTLq8upL62gLxRRyLEjzIrbg7L94EquM/MRnA5rO1Dwv4v0vxh4K8R6Lp9hqX9naI2j6lby3fkmMMYW81G2kNgxnjjPFdB8a/Deq+LPh1faToZt/wC0hNb3NstwxWN3hnSXYzDOAdmM9s0AQat8TLPTV0m0l8MeJJdd1SOSaDQ4beJ7xIoyA0kmJPLRckcl+cgDnitnwF4w0rxlplzeabHeW01ncvaXtneQ+VcWs643RyLk84IOQSCDwTXE6vovxAXxxo/xJ0zQdLl1M6PJpGp6LLqO0LGZhKkkc+zBYEHIIAII9K3/AIT+F9Y0WTxDrviNrRdY8Raj9tuLe0YtDbKsaxxxBiBvIVBlsDJPSgDE8KfEPxBqnxb8WeFLvwvrKadYSQR21z5MAjtgYmYvIwl3FXIBXAJweQK534H/ABWtbfwH4VsNesfEsn225bTxrlzAWtXummcJGZGbeSThQ20rnjNdlp2g+KdI+MPiDVrbT7G70DxDDbGW5N1smtHhiZCPL2/OG+XBBGOa563+HXiVPgt4P8KMlp/aek63Y3t0PO+QRRXnnPtbHJ29B60AdH4l+LOh6LqWqW0eja/qttozBdXvrC1WS3sTtDEOWdWYqpDMEDYHWul8T+KdP0LwPeeMGiudQ061szekWah5JItu7coYgH5eeSOK8e1r4R3tv4z8S3g8B+G/F1prt817DdX9+9u9ozqA0ciBTvQEZBXnBxivbrbS7RfDseizWlutp9kFs9vGD5QTZtKAH+HHH0oAwpPiD4eXxvofhFGuJb3W7Br+0mRAYTGASAzZyGYBiBg5CtWFL4+0nWtY8LzWN9rtnBc+IbvSYkihh8m+khjl3GQklhFmNtpXDFlGRiuI0f4YePtM8Hy3C/2fc+KNEu7KLw+z3GEktLTfEu9sfIXilkyPWutX4d6lY2XwusrHyHj8M35udSdpMFi1tMjsv94mSTP40Ac18bfizaXfw38Uw6Bp/ieOGCQ2MWv21uVtPtKSqrIsitvHIK79oXPG6u+8RfEvTtF1WbRbXQ9f8Q39jax3OoJpVskn2RHBKmQu6jJAJCrlsDOK821P4e/E+1+F+tfC7RdP0CbSpLmaS01Se+cSSQSXHneWYtvEnJXcW28Z5q/4x+FV63xL1nxQng3Q/GFprUFsDFe3zWstjLDH5ZwcEOjDB7EEUAdprHxb8O2aeHf7O0/WddfxJZvd6XHplssjTKgUlSGZdpw2fmwBtbJBwD1OveJNM0DwlP4n1xpdPsLa2FxOJUzJGCB8pVc5bJxgZ54rjNI8D6hp/jLwNqFrpul6dpuiaPeWtzbWTkRQyS+UQsQIyVyrcnH610Hxc8L3XjL4fanoFjdR2t7MEktZZV3IssbrIm4d1JUA+xoAzbf4o6XFoeqa14g8P+JPDNjp1st00uq2SqJo2OFEfls+XJwNhw2WHHNP8M/EzTtW8S2nh3UPD/iHw5qF/C8+npq1qsYvEQAvsZHYblBBKttbHasDxZoXxE+IXgLVdB1vSdF8OXQS3msZY743ayXUMqy/ONgxESgHc89OKsWOh+OfFXj7w34h8XaTpeg2fhwTyxQWt6bqS7uJY/Lzu2qEjUbjjkkkdMUAVbT4++E5tMsNYk0LxVb6Nfzm1h1F9N3Qm5BYCABWLs5KlQVUqW4zmuh0T4n6RqNt4jNxo+uaVe+HrUXl7YX9skc5gZGZHQBypDBGA+YEEYOK5DSvhv4mt/g34G8LSx2f9paL4jtNRuwJ8oIY71pm2tjk7COPWtzxL4L1y/8AGHjnVLeO2NvrXhaPTLMtLgmdfPyGGOF/eLz9aAIYPjj4dlbTd3hvxdFHrEPm6NI+mcak2ATHEAxbdg5+cKMAnOOavH4v+HY/Buo+JLrTdatf7M1OHS7/AE+a3Rbq2nkkjRQy79pH71GyGPynIz0qs3grXTcfCmTbbY8MBhqR83pmyaH5OPm+cj045rD8VfC/xFrOjfEm1hks4Z9b12z1XSi8hKv9nS3IWTAyu54SvfAOaAPStS8W6bYeLovDE0N015Lpk2pK6qpj8qJlVhnOd2WGBjHvXJeGPjV4d16bQHj0PxJYad4gdYdO1O9sljtpZypYQ7g5YMcMAcbSVOGNUtP0D4ga18Sk8V+ItI0jSrVPD9zpsVtb3pnkWV3Rss20Ag4OMDgDnOeIbf4e+I0+F3ww8PMlp9u8N6tp13qA875RHAG37Dj5jyMdM0AUPG/xG1Pw34G8Y6r4dbXtavbDxV/Z7tdW9uUssmAtGgDLmHbJtUnLbn545r0DQPHtpqXie18NXuh6zomqXWnPqEMOoRxLujSQRsMpIw3AlTj0YGuI1j4b+JrzwH8SNJgNil/rniVtX0sPKdjootiokIHykmFh3xkGqH7Qf/CT/wDCCeG/F8Vna6N40stTWys7VLj7QJBeZt3iDADcSGWTpx5dAHrHgjxRp/i/R5NX0uK5WzW7nto5JkC+d5TlGkTBOULKcE4Jx0qbxbro8P6Yl5/ZOq6tJJKsMVrptv5srsQT0JCqMA5ZiAPWuUs7pPh8vgH4c6Lpy35uVa3lPm7TBbwxZkuCMHPzlBzjJkp3xx8O+KPEmgadbeG7iQxw36S6jYx6g9i99bhWBiE6AlOSp7ZxjIoAb/wtvw9D4N13xLqGm61p40C5S21SwubZRdW7Ns2naGKsCJFYFWORnGTxVrwx8S9J1rxBPod1pGuaDeJYnUIV1a1WEXNsDhpUwx4BIyG2sMjIrzHR/hF4qtPAXjzR4tPsrKbXr6xubC2Oqy3flpH5W9Xmly5I2t6j04r0Pxf4K1DXfiXY6sTEmlDwzqGk3D7/AN4slw8O3C9xhG5z6UAcT47+KsPiKy8KHQ9N8U6ZZ3/iSxFnqctuYba/h835grKxO1hyBIF3DoDXrnjDxTp/hYaS2pRXLRapqcOmxyRICsUspIQyZIwpYBcjPJHFeRQeDPipP4X8HeD7zTPD8OneGtTspJr5L5me9ht3+Vkj2jyztwSGJ54HrXqfxV8NyeLfh/q2h2zrHeTRCSykY4EdxGwkibPbDqv4UAVIviR4cfX/ABZozG6jm8LWqXV9I6KI3jZGY+Wc5bbsIbIGCQOaz7r4r6WF0qDTfDniTV9U1HTI9U/syytY2uLW2cfK026RUQk8AbiSQcZxXDan8LfGWoaJpUrR6fBqusPeW/irZcfKLa6nSZvLbHzlfKCjpw7V1mueHvGHh34m3fjDwfpWm6zaalpcFhc2Fxd/ZXgaBnKOj7WBUh8FeCMZoAuXvxg8KW/g3TPFCQ6tdWuoal/ZaW8NoTcx3XzgxPESCGDIVIGeSO3NZtt4jvLz41aNcXUeqaNZSeFLq5n0++cIYmS5QbpEVmTcBnkE8HrWbafDHxJb6H4aE01jPqa+Nh4k1fy3KxRK3mFkiyMttDKOcZ5NdN4t8FX2vfEk6nI0cekT+F7vSJpA/wC8WSaRTwvptB5zQBw/jj4qw+IoPBx0TTfFOl2eoeJ7AWepTWxht9Qh8w7grKxO1hztkC7h0Br3mvB7fwb8VLjw54K8JX2l+HoNO8L6pYyT3sd87vew27YDIm0eWdoyQxJJ4HrXp3gfxVceJtY8TQrpyw6bpGpfYLW8WUsLtlRTKQMDGxyU4JBKmgCl45+I1t4TuLr7V4W8U39jYwia91CysVe3t0xksWZ1L7RydgYgU3X/AIm6Xp+s2+kaZoeveI7yXT49SdNJtkk8m2kYhJG3uudxVsBctx0rzj4w/DDxx4t8SeJCYRrFhqFqI9HeTxBcWUOmHy9rK1vEMSkt82SSDnBHFaPj3wJ4t1PRtE03SPDOnR6xYaRb2tr4ki1h7W40+ZQA3yomZIwRnbkhueBQB6B8ZfEmpeE/hfr/AIi0iynur6zsZZYFjRX8tgpxIwZgCi9W74BwDXnXjTx9qkvgv4f+Jb3S/EOju/iGzS6thGPOvVaBidkcLtvR2YAKe45AxmvUfG3h+78Q/DfV/DLXim71DSpbM3DLgGR4yu8gdOTmuJXw1421nw14Dt9X0nT9OvfD+tWs1ykV95qvbwwlDIp2jkk/d9O9AG/o/wAUvD11p3iC61a11Tw7L4ejWXUrXVIFSaKNlLI4CMwZWAONpJyMdarWHxY0ye6ks7zwz4n0u7awm1Cxt720jR9QiiXc4hxIRvAIOxyp5HFYXxA+F2reLta+IatPbWtn4i0Sws7KZmLETQSSOd6jkLkoODyCad8LPAc2leJbTVL74Z+F/D09pA6G+tL97mV3Zdp8oFRsU853HOOKAOuh+I3h+407wfe2a3d0PFzoumxxIpdQYjKzyAt8qoqndgkg8YNdhXgfwM8MTW/xc8UQGaOfw/4Oubix0FUHELXjLcTJ6ZjyI89QCRXvlABRRRQBwPxq/wCPLwp/2Nem/wDo2u+rgfjV/wAeXhT/ALGvTf8A0bXfVtP+FH5mcfjl8gooorE0CuB+AP8AyTaH/sIX/wD6Vy131cD8Af8Akm0P/YQv/wD0rlraP8GXqv1M3/EXo/0O+ooorE0CiiigAooooAKKKKACiiigAooooAKKKKACiiigAooooAKK4rxn8TfDvhO/uLbVLbW3is0V727ttMmlt7RWGQZJAMDggnGcA81L4r+I3h3w9e2mnuupapfXVt9rjtdLsnupRB/z1YIOFzwCevagDsKK8Y1j4mQ6V8boVebXLzSb7wfDeWmmWdlLNI8pupA0nkgZVggAJOOmOvFdRP440vWE8D6xofiWSDTdc1BoY40sBJ9tIikJhctzCVZCSeuV296AO/orgr/4teD7PV5bGR9Te2guxZXGpx2EjWME+4L5bzAbQQxAJ6AnBNa0Pjzw3JZeKLt7qSFPC8kkeqiWMq0WyMSbgP4lKEFSOtAHT0Vwmq/FbwzYJaKltrV/c3FjHqD2tjpsk81tbyDKvMqj5M88Hng8V09hr2m6l4Yj8R6XI+oafNa/aoGtkLNMm3cAq9Sx6Y654oA1KK+frv4t6v4m+APi7Xo7PVND1PT47hkvEtJLeJVS5KLsdicuFHzDsc16V4K+JXhzxJq6aHbnUre/NmLuEX1lJbi7hGAZYi4G9QSM9xkcc0AdvRXBaX8WvB+o6xZ2Nu+pC2vrk2tlqclhItjdTDI2RzEbWJIIHZiOCaqQfETRfD+leKdY8R+JLi9sdO8SNprOdO8r7CWWIrANmTKq7wfM6ndjtQB6RVf7DZf2j/aX2O3+3eT5H2nyx5vl53bN3XbnnHTPNZ3h/wAQ2+teH21qDT9VtogHPkXdm0M52+kbc89vWvFfhH8TLeaw8TfEDxVf+L0hTVJbRbe4gYWMMRuRFCkSAf6xeN3ORls0AfQdFc/rPibTbXX08L+bMuq3WmT38ACHb5URVWO7scyLxXknw08T+Ir5/gn9s1q9uP7X0jUJdR8yUn7U6RIUZ/7xBJI+tAHvdFcz458c+H/Bb6amuS3KPqcrw2iQWzzNLIq7tgVASWPQDHJqlo/xO8I6h4e1nW5byfTINDYrqkWo27QTWhxkb0YZ+YHIxnPagDs6K4PQ/it4b1a9k0+Oz120v/scl7bWl7pkkEt7CgyxgDD5z0+XryOKxfhd8YLXX/AV74l8T2N3o0dg0zXFzJYyRW7IJmRFjJLF3wFBUc7jjFAHq1Fcb4b+JHh/W7u8sVg1bTb21tTeG11KwktpZYB1kjDD51zxxyCRms3wx8ZPBXiLUNItbCTVEi1kY067uNPlitrmTbuMSSMMFwAePY4zigD0SivKPAPxTuvFWseL9Hn0jVdM/sy8nhtLs6W6pDGkKNmUsxHm7mYheMjb61qaV8RdNsfA3hzULiXXfE1xqdgtwk1hormWddozK8UYKxZz93PsM0Aeh0V5T4n8ax61qPwt1bwrq850nWtckim8vKCaMWs5Mcinnh05B6Fa77xb4isfDOmJfX0F/cebMIYYLK0e4mkcgkAIgJ6KTk4Ax1oA2KK4zTvib4Ru/CWqeJpbyews9ImaDUY722eGe2lG07GjI3bjuXAGc7hik0/4laHdaPqOpS6b4islsBGZILrSJ0nkEjbY/LTaS+W446d8UAdpRXG6B8SvC+rWmtTySXukvocQn1KDVLR7aW3iKllkKsOVIVsEZ6Vw938ULfxF8Vfhvpuhy67p1vf3d69xb3llLare24spXjcBhh0DBSO4OOKAPaqK4E/FzwcNYWxEmpNam8+w/wBqixk+wC43bfL8/G3O75c9M8ZzTfEvxf8AB+gaxq2k3g1aa50co2pfZdOkmW1jdA4ldlGAmDyfY+lAHoFFcP4c+KnhDX/EVnounXF8X1CN5NOupbKSO2vggy/kyMAHwOf5Zqho/wARNH0nwfLqmteILzWXbW7rTbcR6ZsuJpkmdRbxwpkvtCkbu4XccUAej0Vxp+I2ijw0mtnTfEA33Rs1sf7Jm+1mYAtt8rbnGATu+7jvXJ/Ef4hQax8JbvXPCd/qFhdWmtWVjcpJE1vc28n2qESROrcjKvz2IagD16ivJ7Xx1H4e+Ivjo+I9QvDpNvqGlWdquC8dq9xEAOP4VZyMn1NegDxJpbeMz4SSSR9UWxF/IioSkcJfYpZugJIOB3waANiimXE0VvbyXE8ixRRIXkdjgKoGSSfTFcLovxZ8K6tHcXFrBrYsY7Oa9ivpdMlS2uoYhl2ikIw3HI6ZHTNAHe0Vy/8Awnnh7+xPC+sebcfZPE9xBb6afJOWeaJpE3D+H5Ubr0NeUXHxQ13wn4R8XatJHe6zPF4+n0y2DwPOkFv5sQ2fKQVAVmCc43ECgD3+iuV0nx3o2oa5pOhm31Oy1LVLKa+gtry0aJ1iicI28H7pywwD1BzVLVfip4P0vRdT1i+urqKz0zWTot0/2ZmK3IKjAA5K/MOR60AdvRXFXnxI0m10ey1BtE8UPJel/Kso9Hma5CocFmQD5R0xkjOeK5zxd44j1pPhprPhTVrhdN1fxMlvPs3RmRBDPvikU8jDpgqehWgD1iivJPhl48S31XWNL8R6hezz6h421PS9LeRS8cYiUOkJb+AYDbR3PFeh6R4k0vVfEWs6DZPLJd6MYVvG8siNWlQuqhuhYKASO24etAGxRXD+LPih4a8MancWeq2+tCC0ZFvL+LTJntLUuARvlAwOGXJGcZ5xTvFfxP8ADPhzxC3h64j1W91UWaXy2un2Ely7wMWG8bAeBsOfqvqKAO2orjL74neEbbwdpPimO9nvbLWHWPTYrS3eW4upDn5EjA3FhtbI7bTnGK534SeMZPFnxU8eCC81BtMtIdNEFndxPE1pI0cnmqY2AKsSBn1oA9VorkNd+IehaV4oPhv7LrGoX8axNdDT9PkuEtFkOEMrKMLnBPrgZ6Vn+Ivi54S0TV9W0maPWLu80gqdQjstNln+zxsgcSsVGAmD19jxwaAO/ori4/FNlf8Ajzw5Dp3iUy2GraNcX1tZxWavFdIrRYn8/quBIAF6HdntXO3/AMW/D/iDwLrWreHNU1jTLeytTM2sHRmliiKyBWRQ+FkcZwV989qAPVqr3thY3zW7XtlbXLW0wntzNErmKQAgOuR8rAE8jnk15rB8Urj/AIXZN4EbQ9UnsU0u2nS6j05yxmkldTIzbtog2quGx97cM8V0Y+I3hk+Ede8Uia5/s3Qbu4s75vIO5ZIH2SbV/iGeh70AdSbO0N8L82sH2sRGET+WPMEZIJTd125AOOmRU1cX4v8AiX4f8MSst9Z65cxxWy3VzPZ6ZLPFbREZ3yOowBjJI5IHJFYmr+Iru4+Muh2+matK+jXvg++v0SKT91Kwlt/Llx3O1zg+hoA9Poryv4E+OotQ8GeCdF1y/u7nxDqugf2is86ki5CMFf5+7jcpI9Dmu88LeJdL8TR6hLpMkssVhfzafLI0ZVWliOH2E/eUHjI4yDQBsUUUUAFFFFABRRRQAVDY2dpY24trG1gtYAWYRwxhFBYkk4HHJJJ9zU1FABRRRQAUUUUAFFFFAFexsLGwEwsbO3tRPM08whiVPMlb7ztgcse5PJqxRRQAUUUUAcD8av8Ajy8Kf9jXpv8A6Nrvq4H41f8AHl4U/wCxr03/ANG131bT/hR+ZnH45fIKKKKxNArgfgD/AMk2h/7CF/8A+lctd9XA/AH/AJJtD/2EL/8A9K5a2j/Bl6r9TN/xF6P9DvqKKKxNAooooAKKKKACiiigAooooAKKKKACiiigAooooAKKKKAPnz4z+Dvih4m1vxTZwx6/faXeWnl6Kuna9DY2cQMJDpcxkeZIxfPqpBAyvJG/Y6D418G+MLPxLpnhU+Io7zwzY6VeWsN9DBNaT2+4g5kYKyNvIO0kggHBr2SigDzzRdE8RS/GseL9S0uO0tJfCUNjJsuFkEd0Lp5GiHc4Vh82MGuS8M+AfFVlpngaC40sRvpfi7UNSvF8+M+VbStdFH4bnPmJwMkZ5Awa9wooA+bdI+EmoabJqHh7V/AeoeIra51We5j1KPxQ9tZPDLMZB5tv5gIZc8hUYMRnPNdL8U/hx4j1j4hJHodqjeGPE8Vpb+KH89UMSWkm9SFJ3OZE/dHGcDrxXttFAHhPjr4daonxY1rxRH4W1PxLpus2lrGiaZr506W0khVkKuvmRq6MCCCCSuCMc16v8O9Fh8O+CtL0e30qPSY7eHH2KO5a4WAkliokbl+Sea36KAPBk8I+Of8AhTPjP4eyeGD57T3Umm3i30JivlmujKuBu3IQp53gc9M12Pi3wjq+rfErwnqUUBXTrPRdSsry5WRQYXnSJUwM5P3W6AgY5r0iigD50+G3wr1DR4vD+ga/8P727l0e5iLaufFMhsGETZWeO38wsGxghCgAPfFbGq+APFdxpHiW3TS1Z774jWutQKZ4/nske0LSfe44if5T83HTkV7nRQAV4RD8NfFc/wAAfEXhVrOGDWp9dutSs4Zbhdkq/bPOjBdSQu5R+GecV7vRQB5Bp2n+O/EHxbsfFWseDv7A0238NXmnqkmowzzefJLCwDCMkAEIcEE9OcZAql8PfAfinSW+D5v9NEX/AAjmlX9vqv7+NvIkkiRUHDfNkg8rkDvXtlFAHkPx5udWs/iB8LrrRNMj1S/j1e8aO0ecQiYfYZtwDngNt3YzxnGcDmsLWPh3408Xad8QNfu9MtdE1bXp9Mk07S7i5SX5bA7lE7x5XMhJBwWwMc17dfaTpt9qFhqF5YwT3WnSPJZyuuWgZkKMVPYlSR9DV2gDym103xl4y+JHhXxFr/hQ+FbHw0tzNtmv4biW7nmi8ravlEgRqCTliCTj5RXKS/D3xrq3wY1v4cXehrZz2epG9sL1tQQQaiovTcKg2EyRErgEsBgnjNfQNFAHjXgfwVIupX+rSfD3VNCvxpU9pDc6l4lOoSMZMZjjXzHUISAdzFTwOKIfA/iZfhp8JdHbTV+3eHtV0+51OPz4/wBwkUUiyHO7DYLAfKSTnivZaKAPLfDGjeKtG8Y+PdOl8PNNpOvXcmo2eqpdxbAWto4/JaMneG3Iecbcd64uTwd8UrLwl4F0SKDXP7KsNBW21Gx0PWYLK5jvgVwzzMcNEFyMISc84NfQ1FAHgngL4c+MNJ8K/DHT7/TsXGheJr++1HdeJKY4ZTd7HL5HmE+bH0GeeQOcd18cNP8AG2oaLpkXg6W/8pb4NqsOnXcVreTW21vlhll+VTu2k8gkA4Neg0UAfOGjfCvxw3gzxjDJZ3EWo3WuafrGmRatqy3kl19nWJvKmmHqUKHIwOxI+Y934wvvit4l8C6jHo3he58K6kslv5anVLZ7m4i35nWJ13Rxtt4VmPU9B1r1SigD5qs/hJ4y1qz+INrfQaxp8fiDw/BZ2M2t60l/cCZJZG2SMmdi/d4G4AN1JyB132L4i+KPiJ8PtV1fwPFoGm6DLdm+kbU4ZpN8llJEGRUP+r3MAP4ueVAGa9nooA+bfCfwl1DSo4vDWt+Ab/Wo4dRMq6qvil4rGSIzmRZGt/M3B1BHyiMgsOvOa79fCOvf2n8XJmsAYvEUMSaZmVP9IK2XlEHn5fn4+bHr0r1OigDyhPB/iBbb4Qp/Z43eHSv9qfvk/wBH/wBCaI9/m+cgfLn16c1zlp4D8a6Pa6J4gs9EjvtR0PxZq2pf2W11GjXVrdtKoZJCdiuFcMAxHcHFe9UUAeSfEQfFDxJ4a0ubTdE1TQ1Got/aem6fq9umoTWuwhSk5/dod+CVDZwOGrjdJ+GnjeP4e+LtNn0u8N7qniTT9QtUvdWju53gja3Z2kmJALKEcEH+7gbhgn6NooA8o1P4f3mt6l8VLfV4RbaZ4jgtUsrkyr96O32+ZwcrscA846ZFc38F9cvtN+Evib40eLYUm1K+tjKIo32iSCzi8qJEJ6ebIrsOuTKK93u7eG7tZbW5jWWCZGjkRhwykYIP1BrP/wCEd0L+wbTQf7JtP7Ks/K+z2nljyo/KIMeF6fKVUj6CgChq1pceMPhrc2U0Mmk3Os6SyPFIctavLFyrEdSpbB+lcd4Rh8dah4IXwH4g8Fx6LCmiyadPqiajDJC7iLylaGNCX2n73zhcdOa9UooA+f8AR/DvxLudG+GPhvUPBUNha+EdWtJL+9OqQyCZIYJYhJEqnOw7gSGw2WAC8E1e1TwD4uk+HfjmyttMjfUrvxnJrenWzXKKLqFZ4ZFG7JCFhGwG7GO+K9yooA8i8TWPjWTx54T+JFh4LnuZ7fTrvTr/AEY6jbpPbiV0ZJA5by25TkBuA3Ga5628B+OrrwnfR6lodvBqN58RYdeaCK8jdFtRLEzOGJGcBDxgMcdK9+ooA8p+NekeP9U8QaR/YB1ufw6LeVb220TVYbC6NwWXy3aWTGYgu4EKc5OcGuY8FfDnxjpng7wDpt7prfatI8ZXOqX2++SZo7d2uSrmTI8wnzEzgbiTnA5r32igDwbxH4L1XT/hP8Qr7UUh06/s/FF54p0a4klUqvlMksUhIJ2hgjKQeQGPFdx8ANNvLf4fx67qsIi1fxLcSa1fqP4XnwUT/gMYjX/gNdrrel6drelXGlatZw3tjcpsngmXcki+hHcVbjVY0WNFCqoAUAYAHpQB85fGbwR8VPFN/wCLrFYtf1Czu1YaKLLXobPT0h8ofu5oT88jlgeuVOR8yjp6X4Y8NazZfFufXrmzCae3haz09ZvMU5njlkZ0wDngMOcY5616HRQB4DovgHxroHhL4f6pb6El9q3hfWNUuLnSBeRI00F1NcYaOQny9wWRGwSOCRkGux+FWk+Ll+JHjbxV4n0GHRotZjsFs4Uu0nO2KN1YOV6ONwz254J616bRQB438VfD3i++8ZvqHgfw1qGl64fs8cfiOHVoktJYlILLdWxbdIqguANhPPDCsm21LxjZ/E34p2nhnweniCO8ntYvMF/FAbeY2igGRZMbo8EHK5bgjac171VKx0rTbG+vr6zsoILq/dZLuVFw0zKoVSx7kKAKAPLPA/w713wz4l+HSOkd1Z6B4Xu9OvbqN1Ci4kaAqFUncQdj4OMAAZxVWx8C+KIv2T5fAr6YB4gaymiFr58f32uGcDfu2fdIPWvaqKAPMZdH8UaT8bbTxJZ6CdT0m/8AD1tpN1LHdxRtZSRTySF2VyC6kSfwZOR0rhdd8H/Eix8EeP8AwHo/hGHUYdd1a91C11RtShjjMVxJ5hj8sneJAcqMgKeu6voiigDwH4qeEfifrmuanYwLr11ok+lw2+lR6VrsNhBby+UVm+1A/PJljkbdw28cda2/CHgjxNp+teBLi608JFpPgB9HvWE8Z8u7ItsR8Hn/AFb/ADDK8deRXsdFAHzj4u0PxF4C/Z58C68lrDb+LvB3kpHbPKrCVpgYHg3KSG3b1OAeSor03wjoviHwL4Y8E+FtD0qDU7VWKa7eS3ARoSyNI8ygnLlpSeOev412esaRpesRW8WqWMF4lvcJcwrMgYJKhyjgHuDyDV6gAooooAKKKKACiiigAooooAKKKKACiiigAooooAKKKKACiiigDgfjV/x5eFP+xr03/wBG131cD8av+PLwp/2Nem/+ja76tp/wo/Mzj8cvkFFFFYmgVwPwB/5JtD/2EL//ANK5a76uB+AP/JNof+whf/8ApXLW0f4MvVfqZv8AiL0f6HfUUUViaBRRRQAUUUUAFFFQtd2q3qWTXMIunjMiwlxvZAQCwXqQCQM+4oAmooqG0urW7WRrW5hnEcjRSGJw2xx1U46EdxQBNRRRQAUUUUAFFFRXdzb2drLdXc8VvbxKXkllcKiKOpJPAHvQBLRUCXtm92LRLu3a4aITCISAuY843467c8Z6VPQAUUUUAFFFFABRRRQAUUUUAFFFFABRRRQAUUUUAFFFQ2t3a3RmFrcwzmGQxSiOQN5bjqrY6EZHB55oAmooooAKKKKACiiigAooooAKKivLq2s7WS6vLiK2t4lLSSyuERB6kngCpFYMoZSCCMgjvQAtFFFABRRRQAUUUUAFFFQ313a2Nq91e3MNrbx43yzSBEXJwMk8DkigCaiiigAooooAKKKKACiiigAooooAKKKh+12v277D9ph+1+X53kbx5mzON23rtzxnpmgCaiiigAooooAKKKKACiiigAooooAKKKKACiiigAooooAKKKKACiiigAooooAKKKKACiiigAooooAKKKKACiiigAooooA4H41f8eXhT/sa9N/9G131cD8av+PLwp/2Nem/+ja76tp/wo/Mzj8cvkFFFFYmgVwPwB/5JtD/ANhC/wD/AErlrvq4H4A/8k2h/wCwhf8A/pXLW0f4MvVfqZv+IvR/od9XmHxdLaH8Q/h94wVykCalJo178+F8q7TCEjviVI8f71en1zXxO8KL418E3/h37cdPmn2Pb3ix+Y1tNG4eOQLkZIZQcZFYmh454H1+8tP2gdT8V318x0HxU+oabZox+RG03GGHbDBbk/hT/DfxAXwJ8LdL8Q3v2RtY8d61c30DahdeRbwrIWdXlfBIVYVjGAMkkCur8TfBaLVvg9oHgO08RS2F5ozJImrLbbnkkKus7bNwx5gkkz8xxu74rofGfw7g1jSPDsOi6k2i6h4adX0q6+zrOiAR+WUeNiA6FeCMg9CCKAKnwZ+JA8dtrVjOumNe6RNGklxplybi0uEkXcrRuQDkYIII4I70zVPGvjDUfGOt6F4H8OaZfxaB5SX9xqN60AmmkQOIYtqtyFIyzYGWArqPBeka7pdvcHxBr8Gr3MzgqbfT1tIolA6KgLE56ksx/Cua1bwB4hh8Yax4g8HeNBoC64sR1K3m01bsGWNdgmiJddj7cA5DA4BxQByvj745f2L4s1rQdLHhqKXQkj+2Lq+qG3kuJXjEhigVVOSFIG48bjinDxbpupfFbwr432SwafL4EvtQZXX544/NgdgR6jBH4V0eofDjW7Xxbq3iDwl4tg0k635T6nBd6Sl4rTRxiMSxkuuxioGQdykjOK0tQ+H8WpeKLLV9S1R7uKHw/caLcwtCFa5EzRlpCykBT8h4C/xdsYoA8/8ABfx+XXPEPh6GeHw8bDxBcLb29vZamZr+zZ1JjM8e0Lg4AbB+UsOtZnhXxZ4y8JaJ4+1vSvC+n6hoOleJtQub6SW+KXEyBwZPJQKRlVz94jceleieA/APijwv/Zemt44ivdA0tRHbW39jxpcvEq7Ujkn3EMAMcqik45PWsW++D/iCaz8Q6Lb/ABBlt9A8R3891qVmNLRpAkrDdHDLvzHlRgkhvUBaANS58f8AiXUfiRF4V8K6Dp13anRrTWJb68u2iCQzSSKVCqpJbCAjt1zWZ8QPixq3g3xDt1K18LDSxfQ2ptRrQOqNHI6oJlh24wCwO3OdoJzXZ6N4Kh0v4h3Piq3vMQy6Ja6RHZ+V/q1gkkcPvzzkSAYxxt6nNeb6z+z819c6tHF4msYrLUNWOq75NCilvlkMyymM3RbcY8rgABSBxnGQQDS8Naz4+b9oDxhYXMmlvoFnBZO8b3kx8iBhMVeNMbRI2Pn6DgcmsDRf2jLfUr/S75IvD7aJqd+lpHax6mW1SJHk2JM8O3bjOCVzkKa9Km8E6jH8ULnxhpviCO3stStIbbVtNlsRL9oEW/YUk3AxnD4PDZx2rJ8FfDXxB4SSx0XS/GsY8MWE262s30iNrpYtxbyTcFuV5xnZux370Adr4y1LUdJ8Pz32l21jcXKYwL27FtAgJ5d3wcADngZNeLeKfiLN4w+EHxW0O+GiS32kaDLIbnRr/wC1Wk8csMhUq+AQwKsCp9vWvUvi34Hj8f8AhVNFe+Fk8N5DeRPJbieJnibcFliJAkQ91yPrXGWHwUkh0fxvaXHiGyFx4s0ldOkay0ZLWC12rIu9IkfkfvOhOePvegA/wsP+MgtKPf8A4V3D/wCla1rfEn4gavoPjbS/Cuk2mhxT31q1yl3rV81tBMQ+3yIiqndL3wccdjW1pfgr7D8QbXxZ/aXmfZ/DqaJ9m8nG7bKJPN3bvbG3H41R+K3gnXvG1nPpEPiTTrLRLu2MF1aXOipdvk5BkjdnGx8HglWwQCKALWheMby/+KWreC7jT4IV0/SbW+M6Slizys4ZMYHA28HvXJ6P8Wdc17w34VGieHbObxF4jmvhHBNdMltaw2szo8sjhSxBCrgAclse9al78MdTtPE9rrnhLxhNosv9jwaPeieyW7a4hhJ8uRWZhslGT8xDA/3az9J+Dt5onhfwpa6H4wktte8My3bW+py2IlS4juZHeSOWHeMg7hyGByuRjpQBo6v428aWM/h/wwvhrSm8X6v9pkMf25jZQQQEbpmcJvO7egC7c5PJ4rP8efFXU/BtloGma7ZaBpviTV2nz9q1IrYQRxHmQybdx3ArhducnnpWlq/w98SX8mg64vjcR+LdHa4VdSbS1NvNDPjfC1uHHyjam079wK5ycml174da5qn9g6y3jEL4s0ZpwmpPpaNBNFN9+F7fcPkwFxhgw2g5NAHLwfHSW48A3GsQadpL39rriaNcXIvmOlxF13rcmfbkQ4IGccMcH1rb8W/EjX/Dvhfw5c3Vn4aF9rV29ub46k/9lW6hWZXabZn5wAAMAZOM+u7N4Z8bf8Ix9hi8a6edTkuvNnnm0JHtnhKFTCIBICBnB3FyePQ1jaT8Mdc8P+BovDfh3xVp0Hm3dzdaj9s0NLi2uDOxZkjgEiiJFJ4UEjHXNAFLx38XLnwqnh3R70eGrbX9XtZLqWW61Mpp8EaEDcJNu59xI2gD19KoRfHKS6+HcevWum6WLwa6dEubmW+P9mQOBu+0GcLnyWBXBwOWwcYzWjafBltF07wy/hfxM1hrOg209qt3c2CXENzDM/mPG8O5dqhwCu1htxjmuluvDPjNvDEen2/jSwOoNO0lzPc6FHJbyxkY8oQh12qODncT1yTQB0Hg+91PUPD1reaummrdygljp1yZ7dhnhkcgEgjB6V5NovjyXw78OrO58M+Ebd5b7xfdaRHY/b32s7XEwMvmPkjLLuI6AEgdAK9F+Fng2HwJ4RTQYb03h+0TXMsgiESeZK5dhHGOI0BPCjoK5+z+Ff2fQtK0z+3N32DxTJ4gMn2XHmbpZJPJxv4x5mN3PTpzQBofD3xhruqeKte8JeKdJsrDWNJit7nfY3DSwTQT79hBZQwYGNwQR6GoPE/jLxLJ47n8GeCdE0++vrKxjvdQutRuWhghWRmEcY2KzM7bWPoBW3pfhP7D8Sdb8ZfbvM/tTT7Sz+y+VjyvIaU7t2ec+b0wMY75rH8UeA9am8cS+MfCHipdA1K7sksr+O408XcFwiMxjbZvQq67iM5II4IoAw9L+L9zfjwrCdBW1vdS8RXGgapBJPu+xzwI5cowGHBKjB44arPjL4pXegP8SNukwTJ4P0+yvIiZSDc+ejsytx8uNnGM5zTLn4OxxeFdKs9I8SXFrr+m60+urq89ssxnvJN3mtJFlQVYORtBGABg8VWuvg7qWoaR4/t9Y8aPfX3jOytraa5Onqi2phV1+RA/K/PwucjHJOc0Ad94HvfFGoaW134o0mw0uaVg9vb21y0zJGRkLISoG8dDtyPQ14j4f8WeLvB4+KWu6T4a0/UNE0zxXeXV/JNfGOeRAkW9YUCkblUZyxAOcCvouFPLhSPOdqhc+uK8+k+Ge7wf498P/wBtYPi2+u7vzvs3/Hr58apt27vnxtznK5z2oAg+JXj7W/D9vBfaTH4TisJLMXKSa3rItHuCQT5Ua7TzjHJOMnpVK5+Kmr6kfAcfhLw5b3kvjDS7m+i+2XZhW08pYW+chSWH71gcDJIGOtQ+Kvgw2reJv7atddsInm0qDTLhb/RIr4okQIDwGRsRMcnOQwzjisDWPAev6H4t+Efhvw3rs9rLoejapb/2qdP86E4W2AWWMnGGweNwPHB4oA27r4vazp/gnxBfah4Yg/4SPw9rVtpd7p8F3mKYzSRBHikYDhklBG4DB61Nf/ETx1pGq6noGseEtKXWG0SfVtGFrfPLDc+SR5kEhKAq43DkAg5rB+Jvw91DRvhFrkQ1a/1jxDr3iCwvL/ULe1CPv+0wKDHGNwRI0UYB3YA5Nd34U8B6va+N/wDhMPFvir/hINSgsG0+xWKwW0igiZgzsVDNukYquW4GBgAUAR6Z8SI9c1rwRY6DaR3UXiPTpNVuZHcg2tqqLg4xyxkdUwcdG9K9Crw74B+HIvC8njzxdPFqC6bDfXdpo8M0DeZDp8MskrCNMbirSvJt4yQq+1elfCyfxPd+A9LvPGARNZuYzPPGsYQxK7FkQgcblQqD7g0AebaH48m8O/DnTLjwv4Rt3l1Dxbd6PHYG/cKXa4nBl8x8kZZdxHQAkDoBWzH8VdS0S08Zw+NNBt4NT8MWtveeXptwZYryK43CIIXAIYuhUgj0NXbD4V/ZdD0XTP7c3/2Z4nl18yfZceZvllk8nG/jHm43c9OnPFnxJ8L7LxBrPjG81HUpfs3ibS7TT2iij2vbG3aVllV8nJ3SAgYGNvfNAHKfFa/8eXnwQ8bjxfoGjafbyaFJLA9jfPMysRzFIrIvIH8Q44Ndj4R8YT3nxEvPBDWUaQadoVlfrchzudpS6lSvQAbBz71n3/w/8Y634J1zwx4m+IEOoxajprWEEkWjLAIif+WzgSEyPgYwCo9qn1v4d6ufGUfijwv4s/sO7l0yPTNQD6etyJ4o2JR0yw8uQbm5O4c9KAOcm+Mmpt4B8N67HpOk2dzrmpXViZ9QvGisbTyZJFBkkCkgv5eAOBk4zWnrWs3y+NvBjXGgaXc+JLvR9Tkt5oL+VoInRI2CJgAOr5X5iuR2qXRvhr4i0D4b6b4O0TxhYlLZ7g3c2paKt0l4ssjSYaPzFwQW65IPp2qfwd8KrfwzceC2tdZlmi8MWl7bhJIADcG5KkkEHEaqQcKAeMDPHIBBo/xUfWtG8AzaZpcb6j4puGjuLV5f+PJIVY3TEjqUZdn1YVxcP7SFnPcQ6rAnh+TQZdQFmLZdTJ1UxmbyhOIQu3bn59uc7ea7zwN8K7bwv8SNa8Wrq8l3bXZlOnae0AVNOM7iS42tk7t7qp6DHI5qt4S+GWveFPL0fQfGkVv4XhunngsX0iOS5hRpDI0K3BbGzLMAShYA9e9AHeeK7+/0zw/dX2m2tpc3USZRLq6FvCOeS8hB2qByeD0rzDw98Ybu6s/GsF7B4fvdQ8N6R/aqTaNqP2q0uEKyEIWxlHDRkEehBruPix4Li8feDJ/Dst+1jvmhnSXyhKm+Nw6rJGSA6ErgqSMiuL0X4MTWY8WS3PiDT/tHiPQjpDrYaJHZwW/+sxIsaP8AN/rOQTk4+9jAABZ8MfEfxZNrvhSPxN4W0/TtL8VxMdPktr4zTQSCHzQsy7QPmUHG0nGMGvPfjL478UeNPgR4l13T/DWnnwbczG2trr7cftZSK7WPzzGV27C6H5Q24DBr2OfwH5p8CH+1MDwkwP8AqP8Aj6xbGD+98nXd/F6e9cRrHwO1i58G6h4F0/4gy6f4SnuXuLaxXS0eWHfN5xiaXeC8YcsQAFPIyxAwQD17xBdXljol5eWFrDdXUMTNFDNOIUdh/ecghR6nFeYeE/i1fXeu63oep2eg6neafo8mqwHw5qX2xZQhIaBsgFZc4x2Oa7r4l+FIPG/gbVPC1xeS2cd/EEM0ahipBBGVPDDI5U9RkVxXg74S6l4f8R3HiKPxJpUWovo8umwjTvD8VpBCzMGSby1c7ypHIYnPYqOKAE8L/E3XdT+Guu+Nri18Mz21nprXttFp2pPM6OEZjDOCgKMMAH3zxxUuj/EbxZHrnhQeJvCtjp2j+Kj5VjJb3xmntpjEZUWYbQuGVTypODx71j+J/hzqmleGfH3irVdWg1nXNS8OS2Pl6bpQs45FVXYFo1ZzJKWONxOccAVo+A/h1r1x/wAIdqvivxhNqtnoNslxptgdPW3kSZodgaeQN+8KKzAYVOeTk0AY2kfEC48PeCNNPhXwhbPPqnja+0OOza/fb5nmXJMxd8kZaLJHQBjjoBXWeNPF3jLw7pOnSXFv4JsbqSFmupdT1s21uZQeI4spubI53HGM9DUVh8KPstholr/bu/8AsvxdceJN32XHm+aZz5ON/GPP+9znb0GeD4i/CuTxR46g8WWer6fb3C6cNOlh1HR49QjEYkL74g7ARyZYgthgQBkcUAcZrnxC8Z+Kn+E/iHwbDY2lprs85ktLq9lRZJlgm3RyeWCHjG0kHn5gDiuiv/Gul+D/ABV8RNa1XREjudJ0bTbu+ntriR2u3ZZFSJUb5Vww2ggDO7J6VNbfCC80zwH4O0LQ/Ff2TVfCd3Jc2WozaeJUkEnmhkeHeOCspGQw5GfatPW/hZaeILjxe2u6o9xD4n0q0sJ0hh8poWgD/vVOTyWcMBjjb3oAq2PjvxnpXiXw7p/jnwxpmn2fiOY21pNYXzTPa3HltIsUwZQDkKRuUkZHpzWDB8X/ABg3h9/GE3g/TU8MWusPpt3KuoMbllW6NuZo0242q2MgnJwccYz02j/DzxBP4g0TVPGvjX/hIY9AdpdOt4tNW0BmKFBNMQ7eY4VjjG0ZJOKj/wCFV/8AFpr7wH/bn/H1qUt99s+y/d8y8Nzs2b+cZ25z747UAVfi/wDErW/Asl3eJbeFP7Ns7f7R5V/rQgvb1QMuIItuMgZAyfmPpTNJvodU/aT0/U4FIiu/AAnj3DkK94jDP51R8efA5vEviLxNqUHiCxtofEcKpdC60SK7ubcrF5Q8iZ2/drgA42kg5IIPI7Hw/wCA/wCyfGum+JP7U877D4Zj0HyPI279siv5u7ccZ242479aAO1ooooAKKKKACiiigAooooAKKKKACiiigAooooAKKKKACiiigAooooAKKKKACiiigAooooAKKKKACiiigAooooAKKKKAOB+NX/Hl4U/7GvTf/Rtd9XA/Gr/AI8vCn/Y16b/AOja76tp/wAKPzM4/HL5BRRRWJoFcD8Af+SbQ/8AYQv/AP0rlrvq4H4A/wDJNof+whf/APpXLW0f4MvVfqZv+IvR/od9RRRWJoFFFFABRRRQAUUUUAFFFFABRRRQAUUUUAFFFFABRRRQAUUUUAFFFFABRRRQAUUUUAFFFFABRRRQAUUUUAFFFFABRRRQAUUUUAFFFFABRRRQAUUUUAFFFFABRRRQAUUUUAFFFFABRRRQAUUUUAFFFFABRRRQAUUUUAFFFFABRRRQAUUUUAFFFFABRRRQAUUUUAFFFFABRRRQAUUUUAFFFFABRRRQAUUUUAFFFFABRRRQAUUUUAFFFFABRRRQAUUUUAcD8av+PLwp/wBjXpv/AKNrvq4H41f8eXhT/sa9N/8ARtd9W0/4UfmZx+OXyCiiisTQK8b+Gfi//hFfCv8AYmp+EvGL3MN9eOzQaJM8ZD3EjqQ2OflYV7JRWtOooxcZK9yJRbaaZwP/AAtGw/6FDxz/AOCCb/Cj/haNh/0KHjn/AMEE3+Fd9RT56X8v4i5Z9/wOB/4WjYf9Ch45/wDBBN/hR/wtGw/6FDxz/wCCCb/Cu+oo56X8v4hyz7/gcD/wtGw/6FDxz/4IJv8ACj/haNh/0KHjn/wQTf4V31FHPS/l/EOWff8AA4H/AIWjYf8AQoeOf/BBN/hR/wALRsP+hQ8c/wDggm/wrvqKOel/L+Ics+/4HA/8LRsP+hQ8c/8Aggm/wo/4WjYf9Ch45/8ABBN/hXfUUc9L+X8Q5Z9/wOB/4WjYf9Ch45/8EE3+FH/C0bD/AKFDxz/4IJv8K76ijnpfy/iHLPv+BwP/AAtGw/6FDxz/AOCCb/Cj/haNh/0KHjn/AMEE3+Fd9RRz0v5fxDln3/A4H/haNh/0KHjn/wAEE3+FH/C0bD/oUPHP/ggm/wAK76ijnpfy/iHLPv8AgcD/AMLRsP8AoUPHP/ggm/wo/wCFo2H/AEKHjn/wQTf4V31FHPS/l/EOWff8Dgf+Fo2H/QoeOf8AwQTf4Uf8LRsP+hQ8c/8Aggm/wrvqKOel/L+Ics+/4HA/8LRsP+hQ8c/+CCb/AAo/4WjYf9Ch45/8EE3+Fd9RRz0v5fxDln3/AAOB/wCFo2H/AEKHjn/wQTf4Uf8AC0bD/oUPHP8A4IJv8K76ijnpfy/iHLPv+BwP/C0bD/oUPHP/AIIJv8KP+Fo2H/QoeOf/AAQTf4V31FHPS/l/EOWff8Dgf+Fo2H/QoeOf/BBN/hR/wtGw/wChQ8c/+CCb/Cu+oo56X8v4hyz7/gcD/wALRsP+hQ8c/wDggm/wo/4WjYf9Ch45/wDBBN/hXfUUc9L+X8Q5Z9/wOB/4WjYf9Ch45/8ABBN/hR/wtGw/6FDxz/4IJv8ACu+oo56X8v4hyz7/AIHA/wDC0bD/AKFDxz/4IJv8KP8AhaNh/wBCh45/8EE3+Fd9RRz0v5fxDln3/A4H/haNh/0KHjn/AMEE3+FH/C0bD/oUPHP/AIIJv8K76ijnpfy/iHLPv+BwP/C0bD/oUPHP/ggm/wAKP+Fo2H/QoeOf/BBN/hXfUUc9L+X8Q5Z9/wADgf8AhaNh/wBCh45/8EE3+FH/AAtGw/6FDxz/AOCCb/Cu+oo56X8v4hyz7/gcD/wtGw/6FDxz/wCCCb/Cj/haNh/0KHjn/wAEE3+Fd9RRz0v5fxDln3/A4H/haNh/0KHjn/wQTf4Uf8LRsP8AoUPHP/ggm/wrvqKOel/L+Ics+/4HA/8AC0bD/oUPHP8A4IJv8KP+Fo2H/QoeOf8AwQTf4V31FHPS/l/EOWff8Dgf+Fo2H/QoeOf/AAQTf4Uf8LRsP+hQ8c/+CCb/AArvqKOel/L+Ics+/wCBwP8AwtGw/wChQ8c/+CCb/Cj/AIWjYf8AQoeOf/BBN/hXfUUc9L+X8Q5Z9/wOB/4WjYf9Ch45/wDBBN/hR/wtGw/6FDxz/wCCCb/Cu+oo56X8v4hyz7/gcD/wtGw/6FDxz/4IJv8ACj/haNh/0KHjn/wQTf4V31FHPS/l/EOWff8AA4H/AIWjYf8AQoeOf/BBN/hR/wALRsP+hQ8c/wDggm/wrvqKOel/L+Ics+/4HA/8LRsP+hQ8c/8Aggm/wo/4WjYf9Ch45/8ABBN/hXfUUc9L+X8Q5Z9/wOB/4WjYf9Ch45/8EE3+FH/C0bD/AKFDxz/4IJv8K76ijnpfy/iHLPv+BwP/AAtGw/6FDxz/AOCCb/Cj/haNh/0KHjn/AMEE3+Fd9RRz0v5fxDln3/A4H/haNh/0KHjn/wAEE3+FH/C0bD/oUPHP/ggm/wAK76ijnpfy/iHLPv8AgcD/AMLRsP8AoUPHP/ggm/wo/wCFo2H/AEKHjn/wQTf4V31FHPS/l/EOWff8Dgf+Fo2H/QoeOf8AwQTf4Uf8LRsP+hQ8c/8Aggm/wrvqKOel/L+Ics+/4HA/8LRsP+hQ8c/+CCb/AAo/4WjYf9Ch45/8EE3+Fd9RRz0v5fxDln3/AAOB/wCFo2H/AEKHjn/wQTf4Uf8AC0bD/oUPHP8A4IJv8K76ijnpfy/iHLPv+BwP/C0bD/oUPHP/AIIJv8KP+Fo2H/QoeOf/AAQTf4V31FHPS/l/EOWff8Dgf+Fo2H/QoeOf/BBN/hR/wtGw/wChQ8c/+CCb/Cu+oo56X8v4hyz7/gcD/wALRsP+hQ8c/wDggm/wo/4WjYf9Ch45/wDBBN/hXfUUc9L+X8Q5Z9/wOB/4WjYf9Ch45/8ABBN/hR/wtGw/6FDxz/4IJv8ACu+oo56X8v4hyz7/AIHA/wDC0bD/AKFDxz/4IJv8KP8AhaNh/wBCh45/8EE3+Fd9RRz0v5fxDln3/A4H/haNh/0KHjn/AMEE3+FH/C0bD/oUPHP/AIIJv8K76ijnpfy/iHLPv+BwP/C0bD/oUPHP/ggm/wAKP+Fo2H/QoeOf/BBN/hXfUUc9L+X8Q5Z9/wADgf8AhaNh/wBCh45/8EE3+FH/AAtGw/6FDxz/AOCCb/Cu+oo56X8v4hyz7/gcD/wtGw/6FDxz/wCCCb/Cj/haNh/0KHjn/wAEE3+Fd9RRz0v5fxDln3/A4H/haNh/0KHjn/wQTf4Uf8LRsP8AoUPHP/ggm/wrvqKOel/L+Ics+/4HA/8AC0bD/oUPHP8A4IJv8KP+Fo2H/QoeOf8AwQTf4V31FHPS/l/EOWff8Dgf+Fo2H/QoeOf/AAQTf4Uf8LRsP+hQ8c/+CCb/AArvqKOel/L+Ics+/wCBwP8AwtGw/wChQ8c/+CCb/Cj/AIWjYf8AQoeOf/BBN/hXfUUc9L+X8Q5Z9/wPIPGvilvFtx4a07TfCvi2F4fEVjdSyXejSxRpGknzMWIwMA16/RRSqVFJJJWSHGLTbbCiiisiz//Z"/>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Rectangle 3"/>
          <p:cNvSpPr/>
          <p:nvPr/>
        </p:nvSpPr>
        <p:spPr>
          <a:xfrm>
            <a:off x="597877" y="544932"/>
            <a:ext cx="10717823" cy="2308324"/>
          </a:xfrm>
          <a:prstGeom prst="rect">
            <a:avLst/>
          </a:prstGeom>
        </p:spPr>
        <p:txBody>
          <a:bodyPr wrap="square">
            <a:spAutoFit/>
          </a:bodyPr>
          <a:lstStyle/>
          <a:p>
            <a:pPr algn="just"/>
            <a:r>
              <a:rPr lang="en-US"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We are a church school and a village school. We are extremely proud of our school, our children and their success in all aspects of school life.</a:t>
            </a:r>
          </a:p>
          <a:p>
            <a:pPr algn="just"/>
            <a:endParaRPr lang="en-US"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just"/>
            <a:r>
              <a:rPr lang="en-US"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Our school is a place of education where a love of learning and life is nurtured, where standards are high and where partnerships enhance our achievements.</a:t>
            </a:r>
          </a:p>
          <a:p>
            <a:pPr algn="just"/>
            <a:endParaRPr lang="en-US"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just"/>
            <a:r>
              <a:rPr lang="en-US"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We hold strongly to our founding principles and values as a Church School and our place within a very special village community</a:t>
            </a:r>
            <a:endParaRPr lang="en-US" b="0" i="0" dirty="0">
              <a:solidFill>
                <a:schemeClr val="accent3"/>
              </a:solidFill>
              <a:effectLst/>
              <a:latin typeface="Open Sans" panose="020B0606030504020204" pitchFamily="34" charset="0"/>
              <a:ea typeface="Open Sans" panose="020B0606030504020204" pitchFamily="34" charset="0"/>
              <a:cs typeface="Open Sans" panose="020B0606030504020204" pitchFamily="34" charset="0"/>
            </a:endParaRPr>
          </a:p>
        </p:txBody>
      </p:sp>
      <p:sp>
        <p:nvSpPr>
          <p:cNvPr id="8" name="Rounded Rectangle 7"/>
          <p:cNvSpPr/>
          <p:nvPr/>
        </p:nvSpPr>
        <p:spPr>
          <a:xfrm>
            <a:off x="212725" y="337020"/>
            <a:ext cx="11665448" cy="6107742"/>
          </a:xfrm>
          <a:prstGeom prst="roundRect">
            <a:avLst/>
          </a:prstGeom>
          <a:noFill/>
          <a:ln w="57150">
            <a:solidFill>
              <a:srgbClr val="C80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22031" y="2844972"/>
            <a:ext cx="11175023" cy="2769989"/>
          </a:xfrm>
          <a:prstGeom prst="rect">
            <a:avLst/>
          </a:prstGeom>
        </p:spPr>
        <p:txBody>
          <a:bodyPr wrap="square">
            <a:spAutoFit/>
          </a:bodyPr>
          <a:lstStyle/>
          <a:p>
            <a:pPr algn="ctr"/>
            <a:r>
              <a:rPr lang="en-US" sz="2400" b="1"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Our school's vision</a:t>
            </a:r>
            <a:endParaRPr lang="en-US" sz="2400" b="1"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i="1"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I came that they may have life and life in all its fullness</a:t>
            </a:r>
            <a:r>
              <a:rPr lang="en-US" i="1" dirty="0">
                <a:solidFill>
                  <a:schemeClr val="accent3"/>
                </a:solidFill>
                <a:latin typeface="Open Sans" panose="020B0606030504020204" pitchFamily="34" charset="0"/>
                <a:ea typeface="Open Sans" panose="020B0606030504020204" pitchFamily="34" charset="0"/>
                <a:cs typeface="Open Sans" panose="020B0606030504020204" pitchFamily="34" charset="0"/>
              </a:rPr>
              <a:t>. (John 10:10)</a:t>
            </a:r>
            <a:endPar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We will be a village school which provides an outstanding, rich and broad curriculum in our caring, Christian environment. We aspire for </a:t>
            </a:r>
            <a:r>
              <a:rPr lang="en-US" i="1" dirty="0">
                <a:solidFill>
                  <a:schemeClr val="accent3"/>
                </a:solidFill>
                <a:latin typeface="Open Sans" panose="020B0606030504020204" pitchFamily="34" charset="0"/>
                <a:ea typeface="Open Sans" panose="020B0606030504020204" pitchFamily="34" charset="0"/>
                <a:cs typeface="Open Sans" panose="020B0606030504020204" pitchFamily="34" charset="0"/>
              </a:rPr>
              <a:t>all</a:t>
            </a: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 to reach out to the wider community and world, as they achieve their full potential academically, socially, culturally and spiritually.</a:t>
            </a:r>
          </a:p>
          <a:p>
            <a:pPr algn="ctr"/>
            <a:r>
              <a:rPr lang="en-US" sz="2400" b="1"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Our school's mission</a:t>
            </a:r>
            <a:endParaRPr lang="en-US" sz="2400" b="1"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i="1"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And now these three remain: faith, hope and love. But the greatest of these is love.</a:t>
            </a:r>
            <a:r>
              <a:rPr lang="en-US" i="1" dirty="0">
                <a:solidFill>
                  <a:schemeClr val="accent3"/>
                </a:solidFill>
                <a:latin typeface="Open Sans" panose="020B0606030504020204" pitchFamily="34" charset="0"/>
                <a:ea typeface="Open Sans" panose="020B0606030504020204" pitchFamily="34" charset="0"/>
                <a:cs typeface="Open Sans" panose="020B0606030504020204" pitchFamily="34" charset="0"/>
              </a:rPr>
              <a:t> (Corinthians 13:13)</a:t>
            </a:r>
            <a:endPar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We celebrate </a:t>
            </a:r>
            <a:r>
              <a:rPr lang="en-US" i="1" dirty="0">
                <a:solidFill>
                  <a:schemeClr val="accent3"/>
                </a:solidFill>
                <a:latin typeface="Open Sans" panose="020B0606030504020204" pitchFamily="34" charset="0"/>
                <a:ea typeface="Open Sans" panose="020B0606030504020204" pitchFamily="34" charset="0"/>
                <a:cs typeface="Open Sans" panose="020B0606030504020204" pitchFamily="34" charset="0"/>
              </a:rPr>
              <a:t>all</a:t>
            </a: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 successes in our happy, inclusive and aspirational school. Our mission is underpinned by our Christian values: </a:t>
            </a:r>
            <a:r>
              <a:rPr lang="en-US" b="1" dirty="0">
                <a:solidFill>
                  <a:schemeClr val="accent3"/>
                </a:solidFill>
                <a:latin typeface="Open Sans" panose="020B0606030504020204" pitchFamily="34" charset="0"/>
                <a:ea typeface="Open Sans" panose="020B0606030504020204" pitchFamily="34" charset="0"/>
                <a:cs typeface="Open Sans" panose="020B0606030504020204" pitchFamily="34" charset="0"/>
              </a:rPr>
              <a:t>forgiveness, thankfulness and respect.</a:t>
            </a: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 These values are overarched by </a:t>
            </a:r>
            <a:r>
              <a:rPr lang="en-US" b="1" dirty="0">
                <a:solidFill>
                  <a:schemeClr val="accent3"/>
                </a:solidFill>
                <a:latin typeface="Open Sans" panose="020B0606030504020204" pitchFamily="34" charset="0"/>
                <a:ea typeface="Open Sans" panose="020B0606030504020204" pitchFamily="34" charset="0"/>
                <a:cs typeface="Open Sans" panose="020B0606030504020204" pitchFamily="34" charset="0"/>
              </a:rPr>
              <a:t>love</a:t>
            </a:r>
            <a:r>
              <a:rPr lang="en-US" dirty="0">
                <a:solidFill>
                  <a:schemeClr val="accent3"/>
                </a:solidFill>
                <a:latin typeface="Open Sans" panose="020B0606030504020204" pitchFamily="34" charset="0"/>
                <a:ea typeface="Open Sans" panose="020B0606030504020204" pitchFamily="34" charset="0"/>
                <a:cs typeface="Open Sans" panose="020B0606030504020204" pitchFamily="34" charset="0"/>
              </a:rPr>
              <a:t>.</a:t>
            </a:r>
            <a:endParaRPr lang="en-US" b="0" i="0" dirty="0">
              <a:solidFill>
                <a:schemeClr val="accent3"/>
              </a:solidFill>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85200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4724400" y="2931954"/>
            <a:ext cx="2743200" cy="369332"/>
          </a:xfrm>
          <a:prstGeom prst="rect">
            <a:avLst/>
          </a:prstGeom>
        </p:spPr>
        <p:txBody>
          <a:bodyPr rtlCol="0">
            <a:spAutoFit/>
          </a:bodyP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12"/>
          <p:cNvSpPr>
            <a:spLocks noGrp="1"/>
          </p:cNvSpPr>
          <p:nvPr>
            <p:ph type="title"/>
          </p:nvPr>
        </p:nvSpPr>
        <p:spPr>
          <a:xfrm>
            <a:off x="1223493" y="213552"/>
            <a:ext cx="9736428" cy="1306153"/>
          </a:xfrm>
        </p:spPr>
        <p:txBody>
          <a:bodyPr>
            <a:noAutofit/>
          </a:bodyPr>
          <a:lstStyle/>
          <a:p>
            <a:r>
              <a:rPr lang="en-US" sz="4800" dirty="0">
                <a:solidFill>
                  <a:schemeClr val="bg1"/>
                </a:solidFill>
                <a:latin typeface="Open Sans" panose="020B0606030504020204" pitchFamily="34" charset="0"/>
                <a:ea typeface="Open Sans" panose="020B0606030504020204" pitchFamily="34" charset="0"/>
                <a:cs typeface="Open Sans" panose="020B0606030504020204" pitchFamily="34" charset="0"/>
              </a:rPr>
              <a:t>Home-School Communication</a:t>
            </a:r>
            <a:r>
              <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p>
        </p:txBody>
      </p:sp>
      <p:sp>
        <p:nvSpPr>
          <p:cNvPr id="5" name="Content Placeholder 2"/>
          <p:cNvSpPr txBox="1">
            <a:spLocks/>
          </p:cNvSpPr>
          <p:nvPr/>
        </p:nvSpPr>
        <p:spPr>
          <a:xfrm>
            <a:off x="2488222" y="1857722"/>
            <a:ext cx="6613367" cy="4039047"/>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GB" sz="54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Class Teacher</a:t>
            </a:r>
          </a:p>
          <a:p>
            <a:pPr marL="0" indent="0" algn="ctr">
              <a:buFontTx/>
              <a:buNone/>
            </a:pPr>
            <a:r>
              <a:rPr lang="en-US" sz="29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Mr Darby</a:t>
            </a:r>
            <a:endParaRPr lang="en-GB" sz="29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lgn="ctr">
              <a:buFontTx/>
              <a:buNone/>
            </a:pPr>
            <a:endParaRPr lang="en-GB" sz="54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lgn="ctr">
              <a:buFontTx/>
              <a:buNone/>
            </a:pPr>
            <a:r>
              <a:rPr lang="en-GB" sz="54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Key Stage Leader</a:t>
            </a:r>
          </a:p>
          <a:p>
            <a:pPr marL="0" indent="0" algn="ctr">
              <a:buFontTx/>
              <a:buNone/>
            </a:pPr>
            <a:r>
              <a:rPr lang="en-GB" sz="28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Miss Valentine</a:t>
            </a:r>
          </a:p>
          <a:p>
            <a:pPr marL="0" indent="0" algn="ctr">
              <a:buFontTx/>
              <a:buNone/>
            </a:pPr>
            <a:endParaRPr lang="en-GB" sz="28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lgn="ctr">
              <a:buFontTx/>
              <a:buNone/>
            </a:pPr>
            <a:endParaRPr lang="en-GB" sz="28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lgn="ctr">
              <a:buFontTx/>
              <a:buNone/>
            </a:pPr>
            <a:r>
              <a:rPr lang="en-GB" sz="54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Head teacher</a:t>
            </a:r>
          </a:p>
          <a:p>
            <a:pPr marL="0" indent="0" algn="ctr">
              <a:buFontTx/>
              <a:buNone/>
            </a:pPr>
            <a:r>
              <a:rPr lang="en-GB" sz="2800" kern="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Mr Wheatley</a:t>
            </a:r>
            <a:endParaRPr lang="en-GB" sz="2800" kern="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583822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2"/>
          <p:cNvSpPr>
            <a:spLocks noGrp="1"/>
          </p:cNvSpPr>
          <p:nvPr>
            <p:ph type="title"/>
          </p:nvPr>
        </p:nvSpPr>
        <p:spPr>
          <a:xfrm>
            <a:off x="2026637" y="1281442"/>
            <a:ext cx="7838941" cy="1233424"/>
          </a:xfrm>
        </p:spPr>
        <p:txBody>
          <a:bodyPr/>
          <a:lstStyle/>
          <a:p>
            <a: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r>
            <a:b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Thank you</a:t>
            </a:r>
            <a:b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r>
            <a:b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7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Any questions? </a:t>
            </a: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 </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1202" y="4204921"/>
            <a:ext cx="3333750" cy="857250"/>
          </a:xfrm>
          <a:prstGeom prst="rect">
            <a:avLst/>
          </a:prstGeom>
        </p:spPr>
      </p:pic>
    </p:spTree>
    <p:extLst>
      <p:ext uri="{BB962C8B-B14F-4D97-AF65-F5344CB8AC3E}">
        <p14:creationId xmlns:p14="http://schemas.microsoft.com/office/powerpoint/2010/main" val="39958133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2"/>
          <p:cNvSpPr>
            <a:spLocks noGrp="1"/>
          </p:cNvSpPr>
          <p:nvPr>
            <p:ph type="title"/>
          </p:nvPr>
        </p:nvSpPr>
        <p:spPr>
          <a:xfrm>
            <a:off x="1415448" y="274542"/>
            <a:ext cx="9133730" cy="1233424"/>
          </a:xfrm>
        </p:spPr>
        <p:txBody>
          <a:bodyPr/>
          <a:lstStyle/>
          <a:p>
            <a:pPr algn="ctr"/>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Impact Curriculum</a:t>
            </a:r>
            <a:endParaRPr lang="en-US" sz="6600" dirty="0">
              <a:solidFill>
                <a:srgbClr val="CC66FF"/>
              </a:solidFill>
              <a:latin typeface="Letter-join 40" pitchFamily="50" charset="0"/>
            </a:endParaRPr>
          </a:p>
        </p:txBody>
      </p:sp>
      <p:sp>
        <p:nvSpPr>
          <p:cNvPr id="2" name="TextBox 1"/>
          <p:cNvSpPr txBox="1"/>
          <p:nvPr/>
        </p:nvSpPr>
        <p:spPr>
          <a:xfrm>
            <a:off x="281468" y="1652652"/>
            <a:ext cx="11665449" cy="2031325"/>
          </a:xfrm>
          <a:prstGeom prst="rect">
            <a:avLst/>
          </a:prstGeom>
        </p:spPr>
        <p:txBody>
          <a:bodyPr rtlCol="0">
            <a:spAutoFit/>
          </a:bodyPr>
          <a:lstStyle/>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The IMPACT Curriculum at </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Turton</a:t>
            </a: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Edgworth</a:t>
            </a: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 CE/Methodist Primary School</a:t>
            </a: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I-</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nclusive</a:t>
            </a: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M-</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ade</a:t>
            </a: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 to measure</a:t>
            </a: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P-</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rogressive</a:t>
            </a: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A-</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spirational</a:t>
            </a: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C-</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uriosity</a:t>
            </a: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T-</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urton</a:t>
            </a: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US" dirty="0" err="1">
                <a:solidFill>
                  <a:schemeClr val="bg1"/>
                </a:solidFill>
                <a:latin typeface="Open Sans" panose="020B0606030504020204" pitchFamily="34" charset="0"/>
                <a:ea typeface="Open Sans" panose="020B0606030504020204" pitchFamily="34" charset="0"/>
                <a:cs typeface="Open Sans" panose="020B0606030504020204" pitchFamily="34" charset="0"/>
              </a:rPr>
              <a:t>Edgworth</a:t>
            </a: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8" name="Rounded Rectangle 7"/>
          <p:cNvSpPr/>
          <p:nvPr/>
        </p:nvSpPr>
        <p:spPr>
          <a:xfrm>
            <a:off x="351028" y="1580127"/>
            <a:ext cx="11665448" cy="2103850"/>
          </a:xfrm>
          <a:prstGeom prst="roundRect">
            <a:avLst/>
          </a:prstGeom>
          <a:noFill/>
          <a:ln w="57150">
            <a:solidFill>
              <a:srgbClr val="C80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190504" y="3879231"/>
            <a:ext cx="10128739" cy="2677656"/>
          </a:xfrm>
          <a:prstGeom prst="rect">
            <a:avLst/>
          </a:prstGeom>
        </p:spPr>
        <p:txBody>
          <a:bodyPr wrap="square">
            <a:spAutoFit/>
          </a:bodyPr>
          <a:lstStyle/>
          <a:p>
            <a:pPr algn="just"/>
            <a:r>
              <a:rPr lang="en-US" sz="14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We </a:t>
            </a:r>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have written our own bespoke curriculum at </a:t>
            </a:r>
            <a:r>
              <a:rPr lang="en-US" sz="14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Turton</a:t>
            </a:r>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r>
              <a:rPr lang="en-US" sz="14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Edgworth</a:t>
            </a:r>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 in order to ensure we meet the needs of our children and this unique community. The IMPACT Curriculum began with our own vision and mission statements and The National Curriculum and meets all the requirements of this; however, it is much more ambitious in all subjects. All learning begins in the EYFS.</a:t>
            </a:r>
          </a:p>
          <a:p>
            <a:pPr algn="just"/>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We highlighted subjects in which had the strongest skillsets and combine the use of well-researched schemes of work and the knowledge of highly skilled leaders in school to ensure fidelity whilst creating a curriculum that delivers a positive IMPACT for our children.</a:t>
            </a:r>
          </a:p>
          <a:p>
            <a:pPr algn="just"/>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The IMPACT Curriculum is sequential and progressive to ensure we have curious learners rooted in asking questions and finding solutions – it builds on children’s prior knowledge and experiences. The IMPACT Curriculum also takes into account our locality, and this is a golden thread throughout. It promotes a holistic approach to learning and growing (academically, socially, culturally and spiritually), is inclusive, accessible to all and delivers high quality teaching, learning and experiences resulting in high outcomes for learners.</a:t>
            </a:r>
            <a:endParaRPr lang="en-US" sz="1400" b="0"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924986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2"/>
          <p:cNvSpPr>
            <a:spLocks noGrp="1"/>
          </p:cNvSpPr>
          <p:nvPr>
            <p:ph type="title"/>
          </p:nvPr>
        </p:nvSpPr>
        <p:spPr>
          <a:xfrm>
            <a:off x="1560090" y="0"/>
            <a:ext cx="9133730" cy="1233424"/>
          </a:xfrm>
        </p:spPr>
        <p:txBody>
          <a:bodyPr/>
          <a:lstStyle/>
          <a:p>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Our timetable </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213418454"/>
              </p:ext>
            </p:extLst>
          </p:nvPr>
        </p:nvGraphicFramePr>
        <p:xfrm>
          <a:off x="712921" y="1154624"/>
          <a:ext cx="10593094" cy="4728911"/>
        </p:xfrm>
        <a:graphic>
          <a:graphicData uri="http://schemas.openxmlformats.org/drawingml/2006/table">
            <a:tbl>
              <a:tblPr firstRow="1" firstCol="1" bandRow="1">
                <a:tableStyleId>{16D9F66E-5EB9-4882-86FB-DCBF35E3C3E4}</a:tableStyleId>
              </a:tblPr>
              <a:tblGrid>
                <a:gridCol w="989506">
                  <a:extLst>
                    <a:ext uri="{9D8B030D-6E8A-4147-A177-3AD203B41FA5}">
                      <a16:colId xmlns:a16="http://schemas.microsoft.com/office/drawing/2014/main" val="462737698"/>
                    </a:ext>
                  </a:extLst>
                </a:gridCol>
                <a:gridCol w="960737">
                  <a:extLst>
                    <a:ext uri="{9D8B030D-6E8A-4147-A177-3AD203B41FA5}">
                      <a16:colId xmlns:a16="http://schemas.microsoft.com/office/drawing/2014/main" val="3357925248"/>
                    </a:ext>
                  </a:extLst>
                </a:gridCol>
                <a:gridCol w="1697379">
                  <a:extLst>
                    <a:ext uri="{9D8B030D-6E8A-4147-A177-3AD203B41FA5}">
                      <a16:colId xmlns:a16="http://schemas.microsoft.com/office/drawing/2014/main" val="1736315035"/>
                    </a:ext>
                  </a:extLst>
                </a:gridCol>
                <a:gridCol w="882758">
                  <a:extLst>
                    <a:ext uri="{9D8B030D-6E8A-4147-A177-3AD203B41FA5}">
                      <a16:colId xmlns:a16="http://schemas.microsoft.com/office/drawing/2014/main" val="281386811"/>
                    </a:ext>
                  </a:extLst>
                </a:gridCol>
                <a:gridCol w="590524">
                  <a:extLst>
                    <a:ext uri="{9D8B030D-6E8A-4147-A177-3AD203B41FA5}">
                      <a16:colId xmlns:a16="http://schemas.microsoft.com/office/drawing/2014/main" val="2224207951"/>
                    </a:ext>
                  </a:extLst>
                </a:gridCol>
                <a:gridCol w="916070">
                  <a:extLst>
                    <a:ext uri="{9D8B030D-6E8A-4147-A177-3AD203B41FA5}">
                      <a16:colId xmlns:a16="http://schemas.microsoft.com/office/drawing/2014/main" val="2934620900"/>
                    </a:ext>
                  </a:extLst>
                </a:gridCol>
                <a:gridCol w="773738">
                  <a:extLst>
                    <a:ext uri="{9D8B030D-6E8A-4147-A177-3AD203B41FA5}">
                      <a16:colId xmlns:a16="http://schemas.microsoft.com/office/drawing/2014/main" val="3808888979"/>
                    </a:ext>
                  </a:extLst>
                </a:gridCol>
                <a:gridCol w="757082">
                  <a:extLst>
                    <a:ext uri="{9D8B030D-6E8A-4147-A177-3AD203B41FA5}">
                      <a16:colId xmlns:a16="http://schemas.microsoft.com/office/drawing/2014/main" val="3850760883"/>
                    </a:ext>
                  </a:extLst>
                </a:gridCol>
                <a:gridCol w="1240858">
                  <a:extLst>
                    <a:ext uri="{9D8B030D-6E8A-4147-A177-3AD203B41FA5}">
                      <a16:colId xmlns:a16="http://schemas.microsoft.com/office/drawing/2014/main" val="2870095547"/>
                    </a:ext>
                  </a:extLst>
                </a:gridCol>
                <a:gridCol w="533743">
                  <a:extLst>
                    <a:ext uri="{9D8B030D-6E8A-4147-A177-3AD203B41FA5}">
                      <a16:colId xmlns:a16="http://schemas.microsoft.com/office/drawing/2014/main" val="587195401"/>
                    </a:ext>
                  </a:extLst>
                </a:gridCol>
                <a:gridCol w="1250699">
                  <a:extLst>
                    <a:ext uri="{9D8B030D-6E8A-4147-A177-3AD203B41FA5}">
                      <a16:colId xmlns:a16="http://schemas.microsoft.com/office/drawing/2014/main" val="4118934718"/>
                    </a:ext>
                  </a:extLst>
                </a:gridCol>
              </a:tblGrid>
              <a:tr h="310820">
                <a:tc>
                  <a:txBody>
                    <a:bodyPr/>
                    <a:lstStyle/>
                    <a:p>
                      <a:pPr algn="l">
                        <a:lnSpc>
                          <a:spcPct val="107000"/>
                        </a:lnSpc>
                      </a:pPr>
                      <a:endParaRPr lang="en-GB" sz="1600" dirty="0">
                        <a:effectLst/>
                        <a:latin typeface="Calibri" panose="020F0502020204030204" pitchFamily="34"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a:effectLst/>
                        </a:rPr>
                        <a:t>Register</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dirty="0">
                          <a:effectLst/>
                        </a:rPr>
                        <a:t>Session 1</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a:effectLst/>
                        </a:rPr>
                        <a:t>Worship</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a:effectLst/>
                        </a:rPr>
                        <a:t>Break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a:effectLst/>
                        </a:rPr>
                        <a:t>Session 2</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a:effectLst/>
                        </a:rPr>
                        <a:t>Lunch</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a:effectLst/>
                        </a:rPr>
                        <a:t>Session 3a</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a:effectLst/>
                        </a:rPr>
                        <a:t>Session 3b</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a:effectLst/>
                        </a:rPr>
                        <a:t>Break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tc>
                  <a:txBody>
                    <a:bodyPr/>
                    <a:lstStyle/>
                    <a:p>
                      <a:pPr algn="ctr">
                        <a:lnSpc>
                          <a:spcPct val="118000"/>
                        </a:lnSpc>
                        <a:spcAft>
                          <a:spcPts val="1400"/>
                        </a:spcAft>
                      </a:pPr>
                      <a:r>
                        <a:rPr lang="en-US" sz="1400" kern="1400">
                          <a:effectLst/>
                        </a:rPr>
                        <a:t>Session 4</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tc>
                <a:extLst>
                  <a:ext uri="{0D108BD9-81ED-4DB2-BD59-A6C34878D82A}">
                    <a16:rowId xmlns:a16="http://schemas.microsoft.com/office/drawing/2014/main" val="370144535"/>
                  </a:ext>
                </a:extLst>
              </a:tr>
              <a:tr h="409851">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9:00 – 9:10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a:effectLst/>
                        </a:rPr>
                        <a:t>9:10 – 10:10</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dirty="0">
                          <a:effectLst/>
                        </a:rPr>
                        <a:t>10:10 - </a:t>
                      </a:r>
                      <a:r>
                        <a:rPr lang="en-US" sz="1400" kern="1400" dirty="0" smtClean="0">
                          <a:effectLst/>
                        </a:rPr>
                        <a:t>10:30</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10:30 – 10:45</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10:45 - 12:00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Lunch</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13:00 – 13:10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a:effectLst/>
                        </a:rPr>
                        <a:t>13:10 - 14:10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14:10 - 14:20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14:15 - 15:30</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3151618602"/>
                  </a:ext>
                </a:extLst>
              </a:tr>
              <a:tr h="742833">
                <a:tc>
                  <a:txBody>
                    <a:bodyPr/>
                    <a:lstStyle/>
                    <a:p>
                      <a:pPr algn="ctr">
                        <a:lnSpc>
                          <a:spcPct val="118000"/>
                        </a:lnSpc>
                        <a:spcAft>
                          <a:spcPts val="1400"/>
                        </a:spcAft>
                      </a:pPr>
                      <a:r>
                        <a:rPr lang="en-US" sz="1400" kern="1400">
                          <a:effectLst/>
                        </a:rPr>
                        <a:t>Monday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Reg &amp; Morning Task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err="1">
                          <a:solidFill>
                            <a:schemeClr val="dk1"/>
                          </a:solidFill>
                          <a:effectLst/>
                          <a:latin typeface="+mn-lt"/>
                          <a:ea typeface="+mn-ea"/>
                          <a:cs typeface="+mn-cs"/>
                        </a:rPr>
                        <a:t>Maths</a:t>
                      </a:r>
                      <a:endParaRPr lang="en-GB" sz="1400" kern="1400" dirty="0">
                        <a:solidFill>
                          <a:schemeClr val="dk1"/>
                        </a:solidFill>
                        <a:effectLst/>
                        <a:latin typeface="+mn-lt"/>
                        <a:ea typeface="+mn-ea"/>
                        <a:cs typeface="+mn-cs"/>
                      </a:endParaRPr>
                    </a:p>
                  </a:txBody>
                  <a:tcPr marL="0" marR="0" marT="0" marB="0" anchor="ctr"/>
                </a:tc>
                <a:tc>
                  <a:txBody>
                    <a:bodyPr/>
                    <a:lstStyle/>
                    <a:p>
                      <a:pPr algn="ctr">
                        <a:lnSpc>
                          <a:spcPct val="118000"/>
                        </a:lnSpc>
                        <a:spcAft>
                          <a:spcPts val="1400"/>
                        </a:spcAft>
                      </a:pPr>
                      <a:r>
                        <a:rPr lang="en-US" sz="1400" kern="1400" dirty="0">
                          <a:effectLst/>
                        </a:rPr>
                        <a:t>Worship</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dirty="0">
                          <a:effectLst/>
                        </a:rPr>
                        <a:t> </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dirty="0">
                          <a:effectLst/>
                        </a:rPr>
                        <a:t>English</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Spellings</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RE</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PSHE</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4042032482"/>
                  </a:ext>
                </a:extLst>
              </a:tr>
              <a:tr h="742833">
                <a:tc>
                  <a:txBody>
                    <a:bodyPr/>
                    <a:lstStyle/>
                    <a:p>
                      <a:pPr algn="ctr">
                        <a:lnSpc>
                          <a:spcPct val="118000"/>
                        </a:lnSpc>
                        <a:spcAft>
                          <a:spcPts val="1400"/>
                        </a:spcAft>
                      </a:pPr>
                      <a:r>
                        <a:rPr lang="en-US" sz="1400" kern="1400">
                          <a:effectLst/>
                        </a:rPr>
                        <a:t>Tuesday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Reg &amp; Morning Task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err="1">
                          <a:solidFill>
                            <a:schemeClr val="dk1"/>
                          </a:solidFill>
                          <a:effectLst/>
                          <a:latin typeface="+mn-lt"/>
                          <a:ea typeface="+mn-ea"/>
                          <a:cs typeface="+mn-cs"/>
                        </a:rPr>
                        <a:t>Maths</a:t>
                      </a:r>
                      <a:endParaRPr lang="en-GB" sz="1400" kern="1400" dirty="0">
                        <a:solidFill>
                          <a:schemeClr val="dk1"/>
                        </a:solidFill>
                        <a:effectLst/>
                        <a:latin typeface="+mn-lt"/>
                        <a:ea typeface="+mn-ea"/>
                        <a:cs typeface="+mn-cs"/>
                      </a:endParaRPr>
                    </a:p>
                  </a:txBody>
                  <a:tcPr marL="0" marR="0" marT="0" marB="0" anchor="ctr"/>
                </a:tc>
                <a:tc>
                  <a:txBody>
                    <a:bodyPr/>
                    <a:lstStyle/>
                    <a:p>
                      <a:pPr algn="ctr">
                        <a:lnSpc>
                          <a:spcPct val="118000"/>
                        </a:lnSpc>
                        <a:spcAft>
                          <a:spcPts val="1400"/>
                        </a:spcAft>
                      </a:pPr>
                      <a:r>
                        <a:rPr lang="en-US" sz="1400" kern="1400">
                          <a:effectLst/>
                        </a:rPr>
                        <a:t>Worship</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dirty="0">
                          <a:effectLst/>
                        </a:rPr>
                        <a:t> </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dirty="0">
                          <a:effectLst/>
                        </a:rPr>
                        <a:t>English</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dirty="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Spellings</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Science</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Spanish/Music</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974406835"/>
                  </a:ext>
                </a:extLst>
              </a:tr>
              <a:tr h="742833">
                <a:tc>
                  <a:txBody>
                    <a:bodyPr/>
                    <a:lstStyle/>
                    <a:p>
                      <a:pPr algn="ctr">
                        <a:lnSpc>
                          <a:spcPct val="118000"/>
                        </a:lnSpc>
                        <a:spcAft>
                          <a:spcPts val="1400"/>
                        </a:spcAft>
                      </a:pPr>
                      <a:r>
                        <a:rPr lang="en-US" sz="1400" kern="1400">
                          <a:effectLst/>
                        </a:rPr>
                        <a:t>Wednesday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Reg &amp; Morning Task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err="1">
                          <a:solidFill>
                            <a:schemeClr val="dk1"/>
                          </a:solidFill>
                          <a:effectLst/>
                          <a:latin typeface="+mn-lt"/>
                          <a:ea typeface="+mn-ea"/>
                          <a:cs typeface="+mn-cs"/>
                        </a:rPr>
                        <a:t>Maths</a:t>
                      </a:r>
                      <a:endParaRPr lang="en-GB" sz="1400" kern="1400" dirty="0">
                        <a:solidFill>
                          <a:schemeClr val="dk1"/>
                        </a:solidFill>
                        <a:effectLst/>
                        <a:latin typeface="+mn-lt"/>
                        <a:ea typeface="+mn-ea"/>
                        <a:cs typeface="+mn-cs"/>
                      </a:endParaRPr>
                    </a:p>
                  </a:txBody>
                  <a:tcPr marL="0" marR="0" marT="0" marB="0" anchor="ctr"/>
                </a:tc>
                <a:tc>
                  <a:txBody>
                    <a:bodyPr/>
                    <a:lstStyle/>
                    <a:p>
                      <a:pPr algn="ctr">
                        <a:lnSpc>
                          <a:spcPct val="118000"/>
                        </a:lnSpc>
                        <a:spcAft>
                          <a:spcPts val="1400"/>
                        </a:spcAft>
                      </a:pPr>
                      <a:r>
                        <a:rPr lang="en-US" sz="1400" kern="1400">
                          <a:effectLst/>
                        </a:rPr>
                        <a:t>Worship</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 </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dirty="0">
                          <a:effectLst/>
                        </a:rPr>
                        <a:t>English</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a:effectLst/>
                        </a:rPr>
                        <a:t>Spellings</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dirty="0" err="1">
                          <a:effectLst/>
                        </a:rPr>
                        <a:t>Geog</a:t>
                      </a:r>
                      <a:r>
                        <a:rPr lang="en-US" sz="1400" kern="1400" dirty="0">
                          <a:effectLst/>
                        </a:rPr>
                        <a:t>/History</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Geog/History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2811564509"/>
                  </a:ext>
                </a:extLst>
              </a:tr>
              <a:tr h="742833">
                <a:tc>
                  <a:txBody>
                    <a:bodyPr/>
                    <a:lstStyle/>
                    <a:p>
                      <a:pPr algn="ctr">
                        <a:lnSpc>
                          <a:spcPct val="118000"/>
                        </a:lnSpc>
                        <a:spcAft>
                          <a:spcPts val="1400"/>
                        </a:spcAft>
                      </a:pPr>
                      <a:r>
                        <a:rPr lang="en-US" sz="1400" kern="1400">
                          <a:effectLst/>
                        </a:rPr>
                        <a:t>Thursday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Reg &amp; Morning Task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err="1">
                          <a:solidFill>
                            <a:schemeClr val="dk1"/>
                          </a:solidFill>
                          <a:effectLst/>
                          <a:latin typeface="+mn-lt"/>
                          <a:ea typeface="+mn-ea"/>
                          <a:cs typeface="+mn-cs"/>
                        </a:rPr>
                        <a:t>Maths</a:t>
                      </a:r>
                      <a:endParaRPr lang="en-GB" sz="1400" kern="1400" dirty="0">
                        <a:solidFill>
                          <a:schemeClr val="dk1"/>
                        </a:solidFill>
                        <a:effectLst/>
                        <a:latin typeface="+mn-lt"/>
                        <a:ea typeface="+mn-ea"/>
                        <a:cs typeface="+mn-cs"/>
                      </a:endParaRPr>
                    </a:p>
                  </a:txBody>
                  <a:tcPr marL="0" marR="0" marT="0" marB="0" anchor="ctr"/>
                </a:tc>
                <a:tc>
                  <a:txBody>
                    <a:bodyPr/>
                    <a:lstStyle/>
                    <a:p>
                      <a:pPr algn="ctr">
                        <a:lnSpc>
                          <a:spcPct val="118000"/>
                        </a:lnSpc>
                        <a:spcAft>
                          <a:spcPts val="1400"/>
                        </a:spcAft>
                      </a:pPr>
                      <a:r>
                        <a:rPr lang="en-US" sz="1400" kern="1400">
                          <a:effectLst/>
                        </a:rPr>
                        <a:t>Worship</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 </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dirty="0">
                          <a:effectLst/>
                        </a:rPr>
                        <a:t>English</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Spellings</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Computing</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a:effectLst/>
                        <a:latin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Art/DT</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2643584581"/>
                  </a:ext>
                </a:extLst>
              </a:tr>
              <a:tr h="742833">
                <a:tc>
                  <a:txBody>
                    <a:bodyPr/>
                    <a:lstStyle/>
                    <a:p>
                      <a:pPr algn="ctr">
                        <a:lnSpc>
                          <a:spcPct val="118000"/>
                        </a:lnSpc>
                        <a:spcAft>
                          <a:spcPts val="1400"/>
                        </a:spcAft>
                      </a:pPr>
                      <a:r>
                        <a:rPr lang="en-US" sz="1400" kern="1400">
                          <a:effectLst/>
                        </a:rPr>
                        <a:t>Friday</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a:effectLst/>
                        </a:rPr>
                        <a:t>Reg &amp; Morning Task</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err="1">
                          <a:solidFill>
                            <a:schemeClr val="dk1"/>
                          </a:solidFill>
                          <a:effectLst/>
                          <a:latin typeface="+mn-lt"/>
                          <a:ea typeface="+mn-ea"/>
                          <a:cs typeface="+mn-cs"/>
                        </a:rPr>
                        <a:t>Maths</a:t>
                      </a:r>
                      <a:endParaRPr lang="en-GB" sz="1400" kern="1400" dirty="0">
                        <a:solidFill>
                          <a:schemeClr val="dk1"/>
                        </a:solidFill>
                        <a:effectLst/>
                        <a:latin typeface="+mn-lt"/>
                        <a:ea typeface="+mn-ea"/>
                        <a:cs typeface="+mn-cs"/>
                      </a:endParaRPr>
                    </a:p>
                  </a:txBody>
                  <a:tcPr marL="0" marR="0" marT="0" marB="0" anchor="ctr"/>
                </a:tc>
                <a:tc>
                  <a:txBody>
                    <a:bodyPr/>
                    <a:lstStyle/>
                    <a:p>
                      <a:pPr algn="ctr">
                        <a:lnSpc>
                          <a:spcPct val="118000"/>
                        </a:lnSpc>
                        <a:spcAft>
                          <a:spcPts val="1400"/>
                        </a:spcAft>
                      </a:pPr>
                      <a:r>
                        <a:rPr lang="en-US" sz="1400" kern="1400">
                          <a:effectLst/>
                        </a:rPr>
                        <a:t>Celebration Worship</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8000"/>
                        </a:lnSpc>
                        <a:spcAft>
                          <a:spcPts val="1400"/>
                        </a:spcAft>
                      </a:pPr>
                      <a:r>
                        <a:rPr lang="en-US" sz="1400" kern="1400">
                          <a:effectLst/>
                        </a:rPr>
                        <a:t> </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algn="ctr">
                        <a:lnSpc>
                          <a:spcPct val="118000"/>
                        </a:lnSpc>
                        <a:spcAft>
                          <a:spcPts val="1400"/>
                        </a:spcAft>
                      </a:pPr>
                      <a:r>
                        <a:rPr lang="en-US" sz="1400" kern="1400" dirty="0">
                          <a:effectLst/>
                        </a:rPr>
                        <a:t>English</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l">
                        <a:lnSpc>
                          <a:spcPct val="107000"/>
                        </a:lnSpc>
                      </a:pPr>
                      <a:endParaRPr lang="en-GB" sz="1600" dirty="0">
                        <a:effectLst/>
                        <a:latin typeface="Calibri" panose="020F0502020204030204" pitchFamily="34" charset="0"/>
                        <a:cs typeface="Times New Roman" panose="02020603050405020304" pitchFamily="18" charset="0"/>
                      </a:endParaRPr>
                    </a:p>
                  </a:txBody>
                  <a:tcPr marL="9525" marR="9525" marT="9525" marB="0" anchor="ctr"/>
                </a:tc>
                <a:tc gridSpan="2">
                  <a:txBody>
                    <a:bodyPr/>
                    <a:lstStyle/>
                    <a:p>
                      <a:pPr algn="ctr">
                        <a:lnSpc>
                          <a:spcPct val="118000"/>
                        </a:lnSpc>
                        <a:spcAft>
                          <a:spcPts val="1400"/>
                        </a:spcAft>
                      </a:pPr>
                      <a:r>
                        <a:rPr lang="en-US" sz="1400" kern="1400">
                          <a:effectLst/>
                        </a:rPr>
                        <a:t>PE</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GB"/>
                    </a:p>
                  </a:txBody>
                  <a:tcPr/>
                </a:tc>
                <a:tc>
                  <a:txBody>
                    <a:bodyPr/>
                    <a:lstStyle/>
                    <a:p>
                      <a:pPr algn="ctr">
                        <a:lnSpc>
                          <a:spcPct val="118000"/>
                        </a:lnSpc>
                        <a:spcAft>
                          <a:spcPts val="1400"/>
                        </a:spcAft>
                      </a:pPr>
                      <a:r>
                        <a:rPr lang="en-US" sz="1400" kern="1400">
                          <a:effectLst/>
                        </a:rPr>
                        <a:t> </a:t>
                      </a:r>
                      <a:endParaRPr lang="en-GB" sz="1200" kern="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18000"/>
                        </a:lnSpc>
                        <a:spcAft>
                          <a:spcPts val="1400"/>
                        </a:spcAft>
                      </a:pPr>
                      <a:r>
                        <a:rPr lang="en-US" sz="1400" kern="1400" dirty="0">
                          <a:effectLst/>
                        </a:rPr>
                        <a:t>PE</a:t>
                      </a:r>
                      <a:endParaRPr lang="en-GB" sz="12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849254133"/>
                  </a:ext>
                </a:extLst>
              </a:tr>
            </a:tbl>
          </a:graphicData>
        </a:graphic>
      </p:graphicFrame>
    </p:spTree>
    <p:extLst>
      <p:ext uri="{BB962C8B-B14F-4D97-AF65-F5344CB8AC3E}">
        <p14:creationId xmlns:p14="http://schemas.microsoft.com/office/powerpoint/2010/main" val="14038662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2"/>
          <p:cNvSpPr>
            <a:spLocks noGrp="1"/>
          </p:cNvSpPr>
          <p:nvPr>
            <p:ph type="title"/>
          </p:nvPr>
        </p:nvSpPr>
        <p:spPr>
          <a:xfrm>
            <a:off x="1360984" y="136106"/>
            <a:ext cx="9133730" cy="1233424"/>
          </a:xfrm>
        </p:spPr>
        <p:txBody>
          <a:bodyPr/>
          <a:lstStyle/>
          <a:p>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Attendance</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4">
            <a:extLst>
              <a:ext uri="{FF2B5EF4-FFF2-40B4-BE49-F238E27FC236}">
                <a16:creationId xmlns:a16="http://schemas.microsoft.com/office/drawing/2014/main" id="{3119FB23-3212-47FC-971F-F923E0BC59D2}"/>
              </a:ext>
            </a:extLst>
          </p:cNvPr>
          <p:cNvSpPr>
            <a:spLocks noGrp="1"/>
          </p:cNvSpPr>
          <p:nvPr>
            <p:ph idx="1"/>
          </p:nvPr>
        </p:nvSpPr>
        <p:spPr>
          <a:xfrm>
            <a:off x="772747" y="1256443"/>
            <a:ext cx="10541000" cy="5330296"/>
          </a:xfrm>
        </p:spPr>
        <p:txBody>
          <a:bodyPr>
            <a:normAutofit/>
          </a:bodyPr>
          <a:lstStyle/>
          <a:p>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As you all know, there has been a HUGE </a:t>
            </a:r>
            <a:r>
              <a:rPr lang="en-GB" sz="2200" u="sng" dirty="0">
                <a:solidFill>
                  <a:schemeClr val="bg1"/>
                </a:solidFill>
                <a:latin typeface="Open Sans" panose="020B0606030504020204" pitchFamily="34" charset="0"/>
                <a:ea typeface="Open Sans" panose="020B0606030504020204" pitchFamily="34" charset="0"/>
                <a:cs typeface="Open Sans" panose="020B0606030504020204" pitchFamily="34" charset="0"/>
              </a:rPr>
              <a:t>national</a:t>
            </a:r>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 push on this from the DfE since covid</a:t>
            </a:r>
          </a:p>
          <a:p>
            <a:r>
              <a:rPr lang="en-GB" sz="2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Outstanding </a:t>
            </a:r>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attendance and punctuality is essential in ensuring children reach their full potential</a:t>
            </a:r>
          </a:p>
          <a:p>
            <a:pPr marL="0" indent="0">
              <a:buNone/>
            </a:pPr>
            <a:endPar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Please look at the “Attendance and minor illness” page on our website for more information: </a:t>
            </a:r>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hlinkClick r:id="rId3"/>
              </a:rPr>
              <a:t>https://www.turtonandedgworthprimary.co.uk/page/attendance-minor-illness-and-leave-of-absence-requests/133825</a:t>
            </a:r>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 </a:t>
            </a:r>
          </a:p>
          <a:p>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DfE state that anything below 95% is “cause for concern” and below 90% is actually classed as “persistent absenteeism”</a:t>
            </a:r>
          </a:p>
          <a:p>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Headteachers are </a:t>
            </a:r>
            <a:r>
              <a:rPr lang="en-GB" sz="2200" b="1" i="1" u="sng" dirty="0">
                <a:solidFill>
                  <a:schemeClr val="bg1"/>
                </a:solidFill>
                <a:latin typeface="Open Sans" panose="020B0606030504020204" pitchFamily="34" charset="0"/>
                <a:ea typeface="Open Sans" panose="020B0606030504020204" pitchFamily="34" charset="0"/>
                <a:cs typeface="Open Sans" panose="020B0606030504020204" pitchFamily="34" charset="0"/>
              </a:rPr>
              <a:t>REQUIRED</a:t>
            </a:r>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 to speak with families in these instances</a:t>
            </a:r>
          </a:p>
          <a:p>
            <a:pPr lvl="1"/>
            <a:r>
              <a:rPr lang="en-GB" sz="2200" dirty="0">
                <a:solidFill>
                  <a:schemeClr val="bg1"/>
                </a:solidFill>
                <a:latin typeface="Open Sans" panose="020B0606030504020204" pitchFamily="34" charset="0"/>
                <a:ea typeface="Open Sans" panose="020B0606030504020204" pitchFamily="34" charset="0"/>
                <a:cs typeface="Open Sans" panose="020B0606030504020204" pitchFamily="34" charset="0"/>
              </a:rPr>
              <a:t>In addition, ALL children’s registers will be sent home termly so families can keep up to date with their child’s attendance percentage</a:t>
            </a:r>
          </a:p>
          <a:p>
            <a:endParaRPr lang="en-GB" dirty="0"/>
          </a:p>
        </p:txBody>
      </p:sp>
    </p:spTree>
    <p:extLst>
      <p:ext uri="{BB962C8B-B14F-4D97-AF65-F5344CB8AC3E}">
        <p14:creationId xmlns:p14="http://schemas.microsoft.com/office/powerpoint/2010/main" val="1282130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19FB23-3212-47FC-971F-F923E0BC59D2}"/>
              </a:ext>
            </a:extLst>
          </p:cNvPr>
          <p:cNvSpPr>
            <a:spLocks noGrp="1"/>
          </p:cNvSpPr>
          <p:nvPr>
            <p:ph idx="1"/>
          </p:nvPr>
        </p:nvSpPr>
        <p:spPr>
          <a:xfrm>
            <a:off x="799123" y="746489"/>
            <a:ext cx="10541000" cy="5330296"/>
          </a:xfrm>
        </p:spPr>
        <p:txBody>
          <a:bodyPr>
            <a:normAutofit fontScale="92500" lnSpcReduction="20000"/>
          </a:bodyPr>
          <a:lstStyle/>
          <a:p>
            <a:pPr marL="0" indent="0">
              <a:buNone/>
            </a:pPr>
            <a:r>
              <a:rPr lang="en-US" sz="2400" b="1" u="sng"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Punctuality</a:t>
            </a:r>
            <a:endParaRPr lang="en-GB" sz="2400" b="1" u="sng" dirty="0" smtClean="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Being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in school on time every day is essential for children to have a calm and settled start to their day</a:t>
            </a:r>
          </a:p>
          <a:p>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School doors are open between </a:t>
            </a:r>
            <a:r>
              <a:rPr lang="en-GB" sz="20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8:50am-8:55am </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in order to try and support a reduction in congestion/traffic</a:t>
            </a:r>
          </a:p>
          <a:p>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After 8:55, please accompany your child in through the front entrance and sign them in using the electronic system. This is then marked in the register</a:t>
            </a:r>
          </a:p>
          <a:p>
            <a:pPr marL="0" indent="0">
              <a:buNone/>
            </a:pPr>
            <a:endPar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GB" sz="2400" b="1" u="sng" dirty="0">
                <a:solidFill>
                  <a:schemeClr val="bg1"/>
                </a:solidFill>
                <a:latin typeface="Open Sans" panose="020B0606030504020204" pitchFamily="34" charset="0"/>
                <a:ea typeface="Open Sans" panose="020B0606030504020204" pitchFamily="34" charset="0"/>
                <a:cs typeface="Open Sans" panose="020B0606030504020204" pitchFamily="34" charset="0"/>
              </a:rPr>
              <a:t>Illness</a:t>
            </a:r>
          </a:p>
          <a:p>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Most of our staff are also parents, so we understand that children can be ill and/or can complain of headaches/tummy aches – especially in the mornings!</a:t>
            </a:r>
          </a:p>
          <a:p>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Advice is to send children into school with minor ailments (tummy ache, headache, </a:t>
            </a:r>
            <a:r>
              <a:rPr lang="en-GB" sz="2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etc</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 If they’re unwell, school can send home</a:t>
            </a:r>
          </a:p>
          <a:p>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Main exceptions to this rule being (all NHS guidelines):</a:t>
            </a:r>
          </a:p>
          <a:p>
            <a:pPr lvl="1"/>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Sickness (only return to school 48 hours after the </a:t>
            </a:r>
            <a:r>
              <a:rPr lang="en-GB" sz="2000" u="sng" dirty="0">
                <a:solidFill>
                  <a:schemeClr val="bg1"/>
                </a:solidFill>
                <a:latin typeface="Open Sans" panose="020B0606030504020204" pitchFamily="34" charset="0"/>
                <a:ea typeface="Open Sans" panose="020B0606030504020204" pitchFamily="34" charset="0"/>
                <a:cs typeface="Open Sans" panose="020B0606030504020204" pitchFamily="34" charset="0"/>
              </a:rPr>
              <a:t>LAST </a:t>
            </a:r>
            <a:r>
              <a:rPr lang="en-GB" sz="2000" u="sng"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BOUT</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a:t>
            </a:r>
          </a:p>
          <a:p>
            <a:pPr lvl="1"/>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Diarrhoea (only return to school 48 hours after the </a:t>
            </a:r>
            <a:r>
              <a:rPr lang="en-GB" sz="2000" u="sng" dirty="0">
                <a:solidFill>
                  <a:schemeClr val="bg1"/>
                </a:solidFill>
                <a:latin typeface="Open Sans" panose="020B0606030504020204" pitchFamily="34" charset="0"/>
                <a:ea typeface="Open Sans" panose="020B0606030504020204" pitchFamily="34" charset="0"/>
                <a:cs typeface="Open Sans" panose="020B0606030504020204" pitchFamily="34" charset="0"/>
              </a:rPr>
              <a:t>LAST </a:t>
            </a:r>
            <a:r>
              <a:rPr lang="en-GB" sz="2000" u="sng"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BOUT</a:t>
            </a:r>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a:t>
            </a:r>
          </a:p>
          <a:p>
            <a:pPr lvl="1"/>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Impetigo (only return to school 48 hours after beginning antibiotics)</a:t>
            </a:r>
          </a:p>
          <a:p>
            <a:pPr lvl="1"/>
            <a:r>
              <a:rPr lang="en-GB"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Chicken pox (only return to school once the blisters have crusted/scabbed</a:t>
            </a:r>
          </a:p>
          <a:p>
            <a:endParaRPr lang="en-GB" dirty="0"/>
          </a:p>
        </p:txBody>
      </p:sp>
    </p:spTree>
    <p:extLst>
      <p:ext uri="{BB962C8B-B14F-4D97-AF65-F5344CB8AC3E}">
        <p14:creationId xmlns:p14="http://schemas.microsoft.com/office/powerpoint/2010/main" val="12920716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360984" y="0"/>
            <a:ext cx="9133730" cy="1233424"/>
          </a:xfrm>
        </p:spPr>
        <p:txBody>
          <a:bodyPr/>
          <a:lstStyle/>
          <a:p>
            <a:r>
              <a:rPr lang="en-US" sz="66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Reading</a:t>
            </a:r>
            <a:endParaRPr lang="en-US" sz="6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Rectangle 1"/>
          <p:cNvSpPr/>
          <p:nvPr/>
        </p:nvSpPr>
        <p:spPr>
          <a:xfrm>
            <a:off x="565688" y="1154624"/>
            <a:ext cx="11197525" cy="5170646"/>
          </a:xfrm>
          <a:prstGeom prst="rect">
            <a:avLst/>
          </a:prstGeom>
        </p:spPr>
        <p:txBody>
          <a:bodyPr wrap="square">
            <a:spAutoFit/>
          </a:bodyPr>
          <a:lstStyle/>
          <a:p>
            <a:pPr algn="ctr"/>
            <a:r>
              <a:rPr lang="en-US" sz="2200" dirty="0">
                <a:solidFill>
                  <a:schemeClr val="bg1"/>
                </a:solidFill>
                <a:latin typeface="+mj-lt"/>
              </a:rPr>
              <a:t>Reading will continue to be taught through whole class teaching with some children doing additional group or individual reading sessions.</a:t>
            </a:r>
          </a:p>
          <a:p>
            <a:pPr algn="ctr"/>
            <a:endParaRPr lang="en-US" sz="2200" dirty="0">
              <a:solidFill>
                <a:schemeClr val="bg1"/>
              </a:solidFill>
              <a:latin typeface="+mj-lt"/>
            </a:endParaRPr>
          </a:p>
          <a:p>
            <a:pPr algn="ctr"/>
            <a:r>
              <a:rPr lang="en-US" sz="2200" dirty="0">
                <a:solidFill>
                  <a:schemeClr val="bg1"/>
                </a:solidFill>
                <a:latin typeface="+mj-lt"/>
              </a:rPr>
              <a:t>This year we are going to try and raise the level </a:t>
            </a:r>
            <a:r>
              <a:rPr lang="en-US" sz="2200" dirty="0" smtClean="0">
                <a:solidFill>
                  <a:schemeClr val="bg1"/>
                </a:solidFill>
                <a:latin typeface="+mj-lt"/>
              </a:rPr>
              <a:t>of </a:t>
            </a:r>
            <a:r>
              <a:rPr lang="en-US" sz="2200" dirty="0">
                <a:solidFill>
                  <a:schemeClr val="bg1"/>
                </a:solidFill>
                <a:latin typeface="+mj-lt"/>
              </a:rPr>
              <a:t>engagement with reading school reading books. We are currently in the process of setting up a new reward system which will be shared once </a:t>
            </a:r>
            <a:r>
              <a:rPr lang="en-US" sz="2200" dirty="0" smtClean="0">
                <a:solidFill>
                  <a:schemeClr val="bg1"/>
                </a:solidFill>
                <a:latin typeface="+mj-lt"/>
              </a:rPr>
              <a:t>complete.</a:t>
            </a:r>
            <a:endParaRPr lang="en-US" sz="2200" dirty="0">
              <a:solidFill>
                <a:schemeClr val="bg1"/>
              </a:solidFill>
              <a:latin typeface="+mj-lt"/>
            </a:endParaRPr>
          </a:p>
          <a:p>
            <a:pPr algn="ctr"/>
            <a:endParaRPr lang="en-US" sz="2200" dirty="0">
              <a:solidFill>
                <a:schemeClr val="bg1"/>
              </a:solidFill>
              <a:latin typeface="+mj-lt"/>
            </a:endParaRPr>
          </a:p>
          <a:p>
            <a:pPr algn="ctr"/>
            <a:r>
              <a:rPr lang="en-US" sz="2200" dirty="0">
                <a:solidFill>
                  <a:schemeClr val="bg1"/>
                </a:solidFill>
                <a:latin typeface="+mj-lt"/>
              </a:rPr>
              <a:t>We have decided to move away from the standard Reading Record as we have found that many are not used in KS2. We have decided to use a small note book as a way of keeping a list of books read and for the children and adults to note down what page the children are up to. These will also </a:t>
            </a:r>
            <a:r>
              <a:rPr lang="en-US" sz="2200" dirty="0" smtClean="0">
                <a:solidFill>
                  <a:schemeClr val="bg1"/>
                </a:solidFill>
                <a:latin typeface="+mj-lt"/>
              </a:rPr>
              <a:t>include some generic spelling/grammar information for reference through the year. </a:t>
            </a:r>
          </a:p>
          <a:p>
            <a:pPr algn="ctr"/>
            <a:endParaRPr lang="en-US" sz="2200" dirty="0">
              <a:solidFill>
                <a:schemeClr val="bg1"/>
              </a:solidFill>
              <a:latin typeface="+mj-lt"/>
            </a:endParaRPr>
          </a:p>
          <a:p>
            <a:pPr algn="ctr"/>
            <a:r>
              <a:rPr lang="en-US" sz="2200" dirty="0">
                <a:solidFill>
                  <a:schemeClr val="bg1"/>
                </a:solidFill>
                <a:latin typeface="+mj-lt"/>
              </a:rPr>
              <a:t>Reading books and Library books will continue to come home and we would be grateful if you could encourage reading at any level at home, either by your child reading to you or you reading to your child.</a:t>
            </a:r>
          </a:p>
        </p:txBody>
      </p:sp>
    </p:spTree>
    <p:extLst>
      <p:ext uri="{BB962C8B-B14F-4D97-AF65-F5344CB8AC3E}">
        <p14:creationId xmlns:p14="http://schemas.microsoft.com/office/powerpoint/2010/main" val="8866985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403214" y="294147"/>
            <a:ext cx="4989775" cy="1356360"/>
          </a:xfrm>
        </p:spPr>
        <p:txBody>
          <a:bodyPr>
            <a:noAutofit/>
          </a:bodyPr>
          <a:lstStyle/>
          <a:p>
            <a:r>
              <a:rPr lang="en-GB" sz="5400"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Reading </a:t>
            </a:r>
            <a:r>
              <a:rPr lang="en-GB" sz="5400" u="sng"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Books</a:t>
            </a:r>
            <a:br>
              <a:rPr lang="en-GB" sz="5400" u="sng"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br>
            <a:endParaRPr lang="en-GB" sz="5400" u="sng"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p:cNvSpPr txBox="1"/>
          <p:nvPr/>
        </p:nvSpPr>
        <p:spPr>
          <a:xfrm>
            <a:off x="1134207" y="1140553"/>
            <a:ext cx="9935308" cy="6370975"/>
          </a:xfrm>
          <a:prstGeom prst="rect">
            <a:avLst/>
          </a:prstGeom>
          <a:noFill/>
        </p:spPr>
        <p:txBody>
          <a:bodyPr wrap="square" rtlCol="0">
            <a:spAutoFit/>
          </a:bodyPr>
          <a:lstStyle/>
          <a:p>
            <a:pPr algn="ctr"/>
            <a:r>
              <a:rPr lang="en-US" sz="2000" dirty="0">
                <a:solidFill>
                  <a:schemeClr val="bg1"/>
                </a:solidFill>
              </a:rPr>
              <a:t>Reading is always a priority in school and we work hard to make sure that the books are pitched at the correct level for your child. </a:t>
            </a:r>
          </a:p>
          <a:p>
            <a:pPr algn="ctr"/>
            <a:endParaRPr lang="en-US" sz="2000" dirty="0">
              <a:solidFill>
                <a:schemeClr val="bg1"/>
              </a:solidFill>
            </a:endParaRPr>
          </a:p>
          <a:p>
            <a:pPr algn="ctr"/>
            <a:r>
              <a:rPr lang="en-US" sz="2000" dirty="0">
                <a:solidFill>
                  <a:schemeClr val="bg1"/>
                </a:solidFill>
              </a:rPr>
              <a:t>This may mean that sometimes your child may need to re-read a book/set of books throughout the year. We do not see re-reading as a negative</a:t>
            </a:r>
            <a:r>
              <a:rPr lang="en-US" sz="2000" dirty="0" smtClean="0">
                <a:solidFill>
                  <a:schemeClr val="bg1"/>
                </a:solidFill>
              </a:rPr>
              <a:t>, in fact </a:t>
            </a:r>
            <a:r>
              <a:rPr lang="en-US" sz="2000" dirty="0">
                <a:solidFill>
                  <a:schemeClr val="bg1"/>
                </a:solidFill>
              </a:rPr>
              <a:t>we actually see it as </a:t>
            </a:r>
            <a:r>
              <a:rPr lang="en-US" sz="2000" dirty="0" smtClean="0">
                <a:solidFill>
                  <a:schemeClr val="bg1"/>
                </a:solidFill>
              </a:rPr>
              <a:t>beneficial as it helps to deepen </a:t>
            </a:r>
            <a:r>
              <a:rPr lang="en-US" sz="2000" dirty="0">
                <a:solidFill>
                  <a:schemeClr val="bg1"/>
                </a:solidFill>
              </a:rPr>
              <a:t>understanding and positively impact progress. This is something which we share with the children regularly.</a:t>
            </a:r>
          </a:p>
          <a:p>
            <a:pPr algn="ctr"/>
            <a:endParaRPr lang="en-US" sz="2000" dirty="0">
              <a:solidFill>
                <a:schemeClr val="bg1"/>
              </a:solidFill>
            </a:endParaRPr>
          </a:p>
          <a:p>
            <a:pPr algn="ctr"/>
            <a:r>
              <a:rPr lang="en-US" sz="2000" dirty="0">
                <a:solidFill>
                  <a:schemeClr val="bg1"/>
                </a:solidFill>
              </a:rPr>
              <a:t>Re-reading helps to build fluency, automaticity and </a:t>
            </a:r>
            <a:r>
              <a:rPr lang="en-US" sz="2000" dirty="0" smtClean="0">
                <a:solidFill>
                  <a:schemeClr val="bg1"/>
                </a:solidFill>
              </a:rPr>
              <a:t>understanding, </a:t>
            </a:r>
            <a:r>
              <a:rPr lang="en-US" sz="2000" dirty="0">
                <a:solidFill>
                  <a:schemeClr val="bg1"/>
                </a:solidFill>
              </a:rPr>
              <a:t>all of which are important skills that play a huge part in developing confident readers who can discuss and </a:t>
            </a:r>
            <a:r>
              <a:rPr lang="en-US" sz="2000" dirty="0" smtClean="0">
                <a:solidFill>
                  <a:schemeClr val="bg1"/>
                </a:solidFill>
              </a:rPr>
              <a:t>understand </a:t>
            </a:r>
            <a:r>
              <a:rPr lang="en-US" sz="2000" dirty="0">
                <a:solidFill>
                  <a:schemeClr val="bg1"/>
                </a:solidFill>
              </a:rPr>
              <a:t>a variety of texts.</a:t>
            </a:r>
          </a:p>
          <a:p>
            <a:pPr algn="ctr"/>
            <a:endParaRPr lang="en-US" sz="2000" dirty="0">
              <a:solidFill>
                <a:schemeClr val="bg1"/>
              </a:solidFill>
            </a:endParaRPr>
          </a:p>
          <a:p>
            <a:pPr algn="ctr"/>
            <a:r>
              <a:rPr lang="en-US" sz="2000" dirty="0">
                <a:solidFill>
                  <a:schemeClr val="bg1"/>
                </a:solidFill>
              </a:rPr>
              <a:t>If your child is working through our specific fluency books they will read 2/3 chapters a week in school and it </a:t>
            </a:r>
            <a:r>
              <a:rPr lang="en-US" sz="2000" dirty="0" smtClean="0">
                <a:solidFill>
                  <a:schemeClr val="bg1"/>
                </a:solidFill>
              </a:rPr>
              <a:t>would be </a:t>
            </a:r>
            <a:r>
              <a:rPr lang="en-US" sz="2000" dirty="0">
                <a:solidFill>
                  <a:schemeClr val="bg1"/>
                </a:solidFill>
              </a:rPr>
              <a:t>helpful if you re-read those chapters again at home instead of reading ahead in the book. </a:t>
            </a:r>
            <a:r>
              <a:rPr lang="en-US" sz="2000" dirty="0" smtClean="0">
                <a:solidFill>
                  <a:schemeClr val="bg1"/>
                </a:solidFill>
              </a:rPr>
              <a:t>We </a:t>
            </a:r>
            <a:r>
              <a:rPr lang="en-US" sz="2000" dirty="0">
                <a:solidFill>
                  <a:schemeClr val="bg1"/>
                </a:solidFill>
              </a:rPr>
              <a:t>do extensive preparation before each chapter to support children’s reading and comprehension, which is why re-reading at home is especially valuable</a:t>
            </a:r>
            <a:r>
              <a:rPr lang="en-US" sz="2000" dirty="0" smtClean="0">
                <a:solidFill>
                  <a:schemeClr val="bg1"/>
                </a:solidFill>
              </a:rPr>
              <a:t>.</a:t>
            </a:r>
            <a:endParaRPr lang="en-US" sz="2400" dirty="0">
              <a:latin typeface="Comic Sans MS" panose="030F0702030302020204" pitchFamily="66" charset="0"/>
            </a:endParaRPr>
          </a:p>
          <a:p>
            <a:endParaRPr lang="en-US" sz="2000" dirty="0">
              <a:latin typeface="Comic Sans MS" panose="030F0702030302020204" pitchFamily="66" charset="0"/>
            </a:endParaRPr>
          </a:p>
          <a:p>
            <a:endParaRPr lang="en-US" sz="2400" dirty="0"/>
          </a:p>
          <a:p>
            <a:endParaRPr lang="en-US" sz="2400" dirty="0"/>
          </a:p>
        </p:txBody>
      </p:sp>
    </p:spTree>
    <p:extLst>
      <p:ext uri="{BB962C8B-B14F-4D97-AF65-F5344CB8AC3E}">
        <p14:creationId xmlns:p14="http://schemas.microsoft.com/office/powerpoint/2010/main" val="3273785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58353" y="0"/>
            <a:ext cx="7675294" cy="1356360"/>
          </a:xfrm>
        </p:spPr>
        <p:txBody>
          <a:bodyPr>
            <a:noAutofit/>
          </a:bodyPr>
          <a:lstStyle/>
          <a:p>
            <a:r>
              <a:rPr lang="en-GB" sz="4800" u="sng" dirty="0">
                <a:solidFill>
                  <a:schemeClr val="accent3"/>
                </a:solidFill>
                <a:latin typeface="Open Sans" panose="020B0606030504020204" pitchFamily="34" charset="0"/>
                <a:ea typeface="Open Sans" panose="020B0606030504020204" pitchFamily="34" charset="0"/>
                <a:cs typeface="Open Sans" panose="020B0606030504020204" pitchFamily="34" charset="0"/>
              </a:rPr>
              <a:t>Reading/Library Books</a:t>
            </a:r>
          </a:p>
        </p:txBody>
      </p:sp>
      <p:sp>
        <p:nvSpPr>
          <p:cNvPr id="3" name="TextBox 2"/>
          <p:cNvSpPr txBox="1"/>
          <p:nvPr/>
        </p:nvSpPr>
        <p:spPr>
          <a:xfrm>
            <a:off x="835269" y="984738"/>
            <a:ext cx="10137531" cy="5940088"/>
          </a:xfrm>
          <a:prstGeom prst="rect">
            <a:avLst/>
          </a:prstGeom>
          <a:noFill/>
        </p:spPr>
        <p:txBody>
          <a:bodyPr wrap="square" rtlCol="0">
            <a:spAutoFit/>
          </a:bodyPr>
          <a:lstStyle/>
          <a:p>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To ensure that our children have books which are engaging and are pitched correctly it is important that we keep on top of our book stock. </a:t>
            </a: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This is why lost/damaged books will be charged at £5.</a:t>
            </a: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You will be informed of a missing book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via </a:t>
            </a: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text as we understand it could just be that you have forgotten it.</a:t>
            </a: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Damaged books will </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incur </a:t>
            </a:r>
            <a:r>
              <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rPr>
              <a:t>a straight fine via A</a:t>
            </a:r>
            <a:r>
              <a:rPr lang="en-US" sz="2400" dirty="0" smtClean="0">
                <a:solidFill>
                  <a:schemeClr val="accent3"/>
                </a:solidFill>
                <a:latin typeface="Open Sans" panose="020B0606030504020204" pitchFamily="34" charset="0"/>
                <a:ea typeface="Open Sans" panose="020B0606030504020204" pitchFamily="34" charset="0"/>
                <a:cs typeface="Open Sans" panose="020B0606030504020204" pitchFamily="34" charset="0"/>
              </a:rPr>
              <a:t>rbor.</a:t>
            </a: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2400" dirty="0">
              <a:solidFill>
                <a:schemeClr val="accent3"/>
              </a:solidFill>
              <a:latin typeface="Open Sans" panose="020B0606030504020204" pitchFamily="34" charset="0"/>
              <a:ea typeface="Open Sans" panose="020B0606030504020204" pitchFamily="34" charset="0"/>
              <a:cs typeface="Open Sans" panose="020B0606030504020204" pitchFamily="34" charset="0"/>
            </a:endParaRPr>
          </a:p>
          <a:p>
            <a:endParaRPr lang="en-US" sz="2400" dirty="0">
              <a:latin typeface="Comic Sans MS" panose="030F0702030302020204" pitchFamily="66" charset="0"/>
            </a:endParaRPr>
          </a:p>
          <a:p>
            <a:endParaRPr lang="en-US" sz="2000" dirty="0">
              <a:latin typeface="Comic Sans MS" panose="030F0702030302020204" pitchFamily="66" charset="0"/>
            </a:endParaRPr>
          </a:p>
          <a:p>
            <a:endParaRPr lang="en-US" sz="2400" dirty="0"/>
          </a:p>
          <a:p>
            <a:endParaRPr lang="en-US" sz="2400" dirty="0"/>
          </a:p>
        </p:txBody>
      </p:sp>
    </p:spTree>
    <p:extLst>
      <p:ext uri="{BB962C8B-B14F-4D97-AF65-F5344CB8AC3E}">
        <p14:creationId xmlns:p14="http://schemas.microsoft.com/office/powerpoint/2010/main" val="7196293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FA0BEA-B978-4185-B5FE-510E7CB42798}">
  <ds:schemaRefs>
    <ds:schemaRef ds:uri="http://schemas.microsoft.com/office/2006/documentManagement/types"/>
    <ds:schemaRef ds:uri="http://purl.org/dc/terms/"/>
    <ds:schemaRef ds:uri="http://purl.org/dc/dcmitype/"/>
    <ds:schemaRef ds:uri="http://schemas.openxmlformats.org/package/2006/metadata/core-properties"/>
    <ds:schemaRef ds:uri="http://www.w3.org/XML/1998/namespace"/>
    <ds:schemaRef ds:uri="http://purl.org/dc/elements/1.1/"/>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8106C84-672D-42B4-8E56-A8A6BCFA54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3499855-99AB-4465-B565-0721630013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2181</Words>
  <Application>Microsoft Office PowerPoint</Application>
  <PresentationFormat>Widescreen</PresentationFormat>
  <Paragraphs>260</Paragraphs>
  <Slides>21</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Cambria</vt:lpstr>
      <vt:lpstr>Comic Sans MS</vt:lpstr>
      <vt:lpstr>Corbel</vt:lpstr>
      <vt:lpstr>Letter-join 40</vt:lpstr>
      <vt:lpstr>Open Sans</vt:lpstr>
      <vt:lpstr>Times New Roman</vt:lpstr>
      <vt:lpstr>Default Design</vt:lpstr>
      <vt:lpstr>Welcome to Year 6 Meet the Teacher 2025/26 Thursday 4th September 2025 15:00 &amp; 17:15 </vt:lpstr>
      <vt:lpstr>PowerPoint Presentation</vt:lpstr>
      <vt:lpstr>Impact Curriculum</vt:lpstr>
      <vt:lpstr>Our timetable </vt:lpstr>
      <vt:lpstr>Attendance</vt:lpstr>
      <vt:lpstr>PowerPoint Presentation</vt:lpstr>
      <vt:lpstr>Reading</vt:lpstr>
      <vt:lpstr>Reading Books </vt:lpstr>
      <vt:lpstr>Reading/Library Books</vt:lpstr>
      <vt:lpstr>Spelling</vt:lpstr>
      <vt:lpstr>Homework</vt:lpstr>
      <vt:lpstr>Year 6 Homework</vt:lpstr>
      <vt:lpstr>Year 6 Information </vt:lpstr>
      <vt:lpstr>SATs</vt:lpstr>
      <vt:lpstr>Year 6 Highlights</vt:lpstr>
      <vt:lpstr>Year 6 Information </vt:lpstr>
      <vt:lpstr>PowerPoint Presentation</vt:lpstr>
      <vt:lpstr>How can you help? –  Summary</vt:lpstr>
      <vt:lpstr>Home-School Communication </vt:lpstr>
      <vt:lpstr>Home-School Communication </vt:lpstr>
      <vt:lpstr> Thank you  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6!</dc:title>
  <dc:creator/>
  <cp:lastModifiedBy/>
  <cp:revision>8</cp:revision>
  <dcterms:created xsi:type="dcterms:W3CDTF">2013-07-31T01:43:24Z</dcterms:created>
  <dcterms:modified xsi:type="dcterms:W3CDTF">2025-09-05T06:47:55Z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