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8" r:id="rId3"/>
    <p:sldId id="258" r:id="rId4"/>
    <p:sldId id="262" r:id="rId5"/>
    <p:sldId id="257" r:id="rId6"/>
    <p:sldId id="269" r:id="rId7"/>
    <p:sldId id="260" r:id="rId8"/>
    <p:sldId id="273" r:id="rId9"/>
    <p:sldId id="272" r:id="rId10"/>
    <p:sldId id="274" r:id="rId11"/>
    <p:sldId id="275" r:id="rId12"/>
    <p:sldId id="259" r:id="rId13"/>
    <p:sldId id="265" r:id="rId14"/>
    <p:sldId id="271" r:id="rId15"/>
    <p:sldId id="277" r:id="rId16"/>
    <p:sldId id="26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ABFF"/>
    <a:srgbClr val="CD85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4660"/>
  </p:normalViewPr>
  <p:slideViewPr>
    <p:cSldViewPr>
      <p:cViewPr varScale="1">
        <p:scale>
          <a:sx n="67" d="100"/>
          <a:sy n="67"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270AF49-797F-40BB-A175-B48230A431CD}" type="datetimeFigureOut">
              <a:rPr lang="en-GB" smtClean="0"/>
              <a:t>03/09/2025</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C1924C3-F989-4ECB-B02A-DAFDFA58DA42}" type="slidenum">
              <a:rPr lang="en-GB" smtClean="0"/>
              <a:t>‹#›</a:t>
            </a:fld>
            <a:endParaRPr lang="en-GB"/>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0406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70AF49-797F-40BB-A175-B48230A431CD}" type="datetimeFigureOut">
              <a:rPr lang="en-GB" smtClean="0"/>
              <a:t>03/09/2025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173730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70AF49-797F-40BB-A175-B48230A431CD}" type="datetimeFigureOut">
              <a:rPr lang="en-GB" smtClean="0"/>
              <a:t>03/09/2025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348171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70AF49-797F-40BB-A175-B48230A431CD}" type="datetimeFigureOut">
              <a:rPr lang="en-GB" smtClean="0"/>
              <a:t>03/09/2025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423108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70AF49-797F-40BB-A175-B48230A431CD}" type="datetimeFigureOut">
              <a:rPr lang="en-GB" smtClean="0"/>
              <a:t>03/09/2025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1924C3-F989-4ECB-B02A-DAFDFA58DA42}" type="slidenum">
              <a:rPr lang="en-GB" smtClean="0"/>
              <a:t>‹#›</a:t>
            </a:fld>
            <a:endParaRPr lang="en-GB"/>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4284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70AF49-797F-40BB-A175-B48230A431CD}" type="datetimeFigureOut">
              <a:rPr lang="en-GB" smtClean="0"/>
              <a:t>03/09/2025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3604460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70AF49-797F-40BB-A175-B48230A431CD}" type="datetimeFigureOut">
              <a:rPr lang="en-GB" smtClean="0"/>
              <a:t>03/09/2025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1950546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70AF49-797F-40BB-A175-B48230A431CD}" type="datetimeFigureOut">
              <a:rPr lang="en-GB" smtClean="0"/>
              <a:t>03/09/2025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182207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0AF49-797F-40BB-A175-B48230A431CD}" type="datetimeFigureOut">
              <a:rPr lang="en-GB" smtClean="0"/>
              <a:t>03/09/2025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2800324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C270AF49-797F-40BB-A175-B48230A431CD}" type="datetimeFigureOut">
              <a:rPr lang="en-GB" smtClean="0"/>
              <a:t>03/09/2025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75669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C270AF49-797F-40BB-A175-B48230A431CD}" type="datetimeFigureOut">
              <a:rPr lang="en-GB" smtClean="0"/>
              <a:t>03/09/2025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1924C3-F989-4ECB-B02A-DAFDFA58DA42}" type="slidenum">
              <a:rPr lang="en-GB" smtClean="0"/>
              <a:t>‹#›</a:t>
            </a:fld>
            <a:endParaRPr lang="en-GB"/>
          </a:p>
        </p:txBody>
      </p:sp>
    </p:spTree>
    <p:extLst>
      <p:ext uri="{BB962C8B-B14F-4D97-AF65-F5344CB8AC3E}">
        <p14:creationId xmlns:p14="http://schemas.microsoft.com/office/powerpoint/2010/main" val="321734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C270AF49-797F-40BB-A175-B48230A431CD}" type="datetimeFigureOut">
              <a:rPr lang="en-GB" smtClean="0"/>
              <a:t>03/09/2025</a:t>
            </a:fld>
            <a:endParaRPr lang="en-GB"/>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GB"/>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5C1924C3-F989-4ECB-B02A-DAFDFA58DA42}" type="slidenum">
              <a:rPr lang="en-GB" smtClean="0"/>
              <a:t>‹#›</a:t>
            </a:fld>
            <a:endParaRPr lang="en-GB"/>
          </a:p>
        </p:txBody>
      </p:sp>
    </p:spTree>
    <p:extLst>
      <p:ext uri="{BB962C8B-B14F-4D97-AF65-F5344CB8AC3E}">
        <p14:creationId xmlns:p14="http://schemas.microsoft.com/office/powerpoint/2010/main" val="292616433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urtonandedgworthprimary.co.uk/page/attendance-minor-illness-and-leave-of-absence-requests/13382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urtonandedgworthprimary.co.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4036" y="1733208"/>
            <a:ext cx="7772400" cy="1470025"/>
          </a:xfrm>
        </p:spPr>
        <p:txBody>
          <a:bodyPr>
            <a:noAutofit/>
          </a:bodyPr>
          <a:lstStyle/>
          <a:p>
            <a:r>
              <a:rPr lang="en-GB" dirty="0">
                <a:latin typeface="Comic Sans MS" panose="030F0702030302020204" pitchFamily="66" charset="0"/>
                <a:cs typeface="CordiaUPC" panose="020B0304020202020204" pitchFamily="34" charset="-34"/>
              </a:rPr>
              <a:t>Welcome to Year 5</a:t>
            </a:r>
          </a:p>
        </p:txBody>
      </p:sp>
      <p:sp>
        <p:nvSpPr>
          <p:cNvPr id="3" name="Subtitle 2"/>
          <p:cNvSpPr>
            <a:spLocks noGrp="1"/>
          </p:cNvSpPr>
          <p:nvPr>
            <p:ph type="subTitle" idx="1"/>
          </p:nvPr>
        </p:nvSpPr>
        <p:spPr>
          <a:xfrm>
            <a:off x="724036" y="4149080"/>
            <a:ext cx="7848872" cy="1752600"/>
          </a:xfrm>
        </p:spPr>
        <p:txBody>
          <a:bodyPr>
            <a:normAutofit/>
          </a:bodyPr>
          <a:lstStyle/>
          <a:p>
            <a:r>
              <a:rPr lang="en-GB" sz="6600" dirty="0">
                <a:solidFill>
                  <a:schemeClr val="tx1"/>
                </a:solidFill>
                <a:latin typeface="Comic Sans MS" panose="030F0702030302020204" pitchFamily="66" charset="0"/>
                <a:cs typeface="CordiaUPC" panose="020B0304020202020204" pitchFamily="34" charset="-34"/>
              </a:rPr>
              <a:t>Mrs Waddington </a:t>
            </a:r>
          </a:p>
        </p:txBody>
      </p:sp>
    </p:spTree>
    <p:extLst>
      <p:ext uri="{BB962C8B-B14F-4D97-AF65-F5344CB8AC3E}">
        <p14:creationId xmlns:p14="http://schemas.microsoft.com/office/powerpoint/2010/main" val="175599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0645F6-1659-4237-83AD-5A4F48974747}"/>
              </a:ext>
            </a:extLst>
          </p:cNvPr>
          <p:cNvSpPr>
            <a:spLocks noGrp="1"/>
          </p:cNvSpPr>
          <p:nvPr>
            <p:ph type="title"/>
          </p:nvPr>
        </p:nvSpPr>
        <p:spPr>
          <a:xfrm>
            <a:off x="585981" y="332656"/>
            <a:ext cx="7886700" cy="533399"/>
          </a:xfrm>
        </p:spPr>
        <p:txBody>
          <a:bodyPr>
            <a:normAutofit/>
          </a:bodyPr>
          <a:lstStyle/>
          <a:p>
            <a:pPr algn="ctr"/>
            <a:r>
              <a:rPr lang="en-GB" sz="3200" b="1" u="sng" dirty="0">
                <a:latin typeface="Comic Sans MS" panose="030F0702030302020204" pitchFamily="66" charset="0"/>
                <a:cs typeface="Arial" panose="020B0604020202020204" pitchFamily="34" charset="0"/>
              </a:rPr>
              <a:t>Attendance</a:t>
            </a:r>
          </a:p>
        </p:txBody>
      </p:sp>
      <p:sp>
        <p:nvSpPr>
          <p:cNvPr id="5" name="Content Placeholder 4">
            <a:extLst>
              <a:ext uri="{FF2B5EF4-FFF2-40B4-BE49-F238E27FC236}">
                <a16:creationId xmlns:a16="http://schemas.microsoft.com/office/drawing/2014/main" id="{3119FB23-3212-47FC-971F-F923E0BC59D2}"/>
              </a:ext>
            </a:extLst>
          </p:cNvPr>
          <p:cNvSpPr>
            <a:spLocks noGrp="1"/>
          </p:cNvSpPr>
          <p:nvPr>
            <p:ph idx="1"/>
          </p:nvPr>
        </p:nvSpPr>
        <p:spPr>
          <a:xfrm>
            <a:off x="585981" y="1268760"/>
            <a:ext cx="7905750" cy="4890618"/>
          </a:xfrm>
        </p:spPr>
        <p:txBody>
          <a:bodyPr>
            <a:normAutofit fontScale="92500" lnSpcReduction="10000"/>
          </a:bodyPr>
          <a:lstStyle/>
          <a:p>
            <a:r>
              <a:rPr lang="en-GB" sz="1900" dirty="0">
                <a:solidFill>
                  <a:schemeClr val="tx1"/>
                </a:solidFill>
                <a:latin typeface="Comic Sans MS" panose="030F0702030302020204" pitchFamily="66" charset="0"/>
                <a:cs typeface="Arial" panose="020B0604020202020204" pitchFamily="34" charset="0"/>
              </a:rPr>
              <a:t>As you all know, there has been a HUGE </a:t>
            </a:r>
            <a:r>
              <a:rPr lang="en-GB" sz="1900" u="sng" dirty="0">
                <a:solidFill>
                  <a:schemeClr val="tx1"/>
                </a:solidFill>
                <a:latin typeface="Comic Sans MS" panose="030F0702030302020204" pitchFamily="66" charset="0"/>
                <a:cs typeface="Arial" panose="020B0604020202020204" pitchFamily="34" charset="0"/>
              </a:rPr>
              <a:t>national</a:t>
            </a:r>
            <a:r>
              <a:rPr lang="en-GB" sz="1900" dirty="0">
                <a:solidFill>
                  <a:schemeClr val="tx1"/>
                </a:solidFill>
                <a:latin typeface="Comic Sans MS" panose="030F0702030302020204" pitchFamily="66" charset="0"/>
                <a:cs typeface="Arial" panose="020B0604020202020204" pitchFamily="34" charset="0"/>
              </a:rPr>
              <a:t> push on this from the DfE since covid</a:t>
            </a:r>
          </a:p>
          <a:p>
            <a:r>
              <a:rPr lang="en-GB" sz="1900" dirty="0">
                <a:solidFill>
                  <a:schemeClr val="tx1"/>
                </a:solidFill>
                <a:latin typeface="Comic Sans MS" panose="030F0702030302020204" pitchFamily="66" charset="0"/>
                <a:cs typeface="Arial" panose="020B0604020202020204" pitchFamily="34" charset="0"/>
              </a:rPr>
              <a:t>Data shows an additional 375,000 children attended ‘almost every day’ last year compared to year before – </a:t>
            </a:r>
            <a:r>
              <a:rPr lang="en-GB" sz="1900" b="1" i="1" u="sng" dirty="0">
                <a:solidFill>
                  <a:schemeClr val="tx1"/>
                </a:solidFill>
                <a:latin typeface="Comic Sans MS" panose="030F0702030302020204" pitchFamily="66" charset="0"/>
                <a:cs typeface="Arial" panose="020B0604020202020204" pitchFamily="34" charset="0"/>
              </a:rPr>
              <a:t>Amazing!</a:t>
            </a:r>
          </a:p>
          <a:p>
            <a:r>
              <a:rPr lang="en-GB" sz="1900" dirty="0">
                <a:solidFill>
                  <a:schemeClr val="tx1"/>
                </a:solidFill>
                <a:latin typeface="Comic Sans MS" panose="030F0702030302020204" pitchFamily="66" charset="0"/>
                <a:cs typeface="Arial" panose="020B0604020202020204" pitchFamily="34" charset="0"/>
              </a:rPr>
              <a:t>Outstanding attendance and punctuality is essential in ensuring children reach their full potential</a:t>
            </a:r>
          </a:p>
          <a:p>
            <a:pPr marL="0" indent="0">
              <a:buNone/>
            </a:pPr>
            <a:endParaRPr lang="en-GB" sz="1900" dirty="0">
              <a:solidFill>
                <a:schemeClr val="tx1"/>
              </a:solidFill>
              <a:latin typeface="Comic Sans MS" panose="030F0702030302020204" pitchFamily="66" charset="0"/>
              <a:cs typeface="Arial" panose="020B0604020202020204" pitchFamily="34" charset="0"/>
            </a:endParaRPr>
          </a:p>
          <a:p>
            <a:r>
              <a:rPr lang="en-GB" sz="1900" dirty="0">
                <a:solidFill>
                  <a:schemeClr val="tx1"/>
                </a:solidFill>
                <a:latin typeface="Comic Sans MS" panose="030F0702030302020204" pitchFamily="66" charset="0"/>
                <a:cs typeface="Arial" panose="020B0604020202020204" pitchFamily="34" charset="0"/>
              </a:rPr>
              <a:t>Please look at the “Attendance and minor illness” page on our website for more information: </a:t>
            </a:r>
            <a:r>
              <a:rPr lang="en-GB" sz="1900" dirty="0">
                <a:solidFill>
                  <a:schemeClr val="tx1"/>
                </a:solidFill>
                <a:latin typeface="Comic Sans MS" panose="030F0702030302020204" pitchFamily="66" charset="0"/>
                <a:cs typeface="Arial" panose="020B0604020202020204" pitchFamily="34" charset="0"/>
                <a:hlinkClick r:id="rId2">
                  <a:extLst>
                    <a:ext uri="{A12FA001-AC4F-418D-AE19-62706E023703}">
                      <ahyp:hlinkClr xmlns:ahyp="http://schemas.microsoft.com/office/drawing/2018/hyperlinkcolor" val="tx"/>
                    </a:ext>
                  </a:extLst>
                </a:hlinkClick>
              </a:rPr>
              <a:t>https://www.turtonandedgworthprimary.co.uk/page/attendance-minor-illness-and-leave-of-absence-requests/133825</a:t>
            </a:r>
            <a:r>
              <a:rPr lang="en-GB" sz="1900" dirty="0">
                <a:solidFill>
                  <a:schemeClr val="tx1"/>
                </a:solidFill>
                <a:latin typeface="Comic Sans MS" panose="030F0702030302020204" pitchFamily="66" charset="0"/>
                <a:cs typeface="Arial" panose="020B0604020202020204" pitchFamily="34" charset="0"/>
              </a:rPr>
              <a:t> </a:t>
            </a:r>
          </a:p>
          <a:p>
            <a:r>
              <a:rPr lang="en-GB" sz="1900" dirty="0">
                <a:solidFill>
                  <a:schemeClr val="tx1"/>
                </a:solidFill>
                <a:latin typeface="Comic Sans MS" panose="030F0702030302020204" pitchFamily="66" charset="0"/>
                <a:cs typeface="Arial" panose="020B0604020202020204" pitchFamily="34" charset="0"/>
              </a:rPr>
              <a:t>DfE state that anything below 95% is “cause for concern” and below 90% is actually classed as “persistent absenteeism”</a:t>
            </a:r>
          </a:p>
          <a:p>
            <a:r>
              <a:rPr lang="en-GB" sz="1900" dirty="0">
                <a:solidFill>
                  <a:schemeClr val="tx1"/>
                </a:solidFill>
                <a:latin typeface="Comic Sans MS" panose="030F0702030302020204" pitchFamily="66" charset="0"/>
                <a:cs typeface="Arial" panose="020B0604020202020204" pitchFamily="34" charset="0"/>
              </a:rPr>
              <a:t>Headteachers are </a:t>
            </a:r>
            <a:r>
              <a:rPr lang="en-GB" sz="1900" b="1" i="1" u="sng" dirty="0">
                <a:solidFill>
                  <a:schemeClr val="tx1"/>
                </a:solidFill>
                <a:latin typeface="Comic Sans MS" panose="030F0702030302020204" pitchFamily="66" charset="0"/>
                <a:cs typeface="Arial" panose="020B0604020202020204" pitchFamily="34" charset="0"/>
              </a:rPr>
              <a:t>REQUIRED</a:t>
            </a:r>
            <a:r>
              <a:rPr lang="en-GB" sz="1900" dirty="0">
                <a:solidFill>
                  <a:schemeClr val="tx1"/>
                </a:solidFill>
                <a:latin typeface="Comic Sans MS" panose="030F0702030302020204" pitchFamily="66" charset="0"/>
                <a:cs typeface="Arial" panose="020B0604020202020204" pitchFamily="34" charset="0"/>
              </a:rPr>
              <a:t> to speak with families in these instances</a:t>
            </a:r>
          </a:p>
          <a:p>
            <a:pPr lvl="1"/>
            <a:r>
              <a:rPr lang="en-GB" sz="1900" dirty="0">
                <a:solidFill>
                  <a:schemeClr val="tx1"/>
                </a:solidFill>
                <a:latin typeface="Comic Sans MS" panose="030F0702030302020204" pitchFamily="66" charset="0"/>
                <a:cs typeface="Arial" panose="020B0604020202020204" pitchFamily="34" charset="0"/>
              </a:rPr>
              <a:t>In addition, ALL children’s registers will be sent home termly so families can keep up to date with their child’s attendance percentage</a:t>
            </a:r>
          </a:p>
          <a:p>
            <a:endParaRPr lang="en-GB" dirty="0"/>
          </a:p>
        </p:txBody>
      </p:sp>
    </p:spTree>
    <p:extLst>
      <p:ext uri="{BB962C8B-B14F-4D97-AF65-F5344CB8AC3E}">
        <p14:creationId xmlns:p14="http://schemas.microsoft.com/office/powerpoint/2010/main" val="236027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0645F6-1659-4237-83AD-5A4F48974747}"/>
              </a:ext>
            </a:extLst>
          </p:cNvPr>
          <p:cNvSpPr>
            <a:spLocks noGrp="1"/>
          </p:cNvSpPr>
          <p:nvPr>
            <p:ph type="title"/>
          </p:nvPr>
        </p:nvSpPr>
        <p:spPr>
          <a:xfrm>
            <a:off x="431384" y="188640"/>
            <a:ext cx="7886700" cy="639762"/>
          </a:xfrm>
        </p:spPr>
        <p:txBody>
          <a:bodyPr>
            <a:noAutofit/>
          </a:bodyPr>
          <a:lstStyle/>
          <a:p>
            <a:r>
              <a:rPr lang="en-GB" sz="2800" b="1" u="sng" dirty="0">
                <a:latin typeface="Comic Sans MS" panose="030F0702030302020204" pitchFamily="66" charset="0"/>
                <a:cs typeface="Arial" panose="020B0604020202020204" pitchFamily="34" charset="0"/>
              </a:rPr>
              <a:t>Punctuality</a:t>
            </a:r>
          </a:p>
        </p:txBody>
      </p:sp>
      <p:sp>
        <p:nvSpPr>
          <p:cNvPr id="5" name="Content Placeholder 4">
            <a:extLst>
              <a:ext uri="{FF2B5EF4-FFF2-40B4-BE49-F238E27FC236}">
                <a16:creationId xmlns:a16="http://schemas.microsoft.com/office/drawing/2014/main" id="{3119FB23-3212-47FC-971F-F923E0BC59D2}"/>
              </a:ext>
            </a:extLst>
          </p:cNvPr>
          <p:cNvSpPr>
            <a:spLocks noGrp="1"/>
          </p:cNvSpPr>
          <p:nvPr>
            <p:ph idx="1"/>
          </p:nvPr>
        </p:nvSpPr>
        <p:spPr>
          <a:xfrm>
            <a:off x="414656" y="814338"/>
            <a:ext cx="7886700" cy="4460478"/>
          </a:xfrm>
        </p:spPr>
        <p:txBody>
          <a:bodyPr>
            <a:noAutofit/>
          </a:bodyPr>
          <a:lstStyle/>
          <a:p>
            <a:r>
              <a:rPr lang="en-GB" sz="1600" dirty="0">
                <a:solidFill>
                  <a:schemeClr val="tx1"/>
                </a:solidFill>
                <a:latin typeface="Comic Sans MS" panose="030F0702030302020204" pitchFamily="66" charset="0"/>
                <a:cs typeface="Arial" panose="020B0604020202020204" pitchFamily="34" charset="0"/>
              </a:rPr>
              <a:t>Being in school on time every day is essential for children to have a calm and settled start to their day</a:t>
            </a:r>
          </a:p>
          <a:p>
            <a:r>
              <a:rPr lang="en-GB" sz="1600" dirty="0">
                <a:solidFill>
                  <a:schemeClr val="tx1"/>
                </a:solidFill>
                <a:latin typeface="Comic Sans MS" panose="030F0702030302020204" pitchFamily="66" charset="0"/>
                <a:cs typeface="Arial" panose="020B0604020202020204" pitchFamily="34" charset="0"/>
              </a:rPr>
              <a:t>School doors are open between 8:50am-8:55am in order to try and support a reduction in congestion/traffic</a:t>
            </a:r>
          </a:p>
          <a:p>
            <a:r>
              <a:rPr lang="en-GB" sz="1600" dirty="0">
                <a:solidFill>
                  <a:schemeClr val="tx1"/>
                </a:solidFill>
                <a:latin typeface="Comic Sans MS" panose="030F0702030302020204" pitchFamily="66" charset="0"/>
                <a:cs typeface="Arial" panose="020B0604020202020204" pitchFamily="34" charset="0"/>
              </a:rPr>
              <a:t>After 8:55, please accompany your child in through the front entrance and sign them in using the electronic system. This is then marked in the register</a:t>
            </a:r>
          </a:p>
          <a:p>
            <a:pPr marL="0" indent="0">
              <a:buNone/>
            </a:pPr>
            <a:endParaRPr lang="en-GB" sz="1600" dirty="0">
              <a:solidFill>
                <a:schemeClr val="tx1"/>
              </a:solidFill>
              <a:latin typeface="Comic Sans MS" panose="030F0702030302020204" pitchFamily="66" charset="0"/>
              <a:cs typeface="Arial" panose="020B0604020202020204" pitchFamily="34" charset="0"/>
            </a:endParaRPr>
          </a:p>
          <a:p>
            <a:pPr marL="0" indent="0">
              <a:buNone/>
            </a:pPr>
            <a:r>
              <a:rPr lang="en-GB" b="1" u="sng" dirty="0">
                <a:solidFill>
                  <a:schemeClr val="tx1"/>
                </a:solidFill>
                <a:latin typeface="Comic Sans MS" panose="030F0702030302020204" pitchFamily="66" charset="0"/>
                <a:cs typeface="Arial" panose="020B0604020202020204" pitchFamily="34" charset="0"/>
              </a:rPr>
              <a:t>Illness</a:t>
            </a:r>
          </a:p>
          <a:p>
            <a:r>
              <a:rPr lang="en-GB" sz="1600" dirty="0">
                <a:solidFill>
                  <a:schemeClr val="tx1"/>
                </a:solidFill>
                <a:latin typeface="Comic Sans MS" panose="030F0702030302020204" pitchFamily="66" charset="0"/>
                <a:cs typeface="Arial" panose="020B0604020202020204" pitchFamily="34" charset="0"/>
              </a:rPr>
              <a:t>Most of our staff are also parents, so we understand that children can be ill and/or can complain of headaches/tummy aches – especially in the mornings!</a:t>
            </a:r>
          </a:p>
          <a:p>
            <a:r>
              <a:rPr lang="en-GB" sz="1600" dirty="0">
                <a:solidFill>
                  <a:schemeClr val="tx1"/>
                </a:solidFill>
                <a:latin typeface="Comic Sans MS" panose="030F0702030302020204" pitchFamily="66" charset="0"/>
                <a:cs typeface="Arial" panose="020B0604020202020204" pitchFamily="34" charset="0"/>
              </a:rPr>
              <a:t>Advice is to send children into school with minor ailments (tummy ache, headache, etc). If they’re unwell, school can send home</a:t>
            </a:r>
          </a:p>
          <a:p>
            <a:r>
              <a:rPr lang="en-GB" sz="1600" dirty="0">
                <a:solidFill>
                  <a:schemeClr val="tx1"/>
                </a:solidFill>
                <a:latin typeface="Comic Sans MS" panose="030F0702030302020204" pitchFamily="66" charset="0"/>
                <a:cs typeface="Arial" panose="020B0604020202020204" pitchFamily="34" charset="0"/>
              </a:rPr>
              <a:t>Main exceptions to this rule being (all NHS guidelines):</a:t>
            </a:r>
          </a:p>
          <a:p>
            <a:pPr lvl="1"/>
            <a:r>
              <a:rPr lang="en-GB" sz="1600" dirty="0">
                <a:solidFill>
                  <a:schemeClr val="tx1"/>
                </a:solidFill>
                <a:latin typeface="Comic Sans MS" panose="030F0702030302020204" pitchFamily="66" charset="0"/>
                <a:cs typeface="Arial" panose="020B0604020202020204" pitchFamily="34" charset="0"/>
              </a:rPr>
              <a:t>Sickness (only return to school 48 hours after the </a:t>
            </a:r>
            <a:r>
              <a:rPr lang="en-GB" sz="1600" u="sng" dirty="0">
                <a:solidFill>
                  <a:schemeClr val="tx1"/>
                </a:solidFill>
                <a:latin typeface="Comic Sans MS" panose="030F0702030302020204" pitchFamily="66" charset="0"/>
                <a:cs typeface="Arial" panose="020B0604020202020204" pitchFamily="34" charset="0"/>
              </a:rPr>
              <a:t>LAST BOUGHT</a:t>
            </a:r>
            <a:r>
              <a:rPr lang="en-GB" sz="1600" dirty="0">
                <a:solidFill>
                  <a:schemeClr val="tx1"/>
                </a:solidFill>
                <a:latin typeface="Comic Sans MS" panose="030F0702030302020204" pitchFamily="66" charset="0"/>
                <a:cs typeface="Arial" panose="020B0604020202020204" pitchFamily="34" charset="0"/>
              </a:rPr>
              <a:t>)</a:t>
            </a:r>
          </a:p>
          <a:p>
            <a:pPr lvl="1"/>
            <a:r>
              <a:rPr lang="en-GB" sz="1600" dirty="0">
                <a:solidFill>
                  <a:schemeClr val="tx1"/>
                </a:solidFill>
                <a:latin typeface="Comic Sans MS" panose="030F0702030302020204" pitchFamily="66" charset="0"/>
                <a:cs typeface="Arial" panose="020B0604020202020204" pitchFamily="34" charset="0"/>
              </a:rPr>
              <a:t>Diarrhoea (only return to school 48 hours after the </a:t>
            </a:r>
            <a:r>
              <a:rPr lang="en-GB" sz="1600" u="sng" dirty="0">
                <a:solidFill>
                  <a:schemeClr val="tx1"/>
                </a:solidFill>
                <a:latin typeface="Comic Sans MS" panose="030F0702030302020204" pitchFamily="66" charset="0"/>
                <a:cs typeface="Arial" panose="020B0604020202020204" pitchFamily="34" charset="0"/>
              </a:rPr>
              <a:t>LAST BOUGHT</a:t>
            </a:r>
            <a:r>
              <a:rPr lang="en-GB" sz="1600" dirty="0">
                <a:solidFill>
                  <a:schemeClr val="tx1"/>
                </a:solidFill>
                <a:latin typeface="Comic Sans MS" panose="030F0702030302020204" pitchFamily="66" charset="0"/>
                <a:cs typeface="Arial" panose="020B0604020202020204" pitchFamily="34" charset="0"/>
              </a:rPr>
              <a:t>)</a:t>
            </a:r>
          </a:p>
          <a:p>
            <a:pPr lvl="1"/>
            <a:r>
              <a:rPr lang="en-GB" sz="1600" dirty="0">
                <a:solidFill>
                  <a:schemeClr val="tx1"/>
                </a:solidFill>
                <a:latin typeface="Comic Sans MS" panose="030F0702030302020204" pitchFamily="66" charset="0"/>
                <a:cs typeface="Arial" panose="020B0604020202020204" pitchFamily="34" charset="0"/>
              </a:rPr>
              <a:t>Impetigo (only return to school 48 hours after beginning antibiotics)</a:t>
            </a:r>
          </a:p>
          <a:p>
            <a:pPr lvl="1"/>
            <a:r>
              <a:rPr lang="en-GB" sz="1600" dirty="0">
                <a:solidFill>
                  <a:schemeClr val="tx1"/>
                </a:solidFill>
                <a:latin typeface="Comic Sans MS" panose="030F0702030302020204" pitchFamily="66" charset="0"/>
                <a:cs typeface="Arial" panose="020B0604020202020204" pitchFamily="34" charset="0"/>
              </a:rPr>
              <a:t>Chicken pox (only return to school once the blisters have crusted/scabbed</a:t>
            </a:r>
          </a:p>
        </p:txBody>
      </p:sp>
    </p:spTree>
    <p:extLst>
      <p:ext uri="{BB962C8B-B14F-4D97-AF65-F5344CB8AC3E}">
        <p14:creationId xmlns:p14="http://schemas.microsoft.com/office/powerpoint/2010/main" val="172867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F8DD1-F239-478D-B40F-88B2101884A9}"/>
              </a:ext>
            </a:extLst>
          </p:cNvPr>
          <p:cNvSpPr>
            <a:spLocks noGrp="1"/>
          </p:cNvSpPr>
          <p:nvPr>
            <p:ph type="title"/>
          </p:nvPr>
        </p:nvSpPr>
        <p:spPr>
          <a:xfrm>
            <a:off x="232098" y="443568"/>
            <a:ext cx="8911902" cy="1216745"/>
          </a:xfrm>
        </p:spPr>
        <p:txBody>
          <a:bodyPr>
            <a:normAutofit fontScale="90000"/>
          </a:bodyPr>
          <a:lstStyle/>
          <a:p>
            <a:pPr algn="ctr"/>
            <a:r>
              <a:rPr lang="en-GB" sz="3200" b="1" u="sng" dirty="0">
                <a:latin typeface="Arial" panose="020B0604020202020204" pitchFamily="34" charset="0"/>
                <a:cs typeface="Arial" panose="020B0604020202020204" pitchFamily="34" charset="0"/>
              </a:rPr>
              <a:t>It’s your birthday? </a:t>
            </a:r>
            <a:br>
              <a:rPr lang="en-GB" sz="3200" b="1" u="sng" dirty="0">
                <a:latin typeface="Arial" panose="020B0604020202020204" pitchFamily="34" charset="0"/>
                <a:cs typeface="Arial" panose="020B0604020202020204" pitchFamily="34" charset="0"/>
              </a:rPr>
            </a:br>
            <a:r>
              <a:rPr lang="en-GB" sz="3200" b="1" u="sng" dirty="0">
                <a:latin typeface="Arial" panose="020B0604020202020204" pitchFamily="34" charset="0"/>
                <a:cs typeface="Arial" panose="020B0604020202020204" pitchFamily="34" charset="0"/>
              </a:rPr>
              <a:t>Then you can come to school in non-uniform!</a:t>
            </a:r>
          </a:p>
        </p:txBody>
      </p:sp>
      <p:sp>
        <p:nvSpPr>
          <p:cNvPr id="3" name="Content Placeholder 2">
            <a:extLst>
              <a:ext uri="{FF2B5EF4-FFF2-40B4-BE49-F238E27FC236}">
                <a16:creationId xmlns:a16="http://schemas.microsoft.com/office/drawing/2014/main" id="{D2CB5AC1-7A00-4A48-80BF-C9F7196E4952}"/>
              </a:ext>
            </a:extLst>
          </p:cNvPr>
          <p:cNvSpPr>
            <a:spLocks noGrp="1"/>
          </p:cNvSpPr>
          <p:nvPr>
            <p:ph idx="1"/>
          </p:nvPr>
        </p:nvSpPr>
        <p:spPr>
          <a:xfrm>
            <a:off x="628650" y="1786335"/>
            <a:ext cx="7886700" cy="4594993"/>
          </a:xfrm>
        </p:spPr>
        <p:txBody>
          <a:bodyPr>
            <a:normAutofit fontScale="92500" lnSpcReduction="10000"/>
          </a:bodyPr>
          <a:lstStyle/>
          <a:p>
            <a:r>
              <a:rPr lang="en-GB" sz="2400" dirty="0">
                <a:solidFill>
                  <a:schemeClr val="tx1"/>
                </a:solidFill>
                <a:latin typeface="Comic Sans MS" panose="030F0702030302020204" pitchFamily="66" charset="0"/>
                <a:cs typeface="Arial" panose="020B0604020202020204" pitchFamily="34" charset="0"/>
              </a:rPr>
              <a:t>Staff want to help mark children’s birthdays in school by allowing them – if they want to – to come to school in non-uniform on their birthday!</a:t>
            </a:r>
          </a:p>
          <a:p>
            <a:r>
              <a:rPr lang="en-GB" sz="2400" dirty="0">
                <a:solidFill>
                  <a:schemeClr val="tx1"/>
                </a:solidFill>
                <a:latin typeface="Comic Sans MS" panose="030F0702030302020204" pitchFamily="66" charset="0"/>
                <a:cs typeface="Arial" panose="020B0604020202020204" pitchFamily="34" charset="0"/>
              </a:rPr>
              <a:t>If your child has a birthday on a Saturday or Sunday, they are allowed to come to school on the Friday in non-uniform</a:t>
            </a:r>
          </a:p>
          <a:p>
            <a:r>
              <a:rPr lang="en-GB" sz="2400" dirty="0">
                <a:solidFill>
                  <a:schemeClr val="tx1"/>
                </a:solidFill>
                <a:latin typeface="Comic Sans MS" panose="030F0702030302020204" pitchFamily="66" charset="0"/>
                <a:cs typeface="Arial" panose="020B0604020202020204" pitchFamily="34" charset="0"/>
              </a:rPr>
              <a:t>If your child has a birthday during a school holiday (lucky!), then they are able to come to school in non-uniform on the last day of term before the holiday begins. For example, Autumn half-term is Mon 28</a:t>
            </a:r>
            <a:r>
              <a:rPr lang="en-GB" sz="2400" baseline="30000" dirty="0">
                <a:solidFill>
                  <a:schemeClr val="tx1"/>
                </a:solidFill>
                <a:latin typeface="Comic Sans MS" panose="030F0702030302020204" pitchFamily="66" charset="0"/>
                <a:cs typeface="Arial" panose="020B0604020202020204" pitchFamily="34" charset="0"/>
              </a:rPr>
              <a:t>th</a:t>
            </a:r>
            <a:r>
              <a:rPr lang="en-GB" sz="2400" dirty="0">
                <a:solidFill>
                  <a:schemeClr val="tx1"/>
                </a:solidFill>
                <a:latin typeface="Comic Sans MS" panose="030F0702030302020204" pitchFamily="66" charset="0"/>
                <a:cs typeface="Arial" panose="020B0604020202020204" pitchFamily="34" charset="0"/>
              </a:rPr>
              <a:t> Oct – Fri 1</a:t>
            </a:r>
            <a:r>
              <a:rPr lang="en-GB" sz="2400" baseline="30000" dirty="0">
                <a:solidFill>
                  <a:schemeClr val="tx1"/>
                </a:solidFill>
                <a:latin typeface="Comic Sans MS" panose="030F0702030302020204" pitchFamily="66" charset="0"/>
                <a:cs typeface="Arial" panose="020B0604020202020204" pitchFamily="34" charset="0"/>
              </a:rPr>
              <a:t>st</a:t>
            </a:r>
            <a:r>
              <a:rPr lang="en-GB" sz="2400" dirty="0">
                <a:solidFill>
                  <a:schemeClr val="tx1"/>
                </a:solidFill>
                <a:latin typeface="Comic Sans MS" panose="030F0702030302020204" pitchFamily="66" charset="0"/>
                <a:cs typeface="Arial" panose="020B0604020202020204" pitchFamily="34" charset="0"/>
              </a:rPr>
              <a:t> Nov, so on Fri 25</a:t>
            </a:r>
            <a:r>
              <a:rPr lang="en-GB" sz="2400" baseline="30000" dirty="0">
                <a:solidFill>
                  <a:schemeClr val="tx1"/>
                </a:solidFill>
                <a:latin typeface="Comic Sans MS" panose="030F0702030302020204" pitchFamily="66" charset="0"/>
                <a:cs typeface="Arial" panose="020B0604020202020204" pitchFamily="34" charset="0"/>
              </a:rPr>
              <a:t>th</a:t>
            </a:r>
            <a:r>
              <a:rPr lang="en-GB" sz="2400" dirty="0">
                <a:solidFill>
                  <a:schemeClr val="tx1"/>
                </a:solidFill>
                <a:latin typeface="Comic Sans MS" panose="030F0702030302020204" pitchFamily="66" charset="0"/>
                <a:cs typeface="Arial" panose="020B0604020202020204" pitchFamily="34" charset="0"/>
              </a:rPr>
              <a:t> Oct (last school day) they would be able to come to school in non-uniform</a:t>
            </a:r>
          </a:p>
          <a:p>
            <a:r>
              <a:rPr lang="en-GB" sz="2400" dirty="0">
                <a:solidFill>
                  <a:schemeClr val="tx1"/>
                </a:solidFill>
                <a:latin typeface="Comic Sans MS" panose="030F0702030302020204" pitchFamily="66" charset="0"/>
                <a:cs typeface="Arial" panose="020B0604020202020204" pitchFamily="34" charset="0"/>
              </a:rPr>
              <a:t>This is just a bit of fun for the children and they absolutely do not </a:t>
            </a:r>
            <a:r>
              <a:rPr lang="en-GB" sz="2400" i="1" u="sng" dirty="0">
                <a:solidFill>
                  <a:schemeClr val="tx1"/>
                </a:solidFill>
                <a:latin typeface="Comic Sans MS" panose="030F0702030302020204" pitchFamily="66" charset="0"/>
                <a:cs typeface="Arial" panose="020B0604020202020204" pitchFamily="34" charset="0"/>
              </a:rPr>
              <a:t>have</a:t>
            </a:r>
            <a:r>
              <a:rPr lang="en-GB" sz="2400" dirty="0">
                <a:solidFill>
                  <a:schemeClr val="tx1"/>
                </a:solidFill>
                <a:latin typeface="Comic Sans MS" panose="030F0702030302020204" pitchFamily="66" charset="0"/>
                <a:cs typeface="Arial" panose="020B0604020202020204" pitchFamily="34" charset="0"/>
              </a:rPr>
              <a:t> to come in non-uniform if they don’t want to. We may even let the staff do it too!</a:t>
            </a:r>
          </a:p>
        </p:txBody>
      </p:sp>
    </p:spTree>
    <p:extLst>
      <p:ext uri="{BB962C8B-B14F-4D97-AF65-F5344CB8AC3E}">
        <p14:creationId xmlns:p14="http://schemas.microsoft.com/office/powerpoint/2010/main" val="1479486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txBody>
          <a:bodyPr>
            <a:noAutofit/>
          </a:bodyPr>
          <a:lstStyle/>
          <a:p>
            <a:r>
              <a:rPr lang="en-GB" sz="5400" u="sng" dirty="0">
                <a:latin typeface="Comic Sans MS" panose="030F0702030302020204" pitchFamily="66" charset="0"/>
                <a:cs typeface="CordiaUPC" panose="020B0304020202020204" pitchFamily="34" charset="-34"/>
              </a:rPr>
              <a:t>General information</a:t>
            </a:r>
          </a:p>
        </p:txBody>
      </p:sp>
      <p:sp>
        <p:nvSpPr>
          <p:cNvPr id="3" name="Content Placeholder 2"/>
          <p:cNvSpPr>
            <a:spLocks noGrp="1"/>
          </p:cNvSpPr>
          <p:nvPr>
            <p:ph idx="1"/>
          </p:nvPr>
        </p:nvSpPr>
        <p:spPr>
          <a:xfrm>
            <a:off x="251520" y="1257361"/>
            <a:ext cx="8748464" cy="5733256"/>
          </a:xfrm>
        </p:spPr>
        <p:txBody>
          <a:bodyPr>
            <a:normAutofit/>
          </a:bodyPr>
          <a:lstStyle/>
          <a:p>
            <a:pPr marL="0" indent="0">
              <a:buNone/>
            </a:pPr>
            <a:r>
              <a:rPr lang="en-GB" sz="1800" b="1" dirty="0">
                <a:solidFill>
                  <a:schemeClr val="tx1"/>
                </a:solidFill>
                <a:latin typeface="Comic Sans MS" panose="030F0702030302020204" pitchFamily="66" charset="0"/>
                <a:cs typeface="CordiaUPC" panose="020B0304020202020204" pitchFamily="34" charset="-34"/>
              </a:rPr>
              <a:t>Tuck shop days –  </a:t>
            </a:r>
            <a:r>
              <a:rPr lang="en-GB" sz="1800" dirty="0">
                <a:solidFill>
                  <a:schemeClr val="tx1"/>
                </a:solidFill>
                <a:latin typeface="Comic Sans MS" panose="030F0702030302020204" pitchFamily="66" charset="0"/>
                <a:cs typeface="CordiaUPC" panose="020B0304020202020204" pitchFamily="34" charset="-34"/>
              </a:rPr>
              <a:t>Monday. Wednesday and Friday</a:t>
            </a:r>
          </a:p>
          <a:p>
            <a:pPr marL="0" indent="0">
              <a:buNone/>
            </a:pPr>
            <a:endParaRPr lang="en-US" sz="1800" dirty="0">
              <a:solidFill>
                <a:schemeClr val="tx1"/>
              </a:solidFill>
              <a:latin typeface="Comic Sans MS" panose="030F0702030302020204" pitchFamily="66" charset="0"/>
              <a:cs typeface="CordiaUPC" panose="020B0304020202020204" pitchFamily="34" charset="-34"/>
            </a:endParaRPr>
          </a:p>
          <a:p>
            <a:pPr marL="0" indent="0">
              <a:buNone/>
            </a:pPr>
            <a:r>
              <a:rPr lang="en-US" sz="1800" b="1" dirty="0">
                <a:solidFill>
                  <a:schemeClr val="tx1"/>
                </a:solidFill>
                <a:latin typeface="Comic Sans MS" panose="030F0702030302020204" pitchFamily="66" charset="0"/>
                <a:cs typeface="CordiaUPC" panose="020B0304020202020204" pitchFamily="34" charset="-34"/>
              </a:rPr>
              <a:t>S</a:t>
            </a:r>
            <a:r>
              <a:rPr lang="en-GB" sz="1800" b="1" dirty="0" err="1">
                <a:solidFill>
                  <a:schemeClr val="tx1"/>
                </a:solidFill>
                <a:latin typeface="Comic Sans MS" panose="030F0702030302020204" pitchFamily="66" charset="0"/>
                <a:cs typeface="CordiaUPC" panose="020B0304020202020204" pitchFamily="34" charset="-34"/>
              </a:rPr>
              <a:t>nacks</a:t>
            </a:r>
            <a:r>
              <a:rPr lang="en-GB" sz="1800" b="1" dirty="0">
                <a:solidFill>
                  <a:schemeClr val="tx1"/>
                </a:solidFill>
                <a:latin typeface="Comic Sans MS" panose="030F0702030302020204" pitchFamily="66" charset="0"/>
                <a:cs typeface="CordiaUPC" panose="020B0304020202020204" pitchFamily="34" charset="-34"/>
              </a:rPr>
              <a:t> from home- </a:t>
            </a:r>
            <a:r>
              <a:rPr lang="en-GB" sz="1800" dirty="0">
                <a:solidFill>
                  <a:schemeClr val="tx1"/>
                </a:solidFill>
                <a:latin typeface="Comic Sans MS" panose="030F0702030302020204" pitchFamily="66" charset="0"/>
                <a:cs typeface="CordiaUPC" panose="020B0304020202020204" pitchFamily="34" charset="-34"/>
              </a:rPr>
              <a:t>Tuesday and Thursday</a:t>
            </a:r>
            <a:endParaRPr lang="en-US" sz="1800" dirty="0">
              <a:solidFill>
                <a:schemeClr val="tx1"/>
              </a:solidFill>
              <a:latin typeface="Comic Sans MS" panose="030F0702030302020204" pitchFamily="66" charset="0"/>
              <a:cs typeface="CordiaUPC" panose="020B0304020202020204" pitchFamily="34" charset="-34"/>
            </a:endParaRPr>
          </a:p>
          <a:p>
            <a:pPr marL="0" indent="0">
              <a:buNone/>
            </a:pPr>
            <a:endParaRPr lang="en-GB" sz="1800" dirty="0">
              <a:solidFill>
                <a:schemeClr val="tx1"/>
              </a:solidFill>
              <a:latin typeface="Comic Sans MS" panose="030F0702030302020204" pitchFamily="66" charset="0"/>
              <a:cs typeface="CordiaUPC" panose="020B0304020202020204" pitchFamily="34" charset="-34"/>
            </a:endParaRPr>
          </a:p>
          <a:p>
            <a:pPr marL="0" indent="0">
              <a:buNone/>
            </a:pPr>
            <a:r>
              <a:rPr lang="en-GB" sz="1800" b="1" dirty="0">
                <a:solidFill>
                  <a:schemeClr val="tx1"/>
                </a:solidFill>
                <a:latin typeface="Comic Sans MS" panose="030F0702030302020204" pitchFamily="66" charset="0"/>
                <a:cs typeface="CordiaUPC" panose="020B0304020202020204" pitchFamily="34" charset="-34"/>
              </a:rPr>
              <a:t>Uniform - </a:t>
            </a:r>
            <a:r>
              <a:rPr lang="en-GB" sz="1800" dirty="0">
                <a:solidFill>
                  <a:schemeClr val="tx1"/>
                </a:solidFill>
                <a:latin typeface="Comic Sans MS" panose="030F0702030302020204" pitchFamily="66" charset="0"/>
                <a:cs typeface="CordiaUPC" panose="020B0304020202020204" pitchFamily="34" charset="-34"/>
              </a:rPr>
              <a:t>White shirt and tie, jumper/cardigan with school logo, grey trousers/shorts, grey skirt, white/grey socks, black shoes 			 </a:t>
            </a:r>
            <a:br>
              <a:rPr lang="en-GB" sz="1800" b="1" u="sng" dirty="0">
                <a:solidFill>
                  <a:schemeClr val="tx1"/>
                </a:solidFill>
                <a:latin typeface="Comic Sans MS" panose="030F0702030302020204" pitchFamily="66" charset="0"/>
                <a:cs typeface="CordiaUPC" panose="020B0304020202020204" pitchFamily="34" charset="-34"/>
              </a:rPr>
            </a:br>
            <a:endParaRPr lang="en-GB" sz="1800" b="1" u="sng" dirty="0">
              <a:solidFill>
                <a:schemeClr val="tx1"/>
              </a:solidFill>
              <a:latin typeface="Comic Sans MS" panose="030F0702030302020204" pitchFamily="66" charset="0"/>
              <a:cs typeface="CordiaUPC" panose="020B0304020202020204" pitchFamily="34" charset="-34"/>
            </a:endParaRPr>
          </a:p>
          <a:p>
            <a:pPr marL="0" indent="0">
              <a:buNone/>
            </a:pPr>
            <a:r>
              <a:rPr lang="en-GB" sz="1800" b="1" u="sng" dirty="0">
                <a:solidFill>
                  <a:schemeClr val="tx1"/>
                </a:solidFill>
                <a:latin typeface="Comic Sans MS" panose="030F0702030302020204" pitchFamily="66" charset="0"/>
                <a:cs typeface="CordiaUPC" panose="020B0304020202020204" pitchFamily="34" charset="-34"/>
              </a:rPr>
              <a:t>EVERYTHING LABELLED PLEASE</a:t>
            </a:r>
            <a:endParaRPr lang="en-GB" sz="1800" dirty="0">
              <a:solidFill>
                <a:schemeClr val="tx1"/>
              </a:solidFill>
              <a:latin typeface="Comic Sans MS" panose="030F0702030302020204" pitchFamily="66" charset="0"/>
              <a:cs typeface="CordiaUPC" panose="020B0304020202020204" pitchFamily="34" charset="-34"/>
            </a:endParaRPr>
          </a:p>
          <a:p>
            <a:pPr>
              <a:buFontTx/>
              <a:buChar char="-"/>
            </a:pPr>
            <a:endParaRPr lang="en-GB" sz="1800" dirty="0">
              <a:solidFill>
                <a:schemeClr val="tx1"/>
              </a:solidFill>
              <a:latin typeface="Comic Sans MS" panose="030F0702030302020204" pitchFamily="66" charset="0"/>
              <a:cs typeface="CordiaUPC" panose="020B0304020202020204" pitchFamily="34" charset="-34"/>
            </a:endParaRPr>
          </a:p>
          <a:p>
            <a:pPr marL="0" indent="0">
              <a:buNone/>
            </a:pPr>
            <a:r>
              <a:rPr lang="en-GB" sz="1800" dirty="0">
                <a:solidFill>
                  <a:schemeClr val="tx1"/>
                </a:solidFill>
                <a:latin typeface="Comic Sans MS" panose="030F0702030302020204" pitchFamily="66" charset="0"/>
                <a:cs typeface="CordiaUPC" panose="020B0304020202020204" pitchFamily="34" charset="-34"/>
              </a:rPr>
              <a:t>- Contact details (please keep the office up to date)</a:t>
            </a:r>
          </a:p>
          <a:p>
            <a:pPr marL="0" indent="0">
              <a:buNone/>
            </a:pPr>
            <a:r>
              <a:rPr lang="en-GB" sz="1800" dirty="0">
                <a:solidFill>
                  <a:schemeClr val="tx1"/>
                </a:solidFill>
                <a:latin typeface="Comic Sans MS" panose="030F0702030302020204" pitchFamily="66" charset="0"/>
                <a:cs typeface="CordiaUPC" panose="020B0304020202020204" pitchFamily="34" charset="-34"/>
              </a:rPr>
              <a:t>- Facebook- Turton </a:t>
            </a:r>
            <a:r>
              <a:rPr lang="en-GB" sz="1800" dirty="0" err="1">
                <a:solidFill>
                  <a:schemeClr val="tx1"/>
                </a:solidFill>
                <a:latin typeface="Comic Sans MS" panose="030F0702030302020204" pitchFamily="66" charset="0"/>
                <a:cs typeface="CordiaUPC" panose="020B0304020202020204" pitchFamily="34" charset="-34"/>
              </a:rPr>
              <a:t>Edgworth</a:t>
            </a:r>
            <a:r>
              <a:rPr lang="en-GB" sz="1800" dirty="0">
                <a:solidFill>
                  <a:schemeClr val="tx1"/>
                </a:solidFill>
                <a:latin typeface="Comic Sans MS" panose="030F0702030302020204" pitchFamily="66" charset="0"/>
                <a:cs typeface="CordiaUPC" panose="020B0304020202020204" pitchFamily="34" charset="-34"/>
              </a:rPr>
              <a:t> CE/ Methodist Primary School</a:t>
            </a:r>
          </a:p>
          <a:p>
            <a:pPr marL="0" indent="0">
              <a:buNone/>
            </a:pPr>
            <a:r>
              <a:rPr lang="en-GB" sz="1800" dirty="0">
                <a:solidFill>
                  <a:schemeClr val="tx1"/>
                </a:solidFill>
                <a:latin typeface="Comic Sans MS" panose="030F0702030302020204" pitchFamily="66" charset="0"/>
                <a:cs typeface="CordiaUPC" panose="020B0304020202020204" pitchFamily="34" charset="-34"/>
              </a:rPr>
              <a:t>- Car parking times No access from:   8.45am- 9:15 and  3.15pm- 3.45pm</a:t>
            </a:r>
          </a:p>
        </p:txBody>
      </p:sp>
    </p:spTree>
    <p:extLst>
      <p:ext uri="{BB962C8B-B14F-4D97-AF65-F5344CB8AC3E}">
        <p14:creationId xmlns:p14="http://schemas.microsoft.com/office/powerpoint/2010/main" val="2736943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748464" cy="1143000"/>
          </a:xfrm>
        </p:spPr>
        <p:txBody>
          <a:bodyPr>
            <a:noAutofit/>
          </a:bodyPr>
          <a:lstStyle/>
          <a:p>
            <a:r>
              <a:rPr lang="en-US" sz="4800" u="sng" dirty="0">
                <a:latin typeface="Comic Sans MS" panose="030F0702030302020204" pitchFamily="66" charset="0"/>
                <a:cs typeface="CordiaUPC" panose="020B0304020202020204" pitchFamily="34" charset="-34"/>
              </a:rPr>
              <a:t>C</a:t>
            </a:r>
            <a:r>
              <a:rPr lang="en-GB" sz="4800" u="sng" dirty="0" err="1">
                <a:latin typeface="Comic Sans MS" panose="030F0702030302020204" pitchFamily="66" charset="0"/>
                <a:cs typeface="CordiaUPC" panose="020B0304020202020204" pitchFamily="34" charset="-34"/>
              </a:rPr>
              <a:t>ollections</a:t>
            </a:r>
            <a:r>
              <a:rPr lang="en-GB" sz="4800" u="sng" dirty="0">
                <a:latin typeface="Comic Sans MS" panose="030F0702030302020204" pitchFamily="66" charset="0"/>
                <a:cs typeface="CordiaUPC" panose="020B0304020202020204" pitchFamily="34" charset="-34"/>
              </a:rPr>
              <a:t> and appointments</a:t>
            </a:r>
            <a:endParaRPr lang="en-GB" sz="5400" u="sng" dirty="0">
              <a:latin typeface="Comic Sans MS" panose="030F0702030302020204" pitchFamily="66" charset="0"/>
              <a:cs typeface="CordiaUPC" panose="020B0304020202020204" pitchFamily="34" charset="-34"/>
            </a:endParaRPr>
          </a:p>
        </p:txBody>
      </p:sp>
      <p:sp>
        <p:nvSpPr>
          <p:cNvPr id="3" name="Content Placeholder 2"/>
          <p:cNvSpPr>
            <a:spLocks noGrp="1"/>
          </p:cNvSpPr>
          <p:nvPr>
            <p:ph idx="1"/>
          </p:nvPr>
        </p:nvSpPr>
        <p:spPr>
          <a:xfrm>
            <a:off x="251520" y="1257361"/>
            <a:ext cx="8748464" cy="5733256"/>
          </a:xfrm>
        </p:spPr>
        <p:txBody>
          <a:bodyPr>
            <a:normAutofit/>
          </a:bodyPr>
          <a:lstStyle/>
          <a:p>
            <a:pPr marL="0" indent="0">
              <a:buNone/>
            </a:pPr>
            <a:r>
              <a:rPr lang="en-US" b="1" u="sng" dirty="0">
                <a:solidFill>
                  <a:schemeClr val="tx1"/>
                </a:solidFill>
                <a:latin typeface="Comic Sans MS" panose="030F0702030302020204" pitchFamily="66" charset="0"/>
                <a:cs typeface="CordiaUPC" panose="020B0304020202020204" pitchFamily="34" charset="-34"/>
              </a:rPr>
              <a:t>Collections</a:t>
            </a:r>
          </a:p>
          <a:p>
            <a:pPr marL="0" indent="0">
              <a:buNone/>
            </a:pPr>
            <a:r>
              <a:rPr lang="en-US" dirty="0">
                <a:solidFill>
                  <a:schemeClr val="tx1"/>
                </a:solidFill>
                <a:latin typeface="Comic Sans MS" panose="030F0702030302020204" pitchFamily="66" charset="0"/>
                <a:cs typeface="CordiaUPC" panose="020B0304020202020204" pitchFamily="34" charset="-34"/>
              </a:rPr>
              <a:t>If you have a sibling in another class it is fine for you to ask that your Year 5 child walks around to meet you at the siblings classroom.</a:t>
            </a:r>
          </a:p>
          <a:p>
            <a:pPr marL="0" indent="0">
              <a:buNone/>
            </a:pPr>
            <a:r>
              <a:rPr lang="en-US" dirty="0">
                <a:solidFill>
                  <a:schemeClr val="tx1"/>
                </a:solidFill>
                <a:latin typeface="Comic Sans MS" panose="030F0702030302020204" pitchFamily="66" charset="0"/>
                <a:cs typeface="CordiaUPC" panose="020B0304020202020204" pitchFamily="34" charset="-34"/>
              </a:rPr>
              <a:t>If you have a different adult collecting your child please can you let the office or myself know. </a:t>
            </a:r>
          </a:p>
          <a:p>
            <a:pPr marL="0" indent="0">
              <a:buNone/>
            </a:pPr>
            <a:endParaRPr lang="en-US" dirty="0">
              <a:solidFill>
                <a:schemeClr val="tx1"/>
              </a:solidFill>
              <a:latin typeface="Comic Sans MS" panose="030F0702030302020204" pitchFamily="66" charset="0"/>
              <a:cs typeface="CordiaUPC" panose="020B0304020202020204" pitchFamily="34" charset="-34"/>
            </a:endParaRPr>
          </a:p>
          <a:p>
            <a:pPr marL="0" indent="0">
              <a:buNone/>
            </a:pPr>
            <a:r>
              <a:rPr lang="en-US" b="1" u="sng" dirty="0">
                <a:solidFill>
                  <a:schemeClr val="tx1"/>
                </a:solidFill>
                <a:latin typeface="Comic Sans MS" panose="030F0702030302020204" pitchFamily="66" charset="0"/>
                <a:cs typeface="CordiaUPC" panose="020B0304020202020204" pitchFamily="34" charset="-34"/>
              </a:rPr>
              <a:t>Walking home</a:t>
            </a:r>
          </a:p>
          <a:p>
            <a:pPr marL="0" indent="0">
              <a:buNone/>
            </a:pPr>
            <a:r>
              <a:rPr lang="en-US" dirty="0">
                <a:solidFill>
                  <a:schemeClr val="tx1"/>
                </a:solidFill>
                <a:latin typeface="Comic Sans MS" panose="030F0702030302020204" pitchFamily="66" charset="0"/>
                <a:cs typeface="CordiaUPC" panose="020B0304020202020204" pitchFamily="34" charset="-34"/>
              </a:rPr>
              <a:t>If you wish for your child to walk home alone please ensure we are informed of this. Please send an email to the office giving consent for your child to walk home alone. </a:t>
            </a:r>
          </a:p>
          <a:p>
            <a:pPr marL="0" indent="0">
              <a:buNone/>
            </a:pPr>
            <a:endParaRPr lang="en-US" dirty="0">
              <a:solidFill>
                <a:schemeClr val="tx1"/>
              </a:solidFill>
              <a:latin typeface="Comic Sans MS" panose="030F0702030302020204" pitchFamily="66" charset="0"/>
              <a:cs typeface="CordiaUPC" panose="020B0304020202020204" pitchFamily="34" charset="-34"/>
            </a:endParaRPr>
          </a:p>
          <a:p>
            <a:pPr marL="0" indent="0">
              <a:buNone/>
            </a:pPr>
            <a:r>
              <a:rPr lang="en-US" b="1" u="sng" dirty="0">
                <a:solidFill>
                  <a:schemeClr val="tx1"/>
                </a:solidFill>
                <a:latin typeface="Comic Sans MS" panose="030F0702030302020204" pitchFamily="66" charset="0"/>
                <a:cs typeface="CordiaUPC" panose="020B0304020202020204" pitchFamily="34" charset="-34"/>
              </a:rPr>
              <a:t>Appointments</a:t>
            </a:r>
          </a:p>
          <a:p>
            <a:pPr marL="0" indent="0">
              <a:buNone/>
            </a:pPr>
            <a:r>
              <a:rPr lang="en-US" dirty="0">
                <a:solidFill>
                  <a:schemeClr val="tx1"/>
                </a:solidFill>
                <a:latin typeface="Comic Sans MS" panose="030F0702030302020204" pitchFamily="66" charset="0"/>
                <a:cs typeface="CordiaUPC" panose="020B0304020202020204" pitchFamily="34" charset="-34"/>
              </a:rPr>
              <a:t>Please can all appointments during school time also be passed through the office, sometimes a proof of appointment may be required. </a:t>
            </a:r>
            <a:endParaRPr lang="en-GB" dirty="0">
              <a:solidFill>
                <a:schemeClr val="tx1"/>
              </a:solidFill>
              <a:latin typeface="Comic Sans MS" panose="030F0702030302020204" pitchFamily="66" charset="0"/>
              <a:cs typeface="CordiaUPC" panose="020B0304020202020204" pitchFamily="34" charset="-34"/>
            </a:endParaRPr>
          </a:p>
        </p:txBody>
      </p:sp>
    </p:spTree>
    <p:extLst>
      <p:ext uri="{BB962C8B-B14F-4D97-AF65-F5344CB8AC3E}">
        <p14:creationId xmlns:p14="http://schemas.microsoft.com/office/powerpoint/2010/main" val="2599749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417915" y="1018527"/>
            <a:ext cx="6430520" cy="857250"/>
          </a:xfrm>
        </p:spPr>
        <p:txBody>
          <a:bodyPr>
            <a:noAutofit/>
          </a:bodyPr>
          <a:lstStyle/>
          <a:p>
            <a:r>
              <a:rPr lang="en-GB" sz="3600" u="sng" dirty="0">
                <a:latin typeface="Comic Sans MS" panose="030F0702030302020204" pitchFamily="66" charset="0"/>
                <a:cs typeface="CordiaUPC" panose="020B0304020202020204" pitchFamily="34" charset="-34"/>
              </a:rPr>
              <a:t>Home-School Communication</a:t>
            </a:r>
          </a:p>
        </p:txBody>
      </p:sp>
      <p:sp>
        <p:nvSpPr>
          <p:cNvPr id="5" name="TextBox 4"/>
          <p:cNvSpPr txBox="1"/>
          <p:nvPr/>
        </p:nvSpPr>
        <p:spPr>
          <a:xfrm>
            <a:off x="1206972" y="1883840"/>
            <a:ext cx="6730058" cy="1962076"/>
          </a:xfrm>
          <a:prstGeom prst="rect">
            <a:avLst/>
          </a:prstGeom>
        </p:spPr>
        <p:txBody>
          <a:bodyPr rtlCol="0">
            <a:spAutoFit/>
          </a:bodyPr>
          <a:lstStyle/>
          <a:p>
            <a:pPr algn="ctr"/>
            <a:r>
              <a:rPr lang="en-US" dirty="0">
                <a:solidFill>
                  <a:prstClr val="black"/>
                </a:solidFill>
                <a:latin typeface="Comic Sans MS" panose="030F0702030302020204" pitchFamily="66" charset="0"/>
              </a:rPr>
              <a:t>If you have a question or concern, no matter how big or small, please contact us in school.</a:t>
            </a:r>
            <a:endParaRPr lang="en-US" sz="1350" dirty="0">
              <a:solidFill>
                <a:prstClr val="black"/>
              </a:solidFill>
              <a:latin typeface="Comic Sans MS" panose="030F0702030302020204" pitchFamily="66" charset="0"/>
            </a:endParaRPr>
          </a:p>
          <a:p>
            <a:pPr algn="ctr"/>
            <a:endParaRPr lang="en-US" sz="1350" dirty="0">
              <a:solidFill>
                <a:prstClr val="black"/>
              </a:solidFill>
              <a:latin typeface="Comic Sans MS" panose="030F0702030302020204" pitchFamily="66" charset="0"/>
            </a:endParaRPr>
          </a:p>
          <a:p>
            <a:pPr algn="ctr"/>
            <a:r>
              <a:rPr lang="en-US" dirty="0">
                <a:solidFill>
                  <a:prstClr val="black"/>
                </a:solidFill>
                <a:latin typeface="Comic Sans MS" panose="030F0702030302020204" pitchFamily="66" charset="0"/>
              </a:rPr>
              <a:t>*Reading record/note</a:t>
            </a:r>
          </a:p>
          <a:p>
            <a:pPr algn="ctr"/>
            <a:r>
              <a:rPr lang="en-US" dirty="0">
                <a:solidFill>
                  <a:prstClr val="black"/>
                </a:solidFill>
                <a:latin typeface="Comic Sans MS" panose="030F0702030302020204" pitchFamily="66" charset="0"/>
              </a:rPr>
              <a:t>*Phone call</a:t>
            </a:r>
          </a:p>
          <a:p>
            <a:pPr algn="ctr"/>
            <a:r>
              <a:rPr lang="en-US" dirty="0">
                <a:solidFill>
                  <a:prstClr val="black"/>
                </a:solidFill>
                <a:latin typeface="Comic Sans MS" panose="030F0702030302020204" pitchFamily="66" charset="0"/>
              </a:rPr>
              <a:t>*Email to office who will forward to me</a:t>
            </a:r>
          </a:p>
          <a:p>
            <a:pPr algn="ctr"/>
            <a:r>
              <a:rPr lang="en-US" dirty="0">
                <a:solidFill>
                  <a:prstClr val="black"/>
                </a:solidFill>
                <a:latin typeface="Comic Sans MS" panose="030F0702030302020204" pitchFamily="66" charset="0"/>
              </a:rPr>
              <a:t>*In person before or after school</a:t>
            </a:r>
            <a:r>
              <a:rPr lang="en-US" sz="1350" dirty="0">
                <a:solidFill>
                  <a:prstClr val="black"/>
                </a:solidFill>
                <a:latin typeface="Comic Sans MS" panose="030F0702030302020204" pitchFamily="66" charset="0"/>
              </a:rPr>
              <a:t> </a:t>
            </a:r>
          </a:p>
        </p:txBody>
      </p:sp>
      <p:sp>
        <p:nvSpPr>
          <p:cNvPr id="2" name="Rectangle 1">
            <a:extLst>
              <a:ext uri="{FF2B5EF4-FFF2-40B4-BE49-F238E27FC236}">
                <a16:creationId xmlns:a16="http://schemas.microsoft.com/office/drawing/2014/main" id="{2A2128DC-4FE4-4C6C-8C94-B9186F648094}"/>
              </a:ext>
            </a:extLst>
          </p:cNvPr>
          <p:cNvSpPr/>
          <p:nvPr/>
        </p:nvSpPr>
        <p:spPr>
          <a:xfrm>
            <a:off x="1655676" y="4068143"/>
            <a:ext cx="3429000" cy="1835118"/>
          </a:xfrm>
          <a:prstGeom prst="rect">
            <a:avLst/>
          </a:prstGeom>
        </p:spPr>
        <p:txBody>
          <a:bodyPr>
            <a:spAutoFit/>
          </a:bodyPr>
          <a:lstStyle/>
          <a:p>
            <a:pPr algn="ctr"/>
            <a:r>
              <a:rPr lang="en-GB" dirty="0">
                <a:solidFill>
                  <a:prstClr val="black"/>
                </a:solidFill>
                <a:latin typeface="Comic Sans MS" panose="030F0702030302020204" pitchFamily="66" charset="0"/>
                <a:cs typeface="CordiaUPC" panose="020B0304020202020204" pitchFamily="34" charset="-34"/>
              </a:rPr>
              <a:t>Class Teacher</a:t>
            </a:r>
          </a:p>
          <a:p>
            <a:pPr algn="ctr"/>
            <a:endParaRPr lang="en-GB" dirty="0">
              <a:solidFill>
                <a:prstClr val="black"/>
              </a:solidFill>
              <a:latin typeface="Comic Sans MS" panose="030F0702030302020204" pitchFamily="66" charset="0"/>
              <a:cs typeface="CordiaUPC" panose="020B0304020202020204" pitchFamily="34" charset="-34"/>
            </a:endParaRPr>
          </a:p>
          <a:p>
            <a:pPr algn="ctr"/>
            <a:r>
              <a:rPr lang="en-GB" dirty="0">
                <a:solidFill>
                  <a:prstClr val="black"/>
                </a:solidFill>
                <a:latin typeface="Comic Sans MS" panose="030F0702030302020204" pitchFamily="66" charset="0"/>
                <a:cs typeface="CordiaUPC" panose="020B0304020202020204" pitchFamily="34" charset="-34"/>
              </a:rPr>
              <a:t>Key Stage Leader:</a:t>
            </a:r>
          </a:p>
          <a:p>
            <a:pPr algn="ctr"/>
            <a:r>
              <a:rPr lang="en-GB" sz="825" dirty="0">
                <a:solidFill>
                  <a:prstClr val="black"/>
                </a:solidFill>
                <a:latin typeface="Comic Sans MS" panose="030F0702030302020204" pitchFamily="66" charset="0"/>
                <a:cs typeface="CordiaUPC" panose="020B0304020202020204" pitchFamily="34" charset="-34"/>
              </a:rPr>
              <a:t>Miss Valentine</a:t>
            </a:r>
          </a:p>
          <a:p>
            <a:pPr algn="ctr"/>
            <a:endParaRPr lang="en-GB" sz="825" dirty="0">
              <a:solidFill>
                <a:prstClr val="black"/>
              </a:solidFill>
              <a:latin typeface="Comic Sans MS" panose="030F0702030302020204" pitchFamily="66" charset="0"/>
              <a:cs typeface="CordiaUPC" panose="020B0304020202020204" pitchFamily="34" charset="-34"/>
            </a:endParaRPr>
          </a:p>
          <a:p>
            <a:pPr algn="ctr"/>
            <a:endParaRPr lang="en-US" sz="825" dirty="0">
              <a:solidFill>
                <a:prstClr val="black"/>
              </a:solidFill>
              <a:latin typeface="Comic Sans MS" panose="030F0702030302020204" pitchFamily="66" charset="0"/>
              <a:cs typeface="CordiaUPC" panose="020B0304020202020204" pitchFamily="34" charset="-34"/>
            </a:endParaRPr>
          </a:p>
          <a:p>
            <a:pPr algn="ctr"/>
            <a:endParaRPr lang="en-GB" sz="825" dirty="0">
              <a:solidFill>
                <a:prstClr val="black"/>
              </a:solidFill>
              <a:latin typeface="Comic Sans MS" panose="030F0702030302020204" pitchFamily="66" charset="0"/>
              <a:cs typeface="CordiaUPC" panose="020B0304020202020204" pitchFamily="34" charset="-34"/>
            </a:endParaRPr>
          </a:p>
          <a:p>
            <a:pPr algn="ctr"/>
            <a:r>
              <a:rPr lang="en-GB" dirty="0">
                <a:solidFill>
                  <a:prstClr val="black"/>
                </a:solidFill>
                <a:latin typeface="Comic Sans MS" panose="030F0702030302020204" pitchFamily="66" charset="0"/>
                <a:cs typeface="CordiaUPC" panose="020B0304020202020204" pitchFamily="34" charset="-34"/>
              </a:rPr>
              <a:t>Head teacher:</a:t>
            </a:r>
          </a:p>
          <a:p>
            <a:pPr algn="ctr"/>
            <a:r>
              <a:rPr lang="en-GB" sz="825" dirty="0">
                <a:solidFill>
                  <a:prstClr val="black"/>
                </a:solidFill>
                <a:latin typeface="Comic Sans MS" panose="030F0702030302020204" pitchFamily="66" charset="0"/>
                <a:cs typeface="CordiaUPC" panose="020B0304020202020204" pitchFamily="34" charset="-34"/>
              </a:rPr>
              <a:t>Mr Wheatley</a:t>
            </a:r>
            <a:endParaRPr lang="en-GB" sz="1350" dirty="0">
              <a:solidFill>
                <a:prstClr val="black"/>
              </a:solidFill>
              <a:latin typeface="Comic Sans MS" panose="030F0702030302020204" pitchFamily="66" charset="0"/>
            </a:endParaRPr>
          </a:p>
        </p:txBody>
      </p:sp>
      <p:cxnSp>
        <p:nvCxnSpPr>
          <p:cNvPr id="8" name="Straight Arrow Connector 7">
            <a:extLst>
              <a:ext uri="{FF2B5EF4-FFF2-40B4-BE49-F238E27FC236}">
                <a16:creationId xmlns:a16="http://schemas.microsoft.com/office/drawing/2014/main" id="{481F229E-8E30-4422-8B5A-DDE2B3FEA705}"/>
              </a:ext>
            </a:extLst>
          </p:cNvPr>
          <p:cNvCxnSpPr/>
          <p:nvPr/>
        </p:nvCxnSpPr>
        <p:spPr>
          <a:xfrm>
            <a:off x="3275856" y="4361554"/>
            <a:ext cx="0" cy="3240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C4489F9-B18F-4163-87C5-B8FCFCCD26BB}"/>
              </a:ext>
            </a:extLst>
          </p:cNvPr>
          <p:cNvCxnSpPr/>
          <p:nvPr/>
        </p:nvCxnSpPr>
        <p:spPr>
          <a:xfrm>
            <a:off x="3275856" y="5109080"/>
            <a:ext cx="0" cy="3240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D573FD3F-A38B-4E2E-A3F1-4D268B50ADE1}"/>
              </a:ext>
            </a:extLst>
          </p:cNvPr>
          <p:cNvPicPr>
            <a:picLocks noChangeAspect="1"/>
          </p:cNvPicPr>
          <p:nvPr/>
        </p:nvPicPr>
        <p:blipFill>
          <a:blip r:embed="rId2"/>
          <a:stretch>
            <a:fillRect/>
          </a:stretch>
        </p:blipFill>
        <p:spPr>
          <a:xfrm>
            <a:off x="5486641" y="4361554"/>
            <a:ext cx="1300163" cy="1071563"/>
          </a:xfrm>
          <a:prstGeom prst="rect">
            <a:avLst/>
          </a:prstGeom>
        </p:spPr>
      </p:pic>
    </p:spTree>
    <p:extLst>
      <p:ext uri="{BB962C8B-B14F-4D97-AF65-F5344CB8AC3E}">
        <p14:creationId xmlns:p14="http://schemas.microsoft.com/office/powerpoint/2010/main" val="2499448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95536" y="2852936"/>
            <a:ext cx="8568952" cy="1143000"/>
          </a:xfrm>
        </p:spPr>
        <p:txBody>
          <a:bodyPr>
            <a:noAutofit/>
          </a:bodyPr>
          <a:lstStyle/>
          <a:p>
            <a:pPr algn="l"/>
            <a:br>
              <a:rPr lang="en-US" sz="7200" u="sng" dirty="0">
                <a:solidFill>
                  <a:schemeClr val="tx1"/>
                </a:solidFill>
                <a:latin typeface="CordiaUPC" panose="020B0304020202020204" pitchFamily="34" charset="-34"/>
                <a:cs typeface="CordiaUPC" panose="020B0304020202020204" pitchFamily="34" charset="-34"/>
              </a:rPr>
            </a:br>
            <a:r>
              <a:rPr lang="en-US" sz="2800" dirty="0">
                <a:solidFill>
                  <a:schemeClr val="tx1"/>
                </a:solidFill>
                <a:latin typeface="Comic Sans MS" panose="030F0702030302020204" pitchFamily="66" charset="0"/>
                <a:cs typeface="CordiaUPC" panose="020B0304020202020204" pitchFamily="34" charset="-34"/>
              </a:rPr>
              <a:t>I really do appreciate all of your support with your children’s learning.</a:t>
            </a:r>
            <a:br>
              <a:rPr lang="en-US" sz="2800" dirty="0">
                <a:solidFill>
                  <a:schemeClr val="tx1"/>
                </a:solidFill>
                <a:latin typeface="Comic Sans MS" panose="030F0702030302020204" pitchFamily="66" charset="0"/>
                <a:cs typeface="CordiaUPC" panose="020B0304020202020204" pitchFamily="34" charset="-34"/>
              </a:rPr>
            </a:br>
            <a:br>
              <a:rPr lang="en-US" sz="2800" dirty="0">
                <a:solidFill>
                  <a:schemeClr val="tx1"/>
                </a:solidFill>
                <a:latin typeface="Comic Sans MS" panose="030F0702030302020204" pitchFamily="66" charset="0"/>
                <a:cs typeface="CordiaUPC" panose="020B0304020202020204" pitchFamily="34" charset="-34"/>
              </a:rPr>
            </a:br>
            <a:br>
              <a:rPr lang="en-US" sz="2000" dirty="0">
                <a:solidFill>
                  <a:schemeClr val="tx1"/>
                </a:solidFill>
                <a:latin typeface="Comic Sans MS" panose="030F0702030302020204" pitchFamily="66" charset="0"/>
                <a:cs typeface="CordiaUPC" panose="020B0304020202020204" pitchFamily="34" charset="-34"/>
              </a:rPr>
            </a:br>
            <a:r>
              <a:rPr lang="en-US" sz="2800" dirty="0">
                <a:solidFill>
                  <a:schemeClr val="tx1"/>
                </a:solidFill>
                <a:latin typeface="Comic Sans MS" panose="030F0702030302020204" pitchFamily="66" charset="0"/>
                <a:cs typeface="CordiaUPC" panose="020B0304020202020204" pitchFamily="34" charset="-34"/>
              </a:rPr>
              <a:t>Please do not hesitate to contact me if you have any questions or concerns. </a:t>
            </a:r>
            <a:br>
              <a:rPr lang="en-US" sz="2400" dirty="0">
                <a:solidFill>
                  <a:schemeClr val="tx1"/>
                </a:solidFill>
                <a:latin typeface="CordiaUPC" panose="020B0304020202020204" pitchFamily="34" charset="-34"/>
                <a:cs typeface="CordiaUPC" panose="020B0304020202020204" pitchFamily="34" charset="-34"/>
              </a:rPr>
            </a:br>
            <a:br>
              <a:rPr lang="en-US" sz="2400" dirty="0">
                <a:latin typeface="CordiaUPC" panose="020B0304020202020204" pitchFamily="34" charset="-34"/>
                <a:cs typeface="CordiaUPC" panose="020B0304020202020204" pitchFamily="34" charset="-34"/>
              </a:rPr>
            </a:br>
            <a:endParaRPr lang="en-GB" sz="2400" dirty="0">
              <a:latin typeface="CordiaUPC" panose="020B0304020202020204" pitchFamily="34" charset="-34"/>
              <a:cs typeface="CordiaUPC" panose="020B0304020202020204" pitchFamily="34" charset="-34"/>
            </a:endParaRPr>
          </a:p>
        </p:txBody>
      </p:sp>
      <p:sp>
        <p:nvSpPr>
          <p:cNvPr id="10" name="Rectangle 9"/>
          <p:cNvSpPr/>
          <p:nvPr/>
        </p:nvSpPr>
        <p:spPr>
          <a:xfrm>
            <a:off x="1943708" y="620688"/>
            <a:ext cx="5256584" cy="2431435"/>
          </a:xfrm>
          <a:prstGeom prst="rect">
            <a:avLst/>
          </a:prstGeom>
        </p:spPr>
        <p:txBody>
          <a:bodyPr wrap="square">
            <a:spAutoFit/>
          </a:bodyPr>
          <a:lstStyle/>
          <a:p>
            <a:r>
              <a:rPr lang="en-US" sz="8000" u="sng" dirty="0">
                <a:latin typeface="Comic Sans MS" panose="030F0702030302020204" pitchFamily="66" charset="0"/>
                <a:cs typeface="CordiaUPC" panose="020B0304020202020204" pitchFamily="34" charset="-34"/>
              </a:rPr>
              <a:t>Thank you!</a:t>
            </a:r>
            <a:br>
              <a:rPr lang="en-US" sz="7200" u="sng" dirty="0">
                <a:latin typeface="CordiaUPC" panose="020B0304020202020204" pitchFamily="34" charset="-34"/>
                <a:cs typeface="CordiaUPC" panose="020B0304020202020204" pitchFamily="34" charset="-34"/>
              </a:rPr>
            </a:br>
            <a:endParaRPr lang="en-GB" sz="7200" dirty="0"/>
          </a:p>
        </p:txBody>
      </p:sp>
    </p:spTree>
    <p:extLst>
      <p:ext uri="{BB962C8B-B14F-4D97-AF65-F5344CB8AC3E}">
        <p14:creationId xmlns:p14="http://schemas.microsoft.com/office/powerpoint/2010/main" val="703023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54AF1-CE86-4A27-9CEF-773FF0B8FF0E}"/>
              </a:ext>
            </a:extLst>
          </p:cNvPr>
          <p:cNvSpPr>
            <a:spLocks noGrp="1"/>
          </p:cNvSpPr>
          <p:nvPr>
            <p:ph type="title"/>
          </p:nvPr>
        </p:nvSpPr>
        <p:spPr>
          <a:xfrm>
            <a:off x="1835696" y="488463"/>
            <a:ext cx="5586958" cy="1356360"/>
          </a:xfrm>
        </p:spPr>
        <p:txBody>
          <a:bodyPr>
            <a:normAutofit/>
          </a:bodyPr>
          <a:lstStyle/>
          <a:p>
            <a:pPr algn="ctr"/>
            <a:r>
              <a:rPr lang="en-US" sz="5400" dirty="0">
                <a:latin typeface="Comic Sans MS" panose="030F0702030302020204" pitchFamily="66" charset="0"/>
              </a:rPr>
              <a:t>Year 5 Staff</a:t>
            </a:r>
            <a:endParaRPr lang="en-GB" sz="5400" dirty="0">
              <a:latin typeface="Comic Sans MS" panose="030F0702030302020204" pitchFamily="66" charset="0"/>
            </a:endParaRPr>
          </a:p>
        </p:txBody>
      </p:sp>
      <p:sp>
        <p:nvSpPr>
          <p:cNvPr id="7" name="Title 1">
            <a:extLst>
              <a:ext uri="{FF2B5EF4-FFF2-40B4-BE49-F238E27FC236}">
                <a16:creationId xmlns:a16="http://schemas.microsoft.com/office/drawing/2014/main" id="{FBA3CE8D-4043-42BF-B8C9-00849B592F15}"/>
              </a:ext>
            </a:extLst>
          </p:cNvPr>
          <p:cNvSpPr txBox="1">
            <a:spLocks/>
          </p:cNvSpPr>
          <p:nvPr/>
        </p:nvSpPr>
        <p:spPr>
          <a:xfrm>
            <a:off x="683568" y="2068488"/>
            <a:ext cx="7776864" cy="395280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pPr marL="685800" indent="-685800">
              <a:buFont typeface="Arial" panose="020B0604020202020204" pitchFamily="34" charset="0"/>
              <a:buChar char="•"/>
            </a:pPr>
            <a:r>
              <a:rPr lang="en-US" sz="5400" dirty="0" err="1">
                <a:solidFill>
                  <a:schemeClr val="tx1"/>
                </a:solidFill>
                <a:latin typeface="Comic Sans MS" panose="030F0702030302020204" pitchFamily="66" charset="0"/>
              </a:rPr>
              <a:t>Mrs</a:t>
            </a:r>
            <a:r>
              <a:rPr lang="en-US" sz="5400" dirty="0">
                <a:solidFill>
                  <a:schemeClr val="tx1"/>
                </a:solidFill>
                <a:latin typeface="Comic Sans MS" panose="030F0702030302020204" pitchFamily="66" charset="0"/>
              </a:rPr>
              <a:t> Waddington</a:t>
            </a:r>
          </a:p>
          <a:p>
            <a:pPr marL="685800" indent="-685800">
              <a:buFont typeface="Arial" panose="020B0604020202020204" pitchFamily="34" charset="0"/>
              <a:buChar char="•"/>
            </a:pPr>
            <a:r>
              <a:rPr lang="en-US" sz="5400" dirty="0" err="1">
                <a:solidFill>
                  <a:schemeClr val="tx1"/>
                </a:solidFill>
                <a:latin typeface="Comic Sans MS" panose="030F0702030302020204" pitchFamily="66" charset="0"/>
              </a:rPr>
              <a:t>Mrs</a:t>
            </a:r>
            <a:r>
              <a:rPr lang="en-US" sz="5400" dirty="0">
                <a:solidFill>
                  <a:schemeClr val="tx1"/>
                </a:solidFill>
                <a:latin typeface="Comic Sans MS" panose="030F0702030302020204" pitchFamily="66" charset="0"/>
              </a:rPr>
              <a:t> Nicholson</a:t>
            </a:r>
          </a:p>
          <a:p>
            <a:pPr marL="685800" indent="-685800">
              <a:buFont typeface="Arial" panose="020B0604020202020204" pitchFamily="34" charset="0"/>
              <a:buChar char="•"/>
            </a:pPr>
            <a:r>
              <a:rPr lang="en-US" sz="5400" dirty="0">
                <a:solidFill>
                  <a:schemeClr val="tx1"/>
                </a:solidFill>
                <a:latin typeface="Comic Sans MS" panose="030F0702030302020204" pitchFamily="66" charset="0"/>
              </a:rPr>
              <a:t>Mrs Reeve</a:t>
            </a:r>
          </a:p>
          <a:p>
            <a:pPr marL="685800" indent="-685800">
              <a:buFont typeface="Arial" panose="020B0604020202020204" pitchFamily="34" charset="0"/>
              <a:buChar char="•"/>
            </a:pPr>
            <a:r>
              <a:rPr lang="en-US" sz="5400" dirty="0">
                <a:solidFill>
                  <a:schemeClr val="tx1"/>
                </a:solidFill>
                <a:latin typeface="Comic Sans MS" panose="030F0702030302020204" pitchFamily="66" charset="0"/>
              </a:rPr>
              <a:t>Miss </a:t>
            </a:r>
            <a:r>
              <a:rPr lang="en-US" sz="5400" dirty="0" err="1">
                <a:solidFill>
                  <a:schemeClr val="tx1"/>
                </a:solidFill>
                <a:latin typeface="Comic Sans MS" panose="030F0702030302020204" pitchFamily="66" charset="0"/>
              </a:rPr>
              <a:t>Avanzi</a:t>
            </a:r>
            <a:endParaRPr lang="en-US" sz="5400" dirty="0">
              <a:solidFill>
                <a:schemeClr val="tx1"/>
              </a:solidFill>
              <a:latin typeface="Comic Sans MS" panose="030F0702030302020204" pitchFamily="66" charset="0"/>
            </a:endParaRPr>
          </a:p>
          <a:p>
            <a:pPr marL="685800" indent="-685800">
              <a:buFont typeface="Arial" panose="020B0604020202020204" pitchFamily="34" charset="0"/>
              <a:buChar char="•"/>
            </a:pPr>
            <a:r>
              <a:rPr lang="en-US" sz="5400" dirty="0">
                <a:solidFill>
                  <a:schemeClr val="tx1"/>
                </a:solidFill>
                <a:latin typeface="Comic Sans MS" panose="030F0702030302020204" pitchFamily="66" charset="0"/>
              </a:rPr>
              <a:t>Miss Williams</a:t>
            </a:r>
          </a:p>
        </p:txBody>
      </p:sp>
    </p:spTree>
    <p:extLst>
      <p:ext uri="{BB962C8B-B14F-4D97-AF65-F5344CB8AC3E}">
        <p14:creationId xmlns:p14="http://schemas.microsoft.com/office/powerpoint/2010/main" val="626163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Autofit/>
          </a:bodyPr>
          <a:lstStyle/>
          <a:p>
            <a:r>
              <a:rPr lang="en-GB" sz="5400" u="sng" dirty="0">
                <a:latin typeface="Comic Sans MS" panose="030F0702030302020204" pitchFamily="66" charset="0"/>
                <a:cs typeface="CordiaUPC" panose="020B0304020202020204" pitchFamily="34" charset="-34"/>
              </a:rPr>
              <a:t>Timetable</a:t>
            </a:r>
          </a:p>
        </p:txBody>
      </p:sp>
      <p:pic>
        <p:nvPicPr>
          <p:cNvPr id="8" name="Picture 7">
            <a:extLst>
              <a:ext uri="{FF2B5EF4-FFF2-40B4-BE49-F238E27FC236}">
                <a16:creationId xmlns:a16="http://schemas.microsoft.com/office/drawing/2014/main" id="{4AC3A9C7-F32A-43BF-B9C1-900A9F65223D}"/>
              </a:ext>
            </a:extLst>
          </p:cNvPr>
          <p:cNvPicPr>
            <a:picLocks noChangeAspect="1"/>
          </p:cNvPicPr>
          <p:nvPr/>
        </p:nvPicPr>
        <p:blipFill>
          <a:blip r:embed="rId2"/>
          <a:stretch>
            <a:fillRect/>
          </a:stretch>
        </p:blipFill>
        <p:spPr>
          <a:xfrm>
            <a:off x="0" y="855555"/>
            <a:ext cx="9144000" cy="5146889"/>
          </a:xfrm>
          <a:prstGeom prst="rect">
            <a:avLst/>
          </a:prstGeom>
        </p:spPr>
      </p:pic>
    </p:spTree>
    <p:extLst>
      <p:ext uri="{BB962C8B-B14F-4D97-AF65-F5344CB8AC3E}">
        <p14:creationId xmlns:p14="http://schemas.microsoft.com/office/powerpoint/2010/main" val="223356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404664"/>
            <a:ext cx="3528392" cy="1356360"/>
          </a:xfrm>
        </p:spPr>
        <p:txBody>
          <a:bodyPr>
            <a:noAutofit/>
          </a:bodyPr>
          <a:lstStyle/>
          <a:p>
            <a:r>
              <a:rPr lang="en-GB" sz="6000" u="sng" dirty="0">
                <a:latin typeface="Comic Sans MS" panose="030F0702030302020204" pitchFamily="66" charset="0"/>
                <a:cs typeface="CordiaUPC" panose="020B0304020202020204" pitchFamily="34" charset="-34"/>
              </a:rPr>
              <a:t>Website</a:t>
            </a:r>
          </a:p>
        </p:txBody>
      </p:sp>
      <p:sp>
        <p:nvSpPr>
          <p:cNvPr id="3" name="Rectangle 2">
            <a:extLst>
              <a:ext uri="{FF2B5EF4-FFF2-40B4-BE49-F238E27FC236}">
                <a16:creationId xmlns:a16="http://schemas.microsoft.com/office/drawing/2014/main" id="{A9237C4B-C7A3-4A6E-907B-592F58932CB7}"/>
              </a:ext>
            </a:extLst>
          </p:cNvPr>
          <p:cNvSpPr/>
          <p:nvPr/>
        </p:nvSpPr>
        <p:spPr>
          <a:xfrm>
            <a:off x="449796" y="1761024"/>
            <a:ext cx="8244408" cy="584775"/>
          </a:xfrm>
          <a:prstGeom prst="rect">
            <a:avLst/>
          </a:prstGeom>
        </p:spPr>
        <p:txBody>
          <a:bodyPr wrap="square">
            <a:spAutoFit/>
          </a:bodyPr>
          <a:lstStyle/>
          <a:p>
            <a:r>
              <a:rPr lang="en-GB" sz="3200" dirty="0">
                <a:hlinkClick r:id="rId2"/>
              </a:rPr>
              <a:t>https://www.turtonandedgworthprimary.co.uk/</a:t>
            </a:r>
            <a:r>
              <a:rPr lang="en-GB" sz="3200" dirty="0"/>
              <a:t> </a:t>
            </a:r>
          </a:p>
        </p:txBody>
      </p:sp>
      <p:pic>
        <p:nvPicPr>
          <p:cNvPr id="4" name="Picture 3">
            <a:extLst>
              <a:ext uri="{FF2B5EF4-FFF2-40B4-BE49-F238E27FC236}">
                <a16:creationId xmlns:a16="http://schemas.microsoft.com/office/drawing/2014/main" id="{A16A74DB-115A-45E8-BC97-09D07452DD95}"/>
              </a:ext>
            </a:extLst>
          </p:cNvPr>
          <p:cNvPicPr>
            <a:picLocks noChangeAspect="1"/>
          </p:cNvPicPr>
          <p:nvPr/>
        </p:nvPicPr>
        <p:blipFill>
          <a:blip r:embed="rId3"/>
          <a:stretch>
            <a:fillRect/>
          </a:stretch>
        </p:blipFill>
        <p:spPr>
          <a:xfrm>
            <a:off x="526412" y="2564904"/>
            <a:ext cx="8173904" cy="3528392"/>
          </a:xfrm>
          <a:prstGeom prst="rect">
            <a:avLst/>
          </a:prstGeom>
        </p:spPr>
      </p:pic>
    </p:spTree>
    <p:extLst>
      <p:ext uri="{BB962C8B-B14F-4D97-AF65-F5344CB8AC3E}">
        <p14:creationId xmlns:p14="http://schemas.microsoft.com/office/powerpoint/2010/main" val="622765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0609" y="293053"/>
            <a:ext cx="4002782" cy="1356360"/>
          </a:xfrm>
        </p:spPr>
        <p:txBody>
          <a:bodyPr>
            <a:noAutofit/>
          </a:bodyPr>
          <a:lstStyle/>
          <a:p>
            <a:r>
              <a:rPr lang="en-GB" sz="7200" u="sng" dirty="0">
                <a:latin typeface="Comic Sans MS" panose="030F0702030302020204" pitchFamily="66" charset="0"/>
                <a:cs typeface="CordiaUPC" panose="020B0304020202020204" pitchFamily="34" charset="-34"/>
              </a:rPr>
              <a:t>P.E. days</a:t>
            </a:r>
          </a:p>
        </p:txBody>
      </p:sp>
      <p:sp>
        <p:nvSpPr>
          <p:cNvPr id="3" name="TextBox 2"/>
          <p:cNvSpPr txBox="1"/>
          <p:nvPr/>
        </p:nvSpPr>
        <p:spPr>
          <a:xfrm>
            <a:off x="287524" y="1628800"/>
            <a:ext cx="8568952" cy="5755422"/>
          </a:xfrm>
          <a:prstGeom prst="rect">
            <a:avLst/>
          </a:prstGeom>
          <a:noFill/>
        </p:spPr>
        <p:txBody>
          <a:bodyPr wrap="square" rtlCol="0">
            <a:spAutoFit/>
          </a:bodyPr>
          <a:lstStyle/>
          <a:p>
            <a:r>
              <a:rPr lang="en-GB" sz="2400" dirty="0">
                <a:latin typeface="Comic Sans MS" panose="030F0702030302020204" pitchFamily="66" charset="0"/>
              </a:rPr>
              <a:t>Year 5’s PE day is </a:t>
            </a:r>
            <a:r>
              <a:rPr lang="en-GB" sz="2400" b="1" u="sng" dirty="0">
                <a:latin typeface="Comic Sans MS" panose="030F0702030302020204" pitchFamily="66" charset="0"/>
              </a:rPr>
              <a:t>Friday</a:t>
            </a:r>
          </a:p>
          <a:p>
            <a:endParaRPr lang="en-GB" sz="2400" dirty="0">
              <a:latin typeface="Comic Sans MS" panose="030F0702030302020204" pitchFamily="66" charset="0"/>
            </a:endParaRPr>
          </a:p>
          <a:p>
            <a:r>
              <a:rPr lang="en-US" sz="2400" dirty="0">
                <a:latin typeface="Comic Sans MS" panose="030F0702030302020204" pitchFamily="66" charset="0"/>
              </a:rPr>
              <a:t>Please ensure your child comes to school in their PE kit. We ask that a pair of pumps are kept in school in a named bag for the times that we will be doing indoor PE. </a:t>
            </a:r>
          </a:p>
          <a:p>
            <a:endParaRPr lang="en-US" sz="2400" dirty="0">
              <a:latin typeface="Comic Sans MS" panose="030F0702030302020204" pitchFamily="66" charset="0"/>
            </a:endParaRPr>
          </a:p>
          <a:p>
            <a:r>
              <a:rPr lang="en-US" sz="2400" dirty="0">
                <a:latin typeface="Comic Sans MS" panose="030F0702030302020204" pitchFamily="66" charset="0"/>
              </a:rPr>
              <a:t>Additional PE lessons may happen throughout the year and for these you will be informed of by text.</a:t>
            </a:r>
          </a:p>
          <a:p>
            <a:endParaRPr lang="en-US" sz="2400" dirty="0">
              <a:latin typeface="Comic Sans MS" panose="030F0702030302020204" pitchFamily="66" charset="0"/>
            </a:endParaRPr>
          </a:p>
          <a:p>
            <a:r>
              <a:rPr lang="en-US" sz="2400" dirty="0">
                <a:latin typeface="Comic Sans MS" panose="030F0702030302020204" pitchFamily="66" charset="0"/>
              </a:rPr>
              <a:t>Please still ensure that any items of clothing that may be removed such as hoodies and trainers are labelled.</a:t>
            </a:r>
          </a:p>
          <a:p>
            <a:endParaRPr lang="en-US" sz="2400" dirty="0">
              <a:latin typeface="Comic Sans MS" panose="030F0702030302020204" pitchFamily="66" charset="0"/>
            </a:endParaRPr>
          </a:p>
          <a:p>
            <a:endParaRPr lang="en-US" sz="2400" dirty="0">
              <a:latin typeface="Comic Sans MS" panose="030F0702030302020204" pitchFamily="66" charset="0"/>
            </a:endParaRPr>
          </a:p>
          <a:p>
            <a:endParaRPr lang="en-US" sz="2800" dirty="0"/>
          </a:p>
          <a:p>
            <a:endParaRPr lang="en-GB" sz="2800" dirty="0"/>
          </a:p>
        </p:txBody>
      </p:sp>
    </p:spTree>
    <p:extLst>
      <p:ext uri="{BB962C8B-B14F-4D97-AF65-F5344CB8AC3E}">
        <p14:creationId xmlns:p14="http://schemas.microsoft.com/office/powerpoint/2010/main" val="2896401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0"/>
            <a:ext cx="2987824" cy="1356360"/>
          </a:xfrm>
        </p:spPr>
        <p:txBody>
          <a:bodyPr>
            <a:noAutofit/>
          </a:bodyPr>
          <a:lstStyle/>
          <a:p>
            <a:r>
              <a:rPr lang="en-GB" sz="6000" u="sng" dirty="0">
                <a:latin typeface="Comic Sans MS" panose="030F0702030302020204" pitchFamily="66" charset="0"/>
                <a:cs typeface="CordiaUPC" panose="020B0304020202020204" pitchFamily="34" charset="-34"/>
              </a:rPr>
              <a:t>Reading</a:t>
            </a:r>
          </a:p>
        </p:txBody>
      </p:sp>
      <p:sp>
        <p:nvSpPr>
          <p:cNvPr id="5" name="TextBox 4"/>
          <p:cNvSpPr txBox="1"/>
          <p:nvPr/>
        </p:nvSpPr>
        <p:spPr>
          <a:xfrm>
            <a:off x="426368" y="1124744"/>
            <a:ext cx="8291264" cy="5386090"/>
          </a:xfrm>
          <a:prstGeom prst="rect">
            <a:avLst/>
          </a:prstGeom>
          <a:noFill/>
        </p:spPr>
        <p:txBody>
          <a:bodyPr wrap="square" rtlCol="0">
            <a:spAutoFit/>
          </a:bodyPr>
          <a:lstStyle/>
          <a:p>
            <a:r>
              <a:rPr lang="en-US" dirty="0">
                <a:latin typeface="Comic Sans MS" panose="030F0702030302020204" pitchFamily="66" charset="0"/>
              </a:rPr>
              <a:t>Reading will continue to be taught through whole class teaching with some children doing additional group or individual reading sessions.</a:t>
            </a:r>
          </a:p>
          <a:p>
            <a:endParaRPr lang="en-US" dirty="0">
              <a:latin typeface="Comic Sans MS" panose="030F0702030302020204" pitchFamily="66" charset="0"/>
            </a:endParaRPr>
          </a:p>
          <a:p>
            <a:r>
              <a:rPr lang="en-US" dirty="0">
                <a:latin typeface="Comic Sans MS" panose="030F0702030302020204" pitchFamily="66" charset="0"/>
              </a:rPr>
              <a:t>This year we are going to try and raise the level in engagement with reading school reading books. We are currently in the process of setting up a new reward system which will be shared once the final pieces of the puzzle are in place.</a:t>
            </a:r>
          </a:p>
          <a:p>
            <a:endParaRPr lang="en-US" dirty="0">
              <a:latin typeface="Comic Sans MS" panose="030F0702030302020204" pitchFamily="66" charset="0"/>
            </a:endParaRPr>
          </a:p>
          <a:p>
            <a:r>
              <a:rPr lang="en-US" dirty="0">
                <a:latin typeface="Comic Sans MS" panose="030F0702030302020204" pitchFamily="66" charset="0"/>
              </a:rPr>
              <a:t>We have decided to move away from the standard Reading Record as we have found that many are not used in KS2. We have decided to use a small note book as a way of keeping a list of books read and for the children and adults to note down what page the children are up to. These will also have the HFW homework word list stuck in each half term. Some year groups lower down school will still have Reading Records.</a:t>
            </a:r>
          </a:p>
          <a:p>
            <a:endParaRPr lang="en-US" dirty="0">
              <a:latin typeface="Comic Sans MS" panose="030F0702030302020204" pitchFamily="66" charset="0"/>
            </a:endParaRPr>
          </a:p>
          <a:p>
            <a:r>
              <a:rPr lang="en-US" dirty="0">
                <a:latin typeface="Comic Sans MS" panose="030F0702030302020204" pitchFamily="66" charset="0"/>
              </a:rPr>
              <a:t>Reading books and Library books will continue to come home and we would be grateful if you could encourage reading at any level at home, either by your child reading to you or you reading to your child.</a:t>
            </a:r>
          </a:p>
          <a:p>
            <a:endParaRPr lang="en-US" sz="2000" dirty="0">
              <a:latin typeface="Comic Sans MS" panose="030F0702030302020204" pitchFamily="66" charset="0"/>
            </a:endParaRPr>
          </a:p>
        </p:txBody>
      </p:sp>
    </p:spTree>
    <p:extLst>
      <p:ext uri="{BB962C8B-B14F-4D97-AF65-F5344CB8AC3E}">
        <p14:creationId xmlns:p14="http://schemas.microsoft.com/office/powerpoint/2010/main" val="3035237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4353" y="0"/>
            <a:ext cx="7675294" cy="1356360"/>
          </a:xfrm>
        </p:spPr>
        <p:txBody>
          <a:bodyPr>
            <a:noAutofit/>
          </a:bodyPr>
          <a:lstStyle/>
          <a:p>
            <a:r>
              <a:rPr lang="en-GB" sz="5400" u="sng" dirty="0">
                <a:latin typeface="Comic Sans MS" panose="030F0702030302020204" pitchFamily="66" charset="0"/>
                <a:cs typeface="CordiaUPC" panose="020B0304020202020204" pitchFamily="34" charset="-34"/>
              </a:rPr>
              <a:t>Reading/Library Books</a:t>
            </a:r>
          </a:p>
        </p:txBody>
      </p:sp>
      <p:sp>
        <p:nvSpPr>
          <p:cNvPr id="3" name="TextBox 2"/>
          <p:cNvSpPr txBox="1"/>
          <p:nvPr/>
        </p:nvSpPr>
        <p:spPr>
          <a:xfrm>
            <a:off x="197514" y="1356360"/>
            <a:ext cx="8748972" cy="5816977"/>
          </a:xfrm>
          <a:prstGeom prst="rect">
            <a:avLst/>
          </a:prstGeom>
          <a:noFill/>
        </p:spPr>
        <p:txBody>
          <a:bodyPr wrap="square" rtlCol="0">
            <a:spAutoFit/>
          </a:bodyPr>
          <a:lstStyle/>
          <a:p>
            <a:endParaRPr lang="en-US" sz="2000" dirty="0">
              <a:latin typeface="Comic Sans MS" panose="030F0702030302020204" pitchFamily="66" charset="0"/>
            </a:endParaRPr>
          </a:p>
          <a:p>
            <a:r>
              <a:rPr lang="en-US" sz="2000" dirty="0">
                <a:latin typeface="Comic Sans MS" panose="030F0702030302020204" pitchFamily="66" charset="0"/>
              </a:rPr>
              <a:t>To ensure that our children have books which are engaging and are pitched correctly it is important that we keep on top of our book stock. </a:t>
            </a:r>
          </a:p>
          <a:p>
            <a:endParaRPr lang="en-US" sz="2000" dirty="0">
              <a:latin typeface="Comic Sans MS" panose="030F0702030302020204" pitchFamily="66" charset="0"/>
            </a:endParaRPr>
          </a:p>
          <a:p>
            <a:r>
              <a:rPr lang="en-US" sz="2000" dirty="0">
                <a:latin typeface="Comic Sans MS" panose="030F0702030302020204" pitchFamily="66" charset="0"/>
              </a:rPr>
              <a:t>This is why lost/damaged books will be charged at £5.</a:t>
            </a:r>
          </a:p>
          <a:p>
            <a:endParaRPr lang="en-US" sz="2000" dirty="0">
              <a:latin typeface="Comic Sans MS" panose="030F0702030302020204" pitchFamily="66" charset="0"/>
            </a:endParaRPr>
          </a:p>
          <a:p>
            <a:r>
              <a:rPr lang="en-US" sz="2000" dirty="0">
                <a:latin typeface="Comic Sans MS" panose="030F0702030302020204" pitchFamily="66" charset="0"/>
              </a:rPr>
              <a:t>You will be informed of a missing book via a text as we understand it could just be that you have forgotten it.</a:t>
            </a:r>
          </a:p>
          <a:p>
            <a:endParaRPr lang="en-US" sz="2000" dirty="0">
              <a:latin typeface="Comic Sans MS" panose="030F0702030302020204" pitchFamily="66" charset="0"/>
            </a:endParaRPr>
          </a:p>
          <a:p>
            <a:r>
              <a:rPr lang="en-US" sz="2000" dirty="0">
                <a:latin typeface="Comic Sans MS" panose="030F0702030302020204" pitchFamily="66" charset="0"/>
              </a:rPr>
              <a:t>Damaged books will be a straight fine via text/email.</a:t>
            </a:r>
          </a:p>
          <a:p>
            <a:endParaRPr lang="en-US" sz="2000" dirty="0">
              <a:latin typeface="Comic Sans MS" panose="030F0702030302020204" pitchFamily="66" charset="0"/>
            </a:endParaRPr>
          </a:p>
          <a:p>
            <a:r>
              <a:rPr lang="en-US" sz="2000" dirty="0">
                <a:latin typeface="Comic Sans MS" panose="030F0702030302020204" pitchFamily="66" charset="0"/>
              </a:rPr>
              <a:t>Please do consider protecting your child’s book with a plastic reading folder as we have had many damaged through water bottles leaking in bags.</a:t>
            </a:r>
          </a:p>
          <a:p>
            <a:endParaRPr lang="en-US" sz="2400" dirty="0">
              <a:latin typeface="Comic Sans MS" panose="030F0702030302020204" pitchFamily="66" charset="0"/>
            </a:endParaRPr>
          </a:p>
          <a:p>
            <a:endParaRPr lang="en-US" sz="2000" dirty="0">
              <a:latin typeface="Comic Sans MS" panose="030F0702030302020204" pitchFamily="66" charset="0"/>
            </a:endParaRPr>
          </a:p>
          <a:p>
            <a:endParaRPr lang="en-US" sz="2400" dirty="0"/>
          </a:p>
          <a:p>
            <a:endParaRPr lang="en-US" sz="2400" dirty="0"/>
          </a:p>
        </p:txBody>
      </p:sp>
    </p:spTree>
    <p:extLst>
      <p:ext uri="{BB962C8B-B14F-4D97-AF65-F5344CB8AC3E}">
        <p14:creationId xmlns:p14="http://schemas.microsoft.com/office/powerpoint/2010/main" val="1382261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077112" y="0"/>
            <a:ext cx="4989775" cy="1356360"/>
          </a:xfrm>
        </p:spPr>
        <p:txBody>
          <a:bodyPr>
            <a:noAutofit/>
          </a:bodyPr>
          <a:lstStyle/>
          <a:p>
            <a:r>
              <a:rPr lang="en-GB" sz="5400" u="sng" dirty="0">
                <a:latin typeface="Comic Sans MS" panose="030F0702030302020204" pitchFamily="66" charset="0"/>
                <a:cs typeface="CordiaUPC" panose="020B0304020202020204" pitchFamily="34" charset="-34"/>
              </a:rPr>
              <a:t>Reading Books</a:t>
            </a:r>
          </a:p>
        </p:txBody>
      </p:sp>
      <p:sp>
        <p:nvSpPr>
          <p:cNvPr id="3" name="TextBox 2"/>
          <p:cNvSpPr txBox="1"/>
          <p:nvPr/>
        </p:nvSpPr>
        <p:spPr>
          <a:xfrm>
            <a:off x="357590" y="1052736"/>
            <a:ext cx="8748972" cy="5724644"/>
          </a:xfrm>
          <a:prstGeom prst="rect">
            <a:avLst/>
          </a:prstGeom>
          <a:noFill/>
        </p:spPr>
        <p:txBody>
          <a:bodyPr wrap="square" rtlCol="0">
            <a:spAutoFit/>
          </a:bodyPr>
          <a:lstStyle/>
          <a:p>
            <a:r>
              <a:rPr lang="en-US" dirty="0">
                <a:latin typeface="Comic Sans MS" panose="030F0702030302020204" pitchFamily="66" charset="0"/>
              </a:rPr>
              <a:t>Reading is always a priority in school and we work hard to make sure that the books are pitched at the correct level for your child. </a:t>
            </a:r>
          </a:p>
          <a:p>
            <a:endParaRPr lang="en-US" dirty="0">
              <a:latin typeface="Comic Sans MS" panose="030F0702030302020204" pitchFamily="66" charset="0"/>
            </a:endParaRPr>
          </a:p>
          <a:p>
            <a:r>
              <a:rPr lang="en-US" dirty="0">
                <a:latin typeface="Comic Sans MS" panose="030F0702030302020204" pitchFamily="66" charset="0"/>
              </a:rPr>
              <a:t>This may mean that sometimes your child may need to re-read a book/set of books throughout the year. We do not see re-reading as a negative, we actually see it as a positive to help deepen understanding and positively impact progress. This is something which we share with the children regularly.</a:t>
            </a:r>
          </a:p>
          <a:p>
            <a:endParaRPr lang="en-US" dirty="0">
              <a:latin typeface="Comic Sans MS" panose="030F0702030302020204" pitchFamily="66" charset="0"/>
            </a:endParaRPr>
          </a:p>
          <a:p>
            <a:r>
              <a:rPr lang="en-US" dirty="0">
                <a:latin typeface="Comic Sans MS" panose="030F0702030302020204" pitchFamily="66" charset="0"/>
              </a:rPr>
              <a:t>Re-reading helps to build fluency, automaticity and understanding all of which are important skills that play a huge part in developing confident readers who can discuss and understanding a variety of texts.</a:t>
            </a:r>
          </a:p>
          <a:p>
            <a:endParaRPr lang="en-US" dirty="0">
              <a:latin typeface="Comic Sans MS" panose="030F0702030302020204" pitchFamily="66" charset="0"/>
            </a:endParaRPr>
          </a:p>
          <a:p>
            <a:r>
              <a:rPr lang="en-US" dirty="0">
                <a:latin typeface="Comic Sans MS" panose="030F0702030302020204" pitchFamily="66" charset="0"/>
              </a:rPr>
              <a:t>If your child is working through our specific fluency books they will read 2/3 chapters a week in school and it is helpful if you re-read those chapters again at home instead of reading ahead in the book. </a:t>
            </a:r>
          </a:p>
          <a:p>
            <a:r>
              <a:rPr lang="en-US" dirty="0">
                <a:latin typeface="Comic Sans MS" panose="030F0702030302020204" pitchFamily="66" charset="0"/>
              </a:rPr>
              <a:t>We do a lot of work prior to reading each chapter which underpins the children’s ability to read and comprehend the text they are about to work through hence why re-reading is more valuable to your child from a home perspective.</a:t>
            </a:r>
            <a:endParaRPr lang="en-US" dirty="0"/>
          </a:p>
          <a:p>
            <a:endParaRPr lang="en-US" sz="2400" dirty="0"/>
          </a:p>
        </p:txBody>
      </p:sp>
    </p:spTree>
    <p:extLst>
      <p:ext uri="{BB962C8B-B14F-4D97-AF65-F5344CB8AC3E}">
        <p14:creationId xmlns:p14="http://schemas.microsoft.com/office/powerpoint/2010/main" val="3438630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A5D15-BED6-42C3-A558-CFF57A2ED68D}"/>
              </a:ext>
            </a:extLst>
          </p:cNvPr>
          <p:cNvSpPr>
            <a:spLocks noGrp="1"/>
          </p:cNvSpPr>
          <p:nvPr>
            <p:ph type="title"/>
          </p:nvPr>
        </p:nvSpPr>
        <p:spPr>
          <a:xfrm>
            <a:off x="467544" y="260648"/>
            <a:ext cx="7406640" cy="864096"/>
          </a:xfrm>
        </p:spPr>
        <p:txBody>
          <a:bodyPr/>
          <a:lstStyle/>
          <a:p>
            <a:r>
              <a:rPr lang="en-US" b="1" dirty="0">
                <a:latin typeface="Comic Sans MS" panose="030F0702030302020204" pitchFamily="66" charset="0"/>
              </a:rPr>
              <a:t>Spelling</a:t>
            </a:r>
            <a:endParaRPr lang="en-GB"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0C2CF2BA-0ADA-48D6-9E5D-EFC84C0EB35F}"/>
              </a:ext>
            </a:extLst>
          </p:cNvPr>
          <p:cNvSpPr>
            <a:spLocks noGrp="1"/>
          </p:cNvSpPr>
          <p:nvPr>
            <p:ph idx="1"/>
          </p:nvPr>
        </p:nvSpPr>
        <p:spPr>
          <a:xfrm>
            <a:off x="469531" y="1193304"/>
            <a:ext cx="7990901" cy="5260032"/>
          </a:xfrm>
        </p:spPr>
        <p:txBody>
          <a:bodyPr>
            <a:normAutofit/>
          </a:bodyPr>
          <a:lstStyle/>
          <a:p>
            <a:pPr marL="34290" indent="0">
              <a:buNone/>
            </a:pPr>
            <a:r>
              <a:rPr lang="en-US" sz="1800" dirty="0">
                <a:solidFill>
                  <a:schemeClr val="tx1"/>
                </a:solidFill>
                <a:latin typeface="Comic Sans MS" panose="030F0702030302020204" pitchFamily="66" charset="0"/>
              </a:rPr>
              <a:t>Spelling of the HFW will continue to come home as they did last year. From monitoring the progress in children’s writing we have found that this has had a positive impact in improving standards.</a:t>
            </a:r>
          </a:p>
          <a:p>
            <a:pPr marL="34290" indent="0">
              <a:buNone/>
            </a:pPr>
            <a:r>
              <a:rPr lang="en-US" sz="1800" dirty="0">
                <a:solidFill>
                  <a:schemeClr val="tx1"/>
                </a:solidFill>
                <a:latin typeface="Comic Sans MS" panose="030F0702030302020204" pitchFamily="66" charset="0"/>
              </a:rPr>
              <a:t>This is only a small section of our spelling curriculum and we continue to teach the National Curriculum for each year groups spelling. </a:t>
            </a:r>
          </a:p>
          <a:p>
            <a:pPr marL="34290" indent="0">
              <a:buNone/>
            </a:pPr>
            <a:r>
              <a:rPr lang="en-US" sz="1800" dirty="0">
                <a:solidFill>
                  <a:schemeClr val="tx1"/>
                </a:solidFill>
                <a:latin typeface="Comic Sans MS" panose="030F0702030302020204" pitchFamily="66" charset="0"/>
              </a:rPr>
              <a:t>On each class page on our website, you will find a breakdown of the spelling rules which will be taught each week. There are also  a list of example words to match the rule. </a:t>
            </a:r>
          </a:p>
          <a:p>
            <a:pPr marL="34290" indent="0">
              <a:buNone/>
            </a:pPr>
            <a:r>
              <a:rPr lang="en-US" sz="1800" dirty="0">
                <a:solidFill>
                  <a:schemeClr val="tx1"/>
                </a:solidFill>
                <a:latin typeface="Comic Sans MS" panose="030F0702030302020204" pitchFamily="66" charset="0"/>
              </a:rPr>
              <a:t>In spelling we aim to teach children how to spell and spot mistakes rather than a list of words which they may never use in their writing and are likely to forget as they are not applying them. </a:t>
            </a:r>
          </a:p>
          <a:p>
            <a:pPr marL="34290" indent="0">
              <a:buNone/>
            </a:pPr>
            <a:r>
              <a:rPr lang="en-US" sz="1800" dirty="0">
                <a:solidFill>
                  <a:schemeClr val="tx1"/>
                </a:solidFill>
                <a:latin typeface="Comic Sans MS" panose="030F0702030302020204" pitchFamily="66" charset="0"/>
              </a:rPr>
              <a:t>If you wish to help at home with your child’s spelling you can find the spelling overview for each half term on your child’s class page in the knowledge </a:t>
            </a:r>
            <a:r>
              <a:rPr lang="en-US" sz="1800" dirty="0" err="1">
                <a:solidFill>
                  <a:schemeClr val="tx1"/>
                </a:solidFill>
                <a:latin typeface="Comic Sans MS" panose="030F0702030302020204" pitchFamily="66" charset="0"/>
              </a:rPr>
              <a:t>organiser</a:t>
            </a:r>
            <a:r>
              <a:rPr lang="en-US" sz="1800" dirty="0">
                <a:solidFill>
                  <a:schemeClr val="tx1"/>
                </a:solidFill>
                <a:latin typeface="Comic Sans MS" panose="030F0702030302020204" pitchFamily="66" charset="0"/>
              </a:rPr>
              <a:t> section. Alongside this there are a list of ideas of how you can support your child at home with their spelling through games and activities. </a:t>
            </a:r>
          </a:p>
          <a:p>
            <a:pPr marL="34290" indent="0">
              <a:buNone/>
            </a:pPr>
            <a:r>
              <a:rPr lang="en-US" sz="1800" dirty="0">
                <a:solidFill>
                  <a:schemeClr val="tx1"/>
                </a:solidFill>
              </a:rPr>
              <a:t>   </a:t>
            </a:r>
          </a:p>
        </p:txBody>
      </p:sp>
    </p:spTree>
    <p:extLst>
      <p:ext uri="{BB962C8B-B14F-4D97-AF65-F5344CB8AC3E}">
        <p14:creationId xmlns:p14="http://schemas.microsoft.com/office/powerpoint/2010/main" val="2219949173"/>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2243</TotalTime>
  <Words>1623</Words>
  <Application>Microsoft Office PowerPoint</Application>
  <PresentationFormat>On-screen Show (4:3)</PresentationFormat>
  <Paragraphs>124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Comic Sans MS</vt:lpstr>
      <vt:lpstr>Corbel</vt:lpstr>
      <vt:lpstr>CordiaUPC</vt:lpstr>
      <vt:lpstr>Basis</vt:lpstr>
      <vt:lpstr>Welcome to Year 5</vt:lpstr>
      <vt:lpstr>Year 5 Staff</vt:lpstr>
      <vt:lpstr>Timetable</vt:lpstr>
      <vt:lpstr>Website</vt:lpstr>
      <vt:lpstr>P.E. days</vt:lpstr>
      <vt:lpstr>Reading</vt:lpstr>
      <vt:lpstr>Reading/Library Books</vt:lpstr>
      <vt:lpstr>Reading Books</vt:lpstr>
      <vt:lpstr>Spelling</vt:lpstr>
      <vt:lpstr>Attendance</vt:lpstr>
      <vt:lpstr>Punctuality</vt:lpstr>
      <vt:lpstr>It’s your birthday?  Then you can come to school in non-uniform!</vt:lpstr>
      <vt:lpstr>General information</vt:lpstr>
      <vt:lpstr>Collections and appointments</vt:lpstr>
      <vt:lpstr>Home-School Communication</vt:lpstr>
      <vt:lpstr> I really do appreciate all of your support with your children’s learning.   Please do not hesitate to contact me if you have any questions or concerns.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 2018</dc:title>
  <dc:creator>Turton &amp; Edgworth CoE Methodist Primary</dc:creator>
  <cp:lastModifiedBy>Mrs Claire Waddington</cp:lastModifiedBy>
  <cp:revision>71</cp:revision>
  <dcterms:created xsi:type="dcterms:W3CDTF">2018-08-30T08:28:26Z</dcterms:created>
  <dcterms:modified xsi:type="dcterms:W3CDTF">2025-09-03T15:06:13Z</dcterms:modified>
</cp:coreProperties>
</file>