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8" r:id="rId6"/>
    <p:sldId id="257" r:id="rId7"/>
    <p:sldId id="281" r:id="rId8"/>
    <p:sldId id="282" r:id="rId9"/>
    <p:sldId id="263" r:id="rId10"/>
    <p:sldId id="262" r:id="rId11"/>
    <p:sldId id="271" r:id="rId12"/>
    <p:sldId id="285" r:id="rId13"/>
    <p:sldId id="280" r:id="rId14"/>
    <p:sldId id="283" r:id="rId15"/>
    <p:sldId id="278" r:id="rId16"/>
    <p:sldId id="264" r:id="rId17"/>
    <p:sldId id="275" r:id="rId18"/>
    <p:sldId id="276" r:id="rId19"/>
    <p:sldId id="284" r:id="rId20"/>
    <p:sldId id="268" r:id="rId21"/>
    <p:sldId id="267"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Hayes" initials="EH" lastIdx="1" clrIdx="0">
    <p:extLst>
      <p:ext uri="{19B8F6BF-5375-455C-9EA6-DF929625EA0E}">
        <p15:presenceInfo xmlns:p15="http://schemas.microsoft.com/office/powerpoint/2012/main" userId="S-1-5-21-4247155738-1582549676-557555258-1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BFF"/>
    <a:srgbClr val="CD8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4660"/>
  </p:normalViewPr>
  <p:slideViewPr>
    <p:cSldViewPr>
      <p:cViewPr varScale="1">
        <p:scale>
          <a:sx n="82" d="100"/>
          <a:sy n="82" d="100"/>
        </p:scale>
        <p:origin x="135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ayes" userId="b9f377c2-2928-4708-a543-1534ce436e08" providerId="ADAL" clId="{CE3014EC-014E-43C0-AE68-0B31F5E56BDB}"/>
  </pc:docChgLst>
  <pc:docChgLst>
    <pc:chgData name="Emma Hayes" userId="b9f377c2-2928-4708-a543-1534ce436e08" providerId="ADAL" clId="{369F2698-A13A-4A59-B44B-E767DAA9C025}"/>
    <pc:docChg chg="undo custSel addSld delSld modSld sldOrd modNotesMaster">
      <pc:chgData name="Emma Hayes" userId="b9f377c2-2928-4708-a543-1534ce436e08" providerId="ADAL" clId="{369F2698-A13A-4A59-B44B-E767DAA9C025}" dt="2025-09-04T12:15:45.700" v="636" actId="1076"/>
      <pc:docMkLst>
        <pc:docMk/>
      </pc:docMkLst>
      <pc:sldChg chg="modSp">
        <pc:chgData name="Emma Hayes" userId="b9f377c2-2928-4708-a543-1534ce436e08" providerId="ADAL" clId="{369F2698-A13A-4A59-B44B-E767DAA9C025}" dt="2025-08-26T10:10:37.444" v="1" actId="20577"/>
        <pc:sldMkLst>
          <pc:docMk/>
          <pc:sldMk cId="175599018" sldId="256"/>
        </pc:sldMkLst>
        <pc:spChg chg="mod">
          <ac:chgData name="Emma Hayes" userId="b9f377c2-2928-4708-a543-1534ce436e08" providerId="ADAL" clId="{369F2698-A13A-4A59-B44B-E767DAA9C025}" dt="2025-08-26T10:10:37.444" v="1" actId="20577"/>
          <ac:spMkLst>
            <pc:docMk/>
            <pc:sldMk cId="175599018" sldId="256"/>
            <ac:spMk id="7" creationId="{CA7A4367-AE8B-4C97-B38E-69573BA6750E}"/>
          </ac:spMkLst>
        </pc:spChg>
      </pc:sldChg>
      <pc:sldChg chg="modSp">
        <pc:chgData name="Emma Hayes" userId="b9f377c2-2928-4708-a543-1534ce436e08" providerId="ADAL" clId="{369F2698-A13A-4A59-B44B-E767DAA9C025}" dt="2025-09-01T09:08:40.227" v="300" actId="115"/>
        <pc:sldMkLst>
          <pc:docMk/>
          <pc:sldMk cId="223356763" sldId="258"/>
        </pc:sldMkLst>
        <pc:spChg chg="mod">
          <ac:chgData name="Emma Hayes" userId="b9f377c2-2928-4708-a543-1534ce436e08" providerId="ADAL" clId="{369F2698-A13A-4A59-B44B-E767DAA9C025}" dt="2025-08-26T10:21:29.342" v="154" actId="1076"/>
          <ac:spMkLst>
            <pc:docMk/>
            <pc:sldMk cId="223356763" sldId="258"/>
            <ac:spMk id="3" creationId="{00000000-0000-0000-0000-000000000000}"/>
          </ac:spMkLst>
        </pc:spChg>
        <pc:spChg chg="mod">
          <ac:chgData name="Emma Hayes" userId="b9f377c2-2928-4708-a543-1534ce436e08" providerId="ADAL" clId="{369F2698-A13A-4A59-B44B-E767DAA9C025}" dt="2025-08-26T10:21:32.292" v="155" actId="1076"/>
          <ac:spMkLst>
            <pc:docMk/>
            <pc:sldMk cId="223356763" sldId="258"/>
            <ac:spMk id="13" creationId="{80549174-4F34-43DA-A145-76CDE8B72C6C}"/>
          </ac:spMkLst>
        </pc:spChg>
        <pc:spChg chg="mod">
          <ac:chgData name="Emma Hayes" userId="b9f377c2-2928-4708-a543-1534ce436e08" providerId="ADAL" clId="{369F2698-A13A-4A59-B44B-E767DAA9C025}" dt="2025-09-01T09:08:40.227" v="300" actId="115"/>
          <ac:spMkLst>
            <pc:docMk/>
            <pc:sldMk cId="223356763" sldId="258"/>
            <ac:spMk id="15" creationId="{69156795-CF64-4057-847C-79507E2B2755}"/>
          </ac:spMkLst>
        </pc:spChg>
      </pc:sldChg>
      <pc:sldChg chg="addSp delSp modSp">
        <pc:chgData name="Emma Hayes" userId="b9f377c2-2928-4708-a543-1534ce436e08" providerId="ADAL" clId="{369F2698-A13A-4A59-B44B-E767DAA9C025}" dt="2025-08-26T10:23:59.985" v="162" actId="1076"/>
        <pc:sldMkLst>
          <pc:docMk/>
          <pc:sldMk cId="3991889531" sldId="263"/>
        </pc:sldMkLst>
        <pc:spChg chg="mod">
          <ac:chgData name="Emma Hayes" userId="b9f377c2-2928-4708-a543-1534ce436e08" providerId="ADAL" clId="{369F2698-A13A-4A59-B44B-E767DAA9C025}" dt="2025-08-26T10:23:58.708" v="161" actId="1076"/>
          <ac:spMkLst>
            <pc:docMk/>
            <pc:sldMk cId="3991889531" sldId="263"/>
            <ac:spMk id="2" creationId="{00000000-0000-0000-0000-000000000000}"/>
          </ac:spMkLst>
        </pc:spChg>
        <pc:picChg chg="del">
          <ac:chgData name="Emma Hayes" userId="b9f377c2-2928-4708-a543-1534ce436e08" providerId="ADAL" clId="{369F2698-A13A-4A59-B44B-E767DAA9C025}" dt="2025-08-26T10:23:03.525" v="156" actId="478"/>
          <ac:picMkLst>
            <pc:docMk/>
            <pc:sldMk cId="3991889531" sldId="263"/>
            <ac:picMk id="3" creationId="{DBC0D008-087D-475D-9C0B-803E9E99B5BE}"/>
          </ac:picMkLst>
        </pc:picChg>
        <pc:picChg chg="add mod">
          <ac:chgData name="Emma Hayes" userId="b9f377c2-2928-4708-a543-1534ce436e08" providerId="ADAL" clId="{369F2698-A13A-4A59-B44B-E767DAA9C025}" dt="2025-08-26T10:23:59.985" v="162" actId="1076"/>
          <ac:picMkLst>
            <pc:docMk/>
            <pc:sldMk cId="3991889531" sldId="263"/>
            <ac:picMk id="4" creationId="{C13DAC60-156D-4167-AD62-1C9DF8C8679D}"/>
          </ac:picMkLst>
        </pc:picChg>
      </pc:sldChg>
      <pc:sldChg chg="modSp">
        <pc:chgData name="Emma Hayes" userId="b9f377c2-2928-4708-a543-1534ce436e08" providerId="ADAL" clId="{369F2698-A13A-4A59-B44B-E767DAA9C025}" dt="2025-08-26T10:27:07.952" v="252" actId="20577"/>
        <pc:sldMkLst>
          <pc:docMk/>
          <pc:sldMk cId="947618623" sldId="264"/>
        </pc:sldMkLst>
        <pc:spChg chg="mod">
          <ac:chgData name="Emma Hayes" userId="b9f377c2-2928-4708-a543-1534ce436e08" providerId="ADAL" clId="{369F2698-A13A-4A59-B44B-E767DAA9C025}" dt="2025-08-26T10:27:07.952" v="252" actId="20577"/>
          <ac:spMkLst>
            <pc:docMk/>
            <pc:sldMk cId="947618623" sldId="264"/>
            <ac:spMk id="8" creationId="{00000000-0000-0000-0000-000000000000}"/>
          </ac:spMkLst>
        </pc:spChg>
      </pc:sldChg>
      <pc:sldChg chg="delSp modSp">
        <pc:chgData name="Emma Hayes" userId="b9f377c2-2928-4708-a543-1534ce436e08" providerId="ADAL" clId="{369F2698-A13A-4A59-B44B-E767DAA9C025}" dt="2025-09-04T12:15:45.700" v="636" actId="1076"/>
        <pc:sldMkLst>
          <pc:docMk/>
          <pc:sldMk cId="3873486949" sldId="267"/>
        </pc:sldMkLst>
        <pc:spChg chg="mod">
          <ac:chgData name="Emma Hayes" userId="b9f377c2-2928-4708-a543-1534ce436e08" providerId="ADAL" clId="{369F2698-A13A-4A59-B44B-E767DAA9C025}" dt="2025-09-04T12:15:45.700" v="636" actId="1076"/>
          <ac:spMkLst>
            <pc:docMk/>
            <pc:sldMk cId="3873486949" sldId="267"/>
            <ac:spMk id="4" creationId="{00000000-0000-0000-0000-000000000000}"/>
          </ac:spMkLst>
        </pc:spChg>
        <pc:spChg chg="del mod">
          <ac:chgData name="Emma Hayes" userId="b9f377c2-2928-4708-a543-1534ce436e08" providerId="ADAL" clId="{369F2698-A13A-4A59-B44B-E767DAA9C025}" dt="2025-09-04T12:15:43.338" v="635"/>
          <ac:spMkLst>
            <pc:docMk/>
            <pc:sldMk cId="3873486949" sldId="267"/>
            <ac:spMk id="6" creationId="{00000000-0000-0000-0000-000000000000}"/>
          </ac:spMkLst>
        </pc:spChg>
        <pc:picChg chg="mod">
          <ac:chgData name="Emma Hayes" userId="b9f377c2-2928-4708-a543-1534ce436e08" providerId="ADAL" clId="{369F2698-A13A-4A59-B44B-E767DAA9C025}" dt="2025-09-04T12:15:34.101" v="627" actId="1076"/>
          <ac:picMkLst>
            <pc:docMk/>
            <pc:sldMk cId="3873486949" sldId="267"/>
            <ac:picMk id="7" creationId="{00000000-0000-0000-0000-000000000000}"/>
          </ac:picMkLst>
        </pc:picChg>
      </pc:sldChg>
      <pc:sldChg chg="addSp modSp">
        <pc:chgData name="Emma Hayes" userId="b9f377c2-2928-4708-a543-1534ce436e08" providerId="ADAL" clId="{369F2698-A13A-4A59-B44B-E767DAA9C025}" dt="2025-09-03T07:26:21.121" v="624" actId="20577"/>
        <pc:sldMkLst>
          <pc:docMk/>
          <pc:sldMk cId="2499448838" sldId="268"/>
        </pc:sldMkLst>
        <pc:spChg chg="mod">
          <ac:chgData name="Emma Hayes" userId="b9f377c2-2928-4708-a543-1534ce436e08" providerId="ADAL" clId="{369F2698-A13A-4A59-B44B-E767DAA9C025}" dt="2025-09-03T07:26:21.121" v="624" actId="20577"/>
          <ac:spMkLst>
            <pc:docMk/>
            <pc:sldMk cId="2499448838" sldId="268"/>
            <ac:spMk id="2" creationId="{2A2128DC-4FE4-4C6C-8C94-B9186F648094}"/>
          </ac:spMkLst>
        </pc:spChg>
        <pc:picChg chg="add mod">
          <ac:chgData name="Emma Hayes" userId="b9f377c2-2928-4708-a543-1534ce436e08" providerId="ADAL" clId="{369F2698-A13A-4A59-B44B-E767DAA9C025}" dt="2025-09-03T07:26:07.540" v="619" actId="1076"/>
          <ac:picMkLst>
            <pc:docMk/>
            <pc:sldMk cId="2499448838" sldId="268"/>
            <ac:picMk id="3" creationId="{D573FD3F-A38B-4E2E-A3F1-4D268B50ADE1}"/>
          </ac:picMkLst>
        </pc:picChg>
        <pc:cxnChg chg="mod">
          <ac:chgData name="Emma Hayes" userId="b9f377c2-2928-4708-a543-1534ce436e08" providerId="ADAL" clId="{369F2698-A13A-4A59-B44B-E767DAA9C025}" dt="2025-09-03T07:26:13.676" v="621" actId="1076"/>
          <ac:cxnSpMkLst>
            <pc:docMk/>
            <pc:sldMk cId="2499448838" sldId="268"/>
            <ac:cxnSpMk id="8" creationId="{481F229E-8E30-4422-8B5A-DDE2B3FEA705}"/>
          </ac:cxnSpMkLst>
        </pc:cxnChg>
        <pc:cxnChg chg="mod">
          <ac:chgData name="Emma Hayes" userId="b9f377c2-2928-4708-a543-1534ce436e08" providerId="ADAL" clId="{369F2698-A13A-4A59-B44B-E767DAA9C025}" dt="2025-09-03T07:26:16.880" v="622" actId="1076"/>
          <ac:cxnSpMkLst>
            <pc:docMk/>
            <pc:sldMk cId="2499448838" sldId="268"/>
            <ac:cxnSpMk id="9" creationId="{5C4489F9-B18F-4163-87C5-B8FCFCCD26BB}"/>
          </ac:cxnSpMkLst>
        </pc:cxnChg>
      </pc:sldChg>
      <pc:sldChg chg="addSp delSp modSp">
        <pc:chgData name="Emma Hayes" userId="b9f377c2-2928-4708-a543-1534ce436e08" providerId="ADAL" clId="{369F2698-A13A-4A59-B44B-E767DAA9C025}" dt="2025-09-01T09:33:05.205" v="421" actId="14100"/>
        <pc:sldMkLst>
          <pc:docMk/>
          <pc:sldMk cId="2994161250" sldId="271"/>
        </pc:sldMkLst>
        <pc:spChg chg="del">
          <ac:chgData name="Emma Hayes" userId="b9f377c2-2928-4708-a543-1534ce436e08" providerId="ADAL" clId="{369F2698-A13A-4A59-B44B-E767DAA9C025}" dt="2025-09-01T09:22:51.984" v="362" actId="478"/>
          <ac:spMkLst>
            <pc:docMk/>
            <pc:sldMk cId="2994161250" sldId="271"/>
            <ac:spMk id="2" creationId="{4ECDAB20-08B7-41BB-8826-B34986E3A4C7}"/>
          </ac:spMkLst>
        </pc:spChg>
        <pc:spChg chg="add mod">
          <ac:chgData name="Emma Hayes" userId="b9f377c2-2928-4708-a543-1534ce436e08" providerId="ADAL" clId="{369F2698-A13A-4A59-B44B-E767DAA9C025}" dt="2025-09-01T09:33:05.205" v="421" actId="14100"/>
          <ac:spMkLst>
            <pc:docMk/>
            <pc:sldMk cId="2994161250" sldId="271"/>
            <ac:spMk id="5" creationId="{BF418060-CBC3-4FC8-AECD-2C1FA4C3922C}"/>
          </ac:spMkLst>
        </pc:spChg>
      </pc:sldChg>
      <pc:sldChg chg="delSp modSp del ord">
        <pc:chgData name="Emma Hayes" userId="b9f377c2-2928-4708-a543-1534ce436e08" providerId="ADAL" clId="{369F2698-A13A-4A59-B44B-E767DAA9C025}" dt="2025-09-03T07:25:37.608" v="617" actId="2696"/>
        <pc:sldMkLst>
          <pc:docMk/>
          <pc:sldMk cId="992867342" sldId="272"/>
        </pc:sldMkLst>
        <pc:spChg chg="del">
          <ac:chgData name="Emma Hayes" userId="b9f377c2-2928-4708-a543-1534ce436e08" providerId="ADAL" clId="{369F2698-A13A-4A59-B44B-E767DAA9C025}" dt="2025-09-01T09:35:47.066" v="445" actId="478"/>
          <ac:spMkLst>
            <pc:docMk/>
            <pc:sldMk cId="992867342" sldId="272"/>
            <ac:spMk id="6" creationId="{F7539C0B-B8E2-4757-98DC-65F505E5033A}"/>
          </ac:spMkLst>
        </pc:spChg>
        <pc:spChg chg="mod">
          <ac:chgData name="Emma Hayes" userId="b9f377c2-2928-4708-a543-1534ce436e08" providerId="ADAL" clId="{369F2698-A13A-4A59-B44B-E767DAA9C025}" dt="2025-09-01T11:45:34.784" v="615" actId="20577"/>
          <ac:spMkLst>
            <pc:docMk/>
            <pc:sldMk cId="992867342" sldId="272"/>
            <ac:spMk id="7" creationId="{E1DE18C1-8712-4046-B4DC-64F4F238DD27}"/>
          </ac:spMkLst>
        </pc:spChg>
      </pc:sldChg>
      <pc:sldChg chg="delSp modSp">
        <pc:chgData name="Emma Hayes" userId="b9f377c2-2928-4708-a543-1534ce436e08" providerId="ADAL" clId="{369F2698-A13A-4A59-B44B-E767DAA9C025}" dt="2025-09-01T09:32:34.151" v="419" actId="1076"/>
        <pc:sldMkLst>
          <pc:docMk/>
          <pc:sldMk cId="3538377240" sldId="278"/>
        </pc:sldMkLst>
        <pc:spChg chg="mod">
          <ac:chgData name="Emma Hayes" userId="b9f377c2-2928-4708-a543-1534ce436e08" providerId="ADAL" clId="{369F2698-A13A-4A59-B44B-E767DAA9C025}" dt="2025-09-01T09:32:27.698" v="416" actId="20577"/>
          <ac:spMkLst>
            <pc:docMk/>
            <pc:sldMk cId="3538377240" sldId="278"/>
            <ac:spMk id="4" creationId="{00000000-0000-0000-0000-000000000000}"/>
          </ac:spMkLst>
        </pc:spChg>
        <pc:spChg chg="del">
          <ac:chgData name="Emma Hayes" userId="b9f377c2-2928-4708-a543-1534ce436e08" providerId="ADAL" clId="{369F2698-A13A-4A59-B44B-E767DAA9C025}" dt="2025-09-01T09:32:31.136" v="417" actId="478"/>
          <ac:spMkLst>
            <pc:docMk/>
            <pc:sldMk cId="3538377240" sldId="278"/>
            <ac:spMk id="15" creationId="{00000000-0000-0000-0000-000000000000}"/>
          </ac:spMkLst>
        </pc:spChg>
        <pc:picChg chg="mod">
          <ac:chgData name="Emma Hayes" userId="b9f377c2-2928-4708-a543-1534ce436e08" providerId="ADAL" clId="{369F2698-A13A-4A59-B44B-E767DAA9C025}" dt="2025-09-01T09:32:34.151" v="419" actId="1076"/>
          <ac:picMkLst>
            <pc:docMk/>
            <pc:sldMk cId="3538377240" sldId="278"/>
            <ac:picMk id="3" creationId="{7FA3ACE7-789D-451E-AEF6-CA4219FA4F22}"/>
          </ac:picMkLst>
        </pc:picChg>
        <pc:picChg chg="mod">
          <ac:chgData name="Emma Hayes" userId="b9f377c2-2928-4708-a543-1534ce436e08" providerId="ADAL" clId="{369F2698-A13A-4A59-B44B-E767DAA9C025}" dt="2025-09-01T09:32:32.823" v="418" actId="1076"/>
          <ac:picMkLst>
            <pc:docMk/>
            <pc:sldMk cId="3538377240" sldId="278"/>
            <ac:picMk id="1028" creationId="{054EC412-92D9-45CF-B694-E07331F7ED9D}"/>
          </ac:picMkLst>
        </pc:picChg>
      </pc:sldChg>
      <pc:sldChg chg="addSp delSp modSp">
        <pc:chgData name="Emma Hayes" userId="b9f377c2-2928-4708-a543-1534ce436e08" providerId="ADAL" clId="{369F2698-A13A-4A59-B44B-E767DAA9C025}" dt="2025-09-01T09:23:47.023" v="367" actId="1076"/>
        <pc:sldMkLst>
          <pc:docMk/>
          <pc:sldMk cId="1551673793" sldId="280"/>
        </pc:sldMkLst>
        <pc:spChg chg="del">
          <ac:chgData name="Emma Hayes" userId="b9f377c2-2928-4708-a543-1534ce436e08" providerId="ADAL" clId="{369F2698-A13A-4A59-B44B-E767DAA9C025}" dt="2025-09-01T09:23:42.005" v="365" actId="478"/>
          <ac:spMkLst>
            <pc:docMk/>
            <pc:sldMk cId="1551673793" sldId="280"/>
            <ac:spMk id="5" creationId="{2B146DDE-7999-4699-91CA-61FB7F831D59}"/>
          </ac:spMkLst>
        </pc:spChg>
        <pc:spChg chg="add mod">
          <ac:chgData name="Emma Hayes" userId="b9f377c2-2928-4708-a543-1534ce436e08" providerId="ADAL" clId="{369F2698-A13A-4A59-B44B-E767DAA9C025}" dt="2025-09-01T09:23:47.023" v="367" actId="1076"/>
          <ac:spMkLst>
            <pc:docMk/>
            <pc:sldMk cId="1551673793" sldId="280"/>
            <ac:spMk id="6" creationId="{8196B72A-0426-4AEA-87AF-1D3DC79CE725}"/>
          </ac:spMkLst>
        </pc:spChg>
      </pc:sldChg>
      <pc:sldChg chg="modSp">
        <pc:chgData name="Emma Hayes" userId="b9f377c2-2928-4708-a543-1534ce436e08" providerId="ADAL" clId="{369F2698-A13A-4A59-B44B-E767DAA9C025}" dt="2025-09-01T09:19:50.466" v="361" actId="20577"/>
        <pc:sldMkLst>
          <pc:docMk/>
          <pc:sldMk cId="179588579" sldId="281"/>
        </pc:sldMkLst>
        <pc:spChg chg="mod">
          <ac:chgData name="Emma Hayes" userId="b9f377c2-2928-4708-a543-1534ce436e08" providerId="ADAL" clId="{369F2698-A13A-4A59-B44B-E767DAA9C025}" dt="2025-09-01T09:19:50.466" v="361" actId="20577"/>
          <ac:spMkLst>
            <pc:docMk/>
            <pc:sldMk cId="179588579" sldId="281"/>
            <ac:spMk id="10" creationId="{98DBC307-BA35-4D5D-828B-D7556CFA15FC}"/>
          </ac:spMkLst>
        </pc:spChg>
      </pc:sldChg>
      <pc:sldChg chg="addSp delSp modSp">
        <pc:chgData name="Emma Hayes" userId="b9f377c2-2928-4708-a543-1534ce436e08" providerId="ADAL" clId="{369F2698-A13A-4A59-B44B-E767DAA9C025}" dt="2025-09-01T09:35:03.410" v="444" actId="27636"/>
        <pc:sldMkLst>
          <pc:docMk/>
          <pc:sldMk cId="2095279275" sldId="283"/>
        </pc:sldMkLst>
        <pc:spChg chg="add mod">
          <ac:chgData name="Emma Hayes" userId="b9f377c2-2928-4708-a543-1534ce436e08" providerId="ADAL" clId="{369F2698-A13A-4A59-B44B-E767DAA9C025}" dt="2025-09-01T09:34:29.044" v="426" actId="1076"/>
          <ac:spMkLst>
            <pc:docMk/>
            <pc:sldMk cId="2095279275" sldId="283"/>
            <ac:spMk id="3" creationId="{43637727-7A4C-41C1-AA90-29B9E1E085B7}"/>
          </ac:spMkLst>
        </pc:spChg>
        <pc:spChg chg="del">
          <ac:chgData name="Emma Hayes" userId="b9f377c2-2928-4708-a543-1534ce436e08" providerId="ADAL" clId="{369F2698-A13A-4A59-B44B-E767DAA9C025}" dt="2025-09-01T09:25:09.648" v="374" actId="478"/>
          <ac:spMkLst>
            <pc:docMk/>
            <pc:sldMk cId="2095279275" sldId="283"/>
            <ac:spMk id="4" creationId="{00000000-0000-0000-0000-000000000000}"/>
          </ac:spMkLst>
        </pc:spChg>
        <pc:spChg chg="del mod">
          <ac:chgData name="Emma Hayes" userId="b9f377c2-2928-4708-a543-1534ce436e08" providerId="ADAL" clId="{369F2698-A13A-4A59-B44B-E767DAA9C025}" dt="2025-09-01T09:25:40.042" v="387" actId="478"/>
          <ac:spMkLst>
            <pc:docMk/>
            <pc:sldMk cId="2095279275" sldId="283"/>
            <ac:spMk id="5" creationId="{2F7794A0-07AB-47D6-A358-0C8A5501DEA3}"/>
          </ac:spMkLst>
        </pc:spChg>
        <pc:spChg chg="add mod">
          <ac:chgData name="Emma Hayes" userId="b9f377c2-2928-4708-a543-1534ce436e08" providerId="ADAL" clId="{369F2698-A13A-4A59-B44B-E767DAA9C025}" dt="2025-09-01T09:35:03.410" v="444" actId="27636"/>
          <ac:spMkLst>
            <pc:docMk/>
            <pc:sldMk cId="2095279275" sldId="283"/>
            <ac:spMk id="7" creationId="{32D04278-E0CD-43E0-BE06-9BC6532C1B94}"/>
          </ac:spMkLst>
        </pc:spChg>
        <pc:spChg chg="del">
          <ac:chgData name="Emma Hayes" userId="b9f377c2-2928-4708-a543-1534ce436e08" providerId="ADAL" clId="{369F2698-A13A-4A59-B44B-E767DAA9C025}" dt="2025-09-01T09:25:37.667" v="386" actId="478"/>
          <ac:spMkLst>
            <pc:docMk/>
            <pc:sldMk cId="2095279275" sldId="283"/>
            <ac:spMk id="15" creationId="{00000000-0000-0000-0000-000000000000}"/>
          </ac:spMkLst>
        </pc:spChg>
      </pc:sldChg>
      <pc:sldChg chg="addSp delSp modSp add ord">
        <pc:chgData name="Emma Hayes" userId="b9f377c2-2928-4708-a543-1534ce436e08" providerId="ADAL" clId="{369F2698-A13A-4A59-B44B-E767DAA9C025}" dt="2025-09-01T11:51:49.769" v="616"/>
        <pc:sldMkLst>
          <pc:docMk/>
          <pc:sldMk cId="3450693815" sldId="285"/>
        </pc:sldMkLst>
        <pc:spChg chg="add mod">
          <ac:chgData name="Emma Hayes" userId="b9f377c2-2928-4708-a543-1534ce436e08" providerId="ADAL" clId="{369F2698-A13A-4A59-B44B-E767DAA9C025}" dt="2025-09-01T09:24:43.400" v="373" actId="14100"/>
          <ac:spMkLst>
            <pc:docMk/>
            <pc:sldMk cId="3450693815" sldId="285"/>
            <ac:spMk id="5" creationId="{B2F9D02E-7F44-4AFC-AF53-8A11B029068B}"/>
          </ac:spMkLst>
        </pc:spChg>
        <pc:spChg chg="del">
          <ac:chgData name="Emma Hayes" userId="b9f377c2-2928-4708-a543-1534ce436e08" providerId="ADAL" clId="{369F2698-A13A-4A59-B44B-E767DAA9C025}" dt="2025-09-01T09:24:32.057" v="370" actId="478"/>
          <ac:spMkLst>
            <pc:docMk/>
            <pc:sldMk cId="3450693815" sldId="285"/>
            <ac:spMk id="6" creationId="{8196B72A-0426-4AEA-87AF-1D3DC79CE725}"/>
          </ac:spMkLst>
        </pc:spChg>
      </pc:sldChg>
    </pc:docChg>
  </pc:docChgLst>
  <pc:docChgLst>
    <pc:chgData name="Gemma Burton" userId="6b60445e-49f4-4dfb-a11c-a2858b8311d2" providerId="ADAL" clId="{2C21DA5A-7985-4967-98CB-656EFF58E24B}"/>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F367B41D-EBCB-4797-B89D-F46A40569EFC}" type="datetimeFigureOut">
              <a:rPr lang="en-GB" smtClean="0"/>
              <a:t>04/09/2025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93C9A1F7-5E65-46A2-93E2-0428256D4946}" type="slidenum">
              <a:rPr lang="en-GB" smtClean="0"/>
              <a:t>‹#›</a:t>
            </a:fld>
            <a:endParaRPr lang="en-GB"/>
          </a:p>
        </p:txBody>
      </p:sp>
    </p:spTree>
    <p:extLst>
      <p:ext uri="{BB962C8B-B14F-4D97-AF65-F5344CB8AC3E}">
        <p14:creationId xmlns:p14="http://schemas.microsoft.com/office/powerpoint/2010/main" val="74572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111D1E-585A-45CE-9AB4-58BAE675385A}" type="slidenum">
              <a:rPr lang="en-GB" smtClean="0"/>
              <a:t>14</a:t>
            </a:fld>
            <a:endParaRPr lang="en-GB"/>
          </a:p>
        </p:txBody>
      </p:sp>
    </p:spTree>
    <p:extLst>
      <p:ext uri="{BB962C8B-B14F-4D97-AF65-F5344CB8AC3E}">
        <p14:creationId xmlns:p14="http://schemas.microsoft.com/office/powerpoint/2010/main" val="299772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240963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277397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428788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66943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0AF49-797F-40BB-A175-B48230A431C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121572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70AF49-797F-40BB-A175-B48230A431C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3773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70AF49-797F-40BB-A175-B48230A431CD}"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112443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70AF49-797F-40BB-A175-B48230A431CD}"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149026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0AF49-797F-40BB-A175-B48230A431CD}"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293057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0AF49-797F-40BB-A175-B48230A431C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94157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70AF49-797F-40BB-A175-B48230A431C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924C3-F989-4ECB-B02A-DAFDFA58DA42}" type="slidenum">
              <a:rPr lang="en-GB" smtClean="0"/>
              <a:t>‹#›</a:t>
            </a:fld>
            <a:endParaRPr lang="en-GB"/>
          </a:p>
        </p:txBody>
      </p:sp>
    </p:spTree>
    <p:extLst>
      <p:ext uri="{BB962C8B-B14F-4D97-AF65-F5344CB8AC3E}">
        <p14:creationId xmlns:p14="http://schemas.microsoft.com/office/powerpoint/2010/main" val="36084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D85F9"/>
            </a:gs>
            <a:gs pos="50000">
              <a:srgbClr val="C7ABFF"/>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0AF49-797F-40BB-A175-B48230A431CD}" type="datetimeFigureOut">
              <a:rPr lang="en-GB" smtClean="0"/>
              <a:t>04/09/2025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924C3-F989-4ECB-B02A-DAFDFA58DA42}" type="slidenum">
              <a:rPr lang="en-GB" smtClean="0"/>
              <a:t>‹#›</a:t>
            </a:fld>
            <a:endParaRPr lang="en-GB"/>
          </a:p>
        </p:txBody>
      </p:sp>
    </p:spTree>
    <p:extLst>
      <p:ext uri="{BB962C8B-B14F-4D97-AF65-F5344CB8AC3E}">
        <p14:creationId xmlns:p14="http://schemas.microsoft.com/office/powerpoint/2010/main" val="3676785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940" y="729822"/>
            <a:ext cx="7772400" cy="1470025"/>
          </a:xfrm>
        </p:spPr>
        <p:txBody>
          <a:bodyPr>
            <a:noAutofit/>
          </a:bodyPr>
          <a:lstStyle/>
          <a:p>
            <a:r>
              <a:rPr lang="en-GB" sz="8000" dirty="0">
                <a:latin typeface="Comic Sans MS" panose="030F0702030302020204" pitchFamily="66" charset="0"/>
                <a:cs typeface="CordiaUPC" panose="020B0304020202020204" pitchFamily="34" charset="-34"/>
              </a:rPr>
              <a:t>Welcome to Year 4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168" y="2852936"/>
            <a:ext cx="2353943" cy="2896618"/>
          </a:xfrm>
          <a:prstGeom prst="rect">
            <a:avLst/>
          </a:prstGeom>
        </p:spPr>
      </p:pic>
      <p:sp>
        <p:nvSpPr>
          <p:cNvPr id="7" name="Subtitle 2">
            <a:extLst>
              <a:ext uri="{FF2B5EF4-FFF2-40B4-BE49-F238E27FC236}">
                <a16:creationId xmlns:a16="http://schemas.microsoft.com/office/drawing/2014/main" id="{CA7A4367-AE8B-4C97-B38E-69573BA6750E}"/>
              </a:ext>
            </a:extLst>
          </p:cNvPr>
          <p:cNvSpPr txBox="1">
            <a:spLocks/>
          </p:cNvSpPr>
          <p:nvPr/>
        </p:nvSpPr>
        <p:spPr>
          <a:xfrm>
            <a:off x="827584" y="6017755"/>
            <a:ext cx="7848872" cy="7647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solidFill>
                  <a:schemeClr val="tx1"/>
                </a:solidFill>
                <a:latin typeface="Comic Sans MS" panose="030F0702030302020204" pitchFamily="66" charset="0"/>
                <a:cs typeface="CordiaUPC" panose="020B0304020202020204" pitchFamily="34" charset="-34"/>
              </a:rPr>
              <a:t>Meet the Teacher 2025</a:t>
            </a:r>
          </a:p>
        </p:txBody>
      </p:sp>
    </p:spTree>
    <p:extLst>
      <p:ext uri="{BB962C8B-B14F-4D97-AF65-F5344CB8AC3E}">
        <p14:creationId xmlns:p14="http://schemas.microsoft.com/office/powerpoint/2010/main" val="17559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Reasons You Should Be Reading Books Daily, According to Science | Inc.com">
            <a:extLst>
              <a:ext uri="{FF2B5EF4-FFF2-40B4-BE49-F238E27FC236}">
                <a16:creationId xmlns:a16="http://schemas.microsoft.com/office/drawing/2014/main" id="{853ECCB6-88A4-4EFB-9C1D-638EB3C68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8405"/>
            <a:ext cx="2313546" cy="12955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FC0E603-A6E6-4292-BEDE-65FC8B996D91}"/>
              </a:ext>
            </a:extLst>
          </p:cNvPr>
          <p:cNvSpPr>
            <a:spLocks noGrp="1"/>
          </p:cNvSpPr>
          <p:nvPr>
            <p:ph type="title"/>
          </p:nvPr>
        </p:nvSpPr>
        <p:spPr>
          <a:xfrm>
            <a:off x="-684584" y="160883"/>
            <a:ext cx="8229600" cy="1143000"/>
          </a:xfrm>
        </p:spPr>
        <p:txBody>
          <a:bodyPr>
            <a:noAutofit/>
          </a:bodyPr>
          <a:lstStyle/>
          <a:p>
            <a:r>
              <a:rPr lang="en-US" u="sng" dirty="0">
                <a:latin typeface="Comic Sans MS" panose="030F0702030302020204" pitchFamily="66" charset="0"/>
                <a:cs typeface="CordiaUPC" panose="020B0304020202020204" pitchFamily="34" charset="-34"/>
              </a:rPr>
              <a:t>R</a:t>
            </a:r>
            <a:r>
              <a:rPr lang="en-GB" u="sng" dirty="0" err="1">
                <a:latin typeface="Comic Sans MS" panose="030F0702030302020204" pitchFamily="66" charset="0"/>
                <a:cs typeface="CordiaUPC" panose="020B0304020202020204" pitchFamily="34" charset="-34"/>
              </a:rPr>
              <a:t>eading</a:t>
            </a:r>
            <a:r>
              <a:rPr lang="en-GB" u="sng" dirty="0">
                <a:latin typeface="Comic Sans MS" panose="030F0702030302020204" pitchFamily="66" charset="0"/>
                <a:cs typeface="CordiaUPC" panose="020B0304020202020204" pitchFamily="34" charset="-34"/>
              </a:rPr>
              <a:t>/Library Books</a:t>
            </a:r>
          </a:p>
        </p:txBody>
      </p:sp>
      <p:sp>
        <p:nvSpPr>
          <p:cNvPr id="6" name="TextBox 5">
            <a:extLst>
              <a:ext uri="{FF2B5EF4-FFF2-40B4-BE49-F238E27FC236}">
                <a16:creationId xmlns:a16="http://schemas.microsoft.com/office/drawing/2014/main" id="{8196B72A-0426-4AEA-87AF-1D3DC79CE725}"/>
              </a:ext>
            </a:extLst>
          </p:cNvPr>
          <p:cNvSpPr txBox="1"/>
          <p:nvPr/>
        </p:nvSpPr>
        <p:spPr>
          <a:xfrm>
            <a:off x="386711" y="1700808"/>
            <a:ext cx="8748972" cy="5816977"/>
          </a:xfrm>
          <a:prstGeom prst="rect">
            <a:avLst/>
          </a:prstGeom>
          <a:noFill/>
        </p:spPr>
        <p:txBody>
          <a:bodyPr wrap="square" rtlCol="0">
            <a:spAutoFit/>
          </a:bodyPr>
          <a:lstStyle/>
          <a:p>
            <a:endParaRPr lang="en-US" sz="2000" dirty="0">
              <a:latin typeface="Comic Sans MS" panose="030F0702030302020204" pitchFamily="66" charset="0"/>
            </a:endParaRPr>
          </a:p>
          <a:p>
            <a:r>
              <a:rPr lang="en-US" sz="2000" dirty="0">
                <a:latin typeface="Comic Sans MS" panose="030F0702030302020204" pitchFamily="66" charset="0"/>
              </a:rPr>
              <a:t>To ensure that our children have books which are engaging and are pitched correctly it is important that we keep on top of our book stock. </a:t>
            </a:r>
          </a:p>
          <a:p>
            <a:endParaRPr lang="en-US" sz="2000" dirty="0">
              <a:latin typeface="Comic Sans MS" panose="030F0702030302020204" pitchFamily="66" charset="0"/>
            </a:endParaRPr>
          </a:p>
          <a:p>
            <a:r>
              <a:rPr lang="en-US" sz="2000" dirty="0">
                <a:latin typeface="Comic Sans MS" panose="030F0702030302020204" pitchFamily="66" charset="0"/>
              </a:rPr>
              <a:t>This is why lost/damaged books will be charged at £5.</a:t>
            </a:r>
          </a:p>
          <a:p>
            <a:endParaRPr lang="en-US" sz="2000" dirty="0">
              <a:latin typeface="Comic Sans MS" panose="030F0702030302020204" pitchFamily="66" charset="0"/>
            </a:endParaRPr>
          </a:p>
          <a:p>
            <a:r>
              <a:rPr lang="en-US" sz="2000" dirty="0">
                <a:latin typeface="Comic Sans MS" panose="030F0702030302020204" pitchFamily="66" charset="0"/>
              </a:rPr>
              <a:t>You will be informed of a missing book via a text as we understand it could just be that you have forgotten it.</a:t>
            </a:r>
          </a:p>
          <a:p>
            <a:endParaRPr lang="en-US" sz="2000" dirty="0">
              <a:latin typeface="Comic Sans MS" panose="030F0702030302020204" pitchFamily="66" charset="0"/>
            </a:endParaRPr>
          </a:p>
          <a:p>
            <a:r>
              <a:rPr lang="en-US" sz="2000" dirty="0">
                <a:latin typeface="Comic Sans MS" panose="030F0702030302020204" pitchFamily="66" charset="0"/>
              </a:rPr>
              <a:t>Damaged books will be a straight fine via text/email.</a:t>
            </a:r>
          </a:p>
          <a:p>
            <a:endParaRPr lang="en-US" sz="2000" dirty="0">
              <a:latin typeface="Comic Sans MS" panose="030F0702030302020204" pitchFamily="66" charset="0"/>
            </a:endParaRPr>
          </a:p>
          <a:p>
            <a:r>
              <a:rPr lang="en-US" sz="2000" dirty="0">
                <a:latin typeface="Comic Sans MS" panose="030F0702030302020204" pitchFamily="66" charset="0"/>
              </a:rPr>
              <a:t>Please do consider protecting your child’s book with a plastic reading folder as we have had many damaged through water bottles leaking in bags.</a:t>
            </a:r>
          </a:p>
          <a:p>
            <a:endParaRPr lang="en-US" sz="2400" dirty="0">
              <a:latin typeface="Comic Sans MS" panose="030F0702030302020204" pitchFamily="66" charset="0"/>
            </a:endParaRPr>
          </a:p>
          <a:p>
            <a:endParaRPr lang="en-US" sz="2000" dirty="0">
              <a:latin typeface="Comic Sans MS" panose="030F0702030302020204" pitchFamily="66" charset="0"/>
            </a:endParaRPr>
          </a:p>
          <a:p>
            <a:endParaRPr lang="en-US" sz="2400" dirty="0"/>
          </a:p>
          <a:p>
            <a:endParaRPr lang="en-US" sz="2400" dirty="0"/>
          </a:p>
        </p:txBody>
      </p:sp>
    </p:spTree>
    <p:extLst>
      <p:ext uri="{BB962C8B-B14F-4D97-AF65-F5344CB8AC3E}">
        <p14:creationId xmlns:p14="http://schemas.microsoft.com/office/powerpoint/2010/main" val="155167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37727-7A4C-41C1-AA90-29B9E1E085B7}"/>
              </a:ext>
            </a:extLst>
          </p:cNvPr>
          <p:cNvSpPr>
            <a:spLocks noGrp="1"/>
          </p:cNvSpPr>
          <p:nvPr>
            <p:ph type="title"/>
          </p:nvPr>
        </p:nvSpPr>
        <p:spPr>
          <a:xfrm>
            <a:off x="457200" y="44624"/>
            <a:ext cx="8229600" cy="1143000"/>
          </a:xfrm>
        </p:spPr>
        <p:txBody>
          <a:bodyPr>
            <a:normAutofit/>
          </a:bodyPr>
          <a:lstStyle/>
          <a:p>
            <a:r>
              <a:rPr lang="en-US" sz="6600" dirty="0">
                <a:latin typeface="Comic Sans MS" panose="030F0702030302020204" pitchFamily="66" charset="0"/>
              </a:rPr>
              <a:t>Spelling</a:t>
            </a:r>
            <a:endParaRPr lang="en-GB" sz="6600" dirty="0">
              <a:latin typeface="Comic Sans MS" panose="030F0702030302020204" pitchFamily="66" charset="0"/>
            </a:endParaRPr>
          </a:p>
        </p:txBody>
      </p:sp>
      <p:sp>
        <p:nvSpPr>
          <p:cNvPr id="7" name="Content Placeholder 2">
            <a:extLst>
              <a:ext uri="{FF2B5EF4-FFF2-40B4-BE49-F238E27FC236}">
                <a16:creationId xmlns:a16="http://schemas.microsoft.com/office/drawing/2014/main" id="{32D04278-E0CD-43E0-BE06-9BC6532C1B94}"/>
              </a:ext>
            </a:extLst>
          </p:cNvPr>
          <p:cNvSpPr>
            <a:spLocks noGrp="1"/>
          </p:cNvSpPr>
          <p:nvPr>
            <p:ph idx="1"/>
          </p:nvPr>
        </p:nvSpPr>
        <p:spPr>
          <a:xfrm>
            <a:off x="107504" y="1340768"/>
            <a:ext cx="8928992" cy="5400600"/>
          </a:xfrm>
        </p:spPr>
        <p:txBody>
          <a:bodyPr>
            <a:normAutofit fontScale="85000" lnSpcReduction="20000"/>
          </a:bodyPr>
          <a:lstStyle/>
          <a:p>
            <a:pPr marL="34290" indent="0">
              <a:buNone/>
            </a:pPr>
            <a:r>
              <a:rPr lang="en-US" sz="2400" dirty="0">
                <a:latin typeface="Comic Sans MS" panose="030F0702030302020204" pitchFamily="66" charset="0"/>
              </a:rPr>
              <a:t>Spelling of the HFW will continue to come home as they did last year. From monitoring the progress in children’s writing we have found that this has had a positive impact in improving standards.</a:t>
            </a:r>
          </a:p>
          <a:p>
            <a:pPr marL="34290" indent="0">
              <a:buNone/>
            </a:pPr>
            <a:endParaRPr lang="en-US" sz="2400" dirty="0">
              <a:latin typeface="Comic Sans MS" panose="030F0702030302020204" pitchFamily="66" charset="0"/>
            </a:endParaRPr>
          </a:p>
          <a:p>
            <a:pPr marL="34290" indent="0">
              <a:buNone/>
            </a:pPr>
            <a:r>
              <a:rPr lang="en-US" sz="2400" dirty="0">
                <a:latin typeface="Comic Sans MS" panose="030F0702030302020204" pitchFamily="66" charset="0"/>
              </a:rPr>
              <a:t>This is only a small section of our spelling curriculum and we continue to teach the National Curriculum for each year groups spelling. </a:t>
            </a:r>
          </a:p>
          <a:p>
            <a:pPr marL="34290" indent="0">
              <a:buNone/>
            </a:pPr>
            <a:r>
              <a:rPr lang="en-US" sz="2400" dirty="0">
                <a:latin typeface="Comic Sans MS" panose="030F0702030302020204" pitchFamily="66" charset="0"/>
              </a:rPr>
              <a:t>On each class page on our website, you will find a breakdown of the spelling rules which will be taught each week. There are also  a list of example words to match the rule. </a:t>
            </a:r>
          </a:p>
          <a:p>
            <a:pPr marL="34290" indent="0">
              <a:buNone/>
            </a:pPr>
            <a:endParaRPr lang="en-US" sz="2400" dirty="0">
              <a:latin typeface="Comic Sans MS" panose="030F0702030302020204" pitchFamily="66" charset="0"/>
            </a:endParaRPr>
          </a:p>
          <a:p>
            <a:pPr marL="34290" indent="0">
              <a:buNone/>
            </a:pPr>
            <a:r>
              <a:rPr lang="en-US" sz="2400" dirty="0">
                <a:latin typeface="Comic Sans MS" panose="030F0702030302020204" pitchFamily="66" charset="0"/>
              </a:rPr>
              <a:t>In spelling we aim to teach children how to spell and spot mistakes rather than a list of words which they may never use in their writing and are likely to forget as they are not applying them. </a:t>
            </a:r>
          </a:p>
          <a:p>
            <a:pPr marL="34290" indent="0">
              <a:buNone/>
            </a:pPr>
            <a:endParaRPr lang="en-US" sz="2400" dirty="0">
              <a:latin typeface="Comic Sans MS" panose="030F0702030302020204" pitchFamily="66" charset="0"/>
            </a:endParaRPr>
          </a:p>
          <a:p>
            <a:pPr marL="34290" indent="0">
              <a:buNone/>
            </a:pPr>
            <a:r>
              <a:rPr lang="en-US" sz="2400" dirty="0">
                <a:latin typeface="Comic Sans MS" panose="030F0702030302020204" pitchFamily="66" charset="0"/>
              </a:rPr>
              <a:t>If you wish to help at home with your child’s spelling you can find the spelling overview for each half term on your child’s class page in the knowledge </a:t>
            </a:r>
            <a:r>
              <a:rPr lang="en-US" sz="2400" dirty="0" err="1">
                <a:latin typeface="Comic Sans MS" panose="030F0702030302020204" pitchFamily="66" charset="0"/>
              </a:rPr>
              <a:t>organiser</a:t>
            </a:r>
            <a:r>
              <a:rPr lang="en-US" sz="2400" dirty="0">
                <a:latin typeface="Comic Sans MS" panose="030F0702030302020204" pitchFamily="66" charset="0"/>
              </a:rPr>
              <a:t> section. Alongside this there are a list of ideas of how you can support your child at home with their spelling through games and activities. </a:t>
            </a:r>
          </a:p>
        </p:txBody>
      </p:sp>
    </p:spTree>
    <p:extLst>
      <p:ext uri="{BB962C8B-B14F-4D97-AF65-F5344CB8AC3E}">
        <p14:creationId xmlns:p14="http://schemas.microsoft.com/office/powerpoint/2010/main" val="209527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2609" y="67729"/>
            <a:ext cx="8229600" cy="1143000"/>
          </a:xfrm>
        </p:spPr>
        <p:txBody>
          <a:bodyPr>
            <a:noAutofit/>
          </a:bodyPr>
          <a:lstStyle/>
          <a:p>
            <a:r>
              <a:rPr lang="en-US" sz="6600" u="sng" dirty="0">
                <a:latin typeface="Comic Sans MS" panose="030F0702030302020204" pitchFamily="66" charset="0"/>
                <a:cs typeface="CordiaUPC" panose="020B0304020202020204" pitchFamily="34" charset="-34"/>
              </a:rPr>
              <a:t>T</a:t>
            </a:r>
            <a:r>
              <a:rPr lang="en-GB" sz="6600" u="sng" dirty="0" err="1">
                <a:latin typeface="Comic Sans MS" panose="030F0702030302020204" pitchFamily="66" charset="0"/>
                <a:cs typeface="CordiaUPC" panose="020B0304020202020204" pitchFamily="34" charset="-34"/>
              </a:rPr>
              <a:t>imes</a:t>
            </a:r>
            <a:r>
              <a:rPr lang="en-GB" sz="6600" u="sng" dirty="0">
                <a:latin typeface="Comic Sans MS" panose="030F0702030302020204" pitchFamily="66" charset="0"/>
                <a:cs typeface="CordiaUPC" panose="020B0304020202020204" pitchFamily="34" charset="-34"/>
              </a:rPr>
              <a:t> Tables</a:t>
            </a:r>
          </a:p>
        </p:txBody>
      </p:sp>
      <p:pic>
        <p:nvPicPr>
          <p:cNvPr id="2" name="Picture 1">
            <a:extLst>
              <a:ext uri="{FF2B5EF4-FFF2-40B4-BE49-F238E27FC236}">
                <a16:creationId xmlns:a16="http://schemas.microsoft.com/office/drawing/2014/main" id="{A078A8FB-48CC-4B9D-83D9-F4F34DC37F1C}"/>
              </a:ext>
            </a:extLst>
          </p:cNvPr>
          <p:cNvPicPr>
            <a:picLocks noChangeAspect="1"/>
          </p:cNvPicPr>
          <p:nvPr/>
        </p:nvPicPr>
        <p:blipFill>
          <a:blip r:embed="rId2"/>
          <a:stretch>
            <a:fillRect/>
          </a:stretch>
        </p:blipFill>
        <p:spPr>
          <a:xfrm>
            <a:off x="4506594" y="1316161"/>
            <a:ext cx="3960440" cy="5362650"/>
          </a:xfrm>
          <a:prstGeom prst="rect">
            <a:avLst/>
          </a:prstGeom>
        </p:spPr>
      </p:pic>
      <p:pic>
        <p:nvPicPr>
          <p:cNvPr id="3" name="Picture 2">
            <a:extLst>
              <a:ext uri="{FF2B5EF4-FFF2-40B4-BE49-F238E27FC236}">
                <a16:creationId xmlns:a16="http://schemas.microsoft.com/office/drawing/2014/main" id="{7FA3ACE7-789D-451E-AEF6-CA4219FA4F22}"/>
              </a:ext>
            </a:extLst>
          </p:cNvPr>
          <p:cNvPicPr>
            <a:picLocks noChangeAspect="1"/>
          </p:cNvPicPr>
          <p:nvPr/>
        </p:nvPicPr>
        <p:blipFill>
          <a:blip r:embed="rId3"/>
          <a:stretch>
            <a:fillRect/>
          </a:stretch>
        </p:blipFill>
        <p:spPr>
          <a:xfrm>
            <a:off x="429495" y="3925767"/>
            <a:ext cx="3033017" cy="2484015"/>
          </a:xfrm>
          <a:prstGeom prst="rect">
            <a:avLst/>
          </a:prstGeom>
        </p:spPr>
      </p:pic>
      <p:pic>
        <p:nvPicPr>
          <p:cNvPr id="1028" name="Picture 4" descr="Times Tables Rock Stars (@TTRockStars) / X">
            <a:extLst>
              <a:ext uri="{FF2B5EF4-FFF2-40B4-BE49-F238E27FC236}">
                <a16:creationId xmlns:a16="http://schemas.microsoft.com/office/drawing/2014/main" id="{054EC412-92D9-45CF-B694-E07331F7E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026" y="1690225"/>
            <a:ext cx="1945957" cy="194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7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431949"/>
            <a:ext cx="8229600" cy="1143000"/>
          </a:xfrm>
        </p:spPr>
        <p:txBody>
          <a:bodyPr>
            <a:noAutofit/>
          </a:bodyPr>
          <a:lstStyle/>
          <a:p>
            <a:r>
              <a:rPr lang="en-GB" sz="4800" u="sng" dirty="0">
                <a:latin typeface="Comic Sans MS" panose="030F0702030302020204" pitchFamily="66" charset="0"/>
                <a:cs typeface="CordiaUPC" panose="020B0304020202020204" pitchFamily="34" charset="-34"/>
              </a:rPr>
              <a:t>Multiplication Tables Check </a:t>
            </a:r>
          </a:p>
        </p:txBody>
      </p:sp>
      <p:sp>
        <p:nvSpPr>
          <p:cNvPr id="7" name="5-Point Star 6"/>
          <p:cNvSpPr/>
          <p:nvPr/>
        </p:nvSpPr>
        <p:spPr>
          <a:xfrm>
            <a:off x="539552" y="1340768"/>
            <a:ext cx="2258967" cy="2048827"/>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17087" y="2180515"/>
            <a:ext cx="1903895" cy="369332"/>
          </a:xfrm>
          <a:prstGeom prst="rect">
            <a:avLst/>
          </a:prstGeom>
        </p:spPr>
        <p:txBody>
          <a:bodyPr wrap="square" rtlCol="0">
            <a:spAutoFit/>
          </a:bodyPr>
          <a:lstStyle/>
          <a:p>
            <a:pPr algn="ctr"/>
            <a:r>
              <a:rPr lang="en-US" dirty="0">
                <a:latin typeface="Comic Sans MS" panose="030F0702030302020204" pitchFamily="66" charset="0"/>
              </a:rPr>
              <a:t>June 2026</a:t>
            </a:r>
          </a:p>
        </p:txBody>
      </p:sp>
      <p:sp>
        <p:nvSpPr>
          <p:cNvPr id="2" name="Rectangle 1"/>
          <p:cNvSpPr/>
          <p:nvPr/>
        </p:nvSpPr>
        <p:spPr>
          <a:xfrm>
            <a:off x="3779912" y="2000225"/>
            <a:ext cx="4572000" cy="1569660"/>
          </a:xfrm>
          <a:prstGeom prst="rect">
            <a:avLst/>
          </a:prstGeom>
        </p:spPr>
        <p:txBody>
          <a:bodyPr>
            <a:spAutoFit/>
          </a:bodyPr>
          <a:lstStyle/>
          <a:p>
            <a:pPr algn="ctr"/>
            <a:r>
              <a:rPr lang="en-GB" sz="2400" dirty="0">
                <a:solidFill>
                  <a:srgbClr val="16253D"/>
                </a:solidFill>
                <a:latin typeface="Comic Sans MS" panose="030F0702030302020204" pitchFamily="66" charset="0"/>
              </a:rPr>
              <a:t>By the end of Year 4 all children are expected to know their times tables up to 12 x 12 by heart</a:t>
            </a:r>
            <a:endParaRPr lang="en-GB" sz="2400" dirty="0">
              <a:latin typeface="Comic Sans MS" panose="030F0702030302020204" pitchFamily="66" charset="0"/>
            </a:endParaRPr>
          </a:p>
        </p:txBody>
      </p:sp>
      <p:pic>
        <p:nvPicPr>
          <p:cNvPr id="11" name="Picture 10"/>
          <p:cNvPicPr>
            <a:picLocks noChangeAspect="1"/>
          </p:cNvPicPr>
          <p:nvPr/>
        </p:nvPicPr>
        <p:blipFill>
          <a:blip r:embed="rId2"/>
          <a:stretch>
            <a:fillRect/>
          </a:stretch>
        </p:blipFill>
        <p:spPr>
          <a:xfrm>
            <a:off x="6224786" y="4293096"/>
            <a:ext cx="2667694" cy="2223078"/>
          </a:xfrm>
          <a:prstGeom prst="rect">
            <a:avLst/>
          </a:prstGeom>
        </p:spPr>
      </p:pic>
      <p:sp>
        <p:nvSpPr>
          <p:cNvPr id="15" name="Rounded Rectangle 14"/>
          <p:cNvSpPr/>
          <p:nvPr/>
        </p:nvSpPr>
        <p:spPr>
          <a:xfrm>
            <a:off x="758994" y="3995161"/>
            <a:ext cx="2730667" cy="77996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59295" y="4087732"/>
            <a:ext cx="2720617" cy="523220"/>
          </a:xfrm>
          <a:prstGeom prst="rect">
            <a:avLst/>
          </a:prstGeom>
          <a:noFill/>
        </p:spPr>
        <p:txBody>
          <a:bodyPr wrap="none" rtlCol="0">
            <a:spAutoFit/>
          </a:bodyPr>
          <a:lstStyle/>
          <a:p>
            <a:r>
              <a:rPr lang="en-GB" sz="2800" dirty="0">
                <a:latin typeface="Letter-join 40" panose="02000805000000020003" pitchFamily="50" charset="0"/>
              </a:rPr>
              <a:t>25 questions </a:t>
            </a:r>
          </a:p>
        </p:txBody>
      </p:sp>
      <p:sp>
        <p:nvSpPr>
          <p:cNvPr id="17" name="TextBox 16"/>
          <p:cNvSpPr txBox="1"/>
          <p:nvPr/>
        </p:nvSpPr>
        <p:spPr>
          <a:xfrm>
            <a:off x="1681678" y="4970268"/>
            <a:ext cx="3615965" cy="1569660"/>
          </a:xfrm>
          <a:prstGeom prst="rect">
            <a:avLst/>
          </a:prstGeom>
          <a:noFill/>
        </p:spPr>
        <p:txBody>
          <a:bodyPr wrap="square" rtlCol="0">
            <a:spAutoFit/>
          </a:bodyPr>
          <a:lstStyle/>
          <a:p>
            <a:pPr algn="ctr"/>
            <a:r>
              <a:rPr lang="en-GB" sz="2400" dirty="0">
                <a:latin typeface="Comic Sans MS" panose="030F0702030302020204" pitchFamily="66" charset="0"/>
              </a:rPr>
              <a:t>6 seconds for each question with a </a:t>
            </a:r>
          </a:p>
          <a:p>
            <a:pPr algn="ctr"/>
            <a:r>
              <a:rPr lang="en-GB" sz="2400" dirty="0">
                <a:latin typeface="Comic Sans MS" panose="030F0702030302020204" pitchFamily="66" charset="0"/>
              </a:rPr>
              <a:t>3 second gap in-between each one</a:t>
            </a:r>
          </a:p>
        </p:txBody>
      </p:sp>
    </p:spTree>
    <p:extLst>
      <p:ext uri="{BB962C8B-B14F-4D97-AF65-F5344CB8AC3E}">
        <p14:creationId xmlns:p14="http://schemas.microsoft.com/office/powerpoint/2010/main" val="94761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49960" cy="1368152"/>
          </a:xfrm>
        </p:spPr>
        <p:txBody>
          <a:bodyPr>
            <a:noAutofit/>
          </a:bodyPr>
          <a:lstStyle/>
          <a:p>
            <a:r>
              <a:rPr lang="en-GB" sz="6600" dirty="0">
                <a:latin typeface="Comic Sans MS" panose="030F0702030302020204" pitchFamily="66" charset="0"/>
                <a:cs typeface="CordiaUPC" panose="020B0304020202020204" pitchFamily="34" charset="-34"/>
              </a:rPr>
              <a:t>It’s good to be green!</a:t>
            </a:r>
          </a:p>
        </p:txBody>
      </p:sp>
      <p:pic>
        <p:nvPicPr>
          <p:cNvPr id="6" name="Picture 5">
            <a:extLst>
              <a:ext uri="{FF2B5EF4-FFF2-40B4-BE49-F238E27FC236}">
                <a16:creationId xmlns:a16="http://schemas.microsoft.com/office/drawing/2014/main" id="{9F086898-C5D3-4E36-8984-07FF414AD524}"/>
              </a:ext>
            </a:extLst>
          </p:cNvPr>
          <p:cNvPicPr>
            <a:picLocks noChangeAspect="1"/>
          </p:cNvPicPr>
          <p:nvPr/>
        </p:nvPicPr>
        <p:blipFill rotWithShape="1">
          <a:blip r:embed="rId3"/>
          <a:srcRect l="33463" t="20586" r="34250" b="7980"/>
          <a:stretch/>
        </p:blipFill>
        <p:spPr>
          <a:xfrm>
            <a:off x="2576705" y="1403040"/>
            <a:ext cx="4096549" cy="5095708"/>
          </a:xfrm>
          <a:prstGeom prst="rect">
            <a:avLst/>
          </a:prstGeom>
        </p:spPr>
      </p:pic>
      <p:sp>
        <p:nvSpPr>
          <p:cNvPr id="4" name="Cloud 3">
            <a:extLst>
              <a:ext uri="{FF2B5EF4-FFF2-40B4-BE49-F238E27FC236}">
                <a16:creationId xmlns:a16="http://schemas.microsoft.com/office/drawing/2014/main" id="{9D6E306F-B29F-4077-8F9C-16C7B9224661}"/>
              </a:ext>
            </a:extLst>
          </p:cNvPr>
          <p:cNvSpPr/>
          <p:nvPr/>
        </p:nvSpPr>
        <p:spPr>
          <a:xfrm rot="546518">
            <a:off x="198895" y="1518244"/>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0A9F0568-2313-4599-AF02-57FC886F0DD8}"/>
              </a:ext>
            </a:extLst>
          </p:cNvPr>
          <p:cNvSpPr txBox="1"/>
          <p:nvPr/>
        </p:nvSpPr>
        <p:spPr>
          <a:xfrm>
            <a:off x="646555" y="1762508"/>
            <a:ext cx="1369312" cy="954107"/>
          </a:xfrm>
          <a:prstGeom prst="rect">
            <a:avLst/>
          </a:prstGeom>
          <a:noFill/>
        </p:spPr>
        <p:txBody>
          <a:bodyPr wrap="square" rtlCol="0">
            <a:spAutoFit/>
          </a:bodyPr>
          <a:lstStyle/>
          <a:p>
            <a:pPr algn="ctr"/>
            <a:r>
              <a:rPr lang="en-GB" sz="2800" b="1" dirty="0">
                <a:latin typeface="Comic Sans MS" panose="030F0702030302020204" pitchFamily="66" charset="0"/>
                <a:cs typeface="CordiaUPC" panose="020B0304020202020204" pitchFamily="34" charset="-34"/>
              </a:rPr>
              <a:t>Dojo points</a:t>
            </a:r>
          </a:p>
        </p:txBody>
      </p:sp>
      <p:sp>
        <p:nvSpPr>
          <p:cNvPr id="7" name="Cloud 6">
            <a:extLst>
              <a:ext uri="{FF2B5EF4-FFF2-40B4-BE49-F238E27FC236}">
                <a16:creationId xmlns:a16="http://schemas.microsoft.com/office/drawing/2014/main" id="{B1054B5D-FEC3-4D54-9756-E6D9112C3743}"/>
              </a:ext>
            </a:extLst>
          </p:cNvPr>
          <p:cNvSpPr/>
          <p:nvPr/>
        </p:nvSpPr>
        <p:spPr>
          <a:xfrm rot="546518">
            <a:off x="186393" y="3360257"/>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5B3B9927-F777-4DF8-9A45-B5BEE400A437}"/>
              </a:ext>
            </a:extLst>
          </p:cNvPr>
          <p:cNvSpPr txBox="1"/>
          <p:nvPr/>
        </p:nvSpPr>
        <p:spPr>
          <a:xfrm>
            <a:off x="634053" y="3604521"/>
            <a:ext cx="1369312" cy="1015663"/>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Star of the Week</a:t>
            </a:r>
          </a:p>
        </p:txBody>
      </p:sp>
      <p:sp>
        <p:nvSpPr>
          <p:cNvPr id="9" name="Cloud 8">
            <a:extLst>
              <a:ext uri="{FF2B5EF4-FFF2-40B4-BE49-F238E27FC236}">
                <a16:creationId xmlns:a16="http://schemas.microsoft.com/office/drawing/2014/main" id="{B5A3DEFD-B20F-4D53-92A1-31235D0C3600}"/>
              </a:ext>
            </a:extLst>
          </p:cNvPr>
          <p:cNvSpPr/>
          <p:nvPr/>
        </p:nvSpPr>
        <p:spPr>
          <a:xfrm rot="546518">
            <a:off x="6786432" y="3105193"/>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053F89C5-0E34-4C45-926B-E76A737A890D}"/>
              </a:ext>
            </a:extLst>
          </p:cNvPr>
          <p:cNvSpPr txBox="1"/>
          <p:nvPr/>
        </p:nvSpPr>
        <p:spPr>
          <a:xfrm>
            <a:off x="7234092" y="3349457"/>
            <a:ext cx="1369312" cy="1015663"/>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Green all week stickers</a:t>
            </a:r>
          </a:p>
        </p:txBody>
      </p:sp>
      <p:sp>
        <p:nvSpPr>
          <p:cNvPr id="11" name="Cloud 10">
            <a:extLst>
              <a:ext uri="{FF2B5EF4-FFF2-40B4-BE49-F238E27FC236}">
                <a16:creationId xmlns:a16="http://schemas.microsoft.com/office/drawing/2014/main" id="{ACD09BD5-D378-49D0-A26E-41AE971BE039}"/>
              </a:ext>
            </a:extLst>
          </p:cNvPr>
          <p:cNvSpPr/>
          <p:nvPr/>
        </p:nvSpPr>
        <p:spPr>
          <a:xfrm rot="546518">
            <a:off x="6786431" y="4862506"/>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2" name="TextBox 11">
            <a:extLst>
              <a:ext uri="{FF2B5EF4-FFF2-40B4-BE49-F238E27FC236}">
                <a16:creationId xmlns:a16="http://schemas.microsoft.com/office/drawing/2014/main" id="{FA21A5B8-AE2C-4292-8C53-431AFC134116}"/>
              </a:ext>
            </a:extLst>
          </p:cNvPr>
          <p:cNvSpPr txBox="1"/>
          <p:nvPr/>
        </p:nvSpPr>
        <p:spPr>
          <a:xfrm>
            <a:off x="7049282" y="5227240"/>
            <a:ext cx="1747516" cy="707886"/>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Gold</a:t>
            </a:r>
          </a:p>
          <a:p>
            <a:pPr algn="ctr"/>
            <a:r>
              <a:rPr lang="en-GB" sz="2000" b="1" dirty="0">
                <a:latin typeface="Comic Sans MS" panose="030F0702030302020204" pitchFamily="66" charset="0"/>
                <a:cs typeface="CordiaUPC" panose="020B0304020202020204" pitchFamily="34" charset="-34"/>
              </a:rPr>
              <a:t>certificates</a:t>
            </a:r>
          </a:p>
        </p:txBody>
      </p:sp>
      <p:sp>
        <p:nvSpPr>
          <p:cNvPr id="13" name="Cloud 12">
            <a:extLst>
              <a:ext uri="{FF2B5EF4-FFF2-40B4-BE49-F238E27FC236}">
                <a16:creationId xmlns:a16="http://schemas.microsoft.com/office/drawing/2014/main" id="{B1046B0A-C307-4D86-9C99-1908874CF2F3}"/>
              </a:ext>
            </a:extLst>
          </p:cNvPr>
          <p:cNvSpPr/>
          <p:nvPr/>
        </p:nvSpPr>
        <p:spPr>
          <a:xfrm rot="546518">
            <a:off x="186393" y="5165521"/>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729B5AC8-4D59-470A-8686-80F12808CC95}"/>
              </a:ext>
            </a:extLst>
          </p:cNvPr>
          <p:cNvSpPr txBox="1"/>
          <p:nvPr/>
        </p:nvSpPr>
        <p:spPr>
          <a:xfrm>
            <a:off x="634053" y="5409785"/>
            <a:ext cx="1369312" cy="707886"/>
          </a:xfrm>
          <a:prstGeom prst="rect">
            <a:avLst/>
          </a:prstGeom>
          <a:noFill/>
        </p:spPr>
        <p:txBody>
          <a:bodyPr wrap="square" rtlCol="0">
            <a:spAutoFit/>
          </a:bodyPr>
          <a:lstStyle/>
          <a:p>
            <a:pPr algn="ctr"/>
            <a:r>
              <a:rPr lang="en-GB" sz="2000" b="1" dirty="0" err="1">
                <a:latin typeface="Comic Sans MS" panose="030F0702030302020204" pitchFamily="66" charset="0"/>
                <a:cs typeface="CordiaUPC" panose="020B0304020202020204" pitchFamily="34" charset="-34"/>
              </a:rPr>
              <a:t>Edgworth</a:t>
            </a:r>
            <a:r>
              <a:rPr lang="en-GB" sz="2000" b="1" dirty="0">
                <a:latin typeface="Comic Sans MS" panose="030F0702030302020204" pitchFamily="66" charset="0"/>
                <a:cs typeface="CordiaUPC" panose="020B0304020202020204" pitchFamily="34" charset="-34"/>
              </a:rPr>
              <a:t> Authors</a:t>
            </a:r>
          </a:p>
        </p:txBody>
      </p:sp>
      <p:sp>
        <p:nvSpPr>
          <p:cNvPr id="15" name="Cloud 14">
            <a:extLst>
              <a:ext uri="{FF2B5EF4-FFF2-40B4-BE49-F238E27FC236}">
                <a16:creationId xmlns:a16="http://schemas.microsoft.com/office/drawing/2014/main" id="{51B7464D-027B-4957-AA45-54B698FF9557}"/>
              </a:ext>
            </a:extLst>
          </p:cNvPr>
          <p:cNvSpPr/>
          <p:nvPr/>
        </p:nvSpPr>
        <p:spPr>
          <a:xfrm rot="546518">
            <a:off x="6786432" y="1273818"/>
            <a:ext cx="2264632" cy="150245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BD452BCB-8EAB-4D1F-B9B9-4F852521B108}"/>
              </a:ext>
            </a:extLst>
          </p:cNvPr>
          <p:cNvSpPr txBox="1"/>
          <p:nvPr/>
        </p:nvSpPr>
        <p:spPr>
          <a:xfrm>
            <a:off x="7234092" y="1518082"/>
            <a:ext cx="1369312" cy="1015663"/>
          </a:xfrm>
          <a:prstGeom prst="rect">
            <a:avLst/>
          </a:prstGeom>
          <a:noFill/>
        </p:spPr>
        <p:txBody>
          <a:bodyPr wrap="square" rtlCol="0">
            <a:spAutoFit/>
          </a:bodyPr>
          <a:lstStyle/>
          <a:p>
            <a:pPr algn="ctr"/>
            <a:r>
              <a:rPr lang="en-GB" sz="2000" b="1" dirty="0">
                <a:latin typeface="Comic Sans MS" panose="030F0702030302020204" pitchFamily="66" charset="0"/>
                <a:cs typeface="CordiaUPC" panose="020B0304020202020204" pitchFamily="34" charset="-34"/>
              </a:rPr>
              <a:t>Head Teachers Award</a:t>
            </a:r>
          </a:p>
        </p:txBody>
      </p:sp>
    </p:spTree>
    <p:extLst>
      <p:ext uri="{BB962C8B-B14F-4D97-AF65-F5344CB8AC3E}">
        <p14:creationId xmlns:p14="http://schemas.microsoft.com/office/powerpoint/2010/main" val="79159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pPr algn="l"/>
            <a:r>
              <a:rPr lang="en-GB" sz="4800" u="sng" dirty="0">
                <a:latin typeface="Comic Sans MS" panose="030F0702030302020204" pitchFamily="66" charset="0"/>
                <a:cs typeface="CordiaUPC" panose="020B0304020202020204" pitchFamily="34" charset="-34"/>
              </a:rPr>
              <a:t>General information</a:t>
            </a:r>
          </a:p>
        </p:txBody>
      </p:sp>
      <p:sp>
        <p:nvSpPr>
          <p:cNvPr id="3" name="Content Placeholder 2"/>
          <p:cNvSpPr>
            <a:spLocks noGrp="1"/>
          </p:cNvSpPr>
          <p:nvPr>
            <p:ph idx="1"/>
          </p:nvPr>
        </p:nvSpPr>
        <p:spPr>
          <a:xfrm>
            <a:off x="215516" y="907502"/>
            <a:ext cx="8712968" cy="6264696"/>
          </a:xfrm>
        </p:spPr>
        <p:txBody>
          <a:bodyPr>
            <a:noAutofit/>
          </a:bodyPr>
          <a:lstStyle/>
          <a:p>
            <a:pPr>
              <a:buFontTx/>
              <a:buChar char="-"/>
            </a:pPr>
            <a:r>
              <a:rPr lang="en-GB" sz="2000" b="1" dirty="0">
                <a:latin typeface="Comic Sans MS" panose="030F0702030302020204" pitchFamily="66" charset="0"/>
                <a:cs typeface="CordiaUPC" panose="020B0304020202020204" pitchFamily="34" charset="-34"/>
              </a:rPr>
              <a:t>Tuck shop:</a:t>
            </a:r>
            <a:r>
              <a:rPr lang="en-GB" sz="2000" dirty="0">
                <a:latin typeface="Comic Sans MS" panose="030F0702030302020204" pitchFamily="66" charset="0"/>
                <a:cs typeface="CordiaUPC" panose="020B0304020202020204" pitchFamily="34" charset="-34"/>
              </a:rPr>
              <a:t>  Monday, Wednesday, Friday</a:t>
            </a:r>
          </a:p>
          <a:p>
            <a:pPr marL="0" indent="0">
              <a:buNone/>
            </a:pPr>
            <a:endParaRPr lang="en-GB" sz="200" dirty="0">
              <a:latin typeface="Comic Sans MS" panose="030F0702030302020204" pitchFamily="66" charset="0"/>
              <a:cs typeface="CordiaUPC" panose="020B0304020202020204" pitchFamily="34" charset="-34"/>
            </a:endParaRPr>
          </a:p>
          <a:p>
            <a:pPr>
              <a:buFontTx/>
              <a:buChar char="-"/>
            </a:pPr>
            <a:r>
              <a:rPr lang="en-GB" sz="2000" b="1" dirty="0">
                <a:latin typeface="Comic Sans MS" panose="030F0702030302020204" pitchFamily="66" charset="0"/>
                <a:cs typeface="CordiaUPC" panose="020B0304020202020204" pitchFamily="34" charset="-34"/>
              </a:rPr>
              <a:t>Healthy snack: </a:t>
            </a:r>
            <a:r>
              <a:rPr lang="en-GB" sz="2000" dirty="0">
                <a:latin typeface="Comic Sans MS" panose="030F0702030302020204" pitchFamily="66" charset="0"/>
                <a:cs typeface="CordiaUPC" panose="020B0304020202020204" pitchFamily="34" charset="-34"/>
              </a:rPr>
              <a:t>preferably fruit/ veg. </a:t>
            </a:r>
            <a:r>
              <a:rPr lang="en-US" sz="2000" dirty="0">
                <a:latin typeface="Comic Sans MS" panose="030F0702030302020204" pitchFamily="66" charset="0"/>
                <a:cs typeface="CordiaUPC" panose="020B0304020202020204" pitchFamily="34" charset="-34"/>
              </a:rPr>
              <a:t>B</a:t>
            </a:r>
            <a:r>
              <a:rPr lang="en-GB" sz="2000" dirty="0">
                <a:latin typeface="Comic Sans MS" panose="030F0702030302020204" pitchFamily="66" charset="0"/>
                <a:cs typeface="CordiaUPC" panose="020B0304020202020204" pitchFamily="34" charset="-34"/>
              </a:rPr>
              <a:t>ottles of water only please (no juice) in school.</a:t>
            </a:r>
          </a:p>
          <a:p>
            <a:pPr>
              <a:buFontTx/>
              <a:buChar char="-"/>
            </a:pPr>
            <a:endParaRPr lang="en-US" sz="1800" dirty="0">
              <a:latin typeface="Comic Sans MS" panose="030F0702030302020204" pitchFamily="66" charset="0"/>
              <a:cs typeface="CordiaUPC" panose="020B0304020202020204" pitchFamily="34" charset="-34"/>
            </a:endParaRPr>
          </a:p>
          <a:p>
            <a:pPr marL="0" indent="0">
              <a:buNone/>
            </a:pPr>
            <a:endParaRPr lang="en-GB" sz="200" dirty="0">
              <a:latin typeface="Comic Sans MS" panose="030F0702030302020204" pitchFamily="66" charset="0"/>
              <a:cs typeface="CordiaUPC" panose="020B0304020202020204" pitchFamily="34" charset="-34"/>
            </a:endParaRPr>
          </a:p>
          <a:p>
            <a:pPr>
              <a:buFontTx/>
              <a:buChar char="-"/>
            </a:pPr>
            <a:r>
              <a:rPr lang="en-GB" sz="2000" b="1" dirty="0">
                <a:latin typeface="Comic Sans MS" panose="030F0702030302020204" pitchFamily="66" charset="0"/>
                <a:cs typeface="CordiaUPC" panose="020B0304020202020204" pitchFamily="34" charset="-34"/>
              </a:rPr>
              <a:t>Uniform: </a:t>
            </a:r>
            <a:r>
              <a:rPr lang="en-GB" sz="2000" dirty="0">
                <a:latin typeface="Comic Sans MS" panose="030F0702030302020204" pitchFamily="66" charset="0"/>
                <a:cs typeface="CordiaUPC" panose="020B0304020202020204" pitchFamily="34" charset="-34"/>
              </a:rPr>
              <a:t>White shirt, tie, jumper/ cardigan with school logo, grey        </a:t>
            </a:r>
          </a:p>
          <a:p>
            <a:pPr marL="0" indent="0">
              <a:buNone/>
            </a:pPr>
            <a:r>
              <a:rPr lang="en-GB" sz="2000" dirty="0">
                <a:latin typeface="Comic Sans MS" panose="030F0702030302020204" pitchFamily="66" charset="0"/>
                <a:cs typeface="CordiaUPC" panose="020B0304020202020204" pitchFamily="34" charset="-34"/>
              </a:rPr>
              <a:t>                    trousers/ shorts, grey skirt, white socks, black shoes (no    </a:t>
            </a:r>
          </a:p>
          <a:p>
            <a:pPr marL="0" indent="0">
              <a:buNone/>
            </a:pPr>
            <a:r>
              <a:rPr lang="en-GB" sz="2000" dirty="0">
                <a:latin typeface="Comic Sans MS" panose="030F0702030302020204" pitchFamily="66" charset="0"/>
                <a:cs typeface="CordiaUPC" panose="020B0304020202020204" pitchFamily="34" charset="-34"/>
              </a:rPr>
              <a:t>                    trainers)</a:t>
            </a:r>
            <a:br>
              <a:rPr lang="en-GB" sz="2000" dirty="0">
                <a:latin typeface="Comic Sans MS" panose="030F0702030302020204" pitchFamily="66" charset="0"/>
                <a:cs typeface="CordiaUPC" panose="020B0304020202020204" pitchFamily="34" charset="-34"/>
              </a:rPr>
            </a:br>
            <a:endParaRPr lang="en-GB" sz="2000" dirty="0">
              <a:latin typeface="Comic Sans MS" panose="030F0702030302020204" pitchFamily="66" charset="0"/>
              <a:cs typeface="CordiaUPC" panose="020B0304020202020204" pitchFamily="34" charset="-34"/>
            </a:endParaRPr>
          </a:p>
          <a:p>
            <a:pPr>
              <a:buFontTx/>
              <a:buChar char="-"/>
            </a:pPr>
            <a:r>
              <a:rPr lang="en-GB" sz="2000" b="1" dirty="0">
                <a:latin typeface="Comic Sans MS" panose="030F0702030302020204" pitchFamily="66" charset="0"/>
                <a:cs typeface="CordiaUPC" panose="020B0304020202020204" pitchFamily="34" charset="-34"/>
              </a:rPr>
              <a:t>PE kit: </a:t>
            </a:r>
            <a:r>
              <a:rPr lang="en-GB" sz="2000" dirty="0">
                <a:latin typeface="Comic Sans MS" panose="030F0702030302020204" pitchFamily="66" charset="0"/>
                <a:cs typeface="CordiaUPC" panose="020B0304020202020204" pitchFamily="34" charset="-34"/>
              </a:rPr>
              <a:t>School PE kit, black plimsolls. Joggers and a  </a:t>
            </a:r>
          </a:p>
          <a:p>
            <a:pPr marL="0" indent="0">
              <a:buNone/>
            </a:pPr>
            <a:r>
              <a:rPr lang="en-GB" sz="2000" dirty="0">
                <a:latin typeface="Comic Sans MS" panose="030F0702030302020204" pitchFamily="66" charset="0"/>
                <a:cs typeface="CordiaUPC" panose="020B0304020202020204" pitchFamily="34" charset="-34"/>
              </a:rPr>
              <a:t>                jacket can be worn during colder months. </a:t>
            </a:r>
          </a:p>
          <a:p>
            <a:pPr marL="0" indent="0">
              <a:buNone/>
            </a:pPr>
            <a:r>
              <a:rPr lang="en-GB" sz="2000" dirty="0">
                <a:latin typeface="Comic Sans MS" panose="030F0702030302020204" pitchFamily="66" charset="0"/>
                <a:cs typeface="CordiaUPC" panose="020B0304020202020204" pitchFamily="34" charset="-34"/>
              </a:rPr>
              <a:t>                           * All children will come into school in their PE kit.</a:t>
            </a:r>
          </a:p>
          <a:p>
            <a:pPr marL="0" indent="0">
              <a:buNone/>
            </a:pPr>
            <a:r>
              <a:rPr lang="en-US" sz="2000" dirty="0">
                <a:latin typeface="Comic Sans MS" panose="030F0702030302020204" pitchFamily="66" charset="0"/>
                <a:cs typeface="CordiaUPC" panose="020B0304020202020204" pitchFamily="34" charset="-34"/>
              </a:rPr>
              <a:t>	</a:t>
            </a:r>
            <a:r>
              <a:rPr lang="en-GB" sz="2000" dirty="0">
                <a:latin typeface="Comic Sans MS" panose="030F0702030302020204" pitchFamily="66" charset="0"/>
                <a:cs typeface="CordiaUPC" panose="020B0304020202020204" pitchFamily="34" charset="-34"/>
              </a:rPr>
              <a:t>	   * Plimsols should be left in school.</a:t>
            </a:r>
          </a:p>
          <a:p>
            <a:pPr marL="0" indent="0">
              <a:buNone/>
            </a:pPr>
            <a:r>
              <a:rPr lang="en-US" sz="500" dirty="0">
                <a:latin typeface="Comic Sans MS" panose="030F0702030302020204" pitchFamily="66" charset="0"/>
                <a:cs typeface="CordiaUPC" panose="020B0304020202020204" pitchFamily="34" charset="-34"/>
              </a:rPr>
              <a:t>		</a:t>
            </a:r>
          </a:p>
          <a:p>
            <a:pPr>
              <a:buFontTx/>
              <a:buChar char="-"/>
            </a:pPr>
            <a:r>
              <a:rPr lang="en-US" sz="2000" b="1" dirty="0">
                <a:latin typeface="Comic Sans MS" panose="030F0702030302020204" pitchFamily="66" charset="0"/>
                <a:cs typeface="CordiaUPC" panose="020B0304020202020204" pitchFamily="34" charset="-34"/>
              </a:rPr>
              <a:t>H</a:t>
            </a:r>
            <a:r>
              <a:rPr lang="en-GB" sz="2000" b="1" dirty="0">
                <a:latin typeface="Comic Sans MS" panose="030F0702030302020204" pitchFamily="66" charset="0"/>
                <a:cs typeface="CordiaUPC" panose="020B0304020202020204" pitchFamily="34" charset="-34"/>
              </a:rPr>
              <a:t>air- </a:t>
            </a:r>
            <a:r>
              <a:rPr lang="en-GB" sz="2000" dirty="0">
                <a:latin typeface="Comic Sans MS" panose="030F0702030302020204" pitchFamily="66" charset="0"/>
                <a:cs typeface="CordiaUPC" panose="020B0304020202020204" pitchFamily="34" charset="-34"/>
              </a:rPr>
              <a:t>children with shoulder length hair must tie it up. Staff will have bobbles in school if children forget so please don’t worry.</a:t>
            </a:r>
          </a:p>
          <a:p>
            <a:pPr>
              <a:buFontTx/>
              <a:buChar char="-"/>
            </a:pPr>
            <a:endParaRPr lang="en-GB" sz="1800" dirty="0">
              <a:latin typeface="Comic Sans MS" panose="030F0702030302020204" pitchFamily="66" charset="0"/>
              <a:cs typeface="CordiaUPC" panose="020B0304020202020204" pitchFamily="34" charset="-34"/>
            </a:endParaRPr>
          </a:p>
          <a:p>
            <a:pPr marL="0" indent="0">
              <a:buNone/>
            </a:pPr>
            <a:r>
              <a:rPr lang="en-US" sz="2000" b="1" dirty="0">
                <a:latin typeface="Comic Sans MS" panose="030F0702030302020204" pitchFamily="66" charset="0"/>
                <a:cs typeface="CordiaUPC" panose="020B0304020202020204" pitchFamily="34" charset="-34"/>
              </a:rPr>
              <a:t>- No toys or items from home in school. </a:t>
            </a:r>
            <a:endParaRPr lang="en-GB" sz="2000" b="1" dirty="0">
              <a:latin typeface="Comic Sans MS" panose="030F0702030302020204" pitchFamily="66" charset="0"/>
              <a:cs typeface="CordiaUPC" panose="020B0304020202020204" pitchFamily="34" charset="-34"/>
            </a:endParaRPr>
          </a:p>
        </p:txBody>
      </p:sp>
    </p:spTree>
    <p:extLst>
      <p:ext uri="{BB962C8B-B14F-4D97-AF65-F5344CB8AC3E}">
        <p14:creationId xmlns:p14="http://schemas.microsoft.com/office/powerpoint/2010/main" val="307244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pPr algn="l"/>
            <a:r>
              <a:rPr lang="en-GB" sz="4800" u="sng" dirty="0">
                <a:latin typeface="Comic Sans MS" panose="030F0702030302020204" pitchFamily="66" charset="0"/>
                <a:cs typeface="CordiaUPC" panose="020B0304020202020204" pitchFamily="34" charset="-34"/>
              </a:rPr>
              <a:t>General information</a:t>
            </a:r>
          </a:p>
        </p:txBody>
      </p:sp>
      <p:sp>
        <p:nvSpPr>
          <p:cNvPr id="6" name="Title 1">
            <a:extLst>
              <a:ext uri="{FF2B5EF4-FFF2-40B4-BE49-F238E27FC236}">
                <a16:creationId xmlns:a16="http://schemas.microsoft.com/office/drawing/2014/main" id="{06F93CC1-8097-43C5-BA5A-E0CF0BE6FEB8}"/>
              </a:ext>
            </a:extLst>
          </p:cNvPr>
          <p:cNvSpPr txBox="1">
            <a:spLocks/>
          </p:cNvSpPr>
          <p:nvPr/>
        </p:nvSpPr>
        <p:spPr>
          <a:xfrm>
            <a:off x="-685800" y="971600"/>
            <a:ext cx="10515600" cy="5577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u="sng" dirty="0">
                <a:latin typeface="Comic Sans MS" panose="030F0702030302020204" pitchFamily="66" charset="0"/>
                <a:cs typeface="Arial" panose="020B0604020202020204" pitchFamily="34" charset="0"/>
              </a:rPr>
              <a:t>It’s your birthday? Then you can come to school in non-uniform!</a:t>
            </a:r>
          </a:p>
        </p:txBody>
      </p:sp>
      <p:sp>
        <p:nvSpPr>
          <p:cNvPr id="7" name="Content Placeholder 2">
            <a:extLst>
              <a:ext uri="{FF2B5EF4-FFF2-40B4-BE49-F238E27FC236}">
                <a16:creationId xmlns:a16="http://schemas.microsoft.com/office/drawing/2014/main" id="{F44E12D2-4EEC-4D33-BC1B-B0D43D3D9A03}"/>
              </a:ext>
            </a:extLst>
          </p:cNvPr>
          <p:cNvSpPr>
            <a:spLocks noGrp="1"/>
          </p:cNvSpPr>
          <p:nvPr>
            <p:ph idx="1"/>
          </p:nvPr>
        </p:nvSpPr>
        <p:spPr>
          <a:xfrm>
            <a:off x="251520" y="1916832"/>
            <a:ext cx="8640960" cy="5254095"/>
          </a:xfrm>
        </p:spPr>
        <p:txBody>
          <a:bodyPr>
            <a:normAutofit/>
          </a:bodyPr>
          <a:lstStyle/>
          <a:p>
            <a:r>
              <a:rPr lang="en-GB" sz="1800" dirty="0">
                <a:latin typeface="Comic Sans MS" panose="030F0702030302020204" pitchFamily="66" charset="0"/>
                <a:cs typeface="Arial" panose="020B0604020202020204" pitchFamily="34" charset="0"/>
              </a:rPr>
              <a:t>Staff want to help mark children’s birthdays in school by allowing them – if they want to – to come to school in non-uniform on their birthday!</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If your child has a birthday on a Saturday or Sunday, they are allowed to come to school on the Friday in non-uniform</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If your child has a birthday during a school holiday (lucky!), then they are able to come to school in non-uniform on the last day of term before the holiday begins. For example, Autumn half-term is Mon 28</a:t>
            </a:r>
            <a:r>
              <a:rPr lang="en-GB" sz="1800" baseline="30000" dirty="0">
                <a:latin typeface="Comic Sans MS" panose="030F0702030302020204" pitchFamily="66" charset="0"/>
                <a:cs typeface="Arial" panose="020B0604020202020204" pitchFamily="34" charset="0"/>
              </a:rPr>
              <a:t>th</a:t>
            </a:r>
            <a:r>
              <a:rPr lang="en-GB" sz="1800" dirty="0">
                <a:latin typeface="Comic Sans MS" panose="030F0702030302020204" pitchFamily="66" charset="0"/>
                <a:cs typeface="Arial" panose="020B0604020202020204" pitchFamily="34" charset="0"/>
              </a:rPr>
              <a:t> Oct – Fri 1</a:t>
            </a:r>
            <a:r>
              <a:rPr lang="en-GB" sz="1800" baseline="30000" dirty="0">
                <a:latin typeface="Comic Sans MS" panose="030F0702030302020204" pitchFamily="66" charset="0"/>
                <a:cs typeface="Arial" panose="020B0604020202020204" pitchFamily="34" charset="0"/>
              </a:rPr>
              <a:t>st</a:t>
            </a:r>
            <a:r>
              <a:rPr lang="en-GB" sz="1800" dirty="0">
                <a:latin typeface="Comic Sans MS" panose="030F0702030302020204" pitchFamily="66" charset="0"/>
                <a:cs typeface="Arial" panose="020B0604020202020204" pitchFamily="34" charset="0"/>
              </a:rPr>
              <a:t> Nov, so on Fri 25</a:t>
            </a:r>
            <a:r>
              <a:rPr lang="en-GB" sz="1800" baseline="30000" dirty="0">
                <a:latin typeface="Comic Sans MS" panose="030F0702030302020204" pitchFamily="66" charset="0"/>
                <a:cs typeface="Arial" panose="020B0604020202020204" pitchFamily="34" charset="0"/>
              </a:rPr>
              <a:t>th</a:t>
            </a:r>
            <a:r>
              <a:rPr lang="en-GB" sz="1800" dirty="0">
                <a:latin typeface="Comic Sans MS" panose="030F0702030302020204" pitchFamily="66" charset="0"/>
                <a:cs typeface="Arial" panose="020B0604020202020204" pitchFamily="34" charset="0"/>
              </a:rPr>
              <a:t> Oct (last school day) they would be able to come to school in non-uniform</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This is just a bit of fun for the children and they absolutely do not </a:t>
            </a:r>
            <a:r>
              <a:rPr lang="en-GB" sz="1800" i="1" u="sng" dirty="0">
                <a:latin typeface="Comic Sans MS" panose="030F0702030302020204" pitchFamily="66" charset="0"/>
                <a:cs typeface="Arial" panose="020B0604020202020204" pitchFamily="34" charset="0"/>
              </a:rPr>
              <a:t>have</a:t>
            </a:r>
            <a:r>
              <a:rPr lang="en-GB" sz="1800" dirty="0">
                <a:latin typeface="Comic Sans MS" panose="030F0702030302020204" pitchFamily="66" charset="0"/>
                <a:cs typeface="Arial" panose="020B0604020202020204" pitchFamily="34" charset="0"/>
              </a:rPr>
              <a:t> to come in non-uniform if they don’t want to. We may even let the staff do it too!</a:t>
            </a:r>
          </a:p>
        </p:txBody>
      </p:sp>
    </p:spTree>
    <p:extLst>
      <p:ext uri="{BB962C8B-B14F-4D97-AF65-F5344CB8AC3E}">
        <p14:creationId xmlns:p14="http://schemas.microsoft.com/office/powerpoint/2010/main" val="288715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6554" y="215036"/>
            <a:ext cx="8574026" cy="1143000"/>
          </a:xfrm>
        </p:spPr>
        <p:txBody>
          <a:bodyPr>
            <a:noAutofit/>
          </a:bodyPr>
          <a:lstStyle/>
          <a:p>
            <a:r>
              <a:rPr lang="en-GB" sz="4800" u="sng" dirty="0">
                <a:latin typeface="Comic Sans MS" panose="030F0702030302020204" pitchFamily="66" charset="0"/>
                <a:cs typeface="CordiaUPC" panose="020B0304020202020204" pitchFamily="34" charset="-34"/>
              </a:rPr>
              <a:t>Home-School Communication</a:t>
            </a:r>
          </a:p>
        </p:txBody>
      </p:sp>
      <p:sp>
        <p:nvSpPr>
          <p:cNvPr id="5" name="TextBox 4"/>
          <p:cNvSpPr txBox="1"/>
          <p:nvPr/>
        </p:nvSpPr>
        <p:spPr>
          <a:xfrm>
            <a:off x="85294" y="1368786"/>
            <a:ext cx="8973411" cy="2585323"/>
          </a:xfrm>
          <a:prstGeom prst="rect">
            <a:avLst/>
          </a:prstGeom>
        </p:spPr>
        <p:txBody>
          <a:bodyPr rtlCol="0">
            <a:spAutoFit/>
          </a:bodyPr>
          <a:lstStyle/>
          <a:p>
            <a:pPr algn="ctr"/>
            <a:r>
              <a:rPr lang="en-US" sz="2400" dirty="0">
                <a:latin typeface="Comic Sans MS" panose="030F0702030302020204" pitchFamily="66" charset="0"/>
              </a:rPr>
              <a:t>If you have a question or concern, no matter how big or small, please contact us in school.</a:t>
            </a:r>
            <a:endParaRPr lang="en-US" dirty="0">
              <a:latin typeface="Comic Sans MS" panose="030F0702030302020204" pitchFamily="66" charset="0"/>
            </a:endParaRPr>
          </a:p>
          <a:p>
            <a:pPr algn="ctr"/>
            <a:endParaRPr lang="en-US" dirty="0">
              <a:latin typeface="Comic Sans MS" panose="030F0702030302020204" pitchFamily="66" charset="0"/>
            </a:endParaRPr>
          </a:p>
          <a:p>
            <a:pPr algn="ctr"/>
            <a:r>
              <a:rPr lang="en-US" sz="2400" dirty="0">
                <a:latin typeface="Comic Sans MS" panose="030F0702030302020204" pitchFamily="66" charset="0"/>
              </a:rPr>
              <a:t>*Reading record/note</a:t>
            </a:r>
          </a:p>
          <a:p>
            <a:pPr algn="ctr"/>
            <a:r>
              <a:rPr lang="en-US" sz="2400" dirty="0">
                <a:latin typeface="Comic Sans MS" panose="030F0702030302020204" pitchFamily="66" charset="0"/>
              </a:rPr>
              <a:t>*Phone call</a:t>
            </a:r>
          </a:p>
          <a:p>
            <a:pPr algn="ctr"/>
            <a:r>
              <a:rPr lang="en-US" sz="2400" dirty="0">
                <a:latin typeface="Comic Sans MS" panose="030F0702030302020204" pitchFamily="66" charset="0"/>
              </a:rPr>
              <a:t>*Email</a:t>
            </a:r>
          </a:p>
          <a:p>
            <a:pPr algn="ctr"/>
            <a:r>
              <a:rPr lang="en-US" sz="2400" dirty="0">
                <a:latin typeface="Comic Sans MS" panose="030F0702030302020204" pitchFamily="66" charset="0"/>
              </a:rPr>
              <a:t>*In person before or after school</a:t>
            </a:r>
            <a:r>
              <a:rPr lang="en-US" dirty="0">
                <a:latin typeface="Comic Sans MS" panose="030F0702030302020204" pitchFamily="66" charset="0"/>
              </a:rPr>
              <a:t> </a:t>
            </a:r>
          </a:p>
        </p:txBody>
      </p:sp>
      <p:sp>
        <p:nvSpPr>
          <p:cNvPr id="2" name="Rectangle 1">
            <a:extLst>
              <a:ext uri="{FF2B5EF4-FFF2-40B4-BE49-F238E27FC236}">
                <a16:creationId xmlns:a16="http://schemas.microsoft.com/office/drawing/2014/main" id="{2A2128DC-4FE4-4C6C-8C94-B9186F648094}"/>
              </a:ext>
            </a:extLst>
          </p:cNvPr>
          <p:cNvSpPr/>
          <p:nvPr/>
        </p:nvSpPr>
        <p:spPr>
          <a:xfrm>
            <a:off x="683568" y="4281191"/>
            <a:ext cx="4572000" cy="2416046"/>
          </a:xfrm>
          <a:prstGeom prst="rect">
            <a:avLst/>
          </a:prstGeom>
        </p:spPr>
        <p:txBody>
          <a:bodyPr>
            <a:spAutoFit/>
          </a:bodyPr>
          <a:lstStyle/>
          <a:p>
            <a:pPr algn="ctr"/>
            <a:r>
              <a:rPr lang="en-GB" sz="2400" dirty="0">
                <a:latin typeface="Comic Sans MS" panose="030F0702030302020204" pitchFamily="66" charset="0"/>
                <a:cs typeface="CordiaUPC" panose="020B0304020202020204" pitchFamily="34" charset="-34"/>
              </a:rPr>
              <a:t>Class Teacher</a:t>
            </a:r>
          </a:p>
          <a:p>
            <a:pPr algn="ctr"/>
            <a:endParaRPr lang="en-GB" sz="2400" dirty="0">
              <a:latin typeface="Comic Sans MS" panose="030F0702030302020204" pitchFamily="66" charset="0"/>
              <a:cs typeface="CordiaUPC" panose="020B0304020202020204" pitchFamily="34" charset="-34"/>
            </a:endParaRPr>
          </a:p>
          <a:p>
            <a:pPr algn="ctr"/>
            <a:r>
              <a:rPr lang="en-GB" sz="2400" dirty="0">
                <a:latin typeface="Comic Sans MS" panose="030F0702030302020204" pitchFamily="66" charset="0"/>
                <a:cs typeface="CordiaUPC" panose="020B0304020202020204" pitchFamily="34" charset="-34"/>
              </a:rPr>
              <a:t>Key Stage Leader:</a:t>
            </a:r>
          </a:p>
          <a:p>
            <a:pPr algn="ctr"/>
            <a:r>
              <a:rPr lang="en-GB" sz="1100" dirty="0">
                <a:latin typeface="Comic Sans MS" panose="030F0702030302020204" pitchFamily="66" charset="0"/>
                <a:cs typeface="CordiaUPC" panose="020B0304020202020204" pitchFamily="34" charset="-34"/>
              </a:rPr>
              <a:t>Miss Valentine</a:t>
            </a:r>
          </a:p>
          <a:p>
            <a:pPr algn="ctr"/>
            <a:endParaRPr lang="en-GB" sz="1100" dirty="0">
              <a:latin typeface="Comic Sans MS" panose="030F0702030302020204" pitchFamily="66" charset="0"/>
              <a:cs typeface="CordiaUPC" panose="020B0304020202020204" pitchFamily="34" charset="-34"/>
            </a:endParaRPr>
          </a:p>
          <a:p>
            <a:pPr algn="ctr"/>
            <a:endParaRPr lang="en-US" sz="1100" dirty="0">
              <a:latin typeface="Comic Sans MS" panose="030F0702030302020204" pitchFamily="66" charset="0"/>
              <a:cs typeface="CordiaUPC" panose="020B0304020202020204" pitchFamily="34" charset="-34"/>
            </a:endParaRPr>
          </a:p>
          <a:p>
            <a:pPr algn="ctr"/>
            <a:endParaRPr lang="en-GB" sz="1100" dirty="0">
              <a:latin typeface="Comic Sans MS" panose="030F0702030302020204" pitchFamily="66" charset="0"/>
              <a:cs typeface="CordiaUPC" panose="020B0304020202020204" pitchFamily="34" charset="-34"/>
            </a:endParaRPr>
          </a:p>
          <a:p>
            <a:pPr algn="ctr"/>
            <a:r>
              <a:rPr lang="en-GB" sz="2400" dirty="0">
                <a:latin typeface="Comic Sans MS" panose="030F0702030302020204" pitchFamily="66" charset="0"/>
                <a:cs typeface="CordiaUPC" panose="020B0304020202020204" pitchFamily="34" charset="-34"/>
              </a:rPr>
              <a:t>Head teacher:</a:t>
            </a:r>
          </a:p>
          <a:p>
            <a:pPr algn="ctr"/>
            <a:r>
              <a:rPr lang="en-GB" sz="1100" dirty="0">
                <a:latin typeface="Comic Sans MS" panose="030F0702030302020204" pitchFamily="66" charset="0"/>
                <a:cs typeface="CordiaUPC" panose="020B0304020202020204" pitchFamily="34" charset="-34"/>
              </a:rPr>
              <a:t>Mr Wheatley</a:t>
            </a:r>
            <a:endParaRPr lang="en-GB" dirty="0">
              <a:latin typeface="Comic Sans MS" panose="030F0702030302020204" pitchFamily="66" charset="0"/>
            </a:endParaRPr>
          </a:p>
        </p:txBody>
      </p:sp>
      <p:cxnSp>
        <p:nvCxnSpPr>
          <p:cNvPr id="8" name="Straight Arrow Connector 7">
            <a:extLst>
              <a:ext uri="{FF2B5EF4-FFF2-40B4-BE49-F238E27FC236}">
                <a16:creationId xmlns:a16="http://schemas.microsoft.com/office/drawing/2014/main" id="{481F229E-8E30-4422-8B5A-DDE2B3FEA705}"/>
              </a:ext>
            </a:extLst>
          </p:cNvPr>
          <p:cNvCxnSpPr/>
          <p:nvPr/>
        </p:nvCxnSpPr>
        <p:spPr>
          <a:xfrm>
            <a:off x="2843808" y="4672405"/>
            <a:ext cx="0"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C4489F9-B18F-4163-87C5-B8FCFCCD26BB}"/>
              </a:ext>
            </a:extLst>
          </p:cNvPr>
          <p:cNvCxnSpPr/>
          <p:nvPr/>
        </p:nvCxnSpPr>
        <p:spPr>
          <a:xfrm>
            <a:off x="2843808" y="5669107"/>
            <a:ext cx="0"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573FD3F-A38B-4E2E-A3F1-4D268B50ADE1}"/>
              </a:ext>
            </a:extLst>
          </p:cNvPr>
          <p:cNvPicPr>
            <a:picLocks noChangeAspect="1"/>
          </p:cNvPicPr>
          <p:nvPr/>
        </p:nvPicPr>
        <p:blipFill>
          <a:blip r:embed="rId2"/>
          <a:stretch>
            <a:fillRect/>
          </a:stretch>
        </p:blipFill>
        <p:spPr>
          <a:xfrm>
            <a:off x="5791522" y="4672405"/>
            <a:ext cx="1733550" cy="1428750"/>
          </a:xfrm>
          <a:prstGeom prst="rect">
            <a:avLst/>
          </a:prstGeom>
        </p:spPr>
      </p:pic>
    </p:spTree>
    <p:extLst>
      <p:ext uri="{BB962C8B-B14F-4D97-AF65-F5344CB8AC3E}">
        <p14:creationId xmlns:p14="http://schemas.microsoft.com/office/powerpoint/2010/main" val="249944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547" y="5013176"/>
            <a:ext cx="8136904" cy="1508105"/>
          </a:xfrm>
          <a:prstGeom prst="rect">
            <a:avLst/>
          </a:prstGeom>
        </p:spPr>
        <p:txBody>
          <a:bodyPr wrap="square" rtlCol="0">
            <a:spAutoFit/>
          </a:bodyPr>
          <a:lstStyle/>
          <a:p>
            <a:pPr algn="ctr"/>
            <a:r>
              <a:rPr lang="en-US" sz="4400" dirty="0">
                <a:latin typeface="Comic Sans MS" panose="030F0702030302020204" pitchFamily="66" charset="0"/>
              </a:rPr>
              <a:t>If you have any questions, please don't hesitate to ask.</a:t>
            </a:r>
            <a:r>
              <a:rPr lang="en-US" sz="4800" dirty="0">
                <a:latin typeface="Comic Sans MS" panose="030F0702030302020204" pitchFamily="66" charset="0"/>
              </a:rPr>
              <a:t> </a:t>
            </a:r>
          </a:p>
        </p:txBody>
      </p:sp>
      <p:sp>
        <p:nvSpPr>
          <p:cNvPr id="5" name="Title 12"/>
          <p:cNvSpPr txBox="1">
            <a:spLocks/>
          </p:cNvSpPr>
          <p:nvPr/>
        </p:nvSpPr>
        <p:spPr>
          <a:xfrm>
            <a:off x="-180528" y="476672"/>
            <a:ext cx="9133730" cy="1233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rgbClr val="7030A0"/>
                </a:solidFill>
                <a:latin typeface="Comic Sans MS" panose="030F0702030302020204" pitchFamily="66" charset="0"/>
              </a:rPr>
              <a:t>Thank you! </a:t>
            </a:r>
            <a:r>
              <a:rPr lang="en-US" sz="6600" dirty="0">
                <a:solidFill>
                  <a:srgbClr val="7030A0"/>
                </a:solidFill>
                <a:latin typeface="Comic Sans MS" panose="030F0702030302020204" pitchFamily="66"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944" y="1941023"/>
            <a:ext cx="2048111" cy="2520280"/>
          </a:xfrm>
          <a:prstGeom prst="rect">
            <a:avLst/>
          </a:prstGeom>
        </p:spPr>
      </p:pic>
    </p:spTree>
    <p:extLst>
      <p:ext uri="{BB962C8B-B14F-4D97-AF65-F5344CB8AC3E}">
        <p14:creationId xmlns:p14="http://schemas.microsoft.com/office/powerpoint/2010/main" val="387348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Autofit/>
          </a:bodyPr>
          <a:lstStyle/>
          <a:p>
            <a:r>
              <a:rPr lang="en-GB" sz="6600" u="sng" dirty="0">
                <a:latin typeface="Comic Sans MS" panose="030F0702030302020204" pitchFamily="66" charset="0"/>
                <a:cs typeface="CordiaUPC" panose="020B0304020202020204" pitchFamily="34" charset="-34"/>
              </a:rPr>
              <a:t>Year 4 Staff</a:t>
            </a:r>
          </a:p>
        </p:txBody>
      </p:sp>
      <p:sp>
        <p:nvSpPr>
          <p:cNvPr id="3" name="Rectangle 2"/>
          <p:cNvSpPr/>
          <p:nvPr/>
        </p:nvSpPr>
        <p:spPr>
          <a:xfrm>
            <a:off x="1449996" y="2047021"/>
            <a:ext cx="6408712" cy="800219"/>
          </a:xfrm>
          <a:prstGeom prst="rect">
            <a:avLst/>
          </a:prstGeom>
        </p:spPr>
        <p:txBody>
          <a:bodyPr wrap="square">
            <a:spAutoFit/>
          </a:bodyPr>
          <a:lstStyle/>
          <a:p>
            <a:r>
              <a:rPr lang="en-GB" sz="2800" u="sng" dirty="0">
                <a:latin typeface="Comic Sans MS" panose="030F0702030302020204" pitchFamily="66" charset="0"/>
                <a:cs typeface="CordiaUPC" panose="020B0304020202020204" pitchFamily="34" charset="-34"/>
              </a:rPr>
              <a:t>Miss Luttrell:</a:t>
            </a:r>
            <a:r>
              <a:rPr lang="en-GB" sz="2800" dirty="0">
                <a:latin typeface="Comic Sans MS" panose="030F0702030302020204" pitchFamily="66" charset="0"/>
                <a:cs typeface="CordiaUPC" panose="020B0304020202020204" pitchFamily="34" charset="-34"/>
              </a:rPr>
              <a:t> Monday –Wednesday </a:t>
            </a:r>
          </a:p>
          <a:p>
            <a:endParaRPr lang="en-GB" dirty="0"/>
          </a:p>
        </p:txBody>
      </p:sp>
      <p:sp>
        <p:nvSpPr>
          <p:cNvPr id="13" name="Rectangle 12">
            <a:extLst>
              <a:ext uri="{FF2B5EF4-FFF2-40B4-BE49-F238E27FC236}">
                <a16:creationId xmlns:a16="http://schemas.microsoft.com/office/drawing/2014/main" id="{80549174-4F34-43DA-A145-76CDE8B72C6C}"/>
              </a:ext>
            </a:extLst>
          </p:cNvPr>
          <p:cNvSpPr/>
          <p:nvPr/>
        </p:nvSpPr>
        <p:spPr>
          <a:xfrm>
            <a:off x="1663105" y="2847240"/>
            <a:ext cx="5817790" cy="800219"/>
          </a:xfrm>
          <a:prstGeom prst="rect">
            <a:avLst/>
          </a:prstGeom>
        </p:spPr>
        <p:txBody>
          <a:bodyPr wrap="square">
            <a:spAutoFit/>
          </a:bodyPr>
          <a:lstStyle/>
          <a:p>
            <a:r>
              <a:rPr lang="en-GB" sz="2800" u="sng" dirty="0">
                <a:latin typeface="Comic Sans MS" panose="030F0702030302020204" pitchFamily="66" charset="0"/>
                <a:cs typeface="CordiaUPC" panose="020B0304020202020204" pitchFamily="34" charset="-34"/>
              </a:rPr>
              <a:t>Mrs Hayes:</a:t>
            </a:r>
            <a:r>
              <a:rPr lang="en-GB" sz="2800" dirty="0">
                <a:latin typeface="Comic Sans MS" panose="030F0702030302020204" pitchFamily="66" charset="0"/>
                <a:cs typeface="CordiaUPC" panose="020B0304020202020204" pitchFamily="34" charset="-34"/>
              </a:rPr>
              <a:t> Thursday - Friday</a:t>
            </a:r>
          </a:p>
          <a:p>
            <a:endParaRPr lang="en-GB" dirty="0"/>
          </a:p>
        </p:txBody>
      </p:sp>
      <p:sp>
        <p:nvSpPr>
          <p:cNvPr id="15" name="Rectangle 14">
            <a:extLst>
              <a:ext uri="{FF2B5EF4-FFF2-40B4-BE49-F238E27FC236}">
                <a16:creationId xmlns:a16="http://schemas.microsoft.com/office/drawing/2014/main" id="{69156795-CF64-4057-847C-79507E2B2755}"/>
              </a:ext>
            </a:extLst>
          </p:cNvPr>
          <p:cNvSpPr/>
          <p:nvPr/>
        </p:nvSpPr>
        <p:spPr>
          <a:xfrm>
            <a:off x="251520" y="4221088"/>
            <a:ext cx="8640960" cy="2523768"/>
          </a:xfrm>
          <a:prstGeom prst="rect">
            <a:avLst/>
          </a:prstGeom>
        </p:spPr>
        <p:txBody>
          <a:bodyPr wrap="square">
            <a:spAutoFit/>
          </a:bodyPr>
          <a:lstStyle/>
          <a:p>
            <a:r>
              <a:rPr lang="en-US" sz="2800" u="sng" dirty="0">
                <a:latin typeface="Comic Sans MS" panose="030F0702030302020204" pitchFamily="66" charset="0"/>
                <a:cs typeface="CordiaUPC" panose="020B0304020202020204" pitchFamily="34" charset="-34"/>
              </a:rPr>
              <a:t>Mrs French:</a:t>
            </a:r>
            <a:r>
              <a:rPr lang="en-US" sz="2800" dirty="0">
                <a:latin typeface="Comic Sans MS" panose="030F0702030302020204" pitchFamily="66" charset="0"/>
                <a:cs typeface="CordiaUPC" panose="020B0304020202020204" pitchFamily="34" charset="-34"/>
              </a:rPr>
              <a:t> Monday – Friday in year 4</a:t>
            </a:r>
          </a:p>
          <a:p>
            <a:endParaRPr lang="en-US" sz="2800" dirty="0">
              <a:latin typeface="Comic Sans MS" panose="030F0702030302020204" pitchFamily="66" charset="0"/>
              <a:cs typeface="CordiaUPC" panose="020B0304020202020204" pitchFamily="34" charset="-34"/>
            </a:endParaRPr>
          </a:p>
          <a:p>
            <a:r>
              <a:rPr lang="en-US" sz="2800" u="sng" dirty="0">
                <a:latin typeface="Comic Sans MS" panose="030F0702030302020204" pitchFamily="66" charset="0"/>
                <a:cs typeface="CordiaUPC" panose="020B0304020202020204" pitchFamily="34" charset="-34"/>
              </a:rPr>
              <a:t>Miss </a:t>
            </a:r>
            <a:r>
              <a:rPr lang="en-US" sz="2800" u="sng" dirty="0" err="1">
                <a:latin typeface="Comic Sans MS" panose="030F0702030302020204" pitchFamily="66" charset="0"/>
                <a:cs typeface="CordiaUPC" panose="020B0304020202020204" pitchFamily="34" charset="-34"/>
              </a:rPr>
              <a:t>Avanzi</a:t>
            </a:r>
            <a:r>
              <a:rPr lang="en-US" sz="2800" u="sng" dirty="0">
                <a:latin typeface="Comic Sans MS" panose="030F0702030302020204" pitchFamily="66" charset="0"/>
                <a:cs typeface="CordiaUPC" panose="020B0304020202020204" pitchFamily="34" charset="-34"/>
              </a:rPr>
              <a:t>:</a:t>
            </a:r>
            <a:r>
              <a:rPr lang="en-US" sz="2800" dirty="0">
                <a:latin typeface="Comic Sans MS" panose="030F0702030302020204" pitchFamily="66" charset="0"/>
                <a:cs typeface="CordiaUPC" panose="020B0304020202020204" pitchFamily="34" charset="-34"/>
              </a:rPr>
              <a:t> Part of each day in year 4</a:t>
            </a:r>
          </a:p>
          <a:p>
            <a:endParaRPr lang="en-US" sz="2800" u="sng" dirty="0">
              <a:latin typeface="Comic Sans MS" panose="030F0702030302020204" pitchFamily="66" charset="0"/>
              <a:cs typeface="CordiaUPC" panose="020B0304020202020204" pitchFamily="34" charset="-34"/>
            </a:endParaRPr>
          </a:p>
          <a:p>
            <a:r>
              <a:rPr lang="en-US" sz="2800" u="sng" dirty="0">
                <a:latin typeface="Comic Sans MS" panose="030F0702030302020204" pitchFamily="66" charset="0"/>
                <a:cs typeface="CordiaUPC" panose="020B0304020202020204" pitchFamily="34" charset="-34"/>
              </a:rPr>
              <a:t>M</a:t>
            </a:r>
            <a:r>
              <a:rPr lang="en-GB" sz="2800" u="sng" dirty="0" err="1">
                <a:latin typeface="Comic Sans MS" panose="030F0702030302020204" pitchFamily="66" charset="0"/>
                <a:cs typeface="CordiaUPC" panose="020B0304020202020204" pitchFamily="34" charset="-34"/>
              </a:rPr>
              <a:t>iss</a:t>
            </a:r>
            <a:r>
              <a:rPr lang="en-GB" sz="2800" u="sng" dirty="0">
                <a:latin typeface="Comic Sans MS" panose="030F0702030302020204" pitchFamily="66" charset="0"/>
                <a:cs typeface="CordiaUPC" panose="020B0304020202020204" pitchFamily="34" charset="-34"/>
              </a:rPr>
              <a:t> McGuinness</a:t>
            </a:r>
            <a:r>
              <a:rPr lang="en-GB" sz="2800" dirty="0">
                <a:latin typeface="Comic Sans MS" panose="030F0702030302020204" pitchFamily="66" charset="0"/>
                <a:cs typeface="CordiaUPC" panose="020B0304020202020204" pitchFamily="34" charset="-34"/>
              </a:rPr>
              <a:t>:  Monday – Friday in Year 3 and 4</a:t>
            </a:r>
          </a:p>
          <a:p>
            <a:endParaRPr lang="en-GB" dirty="0"/>
          </a:p>
        </p:txBody>
      </p:sp>
    </p:spTree>
    <p:extLst>
      <p:ext uri="{BB962C8B-B14F-4D97-AF65-F5344CB8AC3E}">
        <p14:creationId xmlns:p14="http://schemas.microsoft.com/office/powerpoint/2010/main" val="22335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44" y="188640"/>
            <a:ext cx="8229600" cy="1143000"/>
          </a:xfrm>
        </p:spPr>
        <p:txBody>
          <a:bodyPr>
            <a:noAutofit/>
          </a:bodyPr>
          <a:lstStyle/>
          <a:p>
            <a:pPr algn="l"/>
            <a:r>
              <a:rPr lang="en-GB" sz="5400" u="sng" dirty="0">
                <a:latin typeface="Comic Sans MS" panose="030F0702030302020204" pitchFamily="66" charset="0"/>
                <a:cs typeface="CordiaUPC" panose="020B0304020202020204" pitchFamily="34" charset="-34"/>
              </a:rPr>
              <a:t>The school day</a:t>
            </a:r>
          </a:p>
        </p:txBody>
      </p:sp>
      <p:sp>
        <p:nvSpPr>
          <p:cNvPr id="3" name="Content Placeholder 2"/>
          <p:cNvSpPr>
            <a:spLocks noGrp="1"/>
          </p:cNvSpPr>
          <p:nvPr>
            <p:ph idx="1"/>
          </p:nvPr>
        </p:nvSpPr>
        <p:spPr>
          <a:xfrm>
            <a:off x="260444" y="1628800"/>
            <a:ext cx="8856984" cy="4853136"/>
          </a:xfrm>
        </p:spPr>
        <p:txBody>
          <a:bodyPr>
            <a:normAutofit/>
          </a:bodyPr>
          <a:lstStyle/>
          <a:p>
            <a:pPr marL="0" indent="0">
              <a:buNone/>
            </a:pPr>
            <a:r>
              <a:rPr lang="en-GB" sz="3600" dirty="0">
                <a:latin typeface="Comic Sans MS" panose="030F0702030302020204" pitchFamily="66" charset="0"/>
                <a:cs typeface="CordiaUPC" panose="020B0304020202020204" pitchFamily="34" charset="-34"/>
              </a:rPr>
              <a:t>Start time- 8.55am</a:t>
            </a:r>
          </a:p>
          <a:p>
            <a:r>
              <a:rPr lang="en-GB" sz="1500" dirty="0">
                <a:latin typeface="Comic Sans MS" panose="030F0702030302020204" pitchFamily="66" charset="0"/>
                <a:cs typeface="Arial" panose="020B0604020202020204" pitchFamily="34" charset="0"/>
              </a:rPr>
              <a:t>Being in school on time every day is essential for children to have a calm and settled start to their day</a:t>
            </a:r>
          </a:p>
          <a:p>
            <a:endParaRPr lang="en-GB" sz="1500" dirty="0">
              <a:latin typeface="Comic Sans MS" panose="030F0702030302020204" pitchFamily="66" charset="0"/>
              <a:cs typeface="Arial" panose="020B0604020202020204" pitchFamily="34" charset="0"/>
            </a:endParaRPr>
          </a:p>
          <a:p>
            <a:r>
              <a:rPr lang="en-GB" sz="1500" dirty="0">
                <a:latin typeface="Comic Sans MS" panose="030F0702030302020204" pitchFamily="66" charset="0"/>
                <a:cs typeface="Arial" panose="020B0604020202020204" pitchFamily="34" charset="0"/>
              </a:rPr>
              <a:t>School doors are open between 8:50am-8:55am in order to try and support a reduction in congestion/traffic</a:t>
            </a:r>
          </a:p>
          <a:p>
            <a:pPr marL="0" indent="0">
              <a:buNone/>
            </a:pPr>
            <a:endParaRPr lang="en-GB" sz="1500" dirty="0">
              <a:latin typeface="Comic Sans MS" panose="030F0702030302020204" pitchFamily="66" charset="0"/>
              <a:cs typeface="Arial" panose="020B0604020202020204" pitchFamily="34" charset="0"/>
            </a:endParaRPr>
          </a:p>
          <a:p>
            <a:r>
              <a:rPr lang="en-GB" sz="1500" dirty="0">
                <a:latin typeface="Comic Sans MS" panose="030F0702030302020204" pitchFamily="66" charset="0"/>
                <a:cs typeface="Arial" panose="020B0604020202020204" pitchFamily="34" charset="0"/>
              </a:rPr>
              <a:t>After 8:55, please accompany your child in through the front entrance and sign them in using the electronic system. This is then marked in the register</a:t>
            </a:r>
          </a:p>
          <a:p>
            <a:pPr marL="0" indent="0">
              <a:buNone/>
            </a:pPr>
            <a:endParaRPr lang="en-GB" sz="800" dirty="0">
              <a:latin typeface="Comic Sans MS" panose="030F0702030302020204" pitchFamily="66" charset="0"/>
              <a:cs typeface="CordiaUPC" panose="020B0304020202020204" pitchFamily="34" charset="-34"/>
            </a:endParaRPr>
          </a:p>
          <a:p>
            <a:pPr marL="0" indent="0">
              <a:buNone/>
            </a:pPr>
            <a:endParaRPr lang="en-GB" sz="800" dirty="0">
              <a:latin typeface="Comic Sans MS" panose="030F0702030302020204" pitchFamily="66" charset="0"/>
              <a:cs typeface="CordiaUPC" panose="020B0304020202020204" pitchFamily="34" charset="-34"/>
            </a:endParaRPr>
          </a:p>
          <a:p>
            <a:pPr marL="0" indent="0">
              <a:buNone/>
            </a:pPr>
            <a:r>
              <a:rPr lang="en-GB" sz="3600" dirty="0">
                <a:latin typeface="Comic Sans MS" panose="030F0702030302020204" pitchFamily="66" charset="0"/>
                <a:cs typeface="CordiaUPC" panose="020B0304020202020204" pitchFamily="34" charset="-34"/>
              </a:rPr>
              <a:t>Finish- 3.30pm </a:t>
            </a:r>
          </a:p>
          <a:p>
            <a:pPr marL="0" indent="0">
              <a:buNone/>
            </a:pPr>
            <a:endParaRPr lang="en-GB" sz="1600" dirty="0">
              <a:latin typeface="Comic Sans MS" panose="030F0702030302020204" pitchFamily="66" charset="0"/>
              <a:cs typeface="CordiaUPC" panose="020B0304020202020204" pitchFamily="34" charset="-34"/>
            </a:endParaRPr>
          </a:p>
          <a:p>
            <a:pPr marL="0" indent="0">
              <a:buNone/>
            </a:pPr>
            <a:r>
              <a:rPr lang="en-GB" sz="1600" dirty="0">
                <a:latin typeface="Comic Sans MS" panose="030F0702030302020204" pitchFamily="66" charset="0"/>
                <a:cs typeface="CordiaUPC" panose="020B0304020202020204" pitchFamily="34" charset="-34"/>
              </a:rPr>
              <a:t>Year 3 and 4 children will be dismissed from their classes by an adult at the end of the day. Only brothers and sisters over the age of 14 should collect children and if another parent/carer is collecting your child, please let us know or inform the office. </a:t>
            </a:r>
            <a:endParaRPr lang="en-GB" sz="5400" dirty="0">
              <a:latin typeface="CordiaUPC" panose="020B0304020202020204" pitchFamily="34" charset="-34"/>
              <a:cs typeface="CordiaUPC" panose="020B0304020202020204" pitchFamily="34" charset="-34"/>
            </a:endParaRPr>
          </a:p>
        </p:txBody>
      </p:sp>
    </p:spTree>
    <p:extLst>
      <p:ext uri="{BB962C8B-B14F-4D97-AF65-F5344CB8AC3E}">
        <p14:creationId xmlns:p14="http://schemas.microsoft.com/office/powerpoint/2010/main" val="289640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D30261C-3FDF-4D30-BACB-3FFDE6277EC3}"/>
              </a:ext>
            </a:extLst>
          </p:cNvPr>
          <p:cNvSpPr>
            <a:spLocks noGrp="1"/>
          </p:cNvSpPr>
          <p:nvPr>
            <p:ph type="title"/>
          </p:nvPr>
        </p:nvSpPr>
        <p:spPr>
          <a:xfrm>
            <a:off x="-3492896" y="60060"/>
            <a:ext cx="10515600" cy="711199"/>
          </a:xfrm>
        </p:spPr>
        <p:txBody>
          <a:bodyPr>
            <a:normAutofit/>
          </a:bodyPr>
          <a:lstStyle/>
          <a:p>
            <a:r>
              <a:rPr lang="en-GB" sz="3600" b="1" u="sng" dirty="0">
                <a:latin typeface="Comic Sans MS" panose="030F0702030302020204" pitchFamily="66" charset="0"/>
                <a:cs typeface="Arial" panose="020B0604020202020204" pitchFamily="34" charset="0"/>
              </a:rPr>
              <a:t>Attendance</a:t>
            </a:r>
          </a:p>
        </p:txBody>
      </p:sp>
      <p:sp>
        <p:nvSpPr>
          <p:cNvPr id="10" name="Content Placeholder 4">
            <a:extLst>
              <a:ext uri="{FF2B5EF4-FFF2-40B4-BE49-F238E27FC236}">
                <a16:creationId xmlns:a16="http://schemas.microsoft.com/office/drawing/2014/main" id="{98DBC307-BA35-4D5D-828B-D7556CFA15FC}"/>
              </a:ext>
            </a:extLst>
          </p:cNvPr>
          <p:cNvSpPr>
            <a:spLocks noGrp="1"/>
          </p:cNvSpPr>
          <p:nvPr>
            <p:ph idx="1"/>
          </p:nvPr>
        </p:nvSpPr>
        <p:spPr>
          <a:xfrm>
            <a:off x="107504" y="1124744"/>
            <a:ext cx="8568952" cy="5330296"/>
          </a:xfrm>
        </p:spPr>
        <p:txBody>
          <a:bodyPr>
            <a:normAutofit/>
          </a:bodyPr>
          <a:lstStyle/>
          <a:p>
            <a:r>
              <a:rPr lang="en-GB" sz="1800" dirty="0">
                <a:latin typeface="Comic Sans MS" panose="030F0702030302020204" pitchFamily="66" charset="0"/>
                <a:cs typeface="Arial" panose="020B0604020202020204" pitchFamily="34" charset="0"/>
              </a:rPr>
              <a:t>As you all know, there has been a HUGE </a:t>
            </a:r>
            <a:r>
              <a:rPr lang="en-GB" sz="1800" u="sng" dirty="0">
                <a:latin typeface="Comic Sans MS" panose="030F0702030302020204" pitchFamily="66" charset="0"/>
                <a:cs typeface="Arial" panose="020B0604020202020204" pitchFamily="34" charset="0"/>
              </a:rPr>
              <a:t>national</a:t>
            </a:r>
            <a:r>
              <a:rPr lang="en-GB" sz="1800" dirty="0">
                <a:latin typeface="Comic Sans MS" panose="030F0702030302020204" pitchFamily="66" charset="0"/>
                <a:cs typeface="Arial" panose="020B0604020202020204" pitchFamily="34" charset="0"/>
              </a:rPr>
              <a:t> push on this from the DfE since </a:t>
            </a:r>
            <a:r>
              <a:rPr lang="en-GB" sz="1800" dirty="0" err="1">
                <a:latin typeface="Comic Sans MS" panose="030F0702030302020204" pitchFamily="66" charset="0"/>
                <a:cs typeface="Arial" panose="020B0604020202020204" pitchFamily="34" charset="0"/>
              </a:rPr>
              <a:t>covid</a:t>
            </a:r>
            <a:r>
              <a:rPr lang="en-GB" sz="1800" dirty="0">
                <a:latin typeface="Comic Sans MS" panose="030F0702030302020204" pitchFamily="66" charset="0"/>
                <a:cs typeface="Arial" panose="020B0604020202020204" pitchFamily="34" charset="0"/>
              </a:rPr>
              <a:t>. This is continuing this year. </a:t>
            </a:r>
          </a:p>
          <a:p>
            <a:r>
              <a:rPr lang="en-GB" sz="1800" dirty="0">
                <a:latin typeface="Comic Sans MS" panose="030F0702030302020204" pitchFamily="66" charset="0"/>
                <a:cs typeface="Arial" panose="020B0604020202020204" pitchFamily="34" charset="0"/>
              </a:rPr>
              <a:t>Outstanding attendance and punctuality is essential in ensuring children reach their full potential</a:t>
            </a:r>
          </a:p>
          <a:p>
            <a:pPr marL="0" indent="0">
              <a:buNone/>
            </a:pPr>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Please look at the “Attendance and minor illness” page on our website for more information: </a:t>
            </a:r>
          </a:p>
          <a:p>
            <a:endParaRPr lang="en-GB" sz="1800" dirty="0">
              <a:latin typeface="Comic Sans MS" panose="030F0702030302020204" pitchFamily="66" charset="0"/>
              <a:cs typeface="Arial" panose="020B0604020202020204" pitchFamily="34" charset="0"/>
            </a:endParaRPr>
          </a:p>
          <a:p>
            <a:r>
              <a:rPr lang="en-GB" sz="1800" dirty="0">
                <a:latin typeface="Comic Sans MS" panose="030F0702030302020204" pitchFamily="66" charset="0"/>
                <a:cs typeface="Arial" panose="020B0604020202020204" pitchFamily="34" charset="0"/>
              </a:rPr>
              <a:t>DfE state that anything below 95% is “cause for concern” and below 90% is actually classed as “persistent absenteeism”</a:t>
            </a:r>
          </a:p>
          <a:p>
            <a:r>
              <a:rPr lang="en-GB" sz="1800" dirty="0">
                <a:latin typeface="Comic Sans MS" panose="030F0702030302020204" pitchFamily="66" charset="0"/>
                <a:cs typeface="Arial" panose="020B0604020202020204" pitchFamily="34" charset="0"/>
              </a:rPr>
              <a:t>Headteachers are </a:t>
            </a:r>
            <a:r>
              <a:rPr lang="en-GB" sz="1800" b="1" i="1" u="sng" dirty="0">
                <a:latin typeface="Comic Sans MS" panose="030F0702030302020204" pitchFamily="66" charset="0"/>
                <a:cs typeface="Arial" panose="020B0604020202020204" pitchFamily="34" charset="0"/>
              </a:rPr>
              <a:t>REQUIRED</a:t>
            </a:r>
            <a:r>
              <a:rPr lang="en-GB" sz="1800" dirty="0">
                <a:latin typeface="Comic Sans MS" panose="030F0702030302020204" pitchFamily="66" charset="0"/>
                <a:cs typeface="Arial" panose="020B0604020202020204" pitchFamily="34" charset="0"/>
              </a:rPr>
              <a:t> to speak with families in these instances</a:t>
            </a:r>
          </a:p>
          <a:p>
            <a:pPr lvl="1"/>
            <a:r>
              <a:rPr lang="en-GB" sz="2000" dirty="0">
                <a:latin typeface="Comic Sans MS" panose="030F0702030302020204" pitchFamily="66" charset="0"/>
                <a:cs typeface="Arial" panose="020B0604020202020204" pitchFamily="34" charset="0"/>
              </a:rPr>
              <a:t>In addition, ALL children’s registers will be sent home termly so families can keep up to date with their child’s attendance percentage</a:t>
            </a:r>
          </a:p>
          <a:p>
            <a:endParaRPr lang="en-GB" dirty="0"/>
          </a:p>
        </p:txBody>
      </p:sp>
    </p:spTree>
    <p:extLst>
      <p:ext uri="{BB962C8B-B14F-4D97-AF65-F5344CB8AC3E}">
        <p14:creationId xmlns:p14="http://schemas.microsoft.com/office/powerpoint/2010/main" val="17958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D30261C-3FDF-4D30-BACB-3FFDE6277EC3}"/>
              </a:ext>
            </a:extLst>
          </p:cNvPr>
          <p:cNvSpPr>
            <a:spLocks noGrp="1"/>
          </p:cNvSpPr>
          <p:nvPr>
            <p:ph type="title"/>
          </p:nvPr>
        </p:nvSpPr>
        <p:spPr>
          <a:xfrm>
            <a:off x="-3492896" y="60060"/>
            <a:ext cx="10515600" cy="711199"/>
          </a:xfrm>
        </p:spPr>
        <p:txBody>
          <a:bodyPr>
            <a:normAutofit/>
          </a:bodyPr>
          <a:lstStyle/>
          <a:p>
            <a:r>
              <a:rPr lang="en-GB" sz="3600" b="1" u="sng" dirty="0">
                <a:latin typeface="Comic Sans MS" panose="030F0702030302020204" pitchFamily="66" charset="0"/>
                <a:cs typeface="Arial" panose="020B0604020202020204" pitchFamily="34" charset="0"/>
              </a:rPr>
              <a:t>Illness</a:t>
            </a:r>
          </a:p>
        </p:txBody>
      </p:sp>
      <p:sp>
        <p:nvSpPr>
          <p:cNvPr id="4" name="Rectangle 3">
            <a:extLst>
              <a:ext uri="{FF2B5EF4-FFF2-40B4-BE49-F238E27FC236}">
                <a16:creationId xmlns:a16="http://schemas.microsoft.com/office/drawing/2014/main" id="{EBDB4122-FE64-4EF1-9EF7-AF36F5CF681A}"/>
              </a:ext>
            </a:extLst>
          </p:cNvPr>
          <p:cNvSpPr/>
          <p:nvPr/>
        </p:nvSpPr>
        <p:spPr>
          <a:xfrm>
            <a:off x="251520" y="1124744"/>
            <a:ext cx="8262664" cy="5324535"/>
          </a:xfrm>
          <a:prstGeom prst="rect">
            <a:avLst/>
          </a:prstGeom>
        </p:spPr>
        <p:txBody>
          <a:bodyPr wrap="square">
            <a:spAutoFit/>
          </a:bodyPr>
          <a:lstStyle/>
          <a:p>
            <a:r>
              <a:rPr lang="en-GB" sz="2000" dirty="0">
                <a:latin typeface="Comic Sans MS" panose="030F0702030302020204" pitchFamily="66" charset="0"/>
                <a:cs typeface="Arial" panose="020B0604020202020204" pitchFamily="34" charset="0"/>
              </a:rPr>
              <a:t>Most of our staff are also parents, so we understand that children can be ill and/or can complain of headaches/tummy aches – especially in the mornings!</a:t>
            </a: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Advice is to send children into school with minor ailments (tummy ache, headache, etc). If they’re unwell, school can send home.</a:t>
            </a:r>
          </a:p>
          <a:p>
            <a:endParaRPr lang="en-GB" sz="200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Main exceptions to this rule being (all NHS guidelines):</a:t>
            </a:r>
          </a:p>
          <a:p>
            <a:endParaRPr lang="en-GB" sz="2000" dirty="0">
              <a:latin typeface="Comic Sans MS" panose="030F0702030302020204" pitchFamily="66" charset="0"/>
              <a:cs typeface="Arial" panose="020B0604020202020204" pitchFamily="34" charset="0"/>
            </a:endParaRPr>
          </a:p>
          <a:p>
            <a:pPr lvl="1"/>
            <a:r>
              <a:rPr lang="en-GB" sz="2000" dirty="0">
                <a:latin typeface="Comic Sans MS" panose="030F0702030302020204" pitchFamily="66" charset="0"/>
                <a:cs typeface="Arial" panose="020B0604020202020204" pitchFamily="34" charset="0"/>
              </a:rPr>
              <a:t>Sickness (only return to school 48 hours after the </a:t>
            </a:r>
            <a:r>
              <a:rPr lang="en-GB" sz="2000" u="sng" dirty="0">
                <a:latin typeface="Comic Sans MS" panose="030F0702030302020204" pitchFamily="66" charset="0"/>
                <a:cs typeface="Arial" panose="020B0604020202020204" pitchFamily="34" charset="0"/>
              </a:rPr>
              <a:t>LAST BOUGHT</a:t>
            </a:r>
            <a:r>
              <a:rPr lang="en-GB" sz="2000" dirty="0">
                <a:latin typeface="Comic Sans MS" panose="030F0702030302020204" pitchFamily="66" charset="0"/>
                <a:cs typeface="Arial" panose="020B0604020202020204" pitchFamily="34" charset="0"/>
              </a:rPr>
              <a:t>)</a:t>
            </a:r>
          </a:p>
          <a:p>
            <a:pPr lvl="1"/>
            <a:r>
              <a:rPr lang="en-GB" sz="2000" dirty="0">
                <a:latin typeface="Comic Sans MS" panose="030F0702030302020204" pitchFamily="66" charset="0"/>
                <a:cs typeface="Arial" panose="020B0604020202020204" pitchFamily="34" charset="0"/>
              </a:rPr>
              <a:t>Diarrhoea (only return to school 48 hours after the </a:t>
            </a:r>
            <a:r>
              <a:rPr lang="en-GB" sz="2000" u="sng" dirty="0">
                <a:latin typeface="Comic Sans MS" panose="030F0702030302020204" pitchFamily="66" charset="0"/>
                <a:cs typeface="Arial" panose="020B0604020202020204" pitchFamily="34" charset="0"/>
              </a:rPr>
              <a:t>LAST BOUGHT</a:t>
            </a:r>
            <a:r>
              <a:rPr lang="en-GB" sz="2000" dirty="0">
                <a:latin typeface="Comic Sans MS" panose="030F0702030302020204" pitchFamily="66" charset="0"/>
                <a:cs typeface="Arial" panose="020B0604020202020204" pitchFamily="34" charset="0"/>
              </a:rPr>
              <a:t>)</a:t>
            </a:r>
          </a:p>
          <a:p>
            <a:pPr lvl="1"/>
            <a:r>
              <a:rPr lang="en-GB" sz="2000" dirty="0">
                <a:latin typeface="Comic Sans MS" panose="030F0702030302020204" pitchFamily="66" charset="0"/>
                <a:cs typeface="Arial" panose="020B0604020202020204" pitchFamily="34" charset="0"/>
              </a:rPr>
              <a:t>Impetigo (only return to school 48 hours after beginning antibiotics)</a:t>
            </a:r>
          </a:p>
          <a:p>
            <a:pPr lvl="1"/>
            <a:r>
              <a:rPr lang="en-GB" sz="2000" dirty="0">
                <a:latin typeface="Comic Sans MS" panose="030F0702030302020204" pitchFamily="66" charset="0"/>
                <a:cs typeface="Arial" panose="020B0604020202020204" pitchFamily="34" charset="0"/>
              </a:rPr>
              <a:t>Chicken pox (only return to school once the blisters have crusted/scabbed</a:t>
            </a:r>
          </a:p>
        </p:txBody>
      </p:sp>
    </p:spTree>
    <p:extLst>
      <p:ext uri="{BB962C8B-B14F-4D97-AF65-F5344CB8AC3E}">
        <p14:creationId xmlns:p14="http://schemas.microsoft.com/office/powerpoint/2010/main" val="8179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GB" sz="6600" u="sng" dirty="0">
                <a:latin typeface="Comic Sans MS" panose="030F0702030302020204" pitchFamily="66" charset="0"/>
                <a:cs typeface="CordiaUPC" panose="020B0304020202020204" pitchFamily="34" charset="-34"/>
              </a:rPr>
              <a:t>Timetable</a:t>
            </a:r>
          </a:p>
        </p:txBody>
      </p:sp>
      <p:pic>
        <p:nvPicPr>
          <p:cNvPr id="4" name="Picture 3">
            <a:extLst>
              <a:ext uri="{FF2B5EF4-FFF2-40B4-BE49-F238E27FC236}">
                <a16:creationId xmlns:a16="http://schemas.microsoft.com/office/drawing/2014/main" id="{C13DAC60-156D-4167-AD62-1C9DF8C8679D}"/>
              </a:ext>
            </a:extLst>
          </p:cNvPr>
          <p:cNvPicPr>
            <a:picLocks noChangeAspect="1"/>
          </p:cNvPicPr>
          <p:nvPr/>
        </p:nvPicPr>
        <p:blipFill>
          <a:blip r:embed="rId2"/>
          <a:stretch>
            <a:fillRect/>
          </a:stretch>
        </p:blipFill>
        <p:spPr>
          <a:xfrm>
            <a:off x="318356" y="1340768"/>
            <a:ext cx="8507288" cy="5315808"/>
          </a:xfrm>
          <a:prstGeom prst="rect">
            <a:avLst/>
          </a:prstGeom>
        </p:spPr>
      </p:pic>
    </p:spTree>
    <p:extLst>
      <p:ext uri="{BB962C8B-B14F-4D97-AF65-F5344CB8AC3E}">
        <p14:creationId xmlns:p14="http://schemas.microsoft.com/office/powerpoint/2010/main" val="399188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29600" cy="1143000"/>
          </a:xfrm>
        </p:spPr>
        <p:txBody>
          <a:bodyPr>
            <a:noAutofit/>
          </a:bodyPr>
          <a:lstStyle/>
          <a:p>
            <a:r>
              <a:rPr lang="en-US" sz="6600" u="sng" dirty="0">
                <a:latin typeface="Comic Sans MS" panose="030F0702030302020204" pitchFamily="66" charset="0"/>
                <a:cs typeface="CordiaUPC" panose="020B0304020202020204" pitchFamily="34" charset="-34"/>
              </a:rPr>
              <a:t>Learning</a:t>
            </a:r>
            <a:endParaRPr lang="en-GB" sz="6600" u="sng" dirty="0">
              <a:latin typeface="Comic Sans MS" panose="030F0702030302020204" pitchFamily="66" charset="0"/>
              <a:cs typeface="CordiaUPC" panose="020B0304020202020204" pitchFamily="34" charset="-34"/>
            </a:endParaRPr>
          </a:p>
        </p:txBody>
      </p:sp>
      <p:pic>
        <p:nvPicPr>
          <p:cNvPr id="3" name="Picture 2">
            <a:extLst>
              <a:ext uri="{FF2B5EF4-FFF2-40B4-BE49-F238E27FC236}">
                <a16:creationId xmlns:a16="http://schemas.microsoft.com/office/drawing/2014/main" id="{743CB687-ED91-40DA-999F-3C42B5CA5A95}"/>
              </a:ext>
            </a:extLst>
          </p:cNvPr>
          <p:cNvPicPr>
            <a:picLocks noChangeAspect="1"/>
          </p:cNvPicPr>
          <p:nvPr/>
        </p:nvPicPr>
        <p:blipFill>
          <a:blip r:embed="rId2"/>
          <a:stretch>
            <a:fillRect/>
          </a:stretch>
        </p:blipFill>
        <p:spPr>
          <a:xfrm>
            <a:off x="0" y="1844824"/>
            <a:ext cx="9144000" cy="4389515"/>
          </a:xfrm>
          <a:prstGeom prst="rect">
            <a:avLst/>
          </a:prstGeom>
        </p:spPr>
      </p:pic>
    </p:spTree>
    <p:extLst>
      <p:ext uri="{BB962C8B-B14F-4D97-AF65-F5344CB8AC3E}">
        <p14:creationId xmlns:p14="http://schemas.microsoft.com/office/powerpoint/2010/main" val="62276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2609" y="260991"/>
            <a:ext cx="8229600" cy="1143000"/>
          </a:xfrm>
        </p:spPr>
        <p:txBody>
          <a:bodyPr>
            <a:noAutofit/>
          </a:bodyPr>
          <a:lstStyle/>
          <a:p>
            <a:r>
              <a:rPr lang="en-US" sz="6600" u="sng" dirty="0">
                <a:latin typeface="Comic Sans MS" panose="030F0702030302020204" pitchFamily="66" charset="0"/>
                <a:cs typeface="CordiaUPC" panose="020B0304020202020204" pitchFamily="34" charset="-34"/>
              </a:rPr>
              <a:t>R</a:t>
            </a:r>
            <a:r>
              <a:rPr lang="en-GB" sz="6600" u="sng" dirty="0">
                <a:latin typeface="Comic Sans MS" panose="030F0702030302020204" pitchFamily="66" charset="0"/>
                <a:cs typeface="CordiaUPC" panose="020B0304020202020204" pitchFamily="34" charset="-34"/>
              </a:rPr>
              <a:t>eading</a:t>
            </a:r>
          </a:p>
        </p:txBody>
      </p:sp>
      <p:pic>
        <p:nvPicPr>
          <p:cNvPr id="1026" name="Picture 2" descr="4 Reasons You Should Be Reading Books Daily, According to Science | Inc.com">
            <a:extLst>
              <a:ext uri="{FF2B5EF4-FFF2-40B4-BE49-F238E27FC236}">
                <a16:creationId xmlns:a16="http://schemas.microsoft.com/office/drawing/2014/main" id="{853ECCB6-88A4-4EFB-9C1D-638EB3C68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8405"/>
            <a:ext cx="2313546" cy="12955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418060-CBC3-4FC8-AECD-2C1FA4C3922C}"/>
              </a:ext>
            </a:extLst>
          </p:cNvPr>
          <p:cNvSpPr txBox="1"/>
          <p:nvPr/>
        </p:nvSpPr>
        <p:spPr>
          <a:xfrm>
            <a:off x="251520" y="1556577"/>
            <a:ext cx="8722258" cy="5386090"/>
          </a:xfrm>
          <a:prstGeom prst="rect">
            <a:avLst/>
          </a:prstGeom>
          <a:noFill/>
        </p:spPr>
        <p:txBody>
          <a:bodyPr wrap="square" rtlCol="0">
            <a:spAutoFit/>
          </a:bodyPr>
          <a:lstStyle/>
          <a:p>
            <a:r>
              <a:rPr lang="en-US" dirty="0">
                <a:latin typeface="Comic Sans MS" panose="030F0702030302020204" pitchFamily="66" charset="0"/>
              </a:rPr>
              <a:t>Reading will continue to be taught through whole class teaching with some children doing additional group or individual reading sessions.</a:t>
            </a:r>
          </a:p>
          <a:p>
            <a:endParaRPr lang="en-US" dirty="0">
              <a:latin typeface="Comic Sans MS" panose="030F0702030302020204" pitchFamily="66" charset="0"/>
            </a:endParaRPr>
          </a:p>
          <a:p>
            <a:r>
              <a:rPr lang="en-US" dirty="0">
                <a:latin typeface="Comic Sans MS" panose="030F0702030302020204" pitchFamily="66" charset="0"/>
              </a:rPr>
              <a:t>This year we are going to try and raise the level in engagement with reading school reading books. We are currently in the process of setting up a new reward system which will be shared once the final pieces of the puzzle are in place.</a:t>
            </a:r>
          </a:p>
          <a:p>
            <a:endParaRPr lang="en-US" dirty="0">
              <a:latin typeface="Comic Sans MS" panose="030F0702030302020204" pitchFamily="66" charset="0"/>
            </a:endParaRPr>
          </a:p>
          <a:p>
            <a:r>
              <a:rPr lang="en-US" dirty="0">
                <a:latin typeface="Comic Sans MS" panose="030F0702030302020204" pitchFamily="66" charset="0"/>
              </a:rPr>
              <a:t>We have decided to move away from the standard Reading Record as we have found that many are not used in KS2. We have decided to use a small note book as a way of keeping a list of books read and for the children and adults to note down what page the children are up to. These will also have the HFW homework word list stuck in each half term. Some year groups lower down school will still have Reading Records.</a:t>
            </a:r>
          </a:p>
          <a:p>
            <a:endParaRPr lang="en-US" dirty="0">
              <a:latin typeface="Comic Sans MS" panose="030F0702030302020204" pitchFamily="66" charset="0"/>
            </a:endParaRPr>
          </a:p>
          <a:p>
            <a:r>
              <a:rPr lang="en-US" dirty="0">
                <a:latin typeface="Comic Sans MS" panose="030F0702030302020204" pitchFamily="66" charset="0"/>
              </a:rPr>
              <a:t>Reading books and Library books will continue to come home and we would be grateful if you could encourage reading at any level at home, either by your child reading to you or you reading to your child.</a:t>
            </a:r>
          </a:p>
          <a:p>
            <a:endParaRPr lang="en-US" sz="2000" dirty="0">
              <a:latin typeface="Comic Sans MS" panose="030F0702030302020204" pitchFamily="66" charset="0"/>
            </a:endParaRPr>
          </a:p>
        </p:txBody>
      </p:sp>
    </p:spTree>
    <p:extLst>
      <p:ext uri="{BB962C8B-B14F-4D97-AF65-F5344CB8AC3E}">
        <p14:creationId xmlns:p14="http://schemas.microsoft.com/office/powerpoint/2010/main" val="299416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 Reasons You Should Be Reading Books Daily, According to Science | Inc.com">
            <a:extLst>
              <a:ext uri="{FF2B5EF4-FFF2-40B4-BE49-F238E27FC236}">
                <a16:creationId xmlns:a16="http://schemas.microsoft.com/office/drawing/2014/main" id="{853ECCB6-88A4-4EFB-9C1D-638EB3C68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8405"/>
            <a:ext cx="2313546" cy="129558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FC0E603-A6E6-4292-BEDE-65FC8B996D91}"/>
              </a:ext>
            </a:extLst>
          </p:cNvPr>
          <p:cNvSpPr>
            <a:spLocks noGrp="1"/>
          </p:cNvSpPr>
          <p:nvPr>
            <p:ph type="title"/>
          </p:nvPr>
        </p:nvSpPr>
        <p:spPr>
          <a:xfrm>
            <a:off x="-684584" y="160883"/>
            <a:ext cx="8229600" cy="1143000"/>
          </a:xfrm>
        </p:spPr>
        <p:txBody>
          <a:bodyPr>
            <a:noAutofit/>
          </a:bodyPr>
          <a:lstStyle/>
          <a:p>
            <a:r>
              <a:rPr lang="en-US" u="sng" dirty="0">
                <a:latin typeface="Comic Sans MS" panose="030F0702030302020204" pitchFamily="66" charset="0"/>
                <a:cs typeface="CordiaUPC" panose="020B0304020202020204" pitchFamily="34" charset="-34"/>
              </a:rPr>
              <a:t>R</a:t>
            </a:r>
            <a:r>
              <a:rPr lang="en-GB" u="sng" dirty="0" err="1">
                <a:latin typeface="Comic Sans MS" panose="030F0702030302020204" pitchFamily="66" charset="0"/>
                <a:cs typeface="CordiaUPC" panose="020B0304020202020204" pitchFamily="34" charset="-34"/>
              </a:rPr>
              <a:t>eading</a:t>
            </a:r>
            <a:r>
              <a:rPr lang="en-GB" u="sng" dirty="0">
                <a:latin typeface="Comic Sans MS" panose="030F0702030302020204" pitchFamily="66" charset="0"/>
                <a:cs typeface="CordiaUPC" panose="020B0304020202020204" pitchFamily="34" charset="-34"/>
              </a:rPr>
              <a:t>/Library Books</a:t>
            </a:r>
          </a:p>
        </p:txBody>
      </p:sp>
      <p:sp>
        <p:nvSpPr>
          <p:cNvPr id="5" name="TextBox 4">
            <a:extLst>
              <a:ext uri="{FF2B5EF4-FFF2-40B4-BE49-F238E27FC236}">
                <a16:creationId xmlns:a16="http://schemas.microsoft.com/office/drawing/2014/main" id="{B2F9D02E-7F44-4AFC-AF53-8A11B029068B}"/>
              </a:ext>
            </a:extLst>
          </p:cNvPr>
          <p:cNvSpPr txBox="1"/>
          <p:nvPr/>
        </p:nvSpPr>
        <p:spPr>
          <a:xfrm>
            <a:off x="179512" y="1556792"/>
            <a:ext cx="8892988" cy="54476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Reading is always a priority in school and we work hard to make sure that the books are pitched at the correct level for your child.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This may mean that sometimes your child may need to re-read a book/set of books throughout the year. We do not see re-reading as a negative, we actually see it as a positive to help deepen understanding and positively impact progress. This is something which we share with the children regularly.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Re-reading helps to build fluency, automaticity and understanding all of which are important skills that play a huge part in developing confident readers who can discuss and understanding a variety of texts.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If your child is working through our specific fluency books they will read 2/3 chapters a week in school and it is helpful if you re-read those chapters again at home instead of reading ahead in the book.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We do a lot of work prior to reading each chapter which underpins the children’s ability to read and comprehend the text they are about to work through hence why re-reading is more valuable to your child from a home perspective.</a:t>
            </a:r>
            <a:endParaRPr kumimoji="0" lang="en-US"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50693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600B839F536E4595492FD64B7413A9" ma:contentTypeVersion="15" ma:contentTypeDescription="Create a new document." ma:contentTypeScope="" ma:versionID="dc868cd9b544f1d4c64a348c0bb84b2b">
  <xsd:schema xmlns:xsd="http://www.w3.org/2001/XMLSchema" xmlns:xs="http://www.w3.org/2001/XMLSchema" xmlns:p="http://schemas.microsoft.com/office/2006/metadata/properties" xmlns:ns3="f73a8c6b-8050-4d19-9dea-e5433663af64" xmlns:ns4="b68e4e01-31f1-42a3-84a0-1dec2fd9f224" targetNamespace="http://schemas.microsoft.com/office/2006/metadata/properties" ma:root="true" ma:fieldsID="ab3556717af6e897298076b65caf8083" ns3:_="" ns4:_="">
    <xsd:import namespace="f73a8c6b-8050-4d19-9dea-e5433663af64"/>
    <xsd:import namespace="b68e4e01-31f1-42a3-84a0-1dec2fd9f22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a8c6b-8050-4d19-9dea-e5433663a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8e4e01-31f1-42a3-84a0-1dec2fd9f2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73a8c6b-8050-4d19-9dea-e5433663af64" xsi:nil="true"/>
  </documentManagement>
</p:properties>
</file>

<file path=customXml/itemProps1.xml><?xml version="1.0" encoding="utf-8"?>
<ds:datastoreItem xmlns:ds="http://schemas.openxmlformats.org/officeDocument/2006/customXml" ds:itemID="{62753BB7-5D0D-436A-8B81-974E0DFBA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a8c6b-8050-4d19-9dea-e5433663af64"/>
    <ds:schemaRef ds:uri="b68e4e01-31f1-42a3-84a0-1dec2fd9f2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B8FA83-2D58-40C2-BD87-5B567423AE9E}">
  <ds:schemaRefs>
    <ds:schemaRef ds:uri="http://schemas.microsoft.com/sharepoint/v3/contenttype/forms"/>
  </ds:schemaRefs>
</ds:datastoreItem>
</file>

<file path=customXml/itemProps3.xml><?xml version="1.0" encoding="utf-8"?>
<ds:datastoreItem xmlns:ds="http://schemas.openxmlformats.org/officeDocument/2006/customXml" ds:itemID="{28C047DF-720D-4255-AD96-4D3C409F0E2D}">
  <ds:schemaRefs>
    <ds:schemaRef ds:uri="b68e4e01-31f1-42a3-84a0-1dec2fd9f224"/>
    <ds:schemaRef ds:uri="f73a8c6b-8050-4d19-9dea-e5433663af64"/>
    <ds:schemaRef ds:uri="http://schemas.microsoft.com/office/infopath/2007/PartnerControls"/>
    <ds:schemaRef ds:uri="http://purl.org/dc/dcmityp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1073</TotalTime>
  <Words>1581</Words>
  <Application>Microsoft Office PowerPoint</Application>
  <PresentationFormat>On-screen Show (4:3)</PresentationFormat>
  <Paragraphs>143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Comic Sans MS</vt:lpstr>
      <vt:lpstr>CordiaUPC</vt:lpstr>
      <vt:lpstr>Letter-join 40</vt:lpstr>
      <vt:lpstr>Office Theme</vt:lpstr>
      <vt:lpstr>Welcome to Year 4 </vt:lpstr>
      <vt:lpstr>Year 4 Staff</vt:lpstr>
      <vt:lpstr>The school day</vt:lpstr>
      <vt:lpstr>Attendance</vt:lpstr>
      <vt:lpstr>Illness</vt:lpstr>
      <vt:lpstr>Timetable</vt:lpstr>
      <vt:lpstr>Learning</vt:lpstr>
      <vt:lpstr>Reading</vt:lpstr>
      <vt:lpstr>Reading/Library Books</vt:lpstr>
      <vt:lpstr>Reading/Library Books</vt:lpstr>
      <vt:lpstr>Spelling</vt:lpstr>
      <vt:lpstr>Times Tables</vt:lpstr>
      <vt:lpstr>Multiplication Tables Check </vt:lpstr>
      <vt:lpstr>It’s good to be green!</vt:lpstr>
      <vt:lpstr>General information</vt:lpstr>
      <vt:lpstr>General information</vt:lpstr>
      <vt:lpstr>Home-School 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2018</dc:title>
  <dc:creator>Turton &amp; Edgworth CoE Methodist Primary</dc:creator>
  <cp:lastModifiedBy>Emma Hayes</cp:lastModifiedBy>
  <cp:revision>61</cp:revision>
  <cp:lastPrinted>2025-09-04T12:15:18Z</cp:lastPrinted>
  <dcterms:created xsi:type="dcterms:W3CDTF">2018-08-30T08:28:26Z</dcterms:created>
  <dcterms:modified xsi:type="dcterms:W3CDTF">2025-09-04T12:15:47Z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0x01010047600B839F536E4595492FD64B7413A9</vt:lpwstr>
  </property>
</Properties>
</file>