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2" r:id="rId5"/>
    <p:sldId id="261" r:id="rId6"/>
    <p:sldId id="263" r:id="rId7"/>
    <p:sldId id="274" r:id="rId8"/>
    <p:sldId id="266" r:id="rId9"/>
    <p:sldId id="264" r:id="rId10"/>
    <p:sldId id="275" r:id="rId11"/>
    <p:sldId id="267" r:id="rId12"/>
    <p:sldId id="273" r:id="rId13"/>
    <p:sldId id="259" r:id="rId14"/>
    <p:sldId id="262" r:id="rId15"/>
    <p:sldId id="271" r:id="rId16"/>
    <p:sldId id="276" r:id="rId17"/>
    <p:sldId id="277" r:id="rId18"/>
    <p:sldId id="269" r:id="rId19"/>
    <p:sldId id="270" r:id="rId20"/>
    <p:sldId id="268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44" autoAdjust="0"/>
    <p:restoredTop sz="94660"/>
  </p:normalViewPr>
  <p:slideViewPr>
    <p:cSldViewPr snapToGrid="0">
      <p:cViewPr varScale="1">
        <p:scale>
          <a:sx n="71" d="100"/>
          <a:sy n="71" d="100"/>
        </p:scale>
        <p:origin x="10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11EBD-0AFC-4D6B-B9FA-3B2EF717C7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E90228-55B9-4660-8477-3BB5461474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DCD3FE-5A58-4E1A-843B-7623A026E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6126-9000-4F6F-9910-B35D57ADE0A5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33933-DBDB-4A70-B101-A6F2D9826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E56D7-32C0-4647-834D-021048F70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94D7F-3AF4-4012-B4D4-1A11913EF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708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ACB54-5474-4E0F-8BD4-E3B7FCFBA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B5A7DB-3444-4C57-BF81-80229C7384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D1D8D-EC73-478C-A21A-10788C98D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6126-9000-4F6F-9910-B35D57ADE0A5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229B8-3677-43AD-B7D1-49C6A6DA6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63866-CBBE-4C81-AD10-F4A9548FC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94D7F-3AF4-4012-B4D4-1A11913EF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86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F1DAFD-B668-481A-B5C9-8CD0833BF8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387EA0-73C1-498C-92A3-96B471B941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94834-B8C6-4E7D-8CCC-466D0CB84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6126-9000-4F6F-9910-B35D57ADE0A5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C8604A-6607-4934-BF8D-3710C9C83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1968B-0E50-4354-B177-883C17389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94D7F-3AF4-4012-B4D4-1A11913EF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418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FC143-D393-465E-A95B-C39608643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F4E45-DC6A-4EE5-81CF-2FCF3AC8D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81833-0158-4DFF-8F4D-63F77353C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6126-9000-4F6F-9910-B35D57ADE0A5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CC976E-C8A7-4BA3-AFF4-BAAE03E63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EF28E-70A5-46AC-A5A8-F51A7F36F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94D7F-3AF4-4012-B4D4-1A11913EF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380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979EB-6101-49D1-AAF4-E16082F8E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E8567-34FF-4095-B919-22D020D9E9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26F48D-D053-45C2-8880-25A12C086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6126-9000-4F6F-9910-B35D57ADE0A5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B84F0-DE34-473D-9E4D-09B0BED76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B3B4B-8E51-4C0D-9842-FDD4A2682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94D7F-3AF4-4012-B4D4-1A11913EF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10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E91E2-917D-4A30-B232-C8006C506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D36AC-61F6-49A9-A4B8-C894B2F507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8E77C3-A910-4B05-9BC0-CDF74642C3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A48BBB-B539-4DA3-BE39-A58BDBD4B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6126-9000-4F6F-9910-B35D57ADE0A5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37CF85-BEA1-4216-8D20-7A3BFC372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1FB80B-2B7E-4530-97C8-CA6DAF40D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94D7F-3AF4-4012-B4D4-1A11913EF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509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18F53-D036-4998-8F4D-D5B16C237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525F5F-F564-49B6-AF7E-685D6710A0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F9564D-2C16-43FF-B5FB-AA6F97CB15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FB1A1C-A019-41E6-92E9-7D07067145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0AE8D5-E58C-4E52-8B7B-D66B5F734F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362787-2855-447E-ADF9-DB3F9C80E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6126-9000-4F6F-9910-B35D57ADE0A5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C8EA28-275E-4CD5-A56F-0228F13A8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E8BA47-10BC-4684-B29A-7FCE96732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94D7F-3AF4-4012-B4D4-1A11913EF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92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2281B-B6E3-4AA5-9568-1A1C9026C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E9961A-70FA-45C8-AFEB-75DE7C216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6126-9000-4F6F-9910-B35D57ADE0A5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0C569E-043A-40A9-B16E-1AEDF7B8F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AFA0E2-8E42-4029-80F2-B61093CC4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94D7F-3AF4-4012-B4D4-1A11913EF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891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A72E1F-A7A0-4816-B6C5-E493B7E13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6126-9000-4F6F-9910-B35D57ADE0A5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EE636E-17C9-4D7C-93BF-5AEBC8D2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6323F3-0C11-4358-A475-7437B0AC5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94D7F-3AF4-4012-B4D4-1A11913EF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32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56234-1A11-4C29-B8A3-BA4BF392F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A3B56-E383-4CF2-8C7B-BE002FEBFF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C2382B-0954-4834-BD72-C422FECB4F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FE190C-A6A4-439C-BF2F-A70D05B85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6126-9000-4F6F-9910-B35D57ADE0A5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3E90F8-232B-43AF-913D-C53C2E841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39B602-55C9-475C-8EC2-4311E1513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94D7F-3AF4-4012-B4D4-1A11913EF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891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7EB4B-A02D-41F5-9F20-0BF92C899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24E451-86A2-4483-9203-8C5BBD5592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56B747-6E8E-4E02-8CCA-AA57311408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1A602B-B6FC-450C-9CBE-AA7D14A0C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D6126-9000-4F6F-9910-B35D57ADE0A5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12783-EDCA-4027-9328-E00E878D7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122B2-1751-4EE1-A485-78CDBAAC0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94D7F-3AF4-4012-B4D4-1A11913EF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822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1000"/>
            <a:lum/>
          </a:blip>
          <a:srcRect/>
          <a:stretch>
            <a:fillRect t="-4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FC9543-4D5B-4E0E-8D3F-F471D2939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12D3B2-1BF9-4336-AE98-115ECF6C4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A1BB6-A978-4A83-AB27-4C9BA56178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D6126-9000-4F6F-9910-B35D57ADE0A5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684BB8-8FF9-4596-996A-AC172E0B7D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C7AC6-3F8E-4931-8C73-7C105DFDA5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94D7F-3AF4-4012-B4D4-1A11913EF8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950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ABC8B-5383-4A82-827A-C8C0D6965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26993"/>
            <a:ext cx="9144000" cy="991846"/>
          </a:xfrm>
        </p:spPr>
        <p:txBody>
          <a:bodyPr>
            <a:noAutofit/>
          </a:bodyPr>
          <a:lstStyle/>
          <a:p>
            <a:r>
              <a:rPr lang="en-US" sz="8000" u="sng" dirty="0">
                <a:latin typeface="Comic Sans MS" panose="030F0702030302020204" pitchFamily="66" charset="0"/>
              </a:rPr>
              <a:t>Welcome to Year 1</a:t>
            </a:r>
            <a:endParaRPr lang="en-GB" sz="80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378E0E-C657-448D-8A91-2CF12AE70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18839"/>
            <a:ext cx="9144000" cy="1655762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Comic Sans MS" panose="030F0702030302020204" pitchFamily="66" charset="0"/>
              </a:rPr>
              <a:t>Gruffalo Class</a:t>
            </a:r>
            <a:endParaRPr lang="en-GB" sz="6000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The Gruffalo Drama Activities (4-7 years) - Drama Resource">
            <a:extLst>
              <a:ext uri="{FF2B5EF4-FFF2-40B4-BE49-F238E27FC236}">
                <a16:creationId xmlns:a16="http://schemas.microsoft.com/office/drawing/2014/main" id="{81BDDBEF-3E9D-4AC9-9655-8AF2AE1B16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458" b="95025" l="9562" r="89243">
                        <a14:foregroundMark x1="17019" y1="64546" x2="39841" y2="30348"/>
                        <a14:foregroundMark x1="39841" y1="30348" x2="45418" y2="8458"/>
                        <a14:foregroundMark x1="43426" y1="28358" x2="59363" y2="11443"/>
                        <a14:foregroundMark x1="59363" y1="11443" x2="60558" y2="11443"/>
                        <a14:foregroundMark x1="55378" y1="24876" x2="68526" y2="46269"/>
                        <a14:foregroundMark x1="68526" y1="46269" x2="50996" y2="94527"/>
                        <a14:foregroundMark x1="50996" y1="94527" x2="41796" y2="94748"/>
                        <a14:foregroundMark x1="18889" y1="67447" x2="22709" y2="53731"/>
                        <a14:backgroundMark x1="10359" y1="67662" x2="23506" y2="88060"/>
                        <a14:backgroundMark x1="23506" y1="88060" x2="40239" y2="9701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10635"/>
            <a:ext cx="2871674" cy="2299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Gruffalo Mouse Knitting Panel Pattern - Etsy UK">
            <a:extLst>
              <a:ext uri="{FF2B5EF4-FFF2-40B4-BE49-F238E27FC236}">
                <a16:creationId xmlns:a16="http://schemas.microsoft.com/office/drawing/2014/main" id="{41BA50D1-F991-4A87-A193-CD31F0917F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1000" l="9921" r="89683">
                        <a14:foregroundMark x1="59127" y1="29500" x2="78175" y2="19500"/>
                        <a14:foregroundMark x1="78175" y1="19500" x2="70238" y2="44500"/>
                        <a14:foregroundMark x1="77191" y1="58094" x2="81746" y2="67000"/>
                        <a14:foregroundMark x1="70238" y1="44500" x2="71493" y2="46955"/>
                        <a14:foregroundMark x1="81746" y1="67000" x2="72619" y2="89000"/>
                        <a14:foregroundMark x1="72619" y1="89000" x2="54365" y2="78500"/>
                        <a14:foregroundMark x1="40792" y1="87597" x2="35714" y2="91000"/>
                        <a14:foregroundMark x1="54365" y1="78500" x2="43238" y2="85958"/>
                        <a14:foregroundMark x1="17821" y1="87021" x2="15476" y2="86500"/>
                        <a14:foregroundMark x1="35714" y1="91000" x2="33217" y2="90445"/>
                        <a14:foregroundMark x1="30673" y1="85027" x2="36111" y2="84500"/>
                        <a14:foregroundMark x1="15476" y1="86500" x2="17503" y2="86304"/>
                        <a14:foregroundMark x1="46419" y1="68838" x2="49603" y2="64000"/>
                        <a14:foregroundMark x1="36111" y1="84500" x2="36529" y2="83866"/>
                        <a14:foregroundMark x1="49603" y1="64000" x2="59524" y2="30500"/>
                        <a14:backgroundMark x1="73413" y1="46000" x2="77381" y2="58000"/>
                        <a14:backgroundMark x1="46032" y1="68500" x2="36111" y2="83500"/>
                        <a14:backgroundMark x1="34127" y1="92500" x2="18254" y2="88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560859" y="4813947"/>
            <a:ext cx="2489947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2659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ABC8B-5383-4A82-827A-C8C0D6965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24802"/>
            <a:ext cx="9144000" cy="991846"/>
          </a:xfrm>
        </p:spPr>
        <p:txBody>
          <a:bodyPr>
            <a:noAutofit/>
          </a:bodyPr>
          <a:lstStyle/>
          <a:p>
            <a:r>
              <a:rPr lang="en-US" sz="8000" u="sng" dirty="0">
                <a:latin typeface="Comic Sans MS" panose="030F0702030302020204" pitchFamily="66" charset="0"/>
              </a:rPr>
              <a:t>Books </a:t>
            </a:r>
            <a:endParaRPr lang="en-GB" sz="80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378E0E-C657-448D-8A91-2CF12AE70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1434" y="1638767"/>
            <a:ext cx="10349132" cy="1655762"/>
          </a:xfrm>
        </p:spPr>
        <p:txBody>
          <a:bodyPr>
            <a:noAutofit/>
          </a:bodyPr>
          <a:lstStyle/>
          <a:p>
            <a:pPr fontAlgn="base"/>
            <a:r>
              <a:rPr lang="en-US" b="1" dirty="0">
                <a:latin typeface="Comic Sans MS" panose="030F0702030302020204" pitchFamily="66" charset="0"/>
              </a:rPr>
              <a:t>To ensure that our children have books which are engaging and are pitched correctly it is important that we keep on top of our book stock. ​</a:t>
            </a:r>
          </a:p>
          <a:p>
            <a:pPr fontAlgn="base"/>
            <a:r>
              <a:rPr lang="en-US" b="1" dirty="0">
                <a:latin typeface="Comic Sans MS" panose="030F0702030302020204" pitchFamily="66" charset="0"/>
              </a:rPr>
              <a:t>​This is why lost/damaged books will be charged at £5.​</a:t>
            </a:r>
          </a:p>
          <a:p>
            <a:pPr fontAlgn="base"/>
            <a:r>
              <a:rPr lang="en-US" b="1" dirty="0">
                <a:latin typeface="Comic Sans MS" panose="030F0702030302020204" pitchFamily="66" charset="0"/>
              </a:rPr>
              <a:t>​You will be informed of a missing book via a text as we understand it could just be that you have forgotten it.​</a:t>
            </a:r>
          </a:p>
          <a:p>
            <a:pPr fontAlgn="base"/>
            <a:r>
              <a:rPr lang="en-US" b="1" dirty="0">
                <a:latin typeface="Comic Sans MS" panose="030F0702030302020204" pitchFamily="66" charset="0"/>
              </a:rPr>
              <a:t>​Damaged books will be a straight fine via text/email.​</a:t>
            </a:r>
          </a:p>
          <a:p>
            <a:pPr fontAlgn="base"/>
            <a:r>
              <a:rPr lang="en-US" b="1" dirty="0">
                <a:latin typeface="Comic Sans MS" panose="030F0702030302020204" pitchFamily="66" charset="0"/>
              </a:rPr>
              <a:t>​Please do consider protecting your child’s book with a plastic reading folder as we have had many damaged through water bottles leaking in bags.</a:t>
            </a:r>
          </a:p>
          <a:p>
            <a:endParaRPr lang="en-GB" sz="6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642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CD57E7A-985E-4B32-BEF2-759D4997465A}"/>
              </a:ext>
            </a:extLst>
          </p:cNvPr>
          <p:cNvSpPr/>
          <p:nvPr/>
        </p:nvSpPr>
        <p:spPr>
          <a:xfrm>
            <a:off x="264459" y="1273005"/>
            <a:ext cx="1166308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latin typeface="Comic Sans MS" panose="030F0702030302020204" pitchFamily="66" charset="0"/>
              </a:rPr>
              <a:t>Spellings will be based on the 300 high frequency words.</a:t>
            </a:r>
            <a:r>
              <a:rPr lang="en-US" sz="6000" dirty="0">
                <a:latin typeface="Comic Sans MS" panose="030F0702030302020204" pitchFamily="66" charset="0"/>
              </a:rPr>
              <a:t> 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FC7A32C-F40E-48B3-85FA-415D4CB42D38}"/>
              </a:ext>
            </a:extLst>
          </p:cNvPr>
          <p:cNvSpPr txBox="1">
            <a:spLocks/>
          </p:cNvSpPr>
          <p:nvPr/>
        </p:nvSpPr>
        <p:spPr>
          <a:xfrm>
            <a:off x="1524000" y="281159"/>
            <a:ext cx="9144000" cy="9918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000" u="sng" dirty="0">
                <a:latin typeface="Comic Sans MS" panose="030F0702030302020204" pitchFamily="66" charset="0"/>
              </a:rPr>
              <a:t>Spelling</a:t>
            </a:r>
            <a:endParaRPr lang="en-GB" sz="8000" u="sng" dirty="0">
              <a:latin typeface="Comic Sans MS" panose="030F0702030302020204" pitchFamily="66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156E9F3-FA92-4590-8FC1-98858181E874}"/>
              </a:ext>
            </a:extLst>
          </p:cNvPr>
          <p:cNvSpPr/>
          <p:nvPr/>
        </p:nvSpPr>
        <p:spPr>
          <a:xfrm>
            <a:off x="264460" y="2904221"/>
            <a:ext cx="1166308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000000"/>
                </a:solidFill>
                <a:latin typeface="Comic Sans MS" panose="030F0702030302020204" pitchFamily="66" charset="0"/>
              </a:rPr>
              <a:t>A list will be sent home at the start of each half term for you to practice with your child.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E6BC14-DC61-4E01-8CC1-DCDB8C0257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6074" y="4187319"/>
            <a:ext cx="6639852" cy="259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482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ABC8B-5383-4A82-827A-C8C0D6965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24802"/>
            <a:ext cx="9144000" cy="991846"/>
          </a:xfrm>
        </p:spPr>
        <p:txBody>
          <a:bodyPr>
            <a:noAutofit/>
          </a:bodyPr>
          <a:lstStyle/>
          <a:p>
            <a:r>
              <a:rPr lang="en-US" sz="8000" u="sng" dirty="0">
                <a:latin typeface="Comic Sans MS" panose="030F0702030302020204" pitchFamily="66" charset="0"/>
              </a:rPr>
              <a:t>Phonics screening</a:t>
            </a:r>
            <a:endParaRPr lang="en-GB" sz="8000" u="sng" dirty="0">
              <a:latin typeface="Comic Sans MS" panose="030F0702030302020204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93E323-E1FE-43CE-9C3C-4681AD0929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629" y="1416648"/>
            <a:ext cx="3743847" cy="466790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4671151-6E10-4BA6-90FA-67E77FFB75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3261" y="1416648"/>
            <a:ext cx="3229426" cy="49060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4B7EFF0-DFEE-43B7-8C87-2CDBC7082F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9657" y="1416648"/>
            <a:ext cx="3219899" cy="4896533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DF6E6D7E-BD4C-48E8-B67C-56E28BF14E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806" y="5937275"/>
            <a:ext cx="4000190" cy="991846"/>
          </a:xfrm>
        </p:spPr>
        <p:txBody>
          <a:bodyPr>
            <a:noAutofit/>
          </a:bodyPr>
          <a:lstStyle/>
          <a:p>
            <a:r>
              <a:rPr lang="en-US" sz="6000" dirty="0">
                <a:latin typeface="Comic Sans MS" panose="030F0702030302020204" pitchFamily="66" charset="0"/>
              </a:rPr>
              <a:t>June 2026</a:t>
            </a:r>
            <a:endParaRPr lang="en-GB" sz="6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5357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ABC8B-5383-4A82-827A-C8C0D6965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24802"/>
            <a:ext cx="9144000" cy="991846"/>
          </a:xfrm>
        </p:spPr>
        <p:txBody>
          <a:bodyPr>
            <a:noAutofit/>
          </a:bodyPr>
          <a:lstStyle/>
          <a:p>
            <a:r>
              <a:rPr lang="en-US" sz="8000" u="sng" dirty="0">
                <a:latin typeface="Comic Sans MS" panose="030F0702030302020204" pitchFamily="66" charset="0"/>
              </a:rPr>
              <a:t>Uniform</a:t>
            </a:r>
            <a:endParaRPr lang="en-GB" sz="80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378E0E-C657-448D-8A91-2CF12AE70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1434" y="2257332"/>
            <a:ext cx="10349132" cy="1655762"/>
          </a:xfrm>
        </p:spPr>
        <p:txBody>
          <a:bodyPr>
            <a:noAutofit/>
          </a:bodyPr>
          <a:lstStyle/>
          <a:p>
            <a:r>
              <a:rPr lang="en-US" sz="6000" dirty="0">
                <a:latin typeface="Comic Sans MS" panose="030F0702030302020204" pitchFamily="66" charset="0"/>
              </a:rPr>
              <a:t>Please make sure all your child’s clothes, shoes and any other belongings are named. </a:t>
            </a:r>
          </a:p>
          <a:p>
            <a:endParaRPr lang="en-GB" sz="6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044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ABC8B-5383-4A82-827A-C8C0D6965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24802"/>
            <a:ext cx="9144000" cy="991846"/>
          </a:xfrm>
        </p:spPr>
        <p:txBody>
          <a:bodyPr>
            <a:noAutofit/>
          </a:bodyPr>
          <a:lstStyle/>
          <a:p>
            <a:r>
              <a:rPr lang="en-US" sz="8000" u="sng" dirty="0">
                <a:latin typeface="Comic Sans MS" panose="030F0702030302020204" pitchFamily="66" charset="0"/>
              </a:rPr>
              <a:t>Snack</a:t>
            </a:r>
            <a:endParaRPr lang="en-GB" sz="80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378E0E-C657-448D-8A91-2CF12AE70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1434" y="1773238"/>
            <a:ext cx="10349132" cy="1655762"/>
          </a:xfrm>
        </p:spPr>
        <p:txBody>
          <a:bodyPr>
            <a:noAutofit/>
          </a:bodyPr>
          <a:lstStyle/>
          <a:p>
            <a:r>
              <a:rPr lang="en-US" sz="6000" b="1" dirty="0">
                <a:latin typeface="Comic Sans MS" panose="030F0702030302020204" pitchFamily="66" charset="0"/>
              </a:rPr>
              <a:t>Two</a:t>
            </a:r>
            <a:r>
              <a:rPr lang="en-US" sz="6000" dirty="0">
                <a:latin typeface="Comic Sans MS" panose="030F0702030302020204" pitchFamily="66" charset="0"/>
              </a:rPr>
              <a:t> healthy snacks from home or a piece of fruit from school. </a:t>
            </a:r>
          </a:p>
          <a:p>
            <a:r>
              <a:rPr lang="en-US" sz="6000" dirty="0">
                <a:latin typeface="Comic Sans MS" panose="030F0702030302020204" pitchFamily="66" charset="0"/>
              </a:rPr>
              <a:t>Milk is available through Mrs Page. </a:t>
            </a:r>
          </a:p>
          <a:p>
            <a:endParaRPr lang="en-GB" sz="6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472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ABC8B-5383-4A82-827A-C8C0D6965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24802"/>
            <a:ext cx="9144000" cy="991846"/>
          </a:xfrm>
        </p:spPr>
        <p:txBody>
          <a:bodyPr>
            <a:noAutofit/>
          </a:bodyPr>
          <a:lstStyle/>
          <a:p>
            <a:r>
              <a:rPr lang="en-US" sz="8000" u="sng" dirty="0">
                <a:latin typeface="Comic Sans MS" panose="030F0702030302020204" pitchFamily="66" charset="0"/>
              </a:rPr>
              <a:t>Show and tell</a:t>
            </a:r>
            <a:endParaRPr lang="en-GB" sz="80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378E0E-C657-448D-8A91-2CF12AE70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1434" y="1773238"/>
            <a:ext cx="10349132" cy="1655762"/>
          </a:xfrm>
        </p:spPr>
        <p:txBody>
          <a:bodyPr>
            <a:noAutofit/>
          </a:bodyPr>
          <a:lstStyle/>
          <a:p>
            <a:r>
              <a:rPr lang="en-US" sz="6000" dirty="0">
                <a:latin typeface="Comic Sans MS" panose="030F0702030302020204" pitchFamily="66" charset="0"/>
              </a:rPr>
              <a:t>Children</a:t>
            </a:r>
            <a:r>
              <a:rPr lang="en-US" sz="6000" b="1" dirty="0">
                <a:latin typeface="Comic Sans MS" panose="030F0702030302020204" pitchFamily="66" charset="0"/>
              </a:rPr>
              <a:t> </a:t>
            </a:r>
            <a:r>
              <a:rPr lang="en-US" sz="6000" dirty="0">
                <a:latin typeface="Comic Sans MS" panose="030F0702030302020204" pitchFamily="66" charset="0"/>
              </a:rPr>
              <a:t>will still get the opportunity to share news or show something to the class. </a:t>
            </a:r>
          </a:p>
          <a:p>
            <a:endParaRPr lang="en-GB" sz="6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3504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ABC8B-5383-4A82-827A-C8C0D6965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24802"/>
            <a:ext cx="9144000" cy="991846"/>
          </a:xfrm>
        </p:spPr>
        <p:txBody>
          <a:bodyPr>
            <a:noAutofit/>
          </a:bodyPr>
          <a:lstStyle/>
          <a:p>
            <a:r>
              <a:rPr lang="en-US" sz="8000" u="sng" dirty="0">
                <a:latin typeface="Comic Sans MS" panose="030F0702030302020204" pitchFamily="66" charset="0"/>
              </a:rPr>
              <a:t>Birthdays!</a:t>
            </a:r>
            <a:endParaRPr lang="en-GB" sz="80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378E0E-C657-448D-8A91-2CF12AE70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1434" y="1773238"/>
            <a:ext cx="10349132" cy="1655762"/>
          </a:xfrm>
        </p:spPr>
        <p:txBody>
          <a:bodyPr>
            <a:noAutofit/>
          </a:bodyPr>
          <a:lstStyle/>
          <a:p>
            <a:r>
              <a:rPr lang="en-US" sz="6000" dirty="0">
                <a:latin typeface="Comic Sans MS" panose="030F0702030302020204" pitchFamily="66" charset="0"/>
              </a:rPr>
              <a:t>To help celebrate birthdays we are inviting all children and staff to wear their own clothes </a:t>
            </a:r>
            <a:r>
              <a:rPr lang="en-US" sz="6000" dirty="0">
                <a:latin typeface="Comic Sans MS" panose="030F0702030302020204" pitchFamily="66" charset="0"/>
                <a:sym typeface="Wingdings" panose="05000000000000000000" pitchFamily="2" charset="2"/>
              </a:rPr>
              <a:t> </a:t>
            </a:r>
            <a:endParaRPr lang="en-US" sz="6000" dirty="0">
              <a:latin typeface="Comic Sans MS" panose="030F0702030302020204" pitchFamily="66" charset="0"/>
            </a:endParaRPr>
          </a:p>
          <a:p>
            <a:endParaRPr lang="en-GB" sz="6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6035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ABC8B-5383-4A82-827A-C8C0D6965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817" y="397908"/>
            <a:ext cx="11210365" cy="991846"/>
          </a:xfrm>
        </p:spPr>
        <p:txBody>
          <a:bodyPr>
            <a:noAutofit/>
          </a:bodyPr>
          <a:lstStyle/>
          <a:p>
            <a:r>
              <a:rPr lang="en-US" sz="7200" u="sng" dirty="0">
                <a:latin typeface="Comic Sans MS" panose="030F0702030302020204" pitchFamily="66" charset="0"/>
              </a:rPr>
              <a:t>Encouraging positivity</a:t>
            </a:r>
            <a:endParaRPr lang="en-GB" sz="72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378E0E-C657-448D-8A91-2CF12AE70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1434" y="1773238"/>
            <a:ext cx="10349132" cy="1655762"/>
          </a:xfrm>
        </p:spPr>
        <p:txBody>
          <a:bodyPr>
            <a:noAutofit/>
          </a:bodyPr>
          <a:lstStyle/>
          <a:p>
            <a:r>
              <a:rPr lang="en-US" sz="6000" dirty="0">
                <a:latin typeface="Comic Sans MS" panose="030F0702030302020204" pitchFamily="66" charset="0"/>
              </a:rPr>
              <a:t>Lucky ducks</a:t>
            </a:r>
          </a:p>
          <a:p>
            <a:endParaRPr lang="en-US" sz="6000" dirty="0">
              <a:latin typeface="Comic Sans MS" panose="030F0702030302020204" pitchFamily="66" charset="0"/>
            </a:endParaRPr>
          </a:p>
          <a:p>
            <a:r>
              <a:rPr lang="en-US" sz="6000" dirty="0">
                <a:latin typeface="Comic Sans MS" panose="030F0702030302020204" pitchFamily="66" charset="0"/>
              </a:rPr>
              <a:t>Happy mail</a:t>
            </a:r>
          </a:p>
          <a:p>
            <a:endParaRPr lang="en-US" sz="6000" dirty="0">
              <a:latin typeface="Comic Sans MS" panose="030F0702030302020204" pitchFamily="66" charset="0"/>
            </a:endParaRPr>
          </a:p>
          <a:p>
            <a:r>
              <a:rPr lang="en-US" sz="6000" dirty="0">
                <a:latin typeface="Comic Sans MS" panose="030F0702030302020204" pitchFamily="66" charset="0"/>
              </a:rPr>
              <a:t>Gold certificate </a:t>
            </a:r>
          </a:p>
          <a:p>
            <a:endParaRPr lang="en-GB" sz="6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2654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CD57E7A-985E-4B32-BEF2-759D4997465A}"/>
              </a:ext>
            </a:extLst>
          </p:cNvPr>
          <p:cNvSpPr/>
          <p:nvPr/>
        </p:nvSpPr>
        <p:spPr>
          <a:xfrm>
            <a:off x="132229" y="2036311"/>
            <a:ext cx="11927541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atin typeface="Comic Sans MS" panose="030F0702030302020204" pitchFamily="66" charset="0"/>
              </a:rPr>
              <a:t>Autumn craft session</a:t>
            </a:r>
          </a:p>
          <a:p>
            <a:pPr algn="ctr"/>
            <a:endParaRPr lang="en-US" sz="6000" dirty="0">
              <a:latin typeface="Comic Sans MS" panose="030F0702030302020204" pitchFamily="66" charset="0"/>
            </a:endParaRPr>
          </a:p>
          <a:p>
            <a:pPr algn="ctr"/>
            <a:r>
              <a:rPr lang="en-US" sz="5500" dirty="0">
                <a:latin typeface="Comic Sans MS" panose="030F0702030302020204" pitchFamily="66" charset="0"/>
              </a:rPr>
              <a:t>Thursday 23</a:t>
            </a:r>
            <a:r>
              <a:rPr lang="en-US" sz="5500" baseline="30000" dirty="0">
                <a:latin typeface="Comic Sans MS" panose="030F0702030302020204" pitchFamily="66" charset="0"/>
              </a:rPr>
              <a:t>rd</a:t>
            </a:r>
            <a:r>
              <a:rPr lang="en-US" sz="5500" dirty="0">
                <a:latin typeface="Comic Sans MS" panose="030F0702030302020204" pitchFamily="66" charset="0"/>
              </a:rPr>
              <a:t> October 9-10am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FC7A32C-F40E-48B3-85FA-415D4CB42D38}"/>
              </a:ext>
            </a:extLst>
          </p:cNvPr>
          <p:cNvSpPr txBox="1">
            <a:spLocks/>
          </p:cNvSpPr>
          <p:nvPr/>
        </p:nvSpPr>
        <p:spPr>
          <a:xfrm>
            <a:off x="1156447" y="281159"/>
            <a:ext cx="9879106" cy="9918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000" u="sng" dirty="0">
                <a:latin typeface="Comic Sans MS" panose="030F0702030302020204" pitchFamily="66" charset="0"/>
              </a:rPr>
              <a:t>Date for your diary!</a:t>
            </a:r>
            <a:endParaRPr lang="en-GB" sz="8000" u="sng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0752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CD57E7A-985E-4B32-BEF2-759D4997465A}"/>
              </a:ext>
            </a:extLst>
          </p:cNvPr>
          <p:cNvSpPr/>
          <p:nvPr/>
        </p:nvSpPr>
        <p:spPr>
          <a:xfrm>
            <a:off x="132229" y="1549621"/>
            <a:ext cx="1192754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500" dirty="0">
                <a:latin typeface="Comic Sans MS" panose="030F0702030302020204" pitchFamily="66" charset="0"/>
              </a:rPr>
              <a:t>Tuesday 25</a:t>
            </a:r>
            <a:r>
              <a:rPr lang="en-US" sz="5500" baseline="30000" dirty="0">
                <a:latin typeface="Comic Sans MS" panose="030F0702030302020204" pitchFamily="66" charset="0"/>
              </a:rPr>
              <a:t>th</a:t>
            </a:r>
            <a:r>
              <a:rPr lang="en-US" sz="5500" dirty="0">
                <a:latin typeface="Comic Sans MS" panose="030F0702030302020204" pitchFamily="66" charset="0"/>
              </a:rPr>
              <a:t> November</a:t>
            </a:r>
          </a:p>
          <a:p>
            <a:pPr algn="ctr"/>
            <a:endParaRPr lang="en-US" sz="5500" dirty="0">
              <a:latin typeface="Comic Sans MS" panose="030F0702030302020204" pitchFamily="66" charset="0"/>
            </a:endParaRPr>
          </a:p>
          <a:p>
            <a:pPr algn="ctr"/>
            <a:r>
              <a:rPr lang="en-US" sz="5500" dirty="0">
                <a:latin typeface="Comic Sans MS" panose="030F0702030302020204" pitchFamily="66" charset="0"/>
              </a:rPr>
              <a:t>Mrs Page will send an email to arrange a time.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FC7A32C-F40E-48B3-85FA-415D4CB42D38}"/>
              </a:ext>
            </a:extLst>
          </p:cNvPr>
          <p:cNvSpPr txBox="1">
            <a:spLocks/>
          </p:cNvSpPr>
          <p:nvPr/>
        </p:nvSpPr>
        <p:spPr>
          <a:xfrm>
            <a:off x="1156447" y="281159"/>
            <a:ext cx="9879106" cy="9918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000" u="sng" dirty="0">
                <a:latin typeface="Comic Sans MS" panose="030F0702030302020204" pitchFamily="66" charset="0"/>
              </a:rPr>
              <a:t>Parents evening</a:t>
            </a:r>
            <a:endParaRPr lang="en-GB" sz="8000" u="sng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58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ABC8B-5383-4A82-827A-C8C0D6965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24802"/>
            <a:ext cx="9144000" cy="991846"/>
          </a:xfrm>
        </p:spPr>
        <p:txBody>
          <a:bodyPr>
            <a:noAutofit/>
          </a:bodyPr>
          <a:lstStyle/>
          <a:p>
            <a:r>
              <a:rPr lang="en-US" sz="8000" u="sng" dirty="0">
                <a:latin typeface="Comic Sans MS" panose="030F0702030302020204" pitchFamily="66" charset="0"/>
              </a:rPr>
              <a:t>Staff in Year 1</a:t>
            </a:r>
            <a:endParaRPr lang="en-GB" sz="80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378E0E-C657-448D-8A91-2CF12AE70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1434" y="1773238"/>
            <a:ext cx="10349132" cy="1655762"/>
          </a:xfrm>
        </p:spPr>
        <p:txBody>
          <a:bodyPr>
            <a:noAutofit/>
          </a:bodyPr>
          <a:lstStyle/>
          <a:p>
            <a:r>
              <a:rPr lang="en-US" sz="6000" dirty="0">
                <a:latin typeface="Comic Sans MS" panose="030F0702030302020204" pitchFamily="66" charset="0"/>
              </a:rPr>
              <a:t>Miss Partington </a:t>
            </a:r>
          </a:p>
          <a:p>
            <a:r>
              <a:rPr lang="en-US" sz="6000" dirty="0">
                <a:latin typeface="Comic Sans MS" panose="030F0702030302020204" pitchFamily="66" charset="0"/>
              </a:rPr>
              <a:t>Mrs </a:t>
            </a:r>
            <a:r>
              <a:rPr lang="en-US" sz="6000" dirty="0" err="1">
                <a:latin typeface="Comic Sans MS" panose="030F0702030302020204" pitchFamily="66" charset="0"/>
              </a:rPr>
              <a:t>Hegg</a:t>
            </a:r>
            <a:endParaRPr lang="en-US" sz="6000" dirty="0">
              <a:latin typeface="Comic Sans MS" panose="030F0702030302020204" pitchFamily="66" charset="0"/>
            </a:endParaRPr>
          </a:p>
          <a:p>
            <a:r>
              <a:rPr lang="en-US" sz="6000" dirty="0">
                <a:latin typeface="Comic Sans MS" panose="030F0702030302020204" pitchFamily="66" charset="0"/>
              </a:rPr>
              <a:t>Mrs Hayes </a:t>
            </a:r>
            <a:r>
              <a:rPr lang="en-US" sz="2000" dirty="0">
                <a:latin typeface="Comic Sans MS" panose="030F0702030302020204" pitchFamily="66" charset="0"/>
              </a:rPr>
              <a:t>(Wednesday morning only)</a:t>
            </a:r>
          </a:p>
          <a:p>
            <a:r>
              <a:rPr lang="en-US" sz="6000" dirty="0">
                <a:latin typeface="Comic Sans MS" panose="030F0702030302020204" pitchFamily="66" charset="0"/>
              </a:rPr>
              <a:t>Miss Williams </a:t>
            </a:r>
            <a:r>
              <a:rPr lang="en-US" sz="2000" dirty="0">
                <a:latin typeface="Comic Sans MS" panose="030F0702030302020204" pitchFamily="66" charset="0"/>
              </a:rPr>
              <a:t>(Wednesday afternoon only)</a:t>
            </a:r>
            <a:endParaRPr lang="en-US" sz="6000" dirty="0">
              <a:latin typeface="Comic Sans MS" panose="030F0702030302020204" pitchFamily="66" charset="0"/>
            </a:endParaRPr>
          </a:p>
          <a:p>
            <a:r>
              <a:rPr lang="en-US" sz="6000" dirty="0">
                <a:latin typeface="Comic Sans MS" panose="030F0702030302020204" pitchFamily="66" charset="0"/>
              </a:rPr>
              <a:t>Mrs Sears </a:t>
            </a:r>
            <a:r>
              <a:rPr lang="en-US" sz="2000" dirty="0">
                <a:latin typeface="Comic Sans MS" panose="030F0702030302020204" pitchFamily="66" charset="0"/>
              </a:rPr>
              <a:t>(Thursday morning only)</a:t>
            </a:r>
            <a:endParaRPr lang="en-US" sz="6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3113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FC7A32C-F40E-48B3-85FA-415D4CB42D38}"/>
              </a:ext>
            </a:extLst>
          </p:cNvPr>
          <p:cNvSpPr txBox="1">
            <a:spLocks/>
          </p:cNvSpPr>
          <p:nvPr/>
        </p:nvSpPr>
        <p:spPr>
          <a:xfrm>
            <a:off x="1524000" y="2437154"/>
            <a:ext cx="9144000" cy="9918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000" u="sng" dirty="0">
                <a:latin typeface="Comic Sans MS" panose="030F0702030302020204" pitchFamily="66" charset="0"/>
              </a:rPr>
              <a:t>Any questions?</a:t>
            </a:r>
            <a:endParaRPr lang="en-GB" sz="8000" u="sng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066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ABC8B-5383-4A82-827A-C8C0D6965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24802"/>
            <a:ext cx="9144000" cy="991846"/>
          </a:xfrm>
        </p:spPr>
        <p:txBody>
          <a:bodyPr>
            <a:noAutofit/>
          </a:bodyPr>
          <a:lstStyle/>
          <a:p>
            <a:r>
              <a:rPr lang="en-US" sz="8000" u="sng" dirty="0">
                <a:latin typeface="Comic Sans MS" panose="030F0702030302020204" pitchFamily="66" charset="0"/>
              </a:rPr>
              <a:t>Timetable </a:t>
            </a:r>
            <a:endParaRPr lang="en-GB" sz="8000" u="sng" dirty="0">
              <a:latin typeface="Comic Sans MS" panose="030F0702030302020204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3EF15F-0467-457C-B67E-E5D61A32BB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340"/>
          <a:stretch/>
        </p:blipFill>
        <p:spPr>
          <a:xfrm>
            <a:off x="1250654" y="1416648"/>
            <a:ext cx="9690692" cy="515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018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ABC8B-5383-4A82-827A-C8C0D6965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24802"/>
            <a:ext cx="9144000" cy="991846"/>
          </a:xfrm>
        </p:spPr>
        <p:txBody>
          <a:bodyPr>
            <a:noAutofit/>
          </a:bodyPr>
          <a:lstStyle/>
          <a:p>
            <a:r>
              <a:rPr lang="en-US" sz="8000" u="sng" dirty="0">
                <a:latin typeface="Comic Sans MS" panose="030F0702030302020204" pitchFamily="66" charset="0"/>
              </a:rPr>
              <a:t>PE</a:t>
            </a:r>
            <a:endParaRPr lang="en-GB" sz="80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378E0E-C657-448D-8A91-2CF12AE70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1434" y="1598426"/>
            <a:ext cx="10349132" cy="1655762"/>
          </a:xfrm>
        </p:spPr>
        <p:txBody>
          <a:bodyPr>
            <a:noAutofit/>
          </a:bodyPr>
          <a:lstStyle/>
          <a:p>
            <a:r>
              <a:rPr lang="en-US" sz="5400" dirty="0">
                <a:latin typeface="Comic Sans MS" panose="030F0702030302020204" pitchFamily="66" charset="0"/>
              </a:rPr>
              <a:t>PE is taught every Wednesday afternoon with Miss Williams.</a:t>
            </a:r>
          </a:p>
          <a:p>
            <a:r>
              <a:rPr lang="en-US" sz="5400" dirty="0">
                <a:latin typeface="Comic Sans MS" panose="030F0702030302020204" pitchFamily="66" charset="0"/>
              </a:rPr>
              <a:t>Please send your child to school in their PE kit on this day.</a:t>
            </a:r>
          </a:p>
          <a:p>
            <a:endParaRPr lang="en-GB" sz="6000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DECEA5-88BE-4C6E-A567-C70167587382}"/>
              </a:ext>
            </a:extLst>
          </p:cNvPr>
          <p:cNvSpPr txBox="1"/>
          <p:nvPr/>
        </p:nvSpPr>
        <p:spPr>
          <a:xfrm>
            <a:off x="1913964" y="5031548"/>
            <a:ext cx="83640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anose="030F0702030302020204" pitchFamily="66" charset="0"/>
              </a:rPr>
              <a:t>Please can all items of clothing be labelled to avoid anything going missing. Thank you.</a:t>
            </a:r>
            <a:endParaRPr lang="en-GB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09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ABC8B-5383-4A82-827A-C8C0D6965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24802"/>
            <a:ext cx="9144000" cy="991846"/>
          </a:xfrm>
        </p:spPr>
        <p:txBody>
          <a:bodyPr>
            <a:noAutofit/>
          </a:bodyPr>
          <a:lstStyle/>
          <a:p>
            <a:r>
              <a:rPr lang="en-US" sz="8000" u="sng" dirty="0">
                <a:latin typeface="Comic Sans MS" panose="030F0702030302020204" pitchFamily="66" charset="0"/>
              </a:rPr>
              <a:t>Thursday AM</a:t>
            </a:r>
            <a:endParaRPr lang="en-GB" sz="80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378E0E-C657-448D-8A91-2CF12AE70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1434" y="2902791"/>
            <a:ext cx="10349132" cy="1655762"/>
          </a:xfrm>
        </p:spPr>
        <p:txBody>
          <a:bodyPr>
            <a:noAutofit/>
          </a:bodyPr>
          <a:lstStyle/>
          <a:p>
            <a:r>
              <a:rPr lang="en-US" sz="6000" dirty="0">
                <a:latin typeface="Comic Sans MS" panose="030F0702030302020204" pitchFamily="66" charset="0"/>
              </a:rPr>
              <a:t>Mrs Sears will teach Year 1 every Thursday morning.</a:t>
            </a:r>
          </a:p>
          <a:p>
            <a:endParaRPr lang="en-GB" sz="6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426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ABC8B-5383-4A82-827A-C8C0D6965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24802"/>
            <a:ext cx="9144000" cy="991846"/>
          </a:xfrm>
        </p:spPr>
        <p:txBody>
          <a:bodyPr>
            <a:noAutofit/>
          </a:bodyPr>
          <a:lstStyle/>
          <a:p>
            <a:r>
              <a:rPr lang="en-US" sz="8000" u="sng" dirty="0">
                <a:latin typeface="Comic Sans MS" panose="030F0702030302020204" pitchFamily="66" charset="0"/>
              </a:rPr>
              <a:t>Reading </a:t>
            </a:r>
            <a:endParaRPr lang="en-GB" sz="80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378E0E-C657-448D-8A91-2CF12AE70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1434" y="1773238"/>
            <a:ext cx="10349132" cy="1655762"/>
          </a:xfrm>
        </p:spPr>
        <p:txBody>
          <a:bodyPr>
            <a:noAutofit/>
          </a:bodyPr>
          <a:lstStyle/>
          <a:p>
            <a:r>
              <a:rPr lang="en-US" sz="6000" dirty="0">
                <a:latin typeface="Comic Sans MS" panose="030F0702030302020204" pitchFamily="66" charset="0"/>
              </a:rPr>
              <a:t>Reading folders will still come home every Wednesday with a new book. Folders should be sent into school everyday. </a:t>
            </a:r>
          </a:p>
          <a:p>
            <a:endParaRPr lang="en-GB" sz="6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152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ABC8B-5383-4A82-827A-C8C0D6965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24802"/>
            <a:ext cx="9144000" cy="991846"/>
          </a:xfrm>
        </p:spPr>
        <p:txBody>
          <a:bodyPr>
            <a:noAutofit/>
          </a:bodyPr>
          <a:lstStyle/>
          <a:p>
            <a:r>
              <a:rPr lang="en-US" sz="8000" u="sng" dirty="0">
                <a:latin typeface="Comic Sans MS" panose="030F0702030302020204" pitchFamily="66" charset="0"/>
              </a:rPr>
              <a:t>Reading </a:t>
            </a:r>
            <a:endParaRPr lang="en-GB" sz="8000" u="sng" dirty="0">
              <a:latin typeface="Comic Sans MS" panose="030F0702030302020204" pitchFamily="66" charset="0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22EE3C9-D611-4787-96B9-597A129A8E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63203"/>
            <a:ext cx="9144000" cy="1655762"/>
          </a:xfrm>
        </p:spPr>
        <p:txBody>
          <a:bodyPr>
            <a:normAutofit fontScale="25000" lnSpcReduction="20000"/>
          </a:bodyPr>
          <a:lstStyle/>
          <a:p>
            <a:pPr fontAlgn="base"/>
            <a:r>
              <a:rPr lang="en-US" sz="10900" dirty="0">
                <a:latin typeface="Comic Sans MS" panose="030F0702030302020204" pitchFamily="66" charset="0"/>
              </a:rPr>
              <a:t>Reading is always a priority in school and we work hard to make sure that the books are pitched at the correct level for your child. ​</a:t>
            </a:r>
          </a:p>
          <a:p>
            <a:pPr fontAlgn="base"/>
            <a:r>
              <a:rPr lang="en-US" sz="10900" dirty="0">
                <a:latin typeface="Comic Sans MS" panose="030F0702030302020204" pitchFamily="66" charset="0"/>
              </a:rPr>
              <a:t>​</a:t>
            </a:r>
          </a:p>
          <a:p>
            <a:pPr fontAlgn="base"/>
            <a:r>
              <a:rPr lang="en-US" sz="10900" dirty="0">
                <a:latin typeface="Comic Sans MS" panose="030F0702030302020204" pitchFamily="66" charset="0"/>
              </a:rPr>
              <a:t>This may mean that sometimes your child may need to re-read a book/set of books throughout the year.​</a:t>
            </a:r>
          </a:p>
          <a:p>
            <a:pPr fontAlgn="base"/>
            <a:r>
              <a:rPr lang="en-US" sz="10900" dirty="0">
                <a:latin typeface="Comic Sans MS" panose="030F0702030302020204" pitchFamily="66" charset="0"/>
              </a:rPr>
              <a:t>​</a:t>
            </a:r>
          </a:p>
          <a:p>
            <a:pPr fontAlgn="base"/>
            <a:r>
              <a:rPr lang="en-US" sz="10900" dirty="0">
                <a:latin typeface="Comic Sans MS" panose="030F0702030302020204" pitchFamily="66" charset="0"/>
              </a:rPr>
              <a:t>Re-reading helps to build fluency and understanding all of which are important skills that play a huge part in developing confident readers who can discuss and understanding a variety of texts.​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5146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ABC8B-5383-4A82-827A-C8C0D6965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24802"/>
            <a:ext cx="9144000" cy="991846"/>
          </a:xfrm>
        </p:spPr>
        <p:txBody>
          <a:bodyPr>
            <a:noAutofit/>
          </a:bodyPr>
          <a:lstStyle/>
          <a:p>
            <a:r>
              <a:rPr lang="en-US" sz="8000" u="sng" dirty="0">
                <a:latin typeface="Comic Sans MS" panose="030F0702030302020204" pitchFamily="66" charset="0"/>
              </a:rPr>
              <a:t>Reading </a:t>
            </a:r>
            <a:endParaRPr lang="en-GB" sz="80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378E0E-C657-448D-8A91-2CF12AE70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1434" y="1773238"/>
            <a:ext cx="10349132" cy="1655762"/>
          </a:xfrm>
        </p:spPr>
        <p:txBody>
          <a:bodyPr>
            <a:noAutofit/>
          </a:bodyPr>
          <a:lstStyle/>
          <a:p>
            <a:r>
              <a:rPr lang="en-US" sz="6000" dirty="0">
                <a:latin typeface="Comic Sans MS" panose="030F0702030302020204" pitchFamily="66" charset="0"/>
              </a:rPr>
              <a:t>Please read as much as possible at home and make a note in the reading record when you have read. </a:t>
            </a:r>
            <a:endParaRPr lang="en-GB" sz="6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8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ABC8B-5383-4A82-827A-C8C0D6965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24802"/>
            <a:ext cx="9144000" cy="991846"/>
          </a:xfrm>
        </p:spPr>
        <p:txBody>
          <a:bodyPr>
            <a:noAutofit/>
          </a:bodyPr>
          <a:lstStyle/>
          <a:p>
            <a:r>
              <a:rPr lang="en-US" sz="8000" u="sng" dirty="0">
                <a:latin typeface="Comic Sans MS" panose="030F0702030302020204" pitchFamily="66" charset="0"/>
              </a:rPr>
              <a:t>Library </a:t>
            </a:r>
            <a:endParaRPr lang="en-GB" sz="8000" u="sng" dirty="0"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378E0E-C657-448D-8A91-2CF12AE70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1434" y="2601119"/>
            <a:ext cx="10349132" cy="1655762"/>
          </a:xfrm>
        </p:spPr>
        <p:txBody>
          <a:bodyPr>
            <a:noAutofit/>
          </a:bodyPr>
          <a:lstStyle/>
          <a:p>
            <a:r>
              <a:rPr lang="en-US" sz="6000" dirty="0">
                <a:latin typeface="Comic Sans MS" panose="030F0702030302020204" pitchFamily="66" charset="0"/>
              </a:rPr>
              <a:t>Year 1 will visit the library every Monday afternoon. </a:t>
            </a:r>
          </a:p>
          <a:p>
            <a:endParaRPr lang="en-GB" sz="6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841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495</Words>
  <Application>Microsoft Office PowerPoint</Application>
  <PresentationFormat>Widescreen</PresentationFormat>
  <Paragraphs>62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Comic Sans MS</vt:lpstr>
      <vt:lpstr>Wingdings</vt:lpstr>
      <vt:lpstr>Office Theme</vt:lpstr>
      <vt:lpstr>Welcome to Year 1</vt:lpstr>
      <vt:lpstr>Staff in Year 1</vt:lpstr>
      <vt:lpstr>Timetable </vt:lpstr>
      <vt:lpstr>PE</vt:lpstr>
      <vt:lpstr>Thursday AM</vt:lpstr>
      <vt:lpstr>Reading </vt:lpstr>
      <vt:lpstr>Reading </vt:lpstr>
      <vt:lpstr>Reading </vt:lpstr>
      <vt:lpstr>Library </vt:lpstr>
      <vt:lpstr>Books </vt:lpstr>
      <vt:lpstr>PowerPoint Presentation</vt:lpstr>
      <vt:lpstr>Phonics screening</vt:lpstr>
      <vt:lpstr>Uniform</vt:lpstr>
      <vt:lpstr>Snack</vt:lpstr>
      <vt:lpstr>Show and tell</vt:lpstr>
      <vt:lpstr>Birthdays!</vt:lpstr>
      <vt:lpstr>Encouraging positivity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Year 1</dc:title>
  <dc:creator>Charlotte Partington</dc:creator>
  <cp:lastModifiedBy>Charlotte Partington</cp:lastModifiedBy>
  <cp:revision>22</cp:revision>
  <dcterms:created xsi:type="dcterms:W3CDTF">2023-08-30T16:20:24Z</dcterms:created>
  <dcterms:modified xsi:type="dcterms:W3CDTF">2025-09-04T13:45:21Z</dcterms:modified>
</cp:coreProperties>
</file>