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8" r:id="rId6"/>
    <p:sldId id="257" r:id="rId7"/>
    <p:sldId id="281" r:id="rId8"/>
    <p:sldId id="282" r:id="rId9"/>
    <p:sldId id="263" r:id="rId10"/>
    <p:sldId id="262" r:id="rId11"/>
    <p:sldId id="285" r:id="rId12"/>
    <p:sldId id="280" r:id="rId13"/>
    <p:sldId id="283" r:id="rId14"/>
    <p:sldId id="264" r:id="rId15"/>
    <p:sldId id="275" r:id="rId16"/>
    <p:sldId id="276" r:id="rId17"/>
    <p:sldId id="284" r:id="rId18"/>
    <p:sldId id="268" r:id="rId19"/>
    <p:sldId id="26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Hayes" initials="EH" lastIdx="1" clrIdx="0">
    <p:extLst>
      <p:ext uri="{19B8F6BF-5375-455C-9EA6-DF929625EA0E}">
        <p15:presenceInfo xmlns:p15="http://schemas.microsoft.com/office/powerpoint/2012/main" userId="S-1-5-21-4247155738-1582549676-557555258-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BFF"/>
    <a:srgbClr val="CD8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4660"/>
  </p:normalViewPr>
  <p:slideViewPr>
    <p:cSldViewPr>
      <p:cViewPr varScale="1">
        <p:scale>
          <a:sx n="67" d="100"/>
          <a:sy n="67" d="100"/>
        </p:scale>
        <p:origin x="13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67B41D-EBCB-4797-B89D-F46A40569EFC}" type="datetimeFigureOut">
              <a:rPr lang="en-GB" smtClean="0"/>
              <a:t>04/09/2025</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C9A1F7-5E65-46A2-93E2-0428256D4946}" type="slidenum">
              <a:rPr lang="en-GB" smtClean="0"/>
              <a:t>‹#›</a:t>
            </a:fld>
            <a:endParaRPr lang="en-GB"/>
          </a:p>
        </p:txBody>
      </p:sp>
    </p:spTree>
    <p:extLst>
      <p:ext uri="{BB962C8B-B14F-4D97-AF65-F5344CB8AC3E}">
        <p14:creationId xmlns:p14="http://schemas.microsoft.com/office/powerpoint/2010/main" val="74572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111D1E-585A-45CE-9AB4-58BAE675385A}" type="slidenum">
              <a:rPr lang="en-GB" smtClean="0"/>
              <a:t>12</a:t>
            </a:fld>
            <a:endParaRPr lang="en-GB"/>
          </a:p>
        </p:txBody>
      </p:sp>
    </p:spTree>
    <p:extLst>
      <p:ext uri="{BB962C8B-B14F-4D97-AF65-F5344CB8AC3E}">
        <p14:creationId xmlns:p14="http://schemas.microsoft.com/office/powerpoint/2010/main" val="299772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40963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7739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428788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6694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21572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3773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70AF49-797F-40BB-A175-B48230A431C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12443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70AF49-797F-40BB-A175-B48230A431C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49026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AF49-797F-40BB-A175-B48230A431C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93057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94157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6084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D85F9"/>
            </a:gs>
            <a:gs pos="50000">
              <a:srgbClr val="C7ABFF"/>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AF49-797F-40BB-A175-B48230A431CD}" type="datetimeFigureOut">
              <a:rPr lang="en-GB" smtClean="0"/>
              <a:t>04/09/2025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924C3-F989-4ECB-B02A-DAFDFA58DA42}" type="slidenum">
              <a:rPr lang="en-GB" smtClean="0"/>
              <a:t>‹#›</a:t>
            </a:fld>
            <a:endParaRPr lang="en-GB"/>
          </a:p>
        </p:txBody>
      </p:sp>
    </p:spTree>
    <p:extLst>
      <p:ext uri="{BB962C8B-B14F-4D97-AF65-F5344CB8AC3E}">
        <p14:creationId xmlns:p14="http://schemas.microsoft.com/office/powerpoint/2010/main" val="3676785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940" y="729822"/>
            <a:ext cx="7772400" cy="1470025"/>
          </a:xfrm>
        </p:spPr>
        <p:txBody>
          <a:bodyPr>
            <a:noAutofit/>
          </a:bodyPr>
          <a:lstStyle/>
          <a:p>
            <a:r>
              <a:rPr lang="en-GB" sz="8000" dirty="0">
                <a:latin typeface="Comic Sans MS" panose="030F0702030302020204" pitchFamily="66" charset="0"/>
                <a:cs typeface="CordiaUPC" panose="020B0304020202020204" pitchFamily="34" charset="-34"/>
              </a:rPr>
              <a:t>Welcome to Year 3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68" y="2852936"/>
            <a:ext cx="2353943" cy="2896618"/>
          </a:xfrm>
          <a:prstGeom prst="rect">
            <a:avLst/>
          </a:prstGeom>
        </p:spPr>
      </p:pic>
      <p:sp>
        <p:nvSpPr>
          <p:cNvPr id="7" name="Subtitle 2">
            <a:extLst>
              <a:ext uri="{FF2B5EF4-FFF2-40B4-BE49-F238E27FC236}">
                <a16:creationId xmlns:a16="http://schemas.microsoft.com/office/drawing/2014/main" id="{CA7A4367-AE8B-4C97-B38E-69573BA6750E}"/>
              </a:ext>
            </a:extLst>
          </p:cNvPr>
          <p:cNvSpPr txBox="1">
            <a:spLocks/>
          </p:cNvSpPr>
          <p:nvPr/>
        </p:nvSpPr>
        <p:spPr>
          <a:xfrm>
            <a:off x="827584" y="6017755"/>
            <a:ext cx="7848872" cy="7647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chemeClr val="tx1"/>
                </a:solidFill>
                <a:latin typeface="Comic Sans MS" panose="030F0702030302020204" pitchFamily="66" charset="0"/>
                <a:cs typeface="CordiaUPC" panose="020B0304020202020204" pitchFamily="34" charset="-34"/>
              </a:rPr>
              <a:t>Meet the Teacher 2025</a:t>
            </a:r>
          </a:p>
        </p:txBody>
      </p:sp>
    </p:spTree>
    <p:extLst>
      <p:ext uri="{BB962C8B-B14F-4D97-AF65-F5344CB8AC3E}">
        <p14:creationId xmlns:p14="http://schemas.microsoft.com/office/powerpoint/2010/main" val="17559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37727-7A4C-41C1-AA90-29B9E1E085B7}"/>
              </a:ext>
            </a:extLst>
          </p:cNvPr>
          <p:cNvSpPr>
            <a:spLocks noGrp="1"/>
          </p:cNvSpPr>
          <p:nvPr>
            <p:ph type="title"/>
          </p:nvPr>
        </p:nvSpPr>
        <p:spPr>
          <a:xfrm>
            <a:off x="457200" y="44624"/>
            <a:ext cx="8229600" cy="1143000"/>
          </a:xfrm>
        </p:spPr>
        <p:txBody>
          <a:bodyPr>
            <a:normAutofit/>
          </a:bodyPr>
          <a:lstStyle/>
          <a:p>
            <a:r>
              <a:rPr lang="en-US" sz="6600" dirty="0">
                <a:latin typeface="Comic Sans MS" panose="030F0702030302020204" pitchFamily="66" charset="0"/>
              </a:rPr>
              <a:t>Spelling</a:t>
            </a:r>
            <a:endParaRPr lang="en-GB" sz="6600" dirty="0">
              <a:latin typeface="Comic Sans MS" panose="030F0702030302020204" pitchFamily="66" charset="0"/>
            </a:endParaRPr>
          </a:p>
        </p:txBody>
      </p:sp>
      <p:sp>
        <p:nvSpPr>
          <p:cNvPr id="7" name="Content Placeholder 2">
            <a:extLst>
              <a:ext uri="{FF2B5EF4-FFF2-40B4-BE49-F238E27FC236}">
                <a16:creationId xmlns:a16="http://schemas.microsoft.com/office/drawing/2014/main" id="{32D04278-E0CD-43E0-BE06-9BC6532C1B94}"/>
              </a:ext>
            </a:extLst>
          </p:cNvPr>
          <p:cNvSpPr>
            <a:spLocks noGrp="1"/>
          </p:cNvSpPr>
          <p:nvPr>
            <p:ph idx="1"/>
          </p:nvPr>
        </p:nvSpPr>
        <p:spPr>
          <a:xfrm>
            <a:off x="107504" y="1340768"/>
            <a:ext cx="8928992" cy="5400600"/>
          </a:xfrm>
        </p:spPr>
        <p:txBody>
          <a:bodyPr>
            <a:normAutofit fontScale="85000" lnSpcReduction="20000"/>
          </a:bodyPr>
          <a:lstStyle/>
          <a:p>
            <a:pPr marL="34290" indent="0">
              <a:buNone/>
            </a:pPr>
            <a:r>
              <a:rPr lang="en-US" sz="2400" dirty="0">
                <a:latin typeface="Comic Sans MS" panose="030F0702030302020204" pitchFamily="66" charset="0"/>
              </a:rPr>
              <a:t>Spelling of the HFW will continue to come home as they did last year. From monitoring the progress in children’s writing we have found that this has had a positive impact in improving standards. These weekly HFW will be tested on a Monday morning.</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This is only a small section of our spelling curriculum and we continue to teach the National Curriculum for each year groups spelling. </a:t>
            </a:r>
          </a:p>
          <a:p>
            <a:pPr marL="34290" indent="0">
              <a:buNone/>
            </a:pPr>
            <a:r>
              <a:rPr lang="en-US" sz="2400" dirty="0">
                <a:latin typeface="Comic Sans MS" panose="030F0702030302020204" pitchFamily="66" charset="0"/>
              </a:rPr>
              <a:t>On each class page on our website, you will find a breakdown of the spelling rules which will be taught each week. There are also  a list of example words to match the rule. </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In spelling we aim to teach children how to spell and spot mistakes rather than a list of words which they may never use in their writing and are likely to forget as they are not applying them. </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If you wish to help at home with your child’s spelling you can find the spelling overview for each half term on your child’s class page in the knowledge </a:t>
            </a:r>
            <a:r>
              <a:rPr lang="en-US" sz="2400" dirty="0" err="1">
                <a:latin typeface="Comic Sans MS" panose="030F0702030302020204" pitchFamily="66" charset="0"/>
              </a:rPr>
              <a:t>organiser</a:t>
            </a:r>
            <a:r>
              <a:rPr lang="en-US" sz="2400" dirty="0">
                <a:latin typeface="Comic Sans MS" panose="030F0702030302020204" pitchFamily="66" charset="0"/>
              </a:rPr>
              <a:t> section. Alongside this there are a list of ideas of how you can support your child at home with their spelling through games and activities. </a:t>
            </a:r>
          </a:p>
        </p:txBody>
      </p:sp>
    </p:spTree>
    <p:extLst>
      <p:ext uri="{BB962C8B-B14F-4D97-AF65-F5344CB8AC3E}">
        <p14:creationId xmlns:p14="http://schemas.microsoft.com/office/powerpoint/2010/main" val="209527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6413" y="97601"/>
            <a:ext cx="8229600" cy="1143000"/>
          </a:xfrm>
        </p:spPr>
        <p:txBody>
          <a:bodyPr>
            <a:noAutofit/>
          </a:bodyPr>
          <a:lstStyle/>
          <a:p>
            <a:r>
              <a:rPr lang="en-GB" sz="4800" u="sng" dirty="0">
                <a:latin typeface="Comic Sans MS" panose="030F0702030302020204" pitchFamily="66" charset="0"/>
                <a:cs typeface="CordiaUPC" panose="020B0304020202020204" pitchFamily="34" charset="-34"/>
              </a:rPr>
              <a:t>Multiplication Tables</a:t>
            </a:r>
          </a:p>
        </p:txBody>
      </p:sp>
      <p:sp>
        <p:nvSpPr>
          <p:cNvPr id="2" name="Rectangle 1"/>
          <p:cNvSpPr/>
          <p:nvPr/>
        </p:nvSpPr>
        <p:spPr>
          <a:xfrm>
            <a:off x="506413" y="1060628"/>
            <a:ext cx="7673209" cy="3416320"/>
          </a:xfrm>
          <a:prstGeom prst="rect">
            <a:avLst/>
          </a:prstGeom>
        </p:spPr>
        <p:txBody>
          <a:bodyPr wrap="square">
            <a:spAutoFit/>
          </a:bodyPr>
          <a:lstStyle/>
          <a:p>
            <a:pPr algn="ctr"/>
            <a:r>
              <a:rPr lang="en-GB" sz="2400" dirty="0">
                <a:solidFill>
                  <a:srgbClr val="16253D"/>
                </a:solidFill>
                <a:latin typeface="Comic Sans MS" panose="030F0702030302020204" pitchFamily="66" charset="0"/>
              </a:rPr>
              <a:t>In year 3 we build a strong understanding of multiplication and begin to learn all of the times tables. By the end of Year 4 all children are expected to know their times tables up to 12 x 12. They need to know them off by heart and be able to recall answers at speed. The work we do in Year 3, both at school and at home, is vital to make sure we are ready for all future numberwork as it becomes increasingly complex. </a:t>
            </a:r>
            <a:endParaRPr lang="en-GB" sz="2400" dirty="0">
              <a:latin typeface="Comic Sans MS" panose="030F0702030302020204" pitchFamily="66" charset="0"/>
            </a:endParaRPr>
          </a:p>
        </p:txBody>
      </p:sp>
      <p:pic>
        <p:nvPicPr>
          <p:cNvPr id="11" name="Picture 10"/>
          <p:cNvPicPr>
            <a:picLocks noChangeAspect="1"/>
          </p:cNvPicPr>
          <p:nvPr/>
        </p:nvPicPr>
        <p:blipFill>
          <a:blip r:embed="rId2"/>
          <a:stretch>
            <a:fillRect/>
          </a:stretch>
        </p:blipFill>
        <p:spPr>
          <a:xfrm>
            <a:off x="5901854" y="4521315"/>
            <a:ext cx="2667694" cy="2223078"/>
          </a:xfrm>
          <a:prstGeom prst="rect">
            <a:avLst/>
          </a:prstGeom>
        </p:spPr>
      </p:pic>
      <p:pic>
        <p:nvPicPr>
          <p:cNvPr id="3" name="Picture 2">
            <a:extLst>
              <a:ext uri="{FF2B5EF4-FFF2-40B4-BE49-F238E27FC236}">
                <a16:creationId xmlns:a16="http://schemas.microsoft.com/office/drawing/2014/main" id="{1D05785E-3F73-4FDA-BAA7-2F8070DAFFD1}"/>
              </a:ext>
            </a:extLst>
          </p:cNvPr>
          <p:cNvPicPr>
            <a:picLocks noChangeAspect="1"/>
          </p:cNvPicPr>
          <p:nvPr/>
        </p:nvPicPr>
        <p:blipFill>
          <a:blip r:embed="rId3"/>
          <a:stretch>
            <a:fillRect/>
          </a:stretch>
        </p:blipFill>
        <p:spPr>
          <a:xfrm>
            <a:off x="3370620" y="4813869"/>
            <a:ext cx="1944793" cy="1944793"/>
          </a:xfrm>
          <a:prstGeom prst="rect">
            <a:avLst/>
          </a:prstGeom>
        </p:spPr>
      </p:pic>
      <p:pic>
        <p:nvPicPr>
          <p:cNvPr id="5" name="Picture 4">
            <a:extLst>
              <a:ext uri="{FF2B5EF4-FFF2-40B4-BE49-F238E27FC236}">
                <a16:creationId xmlns:a16="http://schemas.microsoft.com/office/drawing/2014/main" id="{B3597D88-8B24-4F40-8414-0E46E6C3B4D7}"/>
              </a:ext>
            </a:extLst>
          </p:cNvPr>
          <p:cNvPicPr>
            <a:picLocks noChangeAspect="1"/>
          </p:cNvPicPr>
          <p:nvPr/>
        </p:nvPicPr>
        <p:blipFill>
          <a:blip r:embed="rId4"/>
          <a:stretch>
            <a:fillRect/>
          </a:stretch>
        </p:blipFill>
        <p:spPr>
          <a:xfrm>
            <a:off x="133679" y="4125862"/>
            <a:ext cx="2206074" cy="2732138"/>
          </a:xfrm>
          <a:prstGeom prst="rect">
            <a:avLst/>
          </a:prstGeom>
        </p:spPr>
      </p:pic>
    </p:spTree>
    <p:extLst>
      <p:ext uri="{BB962C8B-B14F-4D97-AF65-F5344CB8AC3E}">
        <p14:creationId xmlns:p14="http://schemas.microsoft.com/office/powerpoint/2010/main" val="94761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49960" cy="1368152"/>
          </a:xfrm>
        </p:spPr>
        <p:txBody>
          <a:bodyPr>
            <a:noAutofit/>
          </a:bodyPr>
          <a:lstStyle/>
          <a:p>
            <a:r>
              <a:rPr lang="en-GB" sz="6600" dirty="0">
                <a:latin typeface="Comic Sans MS" panose="030F0702030302020204" pitchFamily="66" charset="0"/>
                <a:cs typeface="CordiaUPC" panose="020B0304020202020204" pitchFamily="34" charset="-34"/>
              </a:rPr>
              <a:t>It’s good to be green!</a:t>
            </a:r>
          </a:p>
        </p:txBody>
      </p:sp>
      <p:pic>
        <p:nvPicPr>
          <p:cNvPr id="6" name="Picture 5">
            <a:extLst>
              <a:ext uri="{FF2B5EF4-FFF2-40B4-BE49-F238E27FC236}">
                <a16:creationId xmlns:a16="http://schemas.microsoft.com/office/drawing/2014/main" id="{9F086898-C5D3-4E36-8984-07FF414AD524}"/>
              </a:ext>
            </a:extLst>
          </p:cNvPr>
          <p:cNvPicPr>
            <a:picLocks noChangeAspect="1"/>
          </p:cNvPicPr>
          <p:nvPr/>
        </p:nvPicPr>
        <p:blipFill rotWithShape="1">
          <a:blip r:embed="rId3"/>
          <a:srcRect l="33463" t="20586" r="34250" b="7980"/>
          <a:stretch/>
        </p:blipFill>
        <p:spPr>
          <a:xfrm>
            <a:off x="2576705" y="1403040"/>
            <a:ext cx="4096549" cy="5095708"/>
          </a:xfrm>
          <a:prstGeom prst="rect">
            <a:avLst/>
          </a:prstGeom>
        </p:spPr>
      </p:pic>
      <p:sp>
        <p:nvSpPr>
          <p:cNvPr id="4" name="Cloud 3">
            <a:extLst>
              <a:ext uri="{FF2B5EF4-FFF2-40B4-BE49-F238E27FC236}">
                <a16:creationId xmlns:a16="http://schemas.microsoft.com/office/drawing/2014/main" id="{9D6E306F-B29F-4077-8F9C-16C7B9224661}"/>
              </a:ext>
            </a:extLst>
          </p:cNvPr>
          <p:cNvSpPr/>
          <p:nvPr/>
        </p:nvSpPr>
        <p:spPr>
          <a:xfrm rot="546518">
            <a:off x="198895" y="1518244"/>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0A9F0568-2313-4599-AF02-57FC886F0DD8}"/>
              </a:ext>
            </a:extLst>
          </p:cNvPr>
          <p:cNvSpPr txBox="1"/>
          <p:nvPr/>
        </p:nvSpPr>
        <p:spPr>
          <a:xfrm>
            <a:off x="646555" y="1762508"/>
            <a:ext cx="1369312" cy="954107"/>
          </a:xfrm>
          <a:prstGeom prst="rect">
            <a:avLst/>
          </a:prstGeom>
          <a:noFill/>
        </p:spPr>
        <p:txBody>
          <a:bodyPr wrap="square" rtlCol="0">
            <a:spAutoFit/>
          </a:bodyPr>
          <a:lstStyle/>
          <a:p>
            <a:pPr algn="ctr"/>
            <a:r>
              <a:rPr lang="en-GB" sz="2800" b="1" dirty="0">
                <a:latin typeface="Comic Sans MS" panose="030F0702030302020204" pitchFamily="66" charset="0"/>
                <a:cs typeface="CordiaUPC" panose="020B0304020202020204" pitchFamily="34" charset="-34"/>
              </a:rPr>
              <a:t>Dojo points</a:t>
            </a:r>
          </a:p>
        </p:txBody>
      </p:sp>
      <p:sp>
        <p:nvSpPr>
          <p:cNvPr id="7" name="Cloud 6">
            <a:extLst>
              <a:ext uri="{FF2B5EF4-FFF2-40B4-BE49-F238E27FC236}">
                <a16:creationId xmlns:a16="http://schemas.microsoft.com/office/drawing/2014/main" id="{B1054B5D-FEC3-4D54-9756-E6D9112C3743}"/>
              </a:ext>
            </a:extLst>
          </p:cNvPr>
          <p:cNvSpPr/>
          <p:nvPr/>
        </p:nvSpPr>
        <p:spPr>
          <a:xfrm rot="546518">
            <a:off x="186393" y="3360257"/>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5B3B9927-F777-4DF8-9A45-B5BEE400A437}"/>
              </a:ext>
            </a:extLst>
          </p:cNvPr>
          <p:cNvSpPr txBox="1"/>
          <p:nvPr/>
        </p:nvSpPr>
        <p:spPr>
          <a:xfrm>
            <a:off x="634053" y="3604521"/>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Star of the Week</a:t>
            </a:r>
          </a:p>
        </p:txBody>
      </p:sp>
      <p:sp>
        <p:nvSpPr>
          <p:cNvPr id="9" name="Cloud 8">
            <a:extLst>
              <a:ext uri="{FF2B5EF4-FFF2-40B4-BE49-F238E27FC236}">
                <a16:creationId xmlns:a16="http://schemas.microsoft.com/office/drawing/2014/main" id="{B5A3DEFD-B20F-4D53-92A1-31235D0C3600}"/>
              </a:ext>
            </a:extLst>
          </p:cNvPr>
          <p:cNvSpPr/>
          <p:nvPr/>
        </p:nvSpPr>
        <p:spPr>
          <a:xfrm rot="546518">
            <a:off x="6786432" y="3105193"/>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053F89C5-0E34-4C45-926B-E76A737A890D}"/>
              </a:ext>
            </a:extLst>
          </p:cNvPr>
          <p:cNvSpPr txBox="1"/>
          <p:nvPr/>
        </p:nvSpPr>
        <p:spPr>
          <a:xfrm>
            <a:off x="7234092" y="3349457"/>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Green all week stickers</a:t>
            </a:r>
          </a:p>
        </p:txBody>
      </p:sp>
      <p:sp>
        <p:nvSpPr>
          <p:cNvPr id="11" name="Cloud 10">
            <a:extLst>
              <a:ext uri="{FF2B5EF4-FFF2-40B4-BE49-F238E27FC236}">
                <a16:creationId xmlns:a16="http://schemas.microsoft.com/office/drawing/2014/main" id="{ACD09BD5-D378-49D0-A26E-41AE971BE039}"/>
              </a:ext>
            </a:extLst>
          </p:cNvPr>
          <p:cNvSpPr/>
          <p:nvPr/>
        </p:nvSpPr>
        <p:spPr>
          <a:xfrm rot="546518">
            <a:off x="6786431" y="4862506"/>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FA21A5B8-AE2C-4292-8C53-431AFC134116}"/>
              </a:ext>
            </a:extLst>
          </p:cNvPr>
          <p:cNvSpPr txBox="1"/>
          <p:nvPr/>
        </p:nvSpPr>
        <p:spPr>
          <a:xfrm>
            <a:off x="7049282" y="5227240"/>
            <a:ext cx="1747516" cy="707886"/>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Gold</a:t>
            </a:r>
          </a:p>
          <a:p>
            <a:pPr algn="ctr"/>
            <a:r>
              <a:rPr lang="en-GB" sz="2000" b="1" dirty="0">
                <a:latin typeface="Comic Sans MS" panose="030F0702030302020204" pitchFamily="66" charset="0"/>
                <a:cs typeface="CordiaUPC" panose="020B0304020202020204" pitchFamily="34" charset="-34"/>
              </a:rPr>
              <a:t>certificates</a:t>
            </a:r>
          </a:p>
        </p:txBody>
      </p:sp>
      <p:sp>
        <p:nvSpPr>
          <p:cNvPr id="13" name="Cloud 12">
            <a:extLst>
              <a:ext uri="{FF2B5EF4-FFF2-40B4-BE49-F238E27FC236}">
                <a16:creationId xmlns:a16="http://schemas.microsoft.com/office/drawing/2014/main" id="{B1046B0A-C307-4D86-9C99-1908874CF2F3}"/>
              </a:ext>
            </a:extLst>
          </p:cNvPr>
          <p:cNvSpPr/>
          <p:nvPr/>
        </p:nvSpPr>
        <p:spPr>
          <a:xfrm rot="546518">
            <a:off x="186393" y="5165521"/>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729B5AC8-4D59-470A-8686-80F12808CC95}"/>
              </a:ext>
            </a:extLst>
          </p:cNvPr>
          <p:cNvSpPr txBox="1"/>
          <p:nvPr/>
        </p:nvSpPr>
        <p:spPr>
          <a:xfrm>
            <a:off x="634053" y="5409785"/>
            <a:ext cx="1369312" cy="707886"/>
          </a:xfrm>
          <a:prstGeom prst="rect">
            <a:avLst/>
          </a:prstGeom>
          <a:noFill/>
        </p:spPr>
        <p:txBody>
          <a:bodyPr wrap="square" rtlCol="0">
            <a:spAutoFit/>
          </a:bodyPr>
          <a:lstStyle/>
          <a:p>
            <a:pPr algn="ctr"/>
            <a:r>
              <a:rPr lang="en-GB" sz="2000" b="1" dirty="0" err="1">
                <a:latin typeface="Comic Sans MS" panose="030F0702030302020204" pitchFamily="66" charset="0"/>
                <a:cs typeface="CordiaUPC" panose="020B0304020202020204" pitchFamily="34" charset="-34"/>
              </a:rPr>
              <a:t>Edgworth</a:t>
            </a:r>
            <a:r>
              <a:rPr lang="en-GB" sz="2000" b="1" dirty="0">
                <a:latin typeface="Comic Sans MS" panose="030F0702030302020204" pitchFamily="66" charset="0"/>
                <a:cs typeface="CordiaUPC" panose="020B0304020202020204" pitchFamily="34" charset="-34"/>
              </a:rPr>
              <a:t> Authors</a:t>
            </a:r>
          </a:p>
        </p:txBody>
      </p:sp>
      <p:sp>
        <p:nvSpPr>
          <p:cNvPr id="15" name="Cloud 14">
            <a:extLst>
              <a:ext uri="{FF2B5EF4-FFF2-40B4-BE49-F238E27FC236}">
                <a16:creationId xmlns:a16="http://schemas.microsoft.com/office/drawing/2014/main" id="{51B7464D-027B-4957-AA45-54B698FF9557}"/>
              </a:ext>
            </a:extLst>
          </p:cNvPr>
          <p:cNvSpPr/>
          <p:nvPr/>
        </p:nvSpPr>
        <p:spPr>
          <a:xfrm rot="546518">
            <a:off x="6786432" y="1273818"/>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BD452BCB-8EAB-4D1F-B9B9-4F852521B108}"/>
              </a:ext>
            </a:extLst>
          </p:cNvPr>
          <p:cNvSpPr txBox="1"/>
          <p:nvPr/>
        </p:nvSpPr>
        <p:spPr>
          <a:xfrm>
            <a:off x="7234092" y="1518082"/>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Head Teachers Award</a:t>
            </a:r>
          </a:p>
        </p:txBody>
      </p:sp>
    </p:spTree>
    <p:extLst>
      <p:ext uri="{BB962C8B-B14F-4D97-AF65-F5344CB8AC3E}">
        <p14:creationId xmlns:p14="http://schemas.microsoft.com/office/powerpoint/2010/main" val="79159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pPr algn="l"/>
            <a:r>
              <a:rPr lang="en-GB" sz="4800" u="sng" dirty="0">
                <a:latin typeface="Comic Sans MS" panose="030F0702030302020204" pitchFamily="66" charset="0"/>
                <a:cs typeface="CordiaUPC" panose="020B0304020202020204" pitchFamily="34" charset="-34"/>
              </a:rPr>
              <a:t>General information</a:t>
            </a:r>
          </a:p>
        </p:txBody>
      </p:sp>
      <p:sp>
        <p:nvSpPr>
          <p:cNvPr id="3" name="Content Placeholder 2"/>
          <p:cNvSpPr>
            <a:spLocks noGrp="1"/>
          </p:cNvSpPr>
          <p:nvPr>
            <p:ph idx="1"/>
          </p:nvPr>
        </p:nvSpPr>
        <p:spPr>
          <a:xfrm>
            <a:off x="215516" y="907502"/>
            <a:ext cx="8712968" cy="6264696"/>
          </a:xfrm>
        </p:spPr>
        <p:txBody>
          <a:bodyPr>
            <a:noAutofit/>
          </a:bodyPr>
          <a:lstStyle/>
          <a:p>
            <a:pPr>
              <a:buFontTx/>
              <a:buChar char="-"/>
            </a:pPr>
            <a:r>
              <a:rPr lang="en-GB" sz="2000" b="1" dirty="0">
                <a:latin typeface="Comic Sans MS" panose="030F0702030302020204" pitchFamily="66" charset="0"/>
                <a:cs typeface="CordiaUPC" panose="020B0304020202020204" pitchFamily="34" charset="-34"/>
              </a:rPr>
              <a:t>Tuck shop:</a:t>
            </a:r>
            <a:r>
              <a:rPr lang="en-GB" sz="2000" dirty="0">
                <a:latin typeface="Comic Sans MS" panose="030F0702030302020204" pitchFamily="66" charset="0"/>
                <a:cs typeface="CordiaUPC" panose="020B0304020202020204" pitchFamily="34" charset="-34"/>
              </a:rPr>
              <a:t>  Monday, Wednesday, Friday</a:t>
            </a:r>
          </a:p>
          <a:p>
            <a:pPr marL="0" indent="0">
              <a:buNone/>
            </a:pPr>
            <a:endParaRPr lang="en-GB" sz="2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Healthy snack: </a:t>
            </a:r>
            <a:r>
              <a:rPr lang="en-GB" sz="2000" dirty="0">
                <a:latin typeface="Comic Sans MS" panose="030F0702030302020204" pitchFamily="66" charset="0"/>
                <a:cs typeface="CordiaUPC" panose="020B0304020202020204" pitchFamily="34" charset="-34"/>
              </a:rPr>
              <a:t>preferably fruit/ veg. </a:t>
            </a:r>
            <a:r>
              <a:rPr lang="en-US" sz="2000" dirty="0">
                <a:latin typeface="Comic Sans MS" panose="030F0702030302020204" pitchFamily="66" charset="0"/>
                <a:cs typeface="CordiaUPC" panose="020B0304020202020204" pitchFamily="34" charset="-34"/>
              </a:rPr>
              <a:t>B</a:t>
            </a:r>
            <a:r>
              <a:rPr lang="en-GB" sz="2000" dirty="0">
                <a:latin typeface="Comic Sans MS" panose="030F0702030302020204" pitchFamily="66" charset="0"/>
                <a:cs typeface="CordiaUPC" panose="020B0304020202020204" pitchFamily="34" charset="-34"/>
              </a:rPr>
              <a:t>ottles of water only please (no juice) in school.</a:t>
            </a:r>
          </a:p>
          <a:p>
            <a:pPr>
              <a:buFontTx/>
              <a:buChar char="-"/>
            </a:pPr>
            <a:endParaRPr lang="en-US" sz="1800" dirty="0">
              <a:latin typeface="Comic Sans MS" panose="030F0702030302020204" pitchFamily="66" charset="0"/>
              <a:cs typeface="CordiaUPC" panose="020B0304020202020204" pitchFamily="34" charset="-34"/>
            </a:endParaRPr>
          </a:p>
          <a:p>
            <a:pPr marL="0" indent="0">
              <a:buNone/>
            </a:pPr>
            <a:endParaRPr lang="en-GB" sz="2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Uniform: </a:t>
            </a:r>
            <a:r>
              <a:rPr lang="en-GB" sz="2000" dirty="0">
                <a:latin typeface="Comic Sans MS" panose="030F0702030302020204" pitchFamily="66" charset="0"/>
                <a:cs typeface="CordiaUPC" panose="020B0304020202020204" pitchFamily="34" charset="-34"/>
              </a:rPr>
              <a:t>White shirt, tie, jumper/ cardigan with school logo, grey        </a:t>
            </a:r>
          </a:p>
          <a:p>
            <a:pPr marL="0" indent="0">
              <a:buNone/>
            </a:pPr>
            <a:r>
              <a:rPr lang="en-GB" sz="2000" dirty="0">
                <a:latin typeface="Comic Sans MS" panose="030F0702030302020204" pitchFamily="66" charset="0"/>
                <a:cs typeface="CordiaUPC" panose="020B0304020202020204" pitchFamily="34" charset="-34"/>
              </a:rPr>
              <a:t>                    trousers/ shorts, grey skirt, white socks, black shoes (no    </a:t>
            </a:r>
          </a:p>
          <a:p>
            <a:pPr marL="0" indent="0">
              <a:buNone/>
            </a:pPr>
            <a:r>
              <a:rPr lang="en-GB" sz="2000" dirty="0">
                <a:latin typeface="Comic Sans MS" panose="030F0702030302020204" pitchFamily="66" charset="0"/>
                <a:cs typeface="CordiaUPC" panose="020B0304020202020204" pitchFamily="34" charset="-34"/>
              </a:rPr>
              <a:t>                    trainers)</a:t>
            </a:r>
            <a:br>
              <a:rPr lang="en-GB" sz="2000" dirty="0">
                <a:latin typeface="Comic Sans MS" panose="030F0702030302020204" pitchFamily="66" charset="0"/>
                <a:cs typeface="CordiaUPC" panose="020B0304020202020204" pitchFamily="34" charset="-34"/>
              </a:rPr>
            </a:br>
            <a:endParaRPr lang="en-GB" sz="20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PE kit: </a:t>
            </a:r>
            <a:r>
              <a:rPr lang="en-GB" sz="2000" dirty="0">
                <a:latin typeface="Comic Sans MS" panose="030F0702030302020204" pitchFamily="66" charset="0"/>
                <a:cs typeface="CordiaUPC" panose="020B0304020202020204" pitchFamily="34" charset="-34"/>
              </a:rPr>
              <a:t>School PE kit, black plimsolls. Joggers and a  </a:t>
            </a:r>
          </a:p>
          <a:p>
            <a:pPr marL="0" indent="0">
              <a:buNone/>
            </a:pPr>
            <a:r>
              <a:rPr lang="en-GB" sz="2000" dirty="0">
                <a:latin typeface="Comic Sans MS" panose="030F0702030302020204" pitchFamily="66" charset="0"/>
                <a:cs typeface="CordiaUPC" panose="020B0304020202020204" pitchFamily="34" charset="-34"/>
              </a:rPr>
              <a:t>                jacket can be worn during colder months. </a:t>
            </a:r>
          </a:p>
          <a:p>
            <a:pPr marL="0" indent="0">
              <a:buNone/>
            </a:pPr>
            <a:r>
              <a:rPr lang="en-GB" sz="2000" dirty="0">
                <a:latin typeface="Comic Sans MS" panose="030F0702030302020204" pitchFamily="66" charset="0"/>
                <a:cs typeface="CordiaUPC" panose="020B0304020202020204" pitchFamily="34" charset="-34"/>
              </a:rPr>
              <a:t>                           * All children will come into school in their PE kit.</a:t>
            </a:r>
          </a:p>
          <a:p>
            <a:pPr marL="0" indent="0">
              <a:buNone/>
            </a:pPr>
            <a:r>
              <a:rPr lang="en-US" sz="2000" dirty="0">
                <a:latin typeface="Comic Sans MS" panose="030F0702030302020204" pitchFamily="66" charset="0"/>
                <a:cs typeface="CordiaUPC" panose="020B0304020202020204" pitchFamily="34" charset="-34"/>
              </a:rPr>
              <a:t>	</a:t>
            </a:r>
            <a:r>
              <a:rPr lang="en-GB" sz="2000" dirty="0">
                <a:latin typeface="Comic Sans MS" panose="030F0702030302020204" pitchFamily="66" charset="0"/>
                <a:cs typeface="CordiaUPC" panose="020B0304020202020204" pitchFamily="34" charset="-34"/>
              </a:rPr>
              <a:t>	   * Plimsols should be left in school.</a:t>
            </a:r>
          </a:p>
          <a:p>
            <a:pPr marL="0" indent="0">
              <a:buNone/>
            </a:pPr>
            <a:r>
              <a:rPr lang="en-US" sz="500" dirty="0">
                <a:latin typeface="Comic Sans MS" panose="030F0702030302020204" pitchFamily="66" charset="0"/>
                <a:cs typeface="CordiaUPC" panose="020B0304020202020204" pitchFamily="34" charset="-34"/>
              </a:rPr>
              <a:t>		</a:t>
            </a:r>
          </a:p>
          <a:p>
            <a:pPr>
              <a:buFontTx/>
              <a:buChar char="-"/>
            </a:pPr>
            <a:r>
              <a:rPr lang="en-US" sz="2000" b="1" dirty="0">
                <a:latin typeface="Comic Sans MS" panose="030F0702030302020204" pitchFamily="66" charset="0"/>
                <a:cs typeface="CordiaUPC" panose="020B0304020202020204" pitchFamily="34" charset="-34"/>
              </a:rPr>
              <a:t>H</a:t>
            </a:r>
            <a:r>
              <a:rPr lang="en-GB" sz="2000" b="1" dirty="0">
                <a:latin typeface="Comic Sans MS" panose="030F0702030302020204" pitchFamily="66" charset="0"/>
                <a:cs typeface="CordiaUPC" panose="020B0304020202020204" pitchFamily="34" charset="-34"/>
              </a:rPr>
              <a:t>air- </a:t>
            </a:r>
            <a:r>
              <a:rPr lang="en-GB" sz="2000" dirty="0">
                <a:latin typeface="Comic Sans MS" panose="030F0702030302020204" pitchFamily="66" charset="0"/>
                <a:cs typeface="CordiaUPC" panose="020B0304020202020204" pitchFamily="34" charset="-34"/>
              </a:rPr>
              <a:t>children with shoulder length hair must tie it up. Staff will have bobbles in school if children forget so please don’t worry.</a:t>
            </a:r>
          </a:p>
          <a:p>
            <a:pPr>
              <a:buFontTx/>
              <a:buChar char="-"/>
            </a:pPr>
            <a:endParaRPr lang="en-GB" sz="1800" dirty="0">
              <a:latin typeface="Comic Sans MS" panose="030F0702030302020204" pitchFamily="66" charset="0"/>
              <a:cs typeface="CordiaUPC" panose="020B0304020202020204" pitchFamily="34" charset="-34"/>
            </a:endParaRPr>
          </a:p>
          <a:p>
            <a:pPr marL="0" indent="0">
              <a:buNone/>
            </a:pPr>
            <a:r>
              <a:rPr lang="en-US" sz="2000" b="1" dirty="0">
                <a:latin typeface="Comic Sans MS" panose="030F0702030302020204" pitchFamily="66" charset="0"/>
                <a:cs typeface="CordiaUPC" panose="020B0304020202020204" pitchFamily="34" charset="-34"/>
              </a:rPr>
              <a:t>- No toys or items from home in school. </a:t>
            </a:r>
            <a:endParaRPr lang="en-GB" sz="2000" b="1" dirty="0">
              <a:latin typeface="Comic Sans MS" panose="030F0702030302020204" pitchFamily="66" charset="0"/>
              <a:cs typeface="CordiaUPC" panose="020B0304020202020204" pitchFamily="34" charset="-34"/>
            </a:endParaRPr>
          </a:p>
        </p:txBody>
      </p:sp>
    </p:spTree>
    <p:extLst>
      <p:ext uri="{BB962C8B-B14F-4D97-AF65-F5344CB8AC3E}">
        <p14:creationId xmlns:p14="http://schemas.microsoft.com/office/powerpoint/2010/main" val="307244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pPr algn="l"/>
            <a:r>
              <a:rPr lang="en-GB" sz="4800" u="sng" dirty="0">
                <a:latin typeface="Comic Sans MS" panose="030F0702030302020204" pitchFamily="66" charset="0"/>
                <a:cs typeface="CordiaUPC" panose="020B0304020202020204" pitchFamily="34" charset="-34"/>
              </a:rPr>
              <a:t>General information</a:t>
            </a:r>
          </a:p>
        </p:txBody>
      </p:sp>
      <p:sp>
        <p:nvSpPr>
          <p:cNvPr id="6" name="Title 1">
            <a:extLst>
              <a:ext uri="{FF2B5EF4-FFF2-40B4-BE49-F238E27FC236}">
                <a16:creationId xmlns:a16="http://schemas.microsoft.com/office/drawing/2014/main" id="{06F93CC1-8097-43C5-BA5A-E0CF0BE6FEB8}"/>
              </a:ext>
            </a:extLst>
          </p:cNvPr>
          <p:cNvSpPr txBox="1">
            <a:spLocks/>
          </p:cNvSpPr>
          <p:nvPr/>
        </p:nvSpPr>
        <p:spPr>
          <a:xfrm>
            <a:off x="-685800" y="971600"/>
            <a:ext cx="10515600" cy="5577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u="sng" dirty="0">
                <a:latin typeface="Comic Sans MS" panose="030F0702030302020204" pitchFamily="66" charset="0"/>
                <a:cs typeface="Arial" panose="020B0604020202020204" pitchFamily="34" charset="0"/>
              </a:rPr>
              <a:t>It’s your birthday? Then you can come to school in non-uniform!</a:t>
            </a:r>
          </a:p>
        </p:txBody>
      </p:sp>
      <p:sp>
        <p:nvSpPr>
          <p:cNvPr id="7" name="Content Placeholder 2">
            <a:extLst>
              <a:ext uri="{FF2B5EF4-FFF2-40B4-BE49-F238E27FC236}">
                <a16:creationId xmlns:a16="http://schemas.microsoft.com/office/drawing/2014/main" id="{F44E12D2-4EEC-4D33-BC1B-B0D43D3D9A03}"/>
              </a:ext>
            </a:extLst>
          </p:cNvPr>
          <p:cNvSpPr>
            <a:spLocks noGrp="1"/>
          </p:cNvSpPr>
          <p:nvPr>
            <p:ph idx="1"/>
          </p:nvPr>
        </p:nvSpPr>
        <p:spPr>
          <a:xfrm>
            <a:off x="251520" y="1916832"/>
            <a:ext cx="8640960" cy="5254095"/>
          </a:xfrm>
        </p:spPr>
        <p:txBody>
          <a:bodyPr>
            <a:normAutofit/>
          </a:bodyPr>
          <a:lstStyle/>
          <a:p>
            <a:r>
              <a:rPr lang="en-GB" sz="1800" dirty="0">
                <a:latin typeface="Comic Sans MS" panose="030F0702030302020204" pitchFamily="66" charset="0"/>
                <a:cs typeface="Arial" panose="020B0604020202020204" pitchFamily="34" charset="0"/>
              </a:rPr>
              <a:t>Staff want to help mark children’s birthdays in school by allowing them – if they want to – to come to school in non-uniform on their birthday!</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If your child has a birthday on a Saturday or Sunday, they are allowed to come to school on the Friday in non-uniform</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If your child has a birthday during a school holiday (lucky!), then they are able to come to school in non-uniform on the last day of term before the holiday begins. For example, Autumn half-term is Mon 28</a:t>
            </a:r>
            <a:r>
              <a:rPr lang="en-GB" sz="1800" baseline="30000" dirty="0">
                <a:latin typeface="Comic Sans MS" panose="030F0702030302020204" pitchFamily="66" charset="0"/>
                <a:cs typeface="Arial" panose="020B0604020202020204" pitchFamily="34" charset="0"/>
              </a:rPr>
              <a:t>th</a:t>
            </a:r>
            <a:r>
              <a:rPr lang="en-GB" sz="1800" dirty="0">
                <a:latin typeface="Comic Sans MS" panose="030F0702030302020204" pitchFamily="66" charset="0"/>
                <a:cs typeface="Arial" panose="020B0604020202020204" pitchFamily="34" charset="0"/>
              </a:rPr>
              <a:t> Oct – Fri 1</a:t>
            </a:r>
            <a:r>
              <a:rPr lang="en-GB" sz="1800" baseline="30000" dirty="0">
                <a:latin typeface="Comic Sans MS" panose="030F0702030302020204" pitchFamily="66" charset="0"/>
                <a:cs typeface="Arial" panose="020B0604020202020204" pitchFamily="34" charset="0"/>
              </a:rPr>
              <a:t>st</a:t>
            </a:r>
            <a:r>
              <a:rPr lang="en-GB" sz="1800" dirty="0">
                <a:latin typeface="Comic Sans MS" panose="030F0702030302020204" pitchFamily="66" charset="0"/>
                <a:cs typeface="Arial" panose="020B0604020202020204" pitchFamily="34" charset="0"/>
              </a:rPr>
              <a:t> Nov, so on Fri 25</a:t>
            </a:r>
            <a:r>
              <a:rPr lang="en-GB" sz="1800" baseline="30000" dirty="0">
                <a:latin typeface="Comic Sans MS" panose="030F0702030302020204" pitchFamily="66" charset="0"/>
                <a:cs typeface="Arial" panose="020B0604020202020204" pitchFamily="34" charset="0"/>
              </a:rPr>
              <a:t>th</a:t>
            </a:r>
            <a:r>
              <a:rPr lang="en-GB" sz="1800" dirty="0">
                <a:latin typeface="Comic Sans MS" panose="030F0702030302020204" pitchFamily="66" charset="0"/>
                <a:cs typeface="Arial" panose="020B0604020202020204" pitchFamily="34" charset="0"/>
              </a:rPr>
              <a:t> Oct (last school day) they would be able to come to school in non-uniform</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This is just a bit of fun for the children and they absolutely do not </a:t>
            </a:r>
            <a:r>
              <a:rPr lang="en-GB" sz="1800" i="1" u="sng" dirty="0">
                <a:latin typeface="Comic Sans MS" panose="030F0702030302020204" pitchFamily="66" charset="0"/>
                <a:cs typeface="Arial" panose="020B0604020202020204" pitchFamily="34" charset="0"/>
              </a:rPr>
              <a:t>have</a:t>
            </a:r>
            <a:r>
              <a:rPr lang="en-GB" sz="1800" dirty="0">
                <a:latin typeface="Comic Sans MS" panose="030F0702030302020204" pitchFamily="66" charset="0"/>
                <a:cs typeface="Arial" panose="020B0604020202020204" pitchFamily="34" charset="0"/>
              </a:rPr>
              <a:t> to come in non-uniform if they don’t want to. We may even let the staff do it too!</a:t>
            </a:r>
          </a:p>
        </p:txBody>
      </p:sp>
    </p:spTree>
    <p:extLst>
      <p:ext uri="{BB962C8B-B14F-4D97-AF65-F5344CB8AC3E}">
        <p14:creationId xmlns:p14="http://schemas.microsoft.com/office/powerpoint/2010/main" val="288715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6554" y="215036"/>
            <a:ext cx="8574026" cy="1143000"/>
          </a:xfrm>
        </p:spPr>
        <p:txBody>
          <a:bodyPr>
            <a:noAutofit/>
          </a:bodyPr>
          <a:lstStyle/>
          <a:p>
            <a:r>
              <a:rPr lang="en-GB" sz="4800" u="sng" dirty="0">
                <a:latin typeface="Comic Sans MS" panose="030F0702030302020204" pitchFamily="66" charset="0"/>
                <a:cs typeface="CordiaUPC" panose="020B0304020202020204" pitchFamily="34" charset="-34"/>
              </a:rPr>
              <a:t>Home-School Communication</a:t>
            </a:r>
          </a:p>
        </p:txBody>
      </p:sp>
      <p:sp>
        <p:nvSpPr>
          <p:cNvPr id="5" name="TextBox 4"/>
          <p:cNvSpPr txBox="1"/>
          <p:nvPr/>
        </p:nvSpPr>
        <p:spPr>
          <a:xfrm>
            <a:off x="85294" y="1368786"/>
            <a:ext cx="8973411" cy="2585323"/>
          </a:xfrm>
          <a:prstGeom prst="rect">
            <a:avLst/>
          </a:prstGeom>
        </p:spPr>
        <p:txBody>
          <a:bodyPr rtlCol="0">
            <a:spAutoFit/>
          </a:bodyPr>
          <a:lstStyle/>
          <a:p>
            <a:pPr algn="ctr"/>
            <a:r>
              <a:rPr lang="en-US" sz="2400" dirty="0">
                <a:latin typeface="Comic Sans MS" panose="030F0702030302020204" pitchFamily="66" charset="0"/>
              </a:rPr>
              <a:t>If you have a question or concern, no matter how big or small, please contact us in school.</a:t>
            </a:r>
            <a:endParaRPr lang="en-US" dirty="0">
              <a:latin typeface="Comic Sans MS" panose="030F0702030302020204" pitchFamily="66" charset="0"/>
            </a:endParaRPr>
          </a:p>
          <a:p>
            <a:pPr algn="ctr"/>
            <a:endParaRPr lang="en-US" dirty="0">
              <a:latin typeface="Comic Sans MS" panose="030F0702030302020204" pitchFamily="66" charset="0"/>
            </a:endParaRPr>
          </a:p>
          <a:p>
            <a:pPr algn="ctr"/>
            <a:r>
              <a:rPr lang="en-US" sz="2400" dirty="0">
                <a:latin typeface="Comic Sans MS" panose="030F0702030302020204" pitchFamily="66" charset="0"/>
              </a:rPr>
              <a:t>*Reading record/note</a:t>
            </a:r>
          </a:p>
          <a:p>
            <a:pPr algn="ctr"/>
            <a:r>
              <a:rPr lang="en-US" sz="2400" dirty="0">
                <a:latin typeface="Comic Sans MS" panose="030F0702030302020204" pitchFamily="66" charset="0"/>
              </a:rPr>
              <a:t>*Phone call</a:t>
            </a:r>
          </a:p>
          <a:p>
            <a:pPr algn="ctr"/>
            <a:r>
              <a:rPr lang="en-US" sz="2400" dirty="0">
                <a:latin typeface="Comic Sans MS" panose="030F0702030302020204" pitchFamily="66" charset="0"/>
              </a:rPr>
              <a:t>*Email</a:t>
            </a:r>
          </a:p>
          <a:p>
            <a:pPr algn="ctr"/>
            <a:r>
              <a:rPr lang="en-US" sz="2400" dirty="0">
                <a:latin typeface="Comic Sans MS" panose="030F0702030302020204" pitchFamily="66" charset="0"/>
              </a:rPr>
              <a:t>*In person before or after school</a:t>
            </a:r>
            <a:r>
              <a:rPr lang="en-US" dirty="0">
                <a:latin typeface="Comic Sans MS" panose="030F0702030302020204" pitchFamily="66" charset="0"/>
              </a:rPr>
              <a:t> </a:t>
            </a:r>
          </a:p>
        </p:txBody>
      </p:sp>
      <p:sp>
        <p:nvSpPr>
          <p:cNvPr id="2" name="Rectangle 1">
            <a:extLst>
              <a:ext uri="{FF2B5EF4-FFF2-40B4-BE49-F238E27FC236}">
                <a16:creationId xmlns:a16="http://schemas.microsoft.com/office/drawing/2014/main" id="{2A2128DC-4FE4-4C6C-8C94-B9186F648094}"/>
              </a:ext>
            </a:extLst>
          </p:cNvPr>
          <p:cNvSpPr/>
          <p:nvPr/>
        </p:nvSpPr>
        <p:spPr>
          <a:xfrm>
            <a:off x="683568" y="4281191"/>
            <a:ext cx="4572000" cy="2416046"/>
          </a:xfrm>
          <a:prstGeom prst="rect">
            <a:avLst/>
          </a:prstGeom>
        </p:spPr>
        <p:txBody>
          <a:bodyPr>
            <a:spAutoFit/>
          </a:bodyPr>
          <a:lstStyle/>
          <a:p>
            <a:pPr algn="ctr"/>
            <a:r>
              <a:rPr lang="en-GB" sz="2400" dirty="0">
                <a:latin typeface="Comic Sans MS" panose="030F0702030302020204" pitchFamily="66" charset="0"/>
                <a:cs typeface="CordiaUPC" panose="020B0304020202020204" pitchFamily="34" charset="-34"/>
              </a:rPr>
              <a:t>Class Teacher</a:t>
            </a:r>
          </a:p>
          <a:p>
            <a:pPr algn="ctr"/>
            <a:endParaRPr lang="en-GB" sz="2400" dirty="0">
              <a:latin typeface="Comic Sans MS" panose="030F0702030302020204" pitchFamily="66" charset="0"/>
              <a:cs typeface="CordiaUPC" panose="020B0304020202020204" pitchFamily="34" charset="-34"/>
            </a:endParaRPr>
          </a:p>
          <a:p>
            <a:pPr algn="ctr"/>
            <a:r>
              <a:rPr lang="en-GB" sz="2400" dirty="0">
                <a:latin typeface="Comic Sans MS" panose="030F0702030302020204" pitchFamily="66" charset="0"/>
                <a:cs typeface="CordiaUPC" panose="020B0304020202020204" pitchFamily="34" charset="-34"/>
              </a:rPr>
              <a:t>Key Stage Leader:</a:t>
            </a:r>
          </a:p>
          <a:p>
            <a:pPr algn="ctr"/>
            <a:r>
              <a:rPr lang="en-GB" sz="1100" dirty="0">
                <a:latin typeface="Comic Sans MS" panose="030F0702030302020204" pitchFamily="66" charset="0"/>
                <a:cs typeface="CordiaUPC" panose="020B0304020202020204" pitchFamily="34" charset="-34"/>
              </a:rPr>
              <a:t>Miss Valentine</a:t>
            </a:r>
          </a:p>
          <a:p>
            <a:pPr algn="ctr"/>
            <a:endParaRPr lang="en-GB" sz="1100" dirty="0">
              <a:latin typeface="Comic Sans MS" panose="030F0702030302020204" pitchFamily="66" charset="0"/>
              <a:cs typeface="CordiaUPC" panose="020B0304020202020204" pitchFamily="34" charset="-34"/>
            </a:endParaRPr>
          </a:p>
          <a:p>
            <a:pPr algn="ctr"/>
            <a:endParaRPr lang="en-US" sz="1100" dirty="0">
              <a:latin typeface="Comic Sans MS" panose="030F0702030302020204" pitchFamily="66" charset="0"/>
              <a:cs typeface="CordiaUPC" panose="020B0304020202020204" pitchFamily="34" charset="-34"/>
            </a:endParaRPr>
          </a:p>
          <a:p>
            <a:pPr algn="ctr"/>
            <a:endParaRPr lang="en-GB" sz="1100" dirty="0">
              <a:latin typeface="Comic Sans MS" panose="030F0702030302020204" pitchFamily="66" charset="0"/>
              <a:cs typeface="CordiaUPC" panose="020B0304020202020204" pitchFamily="34" charset="-34"/>
            </a:endParaRPr>
          </a:p>
          <a:p>
            <a:pPr algn="ctr"/>
            <a:r>
              <a:rPr lang="en-GB" sz="2400" dirty="0">
                <a:latin typeface="Comic Sans MS" panose="030F0702030302020204" pitchFamily="66" charset="0"/>
                <a:cs typeface="CordiaUPC" panose="020B0304020202020204" pitchFamily="34" charset="-34"/>
              </a:rPr>
              <a:t>Head teacher:</a:t>
            </a:r>
          </a:p>
          <a:p>
            <a:pPr algn="ctr"/>
            <a:r>
              <a:rPr lang="en-GB" sz="1100" dirty="0">
                <a:latin typeface="Comic Sans MS" panose="030F0702030302020204" pitchFamily="66" charset="0"/>
                <a:cs typeface="CordiaUPC" panose="020B0304020202020204" pitchFamily="34" charset="-34"/>
              </a:rPr>
              <a:t>Mr Wheatley</a:t>
            </a:r>
            <a:endParaRPr lang="en-GB" dirty="0">
              <a:latin typeface="Comic Sans MS" panose="030F0702030302020204" pitchFamily="66" charset="0"/>
            </a:endParaRPr>
          </a:p>
        </p:txBody>
      </p:sp>
      <p:cxnSp>
        <p:nvCxnSpPr>
          <p:cNvPr id="8" name="Straight Arrow Connector 7">
            <a:extLst>
              <a:ext uri="{FF2B5EF4-FFF2-40B4-BE49-F238E27FC236}">
                <a16:creationId xmlns:a16="http://schemas.microsoft.com/office/drawing/2014/main" id="{481F229E-8E30-4422-8B5A-DDE2B3FEA705}"/>
              </a:ext>
            </a:extLst>
          </p:cNvPr>
          <p:cNvCxnSpPr/>
          <p:nvPr/>
        </p:nvCxnSpPr>
        <p:spPr>
          <a:xfrm>
            <a:off x="2843808" y="4672405"/>
            <a:ext cx="0"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C4489F9-B18F-4163-87C5-B8FCFCCD26BB}"/>
              </a:ext>
            </a:extLst>
          </p:cNvPr>
          <p:cNvCxnSpPr/>
          <p:nvPr/>
        </p:nvCxnSpPr>
        <p:spPr>
          <a:xfrm>
            <a:off x="2843808" y="5669107"/>
            <a:ext cx="0"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73FD3F-A38B-4E2E-A3F1-4D268B50ADE1}"/>
              </a:ext>
            </a:extLst>
          </p:cNvPr>
          <p:cNvPicPr>
            <a:picLocks noChangeAspect="1"/>
          </p:cNvPicPr>
          <p:nvPr/>
        </p:nvPicPr>
        <p:blipFill>
          <a:blip r:embed="rId2"/>
          <a:stretch>
            <a:fillRect/>
          </a:stretch>
        </p:blipFill>
        <p:spPr>
          <a:xfrm>
            <a:off x="5791522" y="4672405"/>
            <a:ext cx="1733550" cy="1428750"/>
          </a:xfrm>
          <a:prstGeom prst="rect">
            <a:avLst/>
          </a:prstGeom>
        </p:spPr>
      </p:pic>
    </p:spTree>
    <p:extLst>
      <p:ext uri="{BB962C8B-B14F-4D97-AF65-F5344CB8AC3E}">
        <p14:creationId xmlns:p14="http://schemas.microsoft.com/office/powerpoint/2010/main" val="249944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051" y="5826426"/>
            <a:ext cx="5552349" cy="1015663"/>
          </a:xfrm>
          <a:prstGeom prst="rect">
            <a:avLst/>
          </a:prstGeom>
        </p:spPr>
        <p:txBody>
          <a:bodyPr rtlCol="0">
            <a:spAutoFit/>
          </a:bodyPr>
          <a:lstStyle/>
          <a:p>
            <a:pPr algn="ctr"/>
            <a:r>
              <a:rPr lang="en-US" sz="2800" dirty="0">
                <a:latin typeface="Comic Sans MS" panose="030F0702030302020204" pitchFamily="66" charset="0"/>
              </a:rPr>
              <a:t>If you have any questions, please don't hesitate to ask.</a:t>
            </a:r>
            <a:r>
              <a:rPr lang="en-US" sz="3200" dirty="0">
                <a:latin typeface="Comic Sans MS" panose="030F0702030302020204" pitchFamily="66" charset="0"/>
              </a:rPr>
              <a:t> </a:t>
            </a:r>
          </a:p>
        </p:txBody>
      </p:sp>
      <p:sp>
        <p:nvSpPr>
          <p:cNvPr id="5" name="Title 12"/>
          <p:cNvSpPr txBox="1">
            <a:spLocks/>
          </p:cNvSpPr>
          <p:nvPr/>
        </p:nvSpPr>
        <p:spPr>
          <a:xfrm>
            <a:off x="-180528" y="476672"/>
            <a:ext cx="9133730" cy="1233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rgbClr val="7030A0"/>
                </a:solidFill>
                <a:latin typeface="Comic Sans MS" panose="030F0702030302020204" pitchFamily="66" charset="0"/>
              </a:rPr>
              <a:t>Thank you! </a:t>
            </a:r>
            <a:r>
              <a:rPr lang="en-US" sz="6600" dirty="0">
                <a:solidFill>
                  <a:srgbClr val="7030A0"/>
                </a:solidFill>
                <a:latin typeface="Comic Sans MS" panose="030F0702030302020204" pitchFamily="66" charset="0"/>
              </a:rPr>
              <a:t> </a:t>
            </a:r>
          </a:p>
        </p:txBody>
      </p:sp>
      <p:sp>
        <p:nvSpPr>
          <p:cNvPr id="6" name="TextBox 5"/>
          <p:cNvSpPr txBox="1"/>
          <p:nvPr/>
        </p:nvSpPr>
        <p:spPr>
          <a:xfrm>
            <a:off x="178521" y="2009719"/>
            <a:ext cx="8973411" cy="1200329"/>
          </a:xfrm>
          <a:prstGeom prst="rect">
            <a:avLst/>
          </a:prstGeom>
        </p:spPr>
        <p:txBody>
          <a:bodyPr rtlCol="0">
            <a:spAutoFit/>
          </a:bodyPr>
          <a:lstStyle/>
          <a:p>
            <a:pPr algn="ctr"/>
            <a:r>
              <a:rPr lang="en-US" sz="3600" dirty="0">
                <a:latin typeface="Comic Sans MS" panose="030F0702030302020204" pitchFamily="66" charset="0"/>
              </a:rPr>
              <a:t>Please feel free to have a look around our Year 3 classroom!</a:t>
            </a:r>
            <a:r>
              <a:rPr lang="en-US" dirty="0">
                <a:latin typeface="Comic Sans MS" panose="030F0702030302020204" pitchFamily="66"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210048"/>
            <a:ext cx="2048111" cy="2520280"/>
          </a:xfrm>
          <a:prstGeom prst="rect">
            <a:avLst/>
          </a:prstGeom>
        </p:spPr>
      </p:pic>
    </p:spTree>
    <p:extLst>
      <p:ext uri="{BB962C8B-B14F-4D97-AF65-F5344CB8AC3E}">
        <p14:creationId xmlns:p14="http://schemas.microsoft.com/office/powerpoint/2010/main" val="38734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Autofit/>
          </a:bodyPr>
          <a:lstStyle/>
          <a:p>
            <a:r>
              <a:rPr lang="en-GB" sz="6600" u="sng" dirty="0">
                <a:latin typeface="Comic Sans MS" panose="030F0702030302020204" pitchFamily="66" charset="0"/>
                <a:cs typeface="CordiaUPC" panose="020B0304020202020204" pitchFamily="34" charset="-34"/>
              </a:rPr>
              <a:t>Year 4 Staff</a:t>
            </a:r>
          </a:p>
        </p:txBody>
      </p:sp>
      <p:sp>
        <p:nvSpPr>
          <p:cNvPr id="3" name="Rectangle 2"/>
          <p:cNvSpPr/>
          <p:nvPr/>
        </p:nvSpPr>
        <p:spPr>
          <a:xfrm>
            <a:off x="1449996" y="2047021"/>
            <a:ext cx="6408712" cy="800219"/>
          </a:xfrm>
          <a:prstGeom prst="rect">
            <a:avLst/>
          </a:prstGeom>
        </p:spPr>
        <p:txBody>
          <a:bodyPr wrap="square">
            <a:spAutoFit/>
          </a:bodyPr>
          <a:lstStyle/>
          <a:p>
            <a:r>
              <a:rPr lang="en-GB" sz="2800" u="sng" dirty="0">
                <a:latin typeface="Comic Sans MS" panose="030F0702030302020204" pitchFamily="66" charset="0"/>
                <a:cs typeface="CordiaUPC" panose="020B0304020202020204" pitchFamily="34" charset="-34"/>
              </a:rPr>
              <a:t>Miss McNulty:</a:t>
            </a:r>
            <a:r>
              <a:rPr lang="en-GB" sz="2800" dirty="0">
                <a:latin typeface="Comic Sans MS" panose="030F0702030302020204" pitchFamily="66" charset="0"/>
                <a:cs typeface="CordiaUPC" panose="020B0304020202020204" pitchFamily="34" charset="-34"/>
              </a:rPr>
              <a:t> Monday –Wednesday </a:t>
            </a:r>
          </a:p>
          <a:p>
            <a:endParaRPr lang="en-GB" dirty="0"/>
          </a:p>
        </p:txBody>
      </p:sp>
      <p:sp>
        <p:nvSpPr>
          <p:cNvPr id="13" name="Rectangle 12">
            <a:extLst>
              <a:ext uri="{FF2B5EF4-FFF2-40B4-BE49-F238E27FC236}">
                <a16:creationId xmlns:a16="http://schemas.microsoft.com/office/drawing/2014/main" id="{80549174-4F34-43DA-A145-76CDE8B72C6C}"/>
              </a:ext>
            </a:extLst>
          </p:cNvPr>
          <p:cNvSpPr/>
          <p:nvPr/>
        </p:nvSpPr>
        <p:spPr>
          <a:xfrm>
            <a:off x="1663105" y="2847240"/>
            <a:ext cx="5817790" cy="800219"/>
          </a:xfrm>
          <a:prstGeom prst="rect">
            <a:avLst/>
          </a:prstGeom>
        </p:spPr>
        <p:txBody>
          <a:bodyPr wrap="square">
            <a:spAutoFit/>
          </a:bodyPr>
          <a:lstStyle/>
          <a:p>
            <a:r>
              <a:rPr lang="en-GB" sz="2800" u="sng" dirty="0">
                <a:latin typeface="Comic Sans MS" panose="030F0702030302020204" pitchFamily="66" charset="0"/>
                <a:cs typeface="CordiaUPC" panose="020B0304020202020204" pitchFamily="34" charset="-34"/>
              </a:rPr>
              <a:t>Miss Luttrell:</a:t>
            </a:r>
            <a:r>
              <a:rPr lang="en-GB" sz="2800" dirty="0">
                <a:latin typeface="Comic Sans MS" panose="030F0702030302020204" pitchFamily="66" charset="0"/>
                <a:cs typeface="CordiaUPC" panose="020B0304020202020204" pitchFamily="34" charset="-34"/>
              </a:rPr>
              <a:t> Thursday - Friday</a:t>
            </a:r>
          </a:p>
          <a:p>
            <a:endParaRPr lang="en-GB" dirty="0"/>
          </a:p>
        </p:txBody>
      </p:sp>
      <p:sp>
        <p:nvSpPr>
          <p:cNvPr id="15" name="Rectangle 14">
            <a:extLst>
              <a:ext uri="{FF2B5EF4-FFF2-40B4-BE49-F238E27FC236}">
                <a16:creationId xmlns:a16="http://schemas.microsoft.com/office/drawing/2014/main" id="{69156795-CF64-4057-847C-79507E2B2755}"/>
              </a:ext>
            </a:extLst>
          </p:cNvPr>
          <p:cNvSpPr/>
          <p:nvPr/>
        </p:nvSpPr>
        <p:spPr>
          <a:xfrm>
            <a:off x="251520" y="4221088"/>
            <a:ext cx="8640960" cy="1231106"/>
          </a:xfrm>
          <a:prstGeom prst="rect">
            <a:avLst/>
          </a:prstGeom>
        </p:spPr>
        <p:txBody>
          <a:bodyPr wrap="square">
            <a:spAutoFit/>
          </a:bodyPr>
          <a:lstStyle/>
          <a:p>
            <a:endParaRPr lang="en-US" sz="2800" u="sng" dirty="0">
              <a:latin typeface="Comic Sans MS" panose="030F0702030302020204" pitchFamily="66" charset="0"/>
              <a:cs typeface="CordiaUPC" panose="020B0304020202020204" pitchFamily="34" charset="-34"/>
            </a:endParaRPr>
          </a:p>
          <a:p>
            <a:r>
              <a:rPr lang="en-US" sz="2800" u="sng" dirty="0">
                <a:latin typeface="Comic Sans MS" panose="030F0702030302020204" pitchFamily="66" charset="0"/>
                <a:cs typeface="CordiaUPC" panose="020B0304020202020204" pitchFamily="34" charset="-34"/>
              </a:rPr>
              <a:t>M</a:t>
            </a:r>
            <a:r>
              <a:rPr lang="en-GB" sz="2800" u="sng" dirty="0" err="1">
                <a:latin typeface="Comic Sans MS" panose="030F0702030302020204" pitchFamily="66" charset="0"/>
                <a:cs typeface="CordiaUPC" panose="020B0304020202020204" pitchFamily="34" charset="-34"/>
              </a:rPr>
              <a:t>iss</a:t>
            </a:r>
            <a:r>
              <a:rPr lang="en-GB" sz="2800" u="sng" dirty="0">
                <a:latin typeface="Comic Sans MS" panose="030F0702030302020204" pitchFamily="66" charset="0"/>
                <a:cs typeface="CordiaUPC" panose="020B0304020202020204" pitchFamily="34" charset="-34"/>
              </a:rPr>
              <a:t> McGuinness</a:t>
            </a:r>
            <a:r>
              <a:rPr lang="en-GB" sz="2800" dirty="0">
                <a:latin typeface="Comic Sans MS" panose="030F0702030302020204" pitchFamily="66" charset="0"/>
                <a:cs typeface="CordiaUPC" panose="020B0304020202020204" pitchFamily="34" charset="-34"/>
              </a:rPr>
              <a:t>:  Monday – Friday in Year 3 and 4</a:t>
            </a:r>
          </a:p>
          <a:p>
            <a:endParaRPr lang="en-GB" dirty="0"/>
          </a:p>
        </p:txBody>
      </p:sp>
    </p:spTree>
    <p:extLst>
      <p:ext uri="{BB962C8B-B14F-4D97-AF65-F5344CB8AC3E}">
        <p14:creationId xmlns:p14="http://schemas.microsoft.com/office/powerpoint/2010/main" val="22335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44" y="188640"/>
            <a:ext cx="8229600" cy="1143000"/>
          </a:xfrm>
        </p:spPr>
        <p:txBody>
          <a:bodyPr>
            <a:noAutofit/>
          </a:bodyPr>
          <a:lstStyle/>
          <a:p>
            <a:pPr algn="l"/>
            <a:r>
              <a:rPr lang="en-GB" sz="5400" u="sng" dirty="0">
                <a:latin typeface="Comic Sans MS" panose="030F0702030302020204" pitchFamily="66" charset="0"/>
                <a:cs typeface="CordiaUPC" panose="020B0304020202020204" pitchFamily="34" charset="-34"/>
              </a:rPr>
              <a:t>The school day</a:t>
            </a:r>
          </a:p>
        </p:txBody>
      </p:sp>
      <p:sp>
        <p:nvSpPr>
          <p:cNvPr id="3" name="Content Placeholder 2"/>
          <p:cNvSpPr>
            <a:spLocks noGrp="1"/>
          </p:cNvSpPr>
          <p:nvPr>
            <p:ph idx="1"/>
          </p:nvPr>
        </p:nvSpPr>
        <p:spPr>
          <a:xfrm>
            <a:off x="260444" y="1628800"/>
            <a:ext cx="8856984" cy="4853136"/>
          </a:xfrm>
        </p:spPr>
        <p:txBody>
          <a:bodyPr>
            <a:normAutofit/>
          </a:bodyPr>
          <a:lstStyle/>
          <a:p>
            <a:pPr marL="0" indent="0">
              <a:buNone/>
            </a:pPr>
            <a:r>
              <a:rPr lang="en-GB" sz="3600" dirty="0">
                <a:latin typeface="Comic Sans MS" panose="030F0702030302020204" pitchFamily="66" charset="0"/>
                <a:cs typeface="CordiaUPC" panose="020B0304020202020204" pitchFamily="34" charset="-34"/>
              </a:rPr>
              <a:t>Start time- 8.55am</a:t>
            </a:r>
          </a:p>
          <a:p>
            <a:r>
              <a:rPr lang="en-GB" sz="1500" dirty="0">
                <a:latin typeface="Comic Sans MS" panose="030F0702030302020204" pitchFamily="66" charset="0"/>
                <a:cs typeface="Arial" panose="020B0604020202020204" pitchFamily="34" charset="0"/>
              </a:rPr>
              <a:t>Being in school on time every day is essential for children to have a calm and settled start to their day</a:t>
            </a:r>
          </a:p>
          <a:p>
            <a:endParaRPr lang="en-GB" sz="1500" dirty="0">
              <a:latin typeface="Comic Sans MS" panose="030F0702030302020204" pitchFamily="66" charset="0"/>
              <a:cs typeface="Arial" panose="020B0604020202020204" pitchFamily="34" charset="0"/>
            </a:endParaRPr>
          </a:p>
          <a:p>
            <a:r>
              <a:rPr lang="en-GB" sz="1500" dirty="0">
                <a:latin typeface="Comic Sans MS" panose="030F0702030302020204" pitchFamily="66" charset="0"/>
                <a:cs typeface="Arial" panose="020B0604020202020204" pitchFamily="34" charset="0"/>
              </a:rPr>
              <a:t>School doors are open between 8:50am-8:55am in order to try and support a reduction in congestion/traffic</a:t>
            </a:r>
          </a:p>
          <a:p>
            <a:pPr marL="0" indent="0">
              <a:buNone/>
            </a:pPr>
            <a:endParaRPr lang="en-GB" sz="1500" dirty="0">
              <a:latin typeface="Comic Sans MS" panose="030F0702030302020204" pitchFamily="66" charset="0"/>
              <a:cs typeface="Arial" panose="020B0604020202020204" pitchFamily="34" charset="0"/>
            </a:endParaRPr>
          </a:p>
          <a:p>
            <a:r>
              <a:rPr lang="en-GB" sz="1500" dirty="0">
                <a:latin typeface="Comic Sans MS" panose="030F0702030302020204" pitchFamily="66" charset="0"/>
                <a:cs typeface="Arial" panose="020B0604020202020204" pitchFamily="34" charset="0"/>
              </a:rPr>
              <a:t>After 8:55, please accompany your child in through the front entrance and sign them in using the electronic system. This is then marked in the register</a:t>
            </a:r>
          </a:p>
          <a:p>
            <a:pPr marL="0" indent="0">
              <a:buNone/>
            </a:pPr>
            <a:endParaRPr lang="en-GB" sz="800" dirty="0">
              <a:latin typeface="Comic Sans MS" panose="030F0702030302020204" pitchFamily="66" charset="0"/>
              <a:cs typeface="CordiaUPC" panose="020B0304020202020204" pitchFamily="34" charset="-34"/>
            </a:endParaRPr>
          </a:p>
          <a:p>
            <a:pPr marL="0" indent="0">
              <a:buNone/>
            </a:pPr>
            <a:endParaRPr lang="en-GB" sz="800" dirty="0">
              <a:latin typeface="Comic Sans MS" panose="030F0702030302020204" pitchFamily="66" charset="0"/>
              <a:cs typeface="CordiaUPC" panose="020B0304020202020204" pitchFamily="34" charset="-34"/>
            </a:endParaRPr>
          </a:p>
          <a:p>
            <a:pPr marL="0" indent="0">
              <a:buNone/>
            </a:pPr>
            <a:r>
              <a:rPr lang="en-GB" sz="3600" dirty="0">
                <a:latin typeface="Comic Sans MS" panose="030F0702030302020204" pitchFamily="66" charset="0"/>
                <a:cs typeface="CordiaUPC" panose="020B0304020202020204" pitchFamily="34" charset="-34"/>
              </a:rPr>
              <a:t>Finish- 3.30pm </a:t>
            </a:r>
          </a:p>
          <a:p>
            <a:pPr marL="0" indent="0">
              <a:buNone/>
            </a:pPr>
            <a:endParaRPr lang="en-GB" sz="1600" dirty="0">
              <a:latin typeface="Comic Sans MS" panose="030F0702030302020204" pitchFamily="66" charset="0"/>
              <a:cs typeface="CordiaUPC" panose="020B0304020202020204" pitchFamily="34" charset="-34"/>
            </a:endParaRPr>
          </a:p>
          <a:p>
            <a:pPr marL="0" indent="0">
              <a:buNone/>
            </a:pPr>
            <a:r>
              <a:rPr lang="en-GB" sz="1600" dirty="0">
                <a:latin typeface="Comic Sans MS" panose="030F0702030302020204" pitchFamily="66" charset="0"/>
                <a:cs typeface="CordiaUPC" panose="020B0304020202020204" pitchFamily="34" charset="-34"/>
              </a:rPr>
              <a:t>Year 3 and 4 children will be dismissed from their classes by an adult at the end of the day. Only brothers and sisters over the age of 14 should collect children and if another parent/carer is collecting your child, please let us know or inform the office. </a:t>
            </a:r>
            <a:endParaRPr lang="en-GB" sz="5400" dirty="0">
              <a:latin typeface="CordiaUPC" panose="020B0304020202020204" pitchFamily="34" charset="-34"/>
              <a:cs typeface="CordiaUPC" panose="020B0304020202020204" pitchFamily="34" charset="-34"/>
            </a:endParaRPr>
          </a:p>
        </p:txBody>
      </p:sp>
    </p:spTree>
    <p:extLst>
      <p:ext uri="{BB962C8B-B14F-4D97-AF65-F5344CB8AC3E}">
        <p14:creationId xmlns:p14="http://schemas.microsoft.com/office/powerpoint/2010/main" val="28964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D30261C-3FDF-4D30-BACB-3FFDE6277EC3}"/>
              </a:ext>
            </a:extLst>
          </p:cNvPr>
          <p:cNvSpPr>
            <a:spLocks noGrp="1"/>
          </p:cNvSpPr>
          <p:nvPr>
            <p:ph type="title"/>
          </p:nvPr>
        </p:nvSpPr>
        <p:spPr>
          <a:xfrm>
            <a:off x="-3492896" y="60060"/>
            <a:ext cx="10515600" cy="711199"/>
          </a:xfrm>
        </p:spPr>
        <p:txBody>
          <a:bodyPr>
            <a:normAutofit/>
          </a:bodyPr>
          <a:lstStyle/>
          <a:p>
            <a:r>
              <a:rPr lang="en-GB" sz="3600" b="1" u="sng" dirty="0">
                <a:latin typeface="Comic Sans MS" panose="030F0702030302020204" pitchFamily="66" charset="0"/>
                <a:cs typeface="Arial" panose="020B0604020202020204" pitchFamily="34" charset="0"/>
              </a:rPr>
              <a:t>Attendance</a:t>
            </a:r>
          </a:p>
        </p:txBody>
      </p:sp>
      <p:sp>
        <p:nvSpPr>
          <p:cNvPr id="10" name="Content Placeholder 4">
            <a:extLst>
              <a:ext uri="{FF2B5EF4-FFF2-40B4-BE49-F238E27FC236}">
                <a16:creationId xmlns:a16="http://schemas.microsoft.com/office/drawing/2014/main" id="{98DBC307-BA35-4D5D-828B-D7556CFA15FC}"/>
              </a:ext>
            </a:extLst>
          </p:cNvPr>
          <p:cNvSpPr>
            <a:spLocks noGrp="1"/>
          </p:cNvSpPr>
          <p:nvPr>
            <p:ph idx="1"/>
          </p:nvPr>
        </p:nvSpPr>
        <p:spPr>
          <a:xfrm>
            <a:off x="107504" y="1124744"/>
            <a:ext cx="8568952" cy="5330296"/>
          </a:xfrm>
        </p:spPr>
        <p:txBody>
          <a:bodyPr>
            <a:normAutofit/>
          </a:bodyPr>
          <a:lstStyle/>
          <a:p>
            <a:r>
              <a:rPr lang="en-GB" sz="1800" dirty="0">
                <a:latin typeface="Comic Sans MS" panose="030F0702030302020204" pitchFamily="66" charset="0"/>
                <a:cs typeface="Arial" panose="020B0604020202020204" pitchFamily="34" charset="0"/>
              </a:rPr>
              <a:t>As you all know, there has been a HUGE </a:t>
            </a:r>
            <a:r>
              <a:rPr lang="en-GB" sz="1800" u="sng" dirty="0">
                <a:latin typeface="Comic Sans MS" panose="030F0702030302020204" pitchFamily="66" charset="0"/>
                <a:cs typeface="Arial" panose="020B0604020202020204" pitchFamily="34" charset="0"/>
              </a:rPr>
              <a:t>national</a:t>
            </a:r>
            <a:r>
              <a:rPr lang="en-GB" sz="1800" dirty="0">
                <a:latin typeface="Comic Sans MS" panose="030F0702030302020204" pitchFamily="66" charset="0"/>
                <a:cs typeface="Arial" panose="020B0604020202020204" pitchFamily="34" charset="0"/>
              </a:rPr>
              <a:t> push on this from the DfE since </a:t>
            </a:r>
            <a:r>
              <a:rPr lang="en-GB" sz="1800" dirty="0" err="1">
                <a:latin typeface="Comic Sans MS" panose="030F0702030302020204" pitchFamily="66" charset="0"/>
                <a:cs typeface="Arial" panose="020B0604020202020204" pitchFamily="34" charset="0"/>
              </a:rPr>
              <a:t>covid</a:t>
            </a:r>
            <a:r>
              <a:rPr lang="en-GB" sz="1800" dirty="0">
                <a:latin typeface="Comic Sans MS" panose="030F0702030302020204" pitchFamily="66" charset="0"/>
                <a:cs typeface="Arial" panose="020B0604020202020204" pitchFamily="34" charset="0"/>
              </a:rPr>
              <a:t>. This is continuing this year. </a:t>
            </a:r>
          </a:p>
          <a:p>
            <a:r>
              <a:rPr lang="en-GB" sz="1800" dirty="0">
                <a:latin typeface="Comic Sans MS" panose="030F0702030302020204" pitchFamily="66" charset="0"/>
                <a:cs typeface="Arial" panose="020B0604020202020204" pitchFamily="34" charset="0"/>
              </a:rPr>
              <a:t>Outstanding attendance and punctuality is essential in ensuring children reach their full potential</a:t>
            </a:r>
          </a:p>
          <a:p>
            <a:pPr marL="0" indent="0">
              <a:buNone/>
            </a:pPr>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Please look at the “Attendance and minor illness” page on our website for more information: </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DfE state that anything below 95% is “cause for concern” and below 90% is actually classed as “persistent absenteeism”</a:t>
            </a:r>
          </a:p>
          <a:p>
            <a:r>
              <a:rPr lang="en-GB" sz="1800" dirty="0">
                <a:latin typeface="Comic Sans MS" panose="030F0702030302020204" pitchFamily="66" charset="0"/>
                <a:cs typeface="Arial" panose="020B0604020202020204" pitchFamily="34" charset="0"/>
              </a:rPr>
              <a:t>Headteachers are </a:t>
            </a:r>
            <a:r>
              <a:rPr lang="en-GB" sz="1800" b="1" i="1" u="sng" dirty="0">
                <a:latin typeface="Comic Sans MS" panose="030F0702030302020204" pitchFamily="66" charset="0"/>
                <a:cs typeface="Arial" panose="020B0604020202020204" pitchFamily="34" charset="0"/>
              </a:rPr>
              <a:t>REQUIRED</a:t>
            </a:r>
            <a:r>
              <a:rPr lang="en-GB" sz="1800" dirty="0">
                <a:latin typeface="Comic Sans MS" panose="030F0702030302020204" pitchFamily="66" charset="0"/>
                <a:cs typeface="Arial" panose="020B0604020202020204" pitchFamily="34" charset="0"/>
              </a:rPr>
              <a:t> to speak with families in these instances</a:t>
            </a:r>
          </a:p>
          <a:p>
            <a:pPr lvl="1"/>
            <a:r>
              <a:rPr lang="en-GB" sz="2000" dirty="0">
                <a:latin typeface="Comic Sans MS" panose="030F0702030302020204" pitchFamily="66" charset="0"/>
                <a:cs typeface="Arial" panose="020B0604020202020204" pitchFamily="34" charset="0"/>
              </a:rPr>
              <a:t>In addition, ALL children’s registers will be sent home termly so families can keep up to date with their child’s attendance percentage</a:t>
            </a:r>
          </a:p>
          <a:p>
            <a:endParaRPr lang="en-GB" dirty="0"/>
          </a:p>
        </p:txBody>
      </p:sp>
    </p:spTree>
    <p:extLst>
      <p:ext uri="{BB962C8B-B14F-4D97-AF65-F5344CB8AC3E}">
        <p14:creationId xmlns:p14="http://schemas.microsoft.com/office/powerpoint/2010/main" val="17958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D30261C-3FDF-4D30-BACB-3FFDE6277EC3}"/>
              </a:ext>
            </a:extLst>
          </p:cNvPr>
          <p:cNvSpPr>
            <a:spLocks noGrp="1"/>
          </p:cNvSpPr>
          <p:nvPr>
            <p:ph type="title"/>
          </p:nvPr>
        </p:nvSpPr>
        <p:spPr>
          <a:xfrm>
            <a:off x="-3492896" y="60060"/>
            <a:ext cx="10515600" cy="711199"/>
          </a:xfrm>
        </p:spPr>
        <p:txBody>
          <a:bodyPr>
            <a:normAutofit/>
          </a:bodyPr>
          <a:lstStyle/>
          <a:p>
            <a:r>
              <a:rPr lang="en-GB" sz="3600" b="1" u="sng" dirty="0">
                <a:latin typeface="Comic Sans MS" panose="030F0702030302020204" pitchFamily="66" charset="0"/>
                <a:cs typeface="Arial" panose="020B0604020202020204" pitchFamily="34" charset="0"/>
              </a:rPr>
              <a:t>Illness</a:t>
            </a:r>
          </a:p>
        </p:txBody>
      </p:sp>
      <p:sp>
        <p:nvSpPr>
          <p:cNvPr id="4" name="Rectangle 3">
            <a:extLst>
              <a:ext uri="{FF2B5EF4-FFF2-40B4-BE49-F238E27FC236}">
                <a16:creationId xmlns:a16="http://schemas.microsoft.com/office/drawing/2014/main" id="{EBDB4122-FE64-4EF1-9EF7-AF36F5CF681A}"/>
              </a:ext>
            </a:extLst>
          </p:cNvPr>
          <p:cNvSpPr/>
          <p:nvPr/>
        </p:nvSpPr>
        <p:spPr>
          <a:xfrm>
            <a:off x="251520" y="1124744"/>
            <a:ext cx="8262664" cy="5324535"/>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Most of our staff are also parents, so we understand that children can be ill and/or can complain of headaches/tummy aches – especially in the mornings!</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Advice is to send children into school with minor ailments (tummy ache, headache, etc). If they’re unwell, school can send home.</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Main exceptions to this rule being (all NHS guidelines):</a:t>
            </a:r>
          </a:p>
          <a:p>
            <a:endParaRPr lang="en-GB" sz="2000" dirty="0">
              <a:latin typeface="Comic Sans MS" panose="030F0702030302020204" pitchFamily="66" charset="0"/>
              <a:cs typeface="Arial" panose="020B0604020202020204" pitchFamily="34" charset="0"/>
            </a:endParaRPr>
          </a:p>
          <a:p>
            <a:pPr lvl="1"/>
            <a:r>
              <a:rPr lang="en-GB" sz="2000" dirty="0">
                <a:latin typeface="Comic Sans MS" panose="030F0702030302020204" pitchFamily="66" charset="0"/>
                <a:cs typeface="Arial" panose="020B0604020202020204" pitchFamily="34" charset="0"/>
              </a:rPr>
              <a:t>Sickness (only return to school 48 hours after the </a:t>
            </a:r>
            <a:r>
              <a:rPr lang="en-GB" sz="2000" u="sng" dirty="0">
                <a:latin typeface="Comic Sans MS" panose="030F0702030302020204" pitchFamily="66" charset="0"/>
                <a:cs typeface="Arial" panose="020B0604020202020204" pitchFamily="34" charset="0"/>
              </a:rPr>
              <a:t>LAST BOUGHT</a:t>
            </a:r>
            <a:r>
              <a:rPr lang="en-GB" sz="2000" dirty="0">
                <a:latin typeface="Comic Sans MS" panose="030F0702030302020204" pitchFamily="66" charset="0"/>
                <a:cs typeface="Arial" panose="020B0604020202020204" pitchFamily="34" charset="0"/>
              </a:rPr>
              <a:t>)</a:t>
            </a:r>
          </a:p>
          <a:p>
            <a:pPr lvl="1"/>
            <a:r>
              <a:rPr lang="en-GB" sz="2000" dirty="0">
                <a:latin typeface="Comic Sans MS" panose="030F0702030302020204" pitchFamily="66" charset="0"/>
                <a:cs typeface="Arial" panose="020B0604020202020204" pitchFamily="34" charset="0"/>
              </a:rPr>
              <a:t>Diarrhoea (only return to school 48 hours after the </a:t>
            </a:r>
            <a:r>
              <a:rPr lang="en-GB" sz="2000" u="sng" dirty="0">
                <a:latin typeface="Comic Sans MS" panose="030F0702030302020204" pitchFamily="66" charset="0"/>
                <a:cs typeface="Arial" panose="020B0604020202020204" pitchFamily="34" charset="0"/>
              </a:rPr>
              <a:t>LAST BOUGHT</a:t>
            </a:r>
            <a:r>
              <a:rPr lang="en-GB" sz="2000" dirty="0">
                <a:latin typeface="Comic Sans MS" panose="030F0702030302020204" pitchFamily="66" charset="0"/>
                <a:cs typeface="Arial" panose="020B0604020202020204" pitchFamily="34" charset="0"/>
              </a:rPr>
              <a:t>)</a:t>
            </a:r>
          </a:p>
          <a:p>
            <a:pPr lvl="1"/>
            <a:r>
              <a:rPr lang="en-GB" sz="2000" dirty="0">
                <a:latin typeface="Comic Sans MS" panose="030F0702030302020204" pitchFamily="66" charset="0"/>
                <a:cs typeface="Arial" panose="020B0604020202020204" pitchFamily="34" charset="0"/>
              </a:rPr>
              <a:t>Impetigo (only return to school 48 hours after beginning antibiotics)</a:t>
            </a:r>
          </a:p>
          <a:p>
            <a:pPr lvl="1"/>
            <a:r>
              <a:rPr lang="en-GB" sz="2000" dirty="0">
                <a:latin typeface="Comic Sans MS" panose="030F0702030302020204" pitchFamily="66" charset="0"/>
                <a:cs typeface="Arial" panose="020B0604020202020204" pitchFamily="34" charset="0"/>
              </a:rPr>
              <a:t>Chicken pox (only return to school once the blisters have crusted/scabbed</a:t>
            </a:r>
          </a:p>
        </p:txBody>
      </p:sp>
    </p:spTree>
    <p:extLst>
      <p:ext uri="{BB962C8B-B14F-4D97-AF65-F5344CB8AC3E}">
        <p14:creationId xmlns:p14="http://schemas.microsoft.com/office/powerpoint/2010/main" val="8179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GB" sz="6600" u="sng" dirty="0">
                <a:latin typeface="Comic Sans MS" panose="030F0702030302020204" pitchFamily="66" charset="0"/>
                <a:cs typeface="CordiaUPC" panose="020B0304020202020204" pitchFamily="34" charset="-34"/>
              </a:rPr>
              <a:t>Timetable</a:t>
            </a:r>
          </a:p>
        </p:txBody>
      </p:sp>
      <p:graphicFrame>
        <p:nvGraphicFramePr>
          <p:cNvPr id="3" name="Table 2">
            <a:extLst>
              <a:ext uri="{FF2B5EF4-FFF2-40B4-BE49-F238E27FC236}">
                <a16:creationId xmlns:a16="http://schemas.microsoft.com/office/drawing/2014/main" id="{9DDFD293-106D-4A60-B91E-F11C5F9E5708}"/>
              </a:ext>
            </a:extLst>
          </p:cNvPr>
          <p:cNvGraphicFramePr>
            <a:graphicFrameLocks noGrp="1"/>
          </p:cNvGraphicFramePr>
          <p:nvPr>
            <p:extLst>
              <p:ext uri="{D42A27DB-BD31-4B8C-83A1-F6EECF244321}">
                <p14:modId xmlns:p14="http://schemas.microsoft.com/office/powerpoint/2010/main" val="3309285342"/>
              </p:ext>
            </p:extLst>
          </p:nvPr>
        </p:nvGraphicFramePr>
        <p:xfrm>
          <a:off x="457199" y="1646482"/>
          <a:ext cx="8229602" cy="4433398"/>
        </p:xfrm>
        <a:graphic>
          <a:graphicData uri="http://schemas.openxmlformats.org/drawingml/2006/table">
            <a:tbl>
              <a:tblPr firstRow="1" firstCol="1" bandRow="1">
                <a:tableStyleId>{5C22544A-7EE6-4342-B048-85BDC9FD1C3A}</a:tableStyleId>
              </a:tblPr>
              <a:tblGrid>
                <a:gridCol w="946449">
                  <a:extLst>
                    <a:ext uri="{9D8B030D-6E8A-4147-A177-3AD203B41FA5}">
                      <a16:colId xmlns:a16="http://schemas.microsoft.com/office/drawing/2014/main" val="1850682181"/>
                    </a:ext>
                  </a:extLst>
                </a:gridCol>
                <a:gridCol w="740043">
                  <a:extLst>
                    <a:ext uri="{9D8B030D-6E8A-4147-A177-3AD203B41FA5}">
                      <a16:colId xmlns:a16="http://schemas.microsoft.com/office/drawing/2014/main" val="899212060"/>
                    </a:ext>
                  </a:extLst>
                </a:gridCol>
                <a:gridCol w="274303">
                  <a:extLst>
                    <a:ext uri="{9D8B030D-6E8A-4147-A177-3AD203B41FA5}">
                      <a16:colId xmlns:a16="http://schemas.microsoft.com/office/drawing/2014/main" val="4144439562"/>
                    </a:ext>
                  </a:extLst>
                </a:gridCol>
                <a:gridCol w="265958">
                  <a:extLst>
                    <a:ext uri="{9D8B030D-6E8A-4147-A177-3AD203B41FA5}">
                      <a16:colId xmlns:a16="http://schemas.microsoft.com/office/drawing/2014/main" val="3803542647"/>
                    </a:ext>
                  </a:extLst>
                </a:gridCol>
                <a:gridCol w="693578">
                  <a:extLst>
                    <a:ext uri="{9D8B030D-6E8A-4147-A177-3AD203B41FA5}">
                      <a16:colId xmlns:a16="http://schemas.microsoft.com/office/drawing/2014/main" val="3623490587"/>
                    </a:ext>
                  </a:extLst>
                </a:gridCol>
                <a:gridCol w="900610">
                  <a:extLst>
                    <a:ext uri="{9D8B030D-6E8A-4147-A177-3AD203B41FA5}">
                      <a16:colId xmlns:a16="http://schemas.microsoft.com/office/drawing/2014/main" val="643853528"/>
                    </a:ext>
                  </a:extLst>
                </a:gridCol>
                <a:gridCol w="270131">
                  <a:extLst>
                    <a:ext uri="{9D8B030D-6E8A-4147-A177-3AD203B41FA5}">
                      <a16:colId xmlns:a16="http://schemas.microsoft.com/office/drawing/2014/main" val="1892328857"/>
                    </a:ext>
                  </a:extLst>
                </a:gridCol>
                <a:gridCol w="415626">
                  <a:extLst>
                    <a:ext uri="{9D8B030D-6E8A-4147-A177-3AD203B41FA5}">
                      <a16:colId xmlns:a16="http://schemas.microsoft.com/office/drawing/2014/main" val="3049369335"/>
                    </a:ext>
                  </a:extLst>
                </a:gridCol>
                <a:gridCol w="1256786">
                  <a:extLst>
                    <a:ext uri="{9D8B030D-6E8A-4147-A177-3AD203B41FA5}">
                      <a16:colId xmlns:a16="http://schemas.microsoft.com/office/drawing/2014/main" val="1993862617"/>
                    </a:ext>
                  </a:extLst>
                </a:gridCol>
                <a:gridCol w="443265">
                  <a:extLst>
                    <a:ext uri="{9D8B030D-6E8A-4147-A177-3AD203B41FA5}">
                      <a16:colId xmlns:a16="http://schemas.microsoft.com/office/drawing/2014/main" val="2350800877"/>
                    </a:ext>
                  </a:extLst>
                </a:gridCol>
                <a:gridCol w="665419">
                  <a:extLst>
                    <a:ext uri="{9D8B030D-6E8A-4147-A177-3AD203B41FA5}">
                      <a16:colId xmlns:a16="http://schemas.microsoft.com/office/drawing/2014/main" val="1932051225"/>
                    </a:ext>
                  </a:extLst>
                </a:gridCol>
                <a:gridCol w="665419">
                  <a:extLst>
                    <a:ext uri="{9D8B030D-6E8A-4147-A177-3AD203B41FA5}">
                      <a16:colId xmlns:a16="http://schemas.microsoft.com/office/drawing/2014/main" val="1760265603"/>
                    </a:ext>
                  </a:extLst>
                </a:gridCol>
                <a:gridCol w="692015">
                  <a:extLst>
                    <a:ext uri="{9D8B030D-6E8A-4147-A177-3AD203B41FA5}">
                      <a16:colId xmlns:a16="http://schemas.microsoft.com/office/drawing/2014/main" val="63136990"/>
                    </a:ext>
                  </a:extLst>
                </a:gridCol>
              </a:tblGrid>
              <a:tr h="769765">
                <a:tc>
                  <a:txBody>
                    <a:bodyPr/>
                    <a:lstStyle/>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500">
                          <a:effectLst/>
                        </a:rPr>
                        <a:t>Lesson ONE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marL="71755" marR="71755" algn="l">
                        <a:lnSpc>
                          <a:spcPct val="115000"/>
                        </a:lnSpc>
                        <a:spcAft>
                          <a:spcPts val="0"/>
                        </a:spcAft>
                      </a:pPr>
                      <a:r>
                        <a:rPr lang="en-GB" sz="1100">
                          <a:effectLst/>
                        </a:rPr>
                        <a:t>Worship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marL="71755" marR="71755" algn="l">
                        <a:lnSpc>
                          <a:spcPct val="115000"/>
                        </a:lnSpc>
                        <a:spcAft>
                          <a:spcPts val="0"/>
                        </a:spcAft>
                      </a:pPr>
                      <a:r>
                        <a:rPr lang="en-GB" sz="1300">
                          <a:effectLst/>
                        </a:rPr>
                        <a:t>Break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gridSpan="2">
                  <a:txBody>
                    <a:bodyPr/>
                    <a:lstStyle/>
                    <a:p>
                      <a:pPr algn="ctr">
                        <a:lnSpc>
                          <a:spcPct val="115000"/>
                        </a:lnSpc>
                        <a:spcAft>
                          <a:spcPts val="0"/>
                        </a:spcAft>
                      </a:pPr>
                      <a:r>
                        <a:rPr lang="en-GB" sz="1500">
                          <a:effectLst/>
                        </a:rPr>
                        <a:t>Lesson </a:t>
                      </a:r>
                      <a:endParaRPr lang="en-GB" sz="900">
                        <a:effectLst/>
                      </a:endParaRPr>
                    </a:p>
                    <a:p>
                      <a:pPr algn="ctr">
                        <a:lnSpc>
                          <a:spcPct val="115000"/>
                        </a:lnSpc>
                        <a:spcAft>
                          <a:spcPts val="0"/>
                        </a:spcAft>
                      </a:pPr>
                      <a:r>
                        <a:rPr lang="en-GB" sz="1500">
                          <a:effectLst/>
                        </a:rPr>
                        <a:t>TWO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marL="71755" marR="71755" algn="ctr">
                        <a:lnSpc>
                          <a:spcPct val="115000"/>
                        </a:lnSpc>
                        <a:spcAft>
                          <a:spcPts val="0"/>
                        </a:spcAft>
                      </a:pPr>
                      <a:r>
                        <a:rPr lang="en-GB" sz="1100">
                          <a:effectLst/>
                        </a:rPr>
                        <a:t>Lunch</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marL="71755" marR="71755" algn="ctr">
                        <a:lnSpc>
                          <a:spcPct val="115000"/>
                        </a:lnSpc>
                        <a:spcAft>
                          <a:spcPts val="0"/>
                        </a:spcAft>
                      </a:pPr>
                      <a:r>
                        <a:rPr lang="en-GB" sz="1300">
                          <a:effectLst/>
                        </a:rPr>
                        <a:t>1-1:20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500">
                          <a:effectLst/>
                        </a:rPr>
                        <a:t>Lesson </a:t>
                      </a:r>
                      <a:endParaRPr lang="en-GB" sz="900">
                        <a:effectLst/>
                      </a:endParaRPr>
                    </a:p>
                    <a:p>
                      <a:pPr algn="ctr">
                        <a:lnSpc>
                          <a:spcPct val="115000"/>
                        </a:lnSpc>
                        <a:spcAft>
                          <a:spcPts val="0"/>
                        </a:spcAft>
                      </a:pPr>
                      <a:r>
                        <a:rPr lang="en-GB" sz="1500">
                          <a:effectLst/>
                        </a:rPr>
                        <a:t>THREE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marL="71755" marR="71755" algn="ctr">
                        <a:lnSpc>
                          <a:spcPct val="115000"/>
                        </a:lnSpc>
                        <a:spcAft>
                          <a:spcPts val="0"/>
                        </a:spcAft>
                      </a:pPr>
                      <a:r>
                        <a:rPr lang="en-GB" sz="1100">
                          <a:effectLst/>
                        </a:rPr>
                        <a:t>Break</a:t>
                      </a:r>
                      <a:endParaRPr lang="en-GB" sz="900">
                        <a:effectLst/>
                      </a:endParaRPr>
                    </a:p>
                    <a:p>
                      <a:pPr marL="71755" marR="71755" algn="ctr">
                        <a:lnSpc>
                          <a:spcPct val="115000"/>
                        </a:lnSpc>
                        <a:spcAft>
                          <a:spcPts val="0"/>
                        </a:spcAft>
                      </a:pPr>
                      <a:r>
                        <a:rPr lang="en-GB" sz="1100">
                          <a:effectLst/>
                        </a:rPr>
                        <a:t>2.10-2.20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gridSpan="2">
                  <a:txBody>
                    <a:bodyPr/>
                    <a:lstStyle/>
                    <a:p>
                      <a:pPr algn="ctr">
                        <a:lnSpc>
                          <a:spcPct val="115000"/>
                        </a:lnSpc>
                        <a:spcAft>
                          <a:spcPts val="0"/>
                        </a:spcAft>
                      </a:pPr>
                      <a:r>
                        <a:rPr lang="en-GB" sz="1500">
                          <a:effectLst/>
                        </a:rPr>
                        <a:t>Lesson </a:t>
                      </a:r>
                      <a:endParaRPr lang="en-GB" sz="900">
                        <a:effectLst/>
                      </a:endParaRPr>
                    </a:p>
                    <a:p>
                      <a:pPr algn="ctr">
                        <a:lnSpc>
                          <a:spcPct val="115000"/>
                        </a:lnSpc>
                        <a:spcAft>
                          <a:spcPts val="0"/>
                        </a:spcAft>
                      </a:pPr>
                      <a:r>
                        <a:rPr lang="en-GB" sz="1500">
                          <a:effectLst/>
                        </a:rPr>
                        <a:t>FOUR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marL="71755" marR="71755" algn="ctr">
                        <a:lnSpc>
                          <a:spcPct val="115000"/>
                        </a:lnSpc>
                        <a:spcAft>
                          <a:spcPts val="0"/>
                        </a:spcAft>
                      </a:pPr>
                      <a:r>
                        <a:rPr lang="en-GB" sz="1100">
                          <a:effectLst/>
                        </a:rPr>
                        <a:t>3.10-3.20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extLst>
                  <a:ext uri="{0D108BD9-81ED-4DB2-BD59-A6C34878D82A}">
                    <a16:rowId xmlns:a16="http://schemas.microsoft.com/office/drawing/2014/main" val="776832714"/>
                  </a:ext>
                </a:extLst>
              </a:tr>
              <a:tr h="701967">
                <a:tc>
                  <a:txBody>
                    <a:bodyPr/>
                    <a:lstStyle/>
                    <a:p>
                      <a:pPr algn="ctr">
                        <a:lnSpc>
                          <a:spcPct val="115000"/>
                        </a:lnSpc>
                        <a:spcAft>
                          <a:spcPts val="0"/>
                        </a:spcAft>
                      </a:pPr>
                      <a:r>
                        <a:rPr lang="en-GB" sz="1300">
                          <a:effectLst/>
                        </a:rPr>
                        <a:t>Monday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English</a:t>
                      </a:r>
                      <a:br>
                        <a:rPr lang="en-GB" sz="1100">
                          <a:effectLst/>
                        </a:rPr>
                      </a:b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rowSpan="5">
                  <a:txBody>
                    <a:bodyPr/>
                    <a:lstStyle/>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rowSpan="5">
                  <a:txBody>
                    <a:bodyPr/>
                    <a:lstStyle/>
                    <a:p>
                      <a:pPr algn="l">
                        <a:lnSpc>
                          <a:spcPct val="115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marL="71755" marR="71755" algn="ctr">
                        <a:lnSpc>
                          <a:spcPct val="115000"/>
                        </a:lnSpc>
                        <a:spcAft>
                          <a:spcPts val="0"/>
                        </a:spcAft>
                      </a:pPr>
                      <a:r>
                        <a:rPr lang="en-GB" sz="1100">
                          <a:effectLst/>
                        </a:rPr>
                        <a:t>Maths fluency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Maths</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rowSpan="5">
                  <a:txBody>
                    <a:bodyPr/>
                    <a:lstStyle/>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marL="71755" marR="71755" algn="ctr">
                        <a:lnSpc>
                          <a:spcPct val="115000"/>
                        </a:lnSpc>
                        <a:spcAft>
                          <a:spcPts val="0"/>
                        </a:spcAft>
                      </a:pPr>
                      <a:r>
                        <a:rPr lang="en-GB" sz="1100">
                          <a:effectLst/>
                        </a:rPr>
                        <a:t>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Computing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rowSpan="5">
                  <a:txBody>
                    <a:bodyPr/>
                    <a:lstStyle/>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gridSpan="2">
                  <a:txBody>
                    <a:bodyPr/>
                    <a:lstStyle/>
                    <a:p>
                      <a:pPr algn="ctr">
                        <a:lnSpc>
                          <a:spcPct val="115000"/>
                        </a:lnSpc>
                        <a:spcAft>
                          <a:spcPts val="0"/>
                        </a:spcAft>
                      </a:pPr>
                      <a:r>
                        <a:rPr lang="en-GB" sz="1100">
                          <a:effectLst/>
                        </a:rPr>
                        <a: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algn="ctr">
                        <a:lnSpc>
                          <a:spcPct val="115000"/>
                        </a:lnSpc>
                        <a:spcAft>
                          <a:spcPts val="0"/>
                        </a:spcAft>
                      </a:pPr>
                      <a:r>
                        <a:rPr lang="en-GB" sz="1100">
                          <a:effectLst/>
                        </a:rPr>
                        <a:t>Spelling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extLst>
                  <a:ext uri="{0D108BD9-81ED-4DB2-BD59-A6C34878D82A}">
                    <a16:rowId xmlns:a16="http://schemas.microsoft.com/office/drawing/2014/main" val="3489063309"/>
                  </a:ext>
                </a:extLst>
              </a:tr>
              <a:tr h="704575">
                <a:tc>
                  <a:txBody>
                    <a:bodyPr/>
                    <a:lstStyle/>
                    <a:p>
                      <a:pPr algn="ctr">
                        <a:lnSpc>
                          <a:spcPct val="115000"/>
                        </a:lnSpc>
                        <a:spcAft>
                          <a:spcPts val="0"/>
                        </a:spcAft>
                      </a:pPr>
                      <a:r>
                        <a:rPr lang="en-GB" sz="1300">
                          <a:effectLst/>
                        </a:rPr>
                        <a:t>Tuesday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vMerge="1">
                  <a:txBody>
                    <a:bodyPr/>
                    <a:lstStyle/>
                    <a:p>
                      <a:endParaRPr lang="en-GB"/>
                    </a:p>
                  </a:txBody>
                  <a:tcPr/>
                </a:tc>
                <a:tc>
                  <a:txBody>
                    <a:bodyPr/>
                    <a:lstStyle/>
                    <a:p>
                      <a:pPr marL="71755" marR="71755" algn="ctr">
                        <a:lnSpc>
                          <a:spcPct val="115000"/>
                        </a:lnSpc>
                        <a:spcAft>
                          <a:spcPts val="0"/>
                        </a:spcAft>
                      </a:pPr>
                      <a:r>
                        <a:rPr lang="en-GB" sz="1100">
                          <a:effectLst/>
                        </a:rPr>
                        <a:t>Maths fluency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Maths</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a:txBody>
                    <a:bodyPr/>
                    <a:lstStyle/>
                    <a:p>
                      <a:pPr marL="71755" marR="71755" algn="ctr">
                        <a:lnSpc>
                          <a:spcPct val="115000"/>
                        </a:lnSpc>
                        <a:spcAft>
                          <a:spcPts val="0"/>
                        </a:spcAft>
                      </a:pPr>
                      <a:r>
                        <a:rPr lang="en-GB" sz="1100">
                          <a:effectLst/>
                        </a:rPr>
                        <a:t>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History/ </a:t>
                      </a:r>
                      <a:endParaRPr lang="en-GB" sz="900">
                        <a:effectLst/>
                      </a:endParaRPr>
                    </a:p>
                    <a:p>
                      <a:pPr algn="ctr">
                        <a:lnSpc>
                          <a:spcPct val="115000"/>
                        </a:lnSpc>
                        <a:spcAft>
                          <a:spcPts val="0"/>
                        </a:spcAft>
                      </a:pPr>
                      <a:r>
                        <a:rPr lang="en-GB" sz="1100">
                          <a:effectLst/>
                        </a:rPr>
                        <a:t>Geography</a:t>
                      </a:r>
                      <a:endParaRPr lang="en-GB" sz="900">
                        <a:effectLst/>
                      </a:endParaRPr>
                    </a:p>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gridSpan="2">
                  <a:txBody>
                    <a:bodyPr/>
                    <a:lstStyle/>
                    <a:p>
                      <a:pPr algn="ctr">
                        <a:lnSpc>
                          <a:spcPct val="115000"/>
                        </a:lnSpc>
                        <a:spcAft>
                          <a:spcPts val="0"/>
                        </a:spcAft>
                      </a:pPr>
                      <a:r>
                        <a:rPr lang="en-GB" sz="1100">
                          <a:effectLst/>
                        </a:rPr>
                        <a:t>  History/ </a:t>
                      </a:r>
                      <a:endParaRPr lang="en-GB" sz="900">
                        <a:effectLst/>
                      </a:endParaRPr>
                    </a:p>
                    <a:p>
                      <a:pPr algn="ctr">
                        <a:lnSpc>
                          <a:spcPct val="115000"/>
                        </a:lnSpc>
                        <a:spcAft>
                          <a:spcPts val="0"/>
                        </a:spcAft>
                      </a:pPr>
                      <a:r>
                        <a:rPr lang="en-GB" sz="1100">
                          <a:effectLst/>
                        </a:rPr>
                        <a:t>Geography</a:t>
                      </a:r>
                      <a:endParaRPr lang="en-GB" sz="900">
                        <a:effectLst/>
                      </a:endParaRPr>
                    </a:p>
                    <a:p>
                      <a:pPr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algn="ctr">
                        <a:lnSpc>
                          <a:spcPct val="115000"/>
                        </a:lnSpc>
                        <a:spcAft>
                          <a:spcPts val="0"/>
                        </a:spcAft>
                      </a:pPr>
                      <a:r>
                        <a:rPr lang="en-GB" sz="1100">
                          <a:effectLst/>
                        </a:rPr>
                        <a:t>Spelling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extLst>
                  <a:ext uri="{0D108BD9-81ED-4DB2-BD59-A6C34878D82A}">
                    <a16:rowId xmlns:a16="http://schemas.microsoft.com/office/drawing/2014/main" val="3123128978"/>
                  </a:ext>
                </a:extLst>
              </a:tr>
              <a:tr h="753598">
                <a:tc>
                  <a:txBody>
                    <a:bodyPr/>
                    <a:lstStyle/>
                    <a:p>
                      <a:pPr algn="ctr">
                        <a:lnSpc>
                          <a:spcPct val="115000"/>
                        </a:lnSpc>
                        <a:spcAft>
                          <a:spcPts val="0"/>
                        </a:spcAft>
                      </a:pPr>
                      <a:r>
                        <a:rPr lang="en-GB" sz="1300">
                          <a:effectLst/>
                        </a:rPr>
                        <a:t>Wednesday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PE</a:t>
                      </a:r>
                      <a:endParaRPr lang="en-GB" sz="900">
                        <a:effectLst/>
                      </a:endParaRPr>
                    </a:p>
                    <a:p>
                      <a:pPr algn="ctr">
                        <a:lnSpc>
                          <a:spcPct val="115000"/>
                        </a:lnSpc>
                        <a:spcAft>
                          <a:spcPts val="0"/>
                        </a:spcAft>
                      </a:pPr>
                      <a:r>
                        <a:rPr lang="en-GB" sz="1100">
                          <a:effectLst/>
                        </a:rPr>
                        <a:t>Miss Williams </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vMerge="1">
                  <a:txBody>
                    <a:bodyPr/>
                    <a:lstStyle/>
                    <a:p>
                      <a:endParaRPr lang="en-GB"/>
                    </a:p>
                  </a:txBody>
                  <a:tcPr/>
                </a:tc>
                <a:tc>
                  <a:txBody>
                    <a:bodyPr/>
                    <a:lstStyle/>
                    <a:p>
                      <a:pPr marL="71755" marR="71755" algn="ctr">
                        <a:lnSpc>
                          <a:spcPct val="115000"/>
                        </a:lnSpc>
                        <a:spcAft>
                          <a:spcPts val="0"/>
                        </a:spcAft>
                      </a:pPr>
                      <a:r>
                        <a:rPr lang="en-GB" sz="1100">
                          <a:effectLst/>
                        </a:rPr>
                        <a:t>Maths fluency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PE</a:t>
                      </a:r>
                      <a:endParaRPr lang="en-GB" sz="900">
                        <a:effectLst/>
                      </a:endParaRPr>
                    </a:p>
                    <a:p>
                      <a:pPr algn="ctr">
                        <a:lnSpc>
                          <a:spcPct val="115000"/>
                        </a:lnSpc>
                        <a:spcAft>
                          <a:spcPts val="0"/>
                        </a:spcAft>
                      </a:pPr>
                      <a:r>
                        <a:rPr lang="en-GB" sz="1100">
                          <a:effectLst/>
                        </a:rPr>
                        <a:t>Miss Williams</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a:txBody>
                    <a:bodyPr/>
                    <a:lstStyle/>
                    <a:p>
                      <a:pPr marL="71755" marR="71755" algn="ctr">
                        <a:lnSpc>
                          <a:spcPct val="115000"/>
                        </a:lnSpc>
                        <a:spcAft>
                          <a:spcPts val="0"/>
                        </a:spcAft>
                      </a:pPr>
                      <a:r>
                        <a:rPr lang="en-GB" sz="1100">
                          <a:effectLst/>
                        </a:rPr>
                        <a:t>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gridSpan="2">
                  <a:txBody>
                    <a:bodyPr/>
                    <a:lstStyle/>
                    <a:p>
                      <a:pPr algn="ctr">
                        <a:lnSpc>
                          <a:spcPct val="115000"/>
                        </a:lnSpc>
                        <a:spcAft>
                          <a:spcPts val="0"/>
                        </a:spcAft>
                      </a:pPr>
                      <a:r>
                        <a:rPr lang="en-GB" sz="1100">
                          <a:effectLst/>
                        </a:rPr>
                        <a:t>Maths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algn="ctr">
                        <a:lnSpc>
                          <a:spcPct val="115000"/>
                        </a:lnSpc>
                        <a:spcAft>
                          <a:spcPts val="0"/>
                        </a:spcAft>
                      </a:pPr>
                      <a:r>
                        <a:rPr lang="en-GB" sz="1100">
                          <a:effectLst/>
                        </a:rPr>
                        <a:t>Spelling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extLst>
                  <a:ext uri="{0D108BD9-81ED-4DB2-BD59-A6C34878D82A}">
                    <a16:rowId xmlns:a16="http://schemas.microsoft.com/office/drawing/2014/main" val="1113761722"/>
                  </a:ext>
                </a:extLst>
              </a:tr>
              <a:tr h="709268">
                <a:tc>
                  <a:txBody>
                    <a:bodyPr/>
                    <a:lstStyle/>
                    <a:p>
                      <a:pPr algn="ctr">
                        <a:lnSpc>
                          <a:spcPct val="115000"/>
                        </a:lnSpc>
                        <a:spcAft>
                          <a:spcPts val="0"/>
                        </a:spcAft>
                      </a:pPr>
                      <a:r>
                        <a:rPr lang="en-GB" sz="1300">
                          <a:effectLst/>
                        </a:rPr>
                        <a:t>Thursday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English </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vMerge="1">
                  <a:txBody>
                    <a:bodyPr/>
                    <a:lstStyle/>
                    <a:p>
                      <a:endParaRPr lang="en-GB"/>
                    </a:p>
                  </a:txBody>
                  <a:tcPr/>
                </a:tc>
                <a:tc>
                  <a:txBody>
                    <a:bodyPr/>
                    <a:lstStyle/>
                    <a:p>
                      <a:pPr marL="71755" marR="71755" algn="ctr">
                        <a:lnSpc>
                          <a:spcPct val="115000"/>
                        </a:lnSpc>
                        <a:spcAft>
                          <a:spcPts val="0"/>
                        </a:spcAft>
                      </a:pPr>
                      <a:r>
                        <a:rPr lang="en-GB" sz="1100">
                          <a:effectLst/>
                        </a:rPr>
                        <a:t>Maths fluency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Maths</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a:txBody>
                    <a:bodyPr/>
                    <a:lstStyle/>
                    <a:p>
                      <a:pPr marL="71755" marR="71755" algn="ctr">
                        <a:lnSpc>
                          <a:spcPct val="115000"/>
                        </a:lnSpc>
                        <a:spcAft>
                          <a:spcPts val="0"/>
                        </a:spcAft>
                      </a:pPr>
                      <a:r>
                        <a:rPr lang="en-GB" sz="1100">
                          <a:effectLst/>
                        </a:rPr>
                        <a:t>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Science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a:txBody>
                    <a:bodyPr/>
                    <a:lstStyle/>
                    <a:p>
                      <a:pPr algn="ctr">
                        <a:lnSpc>
                          <a:spcPct val="115000"/>
                        </a:lnSpc>
                        <a:spcAft>
                          <a:spcPts val="0"/>
                        </a:spcAft>
                      </a:pPr>
                      <a:r>
                        <a:rPr lang="en-GB" sz="1100">
                          <a:effectLst/>
                        </a:rPr>
                        <a:t>Spanish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Music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Spelling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extLst>
                  <a:ext uri="{0D108BD9-81ED-4DB2-BD59-A6C34878D82A}">
                    <a16:rowId xmlns:a16="http://schemas.microsoft.com/office/drawing/2014/main" val="3709706383"/>
                  </a:ext>
                </a:extLst>
              </a:tr>
              <a:tr h="794225">
                <a:tc>
                  <a:txBody>
                    <a:bodyPr/>
                    <a:lstStyle/>
                    <a:p>
                      <a:pPr algn="ctr">
                        <a:lnSpc>
                          <a:spcPct val="115000"/>
                        </a:lnSpc>
                        <a:spcAft>
                          <a:spcPts val="0"/>
                        </a:spcAft>
                      </a:pPr>
                      <a:r>
                        <a:rPr lang="en-GB" sz="1300">
                          <a:effectLst/>
                        </a:rPr>
                        <a:t>Friday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a:txBody>
                    <a:bodyPr/>
                    <a:lstStyle/>
                    <a:p>
                      <a:pPr algn="ctr">
                        <a:lnSpc>
                          <a:spcPct val="115000"/>
                        </a:lnSpc>
                        <a:spcAft>
                          <a:spcPts val="0"/>
                        </a:spcAft>
                      </a:pPr>
                      <a:r>
                        <a:rPr lang="en-GB" sz="1100">
                          <a:effectLst/>
                        </a:rPr>
                        <a:t>English </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vMerge="1">
                  <a:txBody>
                    <a:bodyPr/>
                    <a:lstStyle/>
                    <a:p>
                      <a:endParaRPr lang="en-GB"/>
                    </a:p>
                  </a:txBody>
                  <a:tcPr/>
                </a:tc>
                <a:tc>
                  <a:txBody>
                    <a:bodyPr/>
                    <a:lstStyle/>
                    <a:p>
                      <a:pPr marL="71755" marR="71755" algn="ctr">
                        <a:lnSpc>
                          <a:spcPct val="115000"/>
                        </a:lnSpc>
                        <a:spcAft>
                          <a:spcPts val="0"/>
                        </a:spcAft>
                      </a:pPr>
                      <a:r>
                        <a:rPr lang="en-GB" sz="1100">
                          <a:effectLst/>
                        </a:rPr>
                        <a:t>Maths fluency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Maths</a:t>
                      </a:r>
                      <a:br>
                        <a:rPr lang="en-GB" sz="1100">
                          <a:effectLst/>
                        </a:rPr>
                      </a:b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a:txBody>
                    <a:bodyPr/>
                    <a:lstStyle/>
                    <a:p>
                      <a:pPr marL="71755" marR="71755" algn="ctr">
                        <a:lnSpc>
                          <a:spcPct val="115000"/>
                        </a:lnSpc>
                        <a:spcAft>
                          <a:spcPts val="0"/>
                        </a:spcAft>
                      </a:pPr>
                      <a:r>
                        <a:rPr lang="en-GB" sz="1100">
                          <a:effectLst/>
                        </a:rPr>
                        <a:t>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vert="vert270"/>
                </a:tc>
                <a:tc>
                  <a:txBody>
                    <a:bodyPr/>
                    <a:lstStyle/>
                    <a:p>
                      <a:pPr algn="ctr">
                        <a:lnSpc>
                          <a:spcPct val="115000"/>
                        </a:lnSpc>
                        <a:spcAft>
                          <a:spcPts val="0"/>
                        </a:spcAft>
                      </a:pPr>
                      <a:r>
                        <a:rPr lang="en-GB" sz="1100">
                          <a:effectLst/>
                        </a:rPr>
                        <a:t>DT/Art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vMerge="1">
                  <a:txBody>
                    <a:bodyPr/>
                    <a:lstStyle/>
                    <a:p>
                      <a:endParaRPr lang="en-GB"/>
                    </a:p>
                  </a:txBody>
                  <a:tcPr/>
                </a:tc>
                <a:tc gridSpan="2">
                  <a:txBody>
                    <a:bodyPr/>
                    <a:lstStyle/>
                    <a:p>
                      <a:pPr marL="457200" indent="-457200" algn="ctr">
                        <a:lnSpc>
                          <a:spcPct val="115000"/>
                        </a:lnSpc>
                        <a:spcAft>
                          <a:spcPts val="0"/>
                        </a:spcAft>
                      </a:pPr>
                      <a:r>
                        <a:rPr lang="en-GB" sz="1100">
                          <a:effectLst/>
                        </a:rPr>
                        <a:t>PSHE</a:t>
                      </a:r>
                      <a:endParaRPr lang="en-GB" sz="900">
                        <a:effectLst/>
                      </a:endParaRPr>
                    </a:p>
                    <a:p>
                      <a:pPr marL="457200" indent="-457200" algn="ctr">
                        <a:lnSpc>
                          <a:spcPct val="115000"/>
                        </a:lnSpc>
                        <a:spcAft>
                          <a:spcPts val="0"/>
                        </a:spcAft>
                      </a:pPr>
                      <a:r>
                        <a:rPr lang="en-GB" sz="1100">
                          <a:effectLst/>
                        </a:rPr>
                        <a:t> </a:t>
                      </a:r>
                      <a:endParaRPr lang="en-GB" sz="900">
                        <a:effectLst/>
                      </a:endParaRPr>
                    </a:p>
                    <a:p>
                      <a:pPr marL="457200" indent="-457200" algn="ctr">
                        <a:lnSpc>
                          <a:spcPct val="115000"/>
                        </a:lnSpc>
                        <a:spcAft>
                          <a:spcPts val="0"/>
                        </a:spcAft>
                      </a:pPr>
                      <a:r>
                        <a:rPr lang="en-GB" sz="1100">
                          <a:effectLst/>
                        </a:rPr>
                        <a:t> </a:t>
                      </a:r>
                      <a:endParaRPr lang="en-GB" sz="900">
                        <a:effectLst/>
                      </a:endParaRPr>
                    </a:p>
                    <a:p>
                      <a:pPr marL="457200" indent="-457200" algn="ctr">
                        <a:lnSpc>
                          <a:spcPct val="115000"/>
                        </a:lnSpc>
                        <a:spcAft>
                          <a:spcPts val="0"/>
                        </a:spcAft>
                      </a:pPr>
                      <a:r>
                        <a:rPr lang="en-GB" sz="11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tc hMerge="1">
                  <a:txBody>
                    <a:bodyPr/>
                    <a:lstStyle/>
                    <a:p>
                      <a:endParaRPr lang="en-GB"/>
                    </a:p>
                  </a:txBody>
                  <a:tcPr/>
                </a:tc>
                <a:tc>
                  <a:txBody>
                    <a:bodyPr/>
                    <a:lstStyle/>
                    <a:p>
                      <a:pPr algn="ctr">
                        <a:lnSpc>
                          <a:spcPct val="115000"/>
                        </a:lnSpc>
                        <a:spcAft>
                          <a:spcPts val="0"/>
                        </a:spcAft>
                      </a:pPr>
                      <a:r>
                        <a:rPr lang="en-GB" sz="1100" dirty="0">
                          <a:effectLst/>
                        </a:rPr>
                        <a:t>Spelling</a:t>
                      </a:r>
                      <a:endParaRPr lang="en-GB" sz="900" dirty="0">
                        <a:effectLst/>
                      </a:endParaRPr>
                    </a:p>
                    <a:p>
                      <a:pPr algn="ctr">
                        <a:lnSpc>
                          <a:spcPct val="115000"/>
                        </a:lnSpc>
                        <a:spcAft>
                          <a:spcPts val="0"/>
                        </a:spcAft>
                      </a:pPr>
                      <a:r>
                        <a:rPr lang="en-GB" sz="1100" dirty="0">
                          <a:effectLst/>
                        </a:rPr>
                        <a:t> </a:t>
                      </a:r>
                      <a:endParaRPr lang="en-GB" sz="900" dirty="0">
                        <a:effectLst/>
                      </a:endParaRPr>
                    </a:p>
                    <a:p>
                      <a:pPr algn="ctr">
                        <a:lnSpc>
                          <a:spcPct val="115000"/>
                        </a:lnSpc>
                        <a:spcAft>
                          <a:spcPts val="0"/>
                        </a:spcAft>
                      </a:pPr>
                      <a:r>
                        <a:rPr lang="en-GB" sz="1100" dirty="0">
                          <a:effectLst/>
                        </a:rPr>
                        <a:t> </a:t>
                      </a:r>
                      <a:endParaRPr lang="en-GB" sz="900" dirty="0">
                        <a:effectLst/>
                      </a:endParaRPr>
                    </a:p>
                    <a:p>
                      <a:pPr algn="ctr">
                        <a:lnSpc>
                          <a:spcPct val="115000"/>
                        </a:lnSpc>
                        <a:spcAft>
                          <a:spcPts val="0"/>
                        </a:spcAft>
                      </a:pPr>
                      <a:r>
                        <a:rPr lang="en-GB" sz="11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4" marR="56324" marT="0" marB="0"/>
                </a:tc>
                <a:extLst>
                  <a:ext uri="{0D108BD9-81ED-4DB2-BD59-A6C34878D82A}">
                    <a16:rowId xmlns:a16="http://schemas.microsoft.com/office/drawing/2014/main" val="2931212120"/>
                  </a:ext>
                </a:extLst>
              </a:tr>
            </a:tbl>
          </a:graphicData>
        </a:graphic>
      </p:graphicFrame>
    </p:spTree>
    <p:extLst>
      <p:ext uri="{BB962C8B-B14F-4D97-AF65-F5344CB8AC3E}">
        <p14:creationId xmlns:p14="http://schemas.microsoft.com/office/powerpoint/2010/main" val="39918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1143000"/>
          </a:xfrm>
        </p:spPr>
        <p:txBody>
          <a:bodyPr>
            <a:noAutofit/>
          </a:bodyPr>
          <a:lstStyle/>
          <a:p>
            <a:r>
              <a:rPr lang="en-US" sz="6600" u="sng" dirty="0">
                <a:latin typeface="Comic Sans MS" panose="030F0702030302020204" pitchFamily="66" charset="0"/>
                <a:cs typeface="CordiaUPC" panose="020B0304020202020204" pitchFamily="34" charset="-34"/>
              </a:rPr>
              <a:t>Learning</a:t>
            </a:r>
            <a:endParaRPr lang="en-GB" sz="6600" u="sng" dirty="0">
              <a:latin typeface="Comic Sans MS" panose="030F0702030302020204" pitchFamily="66" charset="0"/>
              <a:cs typeface="CordiaUPC" panose="020B0304020202020204" pitchFamily="34" charset="-34"/>
            </a:endParaRPr>
          </a:p>
        </p:txBody>
      </p:sp>
      <p:pic>
        <p:nvPicPr>
          <p:cNvPr id="3" name="Picture 2">
            <a:extLst>
              <a:ext uri="{FF2B5EF4-FFF2-40B4-BE49-F238E27FC236}">
                <a16:creationId xmlns:a16="http://schemas.microsoft.com/office/drawing/2014/main" id="{743CB687-ED91-40DA-999F-3C42B5CA5A95}"/>
              </a:ext>
            </a:extLst>
          </p:cNvPr>
          <p:cNvPicPr>
            <a:picLocks noChangeAspect="1"/>
          </p:cNvPicPr>
          <p:nvPr/>
        </p:nvPicPr>
        <p:blipFill>
          <a:blip r:embed="rId2"/>
          <a:stretch>
            <a:fillRect/>
          </a:stretch>
        </p:blipFill>
        <p:spPr>
          <a:xfrm>
            <a:off x="0" y="1844824"/>
            <a:ext cx="9144000" cy="4389515"/>
          </a:xfrm>
          <a:prstGeom prst="rect">
            <a:avLst/>
          </a:prstGeom>
        </p:spPr>
      </p:pic>
    </p:spTree>
    <p:extLst>
      <p:ext uri="{BB962C8B-B14F-4D97-AF65-F5344CB8AC3E}">
        <p14:creationId xmlns:p14="http://schemas.microsoft.com/office/powerpoint/2010/main" val="62276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Reasons You Should Be Reading Books Daily, According to Science | Inc.com">
            <a:extLst>
              <a:ext uri="{FF2B5EF4-FFF2-40B4-BE49-F238E27FC236}">
                <a16:creationId xmlns:a16="http://schemas.microsoft.com/office/drawing/2014/main" id="{853ECCB6-88A4-4EFB-9C1D-638EB3C6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8405"/>
            <a:ext cx="2313546" cy="12955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FC0E603-A6E6-4292-BEDE-65FC8B996D91}"/>
              </a:ext>
            </a:extLst>
          </p:cNvPr>
          <p:cNvSpPr>
            <a:spLocks noGrp="1"/>
          </p:cNvSpPr>
          <p:nvPr>
            <p:ph type="title"/>
          </p:nvPr>
        </p:nvSpPr>
        <p:spPr>
          <a:xfrm>
            <a:off x="-684584" y="160883"/>
            <a:ext cx="8229600" cy="1143000"/>
          </a:xfrm>
        </p:spPr>
        <p:txBody>
          <a:bodyPr>
            <a:noAutofit/>
          </a:bodyPr>
          <a:lstStyle/>
          <a:p>
            <a:r>
              <a:rPr lang="en-US" u="sng" dirty="0">
                <a:latin typeface="Comic Sans MS" panose="030F0702030302020204" pitchFamily="66" charset="0"/>
                <a:cs typeface="CordiaUPC" panose="020B0304020202020204" pitchFamily="34" charset="-34"/>
              </a:rPr>
              <a:t>R</a:t>
            </a:r>
            <a:r>
              <a:rPr lang="en-GB" u="sng" dirty="0" err="1">
                <a:latin typeface="Comic Sans MS" panose="030F0702030302020204" pitchFamily="66" charset="0"/>
                <a:cs typeface="CordiaUPC" panose="020B0304020202020204" pitchFamily="34" charset="-34"/>
              </a:rPr>
              <a:t>eading</a:t>
            </a:r>
            <a:r>
              <a:rPr lang="en-GB" u="sng" dirty="0">
                <a:latin typeface="Comic Sans MS" panose="030F0702030302020204" pitchFamily="66" charset="0"/>
                <a:cs typeface="CordiaUPC" panose="020B0304020202020204" pitchFamily="34" charset="-34"/>
              </a:rPr>
              <a:t>/Library Books</a:t>
            </a:r>
          </a:p>
        </p:txBody>
      </p:sp>
      <p:sp>
        <p:nvSpPr>
          <p:cNvPr id="5" name="TextBox 4">
            <a:extLst>
              <a:ext uri="{FF2B5EF4-FFF2-40B4-BE49-F238E27FC236}">
                <a16:creationId xmlns:a16="http://schemas.microsoft.com/office/drawing/2014/main" id="{B2F9D02E-7F44-4AFC-AF53-8A11B029068B}"/>
              </a:ext>
            </a:extLst>
          </p:cNvPr>
          <p:cNvSpPr txBox="1"/>
          <p:nvPr/>
        </p:nvSpPr>
        <p:spPr>
          <a:xfrm>
            <a:off x="251012" y="1456469"/>
            <a:ext cx="8892988" cy="57246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Reading is always a priority in school and we work hard to make sure that the books are pitched at the correct level for your child.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This may mean that sometimes your child may need to re-read a book/set of books throughout the year. We do not see re-reading as a negative, we actually see it as a positive to help deepen understanding and positively impact progress. This is something which we share with the children regularly.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Re-reading helps to build fluency, automaticity and understanding all of which are important skills that play a huge part in developing confident readers who can discuss and understanding a variety of texts.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Many children in Year 3 are working through our specific fluency books. </a:t>
            </a:r>
            <a:r>
              <a:rPr lang="en-US" kern="0" dirty="0">
                <a:solidFill>
                  <a:prstClr val="black"/>
                </a:solidFill>
                <a:latin typeface="Comic Sans MS" panose="030F0702030302020204" pitchFamily="66" charset="0"/>
              </a:rPr>
              <a:t>T</a:t>
            </a: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hey will read </a:t>
            </a:r>
            <a:r>
              <a:rPr lang="en-US" kern="0" dirty="0">
                <a:solidFill>
                  <a:prstClr val="black"/>
                </a:solidFill>
                <a:latin typeface="Comic Sans MS" panose="030F0702030302020204" pitchFamily="66" charset="0"/>
              </a:rPr>
              <a:t>2/3 chapters</a:t>
            </a: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 a week in school and it is helpful if you re-read those chapters again at home instead of reading ahead in the book. The pages read in school will be noted daily in their Reading </a:t>
            </a:r>
            <a:r>
              <a:rPr lang="en-US" kern="0" dirty="0">
                <a:solidFill>
                  <a:prstClr val="black"/>
                </a:solidFill>
                <a:latin typeface="Comic Sans MS" panose="030F0702030302020204" pitchFamily="66" charset="0"/>
              </a:rPr>
              <a:t>R</a:t>
            </a:r>
            <a:r>
              <a:rPr kumimoji="0" lang="en-US" sz="1800" b="0" i="0" u="none" strike="noStrike" kern="0" cap="none" spc="0" normalizeH="0" baseline="0" noProof="0" dirty="0" err="1">
                <a:ln>
                  <a:noFill/>
                </a:ln>
                <a:solidFill>
                  <a:prstClr val="black"/>
                </a:solidFill>
                <a:effectLst/>
                <a:uLnTx/>
                <a:uFillTx/>
                <a:latin typeface="Comic Sans MS" panose="030F0702030302020204" pitchFamily="66" charset="0"/>
              </a:rPr>
              <a:t>ecords</a:t>
            </a: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We do a lot of work prior to reading each chapter which underpins the children’s ability to read and comprehend the text they are about to work through hence why re-reading is more valuable to your child from a home perspective.</a:t>
            </a: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5069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Reasons You Should Be Reading Books Daily, According to Science | Inc.com">
            <a:extLst>
              <a:ext uri="{FF2B5EF4-FFF2-40B4-BE49-F238E27FC236}">
                <a16:creationId xmlns:a16="http://schemas.microsoft.com/office/drawing/2014/main" id="{853ECCB6-88A4-4EFB-9C1D-638EB3C6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8405"/>
            <a:ext cx="2313546" cy="12955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FC0E603-A6E6-4292-BEDE-65FC8B996D91}"/>
              </a:ext>
            </a:extLst>
          </p:cNvPr>
          <p:cNvSpPr>
            <a:spLocks noGrp="1"/>
          </p:cNvSpPr>
          <p:nvPr>
            <p:ph type="title"/>
          </p:nvPr>
        </p:nvSpPr>
        <p:spPr>
          <a:xfrm>
            <a:off x="-684584" y="160883"/>
            <a:ext cx="8229600" cy="1143000"/>
          </a:xfrm>
        </p:spPr>
        <p:txBody>
          <a:bodyPr>
            <a:noAutofit/>
          </a:bodyPr>
          <a:lstStyle/>
          <a:p>
            <a:r>
              <a:rPr lang="en-US" u="sng" dirty="0">
                <a:latin typeface="Comic Sans MS" panose="030F0702030302020204" pitchFamily="66" charset="0"/>
                <a:cs typeface="CordiaUPC" panose="020B0304020202020204" pitchFamily="34" charset="-34"/>
              </a:rPr>
              <a:t>R</a:t>
            </a:r>
            <a:r>
              <a:rPr lang="en-GB" u="sng" dirty="0" err="1">
                <a:latin typeface="Comic Sans MS" panose="030F0702030302020204" pitchFamily="66" charset="0"/>
                <a:cs typeface="CordiaUPC" panose="020B0304020202020204" pitchFamily="34" charset="-34"/>
              </a:rPr>
              <a:t>eading</a:t>
            </a:r>
            <a:r>
              <a:rPr lang="en-GB" u="sng" dirty="0">
                <a:latin typeface="Comic Sans MS" panose="030F0702030302020204" pitchFamily="66" charset="0"/>
                <a:cs typeface="CordiaUPC" panose="020B0304020202020204" pitchFamily="34" charset="-34"/>
              </a:rPr>
              <a:t>/Library Books</a:t>
            </a:r>
          </a:p>
        </p:txBody>
      </p:sp>
      <p:sp>
        <p:nvSpPr>
          <p:cNvPr id="6" name="TextBox 5">
            <a:extLst>
              <a:ext uri="{FF2B5EF4-FFF2-40B4-BE49-F238E27FC236}">
                <a16:creationId xmlns:a16="http://schemas.microsoft.com/office/drawing/2014/main" id="{8196B72A-0426-4AEA-87AF-1D3DC79CE725}"/>
              </a:ext>
            </a:extLst>
          </p:cNvPr>
          <p:cNvSpPr txBox="1"/>
          <p:nvPr/>
        </p:nvSpPr>
        <p:spPr>
          <a:xfrm>
            <a:off x="386711" y="1700808"/>
            <a:ext cx="8748972" cy="6432530"/>
          </a:xfrm>
          <a:prstGeom prst="rect">
            <a:avLst/>
          </a:prstGeom>
          <a:noFill/>
        </p:spPr>
        <p:txBody>
          <a:bodyPr wrap="square" rtlCol="0">
            <a:spAutoFit/>
          </a:bodyPr>
          <a:lstStyle/>
          <a:p>
            <a:endParaRPr lang="en-US" sz="2000" dirty="0">
              <a:latin typeface="Comic Sans MS" panose="030F0702030302020204" pitchFamily="66" charset="0"/>
            </a:endParaRPr>
          </a:p>
          <a:p>
            <a:r>
              <a:rPr lang="en-US" sz="2000" dirty="0">
                <a:latin typeface="Comic Sans MS" panose="030F0702030302020204" pitchFamily="66" charset="0"/>
              </a:rPr>
              <a:t>To ensure that our children have books which are engaging and are pitched correctly it is important that we keep on top of our book stock. </a:t>
            </a:r>
          </a:p>
          <a:p>
            <a:endParaRPr lang="en-US" sz="2000" dirty="0">
              <a:latin typeface="Comic Sans MS" panose="030F0702030302020204" pitchFamily="66" charset="0"/>
            </a:endParaRPr>
          </a:p>
          <a:p>
            <a:r>
              <a:rPr lang="en-US" sz="2000" dirty="0">
                <a:latin typeface="Comic Sans MS" panose="030F0702030302020204" pitchFamily="66" charset="0"/>
              </a:rPr>
              <a:t>This is why lost/damaged books will be charged at £5.</a:t>
            </a:r>
          </a:p>
          <a:p>
            <a:endParaRPr lang="en-US" sz="2000" dirty="0">
              <a:latin typeface="Comic Sans MS" panose="030F0702030302020204" pitchFamily="66" charset="0"/>
            </a:endParaRPr>
          </a:p>
          <a:p>
            <a:r>
              <a:rPr lang="en-US" sz="2000" dirty="0">
                <a:latin typeface="Comic Sans MS" panose="030F0702030302020204" pitchFamily="66" charset="0"/>
              </a:rPr>
              <a:t>You will be informed of a missing book via a text as we understand it could just be that you have forgotten it.</a:t>
            </a:r>
          </a:p>
          <a:p>
            <a:endParaRPr lang="en-US" sz="2000" dirty="0">
              <a:latin typeface="Comic Sans MS" panose="030F0702030302020204" pitchFamily="66" charset="0"/>
            </a:endParaRPr>
          </a:p>
          <a:p>
            <a:r>
              <a:rPr lang="en-US" sz="2000" dirty="0">
                <a:latin typeface="Comic Sans MS" panose="030F0702030302020204" pitchFamily="66" charset="0"/>
              </a:rPr>
              <a:t>Damaged books will be a straight fine via text/email.</a:t>
            </a:r>
          </a:p>
          <a:p>
            <a:endParaRPr lang="en-US" sz="2000" dirty="0">
              <a:latin typeface="Comic Sans MS" panose="030F0702030302020204" pitchFamily="66" charset="0"/>
            </a:endParaRPr>
          </a:p>
          <a:p>
            <a:r>
              <a:rPr lang="en-US" sz="2000" dirty="0">
                <a:latin typeface="Comic Sans MS" panose="030F0702030302020204" pitchFamily="66" charset="0"/>
              </a:rPr>
              <a:t>Please do consider protecting your child’s book with a plastic reading folder as we have had many damaged through water bottles leaking in bags. </a:t>
            </a:r>
          </a:p>
          <a:p>
            <a:endParaRPr lang="en-US" sz="2000" dirty="0">
              <a:latin typeface="Comic Sans MS" panose="030F0702030302020204" pitchFamily="66" charset="0"/>
            </a:endParaRPr>
          </a:p>
          <a:p>
            <a:r>
              <a:rPr lang="en-US" sz="2000" dirty="0">
                <a:latin typeface="Comic Sans MS" panose="030F0702030302020204" pitchFamily="66" charset="0"/>
              </a:rPr>
              <a:t>New plastic reading folders can be purchased from school for £1.</a:t>
            </a:r>
          </a:p>
          <a:p>
            <a:endParaRPr lang="en-US" sz="2400" dirty="0">
              <a:latin typeface="Comic Sans MS" panose="030F0702030302020204" pitchFamily="66" charset="0"/>
            </a:endParaRPr>
          </a:p>
          <a:p>
            <a:endParaRPr lang="en-US" sz="2000" dirty="0">
              <a:latin typeface="Comic Sans MS" panose="030F0702030302020204" pitchFamily="66" charset="0"/>
            </a:endParaRPr>
          </a:p>
          <a:p>
            <a:endParaRPr lang="en-US" sz="2400" dirty="0"/>
          </a:p>
          <a:p>
            <a:endParaRPr lang="en-US" sz="2400" dirty="0"/>
          </a:p>
        </p:txBody>
      </p:sp>
    </p:spTree>
    <p:extLst>
      <p:ext uri="{BB962C8B-B14F-4D97-AF65-F5344CB8AC3E}">
        <p14:creationId xmlns:p14="http://schemas.microsoft.com/office/powerpoint/2010/main" val="1551673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600B839F536E4595492FD64B7413A9" ma:contentTypeVersion="15" ma:contentTypeDescription="Create a new document." ma:contentTypeScope="" ma:versionID="dc868cd9b544f1d4c64a348c0bb84b2b">
  <xsd:schema xmlns:xsd="http://www.w3.org/2001/XMLSchema" xmlns:xs="http://www.w3.org/2001/XMLSchema" xmlns:p="http://schemas.microsoft.com/office/2006/metadata/properties" xmlns:ns3="f73a8c6b-8050-4d19-9dea-e5433663af64" xmlns:ns4="b68e4e01-31f1-42a3-84a0-1dec2fd9f224" targetNamespace="http://schemas.microsoft.com/office/2006/metadata/properties" ma:root="true" ma:fieldsID="ab3556717af6e897298076b65caf8083" ns3:_="" ns4:_="">
    <xsd:import namespace="f73a8c6b-8050-4d19-9dea-e5433663af64"/>
    <xsd:import namespace="b68e4e01-31f1-42a3-84a0-1dec2fd9f2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8c6b-8050-4d19-9dea-e5433663a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8e4e01-31f1-42a3-84a0-1dec2fd9f2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73a8c6b-8050-4d19-9dea-e5433663af64" xsi:nil="true"/>
  </documentManagement>
</p:properties>
</file>

<file path=customXml/itemProps1.xml><?xml version="1.0" encoding="utf-8"?>
<ds:datastoreItem xmlns:ds="http://schemas.openxmlformats.org/officeDocument/2006/customXml" ds:itemID="{96B8FA83-2D58-40C2-BD87-5B567423AE9E}">
  <ds:schemaRefs>
    <ds:schemaRef ds:uri="http://schemas.microsoft.com/sharepoint/v3/contenttype/forms"/>
  </ds:schemaRefs>
</ds:datastoreItem>
</file>

<file path=customXml/itemProps2.xml><?xml version="1.0" encoding="utf-8"?>
<ds:datastoreItem xmlns:ds="http://schemas.openxmlformats.org/officeDocument/2006/customXml" ds:itemID="{62753BB7-5D0D-436A-8B81-974E0DFBA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8c6b-8050-4d19-9dea-e5433663af64"/>
    <ds:schemaRef ds:uri="b68e4e01-31f1-42a3-84a0-1dec2fd9f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047DF-720D-4255-AD96-4D3C409F0E2D}">
  <ds:schemaRefs>
    <ds:schemaRef ds:uri="http://schemas.microsoft.com/office/2006/documentManagement/types"/>
    <ds:schemaRef ds:uri="http://www.w3.org/XML/1998/namespace"/>
    <ds:schemaRef ds:uri="http://schemas.openxmlformats.org/package/2006/metadata/core-properties"/>
    <ds:schemaRef ds:uri="b68e4e01-31f1-42a3-84a0-1dec2fd9f224"/>
    <ds:schemaRef ds:uri="http://purl.org/dc/elements/1.1/"/>
    <ds:schemaRef ds:uri="f73a8c6b-8050-4d19-9dea-e5433663af64"/>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1176</TotalTime>
  <Words>1564</Words>
  <Application>Microsoft Office PowerPoint</Application>
  <PresentationFormat>On-screen Show (4:3)</PresentationFormat>
  <Paragraphs>202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CordiaUPC</vt:lpstr>
      <vt:lpstr>Times New Roman</vt:lpstr>
      <vt:lpstr>Office Theme</vt:lpstr>
      <vt:lpstr>Welcome to Year 3 </vt:lpstr>
      <vt:lpstr>Year 4 Staff</vt:lpstr>
      <vt:lpstr>The school day</vt:lpstr>
      <vt:lpstr>Attendance</vt:lpstr>
      <vt:lpstr>Illness</vt:lpstr>
      <vt:lpstr>Timetable</vt:lpstr>
      <vt:lpstr>Learning</vt:lpstr>
      <vt:lpstr>Reading/Library Books</vt:lpstr>
      <vt:lpstr>Reading/Library Books</vt:lpstr>
      <vt:lpstr>Spelling</vt:lpstr>
      <vt:lpstr>Multiplication Tables</vt:lpstr>
      <vt:lpstr>It’s good to be green!</vt:lpstr>
      <vt:lpstr>General information</vt:lpstr>
      <vt:lpstr>General information</vt:lpstr>
      <vt:lpstr>Home-School 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2018</dc:title>
  <dc:creator>Turton &amp; Edgworth CoE Methodist Primary</dc:creator>
  <cp:lastModifiedBy>Alison McNulty</cp:lastModifiedBy>
  <cp:revision>65</cp:revision>
  <cp:lastPrinted>2022-09-08T15:41:20Z</cp:lastPrinted>
  <dcterms:created xsi:type="dcterms:W3CDTF">2018-08-30T08:28:26Z</dcterms:created>
  <dcterms:modified xsi:type="dcterms:W3CDTF">2025-09-04T14:57:47Z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0x01010047600B839F536E4595492FD64B7413A9</vt:lpwstr>
  </property>
</Properties>
</file>