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78" r:id="rId5"/>
    <p:sldId id="264" r:id="rId6"/>
    <p:sldId id="260" r:id="rId7"/>
    <p:sldId id="279" r:id="rId8"/>
    <p:sldId id="259" r:id="rId9"/>
    <p:sldId id="261" r:id="rId10"/>
    <p:sldId id="262" r:id="rId11"/>
    <p:sldId id="275" r:id="rId12"/>
    <p:sldId id="263" r:id="rId13"/>
    <p:sldId id="267" r:id="rId14"/>
    <p:sldId id="265" r:id="rId15"/>
    <p:sldId id="273" r:id="rId16"/>
    <p:sldId id="274" r:id="rId17"/>
    <p:sldId id="269" r:id="rId18"/>
    <p:sldId id="272" r:id="rId19"/>
    <p:sldId id="270" r:id="rId20"/>
    <p:sldId id="271" r:id="rId21"/>
    <p:sldId id="280" r:id="rId22"/>
    <p:sldId id="268" r:id="rId23"/>
    <p:sldId id="276" r:id="rId24"/>
    <p:sldId id="26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4660"/>
  </p:normalViewPr>
  <p:slideViewPr>
    <p:cSldViewPr snapToGrid="0">
      <p:cViewPr varScale="1">
        <p:scale>
          <a:sx n="80" d="100"/>
          <a:sy n="80" d="100"/>
        </p:scale>
        <p:origin x="4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3DD0E0-9B0F-41BE-B10F-91EB6E5F10D5}" type="datetimeFigureOut">
              <a:rPr lang="en-GB" smtClean="0"/>
              <a:t>03/06/2025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16DF8-02C3-4DA6-A59F-4D442E589243}"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72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DD0E0-9B0F-41BE-B10F-91EB6E5F10D5}" type="datetimeFigureOut">
              <a:rPr lang="en-GB" smtClean="0"/>
              <a:t>03/06/2025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45430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DD0E0-9B0F-41BE-B10F-91EB6E5F10D5}" type="datetimeFigureOut">
              <a:rPr lang="en-GB" smtClean="0"/>
              <a:t>03/06/2025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10974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DD0E0-9B0F-41BE-B10F-91EB6E5F10D5}" type="datetimeFigureOut">
              <a:rPr lang="en-GB" smtClean="0"/>
              <a:t>03/06/2025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360183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3DD0E0-9B0F-41BE-B10F-91EB6E5F10D5}" type="datetimeFigureOut">
              <a:rPr lang="en-GB" smtClean="0"/>
              <a:t>03/06/2025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16DF8-02C3-4DA6-A59F-4D442E589243}"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50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3DD0E0-9B0F-41BE-B10F-91EB6E5F10D5}" type="datetimeFigureOut">
              <a:rPr lang="en-GB" smtClean="0"/>
              <a:t>03/06/2025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135793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3DD0E0-9B0F-41BE-B10F-91EB6E5F10D5}" type="datetimeFigureOut">
              <a:rPr lang="en-GB" smtClean="0"/>
              <a:t>03/06/2025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223758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3DD0E0-9B0F-41BE-B10F-91EB6E5F10D5}" type="datetimeFigureOut">
              <a:rPr lang="en-GB" smtClean="0"/>
              <a:t>03/06/2025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301525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E3DD0E0-9B0F-41BE-B10F-91EB6E5F10D5}" type="datetimeFigureOut">
              <a:rPr lang="en-GB" smtClean="0"/>
              <a:t>03/06/2025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376014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E3DD0E0-9B0F-41BE-B10F-91EB6E5F10D5}" type="datetimeFigureOut">
              <a:rPr lang="en-GB" smtClean="0"/>
              <a:t>03/06/2025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5A16DF8-02C3-4DA6-A59F-4D442E589243}" type="slidenum">
              <a:rPr lang="en-GB" smtClean="0"/>
              <a:t>‹#›</a:t>
            </a:fld>
            <a:endParaRPr lang="en-GB"/>
          </a:p>
        </p:txBody>
      </p:sp>
    </p:spTree>
    <p:extLst>
      <p:ext uri="{BB962C8B-B14F-4D97-AF65-F5344CB8AC3E}">
        <p14:creationId xmlns:p14="http://schemas.microsoft.com/office/powerpoint/2010/main" val="182184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3DD0E0-9B0F-41BE-B10F-91EB6E5F10D5}" type="datetimeFigureOut">
              <a:rPr lang="en-GB" smtClean="0"/>
              <a:t>03/06/2025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A16DF8-02C3-4DA6-A59F-4D442E589243}" type="slidenum">
              <a:rPr lang="en-GB" smtClean="0"/>
              <a:t>‹#›</a:t>
            </a:fld>
            <a:endParaRPr lang="en-GB"/>
          </a:p>
        </p:txBody>
      </p:sp>
    </p:spTree>
    <p:extLst>
      <p:ext uri="{BB962C8B-B14F-4D97-AF65-F5344CB8AC3E}">
        <p14:creationId xmlns:p14="http://schemas.microsoft.com/office/powerpoint/2010/main" val="24106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E3DD0E0-9B0F-41BE-B10F-91EB6E5F10D5}" type="datetimeFigureOut">
              <a:rPr lang="en-GB" smtClean="0"/>
              <a:t>03/06/2025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5A16DF8-02C3-4DA6-A59F-4D442E589243}"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70795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lpes.uk/"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7D82-43D4-4C16-8704-ED8CABC6C82C}"/>
              </a:ext>
            </a:extLst>
          </p:cNvPr>
          <p:cNvSpPr>
            <a:spLocks noGrp="1"/>
          </p:cNvSpPr>
          <p:nvPr>
            <p:ph type="ctrTitle"/>
          </p:nvPr>
        </p:nvSpPr>
        <p:spPr>
          <a:xfrm>
            <a:off x="641405" y="1059720"/>
            <a:ext cx="10909190" cy="3566160"/>
          </a:xfrm>
        </p:spPr>
        <p:txBody>
          <a:bodyPr/>
          <a:lstStyle/>
          <a:p>
            <a:pPr algn="ctr"/>
            <a:r>
              <a:rPr lang="en-US" dirty="0">
                <a:solidFill>
                  <a:schemeClr val="accent1">
                    <a:lumMod val="50000"/>
                  </a:schemeClr>
                </a:solidFill>
              </a:rPr>
              <a:t>Reception Intake Meeting</a:t>
            </a:r>
            <a:endParaRPr lang="en-GB" dirty="0">
              <a:solidFill>
                <a:schemeClr val="accent1">
                  <a:lumMod val="50000"/>
                </a:schemeClr>
              </a:solidFill>
            </a:endParaRPr>
          </a:p>
        </p:txBody>
      </p:sp>
      <p:pic>
        <p:nvPicPr>
          <p:cNvPr id="1028" name="Picture 4" descr="Religious Education Policy">
            <a:extLst>
              <a:ext uri="{FF2B5EF4-FFF2-40B4-BE49-F238E27FC236}">
                <a16:creationId xmlns:a16="http://schemas.microsoft.com/office/drawing/2014/main" id="{93B9B80A-A48C-4CC1-A0B7-842801338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50" y="490125"/>
            <a:ext cx="1943100"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232D4714-4A53-4E5F-9C11-D2EBBDFCC257}"/>
              </a:ext>
            </a:extLst>
          </p:cNvPr>
          <p:cNvSpPr>
            <a:spLocks noGrp="1"/>
          </p:cNvSpPr>
          <p:nvPr>
            <p:ph type="subTitle" idx="1"/>
          </p:nvPr>
        </p:nvSpPr>
        <p:spPr>
          <a:xfrm>
            <a:off x="5204821" y="4625880"/>
            <a:ext cx="1782358" cy="566953"/>
          </a:xfrm>
        </p:spPr>
        <p:txBody>
          <a:bodyPr/>
          <a:lstStyle/>
          <a:p>
            <a:pPr algn="ctr"/>
            <a:r>
              <a:rPr lang="en-US" b="1" dirty="0">
                <a:solidFill>
                  <a:schemeClr val="accent1">
                    <a:lumMod val="50000"/>
                  </a:schemeClr>
                </a:solidFill>
              </a:rPr>
              <a:t>2025-2026</a:t>
            </a:r>
            <a:endParaRPr lang="en-GB" b="1" dirty="0">
              <a:solidFill>
                <a:schemeClr val="accent1">
                  <a:lumMod val="50000"/>
                </a:schemeClr>
              </a:solidFill>
            </a:endParaRPr>
          </a:p>
        </p:txBody>
      </p:sp>
    </p:spTree>
    <p:extLst>
      <p:ext uri="{BB962C8B-B14F-4D97-AF65-F5344CB8AC3E}">
        <p14:creationId xmlns:p14="http://schemas.microsoft.com/office/powerpoint/2010/main" val="3283447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357808" y="344555"/>
            <a:ext cx="11476383" cy="1369877"/>
          </a:xfrm>
        </p:spPr>
        <p:txBody>
          <a:bodyPr/>
          <a:lstStyle/>
          <a:p>
            <a:pPr algn="ctr"/>
            <a:r>
              <a:rPr lang="en-US" dirty="0">
                <a:solidFill>
                  <a:schemeClr val="accent1">
                    <a:lumMod val="50000"/>
                  </a:schemeClr>
                </a:solidFill>
              </a:rPr>
              <a:t>Early years foundation stage</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sp>
        <p:nvSpPr>
          <p:cNvPr id="5" name="Title 1">
            <a:extLst>
              <a:ext uri="{FF2B5EF4-FFF2-40B4-BE49-F238E27FC236}">
                <a16:creationId xmlns:a16="http://schemas.microsoft.com/office/drawing/2014/main" id="{DA2EDE58-48A6-48BD-B2D7-3E1861A0AE7A}"/>
              </a:ext>
            </a:extLst>
          </p:cNvPr>
          <p:cNvSpPr txBox="1">
            <a:spLocks/>
          </p:cNvSpPr>
          <p:nvPr/>
        </p:nvSpPr>
        <p:spPr>
          <a:xfrm>
            <a:off x="357808" y="1667554"/>
            <a:ext cx="11175062" cy="4156036"/>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5800" b="1" dirty="0">
                <a:solidFill>
                  <a:schemeClr val="accent1">
                    <a:lumMod val="50000"/>
                  </a:schemeClr>
                </a:solidFill>
              </a:rPr>
              <a:t>What are the areas of learning and development? EYFS lays strong foundations for our whole school curriculum. Learning begins on day 1!</a:t>
            </a:r>
          </a:p>
          <a:p>
            <a:pPr algn="just"/>
            <a:endParaRPr lang="en-US" sz="5800" dirty="0">
              <a:solidFill>
                <a:schemeClr val="accent1">
                  <a:lumMod val="50000"/>
                </a:schemeClr>
              </a:solidFill>
            </a:endParaRPr>
          </a:p>
          <a:p>
            <a:pPr algn="just"/>
            <a:r>
              <a:rPr lang="en-US" sz="5800" dirty="0">
                <a:solidFill>
                  <a:schemeClr val="accent1">
                    <a:lumMod val="50000"/>
                  </a:schemeClr>
                </a:solidFill>
              </a:rPr>
              <a:t>There are seven areas of learning and development:</a:t>
            </a:r>
          </a:p>
          <a:p>
            <a:pPr algn="just"/>
            <a:endParaRPr lang="en-US" sz="5800" dirty="0">
              <a:solidFill>
                <a:schemeClr val="accent1">
                  <a:lumMod val="50000"/>
                </a:schemeClr>
              </a:solidFill>
            </a:endParaRPr>
          </a:p>
          <a:p>
            <a:pPr algn="just"/>
            <a:r>
              <a:rPr lang="en-US" sz="5800" dirty="0">
                <a:solidFill>
                  <a:schemeClr val="accent1">
                    <a:lumMod val="50000"/>
                  </a:schemeClr>
                </a:solidFill>
              </a:rPr>
              <a:t>Communication and language</a:t>
            </a:r>
          </a:p>
          <a:p>
            <a:pPr algn="just"/>
            <a:r>
              <a:rPr lang="en-US" sz="5800" dirty="0">
                <a:solidFill>
                  <a:schemeClr val="accent1">
                    <a:lumMod val="50000"/>
                  </a:schemeClr>
                </a:solidFill>
              </a:rPr>
              <a:t>Physical development </a:t>
            </a:r>
          </a:p>
          <a:p>
            <a:pPr algn="just"/>
            <a:r>
              <a:rPr lang="en-US" sz="5800" dirty="0">
                <a:solidFill>
                  <a:schemeClr val="accent1">
                    <a:lumMod val="50000"/>
                  </a:schemeClr>
                </a:solidFill>
              </a:rPr>
              <a:t>Personal, social and emotional development </a:t>
            </a:r>
          </a:p>
          <a:p>
            <a:pPr algn="just"/>
            <a:r>
              <a:rPr lang="en-US" sz="5800" dirty="0">
                <a:solidFill>
                  <a:schemeClr val="accent1">
                    <a:lumMod val="50000"/>
                  </a:schemeClr>
                </a:solidFill>
              </a:rPr>
              <a:t>Literacy</a:t>
            </a:r>
          </a:p>
          <a:p>
            <a:pPr algn="just"/>
            <a:r>
              <a:rPr lang="en-US" sz="5800" dirty="0">
                <a:solidFill>
                  <a:schemeClr val="accent1">
                    <a:lumMod val="50000"/>
                  </a:schemeClr>
                </a:solidFill>
              </a:rPr>
              <a:t>Mathematics</a:t>
            </a:r>
          </a:p>
          <a:p>
            <a:pPr algn="just"/>
            <a:r>
              <a:rPr lang="en-US" sz="5800" dirty="0">
                <a:solidFill>
                  <a:schemeClr val="accent1">
                    <a:lumMod val="50000"/>
                  </a:schemeClr>
                </a:solidFill>
              </a:rPr>
              <a:t>Understanding the world</a:t>
            </a:r>
          </a:p>
          <a:p>
            <a:pPr algn="just"/>
            <a:r>
              <a:rPr lang="en-US" sz="5800" dirty="0">
                <a:solidFill>
                  <a:schemeClr val="accent1">
                    <a:lumMod val="50000"/>
                  </a:schemeClr>
                </a:solidFill>
              </a:rPr>
              <a:t>Expressive arts and design </a:t>
            </a:r>
          </a:p>
          <a:p>
            <a:pPr algn="ctr"/>
            <a:endParaRPr lang="en-GB" sz="2000" dirty="0">
              <a:solidFill>
                <a:schemeClr val="accent1">
                  <a:lumMod val="50000"/>
                </a:schemeClr>
              </a:solidFill>
            </a:endParaRPr>
          </a:p>
        </p:txBody>
      </p:sp>
      <p:pic>
        <p:nvPicPr>
          <p:cNvPr id="7" name="Picture 6">
            <a:extLst>
              <a:ext uri="{FF2B5EF4-FFF2-40B4-BE49-F238E27FC236}">
                <a16:creationId xmlns:a16="http://schemas.microsoft.com/office/drawing/2014/main" id="{C74E191D-51DB-4E83-A77F-90958D488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831" y="2921024"/>
            <a:ext cx="2255769" cy="257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14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357808" y="344555"/>
            <a:ext cx="11476383" cy="1369877"/>
          </a:xfrm>
        </p:spPr>
        <p:txBody>
          <a:bodyPr/>
          <a:lstStyle/>
          <a:p>
            <a:pPr algn="ctr"/>
            <a:r>
              <a:rPr lang="en-US" dirty="0">
                <a:solidFill>
                  <a:schemeClr val="accent1">
                    <a:lumMod val="50000"/>
                  </a:schemeClr>
                </a:solidFill>
              </a:rPr>
              <a:t>Baseline assessment</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sp>
        <p:nvSpPr>
          <p:cNvPr id="5" name="Title 1">
            <a:extLst>
              <a:ext uri="{FF2B5EF4-FFF2-40B4-BE49-F238E27FC236}">
                <a16:creationId xmlns:a16="http://schemas.microsoft.com/office/drawing/2014/main" id="{DA2EDE58-48A6-48BD-B2D7-3E1861A0AE7A}"/>
              </a:ext>
            </a:extLst>
          </p:cNvPr>
          <p:cNvSpPr txBox="1">
            <a:spLocks/>
          </p:cNvSpPr>
          <p:nvPr/>
        </p:nvSpPr>
        <p:spPr>
          <a:xfrm>
            <a:off x="508468" y="1667554"/>
            <a:ext cx="11175062" cy="4156036"/>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dirty="0">
                <a:solidFill>
                  <a:srgbClr val="7030A0"/>
                </a:solidFill>
                <a:latin typeface="Calibri Light" panose="020F0302020204030204" pitchFamily="34" charset="0"/>
                <a:cs typeface="Calibri Light" panose="020F0302020204030204" pitchFamily="34" charset="0"/>
              </a:rPr>
              <a:t>The </a:t>
            </a:r>
            <a:r>
              <a:rPr lang="en-US" sz="6000" b="1" dirty="0">
                <a:solidFill>
                  <a:srgbClr val="7030A0"/>
                </a:solidFill>
                <a:latin typeface="Calibri Light" panose="020F0302020204030204" pitchFamily="34" charset="0"/>
                <a:cs typeface="Calibri Light" panose="020F0302020204030204" pitchFamily="34" charset="0"/>
              </a:rPr>
              <a:t>reception baseline assessment</a:t>
            </a:r>
            <a:r>
              <a:rPr lang="en-US" sz="6000" dirty="0">
                <a:solidFill>
                  <a:srgbClr val="7030A0"/>
                </a:solidFill>
                <a:latin typeface="Calibri Light" panose="020F0302020204030204" pitchFamily="34" charset="0"/>
                <a:cs typeface="Calibri Light" panose="020F0302020204030204" pitchFamily="34" charset="0"/>
              </a:rPr>
              <a:t> (RBA) is a short, task-based </a:t>
            </a:r>
            <a:r>
              <a:rPr lang="en-US" sz="6000" b="1" dirty="0">
                <a:solidFill>
                  <a:srgbClr val="7030A0"/>
                </a:solidFill>
                <a:latin typeface="Calibri Light" panose="020F0302020204030204" pitchFamily="34" charset="0"/>
                <a:cs typeface="Calibri Light" panose="020F0302020204030204" pitchFamily="34" charset="0"/>
              </a:rPr>
              <a:t>assessment</a:t>
            </a:r>
            <a:r>
              <a:rPr lang="en-US" sz="6000" dirty="0">
                <a:solidFill>
                  <a:srgbClr val="7030A0"/>
                </a:solidFill>
                <a:latin typeface="Calibri Light" panose="020F0302020204030204" pitchFamily="34" charset="0"/>
                <a:cs typeface="Calibri Light" panose="020F0302020204030204" pitchFamily="34" charset="0"/>
              </a:rPr>
              <a:t> of your child's early literacy, communication, language and mathematics skills when they begin school. </a:t>
            </a:r>
          </a:p>
          <a:p>
            <a:r>
              <a:rPr lang="en-US" sz="6000" dirty="0">
                <a:solidFill>
                  <a:srgbClr val="7030A0"/>
                </a:solidFill>
                <a:latin typeface="Calibri Light" panose="020F0302020204030204" pitchFamily="34" charset="0"/>
                <a:cs typeface="Calibri Light" panose="020F0302020204030204" pitchFamily="34" charset="0"/>
              </a:rPr>
              <a:t>The </a:t>
            </a:r>
            <a:r>
              <a:rPr lang="en-US" sz="6000" b="1" dirty="0">
                <a:solidFill>
                  <a:srgbClr val="7030A0"/>
                </a:solidFill>
                <a:latin typeface="Calibri Light" panose="020F0302020204030204" pitchFamily="34" charset="0"/>
                <a:cs typeface="Calibri Light" panose="020F0302020204030204" pitchFamily="34" charset="0"/>
              </a:rPr>
              <a:t>assessment</a:t>
            </a:r>
            <a:r>
              <a:rPr lang="en-US" sz="6000" dirty="0">
                <a:solidFill>
                  <a:srgbClr val="7030A0"/>
                </a:solidFill>
                <a:latin typeface="Calibri Light" panose="020F0302020204030204" pitchFamily="34" charset="0"/>
                <a:cs typeface="Calibri Light" panose="020F0302020204030204" pitchFamily="34" charset="0"/>
              </a:rPr>
              <a:t> shows how schools are helping their pupils to progress between </a:t>
            </a:r>
            <a:r>
              <a:rPr lang="en-US" sz="6000" b="1" dirty="0">
                <a:solidFill>
                  <a:srgbClr val="7030A0"/>
                </a:solidFill>
                <a:latin typeface="Calibri Light" panose="020F0302020204030204" pitchFamily="34" charset="0"/>
                <a:cs typeface="Calibri Light" panose="020F0302020204030204" pitchFamily="34" charset="0"/>
              </a:rPr>
              <a:t>reception</a:t>
            </a:r>
            <a:r>
              <a:rPr lang="en-US" sz="6000" dirty="0">
                <a:solidFill>
                  <a:srgbClr val="7030A0"/>
                </a:solidFill>
                <a:latin typeface="Calibri Light" panose="020F0302020204030204" pitchFamily="34" charset="0"/>
                <a:cs typeface="Calibri Light" panose="020F0302020204030204" pitchFamily="34" charset="0"/>
              </a:rPr>
              <a:t> and year 6.</a:t>
            </a:r>
            <a:endParaRPr lang="en-GB" sz="6000" dirty="0">
              <a:solidFill>
                <a:srgbClr val="7030A0"/>
              </a:solidFill>
              <a:latin typeface="Calibri Light" panose="020F0302020204030204" pitchFamily="34" charset="0"/>
              <a:cs typeface="Calibri Light" panose="020F0302020204030204" pitchFamily="34" charset="0"/>
            </a:endParaRPr>
          </a:p>
          <a:p>
            <a:pPr algn="ctr"/>
            <a:endParaRPr lang="en-GB" sz="2000" dirty="0">
              <a:solidFill>
                <a:schemeClr val="accent1">
                  <a:lumMod val="50000"/>
                </a:schemeClr>
              </a:solidFill>
            </a:endParaRPr>
          </a:p>
        </p:txBody>
      </p:sp>
    </p:spTree>
    <p:extLst>
      <p:ext uri="{BB962C8B-B14F-4D97-AF65-F5344CB8AC3E}">
        <p14:creationId xmlns:p14="http://schemas.microsoft.com/office/powerpoint/2010/main" val="368999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2829338" y="-271361"/>
            <a:ext cx="6533322" cy="1646938"/>
          </a:xfrm>
        </p:spPr>
        <p:txBody>
          <a:bodyPr/>
          <a:lstStyle/>
          <a:p>
            <a:pPr algn="ctr"/>
            <a:r>
              <a:rPr lang="en-US" dirty="0">
                <a:solidFill>
                  <a:schemeClr val="accent1">
                    <a:lumMod val="50000"/>
                  </a:schemeClr>
                </a:solidFill>
              </a:rPr>
              <a:t>The school day</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graphicFrame>
        <p:nvGraphicFramePr>
          <p:cNvPr id="3" name="Table 2">
            <a:extLst>
              <a:ext uri="{FF2B5EF4-FFF2-40B4-BE49-F238E27FC236}">
                <a16:creationId xmlns:a16="http://schemas.microsoft.com/office/drawing/2014/main" id="{99D69061-3F36-4EF0-95D5-EEE471F2AA9C}"/>
              </a:ext>
            </a:extLst>
          </p:cNvPr>
          <p:cNvGraphicFramePr>
            <a:graphicFrameLocks noGrp="1"/>
          </p:cNvGraphicFramePr>
          <p:nvPr>
            <p:extLst>
              <p:ext uri="{D42A27DB-BD31-4B8C-83A1-F6EECF244321}">
                <p14:modId xmlns:p14="http://schemas.microsoft.com/office/powerpoint/2010/main" val="3228692868"/>
              </p:ext>
            </p:extLst>
          </p:nvPr>
        </p:nvGraphicFramePr>
        <p:xfrm>
          <a:off x="2038624" y="1375577"/>
          <a:ext cx="8114750" cy="4267200"/>
        </p:xfrm>
        <a:graphic>
          <a:graphicData uri="http://schemas.openxmlformats.org/drawingml/2006/table">
            <a:tbl>
              <a:tblPr firstRow="1" bandRow="1">
                <a:tableStyleId>{5C22544A-7EE6-4342-B048-85BDC9FD1C3A}</a:tableStyleId>
              </a:tblPr>
              <a:tblGrid>
                <a:gridCol w="4057375">
                  <a:extLst>
                    <a:ext uri="{9D8B030D-6E8A-4147-A177-3AD203B41FA5}">
                      <a16:colId xmlns:a16="http://schemas.microsoft.com/office/drawing/2014/main" val="3865635287"/>
                    </a:ext>
                  </a:extLst>
                </a:gridCol>
                <a:gridCol w="4057375">
                  <a:extLst>
                    <a:ext uri="{9D8B030D-6E8A-4147-A177-3AD203B41FA5}">
                      <a16:colId xmlns:a16="http://schemas.microsoft.com/office/drawing/2014/main" val="4041597548"/>
                    </a:ext>
                  </a:extLst>
                </a:gridCol>
              </a:tblGrid>
              <a:tr h="275476">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3094795608"/>
                  </a:ext>
                </a:extLst>
              </a:tr>
              <a:tr h="275476">
                <a:tc>
                  <a:txBody>
                    <a:bodyPr/>
                    <a:lstStyle/>
                    <a:p>
                      <a:pPr algn="ctr"/>
                      <a:r>
                        <a:rPr lang="en-US" sz="1400" dirty="0"/>
                        <a:t>Kids Zone</a:t>
                      </a:r>
                      <a:endParaRPr lang="en-GB" sz="1400" dirty="0"/>
                    </a:p>
                  </a:txBody>
                  <a:tcPr/>
                </a:tc>
                <a:tc>
                  <a:txBody>
                    <a:bodyPr/>
                    <a:lstStyle/>
                    <a:p>
                      <a:pPr algn="ctr"/>
                      <a:r>
                        <a:rPr lang="en-US" sz="1400" dirty="0"/>
                        <a:t>7:15am-8:55am</a:t>
                      </a:r>
                      <a:endParaRPr lang="en-GB" sz="1400" dirty="0"/>
                    </a:p>
                  </a:txBody>
                  <a:tcPr/>
                </a:tc>
                <a:extLst>
                  <a:ext uri="{0D108BD9-81ED-4DB2-BD59-A6C34878D82A}">
                    <a16:rowId xmlns:a16="http://schemas.microsoft.com/office/drawing/2014/main" val="1689886620"/>
                  </a:ext>
                </a:extLst>
              </a:tr>
              <a:tr h="275476">
                <a:tc>
                  <a:txBody>
                    <a:bodyPr/>
                    <a:lstStyle/>
                    <a:p>
                      <a:pPr algn="ctr"/>
                      <a:r>
                        <a:rPr lang="en-US" sz="1400" dirty="0"/>
                        <a:t>Registration </a:t>
                      </a:r>
                      <a:endParaRPr lang="en-GB" sz="1400" dirty="0"/>
                    </a:p>
                  </a:txBody>
                  <a:tcPr/>
                </a:tc>
                <a:tc>
                  <a:txBody>
                    <a:bodyPr/>
                    <a:lstStyle/>
                    <a:p>
                      <a:pPr algn="ctr"/>
                      <a:r>
                        <a:rPr lang="en-US" sz="1400" dirty="0"/>
                        <a:t>8:55am</a:t>
                      </a:r>
                      <a:endParaRPr lang="en-GB" sz="1400" dirty="0"/>
                    </a:p>
                  </a:txBody>
                  <a:tcPr/>
                </a:tc>
                <a:extLst>
                  <a:ext uri="{0D108BD9-81ED-4DB2-BD59-A6C34878D82A}">
                    <a16:rowId xmlns:a16="http://schemas.microsoft.com/office/drawing/2014/main" val="3203951746"/>
                  </a:ext>
                </a:extLst>
              </a:tr>
              <a:tr h="275476">
                <a:tc>
                  <a:txBody>
                    <a:bodyPr/>
                    <a:lstStyle/>
                    <a:p>
                      <a:pPr algn="ctr"/>
                      <a:r>
                        <a:rPr lang="en-US" sz="1400" dirty="0"/>
                        <a:t>Session 1</a:t>
                      </a:r>
                      <a:endParaRPr lang="en-GB" sz="1400" dirty="0"/>
                    </a:p>
                  </a:txBody>
                  <a:tcPr/>
                </a:tc>
                <a:tc>
                  <a:txBody>
                    <a:bodyPr/>
                    <a:lstStyle/>
                    <a:p>
                      <a:pPr algn="ctr"/>
                      <a:r>
                        <a:rPr lang="en-US" sz="1400" dirty="0"/>
                        <a:t>9:00am-10:20am</a:t>
                      </a:r>
                      <a:endParaRPr lang="en-GB" sz="1400" dirty="0"/>
                    </a:p>
                  </a:txBody>
                  <a:tcPr/>
                </a:tc>
                <a:extLst>
                  <a:ext uri="{0D108BD9-81ED-4DB2-BD59-A6C34878D82A}">
                    <a16:rowId xmlns:a16="http://schemas.microsoft.com/office/drawing/2014/main" val="3257695614"/>
                  </a:ext>
                </a:extLst>
              </a:tr>
              <a:tr h="275476">
                <a:tc>
                  <a:txBody>
                    <a:bodyPr/>
                    <a:lstStyle/>
                    <a:p>
                      <a:pPr algn="ctr"/>
                      <a:r>
                        <a:rPr lang="en-US" sz="1400" dirty="0"/>
                        <a:t>Snack time</a:t>
                      </a:r>
                      <a:endParaRPr lang="en-GB" sz="1400" dirty="0"/>
                    </a:p>
                  </a:txBody>
                  <a:tcPr/>
                </a:tc>
                <a:tc>
                  <a:txBody>
                    <a:bodyPr/>
                    <a:lstStyle/>
                    <a:p>
                      <a:pPr algn="ctr"/>
                      <a:r>
                        <a:rPr lang="en-US" sz="1400" dirty="0"/>
                        <a:t>10:20am-10:30am</a:t>
                      </a:r>
                      <a:endParaRPr lang="en-GB" sz="1400" dirty="0"/>
                    </a:p>
                  </a:txBody>
                  <a:tcPr/>
                </a:tc>
                <a:extLst>
                  <a:ext uri="{0D108BD9-81ED-4DB2-BD59-A6C34878D82A}">
                    <a16:rowId xmlns:a16="http://schemas.microsoft.com/office/drawing/2014/main" val="138948633"/>
                  </a:ext>
                </a:extLst>
              </a:tr>
              <a:tr h="275476">
                <a:tc>
                  <a:txBody>
                    <a:bodyPr/>
                    <a:lstStyle/>
                    <a:p>
                      <a:pPr algn="ctr"/>
                      <a:r>
                        <a:rPr lang="en-US" sz="1400" dirty="0"/>
                        <a:t>Outside break time </a:t>
                      </a:r>
                      <a:endParaRPr lang="en-GB" sz="1400" dirty="0"/>
                    </a:p>
                  </a:txBody>
                  <a:tcPr/>
                </a:tc>
                <a:tc>
                  <a:txBody>
                    <a:bodyPr/>
                    <a:lstStyle/>
                    <a:p>
                      <a:pPr algn="ctr"/>
                      <a:r>
                        <a:rPr lang="en-US" sz="1400" dirty="0"/>
                        <a:t>10:30am-10:45am</a:t>
                      </a:r>
                      <a:endParaRPr lang="en-GB" sz="1400" dirty="0"/>
                    </a:p>
                  </a:txBody>
                  <a:tcPr/>
                </a:tc>
                <a:extLst>
                  <a:ext uri="{0D108BD9-81ED-4DB2-BD59-A6C34878D82A}">
                    <a16:rowId xmlns:a16="http://schemas.microsoft.com/office/drawing/2014/main" val="2591711601"/>
                  </a:ext>
                </a:extLst>
              </a:tr>
              <a:tr h="275476">
                <a:tc>
                  <a:txBody>
                    <a:bodyPr/>
                    <a:lstStyle/>
                    <a:p>
                      <a:pPr algn="ctr"/>
                      <a:r>
                        <a:rPr lang="en-US" sz="1400" dirty="0"/>
                        <a:t>Session 2</a:t>
                      </a:r>
                      <a:endParaRPr lang="en-GB" sz="1400" dirty="0"/>
                    </a:p>
                  </a:txBody>
                  <a:tcPr/>
                </a:tc>
                <a:tc>
                  <a:txBody>
                    <a:bodyPr/>
                    <a:lstStyle/>
                    <a:p>
                      <a:pPr algn="ctr"/>
                      <a:r>
                        <a:rPr lang="en-US" sz="1400" dirty="0"/>
                        <a:t>10:45am-11:50am</a:t>
                      </a:r>
                      <a:endParaRPr lang="en-GB" sz="1400" dirty="0"/>
                    </a:p>
                  </a:txBody>
                  <a:tcPr/>
                </a:tc>
                <a:extLst>
                  <a:ext uri="{0D108BD9-81ED-4DB2-BD59-A6C34878D82A}">
                    <a16:rowId xmlns:a16="http://schemas.microsoft.com/office/drawing/2014/main" val="832261854"/>
                  </a:ext>
                </a:extLst>
              </a:tr>
              <a:tr h="275476">
                <a:tc>
                  <a:txBody>
                    <a:bodyPr/>
                    <a:lstStyle/>
                    <a:p>
                      <a:pPr algn="ctr"/>
                      <a:r>
                        <a:rPr lang="en-US" sz="1400" dirty="0"/>
                        <a:t>Lunch time</a:t>
                      </a:r>
                      <a:endParaRPr lang="en-GB" sz="1400" dirty="0"/>
                    </a:p>
                  </a:txBody>
                  <a:tcPr/>
                </a:tc>
                <a:tc>
                  <a:txBody>
                    <a:bodyPr/>
                    <a:lstStyle/>
                    <a:p>
                      <a:pPr algn="ctr"/>
                      <a:r>
                        <a:rPr lang="en-US" sz="1400" dirty="0"/>
                        <a:t>11:50am-1:00pm</a:t>
                      </a:r>
                      <a:endParaRPr lang="en-GB" sz="1400" dirty="0"/>
                    </a:p>
                  </a:txBody>
                  <a:tcPr/>
                </a:tc>
                <a:extLst>
                  <a:ext uri="{0D108BD9-81ED-4DB2-BD59-A6C34878D82A}">
                    <a16:rowId xmlns:a16="http://schemas.microsoft.com/office/drawing/2014/main" val="951156782"/>
                  </a:ext>
                </a:extLst>
              </a:tr>
              <a:tr h="275476">
                <a:tc>
                  <a:txBody>
                    <a:bodyPr/>
                    <a:lstStyle/>
                    <a:p>
                      <a:pPr algn="ctr"/>
                      <a:r>
                        <a:rPr lang="en-US" sz="1400" dirty="0"/>
                        <a:t>Session 3</a:t>
                      </a:r>
                      <a:endParaRPr lang="en-GB" sz="1400" dirty="0"/>
                    </a:p>
                  </a:txBody>
                  <a:tcPr/>
                </a:tc>
                <a:tc>
                  <a:txBody>
                    <a:bodyPr/>
                    <a:lstStyle/>
                    <a:p>
                      <a:pPr algn="ctr"/>
                      <a:r>
                        <a:rPr lang="en-US" sz="1400" dirty="0"/>
                        <a:t>1:00pm-2:00pm</a:t>
                      </a:r>
                      <a:endParaRPr lang="en-GB" sz="1400" dirty="0"/>
                    </a:p>
                  </a:txBody>
                  <a:tcPr/>
                </a:tc>
                <a:extLst>
                  <a:ext uri="{0D108BD9-81ED-4DB2-BD59-A6C34878D82A}">
                    <a16:rowId xmlns:a16="http://schemas.microsoft.com/office/drawing/2014/main" val="3816696955"/>
                  </a:ext>
                </a:extLst>
              </a:tr>
              <a:tr h="2754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Outside break time </a:t>
                      </a:r>
                      <a:endParaRPr lang="en-GB" sz="1400" dirty="0"/>
                    </a:p>
                  </a:txBody>
                  <a:tcPr/>
                </a:tc>
                <a:tc>
                  <a:txBody>
                    <a:bodyPr/>
                    <a:lstStyle/>
                    <a:p>
                      <a:pPr algn="ctr"/>
                      <a:r>
                        <a:rPr lang="en-US" sz="1400" dirty="0"/>
                        <a:t>2:00pm-2:10pm</a:t>
                      </a:r>
                      <a:endParaRPr lang="en-GB" sz="1400" dirty="0"/>
                    </a:p>
                  </a:txBody>
                  <a:tcPr/>
                </a:tc>
                <a:extLst>
                  <a:ext uri="{0D108BD9-81ED-4DB2-BD59-A6C34878D82A}">
                    <a16:rowId xmlns:a16="http://schemas.microsoft.com/office/drawing/2014/main" val="877750846"/>
                  </a:ext>
                </a:extLst>
              </a:tr>
              <a:tr h="275476">
                <a:tc>
                  <a:txBody>
                    <a:bodyPr/>
                    <a:lstStyle/>
                    <a:p>
                      <a:pPr algn="ctr"/>
                      <a:r>
                        <a:rPr lang="en-US" sz="1400" dirty="0"/>
                        <a:t>Session 4</a:t>
                      </a:r>
                      <a:endParaRPr lang="en-GB" sz="1400" dirty="0"/>
                    </a:p>
                  </a:txBody>
                  <a:tcPr/>
                </a:tc>
                <a:tc>
                  <a:txBody>
                    <a:bodyPr/>
                    <a:lstStyle/>
                    <a:p>
                      <a:pPr algn="ctr"/>
                      <a:r>
                        <a:rPr lang="en-US" sz="1400" dirty="0"/>
                        <a:t>2:10pm-3:00pm</a:t>
                      </a:r>
                      <a:endParaRPr lang="en-GB" sz="1400" dirty="0"/>
                    </a:p>
                  </a:txBody>
                  <a:tcPr/>
                </a:tc>
                <a:extLst>
                  <a:ext uri="{0D108BD9-81ED-4DB2-BD59-A6C34878D82A}">
                    <a16:rowId xmlns:a16="http://schemas.microsoft.com/office/drawing/2014/main" val="1153227733"/>
                  </a:ext>
                </a:extLst>
              </a:tr>
              <a:tr h="275476">
                <a:tc>
                  <a:txBody>
                    <a:bodyPr/>
                    <a:lstStyle/>
                    <a:p>
                      <a:pPr algn="ctr"/>
                      <a:r>
                        <a:rPr lang="en-US" sz="1400" dirty="0"/>
                        <a:t>Worship</a:t>
                      </a:r>
                      <a:endParaRPr lang="en-GB" sz="1400" dirty="0"/>
                    </a:p>
                  </a:txBody>
                  <a:tcPr/>
                </a:tc>
                <a:tc>
                  <a:txBody>
                    <a:bodyPr/>
                    <a:lstStyle/>
                    <a:p>
                      <a:pPr algn="ctr"/>
                      <a:r>
                        <a:rPr lang="en-US" sz="1400" dirty="0"/>
                        <a:t>3:00pm-3:30pm</a:t>
                      </a:r>
                      <a:endParaRPr lang="en-GB" sz="1400" dirty="0"/>
                    </a:p>
                  </a:txBody>
                  <a:tcPr/>
                </a:tc>
                <a:extLst>
                  <a:ext uri="{0D108BD9-81ED-4DB2-BD59-A6C34878D82A}">
                    <a16:rowId xmlns:a16="http://schemas.microsoft.com/office/drawing/2014/main" val="188513536"/>
                  </a:ext>
                </a:extLst>
              </a:tr>
              <a:tr h="275476">
                <a:tc>
                  <a:txBody>
                    <a:bodyPr/>
                    <a:lstStyle/>
                    <a:p>
                      <a:pPr algn="ctr"/>
                      <a:r>
                        <a:rPr lang="en-US" sz="1400" dirty="0"/>
                        <a:t>End of the school day</a:t>
                      </a:r>
                      <a:endParaRPr lang="en-GB" sz="1400" dirty="0"/>
                    </a:p>
                  </a:txBody>
                  <a:tcPr/>
                </a:tc>
                <a:tc>
                  <a:txBody>
                    <a:bodyPr/>
                    <a:lstStyle/>
                    <a:p>
                      <a:pPr algn="ctr"/>
                      <a:r>
                        <a:rPr lang="en-US" sz="1400" dirty="0"/>
                        <a:t>3:30pm</a:t>
                      </a:r>
                      <a:endParaRPr lang="en-GB" sz="1400" dirty="0"/>
                    </a:p>
                  </a:txBody>
                  <a:tcPr/>
                </a:tc>
                <a:extLst>
                  <a:ext uri="{0D108BD9-81ED-4DB2-BD59-A6C34878D82A}">
                    <a16:rowId xmlns:a16="http://schemas.microsoft.com/office/drawing/2014/main" val="3231302993"/>
                  </a:ext>
                </a:extLst>
              </a:tr>
              <a:tr h="275476">
                <a:tc>
                  <a:txBody>
                    <a:bodyPr/>
                    <a:lstStyle/>
                    <a:p>
                      <a:pPr algn="ctr"/>
                      <a:r>
                        <a:rPr lang="en-US" sz="1400" dirty="0"/>
                        <a:t>Kids Zone</a:t>
                      </a:r>
                      <a:endParaRPr lang="en-GB" sz="1400" dirty="0"/>
                    </a:p>
                  </a:txBody>
                  <a:tcPr/>
                </a:tc>
                <a:tc>
                  <a:txBody>
                    <a:bodyPr/>
                    <a:lstStyle/>
                    <a:p>
                      <a:pPr algn="ctr"/>
                      <a:r>
                        <a:rPr lang="en-US" sz="1400" dirty="0"/>
                        <a:t>3:30pm-6:00pm</a:t>
                      </a:r>
                      <a:endParaRPr lang="en-GB" sz="1400" dirty="0"/>
                    </a:p>
                  </a:txBody>
                  <a:tcPr/>
                </a:tc>
                <a:extLst>
                  <a:ext uri="{0D108BD9-81ED-4DB2-BD59-A6C34878D82A}">
                    <a16:rowId xmlns:a16="http://schemas.microsoft.com/office/drawing/2014/main" val="2794387330"/>
                  </a:ext>
                </a:extLst>
              </a:tr>
            </a:tbl>
          </a:graphicData>
        </a:graphic>
      </p:graphicFrame>
    </p:spTree>
    <p:extLst>
      <p:ext uri="{BB962C8B-B14F-4D97-AF65-F5344CB8AC3E}">
        <p14:creationId xmlns:p14="http://schemas.microsoft.com/office/powerpoint/2010/main" val="2510610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2829339" y="-46382"/>
            <a:ext cx="6533322" cy="1646938"/>
          </a:xfrm>
        </p:spPr>
        <p:txBody>
          <a:bodyPr/>
          <a:lstStyle/>
          <a:p>
            <a:pPr algn="ctr"/>
            <a:r>
              <a:rPr lang="en-US" dirty="0">
                <a:solidFill>
                  <a:schemeClr val="accent1">
                    <a:lumMod val="50000"/>
                  </a:schemeClr>
                </a:solidFill>
              </a:rPr>
              <a:t>End of the day</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pic>
        <p:nvPicPr>
          <p:cNvPr id="6" name="Picture 5">
            <a:extLst>
              <a:ext uri="{FF2B5EF4-FFF2-40B4-BE49-F238E27FC236}">
                <a16:creationId xmlns:a16="http://schemas.microsoft.com/office/drawing/2014/main" id="{EE280C73-2996-429E-B93D-9F3984BA9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452" y="1586593"/>
            <a:ext cx="2893845" cy="164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C2E4CA45-F4DD-4B29-BAA9-7372F2075011}"/>
              </a:ext>
            </a:extLst>
          </p:cNvPr>
          <p:cNvSpPr/>
          <p:nvPr/>
        </p:nvSpPr>
        <p:spPr>
          <a:xfrm>
            <a:off x="265043" y="2054456"/>
            <a:ext cx="8587409" cy="3108543"/>
          </a:xfrm>
          <a:prstGeom prst="rect">
            <a:avLst/>
          </a:prstGeom>
        </p:spPr>
        <p:txBody>
          <a:bodyPr wrap="square">
            <a:spAutoFit/>
          </a:bodyPr>
          <a:lstStyle/>
          <a:p>
            <a:r>
              <a:rPr lang="en-US" sz="2800" dirty="0">
                <a:solidFill>
                  <a:schemeClr val="accent1">
                    <a:lumMod val="50000"/>
                  </a:schemeClr>
                </a:solidFill>
              </a:rPr>
              <a:t>At 3.30pm we will bring the children to the door.</a:t>
            </a:r>
          </a:p>
          <a:p>
            <a:endParaRPr lang="en-US" sz="2800" dirty="0">
              <a:solidFill>
                <a:schemeClr val="accent1">
                  <a:lumMod val="50000"/>
                </a:schemeClr>
              </a:solidFill>
            </a:endParaRPr>
          </a:p>
          <a:p>
            <a:r>
              <a:rPr lang="en-US" sz="2800" dirty="0">
                <a:solidFill>
                  <a:schemeClr val="accent1">
                    <a:lumMod val="50000"/>
                  </a:schemeClr>
                </a:solidFill>
              </a:rPr>
              <a:t>If you are running late please ring school and let us know. </a:t>
            </a:r>
          </a:p>
          <a:p>
            <a:endParaRPr lang="en-US" sz="2800" dirty="0">
              <a:solidFill>
                <a:schemeClr val="accent1">
                  <a:lumMod val="50000"/>
                </a:schemeClr>
              </a:solidFill>
            </a:endParaRPr>
          </a:p>
          <a:p>
            <a:r>
              <a:rPr lang="en-US" sz="2800" dirty="0">
                <a:solidFill>
                  <a:schemeClr val="accent1">
                    <a:lumMod val="50000"/>
                  </a:schemeClr>
                </a:solidFill>
              </a:rPr>
              <a:t>If somebody new is going to be picking up your child please let us know or we will not be able to let the children go home until we have confirmed who they are.</a:t>
            </a:r>
            <a:endParaRPr lang="en-GB" sz="2800" dirty="0">
              <a:solidFill>
                <a:schemeClr val="accent1">
                  <a:lumMod val="50000"/>
                </a:schemeClr>
              </a:solidFill>
            </a:endParaRPr>
          </a:p>
        </p:txBody>
      </p:sp>
      <p:pic>
        <p:nvPicPr>
          <p:cNvPr id="8" name="Picture 7">
            <a:extLst>
              <a:ext uri="{FF2B5EF4-FFF2-40B4-BE49-F238E27FC236}">
                <a16:creationId xmlns:a16="http://schemas.microsoft.com/office/drawing/2014/main" id="{3CB73F97-10B5-41EF-9013-F644A27D8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1978">
            <a:off x="9470697" y="3559596"/>
            <a:ext cx="1657352" cy="2043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0781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2699799" y="180586"/>
            <a:ext cx="6792402" cy="1528944"/>
          </a:xfrm>
        </p:spPr>
        <p:txBody>
          <a:bodyPr>
            <a:noAutofit/>
          </a:bodyPr>
          <a:lstStyle/>
          <a:p>
            <a:pPr algn="ctr"/>
            <a:r>
              <a:rPr lang="en-US" sz="8000" dirty="0">
                <a:solidFill>
                  <a:schemeClr val="accent1">
                    <a:lumMod val="50000"/>
                  </a:schemeClr>
                </a:solidFill>
              </a:rPr>
              <a:t>Snack and milk</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357808" y="1886956"/>
            <a:ext cx="11065566" cy="337415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accent1">
                    <a:lumMod val="50000"/>
                  </a:schemeClr>
                </a:solidFill>
              </a:rPr>
              <a:t>Infant children are offered a piece of fruit during the day. </a:t>
            </a:r>
          </a:p>
          <a:p>
            <a:pPr algn="just"/>
            <a:endParaRPr lang="en-US" sz="3600" dirty="0">
              <a:solidFill>
                <a:schemeClr val="accent1">
                  <a:lumMod val="50000"/>
                </a:schemeClr>
              </a:solidFill>
            </a:endParaRPr>
          </a:p>
          <a:p>
            <a:pPr algn="just"/>
            <a:r>
              <a:rPr lang="en-US" sz="3600" dirty="0">
                <a:solidFill>
                  <a:schemeClr val="accent1">
                    <a:lumMod val="50000"/>
                  </a:schemeClr>
                </a:solidFill>
              </a:rPr>
              <a:t>Your child is allowed to bring a drink (not fizzy) into school and parents also have the option to purchase milk for their child. Milk costs £4.00 per term and is pre-ordered via the Arbor website.</a:t>
            </a:r>
          </a:p>
          <a:p>
            <a:pPr algn="just"/>
            <a:endParaRPr lang="en-US" sz="3600" dirty="0">
              <a:solidFill>
                <a:schemeClr val="accent1">
                  <a:lumMod val="50000"/>
                </a:schemeClr>
              </a:solidFill>
            </a:endParaRPr>
          </a:p>
          <a:p>
            <a:pPr algn="just"/>
            <a:r>
              <a:rPr lang="en-US" sz="3600" dirty="0">
                <a:solidFill>
                  <a:schemeClr val="accent1">
                    <a:lumMod val="50000"/>
                  </a:schemeClr>
                </a:solidFill>
              </a:rPr>
              <a:t>Children can bring a healthy snack to eat at morning break. On Tuesdays and Thursdays, children can buy toast at 20p a slice. Purse/wallet/named envelope please. </a:t>
            </a:r>
            <a:endParaRPr lang="en-GB" sz="1600" dirty="0">
              <a:solidFill>
                <a:schemeClr val="accent1">
                  <a:lumMod val="50000"/>
                </a:schemeClr>
              </a:solidFill>
            </a:endParaRPr>
          </a:p>
        </p:txBody>
      </p:sp>
      <p:pic>
        <p:nvPicPr>
          <p:cNvPr id="8194" name="Picture 2" descr="Parker Dairies - Products - Semi Skimmed 189ml">
            <a:extLst>
              <a:ext uri="{FF2B5EF4-FFF2-40B4-BE49-F238E27FC236}">
                <a16:creationId xmlns:a16="http://schemas.microsoft.com/office/drawing/2014/main" id="{F1AD6449-6CA4-4285-A33B-925123267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26" y="238722"/>
            <a:ext cx="1096825" cy="1648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iDesign 59970 Round Fruit Bowl Made of Metal Wire, Modern Fruit Basket for Fruit, Vegetables and More, Practical Wire Basket for Kitchen and Storage, Silver">
            <a:extLst>
              <a:ext uri="{FF2B5EF4-FFF2-40B4-BE49-F238E27FC236}">
                <a16:creationId xmlns:a16="http://schemas.microsoft.com/office/drawing/2014/main" id="{FBE5FDA9-03CC-47C9-BA4D-1C121EE0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369" y="389006"/>
            <a:ext cx="2282479" cy="1664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0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707168" y="-83834"/>
            <a:ext cx="10777663" cy="1528944"/>
          </a:xfrm>
        </p:spPr>
        <p:txBody>
          <a:bodyPr>
            <a:noAutofit/>
          </a:bodyPr>
          <a:lstStyle/>
          <a:p>
            <a:pPr algn="ctr"/>
            <a:r>
              <a:rPr lang="en-US" sz="8000" dirty="0">
                <a:solidFill>
                  <a:schemeClr val="accent1">
                    <a:lumMod val="50000"/>
                  </a:schemeClr>
                </a:solidFill>
              </a:rPr>
              <a:t>School uniform and PE kit</a:t>
            </a:r>
            <a:endParaRPr lang="en-GB" sz="8000" dirty="0">
              <a:solidFill>
                <a:schemeClr val="accent1">
                  <a:lumMod val="50000"/>
                </a:schemeClr>
              </a:solidFill>
            </a:endParaRPr>
          </a:p>
        </p:txBody>
      </p:sp>
      <p:pic>
        <p:nvPicPr>
          <p:cNvPr id="15362" name="Picture 2" descr="https://www.turtonandedgworthprimary.co.uk/uploads/documents/key-information/Infant%20Uniform%20(300x400).jpg">
            <a:extLst>
              <a:ext uri="{FF2B5EF4-FFF2-40B4-BE49-F238E27FC236}">
                <a16:creationId xmlns:a16="http://schemas.microsoft.com/office/drawing/2014/main" id="{FA70A7B5-B077-44A4-A112-F086CB5F1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526" y="1567605"/>
            <a:ext cx="2857500" cy="3061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5CF8599-A33C-4B41-A806-330B33BD5E04}"/>
              </a:ext>
            </a:extLst>
          </p:cNvPr>
          <p:cNvSpPr/>
          <p:nvPr/>
        </p:nvSpPr>
        <p:spPr>
          <a:xfrm>
            <a:off x="315568" y="1212342"/>
            <a:ext cx="6096000" cy="1200329"/>
          </a:xfrm>
          <a:prstGeom prst="rect">
            <a:avLst/>
          </a:prstGeom>
        </p:spPr>
        <p:txBody>
          <a:bodyPr>
            <a:spAutoFit/>
          </a:bodyPr>
          <a:lstStyle/>
          <a:p>
            <a:r>
              <a:rPr lang="en-US" dirty="0">
                <a:solidFill>
                  <a:srgbClr val="3A2772"/>
                </a:solidFill>
                <a:latin typeface="Lato"/>
              </a:rPr>
              <a:t>Girls - Infants (Reception, Year 1 and 2)</a:t>
            </a:r>
          </a:p>
          <a:p>
            <a:r>
              <a:rPr lang="en-US" dirty="0">
                <a:solidFill>
                  <a:srgbClr val="333333"/>
                </a:solidFill>
                <a:latin typeface="Lato"/>
              </a:rPr>
              <a:t>Dark grey dress, skirt or trousers, white polo shirt (can be </a:t>
            </a:r>
            <a:r>
              <a:rPr lang="en-US" dirty="0" err="1">
                <a:solidFill>
                  <a:srgbClr val="333333"/>
                </a:solidFill>
                <a:latin typeface="Lato"/>
              </a:rPr>
              <a:t>logo'd</a:t>
            </a:r>
            <a:r>
              <a:rPr lang="en-US" dirty="0">
                <a:solidFill>
                  <a:srgbClr val="333333"/>
                </a:solidFill>
                <a:latin typeface="Lato"/>
              </a:rPr>
              <a:t> or plain), purple </a:t>
            </a:r>
            <a:r>
              <a:rPr lang="en-US" dirty="0" err="1">
                <a:solidFill>
                  <a:srgbClr val="333333"/>
                </a:solidFill>
                <a:latin typeface="Lato"/>
              </a:rPr>
              <a:t>logo'd</a:t>
            </a:r>
            <a:r>
              <a:rPr lang="en-US" dirty="0">
                <a:solidFill>
                  <a:srgbClr val="333333"/>
                </a:solidFill>
                <a:latin typeface="Lato"/>
              </a:rPr>
              <a:t> cardigan or jumper, grey or white socks, dark shoes.</a:t>
            </a:r>
            <a:endParaRPr lang="en-US" b="0" i="0" dirty="0">
              <a:solidFill>
                <a:srgbClr val="333333"/>
              </a:solidFill>
              <a:effectLst/>
              <a:latin typeface="Lato"/>
            </a:endParaRPr>
          </a:p>
        </p:txBody>
      </p:sp>
      <p:sp>
        <p:nvSpPr>
          <p:cNvPr id="4" name="Rectangle 3">
            <a:extLst>
              <a:ext uri="{FF2B5EF4-FFF2-40B4-BE49-F238E27FC236}">
                <a16:creationId xmlns:a16="http://schemas.microsoft.com/office/drawing/2014/main" id="{F206B640-5E97-49B4-BD35-0A15B0510A43}"/>
              </a:ext>
            </a:extLst>
          </p:cNvPr>
          <p:cNvSpPr/>
          <p:nvPr/>
        </p:nvSpPr>
        <p:spPr>
          <a:xfrm>
            <a:off x="315568" y="2307157"/>
            <a:ext cx="6096000" cy="1200329"/>
          </a:xfrm>
          <a:prstGeom prst="rect">
            <a:avLst/>
          </a:prstGeom>
        </p:spPr>
        <p:txBody>
          <a:bodyPr>
            <a:spAutoFit/>
          </a:bodyPr>
          <a:lstStyle/>
          <a:p>
            <a:r>
              <a:rPr lang="en-US" dirty="0">
                <a:solidFill>
                  <a:srgbClr val="3A2772"/>
                </a:solidFill>
                <a:latin typeface="Lato"/>
              </a:rPr>
              <a:t>Boys - Infants (Reception, Year 1 and 2)</a:t>
            </a:r>
          </a:p>
          <a:p>
            <a:r>
              <a:rPr lang="en-US" dirty="0">
                <a:solidFill>
                  <a:srgbClr val="333333"/>
                </a:solidFill>
                <a:latin typeface="Lato"/>
              </a:rPr>
              <a:t>Dark grey trousers or shorts, white polo shirt (can be </a:t>
            </a:r>
            <a:r>
              <a:rPr lang="en-US" dirty="0" err="1">
                <a:solidFill>
                  <a:srgbClr val="333333"/>
                </a:solidFill>
                <a:latin typeface="Lato"/>
              </a:rPr>
              <a:t>logo'd</a:t>
            </a:r>
            <a:r>
              <a:rPr lang="en-US" dirty="0">
                <a:solidFill>
                  <a:srgbClr val="333333"/>
                </a:solidFill>
                <a:latin typeface="Lato"/>
              </a:rPr>
              <a:t> or plain), purple </a:t>
            </a:r>
            <a:r>
              <a:rPr lang="en-US" dirty="0" err="1">
                <a:solidFill>
                  <a:srgbClr val="333333"/>
                </a:solidFill>
                <a:latin typeface="Lato"/>
              </a:rPr>
              <a:t>logo'd</a:t>
            </a:r>
            <a:r>
              <a:rPr lang="en-US" dirty="0">
                <a:solidFill>
                  <a:srgbClr val="333333"/>
                </a:solidFill>
                <a:latin typeface="Lato"/>
              </a:rPr>
              <a:t> cardigan or jumper, grey or white socks and dark shoes.</a:t>
            </a:r>
            <a:endParaRPr lang="en-US" b="0" i="0" dirty="0">
              <a:solidFill>
                <a:srgbClr val="333333"/>
              </a:solidFill>
              <a:effectLst/>
              <a:latin typeface="Lato"/>
            </a:endParaRPr>
          </a:p>
        </p:txBody>
      </p:sp>
      <p:sp>
        <p:nvSpPr>
          <p:cNvPr id="5" name="Rectangle 4">
            <a:extLst>
              <a:ext uri="{FF2B5EF4-FFF2-40B4-BE49-F238E27FC236}">
                <a16:creationId xmlns:a16="http://schemas.microsoft.com/office/drawing/2014/main" id="{833EF509-F328-4994-B456-3A80B6218662}"/>
              </a:ext>
            </a:extLst>
          </p:cNvPr>
          <p:cNvSpPr/>
          <p:nvPr/>
        </p:nvSpPr>
        <p:spPr>
          <a:xfrm>
            <a:off x="315568" y="3429000"/>
            <a:ext cx="6096000" cy="1200329"/>
          </a:xfrm>
          <a:prstGeom prst="rect">
            <a:avLst/>
          </a:prstGeom>
        </p:spPr>
        <p:txBody>
          <a:bodyPr>
            <a:spAutoFit/>
          </a:bodyPr>
          <a:lstStyle/>
          <a:p>
            <a:r>
              <a:rPr lang="en-US" dirty="0">
                <a:solidFill>
                  <a:srgbClr val="3A2772"/>
                </a:solidFill>
                <a:latin typeface="Lato"/>
              </a:rPr>
              <a:t>Girls - Juniors (Years 3-6)</a:t>
            </a:r>
          </a:p>
          <a:p>
            <a:r>
              <a:rPr lang="en-US" dirty="0">
                <a:solidFill>
                  <a:srgbClr val="333333"/>
                </a:solidFill>
                <a:latin typeface="Lato"/>
              </a:rPr>
              <a:t>Dark grey dress, skirt or trousers, white shirt, purple/silver tie, purple </a:t>
            </a:r>
            <a:r>
              <a:rPr lang="en-US" dirty="0" err="1">
                <a:solidFill>
                  <a:srgbClr val="333333"/>
                </a:solidFill>
                <a:latin typeface="Lato"/>
              </a:rPr>
              <a:t>logo'd</a:t>
            </a:r>
            <a:r>
              <a:rPr lang="en-US" dirty="0">
                <a:solidFill>
                  <a:srgbClr val="333333"/>
                </a:solidFill>
                <a:latin typeface="Lato"/>
              </a:rPr>
              <a:t> cardigan or jumper, grey or white tights or socks, dark shoes.</a:t>
            </a:r>
            <a:endParaRPr lang="en-US" b="0" i="0" dirty="0">
              <a:solidFill>
                <a:srgbClr val="333333"/>
              </a:solidFill>
              <a:effectLst/>
              <a:latin typeface="Lato"/>
            </a:endParaRPr>
          </a:p>
        </p:txBody>
      </p:sp>
      <p:sp>
        <p:nvSpPr>
          <p:cNvPr id="6" name="Rectangle 5">
            <a:extLst>
              <a:ext uri="{FF2B5EF4-FFF2-40B4-BE49-F238E27FC236}">
                <a16:creationId xmlns:a16="http://schemas.microsoft.com/office/drawing/2014/main" id="{1F04AD6F-D4AD-4A88-BA78-B5818FE94E4D}"/>
              </a:ext>
            </a:extLst>
          </p:cNvPr>
          <p:cNvSpPr/>
          <p:nvPr/>
        </p:nvSpPr>
        <p:spPr>
          <a:xfrm>
            <a:off x="315568" y="4523815"/>
            <a:ext cx="6096000" cy="1754326"/>
          </a:xfrm>
          <a:prstGeom prst="rect">
            <a:avLst/>
          </a:prstGeom>
        </p:spPr>
        <p:txBody>
          <a:bodyPr>
            <a:spAutoFit/>
          </a:bodyPr>
          <a:lstStyle/>
          <a:p>
            <a:r>
              <a:rPr lang="en-US" dirty="0">
                <a:solidFill>
                  <a:srgbClr val="3A2772"/>
                </a:solidFill>
                <a:latin typeface="Lato"/>
              </a:rPr>
              <a:t>Boys - Juniors (Years 3-6)</a:t>
            </a:r>
          </a:p>
          <a:p>
            <a:r>
              <a:rPr lang="en-US" dirty="0">
                <a:solidFill>
                  <a:srgbClr val="333333"/>
                </a:solidFill>
                <a:latin typeface="Lato"/>
              </a:rPr>
              <a:t>Dark grey trousers or shorts, white shirt, purple/silver tie, purple </a:t>
            </a:r>
            <a:r>
              <a:rPr lang="en-US" dirty="0" err="1">
                <a:solidFill>
                  <a:srgbClr val="333333"/>
                </a:solidFill>
                <a:latin typeface="Lato"/>
              </a:rPr>
              <a:t>logo'd</a:t>
            </a:r>
            <a:r>
              <a:rPr lang="en-US" dirty="0">
                <a:solidFill>
                  <a:srgbClr val="333333"/>
                </a:solidFill>
                <a:latin typeface="Lato"/>
              </a:rPr>
              <a:t> cardigan or jumper, grey or white socks, dark shoes.</a:t>
            </a:r>
          </a:p>
          <a:p>
            <a:r>
              <a:rPr lang="en-US" b="0" i="0" dirty="0">
                <a:solidFill>
                  <a:srgbClr val="333333"/>
                </a:solidFill>
                <a:effectLst/>
                <a:latin typeface="Lato"/>
              </a:rPr>
              <a:t>All available </a:t>
            </a:r>
            <a:r>
              <a:rPr lang="en-US" dirty="0">
                <a:solidFill>
                  <a:srgbClr val="333333"/>
                </a:solidFill>
                <a:latin typeface="Lato"/>
              </a:rPr>
              <a:t>from </a:t>
            </a:r>
            <a:r>
              <a:rPr lang="en-US" dirty="0" err="1">
                <a:solidFill>
                  <a:srgbClr val="333333"/>
                </a:solidFill>
                <a:latin typeface="Lato"/>
              </a:rPr>
              <a:t>Whittakers</a:t>
            </a:r>
            <a:r>
              <a:rPr lang="en-US" dirty="0">
                <a:solidFill>
                  <a:srgbClr val="333333"/>
                </a:solidFill>
                <a:latin typeface="Lato"/>
              </a:rPr>
              <a:t> – also PE jogging bottoms/ hoodie with school logo</a:t>
            </a:r>
            <a:endParaRPr lang="en-US" b="0" i="0" dirty="0">
              <a:solidFill>
                <a:srgbClr val="333333"/>
              </a:solidFill>
              <a:effectLst/>
              <a:latin typeface="Lato"/>
            </a:endParaRPr>
          </a:p>
        </p:txBody>
      </p:sp>
    </p:spTree>
    <p:extLst>
      <p:ext uri="{BB962C8B-B14F-4D97-AF65-F5344CB8AC3E}">
        <p14:creationId xmlns:p14="http://schemas.microsoft.com/office/powerpoint/2010/main" val="48548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707168" y="-83834"/>
            <a:ext cx="10777663" cy="1528944"/>
          </a:xfrm>
        </p:spPr>
        <p:txBody>
          <a:bodyPr>
            <a:noAutofit/>
          </a:bodyPr>
          <a:lstStyle/>
          <a:p>
            <a:pPr algn="ctr"/>
            <a:r>
              <a:rPr lang="en-US" sz="8000" dirty="0">
                <a:solidFill>
                  <a:schemeClr val="accent1">
                    <a:lumMod val="50000"/>
                  </a:schemeClr>
                </a:solidFill>
              </a:rPr>
              <a:t>School uniform and PE kit</a:t>
            </a:r>
            <a:endParaRPr lang="en-GB" sz="8000" dirty="0">
              <a:solidFill>
                <a:schemeClr val="accent1">
                  <a:lumMod val="50000"/>
                </a:schemeClr>
              </a:solidFill>
            </a:endParaRPr>
          </a:p>
        </p:txBody>
      </p:sp>
      <p:sp>
        <p:nvSpPr>
          <p:cNvPr id="7" name="Rectangle 6">
            <a:extLst>
              <a:ext uri="{FF2B5EF4-FFF2-40B4-BE49-F238E27FC236}">
                <a16:creationId xmlns:a16="http://schemas.microsoft.com/office/drawing/2014/main" id="{A268D0A9-F42C-482C-81EB-A93BE3FA31B2}"/>
              </a:ext>
            </a:extLst>
          </p:cNvPr>
          <p:cNvSpPr/>
          <p:nvPr/>
        </p:nvSpPr>
        <p:spPr>
          <a:xfrm>
            <a:off x="277466" y="1433446"/>
            <a:ext cx="8786192" cy="4247317"/>
          </a:xfrm>
          <a:prstGeom prst="rect">
            <a:avLst/>
          </a:prstGeom>
        </p:spPr>
        <p:txBody>
          <a:bodyPr wrap="square">
            <a:spAutoFit/>
          </a:bodyPr>
          <a:lstStyle/>
          <a:p>
            <a:r>
              <a:rPr lang="en-US" dirty="0">
                <a:solidFill>
                  <a:srgbClr val="3A2772"/>
                </a:solidFill>
                <a:latin typeface="Lato"/>
              </a:rPr>
              <a:t>P.E. Uniform - all pupils</a:t>
            </a:r>
          </a:p>
          <a:p>
            <a:r>
              <a:rPr lang="en-US" dirty="0">
                <a:solidFill>
                  <a:srgbClr val="333333"/>
                </a:solidFill>
                <a:latin typeface="Lato"/>
              </a:rPr>
              <a:t>PE Uniform (purple t-shirt and half zip training top) available from LPES: </a:t>
            </a:r>
            <a:r>
              <a:rPr lang="en-US" dirty="0">
                <a:solidFill>
                  <a:srgbClr val="333333"/>
                </a:solidFill>
                <a:latin typeface="Lato"/>
                <a:hlinkClick r:id="rId2"/>
              </a:rPr>
              <a:t>https://www.lpes.uk/</a:t>
            </a:r>
            <a:endParaRPr lang="en-US" dirty="0">
              <a:solidFill>
                <a:srgbClr val="333333"/>
              </a:solidFill>
              <a:latin typeface="Lato"/>
            </a:endParaRPr>
          </a:p>
          <a:p>
            <a:r>
              <a:rPr lang="en-US" dirty="0">
                <a:solidFill>
                  <a:srgbClr val="333333"/>
                </a:solidFill>
                <a:latin typeface="Lato"/>
              </a:rPr>
              <a:t>Vital </a:t>
            </a:r>
            <a:r>
              <a:rPr lang="en-US" dirty="0" err="1">
                <a:solidFill>
                  <a:srgbClr val="333333"/>
                </a:solidFill>
                <a:latin typeface="Lato"/>
              </a:rPr>
              <a:t>Energi</a:t>
            </a:r>
            <a:r>
              <a:rPr lang="en-US" dirty="0">
                <a:solidFill>
                  <a:srgbClr val="333333"/>
                </a:solidFill>
                <a:latin typeface="Lato"/>
              </a:rPr>
              <a:t> – Kindly sponsored school so PE kits have their logo</a:t>
            </a:r>
          </a:p>
          <a:p>
            <a:r>
              <a:rPr lang="en-US" dirty="0">
                <a:solidFill>
                  <a:srgbClr val="333333"/>
                </a:solidFill>
                <a:latin typeface="Lato"/>
              </a:rPr>
              <a:t> </a:t>
            </a:r>
          </a:p>
          <a:p>
            <a:r>
              <a:rPr lang="en-US" dirty="0">
                <a:solidFill>
                  <a:srgbClr val="333333"/>
                </a:solidFill>
                <a:latin typeface="Lato"/>
              </a:rPr>
              <a:t>Plain black shorts or joggers, school socks, black pumps and trainers.</a:t>
            </a:r>
          </a:p>
          <a:p>
            <a:r>
              <a:rPr lang="en-US" dirty="0">
                <a:solidFill>
                  <a:srgbClr val="333333"/>
                </a:solidFill>
                <a:latin typeface="Lato"/>
              </a:rPr>
              <a:t>Pumps will be kept in school in a bag. Children will come to school in PE uniform and trainers.</a:t>
            </a:r>
          </a:p>
          <a:p>
            <a:r>
              <a:rPr lang="en-US" dirty="0">
                <a:solidFill>
                  <a:srgbClr val="333333"/>
                </a:solidFill>
                <a:latin typeface="Lato"/>
              </a:rPr>
              <a:t>Available from </a:t>
            </a:r>
            <a:r>
              <a:rPr lang="en-US" dirty="0" err="1">
                <a:solidFill>
                  <a:srgbClr val="333333"/>
                </a:solidFill>
                <a:latin typeface="Lato"/>
              </a:rPr>
              <a:t>Whittakers</a:t>
            </a:r>
            <a:r>
              <a:rPr lang="en-US" dirty="0">
                <a:solidFill>
                  <a:srgbClr val="333333"/>
                </a:solidFill>
                <a:latin typeface="Lato"/>
              </a:rPr>
              <a:t> – PE jogging bottoms/ hoodie with school logo</a:t>
            </a:r>
          </a:p>
          <a:p>
            <a:endParaRPr lang="en-US" dirty="0">
              <a:solidFill>
                <a:srgbClr val="333333"/>
              </a:solidFill>
              <a:latin typeface="Lato"/>
            </a:endParaRPr>
          </a:p>
          <a:p>
            <a:endParaRPr lang="en-US" dirty="0">
              <a:solidFill>
                <a:srgbClr val="333333"/>
              </a:solidFill>
              <a:latin typeface="Lato"/>
            </a:endParaRPr>
          </a:p>
          <a:p>
            <a:r>
              <a:rPr lang="en-US" dirty="0">
                <a:solidFill>
                  <a:srgbClr val="333333"/>
                </a:solidFill>
                <a:latin typeface="Lato"/>
              </a:rPr>
              <a:t>Trainers are not allowed to be worn during PE in the hall but can be worn outside.</a:t>
            </a:r>
          </a:p>
          <a:p>
            <a:endParaRPr lang="en-US" dirty="0">
              <a:solidFill>
                <a:srgbClr val="333333"/>
              </a:solidFill>
              <a:latin typeface="Lato"/>
            </a:endParaRPr>
          </a:p>
          <a:p>
            <a:r>
              <a:rPr lang="en-US" dirty="0">
                <a:solidFill>
                  <a:srgbClr val="333333"/>
                </a:solidFill>
                <a:latin typeface="Lato"/>
              </a:rPr>
              <a:t>You are welcome to view our School Uniform Policy in the Policy section of this website.</a:t>
            </a:r>
            <a:endParaRPr lang="en-US" b="0" i="0" dirty="0">
              <a:solidFill>
                <a:srgbClr val="333333"/>
              </a:solidFill>
              <a:effectLst/>
              <a:latin typeface="Lato"/>
            </a:endParaRPr>
          </a:p>
        </p:txBody>
      </p:sp>
      <p:pic>
        <p:nvPicPr>
          <p:cNvPr id="18434" name="Picture 2" descr="https://tapestryjournal.com/ec/pages/s_31860/p_05-2022/m_o_11917_s3rbzn5cafkckjshmtmn1hthbggm9yec.jpg?s=31860&amp;u=1&amp;Expires=1653920307&amp;Signature=XvBZeTyYNVOEf5u~plmiS2Gi5qdIK-FBgezGs0TFnZ30sm45Z4f6SQViKndBNj-l0VatdExV4dGOOfO8mgAyil61WaHvNupHLP9AaNVW~K~MbslojBjz4LVUQwePpbllYYPNtL0fF4Q6hFi7y6xon9mDpo4WrT1IQOB3wZ9rgD1C839Ozcn3wg4ubYJm9YZLgYXcxSCzmLr~RuUNJ4MdqQlbi4ET6p5szNuCO12NKvMv1UTQN0Kxaikfrnavf7mTWvEO-f7yjMF~IfM9DwDFMBd5PmspQ-3U8D3kyKvfI38ppgxOdhHH0RrbUt2BqvwyLIR2rdZ3FvyuROIU65iH~g__&amp;Key-Pair-Id=APKAJUSDRV55TOQKSATA">
            <a:extLst>
              <a:ext uri="{FF2B5EF4-FFF2-40B4-BE49-F238E27FC236}">
                <a16:creationId xmlns:a16="http://schemas.microsoft.com/office/drawing/2014/main" id="{D90292AE-965C-4D9B-AC6D-E7A4179304A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27394"/>
          <a:stretch/>
        </p:blipFill>
        <p:spPr bwMode="auto">
          <a:xfrm>
            <a:off x="9954153" y="3716612"/>
            <a:ext cx="1808755" cy="1751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8" name="Picture 6" descr="https://tapestryjournal.com/b5/pages/s_31860/p_05-2022/m_o_11880_yjgx621rtg4k1gd8bgs5eskt5crwfbb5.jpg?s=31860&amp;u=1&amp;Expires=1653920307&amp;Signature=fC2RW5zkEVFb3uUEFKYekwNXyM4vA5jy5gpqN~dyupubL0p8rDC~rztIZEedGKfSlxFWhdwLKOBGDHUMzQtT5Xwr0W63AOcMLmzS-ROtddCnboo52LmVZ4XTOhKGqlQoFV3609b2w1sCNInVq45lY3Apz2ZjptMErDi8JK~AVpPmP5OFKPCYjHg2sLYzVL0T4IX5LD-l2t7h~2ttW5e~snS6jjEZoSd14BGquarLUaZFsbEwhUJIwZ053lhsfR2qX7xAvAdSewLh~DqPB3BO8BSVfeClgF5GHIQ9uiVxk4U3r-3W-gaBBbGd33Gu-PdYwc-GvS7fDJbrqBrBBswtoA__&amp;Key-Pair-Id=APKAJUSDRV55TOQKSATA">
            <a:extLst>
              <a:ext uri="{FF2B5EF4-FFF2-40B4-BE49-F238E27FC236}">
                <a16:creationId xmlns:a16="http://schemas.microsoft.com/office/drawing/2014/main" id="{40404021-AFA7-4204-8656-AAF71A8BC7A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3906">
            <a:off x="9164036" y="1506306"/>
            <a:ext cx="1483985" cy="1978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330B12-168E-4D16-9603-4A8E81F7709D}"/>
              </a:ext>
            </a:extLst>
          </p:cNvPr>
          <p:cNvSpPr txBox="1"/>
          <p:nvPr/>
        </p:nvSpPr>
        <p:spPr>
          <a:xfrm>
            <a:off x="3660911" y="5467616"/>
            <a:ext cx="4870176" cy="646331"/>
          </a:xfrm>
          <a:prstGeom prst="rect">
            <a:avLst/>
          </a:prstGeom>
          <a:noFill/>
        </p:spPr>
        <p:txBody>
          <a:bodyPr wrap="square" rtlCol="0">
            <a:spAutoFit/>
          </a:bodyPr>
          <a:lstStyle/>
          <a:p>
            <a:pPr algn="ctr"/>
            <a:r>
              <a:rPr lang="en-US" sz="3600" b="1" u="sng" dirty="0">
                <a:solidFill>
                  <a:schemeClr val="accent1">
                    <a:lumMod val="50000"/>
                  </a:schemeClr>
                </a:solidFill>
              </a:rPr>
              <a:t>Please label everything!</a:t>
            </a:r>
            <a:r>
              <a:rPr lang="en-US" sz="2000" b="1" u="sng" dirty="0"/>
              <a:t>!</a:t>
            </a:r>
            <a:endParaRPr lang="en-GB" sz="2000" b="1" u="sng" dirty="0"/>
          </a:p>
        </p:txBody>
      </p:sp>
    </p:spTree>
    <p:extLst>
      <p:ext uri="{BB962C8B-B14F-4D97-AF65-F5344CB8AC3E}">
        <p14:creationId xmlns:p14="http://schemas.microsoft.com/office/powerpoint/2010/main" val="168501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1734212" y="180586"/>
            <a:ext cx="8723575" cy="1528944"/>
          </a:xfrm>
        </p:spPr>
        <p:txBody>
          <a:bodyPr>
            <a:noAutofit/>
          </a:bodyPr>
          <a:lstStyle/>
          <a:p>
            <a:pPr algn="ctr"/>
            <a:r>
              <a:rPr lang="en-US" sz="8000" dirty="0">
                <a:solidFill>
                  <a:schemeClr val="accent1">
                    <a:lumMod val="50000"/>
                  </a:schemeClr>
                </a:solidFill>
              </a:rPr>
              <a:t>Parent partnership</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331304" y="1404730"/>
            <a:ext cx="8574158" cy="3631096"/>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accent1">
                    <a:lumMod val="50000"/>
                  </a:schemeClr>
                </a:solidFill>
              </a:rPr>
              <a:t>This is so important to us!</a:t>
            </a:r>
          </a:p>
          <a:p>
            <a:pPr algn="just"/>
            <a:endParaRPr lang="en-US" sz="3600" dirty="0">
              <a:solidFill>
                <a:schemeClr val="accent1">
                  <a:lumMod val="50000"/>
                </a:schemeClr>
              </a:solidFill>
            </a:endParaRPr>
          </a:p>
          <a:p>
            <a:pPr algn="just"/>
            <a:r>
              <a:rPr lang="en-US" sz="3600" dirty="0">
                <a:solidFill>
                  <a:schemeClr val="accent1">
                    <a:lumMod val="50000"/>
                  </a:schemeClr>
                </a:solidFill>
              </a:rPr>
              <a:t>We aim to achieve an effective partnership with parents and from today’s meeting onwards we hope parents see our school as a welcoming place and continue to be involved in their children’s learning. A successful partnership is a two way process with opportunities for knowledge, experience and information to flow both ways.</a:t>
            </a:r>
          </a:p>
          <a:p>
            <a:pPr algn="just"/>
            <a:endParaRPr lang="en-US" sz="3600" dirty="0">
              <a:solidFill>
                <a:schemeClr val="accent1">
                  <a:lumMod val="50000"/>
                </a:schemeClr>
              </a:solidFill>
            </a:endParaRPr>
          </a:p>
          <a:p>
            <a:pPr algn="just"/>
            <a:r>
              <a:rPr lang="en-US" sz="3600" dirty="0">
                <a:solidFill>
                  <a:schemeClr val="accent1">
                    <a:lumMod val="50000"/>
                  </a:schemeClr>
                </a:solidFill>
              </a:rPr>
              <a:t>Please come and tell us </a:t>
            </a:r>
            <a:r>
              <a:rPr lang="en-US" sz="3600" b="1" i="1" u="sng" dirty="0">
                <a:solidFill>
                  <a:schemeClr val="accent1">
                    <a:lumMod val="50000"/>
                  </a:schemeClr>
                </a:solidFill>
              </a:rPr>
              <a:t>anything</a:t>
            </a:r>
            <a:r>
              <a:rPr lang="en-US" sz="3600" dirty="0">
                <a:solidFill>
                  <a:schemeClr val="accent1">
                    <a:lumMod val="50000"/>
                  </a:schemeClr>
                </a:solidFill>
              </a:rPr>
              <a:t> that might help us to look after your child. Late nights, illness and things going on at home can all affect children. Please make us aware of any issues so we can act accordingly and support your child as best we can. </a:t>
            </a:r>
            <a:endParaRPr lang="en-GB" sz="3600" dirty="0">
              <a:solidFill>
                <a:schemeClr val="accent1">
                  <a:lumMod val="50000"/>
                </a:schemeClr>
              </a:solidFill>
            </a:endParaRPr>
          </a:p>
        </p:txBody>
      </p:sp>
      <p:pic>
        <p:nvPicPr>
          <p:cNvPr id="10242" name="Picture 2" descr="Home School Agreement – My CMS">
            <a:extLst>
              <a:ext uri="{FF2B5EF4-FFF2-40B4-BE49-F238E27FC236}">
                <a16:creationId xmlns:a16="http://schemas.microsoft.com/office/drawing/2014/main" id="{7AB99DBC-E39F-4109-AFFD-61ACFAF95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836" y="1709530"/>
            <a:ext cx="2525901" cy="3536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9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1734212" y="180586"/>
            <a:ext cx="8723575" cy="1528944"/>
          </a:xfrm>
        </p:spPr>
        <p:txBody>
          <a:bodyPr>
            <a:noAutofit/>
          </a:bodyPr>
          <a:lstStyle/>
          <a:p>
            <a:pPr algn="ctr"/>
            <a:r>
              <a:rPr lang="en-US" sz="8000" dirty="0">
                <a:solidFill>
                  <a:schemeClr val="accent1">
                    <a:lumMod val="50000"/>
                  </a:schemeClr>
                </a:solidFill>
              </a:rPr>
              <a:t>Parent partnership</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331304" y="2054087"/>
            <a:ext cx="8723575" cy="3379305"/>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accent1">
                    <a:lumMod val="50000"/>
                  </a:schemeClr>
                </a:solidFill>
              </a:rPr>
              <a:t>During the year we will invite you to join us for:</a:t>
            </a:r>
          </a:p>
          <a:p>
            <a:pPr algn="just"/>
            <a:endParaRPr lang="en-US" sz="3600" dirty="0">
              <a:solidFill>
                <a:schemeClr val="accent1">
                  <a:lumMod val="50000"/>
                </a:schemeClr>
              </a:solidFill>
            </a:endParaRPr>
          </a:p>
          <a:p>
            <a:pPr algn="just"/>
            <a:r>
              <a:rPr lang="en-US" sz="3600" dirty="0">
                <a:solidFill>
                  <a:schemeClr val="accent1">
                    <a:lumMod val="50000"/>
                  </a:schemeClr>
                </a:solidFill>
              </a:rPr>
              <a:t>-Parents’ evenings </a:t>
            </a:r>
          </a:p>
          <a:p>
            <a:pPr algn="just"/>
            <a:r>
              <a:rPr lang="en-US" sz="3600" dirty="0">
                <a:solidFill>
                  <a:schemeClr val="accent1">
                    <a:lumMod val="50000"/>
                  </a:schemeClr>
                </a:solidFill>
              </a:rPr>
              <a:t>-Open days</a:t>
            </a:r>
          </a:p>
          <a:p>
            <a:pPr algn="just"/>
            <a:r>
              <a:rPr lang="en-US" sz="3600" dirty="0">
                <a:solidFill>
                  <a:schemeClr val="accent1">
                    <a:lumMod val="50000"/>
                  </a:schemeClr>
                </a:solidFill>
              </a:rPr>
              <a:t>-Parent activity sessions (Christmas Craft </a:t>
            </a:r>
            <a:r>
              <a:rPr lang="en-US" sz="3600" dirty="0" err="1">
                <a:solidFill>
                  <a:schemeClr val="accent1">
                    <a:lumMod val="50000"/>
                  </a:schemeClr>
                </a:solidFill>
              </a:rPr>
              <a:t>etc</a:t>
            </a:r>
            <a:r>
              <a:rPr lang="en-US" sz="3600" dirty="0">
                <a:solidFill>
                  <a:schemeClr val="accent1">
                    <a:lumMod val="50000"/>
                  </a:schemeClr>
                </a:solidFill>
              </a:rPr>
              <a:t>)</a:t>
            </a:r>
          </a:p>
          <a:p>
            <a:pPr algn="just"/>
            <a:r>
              <a:rPr lang="en-US" sz="3600" dirty="0">
                <a:solidFill>
                  <a:schemeClr val="accent1">
                    <a:lumMod val="50000"/>
                  </a:schemeClr>
                </a:solidFill>
              </a:rPr>
              <a:t>-Information evenings (phonics, reading and maths)</a:t>
            </a:r>
          </a:p>
          <a:p>
            <a:pPr algn="just"/>
            <a:r>
              <a:rPr lang="en-US" sz="3600" dirty="0">
                <a:solidFill>
                  <a:schemeClr val="accent1">
                    <a:lumMod val="50000"/>
                  </a:schemeClr>
                </a:solidFill>
              </a:rPr>
              <a:t>-Performances (Christmas)</a:t>
            </a:r>
          </a:p>
          <a:p>
            <a:pPr algn="just"/>
            <a:r>
              <a:rPr lang="en-US" sz="3600" dirty="0">
                <a:solidFill>
                  <a:schemeClr val="accent1">
                    <a:lumMod val="50000"/>
                  </a:schemeClr>
                </a:solidFill>
              </a:rPr>
              <a:t>-Class assemblies</a:t>
            </a:r>
          </a:p>
          <a:p>
            <a:pPr algn="just"/>
            <a:r>
              <a:rPr lang="en-US" sz="3600" dirty="0">
                <a:solidFill>
                  <a:schemeClr val="accent1">
                    <a:lumMod val="50000"/>
                  </a:schemeClr>
                </a:solidFill>
              </a:rPr>
              <a:t>-PTFA events</a:t>
            </a:r>
          </a:p>
          <a:p>
            <a:pPr algn="just"/>
            <a:r>
              <a:rPr lang="en-US" sz="3600" dirty="0">
                <a:solidFill>
                  <a:schemeClr val="accent1">
                    <a:lumMod val="50000"/>
                  </a:schemeClr>
                </a:solidFill>
              </a:rPr>
              <a:t>- September Phonics/</a:t>
            </a:r>
            <a:r>
              <a:rPr lang="en-US" sz="3600" dirty="0" err="1">
                <a:solidFill>
                  <a:schemeClr val="accent1">
                    <a:lumMod val="50000"/>
                  </a:schemeClr>
                </a:solidFill>
              </a:rPr>
              <a:t>Maths</a:t>
            </a:r>
            <a:r>
              <a:rPr lang="en-US" sz="3600" dirty="0">
                <a:solidFill>
                  <a:schemeClr val="accent1">
                    <a:lumMod val="50000"/>
                  </a:schemeClr>
                </a:solidFill>
              </a:rPr>
              <a:t> information evening </a:t>
            </a:r>
          </a:p>
          <a:p>
            <a:pPr algn="just"/>
            <a:endParaRPr lang="en-GB" sz="3600" dirty="0">
              <a:solidFill>
                <a:schemeClr val="accent1">
                  <a:lumMod val="50000"/>
                </a:schemeClr>
              </a:solidFill>
            </a:endParaRPr>
          </a:p>
        </p:txBody>
      </p:sp>
      <p:pic>
        <p:nvPicPr>
          <p:cNvPr id="10242" name="Picture 2" descr="Home School Agreement – My CMS">
            <a:extLst>
              <a:ext uri="{FF2B5EF4-FFF2-40B4-BE49-F238E27FC236}">
                <a16:creationId xmlns:a16="http://schemas.microsoft.com/office/drawing/2014/main" id="{7AB99DBC-E39F-4109-AFFD-61ACFAF95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795" y="1660869"/>
            <a:ext cx="2525901" cy="3536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017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1734212" y="180586"/>
            <a:ext cx="8723575" cy="1528944"/>
          </a:xfrm>
        </p:spPr>
        <p:txBody>
          <a:bodyPr>
            <a:noAutofit/>
          </a:bodyPr>
          <a:lstStyle/>
          <a:p>
            <a:pPr algn="ctr"/>
            <a:r>
              <a:rPr lang="en-US" sz="8000" dirty="0">
                <a:solidFill>
                  <a:schemeClr val="accent1">
                    <a:lumMod val="50000"/>
                  </a:schemeClr>
                </a:solidFill>
              </a:rPr>
              <a:t>Tapestry</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388038" y="2666599"/>
            <a:ext cx="8998186" cy="2685611"/>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b="1" dirty="0">
                <a:solidFill>
                  <a:schemeClr val="accent1">
                    <a:lumMod val="50000"/>
                  </a:schemeClr>
                </a:solidFill>
              </a:rPr>
              <a:t>Tapestry</a:t>
            </a:r>
            <a:r>
              <a:rPr lang="en-US" dirty="0">
                <a:solidFill>
                  <a:schemeClr val="accent1">
                    <a:lumMod val="50000"/>
                  </a:schemeClr>
                </a:solidFill>
              </a:rPr>
              <a:t> is an online journal to help record all the learning and fun of children's </a:t>
            </a:r>
            <a:r>
              <a:rPr lang="en-US" b="1" dirty="0">
                <a:solidFill>
                  <a:schemeClr val="accent1">
                    <a:lumMod val="50000"/>
                  </a:schemeClr>
                </a:solidFill>
              </a:rPr>
              <a:t>early years</a:t>
            </a:r>
            <a:r>
              <a:rPr lang="en-US" dirty="0">
                <a:solidFill>
                  <a:schemeClr val="accent1">
                    <a:lumMod val="50000"/>
                  </a:schemeClr>
                </a:solidFill>
              </a:rPr>
              <a:t> education.</a:t>
            </a:r>
          </a:p>
          <a:p>
            <a:pPr algn="just"/>
            <a:endParaRPr lang="en-US" b="1" dirty="0">
              <a:solidFill>
                <a:schemeClr val="accent1">
                  <a:lumMod val="50000"/>
                </a:schemeClr>
              </a:solidFill>
            </a:endParaRPr>
          </a:p>
          <a:p>
            <a:pPr algn="just"/>
            <a:r>
              <a:rPr lang="en-US" b="1" dirty="0">
                <a:solidFill>
                  <a:schemeClr val="accent1">
                    <a:lumMod val="50000"/>
                  </a:schemeClr>
                </a:solidFill>
              </a:rPr>
              <a:t>Tapestry</a:t>
            </a:r>
            <a:r>
              <a:rPr lang="en-US" dirty="0">
                <a:solidFill>
                  <a:schemeClr val="accent1">
                    <a:lumMod val="50000"/>
                  </a:schemeClr>
                </a:solidFill>
              </a:rPr>
              <a:t> builds a very special record of a child's experiences, development and learning journey through their </a:t>
            </a:r>
            <a:r>
              <a:rPr lang="en-US" b="1" dirty="0">
                <a:solidFill>
                  <a:schemeClr val="accent1">
                    <a:lumMod val="50000"/>
                  </a:schemeClr>
                </a:solidFill>
              </a:rPr>
              <a:t>early years.</a:t>
            </a:r>
          </a:p>
          <a:p>
            <a:pPr algn="just"/>
            <a:endParaRPr lang="en-US" sz="3600" b="1" dirty="0">
              <a:solidFill>
                <a:schemeClr val="accent1">
                  <a:lumMod val="50000"/>
                </a:schemeClr>
              </a:solidFill>
            </a:endParaRPr>
          </a:p>
          <a:p>
            <a:pPr algn="just"/>
            <a:r>
              <a:rPr lang="en-US" sz="4700" dirty="0">
                <a:solidFill>
                  <a:schemeClr val="accent1">
                    <a:lumMod val="50000"/>
                  </a:schemeClr>
                </a:solidFill>
              </a:rPr>
              <a:t>Teachers and parents can upload to Tapestry. </a:t>
            </a:r>
          </a:p>
          <a:p>
            <a:pPr algn="just"/>
            <a:endParaRPr lang="en-US" sz="4700" dirty="0">
              <a:solidFill>
                <a:schemeClr val="accent1">
                  <a:lumMod val="50000"/>
                </a:schemeClr>
              </a:solidFill>
            </a:endParaRPr>
          </a:p>
          <a:p>
            <a:pPr algn="just"/>
            <a:r>
              <a:rPr lang="en-US" sz="4700" dirty="0">
                <a:solidFill>
                  <a:schemeClr val="accent1">
                    <a:lumMod val="50000"/>
                  </a:schemeClr>
                </a:solidFill>
              </a:rPr>
              <a:t>You will receive an activation email in September. Look out for this in junk.  </a:t>
            </a:r>
            <a:endParaRPr lang="en-GB" sz="4700" dirty="0">
              <a:solidFill>
                <a:schemeClr val="accent1">
                  <a:lumMod val="50000"/>
                </a:schemeClr>
              </a:solidFill>
            </a:endParaRPr>
          </a:p>
        </p:txBody>
      </p:sp>
      <p:pic>
        <p:nvPicPr>
          <p:cNvPr id="14338" name="Picture 2" descr="Tapestry Online Learning Journal - Home | Facebook">
            <a:extLst>
              <a:ext uri="{FF2B5EF4-FFF2-40B4-BE49-F238E27FC236}">
                <a16:creationId xmlns:a16="http://schemas.microsoft.com/office/drawing/2014/main" id="{24B7A46A-9F46-4843-A032-05930E268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224" y="180586"/>
            <a:ext cx="2143125"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335663-D676-4A67-889F-F7BE21004ABF}"/>
              </a:ext>
            </a:extLst>
          </p:cNvPr>
          <p:cNvPicPr>
            <a:picLocks noChangeAspect="1"/>
          </p:cNvPicPr>
          <p:nvPr/>
        </p:nvPicPr>
        <p:blipFill>
          <a:blip r:embed="rId3"/>
          <a:stretch>
            <a:fillRect/>
          </a:stretch>
        </p:blipFill>
        <p:spPr>
          <a:xfrm>
            <a:off x="662650" y="277236"/>
            <a:ext cx="3107353" cy="2271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2158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F173-672B-4ADA-A158-310356B45AA7}"/>
              </a:ext>
            </a:extLst>
          </p:cNvPr>
          <p:cNvSpPr>
            <a:spLocks noGrp="1"/>
          </p:cNvSpPr>
          <p:nvPr>
            <p:ph type="title"/>
          </p:nvPr>
        </p:nvSpPr>
        <p:spPr/>
        <p:txBody>
          <a:bodyPr>
            <a:normAutofit/>
          </a:bodyPr>
          <a:lstStyle/>
          <a:p>
            <a:pPr algn="ctr"/>
            <a:r>
              <a:rPr lang="en-US" sz="8000" dirty="0">
                <a:solidFill>
                  <a:schemeClr val="accent1">
                    <a:lumMod val="50000"/>
                  </a:schemeClr>
                </a:solidFill>
              </a:rPr>
              <a:t>Welcome!</a:t>
            </a:r>
            <a:endParaRPr lang="en-GB" sz="8000" dirty="0">
              <a:solidFill>
                <a:schemeClr val="accent1">
                  <a:lumMod val="50000"/>
                </a:schemeClr>
              </a:solidFill>
            </a:endParaRPr>
          </a:p>
        </p:txBody>
      </p:sp>
      <p:pic>
        <p:nvPicPr>
          <p:cNvPr id="3" name="Picture 2">
            <a:extLst>
              <a:ext uri="{FF2B5EF4-FFF2-40B4-BE49-F238E27FC236}">
                <a16:creationId xmlns:a16="http://schemas.microsoft.com/office/drawing/2014/main" id="{E71F32F3-C81B-449D-B2F4-113EF564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43175" y="603982"/>
            <a:ext cx="2806484" cy="2104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AE1DA72D-EA5F-4CE2-89A7-8BFB0C9874E5}"/>
              </a:ext>
            </a:extLst>
          </p:cNvPr>
          <p:cNvPicPr>
            <a:picLocks noChangeAspect="1"/>
          </p:cNvPicPr>
          <p:nvPr/>
        </p:nvPicPr>
        <p:blipFill>
          <a:blip r:embed="rId3"/>
          <a:stretch>
            <a:fillRect/>
          </a:stretch>
        </p:blipFill>
        <p:spPr>
          <a:xfrm>
            <a:off x="645018" y="347935"/>
            <a:ext cx="3098225" cy="231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128C7E9-3D33-4669-A7E4-E6323C38A56F}"/>
              </a:ext>
            </a:extLst>
          </p:cNvPr>
          <p:cNvPicPr>
            <a:picLocks noChangeAspect="1"/>
          </p:cNvPicPr>
          <p:nvPr/>
        </p:nvPicPr>
        <p:blipFill>
          <a:blip r:embed="rId4"/>
          <a:stretch>
            <a:fillRect/>
          </a:stretch>
        </p:blipFill>
        <p:spPr>
          <a:xfrm>
            <a:off x="9188363" y="3527604"/>
            <a:ext cx="1842247" cy="2437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DAEAB99E-7B42-4BF8-8441-ADE32EC21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1384" y="3445509"/>
            <a:ext cx="2880044" cy="2160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AAD4C88-D919-4A97-B4E5-0470A65A4622}"/>
              </a:ext>
            </a:extLst>
          </p:cNvPr>
          <p:cNvPicPr>
            <a:picLocks noChangeAspect="1"/>
          </p:cNvPicPr>
          <p:nvPr/>
        </p:nvPicPr>
        <p:blipFill>
          <a:blip r:embed="rId6"/>
          <a:stretch>
            <a:fillRect/>
          </a:stretch>
        </p:blipFill>
        <p:spPr>
          <a:xfrm>
            <a:off x="4463736" y="1770791"/>
            <a:ext cx="3519110" cy="396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603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2795297" y="282694"/>
            <a:ext cx="6601405" cy="1528944"/>
          </a:xfrm>
        </p:spPr>
        <p:txBody>
          <a:bodyPr>
            <a:noAutofit/>
          </a:bodyPr>
          <a:lstStyle/>
          <a:p>
            <a:pPr algn="ctr"/>
            <a:r>
              <a:rPr lang="en-US" sz="8000" dirty="0">
                <a:solidFill>
                  <a:schemeClr val="accent1">
                    <a:lumMod val="50000"/>
                  </a:schemeClr>
                </a:solidFill>
              </a:rPr>
              <a:t>Year 6 buddies</a:t>
            </a:r>
            <a:br>
              <a:rPr lang="en-US" sz="8000" dirty="0">
                <a:solidFill>
                  <a:schemeClr val="accent1">
                    <a:lumMod val="50000"/>
                  </a:schemeClr>
                </a:solidFill>
              </a:rPr>
            </a:br>
            <a:r>
              <a:rPr lang="en-US" sz="3200" dirty="0">
                <a:solidFill>
                  <a:schemeClr val="accent1">
                    <a:lumMod val="50000"/>
                  </a:schemeClr>
                </a:solidFill>
              </a:rPr>
              <a:t>Letters in packs</a:t>
            </a:r>
            <a:endParaRPr lang="en-GB" sz="3200" dirty="0">
              <a:solidFill>
                <a:schemeClr val="accent1">
                  <a:lumMod val="50000"/>
                </a:schemeClr>
              </a:solidFill>
            </a:endParaRPr>
          </a:p>
        </p:txBody>
      </p:sp>
      <p:pic>
        <p:nvPicPr>
          <p:cNvPr id="5" name="Picture 4">
            <a:extLst>
              <a:ext uri="{FF2B5EF4-FFF2-40B4-BE49-F238E27FC236}">
                <a16:creationId xmlns:a16="http://schemas.microsoft.com/office/drawing/2014/main" id="{9CFA68E9-D73F-4CFA-8CEA-9663F1A69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798" y="2469874"/>
            <a:ext cx="2914650" cy="2902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95A8070-213D-4675-8F83-1AB9625FA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813" y="2469874"/>
            <a:ext cx="2676525" cy="2902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A5B0879-EDE4-4A12-8FE4-816AF184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17328">
            <a:off x="373436" y="981507"/>
            <a:ext cx="2213682" cy="1660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DCF5CA1-621D-43A8-AAEC-F54C16236126}"/>
              </a:ext>
            </a:extLst>
          </p:cNvPr>
          <p:cNvPicPr>
            <a:picLocks noChangeAspect="1"/>
          </p:cNvPicPr>
          <p:nvPr/>
        </p:nvPicPr>
        <p:blipFill>
          <a:blip r:embed="rId5"/>
          <a:stretch>
            <a:fillRect/>
          </a:stretch>
        </p:blipFill>
        <p:spPr>
          <a:xfrm rot="1264665">
            <a:off x="9708336" y="403886"/>
            <a:ext cx="1916939" cy="281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479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2BA9-E39B-420D-9EA8-BAE02EA568D2}"/>
              </a:ext>
            </a:extLst>
          </p:cNvPr>
          <p:cNvSpPr>
            <a:spLocks noGrp="1"/>
          </p:cNvSpPr>
          <p:nvPr>
            <p:ph type="title"/>
          </p:nvPr>
        </p:nvSpPr>
        <p:spPr>
          <a:xfrm>
            <a:off x="44823" y="265076"/>
            <a:ext cx="12102353" cy="1450757"/>
          </a:xfrm>
        </p:spPr>
        <p:txBody>
          <a:bodyPr>
            <a:normAutofit fontScale="90000"/>
          </a:bodyPr>
          <a:lstStyle/>
          <a:p>
            <a:pPr algn="ctr"/>
            <a:r>
              <a:rPr lang="en-US" sz="8000" dirty="0">
                <a:solidFill>
                  <a:schemeClr val="accent1">
                    <a:lumMod val="50000"/>
                  </a:schemeClr>
                </a:solidFill>
              </a:rPr>
              <a:t>Year 6 buddies and ambassadors</a:t>
            </a:r>
            <a:endParaRPr lang="en-GB" sz="8000" dirty="0">
              <a:solidFill>
                <a:schemeClr val="accent1">
                  <a:lumMod val="50000"/>
                </a:schemeClr>
              </a:solidFill>
            </a:endParaRPr>
          </a:p>
        </p:txBody>
      </p:sp>
      <p:sp>
        <p:nvSpPr>
          <p:cNvPr id="4" name="Title 1">
            <a:extLst>
              <a:ext uri="{FF2B5EF4-FFF2-40B4-BE49-F238E27FC236}">
                <a16:creationId xmlns:a16="http://schemas.microsoft.com/office/drawing/2014/main" id="{F25117F7-EE60-41AE-AA49-236109113C76}"/>
              </a:ext>
            </a:extLst>
          </p:cNvPr>
          <p:cNvSpPr txBox="1">
            <a:spLocks/>
          </p:cNvSpPr>
          <p:nvPr/>
        </p:nvSpPr>
        <p:spPr>
          <a:xfrm>
            <a:off x="592867" y="2024622"/>
            <a:ext cx="6947620" cy="35147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8000" b="1" dirty="0">
                <a:solidFill>
                  <a:schemeClr val="accent1">
                    <a:lumMod val="50000"/>
                  </a:schemeClr>
                </a:solidFill>
              </a:rPr>
              <a:t> </a:t>
            </a:r>
            <a:endParaRPr lang="en-GB" sz="2000" dirty="0">
              <a:solidFill>
                <a:schemeClr val="accent1">
                  <a:lumMod val="50000"/>
                </a:schemeClr>
              </a:solidFill>
            </a:endParaRPr>
          </a:p>
        </p:txBody>
      </p:sp>
      <p:pic>
        <p:nvPicPr>
          <p:cNvPr id="3" name="Picture 2">
            <a:extLst>
              <a:ext uri="{FF2B5EF4-FFF2-40B4-BE49-F238E27FC236}">
                <a16:creationId xmlns:a16="http://schemas.microsoft.com/office/drawing/2014/main" id="{6832A948-DE05-404B-ACC1-720B0D254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74" y="2278624"/>
            <a:ext cx="3655708" cy="2741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4DD331E-6362-460D-9A42-A046DD8C7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86052" y="2304906"/>
            <a:ext cx="3696575" cy="2772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9881F17-382A-4D0C-961A-AA7657809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86302" y="2294504"/>
            <a:ext cx="3613360" cy="2710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2756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768625" y="67943"/>
            <a:ext cx="10654749" cy="1528944"/>
          </a:xfrm>
        </p:spPr>
        <p:txBody>
          <a:bodyPr>
            <a:noAutofit/>
          </a:bodyPr>
          <a:lstStyle/>
          <a:p>
            <a:pPr algn="ctr"/>
            <a:r>
              <a:rPr lang="en-US" sz="8000" dirty="0">
                <a:solidFill>
                  <a:schemeClr val="accent1">
                    <a:lumMod val="50000"/>
                  </a:schemeClr>
                </a:solidFill>
              </a:rPr>
              <a:t>Your child’s achievements </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563216" y="1596887"/>
            <a:ext cx="11065566" cy="337415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accent1">
                    <a:lumMod val="50000"/>
                  </a:schemeClr>
                </a:solidFill>
              </a:rPr>
              <a:t>We love to help celebrate the important times and achievements of all children in our school family. </a:t>
            </a:r>
          </a:p>
          <a:p>
            <a:pPr algn="just"/>
            <a:endParaRPr lang="en-US" sz="3600" dirty="0">
              <a:solidFill>
                <a:schemeClr val="accent1">
                  <a:lumMod val="50000"/>
                </a:schemeClr>
              </a:solidFill>
            </a:endParaRPr>
          </a:p>
          <a:p>
            <a:pPr algn="just"/>
            <a:r>
              <a:rPr lang="en-US" sz="3600" dirty="0">
                <a:solidFill>
                  <a:schemeClr val="accent1">
                    <a:lumMod val="50000"/>
                  </a:schemeClr>
                </a:solidFill>
              </a:rPr>
              <a:t>Each child will have a day that they can ‘show and tell.’ They are also invited to bring any certificates into celebration worship on a Friday afternoon. </a:t>
            </a:r>
          </a:p>
          <a:p>
            <a:pPr algn="just"/>
            <a:endParaRPr lang="en-US" sz="3600" dirty="0">
              <a:solidFill>
                <a:schemeClr val="accent1">
                  <a:lumMod val="50000"/>
                </a:schemeClr>
              </a:solidFill>
            </a:endParaRPr>
          </a:p>
          <a:p>
            <a:pPr algn="just"/>
            <a:r>
              <a:rPr lang="en-US" sz="3600" dirty="0">
                <a:solidFill>
                  <a:schemeClr val="accent1">
                    <a:lumMod val="50000"/>
                  </a:schemeClr>
                </a:solidFill>
              </a:rPr>
              <a:t>You can also use Tapestry to upload any photos for the children to share with us. </a:t>
            </a:r>
            <a:endParaRPr lang="en-GB" sz="1600" dirty="0">
              <a:solidFill>
                <a:schemeClr val="accent1">
                  <a:lumMod val="50000"/>
                </a:schemeClr>
              </a:solidFill>
            </a:endParaRPr>
          </a:p>
        </p:txBody>
      </p:sp>
    </p:spTree>
    <p:extLst>
      <p:ext uri="{BB962C8B-B14F-4D97-AF65-F5344CB8AC3E}">
        <p14:creationId xmlns:p14="http://schemas.microsoft.com/office/powerpoint/2010/main" val="1400683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768625" y="67943"/>
            <a:ext cx="10654749" cy="1528944"/>
          </a:xfrm>
        </p:spPr>
        <p:txBody>
          <a:bodyPr>
            <a:noAutofit/>
          </a:bodyPr>
          <a:lstStyle/>
          <a:p>
            <a:pPr algn="ctr"/>
            <a:r>
              <a:rPr lang="en-US" sz="8000" dirty="0">
                <a:solidFill>
                  <a:schemeClr val="accent1">
                    <a:lumMod val="50000"/>
                  </a:schemeClr>
                </a:solidFill>
              </a:rPr>
              <a:t>Celebrations</a:t>
            </a:r>
            <a:endParaRPr lang="en-GB" sz="8000" dirty="0">
              <a:solidFill>
                <a:schemeClr val="accent1">
                  <a:lumMod val="50000"/>
                </a:schemeClr>
              </a:solidFill>
            </a:endParaRPr>
          </a:p>
        </p:txBody>
      </p:sp>
      <p:pic>
        <p:nvPicPr>
          <p:cNvPr id="4" name="Picture 3">
            <a:extLst>
              <a:ext uri="{FF2B5EF4-FFF2-40B4-BE49-F238E27FC236}">
                <a16:creationId xmlns:a16="http://schemas.microsoft.com/office/drawing/2014/main" id="{929D19D4-7814-4C0F-98C9-5C7067E5B935}"/>
              </a:ext>
            </a:extLst>
          </p:cNvPr>
          <p:cNvPicPr>
            <a:picLocks noChangeAspect="1"/>
          </p:cNvPicPr>
          <p:nvPr/>
        </p:nvPicPr>
        <p:blipFill>
          <a:blip r:embed="rId2"/>
          <a:stretch>
            <a:fillRect/>
          </a:stretch>
        </p:blipFill>
        <p:spPr>
          <a:xfrm>
            <a:off x="557061" y="2666974"/>
            <a:ext cx="3332137" cy="2340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B4223C5-FBFA-4886-A36B-78EFCA759E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4366" y="1506908"/>
            <a:ext cx="3120572" cy="2147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descr="A close up of a piece of paper&#10;&#10;Description automatically generated">
            <a:extLst>
              <a:ext uri="{FF2B5EF4-FFF2-40B4-BE49-F238E27FC236}">
                <a16:creationId xmlns:a16="http://schemas.microsoft.com/office/drawing/2014/main" id="{D1770FD3-3D1A-411E-8AD1-0C4E409BF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25385" y="424483"/>
            <a:ext cx="251460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a:extLst>
              <a:ext uri="{FF2B5EF4-FFF2-40B4-BE49-F238E27FC236}">
                <a16:creationId xmlns:a16="http://schemas.microsoft.com/office/drawing/2014/main" id="{0A10BDEE-FFE8-4108-BF60-4F33A8C04D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8151" y="2755851"/>
            <a:ext cx="3247262" cy="2435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304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3297969" y="220343"/>
            <a:ext cx="5185244" cy="1528944"/>
          </a:xfrm>
        </p:spPr>
        <p:txBody>
          <a:bodyPr>
            <a:noAutofit/>
          </a:bodyPr>
          <a:lstStyle/>
          <a:p>
            <a:pPr algn="ctr"/>
            <a:r>
              <a:rPr lang="en-US" sz="8000" dirty="0">
                <a:solidFill>
                  <a:schemeClr val="accent1">
                    <a:lumMod val="50000"/>
                  </a:schemeClr>
                </a:solidFill>
              </a:rPr>
              <a:t>Questions</a:t>
            </a:r>
            <a:endParaRPr lang="en-GB" sz="8000" dirty="0">
              <a:solidFill>
                <a:schemeClr val="accent1">
                  <a:lumMod val="50000"/>
                </a:schemeClr>
              </a:solidFill>
            </a:endParaRPr>
          </a:p>
        </p:txBody>
      </p:sp>
      <p:sp>
        <p:nvSpPr>
          <p:cNvPr id="11" name="Title 1">
            <a:extLst>
              <a:ext uri="{FF2B5EF4-FFF2-40B4-BE49-F238E27FC236}">
                <a16:creationId xmlns:a16="http://schemas.microsoft.com/office/drawing/2014/main" id="{DEAD0996-2C48-4713-9087-219890741E56}"/>
              </a:ext>
            </a:extLst>
          </p:cNvPr>
          <p:cNvSpPr txBox="1">
            <a:spLocks/>
          </p:cNvSpPr>
          <p:nvPr/>
        </p:nvSpPr>
        <p:spPr>
          <a:xfrm>
            <a:off x="510208" y="1873704"/>
            <a:ext cx="11065566" cy="33741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endParaRPr lang="en-GB" sz="1600" dirty="0">
              <a:solidFill>
                <a:schemeClr val="accent1">
                  <a:lumMod val="50000"/>
                </a:schemeClr>
              </a:solidFill>
            </a:endParaRPr>
          </a:p>
        </p:txBody>
      </p:sp>
      <p:sp>
        <p:nvSpPr>
          <p:cNvPr id="6" name="Title 1">
            <a:extLst>
              <a:ext uri="{FF2B5EF4-FFF2-40B4-BE49-F238E27FC236}">
                <a16:creationId xmlns:a16="http://schemas.microsoft.com/office/drawing/2014/main" id="{75C213C6-0994-4618-8D09-48A8F1DF46A8}"/>
              </a:ext>
            </a:extLst>
          </p:cNvPr>
          <p:cNvSpPr txBox="1">
            <a:spLocks/>
          </p:cNvSpPr>
          <p:nvPr/>
        </p:nvSpPr>
        <p:spPr>
          <a:xfrm>
            <a:off x="563217" y="1663148"/>
            <a:ext cx="11065566" cy="316727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3600" dirty="0">
                <a:solidFill>
                  <a:schemeClr val="accent1">
                    <a:lumMod val="50000"/>
                  </a:schemeClr>
                </a:solidFill>
              </a:rPr>
              <a:t>Thank you for attending our meeting this evening. If you have any questions, please do not hesitate to ask us. </a:t>
            </a:r>
          </a:p>
          <a:p>
            <a:pPr algn="just"/>
            <a:endParaRPr lang="en-US" sz="3600" dirty="0">
              <a:solidFill>
                <a:schemeClr val="accent1">
                  <a:lumMod val="50000"/>
                </a:schemeClr>
              </a:solidFill>
            </a:endParaRPr>
          </a:p>
          <a:p>
            <a:pPr algn="just"/>
            <a:r>
              <a:rPr lang="en-GB" sz="3600" b="1" dirty="0">
                <a:solidFill>
                  <a:schemeClr val="accent1">
                    <a:lumMod val="50000"/>
                  </a:schemeClr>
                </a:solidFill>
              </a:rPr>
              <a:t>School website: </a:t>
            </a:r>
            <a:r>
              <a:rPr lang="en-GB" sz="3600" dirty="0">
                <a:solidFill>
                  <a:schemeClr val="accent1">
                    <a:lumMod val="50000"/>
                  </a:schemeClr>
                </a:solidFill>
              </a:rPr>
              <a:t>http://www.turtonandedgworthprimary.co.uk/</a:t>
            </a:r>
          </a:p>
          <a:p>
            <a:pPr algn="just"/>
            <a:endParaRPr lang="en-US" sz="3600" dirty="0">
              <a:solidFill>
                <a:schemeClr val="accent1">
                  <a:lumMod val="50000"/>
                </a:schemeClr>
              </a:solidFill>
            </a:endParaRPr>
          </a:p>
          <a:p>
            <a:pPr algn="just"/>
            <a:r>
              <a:rPr lang="en-US" sz="3600" b="1" dirty="0">
                <a:solidFill>
                  <a:schemeClr val="accent1">
                    <a:lumMod val="50000"/>
                  </a:schemeClr>
                </a:solidFill>
              </a:rPr>
              <a:t>School email: </a:t>
            </a:r>
            <a:r>
              <a:rPr lang="en-US" sz="3600" dirty="0">
                <a:solidFill>
                  <a:schemeClr val="accent1">
                    <a:lumMod val="50000"/>
                  </a:schemeClr>
                </a:solidFill>
              </a:rPr>
              <a:t>office@turtonedgworth.blackburn.sch.uk</a:t>
            </a:r>
          </a:p>
          <a:p>
            <a:pPr algn="just"/>
            <a:endParaRPr lang="en-US" sz="3600" dirty="0">
              <a:solidFill>
                <a:schemeClr val="accent1">
                  <a:lumMod val="50000"/>
                </a:schemeClr>
              </a:solidFill>
            </a:endParaRPr>
          </a:p>
          <a:p>
            <a:pPr algn="just"/>
            <a:r>
              <a:rPr lang="en-US" sz="3600" b="1" dirty="0">
                <a:solidFill>
                  <a:schemeClr val="accent1">
                    <a:lumMod val="50000"/>
                  </a:schemeClr>
                </a:solidFill>
              </a:rPr>
              <a:t>School telephone: </a:t>
            </a:r>
            <a:r>
              <a:rPr lang="en-US" sz="3600" dirty="0">
                <a:solidFill>
                  <a:schemeClr val="accent1">
                    <a:lumMod val="50000"/>
                  </a:schemeClr>
                </a:solidFill>
              </a:rPr>
              <a:t>01204 852932</a:t>
            </a:r>
          </a:p>
          <a:p>
            <a:pPr algn="just"/>
            <a:endParaRPr lang="en-US" sz="3600" dirty="0">
              <a:solidFill>
                <a:schemeClr val="accent1">
                  <a:lumMod val="50000"/>
                </a:schemeClr>
              </a:solidFill>
            </a:endParaRPr>
          </a:p>
          <a:p>
            <a:pPr algn="just"/>
            <a:r>
              <a:rPr lang="en-US" sz="3600" b="1" dirty="0">
                <a:solidFill>
                  <a:schemeClr val="accent1">
                    <a:lumMod val="50000"/>
                  </a:schemeClr>
                </a:solidFill>
              </a:rPr>
              <a:t>School Facebook: </a:t>
            </a:r>
            <a:r>
              <a:rPr lang="en-US" sz="3600" dirty="0" err="1">
                <a:solidFill>
                  <a:schemeClr val="accent1">
                    <a:lumMod val="50000"/>
                  </a:schemeClr>
                </a:solidFill>
              </a:rPr>
              <a:t>Turton</a:t>
            </a:r>
            <a:r>
              <a:rPr lang="en-US" sz="3600" dirty="0">
                <a:solidFill>
                  <a:schemeClr val="accent1">
                    <a:lumMod val="50000"/>
                  </a:schemeClr>
                </a:solidFill>
              </a:rPr>
              <a:t> </a:t>
            </a:r>
            <a:r>
              <a:rPr lang="en-US" sz="3600" dirty="0" err="1">
                <a:solidFill>
                  <a:schemeClr val="accent1">
                    <a:lumMod val="50000"/>
                  </a:schemeClr>
                </a:solidFill>
              </a:rPr>
              <a:t>Edgworth</a:t>
            </a:r>
            <a:r>
              <a:rPr lang="en-US" sz="3600" dirty="0">
                <a:solidFill>
                  <a:schemeClr val="accent1">
                    <a:lumMod val="50000"/>
                  </a:schemeClr>
                </a:solidFill>
              </a:rPr>
              <a:t> CE/Methodist Primary School</a:t>
            </a:r>
            <a:endParaRPr lang="en-GB" sz="3600" dirty="0">
              <a:solidFill>
                <a:schemeClr val="accent1">
                  <a:lumMod val="50000"/>
                </a:schemeClr>
              </a:solidFill>
            </a:endParaRPr>
          </a:p>
        </p:txBody>
      </p:sp>
    </p:spTree>
    <p:extLst>
      <p:ext uri="{BB962C8B-B14F-4D97-AF65-F5344CB8AC3E}">
        <p14:creationId xmlns:p14="http://schemas.microsoft.com/office/powerpoint/2010/main" val="273659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593F-1051-42EC-A4CC-916464558EB9}"/>
              </a:ext>
            </a:extLst>
          </p:cNvPr>
          <p:cNvSpPr>
            <a:spLocks noGrp="1"/>
          </p:cNvSpPr>
          <p:nvPr>
            <p:ph type="title"/>
          </p:nvPr>
        </p:nvSpPr>
        <p:spPr/>
        <p:txBody>
          <a:bodyPr>
            <a:normAutofit/>
          </a:bodyPr>
          <a:lstStyle/>
          <a:p>
            <a:pPr algn="ctr"/>
            <a:r>
              <a:rPr lang="en-US" sz="8000" dirty="0">
                <a:solidFill>
                  <a:schemeClr val="accent1">
                    <a:lumMod val="50000"/>
                  </a:schemeClr>
                </a:solidFill>
              </a:rPr>
              <a:t>Meet the team</a:t>
            </a:r>
            <a:endParaRPr lang="en-GB" sz="8000" dirty="0">
              <a:solidFill>
                <a:schemeClr val="accent1">
                  <a:lumMod val="50000"/>
                </a:schemeClr>
              </a:solidFill>
            </a:endParaRPr>
          </a:p>
        </p:txBody>
      </p:sp>
      <p:pic>
        <p:nvPicPr>
          <p:cNvPr id="2050" name="Picture 2" descr="Mr C Wheatley">
            <a:extLst>
              <a:ext uri="{FF2B5EF4-FFF2-40B4-BE49-F238E27FC236}">
                <a16:creationId xmlns:a16="http://schemas.microsoft.com/office/drawing/2014/main" id="{2D9D2499-812D-4CFE-93E0-0D44BFA59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63" y="2134181"/>
            <a:ext cx="1691640" cy="169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Mrs Page">
            <a:extLst>
              <a:ext uri="{FF2B5EF4-FFF2-40B4-BE49-F238E27FC236}">
                <a16:creationId xmlns:a16="http://schemas.microsoft.com/office/drawing/2014/main" id="{806AA004-BB0B-4BC3-8FB7-45836DAA9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0513" y="2144865"/>
            <a:ext cx="1691640" cy="169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Mrs V Carr">
            <a:extLst>
              <a:ext uri="{FF2B5EF4-FFF2-40B4-BE49-F238E27FC236}">
                <a16:creationId xmlns:a16="http://schemas.microsoft.com/office/drawing/2014/main" id="{2262C5CC-4BA4-4F78-ABD1-35204746934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247958" y="2145070"/>
            <a:ext cx="1691640" cy="1692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FC31CDB-A663-42BD-9844-3805EB1D22E9}"/>
              </a:ext>
            </a:extLst>
          </p:cNvPr>
          <p:cNvSpPr txBox="1">
            <a:spLocks/>
          </p:cNvSpPr>
          <p:nvPr/>
        </p:nvSpPr>
        <p:spPr>
          <a:xfrm>
            <a:off x="570293" y="3803699"/>
            <a:ext cx="1691640" cy="85259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err="1">
                <a:solidFill>
                  <a:schemeClr val="accent1">
                    <a:lumMod val="50000"/>
                  </a:schemeClr>
                </a:solidFill>
              </a:rPr>
              <a:t>Mr</a:t>
            </a:r>
            <a:r>
              <a:rPr lang="en-US" sz="2000" dirty="0">
                <a:solidFill>
                  <a:schemeClr val="accent1">
                    <a:lumMod val="50000"/>
                  </a:schemeClr>
                </a:solidFill>
              </a:rPr>
              <a:t> Wheatley</a:t>
            </a:r>
          </a:p>
          <a:p>
            <a:pPr algn="ctr"/>
            <a:r>
              <a:rPr lang="en-US" sz="2000" dirty="0">
                <a:solidFill>
                  <a:schemeClr val="accent1">
                    <a:lumMod val="50000"/>
                  </a:schemeClr>
                </a:solidFill>
              </a:rPr>
              <a:t>Headteacher</a:t>
            </a:r>
            <a:endParaRPr lang="en-GB" sz="2000" dirty="0">
              <a:solidFill>
                <a:schemeClr val="accent1">
                  <a:lumMod val="50000"/>
                </a:schemeClr>
              </a:solidFill>
            </a:endParaRPr>
          </a:p>
        </p:txBody>
      </p:sp>
      <p:sp>
        <p:nvSpPr>
          <p:cNvPr id="10" name="Title 1">
            <a:extLst>
              <a:ext uri="{FF2B5EF4-FFF2-40B4-BE49-F238E27FC236}">
                <a16:creationId xmlns:a16="http://schemas.microsoft.com/office/drawing/2014/main" id="{A4F7E180-BBB9-49BF-997E-55FD87AD75D9}"/>
              </a:ext>
            </a:extLst>
          </p:cNvPr>
          <p:cNvSpPr txBox="1">
            <a:spLocks/>
          </p:cNvSpPr>
          <p:nvPr/>
        </p:nvSpPr>
        <p:spPr>
          <a:xfrm>
            <a:off x="4725601" y="3794800"/>
            <a:ext cx="2519788" cy="100690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err="1">
                <a:solidFill>
                  <a:schemeClr val="accent1">
                    <a:lumMod val="50000"/>
                  </a:schemeClr>
                </a:solidFill>
              </a:rPr>
              <a:t>Mrs</a:t>
            </a:r>
            <a:r>
              <a:rPr lang="en-US" sz="2000" dirty="0">
                <a:solidFill>
                  <a:schemeClr val="accent1">
                    <a:lumMod val="50000"/>
                  </a:schemeClr>
                </a:solidFill>
              </a:rPr>
              <a:t> </a:t>
            </a:r>
            <a:r>
              <a:rPr lang="en-US" sz="2000" dirty="0" err="1">
                <a:solidFill>
                  <a:schemeClr val="accent1">
                    <a:lumMod val="50000"/>
                  </a:schemeClr>
                </a:solidFill>
              </a:rPr>
              <a:t>Carr</a:t>
            </a:r>
            <a:endParaRPr lang="en-US" sz="2000" dirty="0">
              <a:solidFill>
                <a:schemeClr val="accent1">
                  <a:lumMod val="50000"/>
                </a:schemeClr>
              </a:solidFill>
            </a:endParaRPr>
          </a:p>
          <a:p>
            <a:pPr algn="ctr"/>
            <a:r>
              <a:rPr lang="en-US" sz="2000" dirty="0">
                <a:solidFill>
                  <a:schemeClr val="accent1">
                    <a:lumMod val="50000"/>
                  </a:schemeClr>
                </a:solidFill>
              </a:rPr>
              <a:t>Deputy Headteacher</a:t>
            </a:r>
          </a:p>
          <a:p>
            <a:pPr algn="ctr"/>
            <a:r>
              <a:rPr lang="en-US" sz="2000" dirty="0">
                <a:solidFill>
                  <a:schemeClr val="accent1">
                    <a:lumMod val="50000"/>
                  </a:schemeClr>
                </a:solidFill>
              </a:rPr>
              <a:t>Reception Class Teacher</a:t>
            </a:r>
            <a:endParaRPr lang="en-GB" sz="2000" dirty="0">
              <a:solidFill>
                <a:schemeClr val="accent1">
                  <a:lumMod val="50000"/>
                </a:schemeClr>
              </a:solidFill>
            </a:endParaRPr>
          </a:p>
        </p:txBody>
      </p:sp>
      <p:sp>
        <p:nvSpPr>
          <p:cNvPr id="11" name="Title 1">
            <a:extLst>
              <a:ext uri="{FF2B5EF4-FFF2-40B4-BE49-F238E27FC236}">
                <a16:creationId xmlns:a16="http://schemas.microsoft.com/office/drawing/2014/main" id="{362E3FC9-F52E-45EA-A4BE-1541CB4D3A16}"/>
              </a:ext>
            </a:extLst>
          </p:cNvPr>
          <p:cNvSpPr txBox="1">
            <a:spLocks/>
          </p:cNvSpPr>
          <p:nvPr/>
        </p:nvSpPr>
        <p:spPr>
          <a:xfrm>
            <a:off x="10112942" y="3724446"/>
            <a:ext cx="1691640" cy="85259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err="1">
                <a:solidFill>
                  <a:schemeClr val="accent1">
                    <a:lumMod val="50000"/>
                  </a:schemeClr>
                </a:solidFill>
              </a:rPr>
              <a:t>Mrs</a:t>
            </a:r>
            <a:r>
              <a:rPr lang="en-US" sz="2000" dirty="0">
                <a:solidFill>
                  <a:schemeClr val="accent1">
                    <a:lumMod val="50000"/>
                  </a:schemeClr>
                </a:solidFill>
              </a:rPr>
              <a:t> Page</a:t>
            </a:r>
          </a:p>
          <a:p>
            <a:pPr algn="ctr"/>
            <a:r>
              <a:rPr lang="en-US" sz="2000" dirty="0">
                <a:solidFill>
                  <a:schemeClr val="accent1">
                    <a:lumMod val="50000"/>
                  </a:schemeClr>
                </a:solidFill>
              </a:rPr>
              <a:t>Office </a:t>
            </a:r>
            <a:endParaRPr lang="en-GB" sz="2000" dirty="0">
              <a:solidFill>
                <a:schemeClr val="accent1">
                  <a:lumMod val="50000"/>
                </a:schemeClr>
              </a:solidFill>
            </a:endParaRPr>
          </a:p>
        </p:txBody>
      </p:sp>
      <p:sp>
        <p:nvSpPr>
          <p:cNvPr id="13" name="Title 1">
            <a:extLst>
              <a:ext uri="{FF2B5EF4-FFF2-40B4-BE49-F238E27FC236}">
                <a16:creationId xmlns:a16="http://schemas.microsoft.com/office/drawing/2014/main" id="{1A22C227-822E-4783-B303-EA0A09984C79}"/>
              </a:ext>
            </a:extLst>
          </p:cNvPr>
          <p:cNvSpPr txBox="1">
            <a:spLocks/>
          </p:cNvSpPr>
          <p:nvPr/>
        </p:nvSpPr>
        <p:spPr>
          <a:xfrm>
            <a:off x="2330503" y="3871953"/>
            <a:ext cx="2682086" cy="85259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err="1">
                <a:solidFill>
                  <a:schemeClr val="accent1">
                    <a:lumMod val="50000"/>
                  </a:schemeClr>
                </a:solidFill>
              </a:rPr>
              <a:t>Mrs</a:t>
            </a:r>
            <a:r>
              <a:rPr lang="en-US" sz="2000" dirty="0">
                <a:solidFill>
                  <a:schemeClr val="accent1">
                    <a:lumMod val="50000"/>
                  </a:schemeClr>
                </a:solidFill>
              </a:rPr>
              <a:t> Sears</a:t>
            </a:r>
          </a:p>
          <a:p>
            <a:pPr algn="ctr"/>
            <a:r>
              <a:rPr lang="en-US" sz="2000" dirty="0">
                <a:solidFill>
                  <a:schemeClr val="accent1">
                    <a:lumMod val="50000"/>
                  </a:schemeClr>
                </a:solidFill>
              </a:rPr>
              <a:t>SENDCO</a:t>
            </a:r>
          </a:p>
        </p:txBody>
      </p:sp>
      <p:pic>
        <p:nvPicPr>
          <p:cNvPr id="14" name="Picture 13">
            <a:extLst>
              <a:ext uri="{FF2B5EF4-FFF2-40B4-BE49-F238E27FC236}">
                <a16:creationId xmlns:a16="http://schemas.microsoft.com/office/drawing/2014/main" id="{87D63798-0F24-4FCD-A71E-692D3B013C85}"/>
              </a:ext>
            </a:extLst>
          </p:cNvPr>
          <p:cNvPicPr/>
          <p:nvPr/>
        </p:nvPicPr>
        <p:blipFill>
          <a:blip r:embed="rId5">
            <a:extLst>
              <a:ext uri="{28A0092B-C50C-407E-A947-70E740481C1C}">
                <a14:useLocalDpi xmlns:a14="http://schemas.microsoft.com/office/drawing/2010/main" val="0"/>
              </a:ext>
            </a:extLst>
          </a:blip>
          <a:stretch>
            <a:fillRect/>
          </a:stretch>
        </p:blipFill>
        <p:spPr>
          <a:xfrm>
            <a:off x="2923682" y="2134181"/>
            <a:ext cx="1668780" cy="1703705"/>
          </a:xfrm>
          <a:prstGeom prst="rect">
            <a:avLst/>
          </a:prstGeom>
          <a:ln w="38100">
            <a:solidFill>
              <a:schemeClr val="bg1"/>
            </a:solidFill>
          </a:ln>
        </p:spPr>
      </p:pic>
      <p:pic>
        <p:nvPicPr>
          <p:cNvPr id="3" name="Picture 2">
            <a:extLst>
              <a:ext uri="{FF2B5EF4-FFF2-40B4-BE49-F238E27FC236}">
                <a16:creationId xmlns:a16="http://schemas.microsoft.com/office/drawing/2014/main" id="{35BBB55B-DB25-4336-9E92-3277729E0BFB}"/>
              </a:ext>
            </a:extLst>
          </p:cNvPr>
          <p:cNvPicPr>
            <a:picLocks noChangeAspect="1"/>
          </p:cNvPicPr>
          <p:nvPr/>
        </p:nvPicPr>
        <p:blipFill>
          <a:blip r:embed="rId6"/>
          <a:stretch>
            <a:fillRect/>
          </a:stretch>
        </p:blipFill>
        <p:spPr>
          <a:xfrm>
            <a:off x="7741756" y="2113332"/>
            <a:ext cx="1754706" cy="1754706"/>
          </a:xfrm>
          <a:prstGeom prst="rect">
            <a:avLst/>
          </a:prstGeom>
          <a:ln w="38100">
            <a:solidFill>
              <a:schemeClr val="bg1"/>
            </a:solidFill>
          </a:ln>
        </p:spPr>
      </p:pic>
      <p:sp>
        <p:nvSpPr>
          <p:cNvPr id="12" name="Title 1">
            <a:extLst>
              <a:ext uri="{FF2B5EF4-FFF2-40B4-BE49-F238E27FC236}">
                <a16:creationId xmlns:a16="http://schemas.microsoft.com/office/drawing/2014/main" id="{B927945C-9F7B-456A-8D06-2FBF47405EC3}"/>
              </a:ext>
            </a:extLst>
          </p:cNvPr>
          <p:cNvSpPr txBox="1">
            <a:spLocks/>
          </p:cNvSpPr>
          <p:nvPr/>
        </p:nvSpPr>
        <p:spPr>
          <a:xfrm>
            <a:off x="7341709" y="3836505"/>
            <a:ext cx="2519788" cy="100690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solidFill>
                  <a:schemeClr val="accent1">
                    <a:lumMod val="50000"/>
                  </a:schemeClr>
                </a:solidFill>
              </a:rPr>
              <a:t>Miss Partington</a:t>
            </a:r>
          </a:p>
          <a:p>
            <a:pPr algn="ctr"/>
            <a:r>
              <a:rPr lang="en-US" sz="2000" dirty="0">
                <a:solidFill>
                  <a:schemeClr val="accent1">
                    <a:lumMod val="50000"/>
                  </a:schemeClr>
                </a:solidFill>
              </a:rPr>
              <a:t>KS1 leader</a:t>
            </a:r>
          </a:p>
          <a:p>
            <a:pPr algn="ctr"/>
            <a:r>
              <a:rPr lang="en-US" sz="2000" dirty="0">
                <a:solidFill>
                  <a:schemeClr val="accent1">
                    <a:lumMod val="50000"/>
                  </a:schemeClr>
                </a:solidFill>
              </a:rPr>
              <a:t>Year 1 Class Teacher</a:t>
            </a:r>
            <a:endParaRPr lang="en-GB" sz="2000" dirty="0">
              <a:solidFill>
                <a:schemeClr val="accent1">
                  <a:lumMod val="50000"/>
                </a:schemeClr>
              </a:solidFill>
            </a:endParaRPr>
          </a:p>
        </p:txBody>
      </p:sp>
    </p:spTree>
    <p:extLst>
      <p:ext uri="{BB962C8B-B14F-4D97-AF65-F5344CB8AC3E}">
        <p14:creationId xmlns:p14="http://schemas.microsoft.com/office/powerpoint/2010/main" val="360370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2699799" y="180586"/>
            <a:ext cx="6792402" cy="1528944"/>
          </a:xfrm>
        </p:spPr>
        <p:txBody>
          <a:bodyPr>
            <a:noAutofit/>
          </a:bodyPr>
          <a:lstStyle/>
          <a:p>
            <a:pPr algn="ctr"/>
            <a:r>
              <a:rPr lang="en-US" sz="8000" dirty="0">
                <a:solidFill>
                  <a:schemeClr val="accent1">
                    <a:lumMod val="50000"/>
                  </a:schemeClr>
                </a:solidFill>
              </a:rPr>
              <a:t>Kids Zone!</a:t>
            </a:r>
            <a:endParaRPr lang="en-GB" sz="8000" dirty="0">
              <a:solidFill>
                <a:schemeClr val="accent1">
                  <a:lumMod val="50000"/>
                </a:schemeClr>
              </a:solidFill>
            </a:endParaRPr>
          </a:p>
        </p:txBody>
      </p:sp>
      <p:pic>
        <p:nvPicPr>
          <p:cNvPr id="3" name="Picture 2">
            <a:extLst>
              <a:ext uri="{FF2B5EF4-FFF2-40B4-BE49-F238E27FC236}">
                <a16:creationId xmlns:a16="http://schemas.microsoft.com/office/drawing/2014/main" id="{C6A2C380-7A7F-4A74-B746-23FE137FA44C}"/>
              </a:ext>
            </a:extLst>
          </p:cNvPr>
          <p:cNvPicPr>
            <a:picLocks noChangeAspect="1"/>
          </p:cNvPicPr>
          <p:nvPr/>
        </p:nvPicPr>
        <p:blipFill>
          <a:blip r:embed="rId2"/>
          <a:stretch>
            <a:fillRect/>
          </a:stretch>
        </p:blipFill>
        <p:spPr>
          <a:xfrm rot="21198457">
            <a:off x="413215" y="373588"/>
            <a:ext cx="2304429" cy="2613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Image.jpeg">
            <a:extLst>
              <a:ext uri="{FF2B5EF4-FFF2-40B4-BE49-F238E27FC236}">
                <a16:creationId xmlns:a16="http://schemas.microsoft.com/office/drawing/2014/main" id="{F57D37C7-7D3D-43F6-B993-1047503422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42722">
            <a:off x="3332823" y="2383804"/>
            <a:ext cx="2010554" cy="2680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Image.jpeg">
            <a:extLst>
              <a:ext uri="{FF2B5EF4-FFF2-40B4-BE49-F238E27FC236}">
                <a16:creationId xmlns:a16="http://schemas.microsoft.com/office/drawing/2014/main" id="{07C0690F-2608-461C-B72D-A044696EBDC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455085">
            <a:off x="9649649" y="361495"/>
            <a:ext cx="1882891" cy="2510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Image.jpeg">
            <a:extLst>
              <a:ext uri="{FF2B5EF4-FFF2-40B4-BE49-F238E27FC236}">
                <a16:creationId xmlns:a16="http://schemas.microsoft.com/office/drawing/2014/main" id="{0DEC52A3-0904-4502-B3C9-24D7F12A06C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1150651">
            <a:off x="6151871" y="1939365"/>
            <a:ext cx="2099437" cy="279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Image.jpeg">
            <a:extLst>
              <a:ext uri="{FF2B5EF4-FFF2-40B4-BE49-F238E27FC236}">
                <a16:creationId xmlns:a16="http://schemas.microsoft.com/office/drawing/2014/main" id="{161D6F7E-93DD-4428-A36E-C9C9A473965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20775" y="3145691"/>
            <a:ext cx="2197789" cy="2474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AutoShape 12" descr="Image.jpeg">
            <a:extLst>
              <a:ext uri="{FF2B5EF4-FFF2-40B4-BE49-F238E27FC236}">
                <a16:creationId xmlns:a16="http://schemas.microsoft.com/office/drawing/2014/main" id="{D7B80810-CFEF-4689-90C4-2E9DFC14B8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Miss B McGuinness">
            <a:extLst>
              <a:ext uri="{FF2B5EF4-FFF2-40B4-BE49-F238E27FC236}">
                <a16:creationId xmlns:a16="http://schemas.microsoft.com/office/drawing/2014/main" id="{672F9168-A8F1-4A14-82A2-1124C06D1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777" y="3338990"/>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E98C92AD-5211-4288-A67D-E44D45E51E52}"/>
              </a:ext>
            </a:extLst>
          </p:cNvPr>
          <p:cNvSpPr txBox="1">
            <a:spLocks/>
          </p:cNvSpPr>
          <p:nvPr/>
        </p:nvSpPr>
        <p:spPr>
          <a:xfrm>
            <a:off x="375457" y="5243990"/>
            <a:ext cx="1691640" cy="586215"/>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solidFill>
                  <a:schemeClr val="accent1">
                    <a:lumMod val="50000"/>
                  </a:schemeClr>
                </a:solidFill>
              </a:rPr>
              <a:t>Beth McGuinness</a:t>
            </a:r>
          </a:p>
          <a:p>
            <a:pPr algn="ctr"/>
            <a:r>
              <a:rPr lang="en-US" sz="2000" dirty="0">
                <a:solidFill>
                  <a:schemeClr val="accent1">
                    <a:lumMod val="50000"/>
                  </a:schemeClr>
                </a:solidFill>
              </a:rPr>
              <a:t>Manager </a:t>
            </a:r>
            <a:endParaRPr lang="en-GB" sz="2000" dirty="0">
              <a:solidFill>
                <a:schemeClr val="accent1">
                  <a:lumMod val="50000"/>
                </a:schemeClr>
              </a:solidFill>
            </a:endParaRPr>
          </a:p>
        </p:txBody>
      </p:sp>
    </p:spTree>
    <p:extLst>
      <p:ext uri="{BB962C8B-B14F-4D97-AF65-F5344CB8AC3E}">
        <p14:creationId xmlns:p14="http://schemas.microsoft.com/office/powerpoint/2010/main" val="102898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A99-F186-45B8-A871-18EF03244EC5}"/>
              </a:ext>
            </a:extLst>
          </p:cNvPr>
          <p:cNvSpPr>
            <a:spLocks noGrp="1"/>
          </p:cNvSpPr>
          <p:nvPr>
            <p:ph type="title"/>
          </p:nvPr>
        </p:nvSpPr>
        <p:spPr>
          <a:xfrm>
            <a:off x="3311718" y="392621"/>
            <a:ext cx="5568563" cy="1450757"/>
          </a:xfrm>
        </p:spPr>
        <p:txBody>
          <a:bodyPr>
            <a:normAutofit/>
          </a:bodyPr>
          <a:lstStyle/>
          <a:p>
            <a:pPr algn="ctr"/>
            <a:r>
              <a:rPr lang="en-US" sz="8000" dirty="0">
                <a:solidFill>
                  <a:schemeClr val="accent1">
                    <a:lumMod val="50000"/>
                  </a:schemeClr>
                </a:solidFill>
              </a:rPr>
              <a:t>School meals</a:t>
            </a:r>
            <a:endParaRPr lang="en-GB" sz="8000" dirty="0">
              <a:solidFill>
                <a:schemeClr val="accent1">
                  <a:lumMod val="50000"/>
                </a:schemeClr>
              </a:solidFill>
            </a:endParaRPr>
          </a:p>
        </p:txBody>
      </p:sp>
      <p:pic>
        <p:nvPicPr>
          <p:cNvPr id="4" name="Picture 12" descr="Mrs S Appleton">
            <a:extLst>
              <a:ext uri="{FF2B5EF4-FFF2-40B4-BE49-F238E27FC236}">
                <a16:creationId xmlns:a16="http://schemas.microsoft.com/office/drawing/2014/main" id="{EE797DC6-C6C3-4455-BEAA-0D911A686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25" y="338874"/>
            <a:ext cx="1691640" cy="169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00DF6C8-8BA7-4653-B472-0D436A61F0D7}"/>
              </a:ext>
            </a:extLst>
          </p:cNvPr>
          <p:cNvSpPr txBox="1">
            <a:spLocks/>
          </p:cNvSpPr>
          <p:nvPr/>
        </p:nvSpPr>
        <p:spPr>
          <a:xfrm>
            <a:off x="572825" y="2115778"/>
            <a:ext cx="1691640" cy="586215"/>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err="1">
                <a:solidFill>
                  <a:schemeClr val="accent1">
                    <a:lumMod val="50000"/>
                  </a:schemeClr>
                </a:solidFill>
              </a:rPr>
              <a:t>Mrs</a:t>
            </a:r>
            <a:r>
              <a:rPr lang="en-US" sz="2000" dirty="0">
                <a:solidFill>
                  <a:schemeClr val="accent1">
                    <a:lumMod val="50000"/>
                  </a:schemeClr>
                </a:solidFill>
              </a:rPr>
              <a:t> Appleton</a:t>
            </a:r>
          </a:p>
          <a:p>
            <a:pPr algn="ctr"/>
            <a:r>
              <a:rPr lang="en-US" sz="2000" dirty="0">
                <a:solidFill>
                  <a:schemeClr val="accent1">
                    <a:lumMod val="50000"/>
                  </a:schemeClr>
                </a:solidFill>
              </a:rPr>
              <a:t>Manager </a:t>
            </a:r>
            <a:endParaRPr lang="en-GB" sz="2000" dirty="0">
              <a:solidFill>
                <a:schemeClr val="accent1">
                  <a:lumMod val="50000"/>
                </a:schemeClr>
              </a:solidFill>
            </a:endParaRPr>
          </a:p>
        </p:txBody>
      </p:sp>
      <p:pic>
        <p:nvPicPr>
          <p:cNvPr id="6" name="Picture 5">
            <a:extLst>
              <a:ext uri="{FF2B5EF4-FFF2-40B4-BE49-F238E27FC236}">
                <a16:creationId xmlns:a16="http://schemas.microsoft.com/office/drawing/2014/main" id="{1361AFA9-B10B-491A-A620-39C072265CD5}"/>
              </a:ext>
            </a:extLst>
          </p:cNvPr>
          <p:cNvPicPr>
            <a:picLocks noChangeAspect="1"/>
          </p:cNvPicPr>
          <p:nvPr/>
        </p:nvPicPr>
        <p:blipFill>
          <a:blip r:embed="rId3"/>
          <a:stretch>
            <a:fillRect/>
          </a:stretch>
        </p:blipFill>
        <p:spPr>
          <a:xfrm>
            <a:off x="92033" y="2701993"/>
            <a:ext cx="2331851" cy="2936807"/>
          </a:xfrm>
          <a:prstGeom prst="rect">
            <a:avLst/>
          </a:prstGeom>
        </p:spPr>
      </p:pic>
      <p:pic>
        <p:nvPicPr>
          <p:cNvPr id="7" name="Picture 6">
            <a:extLst>
              <a:ext uri="{FF2B5EF4-FFF2-40B4-BE49-F238E27FC236}">
                <a16:creationId xmlns:a16="http://schemas.microsoft.com/office/drawing/2014/main" id="{F35768FC-FC10-4B60-99D2-34B4C301AB92}"/>
              </a:ext>
            </a:extLst>
          </p:cNvPr>
          <p:cNvPicPr>
            <a:picLocks noChangeAspect="1"/>
          </p:cNvPicPr>
          <p:nvPr/>
        </p:nvPicPr>
        <p:blipFill>
          <a:blip r:embed="rId4"/>
          <a:stretch>
            <a:fillRect/>
          </a:stretch>
        </p:blipFill>
        <p:spPr>
          <a:xfrm>
            <a:off x="2435472" y="2701993"/>
            <a:ext cx="2320263" cy="2936807"/>
          </a:xfrm>
          <a:prstGeom prst="rect">
            <a:avLst/>
          </a:prstGeom>
        </p:spPr>
      </p:pic>
      <p:pic>
        <p:nvPicPr>
          <p:cNvPr id="8" name="Picture 7">
            <a:extLst>
              <a:ext uri="{FF2B5EF4-FFF2-40B4-BE49-F238E27FC236}">
                <a16:creationId xmlns:a16="http://schemas.microsoft.com/office/drawing/2014/main" id="{ADB5F218-C38A-4460-B707-D315594F96D8}"/>
              </a:ext>
            </a:extLst>
          </p:cNvPr>
          <p:cNvPicPr>
            <a:picLocks noChangeAspect="1"/>
          </p:cNvPicPr>
          <p:nvPr/>
        </p:nvPicPr>
        <p:blipFill>
          <a:blip r:embed="rId5"/>
          <a:stretch>
            <a:fillRect/>
          </a:stretch>
        </p:blipFill>
        <p:spPr>
          <a:xfrm>
            <a:off x="4767323" y="2701993"/>
            <a:ext cx="2320263" cy="2936807"/>
          </a:xfrm>
          <a:prstGeom prst="rect">
            <a:avLst/>
          </a:prstGeom>
        </p:spPr>
      </p:pic>
      <p:pic>
        <p:nvPicPr>
          <p:cNvPr id="10" name="Picture 9">
            <a:extLst>
              <a:ext uri="{FF2B5EF4-FFF2-40B4-BE49-F238E27FC236}">
                <a16:creationId xmlns:a16="http://schemas.microsoft.com/office/drawing/2014/main" id="{B3AD37A3-EA11-4CA6-A62D-8DB2EF217C5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70504" y="265019"/>
            <a:ext cx="2735778" cy="2882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492763E-601D-47C1-8439-6A9E543257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46219" y="3319669"/>
            <a:ext cx="3092174" cy="2319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7858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2BA9-E39B-420D-9EA8-BAE02EA568D2}"/>
              </a:ext>
            </a:extLst>
          </p:cNvPr>
          <p:cNvSpPr>
            <a:spLocks noGrp="1"/>
          </p:cNvSpPr>
          <p:nvPr>
            <p:ph type="title"/>
          </p:nvPr>
        </p:nvSpPr>
        <p:spPr>
          <a:xfrm>
            <a:off x="1217875" y="127577"/>
            <a:ext cx="9756250" cy="1450757"/>
          </a:xfrm>
        </p:spPr>
        <p:txBody>
          <a:bodyPr>
            <a:normAutofit fontScale="90000"/>
          </a:bodyPr>
          <a:lstStyle/>
          <a:p>
            <a:pPr algn="ctr"/>
            <a:r>
              <a:rPr lang="en-US" sz="8000" dirty="0">
                <a:solidFill>
                  <a:schemeClr val="accent1">
                    <a:lumMod val="50000"/>
                  </a:schemeClr>
                </a:solidFill>
              </a:rPr>
              <a:t>PTFA –Small but mighty!</a:t>
            </a:r>
            <a:endParaRPr lang="en-GB" sz="8000" dirty="0">
              <a:solidFill>
                <a:schemeClr val="accent1">
                  <a:lumMod val="50000"/>
                </a:schemeClr>
              </a:solidFill>
            </a:endParaRPr>
          </a:p>
        </p:txBody>
      </p:sp>
      <p:sp>
        <p:nvSpPr>
          <p:cNvPr id="4" name="Title 1">
            <a:extLst>
              <a:ext uri="{FF2B5EF4-FFF2-40B4-BE49-F238E27FC236}">
                <a16:creationId xmlns:a16="http://schemas.microsoft.com/office/drawing/2014/main" id="{F25117F7-EE60-41AE-AA49-236109113C76}"/>
              </a:ext>
            </a:extLst>
          </p:cNvPr>
          <p:cNvSpPr txBox="1">
            <a:spLocks/>
          </p:cNvSpPr>
          <p:nvPr/>
        </p:nvSpPr>
        <p:spPr>
          <a:xfrm>
            <a:off x="592867" y="2024622"/>
            <a:ext cx="6947620" cy="35147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8000" b="1" dirty="0">
                <a:solidFill>
                  <a:schemeClr val="accent1">
                    <a:lumMod val="50000"/>
                  </a:schemeClr>
                </a:solidFill>
              </a:rPr>
              <a:t> </a:t>
            </a:r>
            <a:endParaRPr lang="en-GB" sz="2000" dirty="0">
              <a:solidFill>
                <a:schemeClr val="accent1">
                  <a:lumMod val="50000"/>
                </a:schemeClr>
              </a:solidFill>
            </a:endParaRPr>
          </a:p>
        </p:txBody>
      </p:sp>
      <p:pic>
        <p:nvPicPr>
          <p:cNvPr id="5" name="Picture 4">
            <a:extLst>
              <a:ext uri="{FF2B5EF4-FFF2-40B4-BE49-F238E27FC236}">
                <a16:creationId xmlns:a16="http://schemas.microsoft.com/office/drawing/2014/main" id="{2BD2197F-C72F-44A3-8EF5-4F90F0156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67" y="1401885"/>
            <a:ext cx="3570194" cy="4760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E101F83-6240-4058-B804-5E8BF2E6B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911" y="1741392"/>
            <a:ext cx="5710518" cy="4282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20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2BA9-E39B-420D-9EA8-BAE02EA568D2}"/>
              </a:ext>
            </a:extLst>
          </p:cNvPr>
          <p:cNvSpPr>
            <a:spLocks noGrp="1"/>
          </p:cNvSpPr>
          <p:nvPr>
            <p:ph type="title"/>
          </p:nvPr>
        </p:nvSpPr>
        <p:spPr>
          <a:xfrm>
            <a:off x="1217875" y="127577"/>
            <a:ext cx="9756250" cy="1450757"/>
          </a:xfrm>
        </p:spPr>
        <p:txBody>
          <a:bodyPr>
            <a:normAutofit/>
          </a:bodyPr>
          <a:lstStyle/>
          <a:p>
            <a:pPr algn="ctr"/>
            <a:r>
              <a:rPr lang="en-US" sz="8000" dirty="0">
                <a:solidFill>
                  <a:schemeClr val="accent1">
                    <a:lumMod val="50000"/>
                  </a:schemeClr>
                </a:solidFill>
              </a:rPr>
              <a:t>The new intake process</a:t>
            </a:r>
            <a:endParaRPr lang="en-GB" sz="8000" dirty="0">
              <a:solidFill>
                <a:schemeClr val="accent1">
                  <a:lumMod val="50000"/>
                </a:schemeClr>
              </a:solidFill>
            </a:endParaRPr>
          </a:p>
        </p:txBody>
      </p:sp>
      <p:sp>
        <p:nvSpPr>
          <p:cNvPr id="4" name="Title 1">
            <a:extLst>
              <a:ext uri="{FF2B5EF4-FFF2-40B4-BE49-F238E27FC236}">
                <a16:creationId xmlns:a16="http://schemas.microsoft.com/office/drawing/2014/main" id="{F25117F7-EE60-41AE-AA49-236109113C76}"/>
              </a:ext>
            </a:extLst>
          </p:cNvPr>
          <p:cNvSpPr txBox="1">
            <a:spLocks/>
          </p:cNvSpPr>
          <p:nvPr/>
        </p:nvSpPr>
        <p:spPr>
          <a:xfrm>
            <a:off x="592867" y="2024622"/>
            <a:ext cx="6947620" cy="3514787"/>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9600" b="1" u="sng" dirty="0">
                <a:solidFill>
                  <a:schemeClr val="accent1">
                    <a:lumMod val="50000"/>
                  </a:schemeClr>
                </a:solidFill>
              </a:rPr>
              <a:t>Important dates &amp; Welcome Packs</a:t>
            </a:r>
          </a:p>
          <a:p>
            <a:pPr algn="just"/>
            <a:endParaRPr lang="en-US" sz="9600" dirty="0">
              <a:solidFill>
                <a:schemeClr val="accent1">
                  <a:lumMod val="50000"/>
                </a:schemeClr>
              </a:solidFill>
            </a:endParaRPr>
          </a:p>
          <a:p>
            <a:pPr algn="just"/>
            <a:r>
              <a:rPr lang="en-US" sz="9600" b="1" dirty="0">
                <a:solidFill>
                  <a:schemeClr val="accent1">
                    <a:lumMod val="50000"/>
                  </a:schemeClr>
                </a:solidFill>
              </a:rPr>
              <a:t>June/July-</a:t>
            </a:r>
            <a:r>
              <a:rPr lang="en-US" sz="9600" dirty="0">
                <a:solidFill>
                  <a:schemeClr val="accent1">
                    <a:lumMod val="50000"/>
                  </a:schemeClr>
                </a:solidFill>
              </a:rPr>
              <a:t>Nursery visits</a:t>
            </a:r>
          </a:p>
          <a:p>
            <a:pPr algn="just"/>
            <a:endParaRPr lang="en-US" sz="9600" dirty="0">
              <a:solidFill>
                <a:schemeClr val="accent1">
                  <a:lumMod val="50000"/>
                </a:schemeClr>
              </a:solidFill>
            </a:endParaRPr>
          </a:p>
          <a:p>
            <a:pPr algn="just"/>
            <a:r>
              <a:rPr lang="en-US" sz="9600" b="1" dirty="0">
                <a:solidFill>
                  <a:schemeClr val="accent1">
                    <a:lumMod val="50000"/>
                  </a:schemeClr>
                </a:solidFill>
              </a:rPr>
              <a:t>3</a:t>
            </a:r>
            <a:r>
              <a:rPr lang="en-US" sz="9600" b="1" baseline="30000" dirty="0">
                <a:solidFill>
                  <a:schemeClr val="accent1">
                    <a:lumMod val="50000"/>
                  </a:schemeClr>
                </a:solidFill>
              </a:rPr>
              <a:t>rd</a:t>
            </a:r>
            <a:r>
              <a:rPr lang="en-US" sz="9600" b="1" dirty="0">
                <a:solidFill>
                  <a:schemeClr val="accent1">
                    <a:lumMod val="50000"/>
                  </a:schemeClr>
                </a:solidFill>
              </a:rPr>
              <a:t>  June-</a:t>
            </a:r>
            <a:r>
              <a:rPr lang="en-US" sz="9600" dirty="0">
                <a:solidFill>
                  <a:schemeClr val="accent1">
                    <a:lumMod val="50000"/>
                  </a:schemeClr>
                </a:solidFill>
              </a:rPr>
              <a:t>New intake evening for families</a:t>
            </a:r>
          </a:p>
          <a:p>
            <a:pPr algn="just"/>
            <a:endParaRPr lang="en-US" sz="9600" b="1" dirty="0">
              <a:solidFill>
                <a:schemeClr val="accent1">
                  <a:lumMod val="50000"/>
                </a:schemeClr>
              </a:solidFill>
            </a:endParaRPr>
          </a:p>
          <a:p>
            <a:pPr algn="just"/>
            <a:r>
              <a:rPr lang="en-US" sz="9600" b="1" dirty="0">
                <a:solidFill>
                  <a:schemeClr val="accent1">
                    <a:lumMod val="50000"/>
                  </a:schemeClr>
                </a:solidFill>
              </a:rPr>
              <a:t>2</a:t>
            </a:r>
            <a:r>
              <a:rPr lang="en-US" sz="9600" b="1" baseline="30000" dirty="0">
                <a:solidFill>
                  <a:schemeClr val="accent1">
                    <a:lumMod val="50000"/>
                  </a:schemeClr>
                </a:solidFill>
              </a:rPr>
              <a:t>nd</a:t>
            </a:r>
            <a:r>
              <a:rPr lang="en-US" sz="9600" b="1" dirty="0">
                <a:solidFill>
                  <a:schemeClr val="accent1">
                    <a:lumMod val="50000"/>
                  </a:schemeClr>
                </a:solidFill>
              </a:rPr>
              <a:t>  July-</a:t>
            </a:r>
            <a:r>
              <a:rPr lang="en-US" sz="9600" dirty="0">
                <a:solidFill>
                  <a:schemeClr val="accent1">
                    <a:lumMod val="50000"/>
                  </a:schemeClr>
                </a:solidFill>
              </a:rPr>
              <a:t>Half day visit for children-’move up day’</a:t>
            </a:r>
          </a:p>
          <a:p>
            <a:pPr algn="just"/>
            <a:endParaRPr lang="en-US" sz="9600" b="1" dirty="0">
              <a:solidFill>
                <a:schemeClr val="accent1">
                  <a:lumMod val="50000"/>
                </a:schemeClr>
              </a:solidFill>
            </a:endParaRPr>
          </a:p>
          <a:p>
            <a:pPr algn="just"/>
            <a:r>
              <a:rPr lang="en-US" sz="9600" b="1" dirty="0">
                <a:solidFill>
                  <a:schemeClr val="accent1">
                    <a:lumMod val="50000"/>
                  </a:schemeClr>
                </a:solidFill>
              </a:rPr>
              <a:t>2</a:t>
            </a:r>
            <a:r>
              <a:rPr lang="en-US" sz="9600" b="1" baseline="30000" dirty="0">
                <a:solidFill>
                  <a:schemeClr val="accent1">
                    <a:lumMod val="50000"/>
                  </a:schemeClr>
                </a:solidFill>
              </a:rPr>
              <a:t>nd</a:t>
            </a:r>
            <a:r>
              <a:rPr lang="en-US" sz="9600" b="1" dirty="0">
                <a:solidFill>
                  <a:schemeClr val="accent1">
                    <a:lumMod val="50000"/>
                  </a:schemeClr>
                </a:solidFill>
              </a:rPr>
              <a:t> July-</a:t>
            </a:r>
            <a:r>
              <a:rPr lang="en-US" sz="9600" dirty="0">
                <a:solidFill>
                  <a:schemeClr val="accent1">
                    <a:lumMod val="50000"/>
                  </a:schemeClr>
                </a:solidFill>
              </a:rPr>
              <a:t>Forms returned to school</a:t>
            </a:r>
          </a:p>
          <a:p>
            <a:pPr algn="just"/>
            <a:endParaRPr lang="en-US" sz="9600" dirty="0">
              <a:solidFill>
                <a:schemeClr val="accent1">
                  <a:lumMod val="50000"/>
                </a:schemeClr>
              </a:solidFill>
            </a:endParaRPr>
          </a:p>
          <a:p>
            <a:pPr algn="just"/>
            <a:r>
              <a:rPr lang="en-US" sz="9600" b="1" dirty="0">
                <a:solidFill>
                  <a:schemeClr val="accent1">
                    <a:lumMod val="50000"/>
                  </a:schemeClr>
                </a:solidFill>
              </a:rPr>
              <a:t>3</a:t>
            </a:r>
            <a:r>
              <a:rPr lang="en-US" sz="9600" b="1" baseline="30000" dirty="0">
                <a:solidFill>
                  <a:schemeClr val="accent1">
                    <a:lumMod val="50000"/>
                  </a:schemeClr>
                </a:solidFill>
              </a:rPr>
              <a:t>rd</a:t>
            </a:r>
            <a:r>
              <a:rPr lang="en-US" sz="9600" b="1" dirty="0">
                <a:solidFill>
                  <a:schemeClr val="accent1">
                    <a:lumMod val="50000"/>
                  </a:schemeClr>
                </a:solidFill>
              </a:rPr>
              <a:t> September-S</a:t>
            </a:r>
            <a:r>
              <a:rPr lang="en-US" sz="9600" dirty="0">
                <a:solidFill>
                  <a:schemeClr val="accent1">
                    <a:lumMod val="50000"/>
                  </a:schemeClr>
                </a:solidFill>
              </a:rPr>
              <a:t>tart school</a:t>
            </a:r>
          </a:p>
          <a:p>
            <a:pPr algn="just"/>
            <a:r>
              <a:rPr lang="en-US" sz="8000" b="1" dirty="0">
                <a:solidFill>
                  <a:schemeClr val="accent1">
                    <a:lumMod val="50000"/>
                  </a:schemeClr>
                </a:solidFill>
              </a:rPr>
              <a:t> </a:t>
            </a:r>
            <a:endParaRPr lang="en-GB" sz="2000" dirty="0">
              <a:solidFill>
                <a:schemeClr val="accent1">
                  <a:lumMod val="50000"/>
                </a:schemeClr>
              </a:solidFill>
            </a:endParaRPr>
          </a:p>
        </p:txBody>
      </p:sp>
      <p:pic>
        <p:nvPicPr>
          <p:cNvPr id="6" name="Picture 5">
            <a:extLst>
              <a:ext uri="{FF2B5EF4-FFF2-40B4-BE49-F238E27FC236}">
                <a16:creationId xmlns:a16="http://schemas.microsoft.com/office/drawing/2014/main" id="{5E199C9D-BFBA-41FE-9C8C-8E27F538F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48648">
            <a:off x="6281371" y="1704963"/>
            <a:ext cx="2129873" cy="2971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2A1D7F0-C6D6-4CEC-B994-782245E28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392">
            <a:off x="8859342" y="2866206"/>
            <a:ext cx="3238501" cy="3043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658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357808" y="344555"/>
            <a:ext cx="11476383" cy="1369877"/>
          </a:xfrm>
        </p:spPr>
        <p:txBody>
          <a:bodyPr/>
          <a:lstStyle/>
          <a:p>
            <a:pPr algn="ctr"/>
            <a:r>
              <a:rPr lang="en-US" dirty="0">
                <a:solidFill>
                  <a:schemeClr val="accent1">
                    <a:lumMod val="50000"/>
                  </a:schemeClr>
                </a:solidFill>
              </a:rPr>
              <a:t>Early years foundation stage</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sp>
        <p:nvSpPr>
          <p:cNvPr id="5" name="Title 1">
            <a:extLst>
              <a:ext uri="{FF2B5EF4-FFF2-40B4-BE49-F238E27FC236}">
                <a16:creationId xmlns:a16="http://schemas.microsoft.com/office/drawing/2014/main" id="{DA2EDE58-48A6-48BD-B2D7-3E1861A0AE7A}"/>
              </a:ext>
            </a:extLst>
          </p:cNvPr>
          <p:cNvSpPr txBox="1">
            <a:spLocks/>
          </p:cNvSpPr>
          <p:nvPr/>
        </p:nvSpPr>
        <p:spPr>
          <a:xfrm>
            <a:off x="393923" y="1448154"/>
            <a:ext cx="8471620" cy="4051498"/>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5800" dirty="0">
                <a:solidFill>
                  <a:schemeClr val="accent1">
                    <a:lumMod val="50000"/>
                  </a:schemeClr>
                </a:solidFill>
              </a:rPr>
              <a:t>The foundation stage refers to Nursery and Reception children. Reception follows on very closely from the excellent foundations laid in Nursery. </a:t>
            </a:r>
          </a:p>
          <a:p>
            <a:pPr algn="just"/>
            <a:endParaRPr lang="en-US" sz="5800" dirty="0">
              <a:solidFill>
                <a:schemeClr val="accent1">
                  <a:lumMod val="50000"/>
                </a:schemeClr>
              </a:solidFill>
            </a:endParaRPr>
          </a:p>
          <a:p>
            <a:pPr algn="just"/>
            <a:endParaRPr lang="en-US" sz="5800" dirty="0">
              <a:solidFill>
                <a:schemeClr val="accent1">
                  <a:lumMod val="50000"/>
                </a:schemeClr>
              </a:solidFill>
            </a:endParaRPr>
          </a:p>
          <a:p>
            <a:pPr algn="just"/>
            <a:r>
              <a:rPr lang="en-US" sz="5800" dirty="0">
                <a:solidFill>
                  <a:schemeClr val="accent1">
                    <a:lumMod val="50000"/>
                  </a:schemeClr>
                </a:solidFill>
              </a:rPr>
              <a:t>Children still get the opportunity to take part in well planned and organised play, both inside and outside.</a:t>
            </a:r>
          </a:p>
          <a:p>
            <a:pPr algn="just"/>
            <a:endParaRPr lang="en-US" sz="5800" dirty="0">
              <a:solidFill>
                <a:schemeClr val="accent1">
                  <a:lumMod val="50000"/>
                </a:schemeClr>
              </a:solidFill>
            </a:endParaRPr>
          </a:p>
          <a:p>
            <a:pPr algn="just"/>
            <a:endParaRPr lang="en-US" sz="5800" dirty="0">
              <a:solidFill>
                <a:schemeClr val="accent1">
                  <a:lumMod val="50000"/>
                </a:schemeClr>
              </a:solidFill>
            </a:endParaRPr>
          </a:p>
          <a:p>
            <a:pPr algn="just"/>
            <a:r>
              <a:rPr lang="en-US" sz="5800" dirty="0">
                <a:solidFill>
                  <a:schemeClr val="accent1">
                    <a:lumMod val="50000"/>
                  </a:schemeClr>
                </a:solidFill>
              </a:rPr>
              <a:t>Children at this age learn best from practical activities. However, gradually over the year they will begin to do some more formal written work so they are prepared for the move into Year 1.</a:t>
            </a:r>
          </a:p>
          <a:p>
            <a:pPr algn="ctr"/>
            <a:endParaRPr lang="en-GB" sz="2000" dirty="0">
              <a:solidFill>
                <a:schemeClr val="accent1">
                  <a:lumMod val="50000"/>
                </a:schemeClr>
              </a:solidFill>
            </a:endParaRPr>
          </a:p>
        </p:txBody>
      </p:sp>
      <p:pic>
        <p:nvPicPr>
          <p:cNvPr id="7" name="Picture 6">
            <a:extLst>
              <a:ext uri="{FF2B5EF4-FFF2-40B4-BE49-F238E27FC236}">
                <a16:creationId xmlns:a16="http://schemas.microsoft.com/office/drawing/2014/main" id="{DD4B7CD3-D03F-4331-BD46-6CD10C760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9194">
            <a:off x="9863945" y="1790173"/>
            <a:ext cx="1883248" cy="1611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6E5F1AB-EB7C-47E0-B26D-6AF8348A7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6401">
            <a:off x="9245726" y="3692358"/>
            <a:ext cx="1774136" cy="183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436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10CB-970D-4896-8A73-3C7E535C0CD2}"/>
              </a:ext>
            </a:extLst>
          </p:cNvPr>
          <p:cNvSpPr>
            <a:spLocks noGrp="1"/>
          </p:cNvSpPr>
          <p:nvPr>
            <p:ph type="ctrTitle"/>
          </p:nvPr>
        </p:nvSpPr>
        <p:spPr>
          <a:xfrm>
            <a:off x="357808" y="344555"/>
            <a:ext cx="11476383" cy="1369877"/>
          </a:xfrm>
        </p:spPr>
        <p:txBody>
          <a:bodyPr/>
          <a:lstStyle/>
          <a:p>
            <a:pPr algn="ctr"/>
            <a:r>
              <a:rPr lang="en-US" dirty="0">
                <a:solidFill>
                  <a:schemeClr val="accent1">
                    <a:lumMod val="50000"/>
                  </a:schemeClr>
                </a:solidFill>
              </a:rPr>
              <a:t>Early years foundation stage</a:t>
            </a:r>
            <a:endParaRPr lang="en-GB" dirty="0">
              <a:solidFill>
                <a:schemeClr val="accent1">
                  <a:lumMod val="50000"/>
                </a:schemeClr>
              </a:solidFill>
            </a:endParaRPr>
          </a:p>
        </p:txBody>
      </p:sp>
      <p:sp>
        <p:nvSpPr>
          <p:cNvPr id="4" name="Title 1">
            <a:extLst>
              <a:ext uri="{FF2B5EF4-FFF2-40B4-BE49-F238E27FC236}">
                <a16:creationId xmlns:a16="http://schemas.microsoft.com/office/drawing/2014/main" id="{06C9AA07-F702-4B5D-8622-F567410EF12C}"/>
              </a:ext>
            </a:extLst>
          </p:cNvPr>
          <p:cNvSpPr txBox="1">
            <a:spLocks/>
          </p:cNvSpPr>
          <p:nvPr/>
        </p:nvSpPr>
        <p:spPr>
          <a:xfrm>
            <a:off x="659129" y="1991493"/>
            <a:ext cx="8587409" cy="350815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2000" dirty="0">
              <a:solidFill>
                <a:schemeClr val="accent1">
                  <a:lumMod val="50000"/>
                </a:schemeClr>
              </a:solidFill>
            </a:endParaRPr>
          </a:p>
        </p:txBody>
      </p:sp>
      <p:sp>
        <p:nvSpPr>
          <p:cNvPr id="5" name="Title 1">
            <a:extLst>
              <a:ext uri="{FF2B5EF4-FFF2-40B4-BE49-F238E27FC236}">
                <a16:creationId xmlns:a16="http://schemas.microsoft.com/office/drawing/2014/main" id="{DA2EDE58-48A6-48BD-B2D7-3E1861A0AE7A}"/>
              </a:ext>
            </a:extLst>
          </p:cNvPr>
          <p:cNvSpPr txBox="1">
            <a:spLocks/>
          </p:cNvSpPr>
          <p:nvPr/>
        </p:nvSpPr>
        <p:spPr>
          <a:xfrm>
            <a:off x="357809" y="1556686"/>
            <a:ext cx="11175062" cy="3508158"/>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r>
              <a:rPr lang="en-US" sz="5800" b="1" dirty="0">
                <a:solidFill>
                  <a:schemeClr val="accent1">
                    <a:lumMod val="50000"/>
                  </a:schemeClr>
                </a:solidFill>
              </a:rPr>
              <a:t>How do children learn in Reception?</a:t>
            </a:r>
          </a:p>
          <a:p>
            <a:pPr algn="just"/>
            <a:endParaRPr lang="en-US" sz="5800" dirty="0">
              <a:solidFill>
                <a:schemeClr val="accent1">
                  <a:lumMod val="50000"/>
                </a:schemeClr>
              </a:solidFill>
            </a:endParaRPr>
          </a:p>
          <a:p>
            <a:pPr algn="just"/>
            <a:r>
              <a:rPr lang="en-US" sz="5800" dirty="0">
                <a:solidFill>
                  <a:schemeClr val="accent1">
                    <a:lumMod val="50000"/>
                  </a:schemeClr>
                </a:solidFill>
              </a:rPr>
              <a:t>There are three characteristics of effective learning:</a:t>
            </a:r>
          </a:p>
          <a:p>
            <a:pPr algn="just"/>
            <a:endParaRPr lang="en-US" sz="5800" dirty="0">
              <a:solidFill>
                <a:schemeClr val="accent1">
                  <a:lumMod val="50000"/>
                </a:schemeClr>
              </a:solidFill>
            </a:endParaRPr>
          </a:p>
          <a:p>
            <a:pPr algn="just"/>
            <a:r>
              <a:rPr lang="en-US" sz="5800" dirty="0">
                <a:solidFill>
                  <a:schemeClr val="accent1">
                    <a:lumMod val="50000"/>
                  </a:schemeClr>
                </a:solidFill>
              </a:rPr>
              <a:t>Playing and exploring</a:t>
            </a:r>
          </a:p>
          <a:p>
            <a:pPr algn="just"/>
            <a:r>
              <a:rPr lang="en-US" sz="5800" dirty="0">
                <a:solidFill>
                  <a:schemeClr val="accent1">
                    <a:lumMod val="50000"/>
                  </a:schemeClr>
                </a:solidFill>
              </a:rPr>
              <a:t>Active learning</a:t>
            </a:r>
          </a:p>
          <a:p>
            <a:pPr algn="just"/>
            <a:r>
              <a:rPr lang="en-US" sz="5800" dirty="0">
                <a:solidFill>
                  <a:schemeClr val="accent1">
                    <a:lumMod val="50000"/>
                  </a:schemeClr>
                </a:solidFill>
              </a:rPr>
              <a:t>Creating and thinking critically</a:t>
            </a:r>
          </a:p>
          <a:p>
            <a:pPr algn="ctr"/>
            <a:endParaRPr lang="en-GB" sz="2000" dirty="0">
              <a:solidFill>
                <a:schemeClr val="accent1">
                  <a:lumMod val="50000"/>
                </a:schemeClr>
              </a:solidFill>
            </a:endParaRPr>
          </a:p>
        </p:txBody>
      </p:sp>
      <p:pic>
        <p:nvPicPr>
          <p:cNvPr id="6" name="Picture 5">
            <a:extLst>
              <a:ext uri="{FF2B5EF4-FFF2-40B4-BE49-F238E27FC236}">
                <a16:creationId xmlns:a16="http://schemas.microsoft.com/office/drawing/2014/main" id="{EC7CAB2D-B08F-455A-9F03-0F8A55540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632" y="3547235"/>
            <a:ext cx="2899811" cy="1952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79229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docProps/app.xml><?xml version="1.0" encoding="utf-8"?>
<Properties xmlns="http://schemas.openxmlformats.org/officeDocument/2006/extended-properties" xmlns:vt="http://schemas.openxmlformats.org/officeDocument/2006/docPropsVTypes">
  <Template>Retrospect</Template>
  <TotalTime>630</TotalTime>
  <Words>1215</Words>
  <Application>Microsoft Office PowerPoint</Application>
  <PresentationFormat>Widescreen</PresentationFormat>
  <Paragraphs>176</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Calibri Light</vt:lpstr>
      <vt:lpstr>Lato</vt:lpstr>
      <vt:lpstr>Retrospect</vt:lpstr>
      <vt:lpstr>Reception Intake Meeting</vt:lpstr>
      <vt:lpstr>Welcome!</vt:lpstr>
      <vt:lpstr>Meet the team</vt:lpstr>
      <vt:lpstr>Kids Zone!</vt:lpstr>
      <vt:lpstr>School meals</vt:lpstr>
      <vt:lpstr>PTFA –Small but mighty!</vt:lpstr>
      <vt:lpstr>The new intake process</vt:lpstr>
      <vt:lpstr>Early years foundation stage</vt:lpstr>
      <vt:lpstr>Early years foundation stage</vt:lpstr>
      <vt:lpstr>Early years foundation stage</vt:lpstr>
      <vt:lpstr>Baseline assessment</vt:lpstr>
      <vt:lpstr>The school day</vt:lpstr>
      <vt:lpstr>End of the day</vt:lpstr>
      <vt:lpstr>Snack and milk</vt:lpstr>
      <vt:lpstr>School uniform and PE kit</vt:lpstr>
      <vt:lpstr>School uniform and PE kit</vt:lpstr>
      <vt:lpstr>Parent partnership</vt:lpstr>
      <vt:lpstr>Parent partnership</vt:lpstr>
      <vt:lpstr>Tapestry</vt:lpstr>
      <vt:lpstr>Year 6 buddies Letters in packs</vt:lpstr>
      <vt:lpstr>Year 6 buddies and ambassadors</vt:lpstr>
      <vt:lpstr>Your child’s achievements </vt:lpstr>
      <vt:lpstr>Celebrations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Intake Meeting</dc:title>
  <dc:creator>Charlotte Partington</dc:creator>
  <cp:lastModifiedBy>Vicky Carr</cp:lastModifiedBy>
  <cp:revision>54</cp:revision>
  <dcterms:created xsi:type="dcterms:W3CDTF">2022-05-30T08:54:45Z</dcterms:created>
  <dcterms:modified xsi:type="dcterms:W3CDTF">2025-06-03T17:07:33Z</dcterms:modified>
</cp:coreProperties>
</file>