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78" r:id="rId4"/>
    <p:sldId id="281" r:id="rId5"/>
    <p:sldId id="282" r:id="rId6"/>
    <p:sldId id="295" r:id="rId7"/>
    <p:sldId id="287" r:id="rId8"/>
    <p:sldId id="286" r:id="rId9"/>
    <p:sldId id="280" r:id="rId10"/>
    <p:sldId id="266" r:id="rId11"/>
    <p:sldId id="259" r:id="rId12"/>
    <p:sldId id="270" r:id="rId13"/>
    <p:sldId id="290" r:id="rId14"/>
    <p:sldId id="291" r:id="rId15"/>
    <p:sldId id="292" r:id="rId16"/>
    <p:sldId id="293" r:id="rId17"/>
    <p:sldId id="294" r:id="rId18"/>
    <p:sldId id="263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Tuffy" panose="020B0603060100000000" charset="0"/>
      <p:regular r:id="rId29"/>
      <p:bold r:id="rId30"/>
      <p:italic r:id="rId31"/>
      <p:boldItalic r:id="rId32"/>
    </p:embeddedFont>
    <p:embeddedFont>
      <p:font typeface="Roboto Black" panose="020B0604020202020204" charset="0"/>
      <p:bold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d3gBaZpdUd90JJf9SGGCu+Rg+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BF4DFF-72F8-425C-84C1-588916F6E571}">
  <a:tblStyle styleId="{7EBF4DFF-72F8-425C-84C1-588916F6E571}" styleName="Table_0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DE7"/>
          </a:solidFill>
        </a:fill>
      </a:tcStyle>
    </a:wholeTbl>
    <a:band1H>
      <a:tcTxStyle/>
      <a:tcStyle>
        <a:tcBdr/>
        <a:fill>
          <a:solidFill>
            <a:srgbClr val="FADA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A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D289ECE-7982-4765-BEC7-565CE11D96C0}" styleName="Table_1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7E8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E8EF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8" autoAdjust="0"/>
  </p:normalViewPr>
  <p:slideViewPr>
    <p:cSldViewPr snapToGrid="0">
      <p:cViewPr varScale="1">
        <p:scale>
          <a:sx n="82" d="100"/>
          <a:sy n="82" d="100"/>
        </p:scale>
        <p:origin x="1474" y="72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377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888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161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/>
        </p:nvSpPr>
        <p:spPr>
          <a:xfrm>
            <a:off x="-6" y="0"/>
            <a:ext cx="9144000" cy="6870128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3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68865"/>
            <a:ext cx="9144000" cy="107173"/>
          </a:xfrm>
          <a:prstGeom prst="rect">
            <a:avLst/>
          </a:prstGeom>
          <a:solidFill>
            <a:srgbClr val="29294D"/>
          </a:solidFill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22BFB-A646-164E-9246-377B822F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04E7-7164-9146-9EC4-10CA943EFDC3}" type="datetimeFigureOut">
              <a:rPr lang="en-GB"/>
              <a:pPr>
                <a:defRPr/>
              </a:pPr>
              <a:t>03/02/2023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74EBE-ABA6-F945-ADB0-BC894FD1E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0C80A-75C9-8747-A6B1-2924135D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31B77-0C9B-8B4E-8E25-19D1D39D6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224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Roboto"/>
              <a:buNone/>
              <a:defRPr sz="4000" b="1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ts-papers.co.uk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publishing.service.gov.uk/government/uploads/system/uploads/attachment_data/file/763056/2018_key_stage_1_teacher_assessment_exemplification_mathematic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"/>
          <p:cNvSpPr/>
          <p:nvPr/>
        </p:nvSpPr>
        <p:spPr>
          <a:xfrm>
            <a:off x="0" y="0"/>
            <a:ext cx="9144000" cy="1665843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0" y="1665843"/>
            <a:ext cx="9144000" cy="56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18506"/>
            <a:ext cx="9144000" cy="73949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"/>
          <p:cNvSpPr txBox="1"/>
          <p:nvPr/>
        </p:nvSpPr>
        <p:spPr>
          <a:xfrm>
            <a:off x="443061" y="557847"/>
            <a:ext cx="834171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0" i="0" u="none" strike="noStrike" cap="none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End of Key Stage One Assessments </a:t>
            </a:r>
            <a:r>
              <a:rPr lang="en-GB" sz="3300" b="0" i="0" u="none" strike="noStrike" cap="none" dirty="0" smtClean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smtClean="0">
                <a:solidFill>
                  <a:schemeClr val="dk1"/>
                </a:solidFill>
                <a:latin typeface="Roboto Black"/>
                <a:ea typeface="Roboto Black"/>
                <a:sym typeface="Roboto Black"/>
              </a:rPr>
              <a:t>MATHS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0" y="57210"/>
            <a:ext cx="9144000" cy="6870128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299405" y="549275"/>
            <a:ext cx="8539794" cy="805551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Black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are children tested on?</a:t>
            </a:r>
            <a:endParaRPr dirty="0"/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768865"/>
            <a:ext cx="9144000" cy="1071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4"/>
          <p:cNvGrpSpPr/>
          <p:nvPr/>
        </p:nvGrpSpPr>
        <p:grpSpPr>
          <a:xfrm>
            <a:off x="299405" y="6581924"/>
            <a:ext cx="920730" cy="153888"/>
            <a:chOff x="299405" y="6581924"/>
            <a:chExt cx="920730" cy="153888"/>
          </a:xfrm>
        </p:grpSpPr>
        <p:sp>
          <p:nvSpPr>
            <p:cNvPr id="60" name="Google Shape;60;p4">
              <a:hlinkClick r:id="rId5" action="ppaction://hlinksldjump"/>
            </p:cNvPr>
            <p:cNvSpPr/>
            <p:nvPr/>
          </p:nvSpPr>
          <p:spPr>
            <a:xfrm rot="-5400000" flipH="1">
              <a:off x="290896" y="6605685"/>
              <a:ext cx="123384" cy="106366"/>
            </a:xfrm>
            <a:prstGeom prst="triangle">
              <a:avLst>
                <a:gd name="adj" fmla="val 50000"/>
              </a:avLst>
            </a:prstGeom>
            <a:solidFill>
              <a:srgbClr val="2A2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4">
              <a:hlinkClick r:id="rId5" action="ppaction://hlinksldjump"/>
            </p:cNvPr>
            <p:cNvSpPr txBox="1"/>
            <p:nvPr/>
          </p:nvSpPr>
          <p:spPr>
            <a:xfrm>
              <a:off x="454395" y="6581924"/>
              <a:ext cx="765740" cy="15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Contents</a:t>
              </a:r>
              <a:endParaRPr/>
            </a:p>
          </p:txBody>
        </p:sp>
      </p:grpSp>
      <p:sp>
        <p:nvSpPr>
          <p:cNvPr id="65" name="Google Shape;65;p4"/>
          <p:cNvSpPr txBox="1"/>
          <p:nvPr/>
        </p:nvSpPr>
        <p:spPr>
          <a:xfrm>
            <a:off x="405771" y="1513576"/>
            <a:ext cx="2529207" cy="2076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Maths</a:t>
            </a:r>
            <a:endParaRPr sz="2400" b="1" dirty="0"/>
          </a:p>
        </p:txBody>
      </p:sp>
      <p:sp>
        <p:nvSpPr>
          <p:cNvPr id="66" name="Google Shape;66;p4"/>
          <p:cNvSpPr txBox="1"/>
          <p:nvPr/>
        </p:nvSpPr>
        <p:spPr>
          <a:xfrm>
            <a:off x="2934978" y="1505516"/>
            <a:ext cx="5803251" cy="2085983"/>
          </a:xfrm>
          <a:prstGeom prst="rect">
            <a:avLst/>
          </a:prstGeom>
          <a:solidFill>
            <a:srgbClr val="D2D8EF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lvl="0"/>
            <a:r>
              <a:rPr lang="en-GB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Paper 1 - Arithmetic </a:t>
            </a:r>
            <a:r>
              <a:rPr lang="en-GB" sz="16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(approximately 20 </a:t>
            </a:r>
            <a:r>
              <a:rPr lang="en-GB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minutes)</a:t>
            </a:r>
          </a:p>
          <a:p>
            <a:pPr lvl="0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Addition, subtraction, multiplication and division, including finding fractions. </a:t>
            </a:r>
          </a:p>
          <a:p>
            <a:pPr lvl="0"/>
            <a:r>
              <a:rPr lang="en-GB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Paper 2 - Reasoning (approximately 35 minutes) </a:t>
            </a:r>
          </a:p>
          <a:p>
            <a:pPr lvl="0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Solving problems and reasoning. 5 questions are read aloud and children have </a:t>
            </a:r>
            <a:r>
              <a:rPr lang="en-GB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approximately </a:t>
            </a:r>
            <a:r>
              <a:rPr lang="en-GB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 </a:t>
            </a: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minutes to answer the rest of the questions independently. </a:t>
            </a:r>
          </a:p>
        </p:txBody>
      </p:sp>
      <p:sp>
        <p:nvSpPr>
          <p:cNvPr id="16" name="Google Shape;65;p4">
            <a:extLst>
              <a:ext uri="{FF2B5EF4-FFF2-40B4-BE49-F238E27FC236}">
                <a16:creationId xmlns:a16="http://schemas.microsoft.com/office/drawing/2014/main" id="{201B100A-7106-4A28-8451-07BC41A19C4B}"/>
              </a:ext>
            </a:extLst>
          </p:cNvPr>
          <p:cNvSpPr txBox="1"/>
          <p:nvPr/>
        </p:nvSpPr>
        <p:spPr>
          <a:xfrm>
            <a:off x="405771" y="3750837"/>
            <a:ext cx="2529207" cy="2470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English Reading</a:t>
            </a:r>
            <a:endParaRPr sz="2400" b="1" dirty="0"/>
          </a:p>
        </p:txBody>
      </p:sp>
      <p:sp>
        <p:nvSpPr>
          <p:cNvPr id="17" name="Google Shape;66;p4">
            <a:extLst>
              <a:ext uri="{FF2B5EF4-FFF2-40B4-BE49-F238E27FC236}">
                <a16:creationId xmlns:a16="http://schemas.microsoft.com/office/drawing/2014/main" id="{E02456D3-B651-4B2C-97DC-0D447C61428E}"/>
              </a:ext>
            </a:extLst>
          </p:cNvPr>
          <p:cNvSpPr txBox="1"/>
          <p:nvPr/>
        </p:nvSpPr>
        <p:spPr>
          <a:xfrm>
            <a:off x="2934978" y="3742777"/>
            <a:ext cx="5803251" cy="2481752"/>
          </a:xfrm>
          <a:prstGeom prst="rect">
            <a:avLst/>
          </a:prstGeom>
          <a:solidFill>
            <a:srgbClr val="D2D8EF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lvl="0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Both reading papers contain a variety of texts which increase in difficulty. Paper 2 is more challenging that paper 1. </a:t>
            </a:r>
          </a:p>
          <a:p>
            <a:pPr lvl="0"/>
            <a:r>
              <a:rPr lang="en-GB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Paper 1 (approximately 30 minutes)</a:t>
            </a:r>
          </a:p>
          <a:p>
            <a:pPr lvl="0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Short sections of text for the children to read with questions underneath for them to answer.</a:t>
            </a:r>
          </a:p>
          <a:p>
            <a:pPr lvl="0"/>
            <a:r>
              <a:rPr lang="en-GB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Paper 2 (approximately 40 minutes) </a:t>
            </a:r>
          </a:p>
          <a:p>
            <a:pPr lvl="0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reading booklet with texts and a question booklet to record answers in.</a:t>
            </a:r>
          </a:p>
        </p:txBody>
      </p:sp>
    </p:spTree>
    <p:extLst>
      <p:ext uri="{BB962C8B-B14F-4D97-AF65-F5344CB8AC3E}">
        <p14:creationId xmlns:p14="http://schemas.microsoft.com/office/powerpoint/2010/main" val="2035747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0" y="57210"/>
            <a:ext cx="9144000" cy="6870128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299405" y="549275"/>
            <a:ext cx="8539794" cy="805551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Black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When and how do the tests happen?</a:t>
            </a:r>
            <a:endParaRPr dirty="0"/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768865"/>
            <a:ext cx="9144000" cy="1071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4"/>
          <p:cNvGrpSpPr/>
          <p:nvPr/>
        </p:nvGrpSpPr>
        <p:grpSpPr>
          <a:xfrm>
            <a:off x="299405" y="6581924"/>
            <a:ext cx="920730" cy="153888"/>
            <a:chOff x="299405" y="6581924"/>
            <a:chExt cx="920730" cy="153888"/>
          </a:xfrm>
        </p:grpSpPr>
        <p:sp>
          <p:nvSpPr>
            <p:cNvPr id="60" name="Google Shape;60;p4">
              <a:hlinkClick r:id="rId5" action="ppaction://hlinksldjump"/>
            </p:cNvPr>
            <p:cNvSpPr/>
            <p:nvPr/>
          </p:nvSpPr>
          <p:spPr>
            <a:xfrm rot="-5400000" flipH="1">
              <a:off x="290896" y="6605685"/>
              <a:ext cx="123384" cy="106366"/>
            </a:xfrm>
            <a:prstGeom prst="triangle">
              <a:avLst>
                <a:gd name="adj" fmla="val 50000"/>
              </a:avLst>
            </a:prstGeom>
            <a:solidFill>
              <a:srgbClr val="2A2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4">
              <a:hlinkClick r:id="rId5" action="ppaction://hlinksldjump"/>
            </p:cNvPr>
            <p:cNvSpPr txBox="1"/>
            <p:nvPr/>
          </p:nvSpPr>
          <p:spPr>
            <a:xfrm>
              <a:off x="454395" y="6581924"/>
              <a:ext cx="765740" cy="15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Contents</a:t>
              </a:r>
              <a:endParaRPr/>
            </a:p>
          </p:txBody>
        </p:sp>
      </p:grpSp>
      <p:sp>
        <p:nvSpPr>
          <p:cNvPr id="62" name="Google Shape;62;p4"/>
          <p:cNvSpPr txBox="1"/>
          <p:nvPr/>
        </p:nvSpPr>
        <p:spPr>
          <a:xfrm>
            <a:off x="299405" y="1739383"/>
            <a:ext cx="8539794" cy="2405989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will not tell the children they are being tested or call them tests.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children will work on the assessments in their own classroom in smaller groups to allow them to space out.</a:t>
            </a:r>
            <a:r>
              <a:rPr lang="en-GB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Some children may not take </a:t>
            </a:r>
            <a:r>
              <a:rPr lang="en-GB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part in the assessment at that </a:t>
            </a:r>
            <a:r>
              <a:rPr lang="en-GB" sz="16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time. </a:t>
            </a:r>
            <a:endParaRPr lang="en-GB"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assessments will be timetabled across the weeks to prevent the children feeling overwhelmed. To them, it will be like a usual English or maths lesson.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is no writing test. The teachers will make a judgement using the children’s writing over the course of year </a:t>
            </a:r>
            <a:r>
              <a:rPr lang="en-GB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endParaRPr lang="en-GB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450559" y="1233016"/>
            <a:ext cx="8237486" cy="63784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72000" rIns="108000" bIns="72000" anchor="t" anchorCtr="0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national window for administering these tests is the month of May.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We will administer assessments over the weeks of: </a:t>
            </a:r>
            <a:r>
              <a:rPr lang="en-GB" sz="16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sym typeface="Roboto"/>
              </a:rPr>
              <a:t>15</a:t>
            </a:r>
            <a:r>
              <a:rPr lang="en-GB" sz="16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May 2022 and </a:t>
            </a:r>
            <a:r>
              <a:rPr lang="en-GB" sz="16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22 </a:t>
            </a:r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May </a:t>
            </a:r>
            <a:r>
              <a:rPr lang="en-GB" sz="16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2023.</a:t>
            </a:r>
            <a:endParaRPr lang="en-GB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A3479-4CF6-4E0C-80CF-7197A4B97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962" y="4083025"/>
            <a:ext cx="3589114" cy="23882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0" y="57210"/>
            <a:ext cx="9144000" cy="6870128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299405" y="549275"/>
            <a:ext cx="8539794" cy="805551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Black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happens with the results?</a:t>
            </a:r>
            <a:endParaRPr dirty="0"/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768865"/>
            <a:ext cx="9144000" cy="1071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4"/>
          <p:cNvGrpSpPr/>
          <p:nvPr/>
        </p:nvGrpSpPr>
        <p:grpSpPr>
          <a:xfrm>
            <a:off x="299405" y="6581924"/>
            <a:ext cx="920730" cy="153888"/>
            <a:chOff x="299405" y="6581924"/>
            <a:chExt cx="920730" cy="153888"/>
          </a:xfrm>
        </p:grpSpPr>
        <p:sp>
          <p:nvSpPr>
            <p:cNvPr id="60" name="Google Shape;60;p4">
              <a:hlinkClick r:id="rId5" action="ppaction://hlinksldjump"/>
            </p:cNvPr>
            <p:cNvSpPr/>
            <p:nvPr/>
          </p:nvSpPr>
          <p:spPr>
            <a:xfrm rot="-5400000" flipH="1">
              <a:off x="290896" y="6605685"/>
              <a:ext cx="123384" cy="106366"/>
            </a:xfrm>
            <a:prstGeom prst="triangle">
              <a:avLst>
                <a:gd name="adj" fmla="val 50000"/>
              </a:avLst>
            </a:prstGeom>
            <a:solidFill>
              <a:srgbClr val="2A2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4">
              <a:hlinkClick r:id="rId5" action="ppaction://hlinksldjump"/>
            </p:cNvPr>
            <p:cNvSpPr txBox="1"/>
            <p:nvPr/>
          </p:nvSpPr>
          <p:spPr>
            <a:xfrm>
              <a:off x="454395" y="6581924"/>
              <a:ext cx="765740" cy="15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Contents</a:t>
              </a:r>
              <a:endParaRPr/>
            </a:p>
          </p:txBody>
        </p:sp>
      </p:grpSp>
      <p:sp>
        <p:nvSpPr>
          <p:cNvPr id="62" name="Google Shape;62;p4"/>
          <p:cNvSpPr txBox="1"/>
          <p:nvPr/>
        </p:nvSpPr>
        <p:spPr>
          <a:xfrm>
            <a:off x="299405" y="1739383"/>
            <a:ext cx="8539794" cy="2652210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will not tell the children they are being tested or call them tests.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children will work on the assessments in their own classroom in smaller groups to allow them to space out.</a:t>
            </a:r>
          </a:p>
          <a:p>
            <a:pPr lvl="0" algn="just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assessments will be timetabled across the weeks to prevent the children feeling overwhelmed. To them, it will be like a usual English or maths lesson.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is no writing test. The teachers will make a judgement using the children’s writing over the course of year 2</a:t>
            </a:r>
          </a:p>
          <a:p>
            <a:pPr lvl="0" algn="just"/>
            <a:endParaRPr lang="en-GB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450559" y="1233016"/>
            <a:ext cx="8237486" cy="310006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72000" rIns="108000" bIns="72000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Test results are not routinely shared with parents or published; they inform overall teacher assessments.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Unlike year 6 test results, year 2 results are not a definitive judgement. Teacher assessment can include all the work a child has done in key stage one and the test result merely supports this judgement.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school will report all the teacher assessments to the local authority by the end of June </a:t>
            </a:r>
            <a:r>
              <a:rPr lang="en-GB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2023; </a:t>
            </a: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do not need to report individual test scores.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Teacher assessments of pupil attainment will be shared with parents </a:t>
            </a:r>
            <a:r>
              <a:rPr lang="en-GB" sz="16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in </a:t>
            </a:r>
            <a:r>
              <a:rPr lang="en-GB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the end of year reports, published in </a:t>
            </a:r>
            <a:r>
              <a:rPr lang="en-GB" sz="16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July 2023. </a:t>
            </a:r>
            <a:endParaRPr lang="en-GB"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8DAD17-307C-4637-8C67-77CA8A65F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462" y="4319355"/>
            <a:ext cx="3310353" cy="22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03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F7B7A8-E354-4DDE-885C-7E7042EDEEBE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90D25EB-7C0F-7548-9F9C-9F08BD07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27038"/>
            <a:ext cx="250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Tuffy" panose="020B0603060100000000" pitchFamily="34" charset="0"/>
              </a:rPr>
              <a:t>Mathematics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5B3F88-59E0-4AD6-8CC8-9D0825FA3CED}"/>
              </a:ext>
            </a:extLst>
          </p:cNvPr>
          <p:cNvSpPr/>
          <p:nvPr/>
        </p:nvSpPr>
        <p:spPr>
          <a:xfrm>
            <a:off x="350838" y="1255713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Children will sit two tests: </a:t>
            </a: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Paper 1 and Paper 2:</a:t>
            </a:r>
          </a:p>
          <a:p>
            <a:pPr marL="342900" indent="-160338"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468312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Paper 1: Arithmetic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 - lasts approximately 20 minutes (but this is not strictly timed). It covers calculation methods for all operations.</a:t>
            </a:r>
          </a:p>
          <a:p>
            <a:pPr marL="468312" indent="-28575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468312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Paper 2: Reasoning </a:t>
            </a: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- lasts for approximately 35 minutes, which includes time for five aural questions. Pupils will still require calculation skills and questions will be varied including multiple choice, matching, true/false, completing a chart or table or drawing a shape. Some questions will also require children to show or explain their working out.</a:t>
            </a: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A43543-3499-44C4-8E7E-2B42AB24F2F7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E3419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4" name="Oval 13">
            <a:hlinkClick r:id="rId2" action="ppaction://hlinksldjump"/>
            <a:extLst>
              <a:ext uri="{FF2B5EF4-FFF2-40B4-BE49-F238E27FC236}">
                <a16:creationId xmlns:a16="http://schemas.microsoft.com/office/drawing/2014/main" id="{4664E08A-D2AE-4D07-AF65-A63E2CC714D8}"/>
              </a:ext>
            </a:extLst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  <p:pic>
        <p:nvPicPr>
          <p:cNvPr id="18439" name="Picture 14">
            <a:extLst>
              <a:ext uri="{FF2B5EF4-FFF2-40B4-BE49-F238E27FC236}">
                <a16:creationId xmlns:a16="http://schemas.microsoft.com/office/drawing/2014/main" id="{4B2F40DD-3655-974F-8D0A-2C7D02F3D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80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EAC1D1-7485-490C-A366-550511A8960D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FB9E0E2-7D4A-5343-9FA3-F468ACF3D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27038"/>
            <a:ext cx="4767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Tuffy" panose="020B0603060100000000" pitchFamily="34" charset="0"/>
              </a:rPr>
              <a:t>Maths: Sample 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4EDF71-8A48-4531-967F-0E6A3BC96D10}"/>
              </a:ext>
            </a:extLst>
          </p:cNvPr>
          <p:cNvSpPr/>
          <p:nvPr/>
        </p:nvSpPr>
        <p:spPr>
          <a:xfrm>
            <a:off x="355600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Maths Paper 1: Arithmetic</a:t>
            </a: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F1FEFF-5379-4611-94FC-3E0A2B2F7C02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E3419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5" name="Oval 14">
            <a:hlinkClick r:id="rId2" action="ppaction://hlinksldjump"/>
            <a:extLst>
              <a:ext uri="{FF2B5EF4-FFF2-40B4-BE49-F238E27FC236}">
                <a16:creationId xmlns:a16="http://schemas.microsoft.com/office/drawing/2014/main" id="{C504346C-E50E-4F99-B379-E100CAD781D2}"/>
              </a:ext>
            </a:extLst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  <p:pic>
        <p:nvPicPr>
          <p:cNvPr id="19463" name="Picture 14">
            <a:extLst>
              <a:ext uri="{FF2B5EF4-FFF2-40B4-BE49-F238E27FC236}">
                <a16:creationId xmlns:a16="http://schemas.microsoft.com/office/drawing/2014/main" id="{D947B8DB-E40D-A749-A86D-8496F99F4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>
            <a:extLst>
              <a:ext uri="{FF2B5EF4-FFF2-40B4-BE49-F238E27FC236}">
                <a16:creationId xmlns:a16="http://schemas.microsoft.com/office/drawing/2014/main" id="{97348276-DF57-423F-B136-2D8B4A30D9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35" t="5350" r="13436" b="4708"/>
          <a:stretch/>
        </p:blipFill>
        <p:spPr bwMode="auto">
          <a:xfrm>
            <a:off x="2989263" y="1995488"/>
            <a:ext cx="3165475" cy="39576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581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9AA571-8615-417E-8AE5-3CA13EF0F2B5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44DD152-B1A2-6445-A421-76F451A5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27038"/>
            <a:ext cx="4956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Tuffy" panose="020B0603060100000000" pitchFamily="34" charset="0"/>
              </a:rPr>
              <a:t>Maths: Sample 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AEAB61-8A19-4C71-A09F-AB320D95306D}"/>
              </a:ext>
            </a:extLst>
          </p:cNvPr>
          <p:cNvSpPr/>
          <p:nvPr/>
        </p:nvSpPr>
        <p:spPr>
          <a:xfrm>
            <a:off x="357188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Maths Paper 2: Reasoning</a:t>
            </a: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8DF989-2544-411B-8984-6FD1479B6B0A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E3419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4" name="Oval 13">
            <a:hlinkClick r:id="rId2" action="ppaction://hlinksldjump"/>
            <a:extLst>
              <a:ext uri="{FF2B5EF4-FFF2-40B4-BE49-F238E27FC236}">
                <a16:creationId xmlns:a16="http://schemas.microsoft.com/office/drawing/2014/main" id="{EA6A8DD1-601A-4683-B211-23DAF9DA54C3}"/>
              </a:ext>
            </a:extLst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  <p:pic>
        <p:nvPicPr>
          <p:cNvPr id="20487" name="Picture 14">
            <a:extLst>
              <a:ext uri="{FF2B5EF4-FFF2-40B4-BE49-F238E27FC236}">
                <a16:creationId xmlns:a16="http://schemas.microsoft.com/office/drawing/2014/main" id="{4824CED8-D310-D848-921F-098C0AFCD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5">
            <a:extLst>
              <a:ext uri="{FF2B5EF4-FFF2-40B4-BE49-F238E27FC236}">
                <a16:creationId xmlns:a16="http://schemas.microsoft.com/office/drawing/2014/main" id="{5578E587-B54E-4D45-942B-109F726675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5" t="6604" r="17854" b="8846"/>
          <a:stretch/>
        </p:blipFill>
        <p:spPr bwMode="auto">
          <a:xfrm>
            <a:off x="3121025" y="1811338"/>
            <a:ext cx="3138488" cy="44402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97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712548-7EA3-40F9-B114-5724A72B4692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AC0838F-DF10-1040-AA29-950A61196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27038"/>
            <a:ext cx="4956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Tuffy" panose="020B0603060100000000" pitchFamily="34" charset="0"/>
              </a:rPr>
              <a:t>Maths: Sample 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8DEAF1-0803-4041-966C-0CD543E616F4}"/>
              </a:ext>
            </a:extLst>
          </p:cNvPr>
          <p:cNvSpPr/>
          <p:nvPr/>
        </p:nvSpPr>
        <p:spPr>
          <a:xfrm>
            <a:off x="357188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93663">
              <a:defRPr/>
            </a:pP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Maths Paper 2: Reasoning</a:t>
            </a: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AE0F99-2E54-4ADE-99AA-36E37BF9CD51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E3419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4" name="Oval 13">
            <a:hlinkClick r:id="rId2" action="ppaction://hlinksldjump"/>
            <a:extLst>
              <a:ext uri="{FF2B5EF4-FFF2-40B4-BE49-F238E27FC236}">
                <a16:creationId xmlns:a16="http://schemas.microsoft.com/office/drawing/2014/main" id="{973425DF-DA69-442B-BE30-3CAFF1453D4D}"/>
              </a:ext>
            </a:extLst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  <p:pic>
        <p:nvPicPr>
          <p:cNvPr id="21511" name="Picture 14">
            <a:extLst>
              <a:ext uri="{FF2B5EF4-FFF2-40B4-BE49-F238E27FC236}">
                <a16:creationId xmlns:a16="http://schemas.microsoft.com/office/drawing/2014/main" id="{F33590F1-4359-1A43-A9B5-A324AEFDA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">
            <a:extLst>
              <a:ext uri="{FF2B5EF4-FFF2-40B4-BE49-F238E27FC236}">
                <a16:creationId xmlns:a16="http://schemas.microsoft.com/office/drawing/2014/main" id="{D02C5E23-C03C-4163-9884-E5CB012B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1088" y="1924050"/>
            <a:ext cx="4632325" cy="42830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34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8CA627-33C0-4C6B-9CFA-419EEA024E83}"/>
              </a:ext>
            </a:extLst>
          </p:cNvPr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7B3DC8C-CD8F-4D48-A423-16CB2F427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27038"/>
            <a:ext cx="6767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Tuffy" panose="020B0603060100000000" pitchFamily="34" charset="0"/>
              </a:rPr>
              <a:t>How to Help Your Child with Maths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CC5893-D31D-4E01-89E4-B4F889FE0600}"/>
              </a:ext>
            </a:extLst>
          </p:cNvPr>
          <p:cNvSpPr/>
          <p:nvPr/>
        </p:nvSpPr>
        <p:spPr>
          <a:xfrm>
            <a:off x="8226425" y="168275"/>
            <a:ext cx="755650" cy="757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rgbClr val="E34192"/>
                </a:solidFill>
                <a:latin typeface="Tuffy" panose="020B0603060100000000" pitchFamily="34" charset="0"/>
              </a:rPr>
              <a:t>click to see all text</a:t>
            </a:r>
          </a:p>
        </p:txBody>
      </p:sp>
      <p:pic>
        <p:nvPicPr>
          <p:cNvPr id="25605" name="Picture 14">
            <a:extLst>
              <a:ext uri="{FF2B5EF4-FFF2-40B4-BE49-F238E27FC236}">
                <a16:creationId xmlns:a16="http://schemas.microsoft.com/office/drawing/2014/main" id="{20839E50-7F79-304E-8ADE-432B64847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2F7A07-B63A-4ED0-9C1E-BEB4C25AD441}"/>
              </a:ext>
            </a:extLst>
          </p:cNvPr>
          <p:cNvSpPr/>
          <p:nvPr/>
        </p:nvSpPr>
        <p:spPr>
          <a:xfrm>
            <a:off x="352425" y="1255713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Play times tables games.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Play mental maths games including counting in different amounts, forwards and backwards.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Encourage opportunities for telling the time.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Encourage opportunities for counting coins and money e.g. finding amounts or calculating change when shopping.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Look for numbers on street signs, car registrations and anywhere else.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Look for examples of 2D and 3D shapes around the home.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Identify, weigh or measure quantities and amounts in the kitchen or in recipes.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Play games involving numbers or logic, such as dominoes, card games,</a:t>
            </a:r>
          </a:p>
          <a:p>
            <a:pPr marL="177800" indent="136525"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draughts or chess.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F45D55-A47B-4FC2-864F-69692DE46D5D}"/>
              </a:ext>
            </a:extLst>
          </p:cNvPr>
          <p:cNvSpPr/>
          <p:nvPr/>
        </p:nvSpPr>
        <p:spPr>
          <a:xfrm>
            <a:off x="352425" y="1255713"/>
            <a:ext cx="8429625" cy="532923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Play times tables </a:t>
            </a:r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games (timestables.co.uk)</a:t>
            </a: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Play mental maths games including counting in different amounts, forwards and backwards.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Encourage opportunities for telling the time.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Encourage opportunities for counting coins and money e.g. finding amounts or calculating change when shopping.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Look for numbers on street signs, car registrations and anywhere else.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Look for examples of 2D and 3D shapes around the home.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Tuffy" panose="020B0603060100000000" pitchFamily="34" charset="0"/>
              </a:rPr>
              <a:t>Identify, weigh or measure quantities and amounts in the kitchen or in recipes.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4635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Use online activities like BBC </a:t>
            </a:r>
            <a:r>
              <a:rPr lang="en-GB" sz="16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Bitesize</a:t>
            </a:r>
            <a:r>
              <a:rPr lang="en-GB" sz="16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Komodo, Doodle Maths (and </a:t>
            </a:r>
            <a:r>
              <a:rPr lang="en-GB" sz="16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lots of other free app) </a:t>
            </a: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practise skills at home. </a:t>
            </a:r>
          </a:p>
          <a:p>
            <a:pPr marL="4635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  <a:p>
            <a:pPr marL="4635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Download practice SATs papers free from </a:t>
            </a: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https://www.sats-papers.co.uk/</a:t>
            </a: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63550" indent="-28575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Tuffy" panose="020B0603060100000000" pitchFamily="34" charset="0"/>
            </a:endParaRP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6B0910-BF33-40B6-8A1A-D7F21191FF97}"/>
              </a:ext>
            </a:extLst>
          </p:cNvPr>
          <p:cNvSpPr/>
          <p:nvPr/>
        </p:nvSpPr>
        <p:spPr>
          <a:xfrm>
            <a:off x="8226425" y="5930900"/>
            <a:ext cx="755650" cy="757238"/>
          </a:xfrm>
          <a:prstGeom prst="ellipse">
            <a:avLst/>
          </a:prstGeom>
          <a:solidFill>
            <a:srgbClr val="E3419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next page</a:t>
            </a:r>
          </a:p>
        </p:txBody>
      </p:sp>
      <p:sp>
        <p:nvSpPr>
          <p:cNvPr id="13" name="Oval 12">
            <a:hlinkClick r:id="rId4" action="ppaction://hlinksldjump"/>
            <a:extLst>
              <a:ext uri="{FF2B5EF4-FFF2-40B4-BE49-F238E27FC236}">
                <a16:creationId xmlns:a16="http://schemas.microsoft.com/office/drawing/2014/main" id="{90747B8C-4885-4B75-A33D-3F19D5B840A6}"/>
              </a:ext>
            </a:extLst>
          </p:cNvPr>
          <p:cNvSpPr/>
          <p:nvPr/>
        </p:nvSpPr>
        <p:spPr>
          <a:xfrm>
            <a:off x="8226425" y="5065713"/>
            <a:ext cx="755650" cy="757237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chapter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Tuffy" panose="020B0603060100000000" pitchFamily="34" charset="0"/>
              </a:rPr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21466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18506"/>
            <a:ext cx="9144000" cy="739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0" y="57210"/>
            <a:ext cx="9144000" cy="6870128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299405" y="549275"/>
            <a:ext cx="8539794" cy="805551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Black"/>
              <a:buChar char="•"/>
            </a:pPr>
            <a:r>
              <a:rPr lang="en-GB" sz="2400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are end of key stage one assessments?</a:t>
            </a:r>
            <a:endParaRPr dirty="0"/>
          </a:p>
        </p:txBody>
      </p:sp>
      <p:pic>
        <p:nvPicPr>
          <p:cNvPr id="58" name="Google Shape;5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68865"/>
            <a:ext cx="9144000" cy="1071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4"/>
          <p:cNvGrpSpPr/>
          <p:nvPr/>
        </p:nvGrpSpPr>
        <p:grpSpPr>
          <a:xfrm>
            <a:off x="299405" y="6581924"/>
            <a:ext cx="920730" cy="153888"/>
            <a:chOff x="299405" y="6581924"/>
            <a:chExt cx="920730" cy="153888"/>
          </a:xfrm>
        </p:grpSpPr>
        <p:sp>
          <p:nvSpPr>
            <p:cNvPr id="60" name="Google Shape;60;p4">
              <a:hlinkClick r:id="rId4" action="ppaction://hlinksldjump"/>
            </p:cNvPr>
            <p:cNvSpPr/>
            <p:nvPr/>
          </p:nvSpPr>
          <p:spPr>
            <a:xfrm rot="-5400000" flipH="1">
              <a:off x="290896" y="6605685"/>
              <a:ext cx="123384" cy="106366"/>
            </a:xfrm>
            <a:prstGeom prst="triangle">
              <a:avLst>
                <a:gd name="adj" fmla="val 50000"/>
              </a:avLst>
            </a:prstGeom>
            <a:solidFill>
              <a:srgbClr val="2A2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4">
              <a:hlinkClick r:id="rId4" action="ppaction://hlinksldjump"/>
            </p:cNvPr>
            <p:cNvSpPr txBox="1"/>
            <p:nvPr/>
          </p:nvSpPr>
          <p:spPr>
            <a:xfrm>
              <a:off x="454395" y="6581924"/>
              <a:ext cx="765740" cy="15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Contents</a:t>
              </a:r>
              <a:endParaRPr/>
            </a:p>
          </p:txBody>
        </p:sp>
      </p:grpSp>
      <p:sp>
        <p:nvSpPr>
          <p:cNvPr id="62" name="Google Shape;62;p4"/>
          <p:cNvSpPr txBox="1"/>
          <p:nvPr/>
        </p:nvSpPr>
        <p:spPr>
          <a:xfrm>
            <a:off x="299405" y="2000457"/>
            <a:ext cx="8539794" cy="2959987"/>
          </a:xfrm>
          <a:prstGeom prst="rect">
            <a:avLst/>
          </a:prstGeom>
          <a:solidFill>
            <a:srgbClr val="FDE7CF"/>
          </a:solidFill>
          <a:ln>
            <a:noFill/>
          </a:ln>
        </p:spPr>
        <p:txBody>
          <a:bodyPr spcFirstLastPara="1" wrap="square" lIns="216000" tIns="216000" rIns="216000" bIns="216000" anchor="t" anchorCtr="0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children are assessed during the last term of year 2 to judge what they have learned over the course of key stage one (years 1 and 2). 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Teachers judge whether each child in their class has achieved the expected standards for the end of key stage one.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Teachers will use a range of evidence to support their judgements, including the children’s results in their national curriculum tests, as well as independent work in class. 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Teachers will judge what a child is able to do independently and align this with the national expectations for a child at the end of key stage one. </a:t>
            </a:r>
          </a:p>
        </p:txBody>
      </p:sp>
      <p:sp>
        <p:nvSpPr>
          <p:cNvPr id="63" name="Google Shape;63;p4"/>
          <p:cNvSpPr txBox="1"/>
          <p:nvPr/>
        </p:nvSpPr>
        <p:spPr>
          <a:xfrm>
            <a:off x="450559" y="1210982"/>
            <a:ext cx="8237486" cy="88407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72000" rIns="108000" bIns="72000" anchor="t" anchorCtr="0">
            <a:spAutoFit/>
          </a:bodyPr>
          <a:lstStyle/>
          <a:p>
            <a:pPr lvl="0" algn="ctr"/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you might know as SATs or Standard Attainment Tests, are national curriculum tests that are usually taken by children at the end of key stage one.</a:t>
            </a:r>
            <a:b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These are just part of the picture.</a:t>
            </a:r>
          </a:p>
        </p:txBody>
      </p:sp>
    </p:spTree>
    <p:extLst>
      <p:ext uri="{BB962C8B-B14F-4D97-AF65-F5344CB8AC3E}">
        <p14:creationId xmlns:p14="http://schemas.microsoft.com/office/powerpoint/2010/main" val="1277889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Teacher Assessments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9600" b="1" dirty="0" err="1" smtClean="0"/>
              <a:t>Maths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30373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234" y="1380931"/>
            <a:ext cx="85748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Standards in </a:t>
            </a:r>
            <a:r>
              <a:rPr lang="en-US" sz="3200" b="1" u="sng" dirty="0" err="1" smtClean="0"/>
              <a:t>Maths</a:t>
            </a:r>
            <a:endParaRPr lang="en-US" sz="3200" b="1" u="sng" dirty="0" smtClean="0"/>
          </a:p>
          <a:p>
            <a:r>
              <a:rPr lang="en-US" sz="2400" u="sng" dirty="0" smtClean="0"/>
              <a:t>Pre Key Stage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Not yet working at Key Stage 1 standards</a:t>
            </a:r>
          </a:p>
          <a:p>
            <a:r>
              <a:rPr lang="en-US" sz="2400" u="sng" dirty="0" smtClean="0"/>
              <a:t>Working Towards Expected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Working within Key Stage 1 standards but not yet reaching the expected standards</a:t>
            </a:r>
          </a:p>
          <a:p>
            <a:r>
              <a:rPr lang="en-US" sz="2400" u="sng" dirty="0" smtClean="0"/>
              <a:t>Working at Expected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Working at the expected standard for children at the end of Key Stage 1</a:t>
            </a:r>
          </a:p>
          <a:p>
            <a:r>
              <a:rPr lang="en-US" sz="2400" u="sng" dirty="0" smtClean="0"/>
              <a:t>Working at Greater Depth within the expected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Working at a deeper level (with more understanding) within standards expected for Key Stage 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279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34" y="1380931"/>
            <a:ext cx="85748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Standards in </a:t>
            </a:r>
            <a:r>
              <a:rPr lang="en-US" sz="3200" b="1" u="sng" dirty="0" err="1" smtClean="0"/>
              <a:t>Maths</a:t>
            </a:r>
            <a:endParaRPr lang="en-US" sz="3200" b="1" u="sng" dirty="0" smtClean="0"/>
          </a:p>
          <a:p>
            <a:pPr algn="ctr"/>
            <a:endParaRPr lang="en-US" sz="3200" b="1" u="sng" dirty="0" smtClean="0"/>
          </a:p>
          <a:p>
            <a:r>
              <a:rPr lang="en-US" sz="2400" u="sng" dirty="0" smtClean="0"/>
              <a:t>How evidence is collected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Watching children complete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Making notes and annotations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Completing </a:t>
            </a:r>
            <a:r>
              <a:rPr lang="en-US" sz="2400" dirty="0" err="1" smtClean="0"/>
              <a:t>maths</a:t>
            </a:r>
            <a:r>
              <a:rPr lang="en-US" sz="2400" dirty="0" smtClean="0"/>
              <a:t> tasks (practical)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Maths</a:t>
            </a:r>
            <a:r>
              <a:rPr lang="en-US" sz="2400" dirty="0" smtClean="0"/>
              <a:t> books (written work)</a:t>
            </a:r>
          </a:p>
        </p:txBody>
      </p:sp>
    </p:spTree>
    <p:extLst>
      <p:ext uri="{BB962C8B-B14F-4D97-AF65-F5344CB8AC3E}">
        <p14:creationId xmlns:p14="http://schemas.microsoft.com/office/powerpoint/2010/main" val="332841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0717" cy="56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2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34" y="1380931"/>
            <a:ext cx="8574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Standards in </a:t>
            </a:r>
            <a:r>
              <a:rPr lang="en-US" sz="3200" b="1" u="sng" dirty="0" err="1" smtClean="0"/>
              <a:t>Maths</a:t>
            </a:r>
            <a:endParaRPr lang="en-US" sz="3200" b="1" u="sng" dirty="0" smtClean="0"/>
          </a:p>
          <a:p>
            <a:pPr algn="ctr"/>
            <a:endParaRPr lang="en-US" sz="3200" b="1" u="sng" dirty="0" smtClean="0"/>
          </a:p>
          <a:p>
            <a:pPr algn="ctr"/>
            <a:r>
              <a:rPr lang="en-US" sz="2400" b="1" dirty="0" smtClean="0"/>
              <a:t>Pre Key Stage 1</a:t>
            </a:r>
          </a:p>
          <a:p>
            <a:pPr algn="ctr"/>
            <a:endParaRPr lang="en-US" sz="2400" u="sng" dirty="0"/>
          </a:p>
          <a:p>
            <a:pPr algn="ctr"/>
            <a:r>
              <a:rPr lang="en-GB" sz="2800" u="sng" dirty="0"/>
              <a:t>https://assets.publishing.service.gov.uk/government/uploads/system/uploads/attachment_data/file/1109303/2021_Pre-key_stage_1_-_pupils_working_below_the_national_curriculum_assessment_standard.pdf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300950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34" y="1380931"/>
            <a:ext cx="8574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Standards in </a:t>
            </a:r>
            <a:r>
              <a:rPr lang="en-US" sz="3200" b="1" u="sng" dirty="0" err="1" smtClean="0"/>
              <a:t>Maths</a:t>
            </a:r>
            <a:endParaRPr lang="en-US" sz="3200" b="1" u="sng" dirty="0" smtClean="0"/>
          </a:p>
          <a:p>
            <a:pPr algn="ctr"/>
            <a:endParaRPr lang="en-US" sz="3200" b="1" u="sng" dirty="0" smtClean="0"/>
          </a:p>
          <a:p>
            <a:pPr algn="ctr"/>
            <a:r>
              <a:rPr lang="en-US" sz="2400" b="1" dirty="0" smtClean="0"/>
              <a:t>Working Towards the Expected Standard</a:t>
            </a:r>
          </a:p>
          <a:p>
            <a:pPr algn="ctr"/>
            <a:r>
              <a:rPr lang="en-US" sz="2400" b="1" dirty="0" smtClean="0"/>
              <a:t>Working at the Expected Standard</a:t>
            </a:r>
          </a:p>
          <a:p>
            <a:pPr algn="ctr"/>
            <a:r>
              <a:rPr lang="en-US" sz="2400" b="1" dirty="0" smtClean="0"/>
              <a:t>Working at Greater Depth Within the Expected Standard</a:t>
            </a:r>
          </a:p>
          <a:p>
            <a:pPr algn="ctr"/>
            <a:endParaRPr lang="en-US" sz="2400" u="sng" dirty="0"/>
          </a:p>
          <a:p>
            <a:pPr algn="ctr"/>
            <a:r>
              <a:rPr lang="en-GB" sz="2400" u="sng" dirty="0">
                <a:hlinkClick r:id="rId2"/>
              </a:rPr>
              <a:t>https://</a:t>
            </a:r>
            <a:r>
              <a:rPr lang="en-GB" sz="2400" u="sng" dirty="0" smtClean="0">
                <a:hlinkClick r:id="rId2"/>
              </a:rPr>
              <a:t>assets.publishing.service.gov.uk/government/uploads/system/uploads/attachment_data/file/763056/2018_key_stage_1_teacher_assessment_exemplification_mathematics.pdf</a:t>
            </a:r>
            <a:r>
              <a:rPr lang="en-GB" sz="2400" u="sng" dirty="0" smtClean="0"/>
              <a:t> </a:t>
            </a:r>
            <a:endParaRPr lang="en-GB" sz="2400" dirty="0"/>
          </a:p>
          <a:p>
            <a:pPr algn="ctr"/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323286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Stage 1 Assessments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“SATs Tests”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72610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er's Digest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F28C1C"/>
      </a:accent1>
      <a:accent2>
        <a:srgbClr val="2A294C"/>
      </a:accent2>
      <a:accent3>
        <a:srgbClr val="3A4F9D"/>
      </a:accent3>
      <a:accent4>
        <a:srgbClr val="7974AA"/>
      </a:accent4>
      <a:accent5>
        <a:srgbClr val="23A7F9"/>
      </a:accent5>
      <a:accent6>
        <a:srgbClr val="E34192"/>
      </a:accent6>
      <a:hlink>
        <a:srgbClr val="2A294C"/>
      </a:hlink>
      <a:folHlink>
        <a:srgbClr val="7974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1168</Words>
  <Application>Microsoft Office PowerPoint</Application>
  <PresentationFormat>On-screen Show (4:3)</PresentationFormat>
  <Paragraphs>138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Roboto</vt:lpstr>
      <vt:lpstr>Tuffy</vt:lpstr>
      <vt:lpstr>Roboto Black</vt:lpstr>
      <vt:lpstr>Arial</vt:lpstr>
      <vt:lpstr>Office Theme</vt:lpstr>
      <vt:lpstr>PowerPoint Presentation</vt:lpstr>
      <vt:lpstr>PowerPoint Presentation</vt:lpstr>
      <vt:lpstr>Teacher Assessments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Stage 1 Assessments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Antonia Hind</dc:creator>
  <cp:lastModifiedBy> </cp:lastModifiedBy>
  <cp:revision>18</cp:revision>
  <dcterms:created xsi:type="dcterms:W3CDTF">2019-03-19T15:37:08Z</dcterms:created>
  <dcterms:modified xsi:type="dcterms:W3CDTF">2023-02-03T09:51:07Z</dcterms:modified>
</cp:coreProperties>
</file>