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4"/>
  </p:notesMasterIdLst>
  <p:sldIdLst>
    <p:sldId id="256" r:id="rId2"/>
    <p:sldId id="265" r:id="rId3"/>
    <p:sldId id="278" r:id="rId4"/>
    <p:sldId id="281" r:id="rId5"/>
    <p:sldId id="282" r:id="rId6"/>
    <p:sldId id="279" r:id="rId7"/>
    <p:sldId id="287" r:id="rId8"/>
    <p:sldId id="286" r:id="rId9"/>
    <p:sldId id="285" r:id="rId10"/>
    <p:sldId id="284" r:id="rId11"/>
    <p:sldId id="280" r:id="rId12"/>
    <p:sldId id="266" r:id="rId13"/>
    <p:sldId id="259" r:id="rId14"/>
    <p:sldId id="270" r:id="rId15"/>
    <p:sldId id="272" r:id="rId16"/>
    <p:sldId id="273" r:id="rId17"/>
    <p:sldId id="274" r:id="rId18"/>
    <p:sldId id="275" r:id="rId19"/>
    <p:sldId id="276" r:id="rId20"/>
    <p:sldId id="277" r:id="rId21"/>
    <p:sldId id="268" r:id="rId22"/>
    <p:sldId id="263"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Roboto Black" panose="020B0604020202020204" charset="0"/>
      <p:bold r:id="rId29"/>
      <p:boldItalic r:id="rId30"/>
    </p:embeddedFont>
    <p:embeddedFont>
      <p:font typeface="Roboto" panose="020B0604020202020204" charset="0"/>
      <p:regular r:id="rId31"/>
      <p:bold r:id="rId32"/>
      <p:italic r:id="rId33"/>
      <p:boldItalic r:id="rId34"/>
    </p:embeddedFont>
    <p:embeddedFont>
      <p:font typeface="Tuffy" panose="020B0603060100000000"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d3gBaZpdUd90JJf9SGGCu+Rg+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BF4DFF-72F8-425C-84C1-588916F6E571}">
  <a:tblStyle styleId="{7EBF4DFF-72F8-425C-84C1-588916F6E571}" styleName="Table_0">
    <a:wholeTbl>
      <a:tcTxStyle b="off" i="off">
        <a:font>
          <a:latin typeface="Roboto"/>
          <a:ea typeface="Roboto"/>
          <a:cs typeface="Robot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DE7"/>
          </a:solidFill>
        </a:fill>
      </a:tcStyle>
    </a:wholeTbl>
    <a:band1H>
      <a:tcTxStyle/>
      <a:tcStyle>
        <a:tcBdr/>
        <a:fill>
          <a:solidFill>
            <a:srgbClr val="FADACB"/>
          </a:solidFill>
        </a:fill>
      </a:tcStyle>
    </a:band1H>
    <a:band2H>
      <a:tcTxStyle/>
      <a:tcStyle>
        <a:tcBdr/>
      </a:tcStyle>
    </a:band2H>
    <a:band1V>
      <a:tcTxStyle/>
      <a:tcStyle>
        <a:tcBdr/>
        <a:fill>
          <a:solidFill>
            <a:srgbClr val="FADACB"/>
          </a:solidFill>
        </a:fill>
      </a:tcStyle>
    </a:band1V>
    <a:band2V>
      <a:tcTxStyle/>
      <a:tcStyle>
        <a:tcBdr/>
      </a:tcStyle>
    </a:band2V>
    <a:lastCol>
      <a:tcTxStyle b="on" i="off">
        <a:font>
          <a:latin typeface="Roboto"/>
          <a:ea typeface="Roboto"/>
          <a:cs typeface="Roboto"/>
        </a:font>
        <a:schemeClr val="lt1"/>
      </a:tcTxStyle>
      <a:tcStyle>
        <a:tcBdr/>
        <a:fill>
          <a:solidFill>
            <a:schemeClr val="accent1"/>
          </a:solidFill>
        </a:fill>
      </a:tcStyle>
    </a:lastCol>
    <a:firstCol>
      <a:tcTxStyle b="on" i="off">
        <a:font>
          <a:latin typeface="Roboto"/>
          <a:ea typeface="Roboto"/>
          <a:cs typeface="Roboto"/>
        </a:font>
        <a:schemeClr val="lt1"/>
      </a:tcTxStyle>
      <a:tcStyle>
        <a:tcBdr/>
        <a:fill>
          <a:solidFill>
            <a:schemeClr val="accent1"/>
          </a:solidFill>
        </a:fill>
      </a:tcStyle>
    </a:firstCol>
    <a:lastRow>
      <a:tcTxStyle b="on" i="off">
        <a:font>
          <a:latin typeface="Roboto"/>
          <a:ea typeface="Roboto"/>
          <a:cs typeface="Robot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oboto"/>
          <a:ea typeface="Roboto"/>
          <a:cs typeface="Robot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D289ECE-7982-4765-BEC7-565CE11D96C0}" styleName="Table_1">
    <a:wholeTbl>
      <a:tcTxStyle b="off" i="off">
        <a:font>
          <a:latin typeface="Roboto"/>
          <a:ea typeface="Roboto"/>
          <a:cs typeface="Roboto"/>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7E8EF"/>
          </a:solidFill>
        </a:fill>
      </a:tcStyle>
    </a:band1H>
    <a:band2H>
      <a:tcTxStyle/>
      <a:tcStyle>
        <a:tcBdr/>
      </a:tcStyle>
    </a:band2H>
    <a:band1V>
      <a:tcTxStyle/>
      <a:tcStyle>
        <a:tcBdr/>
        <a:fill>
          <a:solidFill>
            <a:srgbClr val="E7E8EF"/>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Roboto"/>
          <a:ea typeface="Roboto"/>
          <a:cs typeface="Roboto"/>
        </a:font>
        <a:schemeClr val="lt1"/>
      </a:tcTxStyle>
      <a:tcStyle>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18" autoAdjust="0"/>
  </p:normalViewPr>
  <p:slideViewPr>
    <p:cSldViewPr snapToGrid="0">
      <p:cViewPr varScale="1">
        <p:scale>
          <a:sx n="82" d="100"/>
          <a:sy n="82" d="100"/>
        </p:scale>
        <p:origin x="1474" y="72"/>
      </p:cViewPr>
      <p:guideLst>
        <p:guide orient="horz" pos="2183"/>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 name="Google Shape;2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77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88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16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005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3"/>
        <p:cNvGrpSpPr/>
        <p:nvPr/>
      </p:nvGrpSpPr>
      <p:grpSpPr>
        <a:xfrm>
          <a:off x="0" y="0"/>
          <a:ext cx="0" cy="0"/>
          <a:chOff x="0" y="0"/>
          <a:chExt cx="0" cy="0"/>
        </a:xfrm>
      </p:grpSpPr>
      <p:sp>
        <p:nvSpPr>
          <p:cNvPr id="14" name="Google Shape;14;p11"/>
          <p:cNvSpPr/>
          <p:nvPr/>
        </p:nvSpPr>
        <p:spPr>
          <a:xfrm>
            <a:off x="-6" y="0"/>
            <a:ext cx="9144000" cy="6870128"/>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pic>
        <p:nvPicPr>
          <p:cNvPr id="15" name="Google Shape;15;p11"/>
          <p:cNvPicPr preferRelativeResize="0"/>
          <p:nvPr/>
        </p:nvPicPr>
        <p:blipFill rotWithShape="1">
          <a:blip r:embed="rId2">
            <a:alphaModFix/>
          </a:blip>
          <a:srcRect/>
          <a:stretch/>
        </p:blipFill>
        <p:spPr>
          <a:xfrm>
            <a:off x="0" y="0"/>
            <a:ext cx="9144000" cy="334380"/>
          </a:xfrm>
          <a:prstGeom prst="rect">
            <a:avLst/>
          </a:prstGeom>
          <a:noFill/>
          <a:ln>
            <a:noFill/>
          </a:ln>
        </p:spPr>
      </p:pic>
      <p:pic>
        <p:nvPicPr>
          <p:cNvPr id="16" name="Google Shape;16;p11"/>
          <p:cNvPicPr preferRelativeResize="0"/>
          <p:nvPr/>
        </p:nvPicPr>
        <p:blipFill rotWithShape="1">
          <a:blip r:embed="rId3">
            <a:alphaModFix/>
          </a:blip>
          <a:srcRect/>
          <a:stretch/>
        </p:blipFill>
        <p:spPr>
          <a:xfrm>
            <a:off x="0" y="6768865"/>
            <a:ext cx="9144000" cy="107173"/>
          </a:xfrm>
          <a:prstGeom prst="rect">
            <a:avLst/>
          </a:prstGeom>
          <a:solidFill>
            <a:srgbClr val="29294D"/>
          </a:solid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4"/>
        <p:cNvGrpSpPr/>
        <p:nvPr/>
      </p:nvGrpSpPr>
      <p:grpSpPr>
        <a:xfrm>
          <a:off x="0" y="0"/>
          <a:ext cx="0" cy="0"/>
          <a:chOff x="0" y="0"/>
          <a:chExt cx="0" cy="0"/>
        </a:xfrm>
      </p:grpSpPr>
      <p:pic>
        <p:nvPicPr>
          <p:cNvPr id="25" name="Google Shape;25;p13"/>
          <p:cNvPicPr preferRelativeResize="0"/>
          <p:nvPr/>
        </p:nvPicPr>
        <p:blipFill rotWithShape="1">
          <a:blip r:embed="rId2">
            <a:alphaModFix/>
          </a:blip>
          <a:srcRect/>
          <a:stretch/>
        </p:blipFill>
        <p:spPr>
          <a:xfrm>
            <a:off x="8522767" y="6196125"/>
            <a:ext cx="576495" cy="5807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9822BFB-A646-164E-9246-377B822F1668}"/>
              </a:ext>
            </a:extLst>
          </p:cNvPr>
          <p:cNvSpPr>
            <a:spLocks noGrp="1"/>
          </p:cNvSpPr>
          <p:nvPr>
            <p:ph type="dt" sz="half" idx="10"/>
          </p:nvPr>
        </p:nvSpPr>
        <p:spPr/>
        <p:txBody>
          <a:bodyPr/>
          <a:lstStyle>
            <a:lvl1pPr>
              <a:defRPr/>
            </a:lvl1pPr>
          </a:lstStyle>
          <a:p>
            <a:pPr>
              <a:defRPr/>
            </a:pPr>
            <a:fld id="{C71504E7-7164-9146-9EC4-10CA943EFDC3}" type="datetimeFigureOut">
              <a:rPr lang="en-GB"/>
              <a:pPr>
                <a:defRPr/>
              </a:pPr>
              <a:t>03/02/2023</a:t>
            </a:fld>
            <a:endParaRPr lang="en-GB"/>
          </a:p>
        </p:txBody>
      </p:sp>
      <p:sp>
        <p:nvSpPr>
          <p:cNvPr id="5" name="Footer Placeholder 4">
            <a:extLst>
              <a:ext uri="{FF2B5EF4-FFF2-40B4-BE49-F238E27FC236}">
                <a16:creationId xmlns:a16="http://schemas.microsoft.com/office/drawing/2014/main" id="{EF074EBE-ABA6-F945-ADB0-BC894FD1E4D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740C80A-75C9-8747-A6B1-2924135DAD74}"/>
              </a:ext>
            </a:extLst>
          </p:cNvPr>
          <p:cNvSpPr>
            <a:spLocks noGrp="1"/>
          </p:cNvSpPr>
          <p:nvPr>
            <p:ph type="sldNum" sz="quarter" idx="12"/>
          </p:nvPr>
        </p:nvSpPr>
        <p:spPr/>
        <p:txBody>
          <a:bodyPr/>
          <a:lstStyle>
            <a:lvl1pPr>
              <a:defRPr/>
            </a:lvl1pPr>
          </a:lstStyle>
          <a:p>
            <a:fld id="{A3731B77-0C9B-8B4E-8E25-19D1D39D6063}" type="slidenum">
              <a:rPr lang="en-GB" altLang="en-US"/>
              <a:pPr/>
              <a:t>‹#›</a:t>
            </a:fld>
            <a:endParaRPr lang="en-GB" altLang="en-US"/>
          </a:p>
        </p:txBody>
      </p:sp>
    </p:spTree>
    <p:extLst>
      <p:ext uri="{BB962C8B-B14F-4D97-AF65-F5344CB8AC3E}">
        <p14:creationId xmlns:p14="http://schemas.microsoft.com/office/powerpoint/2010/main" val="25522418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Shape 9"/>
        <p:cNvGrpSpPr/>
        <p:nvPr/>
      </p:nvGrpSpPr>
      <p:grpSpPr>
        <a:xfrm>
          <a:off x="0" y="0"/>
          <a:ext cx="0" cy="0"/>
          <a:chOff x="0" y="0"/>
          <a:chExt cx="0" cy="0"/>
        </a:xfrm>
      </p:grpSpPr>
      <p:sp>
        <p:nvSpPr>
          <p:cNvPr id="10" name="Google Shape;10;p9"/>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rmAutofit/>
          </a:bodyPr>
          <a:lstStyle>
            <a:lvl1pPr marR="0" lvl="0" algn="l" rtl="0">
              <a:lnSpc>
                <a:spcPct val="90000"/>
              </a:lnSpc>
              <a:spcBef>
                <a:spcPts val="0"/>
              </a:spcBef>
              <a:spcAft>
                <a:spcPts val="0"/>
              </a:spcAft>
              <a:buClr>
                <a:srgbClr val="1C1C1C"/>
              </a:buClr>
              <a:buSzPts val="4000"/>
              <a:buFont typeface="Roboto"/>
              <a:buNone/>
              <a:defRPr sz="4000" b="1" i="0" u="none" strike="noStrike" cap="none">
                <a:solidFill>
                  <a:srgbClr val="1C1C1C"/>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rm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Roboto"/>
                <a:ea typeface="Roboto"/>
                <a:cs typeface="Roboto"/>
                <a:sym typeface="Roboto"/>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Roboto"/>
                <a:ea typeface="Roboto"/>
                <a:cs typeface="Roboto"/>
                <a:sym typeface="Roboto"/>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Roboto"/>
                <a:ea typeface="Roboto"/>
                <a:cs typeface="Roboto"/>
                <a:sym typeface="Roboto"/>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Roboto"/>
                <a:ea typeface="Roboto"/>
                <a:cs typeface="Roboto"/>
                <a:sym typeface="Roboto"/>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_m-i4fRBjCU" TargetMode="External"/><Relationship Id="rId2" Type="http://schemas.openxmlformats.org/officeDocument/2006/relationships/hyperlink" Target="https://www.gov.uk/government/publications/ks1-english-reading-exemplification-working-at-greater-depth-within-the-expected-standar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slide" Target="slide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slide" Target="slide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sats-papers.co.uk/" TargetMode="External"/><Relationship Id="rId5" Type="http://schemas.openxmlformats.org/officeDocument/2006/relationships/slide" Target="slide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gov.uk/government/publications/pre-key-stage-english-language-comprehension-and-reading-exemplific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p-L6vauvhu4" TargetMode="External"/><Relationship Id="rId2" Type="http://schemas.openxmlformats.org/officeDocument/2006/relationships/hyperlink" Target="https://www.gov.uk/government/publications/ks1-english-reading-exemplification-working-towards-the-expected-standar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HXfgMv5hTrs" TargetMode="External"/><Relationship Id="rId2" Type="http://schemas.openxmlformats.org/officeDocument/2006/relationships/hyperlink" Target="https://www.gov.uk/government/publications/ks1-english-reading-exemplification-working-at-the-expected-standar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1"/>
          <p:cNvSpPr/>
          <p:nvPr/>
        </p:nvSpPr>
        <p:spPr>
          <a:xfrm>
            <a:off x="0" y="0"/>
            <a:ext cx="9144000" cy="1665843"/>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a:ea typeface="Roboto"/>
              <a:cs typeface="Roboto"/>
              <a:sym typeface="Roboto"/>
            </a:endParaRPr>
          </a:p>
        </p:txBody>
      </p:sp>
      <p:sp>
        <p:nvSpPr>
          <p:cNvPr id="31" name="Google Shape;31;p1"/>
          <p:cNvSpPr/>
          <p:nvPr/>
        </p:nvSpPr>
        <p:spPr>
          <a:xfrm>
            <a:off x="0" y="1665843"/>
            <a:ext cx="9144000" cy="5619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a:ea typeface="Roboto"/>
              <a:cs typeface="Roboto"/>
              <a:sym typeface="Roboto"/>
            </a:endParaRPr>
          </a:p>
        </p:txBody>
      </p:sp>
      <p:pic>
        <p:nvPicPr>
          <p:cNvPr id="33" name="Google Shape;33;p1"/>
          <p:cNvPicPr preferRelativeResize="0"/>
          <p:nvPr/>
        </p:nvPicPr>
        <p:blipFill rotWithShape="1">
          <a:blip r:embed="rId3">
            <a:alphaModFix/>
          </a:blip>
          <a:srcRect/>
          <a:stretch/>
        </p:blipFill>
        <p:spPr>
          <a:xfrm>
            <a:off x="0" y="6118506"/>
            <a:ext cx="9144000" cy="739494"/>
          </a:xfrm>
          <a:prstGeom prst="rect">
            <a:avLst/>
          </a:prstGeom>
          <a:noFill/>
          <a:ln>
            <a:noFill/>
          </a:ln>
        </p:spPr>
      </p:pic>
      <p:sp>
        <p:nvSpPr>
          <p:cNvPr id="34" name="Google Shape;34;p1"/>
          <p:cNvSpPr txBox="1"/>
          <p:nvPr/>
        </p:nvSpPr>
        <p:spPr>
          <a:xfrm>
            <a:off x="443061" y="557847"/>
            <a:ext cx="8341710"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300" b="0" i="0" u="none" strike="noStrike" cap="none" dirty="0">
                <a:solidFill>
                  <a:schemeClr val="dk1"/>
                </a:solidFill>
                <a:latin typeface="Roboto Black"/>
                <a:ea typeface="Roboto Black"/>
                <a:cs typeface="Roboto Black"/>
                <a:sym typeface="Roboto Black"/>
              </a:rPr>
              <a:t>End of Key Stage One Assessments </a:t>
            </a:r>
            <a:r>
              <a:rPr lang="en-GB" sz="3300" b="0" i="0" u="none" strike="noStrike" cap="none" dirty="0" smtClean="0">
                <a:solidFill>
                  <a:schemeClr val="dk1"/>
                </a:solidFill>
                <a:latin typeface="Roboto Black"/>
                <a:ea typeface="Roboto Black"/>
                <a:cs typeface="Roboto Black"/>
                <a:sym typeface="Roboto Black"/>
              </a:rPr>
              <a:t>2023</a:t>
            </a:r>
          </a:p>
          <a:p>
            <a:pPr marL="0" marR="0" lvl="0" indent="0" algn="ctr" rtl="0">
              <a:spcBef>
                <a:spcPts val="0"/>
              </a:spcBef>
              <a:spcAft>
                <a:spcPts val="0"/>
              </a:spcAft>
              <a:buNone/>
            </a:pPr>
            <a:r>
              <a:rPr lang="en-US" sz="3300" smtClean="0">
                <a:solidFill>
                  <a:schemeClr val="dk1"/>
                </a:solidFill>
                <a:latin typeface="Roboto Black"/>
                <a:ea typeface="Roboto Black"/>
                <a:sym typeface="Roboto Black"/>
              </a:rPr>
              <a:t>READING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234" y="1380931"/>
            <a:ext cx="8574832" cy="4031873"/>
          </a:xfrm>
          <a:prstGeom prst="rect">
            <a:avLst/>
          </a:prstGeom>
          <a:noFill/>
        </p:spPr>
        <p:txBody>
          <a:bodyPr wrap="square" rtlCol="0">
            <a:spAutoFit/>
          </a:bodyPr>
          <a:lstStyle/>
          <a:p>
            <a:pPr algn="ctr"/>
            <a:r>
              <a:rPr lang="en-US" sz="3200" b="1" u="sng" dirty="0" smtClean="0"/>
              <a:t>Standards in Reading</a:t>
            </a:r>
          </a:p>
          <a:p>
            <a:pPr algn="ctr"/>
            <a:endParaRPr lang="en-US" sz="3200" b="1" u="sng" dirty="0" smtClean="0"/>
          </a:p>
          <a:p>
            <a:r>
              <a:rPr lang="en-US" sz="2400" u="sng" dirty="0" smtClean="0"/>
              <a:t>Working at Greater Depth Within the Expected Standards</a:t>
            </a:r>
          </a:p>
          <a:p>
            <a:endParaRPr lang="en-US" sz="2400" u="sng" dirty="0" smtClean="0"/>
          </a:p>
          <a:p>
            <a:pPr algn="ctr"/>
            <a:r>
              <a:rPr lang="en-GB" sz="2400" u="sng" dirty="0">
                <a:hlinkClick r:id="rId2"/>
              </a:rPr>
              <a:t>https://</a:t>
            </a:r>
            <a:r>
              <a:rPr lang="en-GB" sz="2400" u="sng" dirty="0" smtClean="0">
                <a:hlinkClick r:id="rId2"/>
              </a:rPr>
              <a:t>www.gov.uk/government/publications/ks1-english-reading-exemplification-working-at-greater-depth-within-the-expected-standard</a:t>
            </a:r>
            <a:endParaRPr lang="en-GB" sz="2400" u="sng" dirty="0" smtClean="0"/>
          </a:p>
          <a:p>
            <a:pPr algn="ctr"/>
            <a:endParaRPr lang="en-GB" sz="2400" dirty="0"/>
          </a:p>
          <a:p>
            <a:pPr algn="ctr"/>
            <a:r>
              <a:rPr lang="en-GB" sz="2400" u="sng" dirty="0">
                <a:hlinkClick r:id="rId3"/>
              </a:rPr>
              <a:t>https://youtu.be/_m-i4fRBjCU</a:t>
            </a:r>
            <a:r>
              <a:rPr lang="en-GB" sz="2400" dirty="0"/>
              <a:t> </a:t>
            </a:r>
          </a:p>
          <a:p>
            <a:pPr algn="ctr"/>
            <a:endParaRPr lang="en-US" sz="2400" u="sng" dirty="0" smtClean="0"/>
          </a:p>
        </p:txBody>
      </p:sp>
    </p:spTree>
    <p:extLst>
      <p:ext uri="{BB962C8B-B14F-4D97-AF65-F5344CB8AC3E}">
        <p14:creationId xmlns:p14="http://schemas.microsoft.com/office/powerpoint/2010/main" val="404871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Stage 1 Assessments</a:t>
            </a:r>
            <a:endParaRPr lang="en-GB" dirty="0"/>
          </a:p>
        </p:txBody>
      </p:sp>
      <p:sp>
        <p:nvSpPr>
          <p:cNvPr id="3" name="Subtitle 2"/>
          <p:cNvSpPr>
            <a:spLocks noGrp="1"/>
          </p:cNvSpPr>
          <p:nvPr>
            <p:ph type="subTitle" idx="1"/>
          </p:nvPr>
        </p:nvSpPr>
        <p:spPr/>
        <p:txBody>
          <a:bodyPr>
            <a:normAutofit/>
          </a:bodyPr>
          <a:lstStyle/>
          <a:p>
            <a:r>
              <a:rPr lang="en-US" sz="6000" dirty="0" smtClean="0"/>
              <a:t>“SATs Tests”</a:t>
            </a:r>
            <a:endParaRPr lang="en-GB" sz="6000" dirty="0"/>
          </a:p>
        </p:txBody>
      </p:sp>
    </p:spTree>
    <p:extLst>
      <p:ext uri="{BB962C8B-B14F-4D97-AF65-F5344CB8AC3E}">
        <p14:creationId xmlns:p14="http://schemas.microsoft.com/office/powerpoint/2010/main" val="272610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p:nvPr/>
        </p:nvSpPr>
        <p:spPr>
          <a:xfrm>
            <a:off x="0" y="57210"/>
            <a:ext cx="9144000" cy="6870128"/>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56" name="Google Shape;56;p4"/>
          <p:cNvSpPr txBox="1"/>
          <p:nvPr/>
        </p:nvSpPr>
        <p:spPr>
          <a:xfrm>
            <a:off x="299405" y="549275"/>
            <a:ext cx="8539794" cy="805551"/>
          </a:xfrm>
          <a:prstGeom prst="rect">
            <a:avLst/>
          </a:prstGeom>
          <a:solidFill>
            <a:srgbClr val="FDE7CF"/>
          </a:solidFill>
          <a:ln>
            <a:noFill/>
          </a:ln>
        </p:spPr>
        <p:txBody>
          <a:bodyPr spcFirstLastPara="1" wrap="square" lIns="216000" tIns="216000" rIns="216000" bIns="216000" anchor="t" anchorCtr="0">
            <a:spAutoFit/>
          </a:bodyPr>
          <a:lstStyle/>
          <a:p>
            <a:pPr marL="285750" marR="0" lvl="0" indent="-285750" algn="just" rtl="0">
              <a:spcBef>
                <a:spcPts val="0"/>
              </a:spcBef>
              <a:spcAft>
                <a:spcPts val="0"/>
              </a:spcAft>
              <a:buClr>
                <a:schemeClr val="dk1"/>
              </a:buClr>
              <a:buSzPts val="2400"/>
              <a:buFont typeface="Roboto Black"/>
              <a:buChar char="•"/>
            </a:pPr>
            <a:r>
              <a:rPr lang="en-GB" sz="2400" dirty="0">
                <a:solidFill>
                  <a:schemeClr val="dk1"/>
                </a:solidFill>
                <a:latin typeface="Roboto Black"/>
                <a:ea typeface="Roboto Black"/>
                <a:cs typeface="Roboto Black"/>
                <a:sym typeface="Roboto Black"/>
              </a:rPr>
              <a:t>What are children tested on?</a:t>
            </a:r>
            <a:endParaRPr dirty="0"/>
          </a:p>
        </p:txBody>
      </p:sp>
      <p:pic>
        <p:nvPicPr>
          <p:cNvPr id="57" name="Google Shape;57;p4"/>
          <p:cNvPicPr preferRelativeResize="0"/>
          <p:nvPr/>
        </p:nvPicPr>
        <p:blipFill rotWithShape="1">
          <a:blip r:embed="rId3">
            <a:alphaModFix/>
          </a:blip>
          <a:srcRect/>
          <a:stretch/>
        </p:blipFill>
        <p:spPr>
          <a:xfrm>
            <a:off x="0" y="0"/>
            <a:ext cx="9144000" cy="334380"/>
          </a:xfrm>
          <a:prstGeom prst="rect">
            <a:avLst/>
          </a:prstGeom>
          <a:noFill/>
          <a:ln>
            <a:noFill/>
          </a:ln>
        </p:spPr>
      </p:pic>
      <p:pic>
        <p:nvPicPr>
          <p:cNvPr id="58" name="Google Shape;58;p4"/>
          <p:cNvPicPr preferRelativeResize="0"/>
          <p:nvPr/>
        </p:nvPicPr>
        <p:blipFill rotWithShape="1">
          <a:blip r:embed="rId4">
            <a:alphaModFix/>
          </a:blip>
          <a:srcRect/>
          <a:stretch/>
        </p:blipFill>
        <p:spPr>
          <a:xfrm>
            <a:off x="0" y="6768865"/>
            <a:ext cx="9144000" cy="107173"/>
          </a:xfrm>
          <a:prstGeom prst="rect">
            <a:avLst/>
          </a:prstGeom>
          <a:noFill/>
          <a:ln>
            <a:noFill/>
          </a:ln>
        </p:spPr>
      </p:pic>
      <p:grpSp>
        <p:nvGrpSpPr>
          <p:cNvPr id="59" name="Google Shape;59;p4"/>
          <p:cNvGrpSpPr/>
          <p:nvPr/>
        </p:nvGrpSpPr>
        <p:grpSpPr>
          <a:xfrm>
            <a:off x="299405" y="6581924"/>
            <a:ext cx="920730" cy="153888"/>
            <a:chOff x="299405" y="6581924"/>
            <a:chExt cx="920730" cy="153888"/>
          </a:xfrm>
        </p:grpSpPr>
        <p:sp>
          <p:nvSpPr>
            <p:cNvPr id="60" name="Google Shape;60;p4">
              <a:hlinkClick r:id="rId5" action="ppaction://hlinksldjump"/>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61" name="Google Shape;61;p4">
              <a:hlinkClick r:id="rId5" action="ppaction://hlinksldjump"/>
            </p:cNvPr>
            <p:cNvSpPr txBox="1"/>
            <p:nvPr/>
          </p:nvSpPr>
          <p:spPr>
            <a:xfrm>
              <a:off x="454395" y="6581924"/>
              <a:ext cx="765740"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65" name="Google Shape;65;p4"/>
          <p:cNvSpPr txBox="1"/>
          <p:nvPr/>
        </p:nvSpPr>
        <p:spPr>
          <a:xfrm>
            <a:off x="405771" y="1513576"/>
            <a:ext cx="2529207" cy="2076659"/>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2800" b="1" dirty="0">
                <a:solidFill>
                  <a:schemeClr val="lt2"/>
                </a:solidFill>
                <a:latin typeface="Roboto"/>
                <a:ea typeface="Roboto"/>
                <a:cs typeface="Roboto"/>
                <a:sym typeface="Roboto"/>
              </a:rPr>
              <a:t>Maths</a:t>
            </a:r>
            <a:endParaRPr sz="2400" b="1" dirty="0"/>
          </a:p>
        </p:txBody>
      </p:sp>
      <p:sp>
        <p:nvSpPr>
          <p:cNvPr id="66" name="Google Shape;66;p4"/>
          <p:cNvSpPr txBox="1"/>
          <p:nvPr/>
        </p:nvSpPr>
        <p:spPr>
          <a:xfrm>
            <a:off x="2934978" y="1505516"/>
            <a:ext cx="5803251" cy="2085983"/>
          </a:xfrm>
          <a:prstGeom prst="rect">
            <a:avLst/>
          </a:prstGeom>
          <a:solidFill>
            <a:srgbClr val="D2D8EF"/>
          </a:solidFill>
          <a:ln>
            <a:noFill/>
          </a:ln>
        </p:spPr>
        <p:txBody>
          <a:bodyPr spcFirstLastPara="1" wrap="square" lIns="108000" tIns="108000" rIns="108000" bIns="108000" anchor="t" anchorCtr="0">
            <a:noAutofit/>
          </a:bodyPr>
          <a:lstStyle/>
          <a:p>
            <a:pPr lvl="0"/>
            <a:r>
              <a:rPr lang="en-GB" sz="1600" b="1" dirty="0">
                <a:solidFill>
                  <a:schemeClr val="dk1"/>
                </a:solidFill>
                <a:latin typeface="Roboto"/>
                <a:ea typeface="Roboto"/>
                <a:cs typeface="Roboto"/>
                <a:sym typeface="Roboto"/>
              </a:rPr>
              <a:t>Paper 1 - Arithmetic </a:t>
            </a:r>
            <a:r>
              <a:rPr lang="en-GB" sz="1600" b="1" dirty="0" smtClean="0">
                <a:solidFill>
                  <a:schemeClr val="dk1"/>
                </a:solidFill>
                <a:latin typeface="Roboto"/>
                <a:ea typeface="Roboto"/>
                <a:cs typeface="Roboto"/>
                <a:sym typeface="Roboto"/>
              </a:rPr>
              <a:t>(approximately 20 </a:t>
            </a:r>
            <a:r>
              <a:rPr lang="en-GB" sz="1600" b="1" dirty="0">
                <a:solidFill>
                  <a:schemeClr val="dk1"/>
                </a:solidFill>
                <a:latin typeface="Roboto"/>
                <a:ea typeface="Roboto"/>
                <a:cs typeface="Roboto"/>
                <a:sym typeface="Roboto"/>
              </a:rPr>
              <a:t>minutes)</a:t>
            </a:r>
          </a:p>
          <a:p>
            <a:pPr lvl="0"/>
            <a:r>
              <a:rPr lang="en-GB" sz="1600" dirty="0">
                <a:solidFill>
                  <a:schemeClr val="dk1"/>
                </a:solidFill>
                <a:latin typeface="Roboto"/>
                <a:ea typeface="Roboto"/>
                <a:cs typeface="Roboto"/>
                <a:sym typeface="Roboto"/>
              </a:rPr>
              <a:t>Addition, subtraction, multiplication and division, including finding fractions. </a:t>
            </a:r>
          </a:p>
          <a:p>
            <a:pPr lvl="0"/>
            <a:r>
              <a:rPr lang="en-GB" sz="1600" b="1" dirty="0">
                <a:solidFill>
                  <a:schemeClr val="dk1"/>
                </a:solidFill>
                <a:latin typeface="Roboto"/>
                <a:ea typeface="Roboto"/>
                <a:cs typeface="Roboto"/>
                <a:sym typeface="Roboto"/>
              </a:rPr>
              <a:t>Paper 2 - Reasoning (approximately 35 minutes) </a:t>
            </a:r>
          </a:p>
          <a:p>
            <a:pPr lvl="0"/>
            <a:r>
              <a:rPr lang="en-GB" sz="1600" dirty="0">
                <a:solidFill>
                  <a:schemeClr val="dk1"/>
                </a:solidFill>
                <a:latin typeface="Roboto"/>
                <a:ea typeface="Roboto"/>
                <a:cs typeface="Roboto"/>
                <a:sym typeface="Roboto"/>
              </a:rPr>
              <a:t>Solving problems and reasoning. 5 questions are read aloud and children have </a:t>
            </a:r>
            <a:r>
              <a:rPr lang="en-GB" sz="1600" b="1" dirty="0">
                <a:solidFill>
                  <a:schemeClr val="dk1"/>
                </a:solidFill>
                <a:latin typeface="Roboto"/>
                <a:ea typeface="Roboto"/>
                <a:cs typeface="Roboto"/>
                <a:sym typeface="Roboto"/>
              </a:rPr>
              <a:t>approximately </a:t>
            </a:r>
            <a:r>
              <a:rPr lang="en-GB" sz="1600" dirty="0" smtClean="0">
                <a:solidFill>
                  <a:schemeClr val="dk1"/>
                </a:solidFill>
                <a:latin typeface="Roboto"/>
                <a:ea typeface="Roboto"/>
                <a:cs typeface="Roboto"/>
                <a:sym typeface="Roboto"/>
              </a:rPr>
              <a:t>30 </a:t>
            </a:r>
            <a:r>
              <a:rPr lang="en-GB" sz="1600" dirty="0">
                <a:solidFill>
                  <a:schemeClr val="dk1"/>
                </a:solidFill>
                <a:latin typeface="Roboto"/>
                <a:ea typeface="Roboto"/>
                <a:cs typeface="Roboto"/>
                <a:sym typeface="Roboto"/>
              </a:rPr>
              <a:t>minutes to answer the rest of the questions independently. </a:t>
            </a:r>
          </a:p>
        </p:txBody>
      </p:sp>
      <p:sp>
        <p:nvSpPr>
          <p:cNvPr id="16" name="Google Shape;65;p4">
            <a:extLst>
              <a:ext uri="{FF2B5EF4-FFF2-40B4-BE49-F238E27FC236}">
                <a16:creationId xmlns:a16="http://schemas.microsoft.com/office/drawing/2014/main" id="{201B100A-7106-4A28-8451-07BC41A19C4B}"/>
              </a:ext>
            </a:extLst>
          </p:cNvPr>
          <p:cNvSpPr txBox="1"/>
          <p:nvPr/>
        </p:nvSpPr>
        <p:spPr>
          <a:xfrm>
            <a:off x="405771" y="3750837"/>
            <a:ext cx="2529207" cy="2470659"/>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2800" b="1" dirty="0">
                <a:solidFill>
                  <a:schemeClr val="lt2"/>
                </a:solidFill>
                <a:latin typeface="Roboto"/>
                <a:ea typeface="Roboto"/>
                <a:cs typeface="Roboto"/>
                <a:sym typeface="Roboto"/>
              </a:rPr>
              <a:t>English Reading</a:t>
            </a:r>
            <a:endParaRPr sz="2400" b="1" dirty="0"/>
          </a:p>
        </p:txBody>
      </p:sp>
      <p:sp>
        <p:nvSpPr>
          <p:cNvPr id="17" name="Google Shape;66;p4">
            <a:extLst>
              <a:ext uri="{FF2B5EF4-FFF2-40B4-BE49-F238E27FC236}">
                <a16:creationId xmlns:a16="http://schemas.microsoft.com/office/drawing/2014/main" id="{E02456D3-B651-4B2C-97DC-0D447C61428E}"/>
              </a:ext>
            </a:extLst>
          </p:cNvPr>
          <p:cNvSpPr txBox="1"/>
          <p:nvPr/>
        </p:nvSpPr>
        <p:spPr>
          <a:xfrm>
            <a:off x="2934978" y="3742777"/>
            <a:ext cx="5803251" cy="2481752"/>
          </a:xfrm>
          <a:prstGeom prst="rect">
            <a:avLst/>
          </a:prstGeom>
          <a:solidFill>
            <a:srgbClr val="D2D8EF"/>
          </a:solidFill>
          <a:ln>
            <a:noFill/>
          </a:ln>
        </p:spPr>
        <p:txBody>
          <a:bodyPr spcFirstLastPara="1" wrap="square" lIns="108000" tIns="108000" rIns="108000" bIns="108000" anchor="t" anchorCtr="0">
            <a:noAutofit/>
          </a:bodyPr>
          <a:lstStyle/>
          <a:p>
            <a:pPr lvl="0"/>
            <a:r>
              <a:rPr lang="en-GB" sz="1600" dirty="0">
                <a:solidFill>
                  <a:schemeClr val="dk1"/>
                </a:solidFill>
                <a:latin typeface="Roboto"/>
                <a:ea typeface="Roboto"/>
                <a:cs typeface="Roboto"/>
                <a:sym typeface="Roboto"/>
              </a:rPr>
              <a:t>Both reading papers contain a variety of texts which increase in difficulty. Paper 2 is more challenging that paper 1. </a:t>
            </a:r>
          </a:p>
          <a:p>
            <a:pPr lvl="0"/>
            <a:r>
              <a:rPr lang="en-GB" sz="1600" b="1" dirty="0">
                <a:solidFill>
                  <a:schemeClr val="dk1"/>
                </a:solidFill>
                <a:latin typeface="Roboto"/>
                <a:ea typeface="Roboto"/>
                <a:cs typeface="Roboto"/>
                <a:sym typeface="Roboto"/>
              </a:rPr>
              <a:t>Paper 1 (approximately 30 minutes)</a:t>
            </a:r>
          </a:p>
          <a:p>
            <a:pPr lvl="0"/>
            <a:r>
              <a:rPr lang="en-GB" sz="1600" dirty="0">
                <a:solidFill>
                  <a:schemeClr val="dk1"/>
                </a:solidFill>
                <a:latin typeface="Roboto"/>
                <a:ea typeface="Roboto"/>
                <a:cs typeface="Roboto"/>
                <a:sym typeface="Roboto"/>
              </a:rPr>
              <a:t>Short sections of text for the children to read with questions underneath for them to answer.</a:t>
            </a:r>
          </a:p>
          <a:p>
            <a:pPr lvl="0"/>
            <a:r>
              <a:rPr lang="en-GB" sz="1600" b="1" dirty="0">
                <a:solidFill>
                  <a:schemeClr val="dk1"/>
                </a:solidFill>
                <a:latin typeface="Roboto"/>
                <a:ea typeface="Roboto"/>
                <a:cs typeface="Roboto"/>
                <a:sym typeface="Roboto"/>
              </a:rPr>
              <a:t>Paper 2 (approximately 40 minutes) </a:t>
            </a:r>
          </a:p>
          <a:p>
            <a:pPr lvl="0"/>
            <a:r>
              <a:rPr lang="en-GB" sz="1600" dirty="0">
                <a:solidFill>
                  <a:schemeClr val="dk1"/>
                </a:solidFill>
                <a:latin typeface="Roboto"/>
                <a:ea typeface="Roboto"/>
                <a:cs typeface="Roboto"/>
                <a:sym typeface="Roboto"/>
              </a:rPr>
              <a:t>A reading booklet with texts and a question booklet to record answers in.</a:t>
            </a:r>
          </a:p>
        </p:txBody>
      </p:sp>
    </p:spTree>
    <p:extLst>
      <p:ext uri="{BB962C8B-B14F-4D97-AF65-F5344CB8AC3E}">
        <p14:creationId xmlns:p14="http://schemas.microsoft.com/office/powerpoint/2010/main" val="2035747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par>
                                <p:cTn id="8" presetID="10" presetClass="entr" presetSubtype="0" fill="hold" nodeType="withEffect">
                                  <p:stCondLst>
                                    <p:cond delay="1000"/>
                                  </p:stCondLst>
                                  <p:childTnLst>
                                    <p:set>
                                      <p:cBhvr>
                                        <p:cTn id="9" dur="1" fill="hold">
                                          <p:stCondLst>
                                            <p:cond delay="0"/>
                                          </p:stCondLst>
                                        </p:cTn>
                                        <p:tgtEl>
                                          <p:spTgt spid="56">
                                            <p:txEl>
                                              <p:pRg st="0" end="0"/>
                                            </p:txEl>
                                          </p:spTgt>
                                        </p:tgtEl>
                                        <p:attrNameLst>
                                          <p:attrName>style.visibility</p:attrName>
                                        </p:attrNameLst>
                                      </p:cBhvr>
                                      <p:to>
                                        <p:strVal val="visible"/>
                                      </p:to>
                                    </p:set>
                                    <p:animEffect transition="in" filter="fade">
                                      <p:cBhvr>
                                        <p:cTn id="10" dur="500"/>
                                        <p:tgtEl>
                                          <p:spTgt spid="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1000"/>
                                        <p:tgtEl>
                                          <p:spTgt spid="65"/>
                                        </p:tgtEl>
                                      </p:cBhvr>
                                    </p:animEffect>
                                  </p:childTnLst>
                                </p:cTn>
                              </p:par>
                              <p:par>
                                <p:cTn id="16" presetID="10" presetClass="entr" presetSubtype="0" fill="hold" nodeType="withEffect">
                                  <p:stCondLst>
                                    <p:cond delay="100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par>
                                <p:cTn id="24" presetID="10" presetClass="entr" presetSubtype="0" fill="hold" nodeType="withEffect">
                                  <p:stCondLst>
                                    <p:cond delay="10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p:nvPr/>
        </p:nvSpPr>
        <p:spPr>
          <a:xfrm>
            <a:off x="0" y="57210"/>
            <a:ext cx="9144000" cy="6870128"/>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56" name="Google Shape;56;p4"/>
          <p:cNvSpPr txBox="1"/>
          <p:nvPr/>
        </p:nvSpPr>
        <p:spPr>
          <a:xfrm>
            <a:off x="299405" y="549275"/>
            <a:ext cx="8539794" cy="805551"/>
          </a:xfrm>
          <a:prstGeom prst="rect">
            <a:avLst/>
          </a:prstGeom>
          <a:solidFill>
            <a:srgbClr val="FDE7CF"/>
          </a:solidFill>
          <a:ln>
            <a:noFill/>
          </a:ln>
        </p:spPr>
        <p:txBody>
          <a:bodyPr spcFirstLastPara="1" wrap="square" lIns="216000" tIns="216000" rIns="216000" bIns="216000" anchor="t" anchorCtr="0">
            <a:spAutoFit/>
          </a:bodyPr>
          <a:lstStyle/>
          <a:p>
            <a:pPr marL="285750" marR="0" lvl="0" indent="-285750" algn="just" rtl="0">
              <a:spcBef>
                <a:spcPts val="0"/>
              </a:spcBef>
              <a:spcAft>
                <a:spcPts val="0"/>
              </a:spcAft>
              <a:buClr>
                <a:schemeClr val="dk1"/>
              </a:buClr>
              <a:buSzPts val="2400"/>
              <a:buFont typeface="Roboto Black"/>
              <a:buChar char="•"/>
            </a:pPr>
            <a:r>
              <a:rPr lang="en-GB" sz="2400" dirty="0">
                <a:solidFill>
                  <a:schemeClr val="dk1"/>
                </a:solidFill>
                <a:latin typeface="Roboto Black"/>
                <a:ea typeface="Roboto Black"/>
                <a:cs typeface="Roboto Black"/>
                <a:sym typeface="Roboto Black"/>
              </a:rPr>
              <a:t>When and how do the tests happen?</a:t>
            </a:r>
            <a:endParaRPr dirty="0"/>
          </a:p>
        </p:txBody>
      </p:sp>
      <p:pic>
        <p:nvPicPr>
          <p:cNvPr id="57" name="Google Shape;57;p4"/>
          <p:cNvPicPr preferRelativeResize="0"/>
          <p:nvPr/>
        </p:nvPicPr>
        <p:blipFill rotWithShape="1">
          <a:blip r:embed="rId3">
            <a:alphaModFix/>
          </a:blip>
          <a:srcRect/>
          <a:stretch/>
        </p:blipFill>
        <p:spPr>
          <a:xfrm>
            <a:off x="0" y="0"/>
            <a:ext cx="9144000" cy="334380"/>
          </a:xfrm>
          <a:prstGeom prst="rect">
            <a:avLst/>
          </a:prstGeom>
          <a:noFill/>
          <a:ln>
            <a:noFill/>
          </a:ln>
        </p:spPr>
      </p:pic>
      <p:pic>
        <p:nvPicPr>
          <p:cNvPr id="58" name="Google Shape;58;p4"/>
          <p:cNvPicPr preferRelativeResize="0"/>
          <p:nvPr/>
        </p:nvPicPr>
        <p:blipFill rotWithShape="1">
          <a:blip r:embed="rId4">
            <a:alphaModFix/>
          </a:blip>
          <a:srcRect/>
          <a:stretch/>
        </p:blipFill>
        <p:spPr>
          <a:xfrm>
            <a:off x="0" y="6768865"/>
            <a:ext cx="9144000" cy="107173"/>
          </a:xfrm>
          <a:prstGeom prst="rect">
            <a:avLst/>
          </a:prstGeom>
          <a:noFill/>
          <a:ln>
            <a:noFill/>
          </a:ln>
        </p:spPr>
      </p:pic>
      <p:grpSp>
        <p:nvGrpSpPr>
          <p:cNvPr id="59" name="Google Shape;59;p4"/>
          <p:cNvGrpSpPr/>
          <p:nvPr/>
        </p:nvGrpSpPr>
        <p:grpSpPr>
          <a:xfrm>
            <a:off x="299405" y="6581924"/>
            <a:ext cx="920730" cy="153888"/>
            <a:chOff x="299405" y="6581924"/>
            <a:chExt cx="920730" cy="153888"/>
          </a:xfrm>
        </p:grpSpPr>
        <p:sp>
          <p:nvSpPr>
            <p:cNvPr id="60" name="Google Shape;60;p4">
              <a:hlinkClick r:id="rId5" action="ppaction://hlinksldjump"/>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61" name="Google Shape;61;p4">
              <a:hlinkClick r:id="rId5" action="ppaction://hlinksldjump"/>
            </p:cNvPr>
            <p:cNvSpPr txBox="1"/>
            <p:nvPr/>
          </p:nvSpPr>
          <p:spPr>
            <a:xfrm>
              <a:off x="454395" y="6581924"/>
              <a:ext cx="765740"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62" name="Google Shape;62;p4"/>
          <p:cNvSpPr txBox="1"/>
          <p:nvPr/>
        </p:nvSpPr>
        <p:spPr>
          <a:xfrm>
            <a:off x="299405" y="1739383"/>
            <a:ext cx="8539794" cy="2405989"/>
          </a:xfrm>
          <a:prstGeom prst="rect">
            <a:avLst/>
          </a:prstGeom>
          <a:solidFill>
            <a:srgbClr val="FDE7CF"/>
          </a:solidFill>
          <a:ln>
            <a:noFill/>
          </a:ln>
        </p:spPr>
        <p:txBody>
          <a:bodyPr spcFirstLastPara="1" wrap="square" lIns="216000" tIns="216000" rIns="216000" bIns="216000" anchor="t" anchorCtr="0">
            <a:spAutoFit/>
          </a:bodyPr>
          <a:lstStyle/>
          <a:p>
            <a:pPr marL="285750" lvl="0" indent="-285750" algn="just">
              <a:buFont typeface="Arial" panose="020B0604020202020204" pitchFamily="34" charset="0"/>
              <a:buChar char="•"/>
            </a:pPr>
            <a:r>
              <a:rPr lang="en-GB" sz="1600" dirty="0">
                <a:solidFill>
                  <a:schemeClr val="dk1"/>
                </a:solidFill>
                <a:latin typeface="Roboto"/>
                <a:ea typeface="Roboto"/>
                <a:cs typeface="Roboto"/>
                <a:sym typeface="Roboto"/>
              </a:rPr>
              <a:t>We will not tell the children they are being tested or call them tests. </a:t>
            </a:r>
          </a:p>
          <a:p>
            <a:pPr marL="285750" indent="-285750" algn="just">
              <a:buFont typeface="Arial" panose="020B0604020202020204" pitchFamily="34" charset="0"/>
              <a:buChar char="•"/>
            </a:pPr>
            <a:r>
              <a:rPr lang="en-GB" sz="1600" dirty="0">
                <a:solidFill>
                  <a:schemeClr val="dk1"/>
                </a:solidFill>
                <a:latin typeface="Roboto"/>
                <a:ea typeface="Roboto"/>
                <a:cs typeface="Roboto"/>
                <a:sym typeface="Roboto"/>
              </a:rPr>
              <a:t>The children will work on the assessments in their own classroom in smaller groups to allow them to space out.</a:t>
            </a:r>
            <a:r>
              <a:rPr lang="en-GB" sz="1600" dirty="0">
                <a:solidFill>
                  <a:schemeClr val="tx1"/>
                </a:solidFill>
                <a:latin typeface="Roboto"/>
                <a:ea typeface="Roboto"/>
                <a:cs typeface="Roboto"/>
                <a:sym typeface="Roboto"/>
              </a:rPr>
              <a:t> </a:t>
            </a:r>
            <a:r>
              <a:rPr lang="en-GB" sz="1600" dirty="0" smtClean="0">
                <a:solidFill>
                  <a:schemeClr val="tx1"/>
                </a:solidFill>
                <a:latin typeface="Roboto"/>
                <a:ea typeface="Roboto"/>
                <a:cs typeface="Roboto"/>
                <a:sym typeface="Roboto"/>
              </a:rPr>
              <a:t>Some children may not take </a:t>
            </a:r>
            <a:r>
              <a:rPr lang="en-GB" sz="1600" dirty="0">
                <a:solidFill>
                  <a:schemeClr val="tx1"/>
                </a:solidFill>
                <a:latin typeface="Roboto"/>
                <a:ea typeface="Roboto"/>
                <a:cs typeface="Roboto"/>
                <a:sym typeface="Roboto"/>
              </a:rPr>
              <a:t>part in the assessment at that </a:t>
            </a:r>
            <a:r>
              <a:rPr lang="en-GB" sz="1600" dirty="0" smtClean="0">
                <a:solidFill>
                  <a:schemeClr val="tx1"/>
                </a:solidFill>
                <a:latin typeface="Roboto"/>
                <a:ea typeface="Roboto"/>
                <a:cs typeface="Roboto"/>
                <a:sym typeface="Roboto"/>
              </a:rPr>
              <a:t>time. </a:t>
            </a:r>
            <a:endParaRPr lang="en-GB" sz="1600" dirty="0">
              <a:solidFill>
                <a:schemeClr val="tx1"/>
              </a:solidFill>
              <a:latin typeface="Roboto"/>
              <a:ea typeface="Roboto"/>
              <a:cs typeface="Roboto"/>
              <a:sym typeface="Roboto"/>
            </a:endParaRPr>
          </a:p>
          <a:p>
            <a:pPr marL="285750" lvl="0" indent="-285750" algn="just">
              <a:buFont typeface="Arial" panose="020B0604020202020204" pitchFamily="34" charset="0"/>
              <a:buChar char="•"/>
            </a:pPr>
            <a:r>
              <a:rPr lang="en-GB" sz="1600" dirty="0">
                <a:solidFill>
                  <a:schemeClr val="dk1"/>
                </a:solidFill>
                <a:latin typeface="Roboto"/>
                <a:ea typeface="Roboto"/>
                <a:cs typeface="Roboto"/>
                <a:sym typeface="Roboto"/>
              </a:rPr>
              <a:t>The assessments will be timetabled across the weeks to prevent the children feeling overwhelmed. To them, it will be like a usual English or maths lesson. </a:t>
            </a:r>
          </a:p>
          <a:p>
            <a:pPr marL="285750" indent="-285750" algn="just">
              <a:buFont typeface="Arial" panose="020B0604020202020204" pitchFamily="34" charset="0"/>
              <a:buChar char="•"/>
            </a:pPr>
            <a:r>
              <a:rPr lang="en-GB" sz="1600" dirty="0">
                <a:solidFill>
                  <a:schemeClr val="dk1"/>
                </a:solidFill>
                <a:latin typeface="Roboto"/>
                <a:ea typeface="Roboto"/>
                <a:cs typeface="Roboto"/>
                <a:sym typeface="Roboto"/>
              </a:rPr>
              <a:t>There is no writing test. The teachers will make a judgement using the children’s writing over the course of year </a:t>
            </a:r>
            <a:r>
              <a:rPr lang="en-GB" sz="1600" dirty="0" smtClean="0">
                <a:solidFill>
                  <a:schemeClr val="dk1"/>
                </a:solidFill>
                <a:latin typeface="Roboto"/>
                <a:ea typeface="Roboto"/>
                <a:cs typeface="Roboto"/>
                <a:sym typeface="Roboto"/>
              </a:rPr>
              <a:t>2. </a:t>
            </a:r>
            <a:endParaRPr lang="en-GB" sz="1600" dirty="0">
              <a:solidFill>
                <a:schemeClr val="dk1"/>
              </a:solidFill>
              <a:latin typeface="Roboto"/>
              <a:ea typeface="Roboto"/>
              <a:cs typeface="Roboto"/>
              <a:sym typeface="Roboto"/>
            </a:endParaRPr>
          </a:p>
        </p:txBody>
      </p:sp>
      <p:sp>
        <p:nvSpPr>
          <p:cNvPr id="63" name="Google Shape;63;p4"/>
          <p:cNvSpPr txBox="1"/>
          <p:nvPr/>
        </p:nvSpPr>
        <p:spPr>
          <a:xfrm>
            <a:off x="450559" y="1233016"/>
            <a:ext cx="8237486" cy="637849"/>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108000" tIns="72000" rIns="108000" bIns="72000" anchor="t" anchorCtr="0">
            <a:spAutoFit/>
          </a:bodyPr>
          <a:lstStyle/>
          <a:p>
            <a:pPr lvl="0" algn="ctr"/>
            <a:r>
              <a:rPr lang="en-GB" sz="1600" dirty="0">
                <a:solidFill>
                  <a:schemeClr val="dk1"/>
                </a:solidFill>
                <a:latin typeface="Roboto"/>
                <a:ea typeface="Roboto"/>
                <a:cs typeface="Roboto"/>
                <a:sym typeface="Roboto"/>
              </a:rPr>
              <a:t>The national window for administering these tests is the month of May.</a:t>
            </a:r>
          </a:p>
          <a:p>
            <a:pPr algn="ctr"/>
            <a:r>
              <a:rPr lang="en-GB" sz="1600" dirty="0">
                <a:solidFill>
                  <a:schemeClr val="tx1"/>
                </a:solidFill>
                <a:latin typeface="Roboto" panose="02000000000000000000" pitchFamily="2" charset="0"/>
                <a:ea typeface="Roboto" panose="02000000000000000000" pitchFamily="2" charset="0"/>
                <a:cs typeface="Roboto"/>
                <a:sym typeface="Roboto"/>
              </a:rPr>
              <a:t>We will administer assessments over the weeks of: </a:t>
            </a:r>
            <a:r>
              <a:rPr lang="en-GB" sz="1600" dirty="0" smtClean="0">
                <a:solidFill>
                  <a:schemeClr val="tx1"/>
                </a:solidFill>
                <a:latin typeface="Roboto" panose="02000000000000000000" pitchFamily="2" charset="0"/>
                <a:ea typeface="Roboto" panose="02000000000000000000" pitchFamily="2" charset="0"/>
                <a:sym typeface="Roboto"/>
              </a:rPr>
              <a:t>15</a:t>
            </a:r>
            <a:r>
              <a:rPr lang="en-GB" sz="1600" dirty="0" smtClean="0">
                <a:solidFill>
                  <a:schemeClr val="tx1"/>
                </a:solidFill>
                <a:latin typeface="Roboto" panose="02000000000000000000" pitchFamily="2" charset="0"/>
                <a:ea typeface="Roboto" panose="02000000000000000000" pitchFamily="2" charset="0"/>
                <a:cs typeface="Roboto"/>
                <a:sym typeface="Roboto"/>
              </a:rPr>
              <a:t> </a:t>
            </a:r>
            <a:r>
              <a:rPr lang="en-GB" sz="1600" dirty="0">
                <a:solidFill>
                  <a:schemeClr val="tx1"/>
                </a:solidFill>
                <a:latin typeface="Roboto" panose="02000000000000000000" pitchFamily="2" charset="0"/>
                <a:ea typeface="Roboto" panose="02000000000000000000" pitchFamily="2" charset="0"/>
                <a:cs typeface="Roboto"/>
                <a:sym typeface="Roboto"/>
              </a:rPr>
              <a:t>May 2022 and </a:t>
            </a:r>
            <a:r>
              <a:rPr lang="en-GB" sz="1600" dirty="0" smtClean="0">
                <a:solidFill>
                  <a:schemeClr val="tx1"/>
                </a:solidFill>
                <a:latin typeface="Roboto" panose="02000000000000000000" pitchFamily="2" charset="0"/>
                <a:ea typeface="Roboto" panose="02000000000000000000" pitchFamily="2" charset="0"/>
                <a:cs typeface="Roboto"/>
                <a:sym typeface="Roboto"/>
              </a:rPr>
              <a:t>22 </a:t>
            </a:r>
            <a:r>
              <a:rPr lang="en-GB" sz="1600" dirty="0">
                <a:solidFill>
                  <a:schemeClr val="tx1"/>
                </a:solidFill>
                <a:latin typeface="Roboto" panose="02000000000000000000" pitchFamily="2" charset="0"/>
                <a:ea typeface="Roboto" panose="02000000000000000000" pitchFamily="2" charset="0"/>
                <a:cs typeface="Roboto"/>
                <a:sym typeface="Roboto"/>
              </a:rPr>
              <a:t>May </a:t>
            </a:r>
            <a:r>
              <a:rPr lang="en-GB" sz="1600" dirty="0" smtClean="0">
                <a:solidFill>
                  <a:schemeClr val="tx1"/>
                </a:solidFill>
                <a:latin typeface="Roboto" panose="02000000000000000000" pitchFamily="2" charset="0"/>
                <a:ea typeface="Roboto" panose="02000000000000000000" pitchFamily="2" charset="0"/>
                <a:cs typeface="Roboto"/>
                <a:sym typeface="Roboto"/>
              </a:rPr>
              <a:t>2023.</a:t>
            </a:r>
            <a:endParaRPr lang="en-GB" sz="1600" dirty="0">
              <a:solidFill>
                <a:schemeClr val="tx1"/>
              </a:solidFill>
              <a:latin typeface="Roboto" panose="02000000000000000000" pitchFamily="2" charset="0"/>
              <a:ea typeface="Roboto" panose="02000000000000000000" pitchFamily="2" charset="0"/>
              <a:cs typeface="Roboto"/>
              <a:sym typeface="Roboto"/>
            </a:endParaRPr>
          </a:p>
        </p:txBody>
      </p:sp>
      <p:pic>
        <p:nvPicPr>
          <p:cNvPr id="5" name="Picture 4">
            <a:extLst>
              <a:ext uri="{FF2B5EF4-FFF2-40B4-BE49-F238E27FC236}">
                <a16:creationId xmlns:a16="http://schemas.microsoft.com/office/drawing/2014/main" id="{E25A3479-4CF6-4E0C-80CF-7197A4B97312}"/>
              </a:ext>
            </a:extLst>
          </p:cNvPr>
          <p:cNvPicPr>
            <a:picLocks noChangeAspect="1"/>
          </p:cNvPicPr>
          <p:nvPr/>
        </p:nvPicPr>
        <p:blipFill>
          <a:blip r:embed="rId6"/>
          <a:stretch>
            <a:fillRect/>
          </a:stretch>
        </p:blipFill>
        <p:spPr>
          <a:xfrm>
            <a:off x="5002962" y="4083025"/>
            <a:ext cx="3589114" cy="238824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par>
                                <p:cTn id="8" presetID="10" presetClass="entr" presetSubtype="0" fill="hold" nodeType="withEffect">
                                  <p:stCondLst>
                                    <p:cond delay="1000"/>
                                  </p:stCondLst>
                                  <p:childTnLst>
                                    <p:set>
                                      <p:cBhvr>
                                        <p:cTn id="9" dur="1" fill="hold">
                                          <p:stCondLst>
                                            <p:cond delay="0"/>
                                          </p:stCondLst>
                                        </p:cTn>
                                        <p:tgtEl>
                                          <p:spTgt spid="56">
                                            <p:txEl>
                                              <p:pRg st="0" end="0"/>
                                            </p:txEl>
                                          </p:spTgt>
                                        </p:tgtEl>
                                        <p:attrNameLst>
                                          <p:attrName>style.visibility</p:attrName>
                                        </p:attrNameLst>
                                      </p:cBhvr>
                                      <p:to>
                                        <p:strVal val="visible"/>
                                      </p:to>
                                    </p:set>
                                    <p:animEffect transition="in" filter="fade">
                                      <p:cBhvr>
                                        <p:cTn id="10" dur="500"/>
                                        <p:tgtEl>
                                          <p:spTgt spid="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childTnLst>
                                </p:cTn>
                              </p:par>
                              <p:par>
                                <p:cTn id="16" presetID="10" presetClass="entr" presetSubtype="0"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childTnLst>
                                </p:cTn>
                              </p:par>
                              <p:par>
                                <p:cTn id="19" presetID="10" presetClass="entr" presetSubtype="0" fill="hold" nodeType="withEffect">
                                  <p:stCondLst>
                                    <p:cond delay="1000"/>
                                  </p:stCondLst>
                                  <p:childTnLst>
                                    <p:set>
                                      <p:cBhvr>
                                        <p:cTn id="20" dur="1" fill="hold">
                                          <p:stCondLst>
                                            <p:cond delay="0"/>
                                          </p:stCondLst>
                                        </p:cTn>
                                        <p:tgtEl>
                                          <p:spTgt spid="62">
                                            <p:txEl>
                                              <p:pRg st="0" end="0"/>
                                            </p:txEl>
                                          </p:spTgt>
                                        </p:tgtEl>
                                        <p:attrNameLst>
                                          <p:attrName>style.visibility</p:attrName>
                                        </p:attrNameLst>
                                      </p:cBhvr>
                                      <p:to>
                                        <p:strVal val="visible"/>
                                      </p:to>
                                    </p:set>
                                    <p:animEffect transition="in" filter="fade">
                                      <p:cBhvr>
                                        <p:cTn id="21" dur="500"/>
                                        <p:tgtEl>
                                          <p:spTgt spid="62">
                                            <p:txEl>
                                              <p:pRg st="0" end="0"/>
                                            </p:txEl>
                                          </p:spTgt>
                                        </p:tgtEl>
                                      </p:cBhvr>
                                    </p:animEffect>
                                  </p:childTnLst>
                                </p:cTn>
                              </p:par>
                              <p:par>
                                <p:cTn id="22" presetID="10" presetClass="entr" presetSubtype="0" fill="hold" nodeType="withEffect">
                                  <p:stCondLst>
                                    <p:cond delay="1000"/>
                                  </p:stCondLst>
                                  <p:childTnLst>
                                    <p:set>
                                      <p:cBhvr>
                                        <p:cTn id="23" dur="1" fill="hold">
                                          <p:stCondLst>
                                            <p:cond delay="0"/>
                                          </p:stCondLst>
                                        </p:cTn>
                                        <p:tgtEl>
                                          <p:spTgt spid="62">
                                            <p:txEl>
                                              <p:pRg st="1" end="1"/>
                                            </p:txEl>
                                          </p:spTgt>
                                        </p:tgtEl>
                                        <p:attrNameLst>
                                          <p:attrName>style.visibility</p:attrName>
                                        </p:attrNameLst>
                                      </p:cBhvr>
                                      <p:to>
                                        <p:strVal val="visible"/>
                                      </p:to>
                                    </p:set>
                                    <p:animEffect transition="in" filter="fade">
                                      <p:cBhvr>
                                        <p:cTn id="24" dur="500"/>
                                        <p:tgtEl>
                                          <p:spTgt spid="62">
                                            <p:txEl>
                                              <p:pRg st="1" end="1"/>
                                            </p:txEl>
                                          </p:spTgt>
                                        </p:tgtEl>
                                      </p:cBhvr>
                                    </p:animEffect>
                                  </p:childTnLst>
                                </p:cTn>
                              </p:par>
                              <p:par>
                                <p:cTn id="25" presetID="10" presetClass="entr" presetSubtype="0" fill="hold" nodeType="withEffect">
                                  <p:stCondLst>
                                    <p:cond delay="1000"/>
                                  </p:stCondLst>
                                  <p:childTnLst>
                                    <p:set>
                                      <p:cBhvr>
                                        <p:cTn id="26" dur="1" fill="hold">
                                          <p:stCondLst>
                                            <p:cond delay="0"/>
                                          </p:stCondLst>
                                        </p:cTn>
                                        <p:tgtEl>
                                          <p:spTgt spid="62">
                                            <p:txEl>
                                              <p:pRg st="2" end="2"/>
                                            </p:txEl>
                                          </p:spTgt>
                                        </p:tgtEl>
                                        <p:attrNameLst>
                                          <p:attrName>style.visibility</p:attrName>
                                        </p:attrNameLst>
                                      </p:cBhvr>
                                      <p:to>
                                        <p:strVal val="visible"/>
                                      </p:to>
                                    </p:set>
                                    <p:animEffect transition="in" filter="fade">
                                      <p:cBhvr>
                                        <p:cTn id="27" dur="500"/>
                                        <p:tgtEl>
                                          <p:spTgt spid="62">
                                            <p:txEl>
                                              <p:pRg st="2" end="2"/>
                                            </p:txEl>
                                          </p:spTgt>
                                        </p:tgtEl>
                                      </p:cBhvr>
                                    </p:animEffect>
                                  </p:childTnLst>
                                </p:cTn>
                              </p:par>
                              <p:par>
                                <p:cTn id="28" presetID="10" presetClass="entr" presetSubtype="0" fill="hold" nodeType="withEffect">
                                  <p:stCondLst>
                                    <p:cond delay="1000"/>
                                  </p:stCondLst>
                                  <p:childTnLst>
                                    <p:set>
                                      <p:cBhvr>
                                        <p:cTn id="29" dur="1" fill="hold">
                                          <p:stCondLst>
                                            <p:cond delay="0"/>
                                          </p:stCondLst>
                                        </p:cTn>
                                        <p:tgtEl>
                                          <p:spTgt spid="62">
                                            <p:txEl>
                                              <p:pRg st="3" end="3"/>
                                            </p:txEl>
                                          </p:spTgt>
                                        </p:tgtEl>
                                        <p:attrNameLst>
                                          <p:attrName>style.visibility</p:attrName>
                                        </p:attrNameLst>
                                      </p:cBhvr>
                                      <p:to>
                                        <p:strVal val="visible"/>
                                      </p:to>
                                    </p:set>
                                    <p:animEffect transition="in" filter="fade">
                                      <p:cBhvr>
                                        <p:cTn id="30" dur="500"/>
                                        <p:tgtEl>
                                          <p:spTgt spid="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p:nvPr/>
        </p:nvSpPr>
        <p:spPr>
          <a:xfrm>
            <a:off x="0" y="57210"/>
            <a:ext cx="9144000" cy="6870128"/>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56" name="Google Shape;56;p4"/>
          <p:cNvSpPr txBox="1"/>
          <p:nvPr/>
        </p:nvSpPr>
        <p:spPr>
          <a:xfrm>
            <a:off x="299405" y="549275"/>
            <a:ext cx="8539794" cy="805551"/>
          </a:xfrm>
          <a:prstGeom prst="rect">
            <a:avLst/>
          </a:prstGeom>
          <a:solidFill>
            <a:srgbClr val="FDE7CF"/>
          </a:solidFill>
          <a:ln>
            <a:noFill/>
          </a:ln>
        </p:spPr>
        <p:txBody>
          <a:bodyPr spcFirstLastPara="1" wrap="square" lIns="216000" tIns="216000" rIns="216000" bIns="216000" anchor="t" anchorCtr="0">
            <a:spAutoFit/>
          </a:bodyPr>
          <a:lstStyle/>
          <a:p>
            <a:pPr marL="285750" marR="0" lvl="0" indent="-285750" algn="just" rtl="0">
              <a:spcBef>
                <a:spcPts val="0"/>
              </a:spcBef>
              <a:spcAft>
                <a:spcPts val="0"/>
              </a:spcAft>
              <a:buClr>
                <a:schemeClr val="dk1"/>
              </a:buClr>
              <a:buSzPts val="2400"/>
              <a:buFont typeface="Roboto Black"/>
              <a:buChar char="•"/>
            </a:pPr>
            <a:r>
              <a:rPr lang="en-GB" sz="2400" dirty="0">
                <a:solidFill>
                  <a:schemeClr val="dk1"/>
                </a:solidFill>
                <a:latin typeface="Roboto Black"/>
                <a:ea typeface="Roboto Black"/>
                <a:cs typeface="Roboto Black"/>
                <a:sym typeface="Roboto Black"/>
              </a:rPr>
              <a:t>What happens with the results?</a:t>
            </a:r>
            <a:endParaRPr dirty="0"/>
          </a:p>
        </p:txBody>
      </p:sp>
      <p:pic>
        <p:nvPicPr>
          <p:cNvPr id="57" name="Google Shape;57;p4"/>
          <p:cNvPicPr preferRelativeResize="0"/>
          <p:nvPr/>
        </p:nvPicPr>
        <p:blipFill rotWithShape="1">
          <a:blip r:embed="rId3">
            <a:alphaModFix/>
          </a:blip>
          <a:srcRect/>
          <a:stretch/>
        </p:blipFill>
        <p:spPr>
          <a:xfrm>
            <a:off x="0" y="0"/>
            <a:ext cx="9144000" cy="334380"/>
          </a:xfrm>
          <a:prstGeom prst="rect">
            <a:avLst/>
          </a:prstGeom>
          <a:noFill/>
          <a:ln>
            <a:noFill/>
          </a:ln>
        </p:spPr>
      </p:pic>
      <p:pic>
        <p:nvPicPr>
          <p:cNvPr id="58" name="Google Shape;58;p4"/>
          <p:cNvPicPr preferRelativeResize="0"/>
          <p:nvPr/>
        </p:nvPicPr>
        <p:blipFill rotWithShape="1">
          <a:blip r:embed="rId4">
            <a:alphaModFix/>
          </a:blip>
          <a:srcRect/>
          <a:stretch/>
        </p:blipFill>
        <p:spPr>
          <a:xfrm>
            <a:off x="0" y="6768865"/>
            <a:ext cx="9144000" cy="107173"/>
          </a:xfrm>
          <a:prstGeom prst="rect">
            <a:avLst/>
          </a:prstGeom>
          <a:noFill/>
          <a:ln>
            <a:noFill/>
          </a:ln>
        </p:spPr>
      </p:pic>
      <p:grpSp>
        <p:nvGrpSpPr>
          <p:cNvPr id="59" name="Google Shape;59;p4"/>
          <p:cNvGrpSpPr/>
          <p:nvPr/>
        </p:nvGrpSpPr>
        <p:grpSpPr>
          <a:xfrm>
            <a:off x="299405" y="6581924"/>
            <a:ext cx="920730" cy="153888"/>
            <a:chOff x="299405" y="6581924"/>
            <a:chExt cx="920730" cy="153888"/>
          </a:xfrm>
        </p:grpSpPr>
        <p:sp>
          <p:nvSpPr>
            <p:cNvPr id="60" name="Google Shape;60;p4">
              <a:hlinkClick r:id="rId5" action="ppaction://hlinksldjump"/>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61" name="Google Shape;61;p4">
              <a:hlinkClick r:id="rId5" action="ppaction://hlinksldjump"/>
            </p:cNvPr>
            <p:cNvSpPr txBox="1"/>
            <p:nvPr/>
          </p:nvSpPr>
          <p:spPr>
            <a:xfrm>
              <a:off x="454395" y="6581924"/>
              <a:ext cx="765740"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62" name="Google Shape;62;p4"/>
          <p:cNvSpPr txBox="1"/>
          <p:nvPr/>
        </p:nvSpPr>
        <p:spPr>
          <a:xfrm>
            <a:off x="299405" y="1739383"/>
            <a:ext cx="8539794" cy="2652210"/>
          </a:xfrm>
          <a:prstGeom prst="rect">
            <a:avLst/>
          </a:prstGeom>
          <a:solidFill>
            <a:srgbClr val="FDE7CF"/>
          </a:solidFill>
          <a:ln>
            <a:noFill/>
          </a:ln>
        </p:spPr>
        <p:txBody>
          <a:bodyPr spcFirstLastPara="1" wrap="square" lIns="216000" tIns="216000" rIns="216000" bIns="216000" anchor="t" anchorCtr="0">
            <a:spAutoFit/>
          </a:bodyPr>
          <a:lstStyle/>
          <a:p>
            <a:pPr marL="285750" lvl="0" indent="-285750" algn="just">
              <a:buFont typeface="Arial" panose="020B0604020202020204" pitchFamily="34" charset="0"/>
              <a:buChar char="•"/>
            </a:pPr>
            <a:r>
              <a:rPr lang="en-GB" sz="1600" dirty="0">
                <a:solidFill>
                  <a:schemeClr val="dk1"/>
                </a:solidFill>
                <a:latin typeface="Roboto"/>
                <a:ea typeface="Roboto"/>
                <a:cs typeface="Roboto"/>
                <a:sym typeface="Roboto"/>
              </a:rPr>
              <a:t>We will not tell the children they are being tested or call them tests. </a:t>
            </a:r>
          </a:p>
          <a:p>
            <a:pPr marL="285750" lvl="0" indent="-285750" algn="just">
              <a:buFont typeface="Arial" panose="020B0604020202020204" pitchFamily="34" charset="0"/>
              <a:buChar char="•"/>
            </a:pPr>
            <a:r>
              <a:rPr lang="en-GB" sz="1600" dirty="0">
                <a:solidFill>
                  <a:schemeClr val="dk1"/>
                </a:solidFill>
                <a:latin typeface="Roboto"/>
                <a:ea typeface="Roboto"/>
                <a:cs typeface="Roboto"/>
                <a:sym typeface="Roboto"/>
              </a:rPr>
              <a:t>The children will work on the assessments in their own classroom in smaller groups to allow them to space out.</a:t>
            </a:r>
          </a:p>
          <a:p>
            <a:pPr lvl="0" algn="just"/>
            <a:r>
              <a:rPr lang="en-GB" sz="1600" dirty="0">
                <a:solidFill>
                  <a:schemeClr val="dk1"/>
                </a:solidFill>
                <a:latin typeface="Roboto"/>
                <a:ea typeface="Roboto"/>
                <a:cs typeface="Roboto"/>
                <a:sym typeface="Roboto"/>
              </a:rPr>
              <a:t> </a:t>
            </a:r>
          </a:p>
          <a:p>
            <a:pPr marL="285750" lvl="0" indent="-285750" algn="just">
              <a:buFont typeface="Arial" panose="020B0604020202020204" pitchFamily="34" charset="0"/>
              <a:buChar char="•"/>
            </a:pPr>
            <a:r>
              <a:rPr lang="en-GB" sz="1600" dirty="0">
                <a:solidFill>
                  <a:schemeClr val="dk1"/>
                </a:solidFill>
                <a:latin typeface="Roboto"/>
                <a:ea typeface="Roboto"/>
                <a:cs typeface="Roboto"/>
                <a:sym typeface="Roboto"/>
              </a:rPr>
              <a:t>The assessments will be timetabled across the weeks to prevent the children feeling overwhelmed. To them, it will be like a usual English or maths lesson. </a:t>
            </a:r>
          </a:p>
          <a:p>
            <a:pPr marL="285750" lvl="0" indent="-285750" algn="just">
              <a:buFont typeface="Arial" panose="020B0604020202020204" pitchFamily="34" charset="0"/>
              <a:buChar char="•"/>
            </a:pPr>
            <a:r>
              <a:rPr lang="en-GB" sz="1600" dirty="0">
                <a:solidFill>
                  <a:schemeClr val="dk1"/>
                </a:solidFill>
                <a:latin typeface="Roboto"/>
                <a:ea typeface="Roboto"/>
                <a:cs typeface="Roboto"/>
                <a:sym typeface="Roboto"/>
              </a:rPr>
              <a:t>There is no writing test. The teachers will make a judgement using the children’s writing over the course of year 2</a:t>
            </a:r>
          </a:p>
          <a:p>
            <a:pPr lvl="0" algn="just"/>
            <a:endParaRPr lang="en-GB" sz="1600" dirty="0">
              <a:solidFill>
                <a:schemeClr val="dk1"/>
              </a:solidFill>
              <a:latin typeface="Roboto"/>
              <a:ea typeface="Roboto"/>
              <a:cs typeface="Roboto"/>
              <a:sym typeface="Roboto"/>
            </a:endParaRPr>
          </a:p>
        </p:txBody>
      </p:sp>
      <p:sp>
        <p:nvSpPr>
          <p:cNvPr id="63" name="Google Shape;63;p4"/>
          <p:cNvSpPr txBox="1"/>
          <p:nvPr/>
        </p:nvSpPr>
        <p:spPr>
          <a:xfrm>
            <a:off x="450559" y="1233016"/>
            <a:ext cx="8237486" cy="3100061"/>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108000" tIns="72000" rIns="108000" bIns="72000" anchor="t" anchorCtr="0">
            <a:spAutoFit/>
          </a:bodyPr>
          <a:lstStyle/>
          <a:p>
            <a:pPr marL="285750" lvl="0" indent="-285750">
              <a:buFont typeface="Arial" panose="020B0604020202020204" pitchFamily="34" charset="0"/>
              <a:buChar char="•"/>
            </a:pPr>
            <a:r>
              <a:rPr lang="en-GB" sz="1600" dirty="0">
                <a:solidFill>
                  <a:schemeClr val="dk1"/>
                </a:solidFill>
                <a:latin typeface="Roboto"/>
                <a:ea typeface="Roboto"/>
                <a:cs typeface="Roboto"/>
                <a:sym typeface="Roboto"/>
              </a:rPr>
              <a:t>Test results are not routinely shared with parents or published; they inform overall teacher assessments. </a:t>
            </a:r>
          </a:p>
          <a:p>
            <a:pPr marL="285750" lvl="0" indent="-285750">
              <a:buFont typeface="Arial" panose="020B0604020202020204" pitchFamily="34" charset="0"/>
              <a:buChar char="•"/>
            </a:pPr>
            <a:endParaRPr lang="en-GB" sz="1600" dirty="0">
              <a:solidFill>
                <a:schemeClr val="dk1"/>
              </a:solidFill>
              <a:latin typeface="Roboto"/>
              <a:ea typeface="Roboto"/>
              <a:cs typeface="Roboto"/>
              <a:sym typeface="Roboto"/>
            </a:endParaRPr>
          </a:p>
          <a:p>
            <a:pPr marL="285750" lvl="0" indent="-285750">
              <a:buFont typeface="Arial" panose="020B0604020202020204" pitchFamily="34" charset="0"/>
              <a:buChar char="•"/>
            </a:pPr>
            <a:r>
              <a:rPr lang="en-GB" sz="1600" dirty="0">
                <a:solidFill>
                  <a:schemeClr val="dk1"/>
                </a:solidFill>
                <a:latin typeface="Roboto"/>
                <a:ea typeface="Roboto"/>
                <a:cs typeface="Roboto"/>
                <a:sym typeface="Roboto"/>
              </a:rPr>
              <a:t>Unlike year 6 test results, year 2 results are not a definitive judgement. Teacher assessment can include all the work a child has done in key stage one and the test result merely supports this judgement. </a:t>
            </a:r>
          </a:p>
          <a:p>
            <a:pPr marL="285750" lvl="0" indent="-285750">
              <a:buFont typeface="Arial" panose="020B0604020202020204" pitchFamily="34" charset="0"/>
              <a:buChar char="•"/>
            </a:pPr>
            <a:endParaRPr lang="en-GB" sz="1600" dirty="0">
              <a:solidFill>
                <a:schemeClr val="dk1"/>
              </a:solidFill>
              <a:latin typeface="Roboto"/>
              <a:ea typeface="Roboto"/>
              <a:cs typeface="Roboto"/>
              <a:sym typeface="Roboto"/>
            </a:endParaRPr>
          </a:p>
          <a:p>
            <a:pPr marL="285750" lvl="0" indent="-285750">
              <a:buFont typeface="Arial" panose="020B0604020202020204" pitchFamily="34" charset="0"/>
              <a:buChar char="•"/>
            </a:pPr>
            <a:r>
              <a:rPr lang="en-GB" sz="1600" dirty="0">
                <a:solidFill>
                  <a:schemeClr val="dk1"/>
                </a:solidFill>
                <a:latin typeface="Roboto"/>
                <a:ea typeface="Roboto"/>
                <a:cs typeface="Roboto"/>
                <a:sym typeface="Roboto"/>
              </a:rPr>
              <a:t>The school will report all the teacher assessments to the local authority by the end of June </a:t>
            </a:r>
            <a:r>
              <a:rPr lang="en-GB" sz="1600" dirty="0" smtClean="0">
                <a:solidFill>
                  <a:schemeClr val="dk1"/>
                </a:solidFill>
                <a:latin typeface="Roboto"/>
                <a:ea typeface="Roboto"/>
                <a:cs typeface="Roboto"/>
                <a:sym typeface="Roboto"/>
              </a:rPr>
              <a:t>2023; </a:t>
            </a:r>
            <a:r>
              <a:rPr lang="en-GB" sz="1600" dirty="0">
                <a:solidFill>
                  <a:schemeClr val="dk1"/>
                </a:solidFill>
                <a:latin typeface="Roboto"/>
                <a:ea typeface="Roboto"/>
                <a:cs typeface="Roboto"/>
                <a:sym typeface="Roboto"/>
              </a:rPr>
              <a:t>we do not need to report individual test scores. </a:t>
            </a:r>
          </a:p>
          <a:p>
            <a:pPr marL="285750" lvl="0" indent="-285750">
              <a:buFont typeface="Arial" panose="020B0604020202020204" pitchFamily="34" charset="0"/>
              <a:buChar char="•"/>
            </a:pPr>
            <a:endParaRPr lang="en-GB" sz="1600" dirty="0">
              <a:solidFill>
                <a:schemeClr val="dk1"/>
              </a:solidFill>
              <a:latin typeface="Roboto"/>
              <a:ea typeface="Roboto"/>
              <a:cs typeface="Roboto"/>
              <a:sym typeface="Roboto"/>
            </a:endParaRPr>
          </a:p>
          <a:p>
            <a:pPr marL="285750" indent="-285750">
              <a:buFont typeface="Arial" panose="020B0604020202020204" pitchFamily="34" charset="0"/>
              <a:buChar char="•"/>
            </a:pPr>
            <a:r>
              <a:rPr lang="en-GB" sz="1600" dirty="0">
                <a:solidFill>
                  <a:schemeClr val="tx1"/>
                </a:solidFill>
                <a:latin typeface="Roboto"/>
                <a:ea typeface="Roboto"/>
                <a:cs typeface="Roboto"/>
                <a:sym typeface="Roboto"/>
              </a:rPr>
              <a:t>Teacher assessments of pupil attainment will be shared with parents </a:t>
            </a:r>
            <a:r>
              <a:rPr lang="en-GB" sz="1600" dirty="0" smtClean="0">
                <a:solidFill>
                  <a:schemeClr val="tx1"/>
                </a:solidFill>
                <a:latin typeface="Roboto"/>
                <a:ea typeface="Roboto"/>
                <a:cs typeface="Roboto"/>
                <a:sym typeface="Roboto"/>
              </a:rPr>
              <a:t>in </a:t>
            </a:r>
            <a:r>
              <a:rPr lang="en-GB" sz="1600" dirty="0">
                <a:solidFill>
                  <a:schemeClr val="tx1"/>
                </a:solidFill>
                <a:latin typeface="Roboto"/>
                <a:ea typeface="Roboto"/>
                <a:cs typeface="Roboto"/>
                <a:sym typeface="Roboto"/>
              </a:rPr>
              <a:t>the end of year reports, published in </a:t>
            </a:r>
            <a:r>
              <a:rPr lang="en-GB" sz="1600" dirty="0" smtClean="0">
                <a:solidFill>
                  <a:schemeClr val="tx1"/>
                </a:solidFill>
                <a:latin typeface="Roboto"/>
                <a:ea typeface="Roboto"/>
                <a:cs typeface="Roboto"/>
                <a:sym typeface="Roboto"/>
              </a:rPr>
              <a:t>July 2023. </a:t>
            </a:r>
            <a:endParaRPr lang="en-GB" sz="1600" dirty="0">
              <a:solidFill>
                <a:schemeClr val="tx1"/>
              </a:solidFill>
              <a:latin typeface="Roboto"/>
              <a:ea typeface="Roboto"/>
              <a:cs typeface="Roboto"/>
              <a:sym typeface="Roboto"/>
            </a:endParaRPr>
          </a:p>
        </p:txBody>
      </p:sp>
      <p:pic>
        <p:nvPicPr>
          <p:cNvPr id="6" name="Picture 5">
            <a:extLst>
              <a:ext uri="{FF2B5EF4-FFF2-40B4-BE49-F238E27FC236}">
                <a16:creationId xmlns:a16="http://schemas.microsoft.com/office/drawing/2014/main" id="{B98DAD17-307C-4637-8C67-77CA8A65F80B}"/>
              </a:ext>
            </a:extLst>
          </p:cNvPr>
          <p:cNvPicPr>
            <a:picLocks noChangeAspect="1"/>
          </p:cNvPicPr>
          <p:nvPr/>
        </p:nvPicPr>
        <p:blipFill>
          <a:blip r:embed="rId6"/>
          <a:stretch>
            <a:fillRect/>
          </a:stretch>
        </p:blipFill>
        <p:spPr>
          <a:xfrm>
            <a:off x="5184462" y="4319355"/>
            <a:ext cx="3310353" cy="2206902"/>
          </a:xfrm>
          <a:prstGeom prst="rect">
            <a:avLst/>
          </a:prstGeom>
        </p:spPr>
      </p:pic>
    </p:spTree>
    <p:extLst>
      <p:ext uri="{BB962C8B-B14F-4D97-AF65-F5344CB8AC3E}">
        <p14:creationId xmlns:p14="http://schemas.microsoft.com/office/powerpoint/2010/main" val="1382903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par>
                                <p:cTn id="8" presetID="10" presetClass="entr" presetSubtype="0" fill="hold" nodeType="withEffect">
                                  <p:stCondLst>
                                    <p:cond delay="1000"/>
                                  </p:stCondLst>
                                  <p:childTnLst>
                                    <p:set>
                                      <p:cBhvr>
                                        <p:cTn id="9" dur="1" fill="hold">
                                          <p:stCondLst>
                                            <p:cond delay="0"/>
                                          </p:stCondLst>
                                        </p:cTn>
                                        <p:tgtEl>
                                          <p:spTgt spid="56">
                                            <p:txEl>
                                              <p:pRg st="0" end="0"/>
                                            </p:txEl>
                                          </p:spTgt>
                                        </p:tgtEl>
                                        <p:attrNameLst>
                                          <p:attrName>style.visibility</p:attrName>
                                        </p:attrNameLst>
                                      </p:cBhvr>
                                      <p:to>
                                        <p:strVal val="visible"/>
                                      </p:to>
                                    </p:set>
                                    <p:animEffect transition="in" filter="fade">
                                      <p:cBhvr>
                                        <p:cTn id="10" dur="500"/>
                                        <p:tgtEl>
                                          <p:spTgt spid="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childTnLst>
                                </p:cTn>
                              </p:par>
                              <p:par>
                                <p:cTn id="16" presetID="10" presetClass="entr" presetSubtype="0"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childTnLst>
                                </p:cTn>
                              </p:par>
                              <p:par>
                                <p:cTn id="19" presetID="10" presetClass="entr" presetSubtype="0" fill="hold" nodeType="withEffect">
                                  <p:stCondLst>
                                    <p:cond delay="1000"/>
                                  </p:stCondLst>
                                  <p:childTnLst>
                                    <p:set>
                                      <p:cBhvr>
                                        <p:cTn id="20" dur="1" fill="hold">
                                          <p:stCondLst>
                                            <p:cond delay="0"/>
                                          </p:stCondLst>
                                        </p:cTn>
                                        <p:tgtEl>
                                          <p:spTgt spid="62">
                                            <p:txEl>
                                              <p:pRg st="0" end="0"/>
                                            </p:txEl>
                                          </p:spTgt>
                                        </p:tgtEl>
                                        <p:attrNameLst>
                                          <p:attrName>style.visibility</p:attrName>
                                        </p:attrNameLst>
                                      </p:cBhvr>
                                      <p:to>
                                        <p:strVal val="visible"/>
                                      </p:to>
                                    </p:set>
                                    <p:animEffect transition="in" filter="fade">
                                      <p:cBhvr>
                                        <p:cTn id="21" dur="500"/>
                                        <p:tgtEl>
                                          <p:spTgt spid="62">
                                            <p:txEl>
                                              <p:pRg st="0" end="0"/>
                                            </p:txEl>
                                          </p:spTgt>
                                        </p:tgtEl>
                                      </p:cBhvr>
                                    </p:animEffect>
                                  </p:childTnLst>
                                </p:cTn>
                              </p:par>
                              <p:par>
                                <p:cTn id="22" presetID="10" presetClass="entr" presetSubtype="0" fill="hold" nodeType="withEffect">
                                  <p:stCondLst>
                                    <p:cond delay="1000"/>
                                  </p:stCondLst>
                                  <p:childTnLst>
                                    <p:set>
                                      <p:cBhvr>
                                        <p:cTn id="23" dur="1" fill="hold">
                                          <p:stCondLst>
                                            <p:cond delay="0"/>
                                          </p:stCondLst>
                                        </p:cTn>
                                        <p:tgtEl>
                                          <p:spTgt spid="62">
                                            <p:txEl>
                                              <p:pRg st="1" end="1"/>
                                            </p:txEl>
                                          </p:spTgt>
                                        </p:tgtEl>
                                        <p:attrNameLst>
                                          <p:attrName>style.visibility</p:attrName>
                                        </p:attrNameLst>
                                      </p:cBhvr>
                                      <p:to>
                                        <p:strVal val="visible"/>
                                      </p:to>
                                    </p:set>
                                    <p:animEffect transition="in" filter="fade">
                                      <p:cBhvr>
                                        <p:cTn id="24" dur="500"/>
                                        <p:tgtEl>
                                          <p:spTgt spid="62">
                                            <p:txEl>
                                              <p:pRg st="1" end="1"/>
                                            </p:txEl>
                                          </p:spTgt>
                                        </p:tgtEl>
                                      </p:cBhvr>
                                    </p:animEffect>
                                  </p:childTnLst>
                                </p:cTn>
                              </p:par>
                              <p:par>
                                <p:cTn id="25" presetID="10" presetClass="entr" presetSubtype="0" fill="hold" nodeType="withEffect">
                                  <p:stCondLst>
                                    <p:cond delay="1000"/>
                                  </p:stCondLst>
                                  <p:childTnLst>
                                    <p:set>
                                      <p:cBhvr>
                                        <p:cTn id="26" dur="1" fill="hold">
                                          <p:stCondLst>
                                            <p:cond delay="0"/>
                                          </p:stCondLst>
                                        </p:cTn>
                                        <p:tgtEl>
                                          <p:spTgt spid="62">
                                            <p:txEl>
                                              <p:pRg st="2" end="2"/>
                                            </p:txEl>
                                          </p:spTgt>
                                        </p:tgtEl>
                                        <p:attrNameLst>
                                          <p:attrName>style.visibility</p:attrName>
                                        </p:attrNameLst>
                                      </p:cBhvr>
                                      <p:to>
                                        <p:strVal val="visible"/>
                                      </p:to>
                                    </p:set>
                                    <p:animEffect transition="in" filter="fade">
                                      <p:cBhvr>
                                        <p:cTn id="27" dur="500"/>
                                        <p:tgtEl>
                                          <p:spTgt spid="62">
                                            <p:txEl>
                                              <p:pRg st="2" end="2"/>
                                            </p:txEl>
                                          </p:spTgt>
                                        </p:tgtEl>
                                      </p:cBhvr>
                                    </p:animEffect>
                                  </p:childTnLst>
                                </p:cTn>
                              </p:par>
                              <p:par>
                                <p:cTn id="28" presetID="10" presetClass="entr" presetSubtype="0" fill="hold" nodeType="withEffect">
                                  <p:stCondLst>
                                    <p:cond delay="1000"/>
                                  </p:stCondLst>
                                  <p:childTnLst>
                                    <p:set>
                                      <p:cBhvr>
                                        <p:cTn id="29" dur="1" fill="hold">
                                          <p:stCondLst>
                                            <p:cond delay="0"/>
                                          </p:stCondLst>
                                        </p:cTn>
                                        <p:tgtEl>
                                          <p:spTgt spid="62">
                                            <p:txEl>
                                              <p:pRg st="3" end="3"/>
                                            </p:txEl>
                                          </p:spTgt>
                                        </p:tgtEl>
                                        <p:attrNameLst>
                                          <p:attrName>style.visibility</p:attrName>
                                        </p:attrNameLst>
                                      </p:cBhvr>
                                      <p:to>
                                        <p:strVal val="visible"/>
                                      </p:to>
                                    </p:set>
                                    <p:animEffect transition="in" filter="fade">
                                      <p:cBhvr>
                                        <p:cTn id="30" dur="500"/>
                                        <p:tgtEl>
                                          <p:spTgt spid="62">
                                            <p:txEl>
                                              <p:pRg st="3" end="3"/>
                                            </p:txEl>
                                          </p:spTgt>
                                        </p:tgtEl>
                                      </p:cBhvr>
                                    </p:animEffect>
                                  </p:childTnLst>
                                </p:cTn>
                              </p:par>
                              <p:par>
                                <p:cTn id="31" presetID="10" presetClass="entr" presetSubtype="0" fill="hold" nodeType="withEffect">
                                  <p:stCondLst>
                                    <p:cond delay="1000"/>
                                  </p:stCondLst>
                                  <p:childTnLst>
                                    <p:set>
                                      <p:cBhvr>
                                        <p:cTn id="32" dur="1" fill="hold">
                                          <p:stCondLst>
                                            <p:cond delay="0"/>
                                          </p:stCondLst>
                                        </p:cTn>
                                        <p:tgtEl>
                                          <p:spTgt spid="62">
                                            <p:txEl>
                                              <p:pRg st="4" end="4"/>
                                            </p:txEl>
                                          </p:spTgt>
                                        </p:tgtEl>
                                        <p:attrNameLst>
                                          <p:attrName>style.visibility</p:attrName>
                                        </p:attrNameLst>
                                      </p:cBhvr>
                                      <p:to>
                                        <p:strVal val="visible"/>
                                      </p:to>
                                    </p:set>
                                    <p:animEffect transition="in" filter="fade">
                                      <p:cBhvr>
                                        <p:cTn id="33" dur="500"/>
                                        <p:tgtEl>
                                          <p:spTgt spid="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C73A6A-17F4-436B-9A4C-325D2257908F}"/>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19" name="Rectangle 3">
            <a:extLst>
              <a:ext uri="{FF2B5EF4-FFF2-40B4-BE49-F238E27FC236}">
                <a16:creationId xmlns:a16="http://schemas.microsoft.com/office/drawing/2014/main" id="{1AE70EC4-A711-CD4D-A10E-5AE98A938A95}"/>
              </a:ext>
            </a:extLst>
          </p:cNvPr>
          <p:cNvSpPr>
            <a:spLocks noChangeArrowheads="1"/>
          </p:cNvSpPr>
          <p:nvPr/>
        </p:nvSpPr>
        <p:spPr bwMode="auto">
          <a:xfrm>
            <a:off x="407988" y="401638"/>
            <a:ext cx="17283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u="sng" dirty="0">
                <a:latin typeface="Tuffy" panose="020B0603060100000000" pitchFamily="34" charset="0"/>
              </a:rPr>
              <a:t>Reading</a:t>
            </a:r>
          </a:p>
        </p:txBody>
      </p:sp>
      <p:sp>
        <p:nvSpPr>
          <p:cNvPr id="4" name="see all button">
            <a:extLst>
              <a:ext uri="{FF2B5EF4-FFF2-40B4-BE49-F238E27FC236}">
                <a16:creationId xmlns:a16="http://schemas.microsoft.com/office/drawing/2014/main" id="{9369B689-3142-412A-A319-6B280CD9F972}"/>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pic>
        <p:nvPicPr>
          <p:cNvPr id="9221" name="Picture 14">
            <a:extLst>
              <a:ext uri="{FF2B5EF4-FFF2-40B4-BE49-F238E27FC236}">
                <a16:creationId xmlns:a16="http://schemas.microsoft.com/office/drawing/2014/main" id="{0FB55417-9743-DD43-A73F-7A73B93E6F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0953012-2DAA-409C-88CC-1DACF5265CF1}"/>
              </a:ext>
            </a:extLst>
          </p:cNvPr>
          <p:cNvSpPr/>
          <p:nvPr/>
        </p:nvSpPr>
        <p:spPr>
          <a:xfrm>
            <a:off x="352425"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The Reading Test consists of two separate papers: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1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marL="342900" indent="-160338">
              <a:buFont typeface="Arial" panose="020B0604020202020204" pitchFamily="34" charset="0"/>
              <a:buChar char="•"/>
              <a:defRPr/>
            </a:pPr>
            <a:endParaRPr lang="en-GB" sz="1600" dirty="0">
              <a:solidFill>
                <a:schemeClr val="tx1"/>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2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an answer booklet and a separate reading booklet. There are no practice questions on this paper. Teachers can use their discretion to stop the test early if a pupil is struggling. The test takes approximately 40 minutes to complete, but is not strictly timed. </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texts will cover a range of poetry, fiction and non-fiction.</a:t>
            </a:r>
          </a:p>
          <a:p>
            <a:pPr marL="182562">
              <a:defRPr/>
            </a:pPr>
            <a:endParaRPr lang="en-GB" sz="1600" dirty="0">
              <a:solidFill>
                <a:schemeClr val="bg2">
                  <a:lumMod val="10000"/>
                </a:schemeClr>
              </a:solidFill>
              <a:latin typeface="Tuffy" panose="020B0603060100000000" pitchFamily="34" charset="0"/>
            </a:endParaRPr>
          </a:p>
        </p:txBody>
      </p:sp>
      <p:sp>
        <p:nvSpPr>
          <p:cNvPr id="12" name="Rectangle 11">
            <a:extLst>
              <a:ext uri="{FF2B5EF4-FFF2-40B4-BE49-F238E27FC236}">
                <a16:creationId xmlns:a16="http://schemas.microsoft.com/office/drawing/2014/main" id="{E5996653-63B6-4A22-9967-B5714B7232A1}"/>
              </a:ext>
            </a:extLst>
          </p:cNvPr>
          <p:cNvSpPr/>
          <p:nvPr/>
        </p:nvSpPr>
        <p:spPr>
          <a:xfrm>
            <a:off x="352425" y="122237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The Reading Test consists of two separate papers: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1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marL="342900" indent="-160338">
              <a:buFont typeface="Arial" panose="020B0604020202020204" pitchFamily="34" charset="0"/>
              <a:buChar char="•"/>
              <a:defRPr/>
            </a:pPr>
            <a:endParaRPr lang="en-GB" sz="1600" dirty="0">
              <a:solidFill>
                <a:schemeClr val="tx1"/>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2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an answer booklet and a separate reading booklet. There are no practice questions on this paper. Teachers can use their discretion to stop the test early if a pupil is struggling. The test takes approximately 40 minutes to complete, but is not strictly timed. </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texts will cover a range of poetry, fiction and non-fiction.</a:t>
            </a:r>
          </a:p>
          <a:p>
            <a:pPr marL="182562">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97994A66-5C13-425F-AA26-B3307533C234}"/>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21C6F2F3-0744-4F69-82B9-66230875705A}"/>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extLst>
      <p:ext uri="{BB962C8B-B14F-4D97-AF65-F5344CB8AC3E}">
        <p14:creationId xmlns:p14="http://schemas.microsoft.com/office/powerpoint/2010/main" val="7934511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a:extLst>
              <a:ext uri="{FF2B5EF4-FFF2-40B4-BE49-F238E27FC236}">
                <a16:creationId xmlns:a16="http://schemas.microsoft.com/office/drawing/2014/main" id="{CBBD6526-AAB9-C140-B1BC-2EC1798DCB00}"/>
              </a:ext>
            </a:extLst>
          </p:cNvPr>
          <p:cNvGrpSpPr>
            <a:grpSpLocks/>
          </p:cNvGrpSpPr>
          <p:nvPr/>
        </p:nvGrpSpPr>
        <p:grpSpPr bwMode="auto">
          <a:xfrm>
            <a:off x="366713" y="1228725"/>
            <a:ext cx="8429625" cy="5329238"/>
            <a:chOff x="366713" y="1228725"/>
            <a:chExt cx="8429625" cy="5329238"/>
          </a:xfrm>
        </p:grpSpPr>
        <p:sp>
          <p:nvSpPr>
            <p:cNvPr id="11" name="Rectangle 10">
              <a:extLst>
                <a:ext uri="{FF2B5EF4-FFF2-40B4-BE49-F238E27FC236}">
                  <a16:creationId xmlns:a16="http://schemas.microsoft.com/office/drawing/2014/main" id="{0A6FA43D-6B26-49E4-A7E0-CF307453230F}"/>
                </a:ext>
              </a:extLst>
            </p:cNvPr>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Questions are designed to assess the comprehension and understanding of a child’s reading.</a:t>
              </a:r>
            </a:p>
            <a:p>
              <a:pPr marL="182562">
                <a:defRPr/>
              </a:pPr>
              <a:endParaRPr lang="en-GB" sz="1600" dirty="0">
                <a:solidFill>
                  <a:schemeClr val="bg2">
                    <a:lumMod val="10000"/>
                  </a:schemeClr>
                </a:solidFill>
                <a:latin typeface="Tuffy" panose="020B0603060100000000" pitchFamily="34" charset="0"/>
              </a:endParaRPr>
            </a:p>
            <a:p>
              <a:pPr marL="182562">
                <a:defRPr/>
              </a:pPr>
              <a:r>
                <a:rPr lang="en-GB" sz="1600" dirty="0">
                  <a:solidFill>
                    <a:schemeClr val="tx1"/>
                  </a:solidFill>
                  <a:latin typeface="Tuffy" panose="020B0603060100000000" pitchFamily="34" charset="0"/>
                </a:rPr>
                <a:t>There are a variety of question types:</a:t>
              </a: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Multiple Choice</a:t>
              </a: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marL="182562">
                <a:defRPr/>
              </a:pPr>
              <a:endParaRPr lang="en-GB" sz="1600" dirty="0">
                <a:solidFill>
                  <a:schemeClr val="bg2">
                    <a:lumMod val="10000"/>
                  </a:schemeClr>
                </a:solidFill>
                <a:latin typeface="Tuffy" panose="020B0603060100000000" pitchFamily="34" charset="0"/>
              </a:endParaRPr>
            </a:p>
          </p:txBody>
        </p:sp>
        <p:pic>
          <p:nvPicPr>
            <p:cNvPr id="10250" name="Picture 2">
              <a:extLst>
                <a:ext uri="{FF2B5EF4-FFF2-40B4-BE49-F238E27FC236}">
                  <a16:creationId xmlns:a16="http://schemas.microsoft.com/office/drawing/2014/main" id="{FC7AC3FA-1968-FF4D-B3B4-0CF170C397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31152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a:extLst>
              <a:ext uri="{FF2B5EF4-FFF2-40B4-BE49-F238E27FC236}">
                <a16:creationId xmlns:a16="http://schemas.microsoft.com/office/drawing/2014/main" id="{E3142610-FD0F-4143-9C6C-2434EBDB4B6B}"/>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4" name="Rectangle 3">
            <a:extLst>
              <a:ext uri="{FF2B5EF4-FFF2-40B4-BE49-F238E27FC236}">
                <a16:creationId xmlns:a16="http://schemas.microsoft.com/office/drawing/2014/main" id="{44CBE972-6834-D94F-B4E8-CCB42877E936}"/>
              </a:ext>
            </a:extLst>
          </p:cNvPr>
          <p:cNvSpPr>
            <a:spLocks noChangeArrowheads="1"/>
          </p:cNvSpPr>
          <p:nvPr/>
        </p:nvSpPr>
        <p:spPr bwMode="auto">
          <a:xfrm>
            <a:off x="530225" y="412750"/>
            <a:ext cx="55018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latin typeface="Tuffy" panose="020B0603060100000000" pitchFamily="34" charset="0"/>
              </a:rPr>
              <a:t>Reading: Sample Questions</a:t>
            </a:r>
          </a:p>
        </p:txBody>
      </p:sp>
      <p:pic>
        <p:nvPicPr>
          <p:cNvPr id="10245" name="Picture 14">
            <a:extLst>
              <a:ext uri="{FF2B5EF4-FFF2-40B4-BE49-F238E27FC236}">
                <a16:creationId xmlns:a16="http://schemas.microsoft.com/office/drawing/2014/main" id="{3123F476-8C7D-AE43-9B8D-583CE1AE7A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hlinkClick r:id="" action="ppaction://hlinkshowjump?jump=nextslide"/>
            <a:extLst>
              <a:ext uri="{FF2B5EF4-FFF2-40B4-BE49-F238E27FC236}">
                <a16:creationId xmlns:a16="http://schemas.microsoft.com/office/drawing/2014/main" id="{C4172CFF-A1E8-4FEF-9C06-07CB7DB5AD8D}"/>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4" action="ppaction://hlinksldjump"/>
            <a:extLst>
              <a:ext uri="{FF2B5EF4-FFF2-40B4-BE49-F238E27FC236}">
                <a16:creationId xmlns:a16="http://schemas.microsoft.com/office/drawing/2014/main" id="{E5EAB946-7182-41E9-9509-53A184D1DACA}"/>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0248" name="Picture 2">
            <a:extLst>
              <a:ext uri="{FF2B5EF4-FFF2-40B4-BE49-F238E27FC236}">
                <a16:creationId xmlns:a16="http://schemas.microsoft.com/office/drawing/2014/main" id="{F68E07FF-E79A-8544-9B2B-824C373ECC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15912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2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51534D-BE13-42E6-8BAA-4A36BA75FDA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3">
            <a:extLst>
              <a:ext uri="{FF2B5EF4-FFF2-40B4-BE49-F238E27FC236}">
                <a16:creationId xmlns:a16="http://schemas.microsoft.com/office/drawing/2014/main" id="{7F254E5A-C765-E744-AC43-8F03C3434442}"/>
              </a:ext>
            </a:extLst>
          </p:cNvPr>
          <p:cNvSpPr>
            <a:spLocks noChangeArrowheads="1"/>
          </p:cNvSpPr>
          <p:nvPr/>
        </p:nvSpPr>
        <p:spPr bwMode="auto">
          <a:xfrm>
            <a:off x="407988" y="401638"/>
            <a:ext cx="55018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Tuffy" panose="020B0603060100000000" pitchFamily="34" charset="0"/>
              </a:rPr>
              <a:t>Reading: Sample Questions</a:t>
            </a:r>
          </a:p>
        </p:txBody>
      </p:sp>
      <p:pic>
        <p:nvPicPr>
          <p:cNvPr id="11268" name="Picture 14">
            <a:extLst>
              <a:ext uri="{FF2B5EF4-FFF2-40B4-BE49-F238E27FC236}">
                <a16:creationId xmlns:a16="http://schemas.microsoft.com/office/drawing/2014/main" id="{658DA907-A988-E44F-9B3A-456554F7A2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251EB6CB-6A47-41AB-8843-F5BE2FCA639F}"/>
              </a:ext>
            </a:extLst>
          </p:cNvPr>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Ranking/Ordering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C0A8A6E6-AFEB-4692-A515-C95C4D2617F4}"/>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5731BFE6-8C5E-4AE3-A731-E273BF80F7A7}"/>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1272" name="Picture 4">
            <a:extLst>
              <a:ext uri="{FF2B5EF4-FFF2-40B4-BE49-F238E27FC236}">
                <a16:creationId xmlns:a16="http://schemas.microsoft.com/office/drawing/2014/main" id="{1F70BE4C-EB97-E24A-B587-3D287C050C7E}"/>
              </a:ext>
            </a:extLst>
          </p:cNvPr>
          <p:cNvPicPr>
            <a:picLocks noChangeAspect="1"/>
          </p:cNvPicPr>
          <p:nvPr/>
        </p:nvPicPr>
        <p:blipFill>
          <a:blip r:embed="rId4">
            <a:extLst>
              <a:ext uri="{28A0092B-C50C-407E-A947-70E740481C1C}">
                <a14:useLocalDpi xmlns:a14="http://schemas.microsoft.com/office/drawing/2010/main" val="0"/>
              </a:ext>
            </a:extLst>
          </a:blip>
          <a:srcRect t="449"/>
          <a:stretch>
            <a:fillRect/>
          </a:stretch>
        </p:blipFill>
        <p:spPr bwMode="auto">
          <a:xfrm>
            <a:off x="1423988" y="2251075"/>
            <a:ext cx="62960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20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20784B-A9DC-4DBB-90B7-CA3AA2BC0F79}"/>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a:extLst>
              <a:ext uri="{FF2B5EF4-FFF2-40B4-BE49-F238E27FC236}">
                <a16:creationId xmlns:a16="http://schemas.microsoft.com/office/drawing/2014/main" id="{0C417FE0-A84B-BC4C-82DD-5EE9F5B54058}"/>
              </a:ext>
            </a:extLst>
          </p:cNvPr>
          <p:cNvSpPr>
            <a:spLocks noChangeArrowheads="1"/>
          </p:cNvSpPr>
          <p:nvPr/>
        </p:nvSpPr>
        <p:spPr bwMode="auto">
          <a:xfrm>
            <a:off x="407988" y="401638"/>
            <a:ext cx="55018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Tuffy" panose="020B0603060100000000" pitchFamily="34" charset="0"/>
              </a:rPr>
              <a:t>Reading: Sample Questions</a:t>
            </a:r>
          </a:p>
        </p:txBody>
      </p:sp>
      <p:pic>
        <p:nvPicPr>
          <p:cNvPr id="12292" name="Picture 14">
            <a:extLst>
              <a:ext uri="{FF2B5EF4-FFF2-40B4-BE49-F238E27FC236}">
                <a16:creationId xmlns:a16="http://schemas.microsoft.com/office/drawing/2014/main" id="{CDAB883A-E186-6741-AEEB-1D714617C4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5077655-A3D7-46C7-980C-047CACDE302C}"/>
              </a:ext>
            </a:extLst>
          </p:cNvPr>
          <p:cNvSpPr/>
          <p:nvPr/>
        </p:nvSpPr>
        <p:spPr>
          <a:xfrm>
            <a:off x="3540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Matching/Labelling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Short-Answer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6AFF184D-BCD9-46EC-BA99-4AE09588838E}"/>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29E5DEA7-5172-40E0-97D6-776360A45C7E}"/>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2296" name="Picture 2">
            <a:extLst>
              <a:ext uri="{FF2B5EF4-FFF2-40B4-BE49-F238E27FC236}">
                <a16:creationId xmlns:a16="http://schemas.microsoft.com/office/drawing/2014/main" id="{4D9CC0ED-FDCA-4842-A1B4-245889A3B1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825" y="1754188"/>
            <a:ext cx="4279900"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a:extLst>
              <a:ext uri="{FF2B5EF4-FFF2-40B4-BE49-F238E27FC236}">
                <a16:creationId xmlns:a16="http://schemas.microsoft.com/office/drawing/2014/main" id="{0EDF998D-33AE-C741-8BFA-1FA436DCF2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613" y="5180013"/>
            <a:ext cx="718978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09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57DC5-01ED-4034-B663-076B7888598B}"/>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Rectangle 3">
            <a:extLst>
              <a:ext uri="{FF2B5EF4-FFF2-40B4-BE49-F238E27FC236}">
                <a16:creationId xmlns:a16="http://schemas.microsoft.com/office/drawing/2014/main" id="{06603149-9054-544F-860A-AC059EF19130}"/>
              </a:ext>
            </a:extLst>
          </p:cNvPr>
          <p:cNvSpPr>
            <a:spLocks noChangeArrowheads="1"/>
          </p:cNvSpPr>
          <p:nvPr/>
        </p:nvSpPr>
        <p:spPr bwMode="auto">
          <a:xfrm>
            <a:off x="407988" y="401638"/>
            <a:ext cx="55018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latin typeface="Tuffy" panose="020B0603060100000000" pitchFamily="34" charset="0"/>
              </a:rPr>
              <a:t>Reading: Sample Questions</a:t>
            </a:r>
          </a:p>
        </p:txBody>
      </p:sp>
      <p:sp>
        <p:nvSpPr>
          <p:cNvPr id="4" name="see all button">
            <a:extLst>
              <a:ext uri="{FF2B5EF4-FFF2-40B4-BE49-F238E27FC236}">
                <a16:creationId xmlns:a16="http://schemas.microsoft.com/office/drawing/2014/main" id="{8F9BA4BB-4D9B-458E-A46C-96605D75A491}"/>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pic>
        <p:nvPicPr>
          <p:cNvPr id="13317" name="Picture 14">
            <a:extLst>
              <a:ext uri="{FF2B5EF4-FFF2-40B4-BE49-F238E27FC236}">
                <a16:creationId xmlns:a16="http://schemas.microsoft.com/office/drawing/2014/main" id="{B1CABC76-AAD7-BA47-889B-91CD941895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6EB26D3-871C-43EA-B7B3-93240F6111BC}"/>
              </a:ext>
            </a:extLst>
          </p:cNvPr>
          <p:cNvSpPr/>
          <p:nvPr/>
        </p:nvSpPr>
        <p:spPr>
          <a:xfrm>
            <a:off x="352425" y="11636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Find and Copy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Open-Ended Questions</a:t>
            </a:r>
          </a:p>
          <a:p>
            <a:pPr marL="182562">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B6AB5839-3126-477E-A107-B6778CBC1A80}"/>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8FA900EC-42AB-4FAC-9F31-B667944430E9}"/>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3321" name="Picture 2">
            <a:extLst>
              <a:ext uri="{FF2B5EF4-FFF2-40B4-BE49-F238E27FC236}">
                <a16:creationId xmlns:a16="http://schemas.microsoft.com/office/drawing/2014/main" id="{EAB89AE4-DE39-9948-8275-CAFAF5BC06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838" y="1763713"/>
            <a:ext cx="74025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5">
            <a:extLst>
              <a:ext uri="{FF2B5EF4-FFF2-40B4-BE49-F238E27FC236}">
                <a16:creationId xmlns:a16="http://schemas.microsoft.com/office/drawing/2014/main" id="{73DDC48B-D1AD-A74B-AE38-0830C192B9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4632325"/>
            <a:ext cx="72913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86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p:nvPr/>
        </p:nvSpPr>
        <p:spPr>
          <a:xfrm>
            <a:off x="0" y="57210"/>
            <a:ext cx="9144000" cy="6870128"/>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56" name="Google Shape;56;p4"/>
          <p:cNvSpPr txBox="1"/>
          <p:nvPr/>
        </p:nvSpPr>
        <p:spPr>
          <a:xfrm>
            <a:off x="299405" y="549275"/>
            <a:ext cx="8539794" cy="805551"/>
          </a:xfrm>
          <a:prstGeom prst="rect">
            <a:avLst/>
          </a:prstGeom>
          <a:solidFill>
            <a:srgbClr val="FDE7CF"/>
          </a:solidFill>
          <a:ln>
            <a:noFill/>
          </a:ln>
        </p:spPr>
        <p:txBody>
          <a:bodyPr spcFirstLastPara="1" wrap="square" lIns="216000" tIns="216000" rIns="216000" bIns="216000" anchor="t" anchorCtr="0">
            <a:spAutoFit/>
          </a:bodyPr>
          <a:lstStyle/>
          <a:p>
            <a:pPr marL="285750" marR="0" lvl="0" indent="-285750" algn="just" rtl="0">
              <a:spcBef>
                <a:spcPts val="0"/>
              </a:spcBef>
              <a:spcAft>
                <a:spcPts val="0"/>
              </a:spcAft>
              <a:buClr>
                <a:schemeClr val="dk1"/>
              </a:buClr>
              <a:buSzPts val="2400"/>
              <a:buFont typeface="Roboto Black"/>
              <a:buChar char="•"/>
            </a:pPr>
            <a:r>
              <a:rPr lang="en-GB" sz="2400" dirty="0">
                <a:solidFill>
                  <a:schemeClr val="dk1"/>
                </a:solidFill>
                <a:latin typeface="Roboto Black"/>
                <a:ea typeface="Roboto Black"/>
                <a:cs typeface="Roboto Black"/>
                <a:sym typeface="Roboto Black"/>
              </a:rPr>
              <a:t>What are end of key stage one assessments?</a:t>
            </a:r>
            <a:endParaRPr dirty="0"/>
          </a:p>
        </p:txBody>
      </p:sp>
      <p:pic>
        <p:nvPicPr>
          <p:cNvPr id="58" name="Google Shape;58;p4"/>
          <p:cNvPicPr preferRelativeResize="0"/>
          <p:nvPr/>
        </p:nvPicPr>
        <p:blipFill rotWithShape="1">
          <a:blip r:embed="rId3">
            <a:alphaModFix/>
          </a:blip>
          <a:srcRect/>
          <a:stretch/>
        </p:blipFill>
        <p:spPr>
          <a:xfrm>
            <a:off x="0" y="6768865"/>
            <a:ext cx="9144000" cy="107173"/>
          </a:xfrm>
          <a:prstGeom prst="rect">
            <a:avLst/>
          </a:prstGeom>
          <a:noFill/>
          <a:ln>
            <a:noFill/>
          </a:ln>
        </p:spPr>
      </p:pic>
      <p:grpSp>
        <p:nvGrpSpPr>
          <p:cNvPr id="59" name="Google Shape;59;p4"/>
          <p:cNvGrpSpPr/>
          <p:nvPr/>
        </p:nvGrpSpPr>
        <p:grpSpPr>
          <a:xfrm>
            <a:off x="299405" y="6581924"/>
            <a:ext cx="920730" cy="153888"/>
            <a:chOff x="299405" y="6581924"/>
            <a:chExt cx="920730" cy="153888"/>
          </a:xfrm>
        </p:grpSpPr>
        <p:sp>
          <p:nvSpPr>
            <p:cNvPr id="60" name="Google Shape;60;p4">
              <a:hlinkClick r:id="rId4" action="ppaction://hlinksldjump"/>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61" name="Google Shape;61;p4">
              <a:hlinkClick r:id="rId4" action="ppaction://hlinksldjump"/>
            </p:cNvPr>
            <p:cNvSpPr txBox="1"/>
            <p:nvPr/>
          </p:nvSpPr>
          <p:spPr>
            <a:xfrm>
              <a:off x="454395" y="6581924"/>
              <a:ext cx="765740"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62" name="Google Shape;62;p4"/>
          <p:cNvSpPr txBox="1"/>
          <p:nvPr/>
        </p:nvSpPr>
        <p:spPr>
          <a:xfrm>
            <a:off x="299405" y="2000457"/>
            <a:ext cx="8539794" cy="2959987"/>
          </a:xfrm>
          <a:prstGeom prst="rect">
            <a:avLst/>
          </a:prstGeom>
          <a:solidFill>
            <a:srgbClr val="FDE7CF"/>
          </a:solidFill>
          <a:ln>
            <a:noFill/>
          </a:ln>
        </p:spPr>
        <p:txBody>
          <a:bodyPr spcFirstLastPara="1" wrap="square" lIns="216000" tIns="216000" rIns="216000" bIns="216000" anchor="t" anchorCtr="0">
            <a:spAutoFit/>
          </a:bodyPr>
          <a:lstStyle/>
          <a:p>
            <a:pPr marL="285750" lvl="0" indent="-285750" algn="just">
              <a:spcAft>
                <a:spcPts val="600"/>
              </a:spcAft>
              <a:buFont typeface="Arial" panose="020B0604020202020204" pitchFamily="34" charset="0"/>
              <a:buChar char="•"/>
            </a:pPr>
            <a:r>
              <a:rPr lang="en-GB" sz="1600" dirty="0">
                <a:solidFill>
                  <a:schemeClr val="dk1"/>
                </a:solidFill>
                <a:latin typeface="Roboto"/>
                <a:ea typeface="Roboto"/>
                <a:cs typeface="Roboto"/>
                <a:sym typeface="Roboto"/>
              </a:rPr>
              <a:t>All children are assessed during the last term of year 2 to judge what they have learned over the course of key stage one (years 1 and 2). </a:t>
            </a:r>
          </a:p>
          <a:p>
            <a:pPr marL="285750" lvl="0" indent="-285750" algn="just">
              <a:spcAft>
                <a:spcPts val="600"/>
              </a:spcAft>
              <a:buFont typeface="Arial" panose="020B0604020202020204" pitchFamily="34" charset="0"/>
              <a:buChar char="•"/>
            </a:pPr>
            <a:r>
              <a:rPr lang="en-GB" sz="1600" dirty="0">
                <a:solidFill>
                  <a:schemeClr val="dk1"/>
                </a:solidFill>
                <a:latin typeface="Roboto"/>
                <a:ea typeface="Roboto"/>
                <a:cs typeface="Roboto"/>
                <a:sym typeface="Roboto"/>
              </a:rPr>
              <a:t>Teachers judge whether each child in their class has achieved the expected standards for the end of key stage one.</a:t>
            </a:r>
          </a:p>
          <a:p>
            <a:pPr marL="285750" lvl="0" indent="-285750" algn="just">
              <a:spcAft>
                <a:spcPts val="600"/>
              </a:spcAft>
              <a:buFont typeface="Arial" panose="020B0604020202020204" pitchFamily="34" charset="0"/>
              <a:buChar char="•"/>
            </a:pPr>
            <a:r>
              <a:rPr lang="en-GB" sz="1600" dirty="0">
                <a:solidFill>
                  <a:schemeClr val="dk1"/>
                </a:solidFill>
                <a:latin typeface="Roboto"/>
                <a:ea typeface="Roboto"/>
                <a:cs typeface="Roboto"/>
                <a:sym typeface="Roboto"/>
              </a:rPr>
              <a:t>Teachers will use a range of evidence to support their judgements, including the children’s results in their national curriculum tests, as well as independent work in class. </a:t>
            </a:r>
          </a:p>
          <a:p>
            <a:pPr marL="285750" lvl="0" indent="-285750" algn="just">
              <a:spcAft>
                <a:spcPts val="600"/>
              </a:spcAft>
              <a:buFont typeface="Arial" panose="020B0604020202020204" pitchFamily="34" charset="0"/>
              <a:buChar char="•"/>
            </a:pPr>
            <a:r>
              <a:rPr lang="en-GB" sz="1600" dirty="0">
                <a:solidFill>
                  <a:schemeClr val="dk1"/>
                </a:solidFill>
                <a:latin typeface="Roboto"/>
                <a:ea typeface="Roboto"/>
                <a:cs typeface="Roboto"/>
                <a:sym typeface="Roboto"/>
              </a:rPr>
              <a:t>Teachers will judge what a child is able to do independently and align this with the national expectations for a child at the end of key stage one. </a:t>
            </a:r>
          </a:p>
        </p:txBody>
      </p:sp>
      <p:sp>
        <p:nvSpPr>
          <p:cNvPr id="63" name="Google Shape;63;p4"/>
          <p:cNvSpPr txBox="1"/>
          <p:nvPr/>
        </p:nvSpPr>
        <p:spPr>
          <a:xfrm>
            <a:off x="450559" y="1210982"/>
            <a:ext cx="8237486" cy="884070"/>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108000" tIns="72000" rIns="108000" bIns="72000" anchor="t" anchorCtr="0">
            <a:spAutoFit/>
          </a:bodyPr>
          <a:lstStyle/>
          <a:p>
            <a:pPr lvl="0" algn="ctr"/>
            <a:r>
              <a:rPr lang="en-GB" sz="1600" dirty="0">
                <a:solidFill>
                  <a:schemeClr val="dk1"/>
                </a:solidFill>
                <a:latin typeface="Roboto"/>
                <a:ea typeface="Roboto"/>
                <a:cs typeface="Roboto"/>
                <a:sym typeface="Roboto"/>
              </a:rPr>
              <a:t>What you might know as SATs or Standard Attainment Tests, are national curriculum tests that are usually taken by children at the end of key stage one.</a:t>
            </a:r>
            <a:br>
              <a:rPr lang="en-GB" sz="1600" dirty="0">
                <a:solidFill>
                  <a:schemeClr val="dk1"/>
                </a:solidFill>
                <a:latin typeface="Roboto"/>
                <a:ea typeface="Roboto"/>
                <a:cs typeface="Roboto"/>
                <a:sym typeface="Roboto"/>
              </a:rPr>
            </a:br>
            <a:r>
              <a:rPr lang="en-GB" sz="1600" dirty="0">
                <a:solidFill>
                  <a:schemeClr val="dk1"/>
                </a:solidFill>
                <a:latin typeface="Roboto"/>
                <a:ea typeface="Roboto"/>
                <a:cs typeface="Roboto"/>
                <a:sym typeface="Roboto"/>
              </a:rPr>
              <a:t>These are just part of the picture.</a:t>
            </a:r>
          </a:p>
        </p:txBody>
      </p:sp>
    </p:spTree>
    <p:extLst>
      <p:ext uri="{BB962C8B-B14F-4D97-AF65-F5344CB8AC3E}">
        <p14:creationId xmlns:p14="http://schemas.microsoft.com/office/powerpoint/2010/main" val="1277889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par>
                                <p:cTn id="8" presetID="10" presetClass="entr" presetSubtype="0" fill="hold" nodeType="withEffect">
                                  <p:stCondLst>
                                    <p:cond delay="1000"/>
                                  </p:stCondLst>
                                  <p:childTnLst>
                                    <p:set>
                                      <p:cBhvr>
                                        <p:cTn id="9" dur="1" fill="hold">
                                          <p:stCondLst>
                                            <p:cond delay="0"/>
                                          </p:stCondLst>
                                        </p:cTn>
                                        <p:tgtEl>
                                          <p:spTgt spid="56">
                                            <p:txEl>
                                              <p:pRg st="0" end="0"/>
                                            </p:txEl>
                                          </p:spTgt>
                                        </p:tgtEl>
                                        <p:attrNameLst>
                                          <p:attrName>style.visibility</p:attrName>
                                        </p:attrNameLst>
                                      </p:cBhvr>
                                      <p:to>
                                        <p:strVal val="visible"/>
                                      </p:to>
                                    </p:set>
                                    <p:animEffect transition="in" filter="fade">
                                      <p:cBhvr>
                                        <p:cTn id="10" dur="500"/>
                                        <p:tgtEl>
                                          <p:spTgt spid="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childTnLst>
                                </p:cTn>
                              </p:par>
                              <p:par>
                                <p:cTn id="16" presetID="10" presetClass="entr" presetSubtype="0"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childTnLst>
                                </p:cTn>
                              </p:par>
                              <p:par>
                                <p:cTn id="19" presetID="10" presetClass="entr" presetSubtype="0" fill="hold" nodeType="withEffect">
                                  <p:stCondLst>
                                    <p:cond delay="1000"/>
                                  </p:stCondLst>
                                  <p:childTnLst>
                                    <p:set>
                                      <p:cBhvr>
                                        <p:cTn id="20" dur="1" fill="hold">
                                          <p:stCondLst>
                                            <p:cond delay="0"/>
                                          </p:stCondLst>
                                        </p:cTn>
                                        <p:tgtEl>
                                          <p:spTgt spid="62">
                                            <p:txEl>
                                              <p:pRg st="0" end="0"/>
                                            </p:txEl>
                                          </p:spTgt>
                                        </p:tgtEl>
                                        <p:attrNameLst>
                                          <p:attrName>style.visibility</p:attrName>
                                        </p:attrNameLst>
                                      </p:cBhvr>
                                      <p:to>
                                        <p:strVal val="visible"/>
                                      </p:to>
                                    </p:set>
                                    <p:animEffect transition="in" filter="fade">
                                      <p:cBhvr>
                                        <p:cTn id="21" dur="500"/>
                                        <p:tgtEl>
                                          <p:spTgt spid="62">
                                            <p:txEl>
                                              <p:pRg st="0" end="0"/>
                                            </p:txEl>
                                          </p:spTgt>
                                        </p:tgtEl>
                                      </p:cBhvr>
                                    </p:animEffect>
                                  </p:childTnLst>
                                </p:cTn>
                              </p:par>
                              <p:par>
                                <p:cTn id="22" presetID="10" presetClass="entr" presetSubtype="0" fill="hold" nodeType="withEffect">
                                  <p:stCondLst>
                                    <p:cond delay="1000"/>
                                  </p:stCondLst>
                                  <p:childTnLst>
                                    <p:set>
                                      <p:cBhvr>
                                        <p:cTn id="23" dur="1" fill="hold">
                                          <p:stCondLst>
                                            <p:cond delay="0"/>
                                          </p:stCondLst>
                                        </p:cTn>
                                        <p:tgtEl>
                                          <p:spTgt spid="62">
                                            <p:txEl>
                                              <p:pRg st="1" end="1"/>
                                            </p:txEl>
                                          </p:spTgt>
                                        </p:tgtEl>
                                        <p:attrNameLst>
                                          <p:attrName>style.visibility</p:attrName>
                                        </p:attrNameLst>
                                      </p:cBhvr>
                                      <p:to>
                                        <p:strVal val="visible"/>
                                      </p:to>
                                    </p:set>
                                    <p:animEffect transition="in" filter="fade">
                                      <p:cBhvr>
                                        <p:cTn id="24" dur="500"/>
                                        <p:tgtEl>
                                          <p:spTgt spid="62">
                                            <p:txEl>
                                              <p:pRg st="1" end="1"/>
                                            </p:txEl>
                                          </p:spTgt>
                                        </p:tgtEl>
                                      </p:cBhvr>
                                    </p:animEffect>
                                  </p:childTnLst>
                                </p:cTn>
                              </p:par>
                              <p:par>
                                <p:cTn id="25" presetID="10" presetClass="entr" presetSubtype="0" fill="hold" nodeType="withEffect">
                                  <p:stCondLst>
                                    <p:cond delay="1000"/>
                                  </p:stCondLst>
                                  <p:childTnLst>
                                    <p:set>
                                      <p:cBhvr>
                                        <p:cTn id="26" dur="1" fill="hold">
                                          <p:stCondLst>
                                            <p:cond delay="0"/>
                                          </p:stCondLst>
                                        </p:cTn>
                                        <p:tgtEl>
                                          <p:spTgt spid="62">
                                            <p:txEl>
                                              <p:pRg st="2" end="2"/>
                                            </p:txEl>
                                          </p:spTgt>
                                        </p:tgtEl>
                                        <p:attrNameLst>
                                          <p:attrName>style.visibility</p:attrName>
                                        </p:attrNameLst>
                                      </p:cBhvr>
                                      <p:to>
                                        <p:strVal val="visible"/>
                                      </p:to>
                                    </p:set>
                                    <p:animEffect transition="in" filter="fade">
                                      <p:cBhvr>
                                        <p:cTn id="27" dur="500"/>
                                        <p:tgtEl>
                                          <p:spTgt spid="62">
                                            <p:txEl>
                                              <p:pRg st="2" end="2"/>
                                            </p:txEl>
                                          </p:spTgt>
                                        </p:tgtEl>
                                      </p:cBhvr>
                                    </p:animEffect>
                                  </p:childTnLst>
                                </p:cTn>
                              </p:par>
                              <p:par>
                                <p:cTn id="28" presetID="10" presetClass="entr" presetSubtype="0" fill="hold" nodeType="withEffect">
                                  <p:stCondLst>
                                    <p:cond delay="1000"/>
                                  </p:stCondLst>
                                  <p:childTnLst>
                                    <p:set>
                                      <p:cBhvr>
                                        <p:cTn id="29" dur="1" fill="hold">
                                          <p:stCondLst>
                                            <p:cond delay="0"/>
                                          </p:stCondLst>
                                        </p:cTn>
                                        <p:tgtEl>
                                          <p:spTgt spid="62">
                                            <p:txEl>
                                              <p:pRg st="3" end="3"/>
                                            </p:txEl>
                                          </p:spTgt>
                                        </p:tgtEl>
                                        <p:attrNameLst>
                                          <p:attrName>style.visibility</p:attrName>
                                        </p:attrNameLst>
                                      </p:cBhvr>
                                      <p:to>
                                        <p:strVal val="visible"/>
                                      </p:to>
                                    </p:set>
                                    <p:animEffect transition="in" filter="fade">
                                      <p:cBhvr>
                                        <p:cTn id="30" dur="500"/>
                                        <p:tgtEl>
                                          <p:spTgt spid="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1F9AD7-9BE9-45AA-A41E-7A17B342A95C}"/>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55" name="Rectangle 3">
            <a:extLst>
              <a:ext uri="{FF2B5EF4-FFF2-40B4-BE49-F238E27FC236}">
                <a16:creationId xmlns:a16="http://schemas.microsoft.com/office/drawing/2014/main" id="{0D5F97EF-FF6A-7A49-90B9-A2697E4ED578}"/>
              </a:ext>
            </a:extLst>
          </p:cNvPr>
          <p:cNvSpPr>
            <a:spLocks noChangeArrowheads="1"/>
          </p:cNvSpPr>
          <p:nvPr/>
        </p:nvSpPr>
        <p:spPr bwMode="auto">
          <a:xfrm>
            <a:off x="407988" y="401638"/>
            <a:ext cx="74126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Tuffy" panose="020B0603060100000000" pitchFamily="34" charset="0"/>
              </a:rPr>
              <a:t>How to Help Your Child with Reading</a:t>
            </a:r>
          </a:p>
        </p:txBody>
      </p:sp>
      <p:sp>
        <p:nvSpPr>
          <p:cNvPr id="4" name="see all button">
            <a:extLst>
              <a:ext uri="{FF2B5EF4-FFF2-40B4-BE49-F238E27FC236}">
                <a16:creationId xmlns:a16="http://schemas.microsoft.com/office/drawing/2014/main" id="{E407D663-7F72-4A77-BC63-604B31ECC414}"/>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sp>
        <p:nvSpPr>
          <p:cNvPr id="12" name="Rectangle 11">
            <a:extLst>
              <a:ext uri="{FF2B5EF4-FFF2-40B4-BE49-F238E27FC236}">
                <a16:creationId xmlns:a16="http://schemas.microsoft.com/office/drawing/2014/main" id="{665E7ED5-B677-426E-BA65-9963986C5FF5}"/>
              </a:ext>
            </a:extLst>
          </p:cNvPr>
          <p:cNvSpPr/>
          <p:nvPr/>
        </p:nvSpPr>
        <p:spPr>
          <a:xfrm>
            <a:off x="355600"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600" dirty="0">
                <a:solidFill>
                  <a:schemeClr val="bg2">
                    <a:lumMod val="10000"/>
                  </a:schemeClr>
                </a:solidFill>
                <a:latin typeface="Tuffy" panose="020B0603060100000000" pitchFamily="34" charset="0"/>
              </a:rPr>
              <a:t>Listening to your child read can take many forms: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 reading is valuable – it doesn’t have to be just stories. Reading can involve                     anything from fiction and non-fiction, poetry, newspapers, magazines, football             programmes, TV guides.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Visit the local library - it’s free!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pic>
        <p:nvPicPr>
          <p:cNvPr id="23558" name="Picture 14">
            <a:extLst>
              <a:ext uri="{FF2B5EF4-FFF2-40B4-BE49-F238E27FC236}">
                <a16:creationId xmlns:a16="http://schemas.microsoft.com/office/drawing/2014/main" id="{194B3CAF-AD15-D34D-AEF1-71A0B23223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F91ACD51-1065-4403-9BEB-863C686266B5}"/>
              </a:ext>
            </a:extLst>
          </p:cNvPr>
          <p:cNvSpPr/>
          <p:nvPr/>
        </p:nvSpPr>
        <p:spPr>
          <a:xfrm>
            <a:off x="354013"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600" dirty="0">
                <a:solidFill>
                  <a:schemeClr val="bg2">
                    <a:lumMod val="10000"/>
                  </a:schemeClr>
                </a:solidFill>
                <a:latin typeface="Tuffy" panose="020B0603060100000000" pitchFamily="34" charset="0"/>
              </a:rPr>
              <a:t>Listening to your child read can take many forms: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 reading is valuable – it doesn’t have to be just stories. Reading can involve                     anything from fiction and non-fiction, poetry, newspapers, magazines, football             programmes, TV guides.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Visit the local library - it’s free!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182EEA29-83D8-420C-A668-874A0FC5D986}"/>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00D86FC0-4ADB-4C1E-AE22-9BA16E368A84}"/>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extLst>
      <p:ext uri="{BB962C8B-B14F-4D97-AF65-F5344CB8AC3E}">
        <p14:creationId xmlns:p14="http://schemas.microsoft.com/office/powerpoint/2010/main" val="42525039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p:nvPr/>
        </p:nvSpPr>
        <p:spPr>
          <a:xfrm>
            <a:off x="0" y="57210"/>
            <a:ext cx="9144000" cy="6870128"/>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56" name="Google Shape;56;p4"/>
          <p:cNvSpPr txBox="1"/>
          <p:nvPr/>
        </p:nvSpPr>
        <p:spPr>
          <a:xfrm>
            <a:off x="299405" y="549275"/>
            <a:ext cx="8539794" cy="805551"/>
          </a:xfrm>
          <a:prstGeom prst="rect">
            <a:avLst/>
          </a:prstGeom>
          <a:solidFill>
            <a:srgbClr val="FDE7CF"/>
          </a:solidFill>
          <a:ln>
            <a:noFill/>
          </a:ln>
        </p:spPr>
        <p:txBody>
          <a:bodyPr spcFirstLastPara="1" wrap="square" lIns="216000" tIns="216000" rIns="216000" bIns="216000" anchor="t" anchorCtr="0">
            <a:spAutoFit/>
          </a:bodyPr>
          <a:lstStyle/>
          <a:p>
            <a:pPr marL="285750" marR="0" lvl="0" indent="-285750" algn="just" rtl="0">
              <a:spcBef>
                <a:spcPts val="0"/>
              </a:spcBef>
              <a:spcAft>
                <a:spcPts val="0"/>
              </a:spcAft>
              <a:buClr>
                <a:schemeClr val="dk1"/>
              </a:buClr>
              <a:buSzPts val="2400"/>
              <a:buFont typeface="Roboto Black"/>
              <a:buChar char="•"/>
            </a:pPr>
            <a:r>
              <a:rPr lang="en-GB" sz="2400" dirty="0">
                <a:solidFill>
                  <a:schemeClr val="dk1"/>
                </a:solidFill>
                <a:latin typeface="Roboto Black"/>
                <a:ea typeface="Roboto Black"/>
                <a:cs typeface="Roboto Black"/>
                <a:sym typeface="Roboto Black"/>
              </a:rPr>
              <a:t>How can I help my child?</a:t>
            </a:r>
            <a:endParaRPr dirty="0"/>
          </a:p>
        </p:txBody>
      </p:sp>
      <p:pic>
        <p:nvPicPr>
          <p:cNvPr id="57" name="Google Shape;57;p4"/>
          <p:cNvPicPr preferRelativeResize="0"/>
          <p:nvPr/>
        </p:nvPicPr>
        <p:blipFill rotWithShape="1">
          <a:blip r:embed="rId3">
            <a:alphaModFix/>
          </a:blip>
          <a:srcRect/>
          <a:stretch/>
        </p:blipFill>
        <p:spPr>
          <a:xfrm>
            <a:off x="0" y="0"/>
            <a:ext cx="9144000" cy="334380"/>
          </a:xfrm>
          <a:prstGeom prst="rect">
            <a:avLst/>
          </a:prstGeom>
          <a:noFill/>
          <a:ln>
            <a:noFill/>
          </a:ln>
        </p:spPr>
      </p:pic>
      <p:pic>
        <p:nvPicPr>
          <p:cNvPr id="58" name="Google Shape;58;p4"/>
          <p:cNvPicPr preferRelativeResize="0"/>
          <p:nvPr/>
        </p:nvPicPr>
        <p:blipFill rotWithShape="1">
          <a:blip r:embed="rId4">
            <a:alphaModFix/>
          </a:blip>
          <a:srcRect/>
          <a:stretch/>
        </p:blipFill>
        <p:spPr>
          <a:xfrm>
            <a:off x="0" y="6768865"/>
            <a:ext cx="9144000" cy="107173"/>
          </a:xfrm>
          <a:prstGeom prst="rect">
            <a:avLst/>
          </a:prstGeom>
          <a:noFill/>
          <a:ln>
            <a:noFill/>
          </a:ln>
        </p:spPr>
      </p:pic>
      <p:grpSp>
        <p:nvGrpSpPr>
          <p:cNvPr id="59" name="Google Shape;59;p4"/>
          <p:cNvGrpSpPr/>
          <p:nvPr/>
        </p:nvGrpSpPr>
        <p:grpSpPr>
          <a:xfrm>
            <a:off x="299405" y="6581924"/>
            <a:ext cx="920730" cy="153888"/>
            <a:chOff x="299405" y="6581924"/>
            <a:chExt cx="920730" cy="153888"/>
          </a:xfrm>
        </p:grpSpPr>
        <p:sp>
          <p:nvSpPr>
            <p:cNvPr id="60" name="Google Shape;60;p4">
              <a:hlinkClick r:id="rId5" action="ppaction://hlinksldjump"/>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61" name="Google Shape;61;p4">
              <a:hlinkClick r:id="rId5" action="ppaction://hlinksldjump"/>
            </p:cNvPr>
            <p:cNvSpPr txBox="1"/>
            <p:nvPr/>
          </p:nvSpPr>
          <p:spPr>
            <a:xfrm>
              <a:off x="454395" y="6581924"/>
              <a:ext cx="765740"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66" name="Google Shape;66;p4"/>
          <p:cNvSpPr txBox="1"/>
          <p:nvPr/>
        </p:nvSpPr>
        <p:spPr>
          <a:xfrm>
            <a:off x="454395" y="1569721"/>
            <a:ext cx="3958579" cy="2090038"/>
          </a:xfrm>
          <a:prstGeom prst="rect">
            <a:avLst/>
          </a:prstGeom>
          <a:solidFill>
            <a:srgbClr val="D2D8EF"/>
          </a:solidFill>
          <a:ln>
            <a:noFill/>
          </a:ln>
        </p:spPr>
        <p:txBody>
          <a:bodyPr spcFirstLastPara="1" wrap="square" lIns="108000" tIns="108000" rIns="108000" bIns="108000" anchor="ctr" anchorCtr="0">
            <a:noAutofit/>
          </a:bodyPr>
          <a:lstStyle/>
          <a:p>
            <a:pPr lvl="0" algn="ctr"/>
            <a:r>
              <a:rPr lang="en-GB" sz="1600" dirty="0" smtClean="0">
                <a:solidFill>
                  <a:schemeClr val="dk1"/>
                </a:solidFill>
                <a:latin typeface="Roboto"/>
                <a:ea typeface="Roboto"/>
                <a:cs typeface="Roboto"/>
                <a:sym typeface="Roboto"/>
              </a:rPr>
              <a:t>Download practice SATs </a:t>
            </a:r>
            <a:r>
              <a:rPr lang="en-GB" sz="1600" dirty="0">
                <a:solidFill>
                  <a:schemeClr val="dk1"/>
                </a:solidFill>
                <a:latin typeface="Roboto"/>
                <a:ea typeface="Roboto"/>
                <a:cs typeface="Roboto"/>
                <a:sym typeface="Roboto"/>
              </a:rPr>
              <a:t>papers free from </a:t>
            </a:r>
            <a:r>
              <a:rPr lang="en-GB" sz="1600" dirty="0">
                <a:solidFill>
                  <a:schemeClr val="dk1"/>
                </a:solidFill>
                <a:latin typeface="Roboto"/>
                <a:ea typeface="Roboto"/>
                <a:cs typeface="Roboto"/>
                <a:sym typeface="Roboto"/>
                <a:hlinkClick r:id="rId6"/>
              </a:rPr>
              <a:t>https://www.sats-papers.co.uk</a:t>
            </a:r>
            <a:r>
              <a:rPr lang="en-GB" sz="1600" dirty="0" smtClean="0">
                <a:solidFill>
                  <a:schemeClr val="dk1"/>
                </a:solidFill>
                <a:latin typeface="Roboto"/>
                <a:ea typeface="Roboto"/>
                <a:cs typeface="Roboto"/>
                <a:sym typeface="Roboto"/>
                <a:hlinkClick r:id="rId6"/>
              </a:rPr>
              <a:t>/</a:t>
            </a:r>
            <a:r>
              <a:rPr lang="en-GB" sz="1600" dirty="0" smtClean="0">
                <a:solidFill>
                  <a:schemeClr val="dk1"/>
                </a:solidFill>
                <a:latin typeface="Roboto"/>
                <a:ea typeface="Roboto"/>
                <a:cs typeface="Roboto"/>
                <a:sym typeface="Roboto"/>
              </a:rPr>
              <a:t> </a:t>
            </a:r>
            <a:endParaRPr lang="en-GB" sz="1600" dirty="0">
              <a:solidFill>
                <a:schemeClr val="dk1"/>
              </a:solidFill>
              <a:latin typeface="Roboto"/>
              <a:ea typeface="Roboto"/>
              <a:cs typeface="Roboto"/>
              <a:sym typeface="Roboto"/>
            </a:endParaRPr>
          </a:p>
        </p:txBody>
      </p:sp>
      <p:sp>
        <p:nvSpPr>
          <p:cNvPr id="16" name="Google Shape;66;p4">
            <a:extLst>
              <a:ext uri="{FF2B5EF4-FFF2-40B4-BE49-F238E27FC236}">
                <a16:creationId xmlns:a16="http://schemas.microsoft.com/office/drawing/2014/main" id="{7F5E4A60-F826-4F9D-BC23-1A09EFDA7254}"/>
              </a:ext>
            </a:extLst>
          </p:cNvPr>
          <p:cNvSpPr txBox="1"/>
          <p:nvPr/>
        </p:nvSpPr>
        <p:spPr>
          <a:xfrm>
            <a:off x="4731026" y="1569721"/>
            <a:ext cx="3958579" cy="2090038"/>
          </a:xfrm>
          <a:prstGeom prst="rect">
            <a:avLst/>
          </a:prstGeom>
          <a:solidFill>
            <a:srgbClr val="D2D8EF"/>
          </a:solidFill>
          <a:ln>
            <a:noFill/>
          </a:ln>
        </p:spPr>
        <p:txBody>
          <a:bodyPr spcFirstLastPara="1" wrap="square" lIns="108000" tIns="108000" rIns="108000" bIns="108000" anchor="ctr" anchorCtr="0">
            <a:noAutofit/>
          </a:bodyPr>
          <a:lstStyle/>
          <a:p>
            <a:pPr lvl="0" algn="ctr"/>
            <a:r>
              <a:rPr lang="en-GB" sz="1600" dirty="0">
                <a:solidFill>
                  <a:schemeClr val="dk1"/>
                </a:solidFill>
                <a:latin typeface="Roboto"/>
                <a:ea typeface="Roboto"/>
                <a:cs typeface="Roboto"/>
                <a:sym typeface="Roboto"/>
              </a:rPr>
              <a:t>Listen to your child read daily. Ask questions and talk about what they have read. Make sure they understand what they are reading. </a:t>
            </a:r>
          </a:p>
        </p:txBody>
      </p:sp>
      <p:sp>
        <p:nvSpPr>
          <p:cNvPr id="17" name="Google Shape;66;p4">
            <a:extLst>
              <a:ext uri="{FF2B5EF4-FFF2-40B4-BE49-F238E27FC236}">
                <a16:creationId xmlns:a16="http://schemas.microsoft.com/office/drawing/2014/main" id="{EF77B977-9708-41D0-B2EB-40B9F824C77A}"/>
              </a:ext>
            </a:extLst>
          </p:cNvPr>
          <p:cNvSpPr txBox="1"/>
          <p:nvPr/>
        </p:nvSpPr>
        <p:spPr>
          <a:xfrm>
            <a:off x="454395" y="3874654"/>
            <a:ext cx="3958579" cy="2090038"/>
          </a:xfrm>
          <a:prstGeom prst="rect">
            <a:avLst/>
          </a:prstGeom>
          <a:solidFill>
            <a:srgbClr val="D2D8EF"/>
          </a:solidFill>
          <a:ln>
            <a:noFill/>
          </a:ln>
        </p:spPr>
        <p:txBody>
          <a:bodyPr spcFirstLastPara="1" wrap="square" lIns="108000" tIns="108000" rIns="108000" bIns="108000" anchor="ctr" anchorCtr="0">
            <a:noAutofit/>
          </a:bodyPr>
          <a:lstStyle/>
          <a:p>
            <a:pPr algn="ctr"/>
            <a:r>
              <a:rPr lang="en-GB" sz="1600" dirty="0">
                <a:solidFill>
                  <a:schemeClr val="tx1"/>
                </a:solidFill>
                <a:latin typeface="Roboto"/>
                <a:ea typeface="Roboto"/>
                <a:cs typeface="Roboto"/>
                <a:sym typeface="Roboto"/>
              </a:rPr>
              <a:t>Use online activities like </a:t>
            </a:r>
            <a:r>
              <a:rPr lang="en-GB" sz="1600" dirty="0" smtClean="0">
                <a:solidFill>
                  <a:schemeClr val="tx1"/>
                </a:solidFill>
                <a:latin typeface="Roboto"/>
                <a:ea typeface="Roboto"/>
                <a:cs typeface="Roboto"/>
                <a:sym typeface="Roboto"/>
              </a:rPr>
              <a:t>BBC </a:t>
            </a:r>
            <a:r>
              <a:rPr lang="en-GB" sz="1600" dirty="0" err="1" smtClean="0">
                <a:solidFill>
                  <a:schemeClr val="tx1"/>
                </a:solidFill>
                <a:latin typeface="Roboto"/>
                <a:ea typeface="Roboto"/>
                <a:cs typeface="Roboto"/>
                <a:sym typeface="Roboto"/>
              </a:rPr>
              <a:t>Bitesize</a:t>
            </a:r>
            <a:r>
              <a:rPr lang="en-GB" sz="1600" dirty="0" smtClean="0">
                <a:solidFill>
                  <a:schemeClr val="tx1"/>
                </a:solidFill>
                <a:latin typeface="Roboto"/>
                <a:ea typeface="Roboto"/>
                <a:cs typeface="Roboto"/>
                <a:sym typeface="Roboto"/>
              </a:rPr>
              <a:t>, Reading Eggs App, Teacher Your Monster to Read App (and lots of other free app) </a:t>
            </a:r>
            <a:r>
              <a:rPr lang="en-GB" sz="1600" dirty="0" smtClean="0">
                <a:solidFill>
                  <a:schemeClr val="dk1"/>
                </a:solidFill>
                <a:latin typeface="Roboto"/>
                <a:ea typeface="Roboto"/>
                <a:cs typeface="Roboto"/>
                <a:sym typeface="Roboto"/>
              </a:rPr>
              <a:t>to </a:t>
            </a:r>
            <a:r>
              <a:rPr lang="en-GB" sz="1600" dirty="0">
                <a:solidFill>
                  <a:schemeClr val="dk1"/>
                </a:solidFill>
                <a:latin typeface="Roboto"/>
                <a:ea typeface="Roboto"/>
                <a:cs typeface="Roboto"/>
                <a:sym typeface="Roboto"/>
              </a:rPr>
              <a:t>practise skills at home. </a:t>
            </a:r>
          </a:p>
        </p:txBody>
      </p:sp>
      <p:sp>
        <p:nvSpPr>
          <p:cNvPr id="18" name="Google Shape;66;p4">
            <a:extLst>
              <a:ext uri="{FF2B5EF4-FFF2-40B4-BE49-F238E27FC236}">
                <a16:creationId xmlns:a16="http://schemas.microsoft.com/office/drawing/2014/main" id="{30C97D85-7592-40EF-9024-C0656797CA37}"/>
              </a:ext>
            </a:extLst>
          </p:cNvPr>
          <p:cNvSpPr txBox="1"/>
          <p:nvPr/>
        </p:nvSpPr>
        <p:spPr>
          <a:xfrm>
            <a:off x="4731026" y="3874654"/>
            <a:ext cx="3958579" cy="2090038"/>
          </a:xfrm>
          <a:prstGeom prst="rect">
            <a:avLst/>
          </a:prstGeom>
          <a:solidFill>
            <a:srgbClr val="D2D8EF"/>
          </a:solidFill>
          <a:ln>
            <a:noFill/>
          </a:ln>
        </p:spPr>
        <p:txBody>
          <a:bodyPr spcFirstLastPara="1" wrap="square" lIns="108000" tIns="108000" rIns="108000" bIns="108000" anchor="ctr" anchorCtr="0">
            <a:noAutofit/>
          </a:bodyPr>
          <a:lstStyle/>
          <a:p>
            <a:pPr algn="ctr"/>
            <a:r>
              <a:rPr lang="en-GB" sz="1600" dirty="0">
                <a:solidFill>
                  <a:schemeClr val="tx1"/>
                </a:solidFill>
                <a:latin typeface="Roboto"/>
                <a:ea typeface="Roboto"/>
                <a:cs typeface="Roboto"/>
                <a:sym typeface="Roboto"/>
              </a:rPr>
              <a:t>Support your child to complete any home learning tasks, such </a:t>
            </a:r>
            <a:r>
              <a:rPr lang="en-GB" sz="1600" dirty="0" smtClean="0">
                <a:solidFill>
                  <a:schemeClr val="tx1"/>
                </a:solidFill>
                <a:latin typeface="Roboto"/>
                <a:ea typeface="Roboto"/>
                <a:cs typeface="Roboto"/>
                <a:sym typeface="Roboto"/>
              </a:rPr>
              <a:t>as reading comprehensions. </a:t>
            </a:r>
            <a:endParaRPr lang="en-GB" sz="1600" dirty="0">
              <a:solidFill>
                <a:schemeClr val="tx1"/>
              </a:solidFill>
            </a:endParaRPr>
          </a:p>
        </p:txBody>
      </p:sp>
    </p:spTree>
    <p:extLst>
      <p:ext uri="{BB962C8B-B14F-4D97-AF65-F5344CB8AC3E}">
        <p14:creationId xmlns:p14="http://schemas.microsoft.com/office/powerpoint/2010/main" val="1163821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par>
                                <p:cTn id="8" presetID="10" presetClass="entr" presetSubtype="0" fill="hold" nodeType="withEffect">
                                  <p:stCondLst>
                                    <p:cond delay="1000"/>
                                  </p:stCondLst>
                                  <p:childTnLst>
                                    <p:set>
                                      <p:cBhvr>
                                        <p:cTn id="9" dur="1" fill="hold">
                                          <p:stCondLst>
                                            <p:cond delay="0"/>
                                          </p:stCondLst>
                                        </p:cTn>
                                        <p:tgtEl>
                                          <p:spTgt spid="56">
                                            <p:txEl>
                                              <p:pRg st="0" end="0"/>
                                            </p:txEl>
                                          </p:spTgt>
                                        </p:tgtEl>
                                        <p:attrNameLst>
                                          <p:attrName>style.visibility</p:attrName>
                                        </p:attrNameLst>
                                      </p:cBhvr>
                                      <p:to>
                                        <p:strVal val="visible"/>
                                      </p:to>
                                    </p:set>
                                    <p:animEffect transition="in" filter="fade">
                                      <p:cBhvr>
                                        <p:cTn id="10" dur="500"/>
                                        <p:tgtEl>
                                          <p:spTgt spid="56">
                                            <p:txEl>
                                              <p:pRg st="0" end="0"/>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10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8"/>
          <p:cNvPicPr preferRelativeResize="0"/>
          <p:nvPr/>
        </p:nvPicPr>
        <p:blipFill rotWithShape="1">
          <a:blip r:embed="rId3">
            <a:alphaModFix/>
          </a:blip>
          <a:srcRect/>
          <a:stretch/>
        </p:blipFill>
        <p:spPr>
          <a:xfrm>
            <a:off x="0" y="0"/>
            <a:ext cx="9144000" cy="334380"/>
          </a:xfrm>
          <a:prstGeom prst="rect">
            <a:avLst/>
          </a:prstGeom>
          <a:noFill/>
          <a:ln>
            <a:noFill/>
          </a:ln>
        </p:spPr>
      </p:pic>
      <p:pic>
        <p:nvPicPr>
          <p:cNvPr id="119" name="Google Shape;119;p8"/>
          <p:cNvPicPr preferRelativeResize="0"/>
          <p:nvPr/>
        </p:nvPicPr>
        <p:blipFill rotWithShape="1">
          <a:blip r:embed="rId4">
            <a:alphaModFix/>
          </a:blip>
          <a:srcRect/>
          <a:stretch/>
        </p:blipFill>
        <p:spPr>
          <a:xfrm>
            <a:off x="0" y="6118506"/>
            <a:ext cx="9144000" cy="7394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Assessments</a:t>
            </a:r>
            <a:endParaRPr lang="en-GB" dirty="0"/>
          </a:p>
        </p:txBody>
      </p:sp>
      <p:sp>
        <p:nvSpPr>
          <p:cNvPr id="4" name="Subtitle 3"/>
          <p:cNvSpPr>
            <a:spLocks noGrp="1"/>
          </p:cNvSpPr>
          <p:nvPr>
            <p:ph type="subTitle" idx="1"/>
          </p:nvPr>
        </p:nvSpPr>
        <p:spPr/>
        <p:txBody>
          <a:bodyPr>
            <a:noAutofit/>
          </a:bodyPr>
          <a:lstStyle/>
          <a:p>
            <a:r>
              <a:rPr lang="en-US" sz="9600" b="1" dirty="0" smtClean="0"/>
              <a:t>Reading</a:t>
            </a:r>
            <a:endParaRPr lang="en-GB" sz="9600" b="1" dirty="0"/>
          </a:p>
        </p:txBody>
      </p:sp>
    </p:spTree>
    <p:extLst>
      <p:ext uri="{BB962C8B-B14F-4D97-AF65-F5344CB8AC3E}">
        <p14:creationId xmlns:p14="http://schemas.microsoft.com/office/powerpoint/2010/main" val="30373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234" y="1380931"/>
            <a:ext cx="8574832" cy="4647426"/>
          </a:xfrm>
          <a:prstGeom prst="rect">
            <a:avLst/>
          </a:prstGeom>
          <a:noFill/>
        </p:spPr>
        <p:txBody>
          <a:bodyPr wrap="square" rtlCol="0">
            <a:spAutoFit/>
          </a:bodyPr>
          <a:lstStyle/>
          <a:p>
            <a:pPr algn="ctr"/>
            <a:r>
              <a:rPr lang="en-US" sz="3200" b="1" u="sng" dirty="0" smtClean="0"/>
              <a:t>Standards in Reading</a:t>
            </a:r>
          </a:p>
          <a:p>
            <a:r>
              <a:rPr lang="en-US" sz="2400" u="sng" dirty="0" smtClean="0"/>
              <a:t>Pre Key Stage</a:t>
            </a:r>
          </a:p>
          <a:p>
            <a:pPr marL="457200" indent="-457200">
              <a:buFont typeface="Arial" panose="020B0604020202020204" pitchFamily="34" charset="0"/>
              <a:buChar char="•"/>
            </a:pPr>
            <a:r>
              <a:rPr lang="en-US" sz="2400" dirty="0" smtClean="0"/>
              <a:t>Not yet working at Key Stage 1 standards</a:t>
            </a:r>
          </a:p>
          <a:p>
            <a:r>
              <a:rPr lang="en-US" sz="2400" u="sng" dirty="0" smtClean="0"/>
              <a:t>Working Towards Expected Standards</a:t>
            </a:r>
          </a:p>
          <a:p>
            <a:pPr marL="457200" indent="-457200">
              <a:buFont typeface="Arial" panose="020B0604020202020204" pitchFamily="34" charset="0"/>
              <a:buChar char="•"/>
            </a:pPr>
            <a:r>
              <a:rPr lang="en-US" sz="2400" dirty="0" smtClean="0"/>
              <a:t>Working within Key Stage 1 standards but not yet reaching the expected standards</a:t>
            </a:r>
          </a:p>
          <a:p>
            <a:r>
              <a:rPr lang="en-US" sz="2400" u="sng" dirty="0" smtClean="0"/>
              <a:t>Working at Expected Standards</a:t>
            </a:r>
          </a:p>
          <a:p>
            <a:pPr marL="457200" indent="-457200">
              <a:buFont typeface="Arial" panose="020B0604020202020204" pitchFamily="34" charset="0"/>
              <a:buChar char="•"/>
            </a:pPr>
            <a:r>
              <a:rPr lang="en-US" sz="2400" dirty="0" smtClean="0"/>
              <a:t>Working at the expected standard for children at the end of Key Stage 1</a:t>
            </a:r>
          </a:p>
          <a:p>
            <a:r>
              <a:rPr lang="en-US" sz="2400" u="sng" dirty="0" smtClean="0"/>
              <a:t>Working at Greater Depth within the expected Standards</a:t>
            </a:r>
          </a:p>
          <a:p>
            <a:pPr marL="457200" indent="-457200">
              <a:buFont typeface="Arial" panose="020B0604020202020204" pitchFamily="34" charset="0"/>
              <a:buChar char="•"/>
            </a:pPr>
            <a:r>
              <a:rPr lang="en-US" sz="2400" dirty="0" smtClean="0"/>
              <a:t>Working at a deeper level (with more understanding) within standards expected for Key Stage 1</a:t>
            </a:r>
            <a:endParaRPr lang="en-GB" sz="2400" dirty="0"/>
          </a:p>
        </p:txBody>
      </p:sp>
    </p:spTree>
    <p:extLst>
      <p:ext uri="{BB962C8B-B14F-4D97-AF65-F5344CB8AC3E}">
        <p14:creationId xmlns:p14="http://schemas.microsoft.com/office/powerpoint/2010/main" val="972791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234" y="1380931"/>
            <a:ext cx="8574832" cy="2923877"/>
          </a:xfrm>
          <a:prstGeom prst="rect">
            <a:avLst/>
          </a:prstGeom>
          <a:noFill/>
        </p:spPr>
        <p:txBody>
          <a:bodyPr wrap="square" rtlCol="0">
            <a:spAutoFit/>
          </a:bodyPr>
          <a:lstStyle/>
          <a:p>
            <a:pPr algn="ctr"/>
            <a:r>
              <a:rPr lang="en-US" sz="3200" b="1" u="sng" dirty="0" smtClean="0"/>
              <a:t>Standards in Reading</a:t>
            </a:r>
          </a:p>
          <a:p>
            <a:pPr algn="ctr"/>
            <a:endParaRPr lang="en-US" sz="3200" b="1" u="sng" dirty="0" smtClean="0"/>
          </a:p>
          <a:p>
            <a:r>
              <a:rPr lang="en-US" sz="2400" u="sng" dirty="0" smtClean="0"/>
              <a:t>How evidence is collected</a:t>
            </a:r>
          </a:p>
          <a:p>
            <a:pPr marL="342900" indent="-342900">
              <a:buFont typeface="Arial" panose="020B0604020202020204" pitchFamily="34" charset="0"/>
              <a:buChar char="•"/>
            </a:pPr>
            <a:r>
              <a:rPr lang="en-US" sz="2400" dirty="0" smtClean="0"/>
              <a:t>Listening to children read</a:t>
            </a:r>
          </a:p>
          <a:p>
            <a:pPr marL="342900" indent="-342900">
              <a:buFont typeface="Arial" panose="020B0604020202020204" pitchFamily="34" charset="0"/>
              <a:buChar char="•"/>
            </a:pPr>
            <a:r>
              <a:rPr lang="en-US" sz="2400" dirty="0" smtClean="0"/>
              <a:t>Making notes and annotations</a:t>
            </a:r>
          </a:p>
          <a:p>
            <a:pPr marL="342900" indent="-342900">
              <a:buFont typeface="Arial" panose="020B0604020202020204" pitchFamily="34" charset="0"/>
              <a:buChar char="•"/>
            </a:pPr>
            <a:r>
              <a:rPr lang="en-US" sz="2400" dirty="0" smtClean="0"/>
              <a:t>Completing reading tasks</a:t>
            </a:r>
          </a:p>
          <a:p>
            <a:pPr marL="342900" indent="-342900">
              <a:buFont typeface="Arial" panose="020B0604020202020204" pitchFamily="34" charset="0"/>
              <a:buChar char="•"/>
            </a:pPr>
            <a:r>
              <a:rPr lang="en-US" sz="2400" dirty="0" smtClean="0"/>
              <a:t>Reading comprehensions</a:t>
            </a:r>
          </a:p>
        </p:txBody>
      </p:sp>
    </p:spTree>
    <p:extLst>
      <p:ext uri="{BB962C8B-B14F-4D97-AF65-F5344CB8AC3E}">
        <p14:creationId xmlns:p14="http://schemas.microsoft.com/office/powerpoint/2010/main" val="332841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413" y="-185738"/>
            <a:ext cx="10410825" cy="7229475"/>
          </a:xfrm>
          <a:prstGeom prst="rect">
            <a:avLst/>
          </a:prstGeom>
        </p:spPr>
      </p:pic>
    </p:spTree>
    <p:extLst>
      <p:ext uri="{BB962C8B-B14F-4D97-AF65-F5344CB8AC3E}">
        <p14:creationId xmlns:p14="http://schemas.microsoft.com/office/powerpoint/2010/main" val="119828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234" y="1380931"/>
            <a:ext cx="8574832" cy="3477875"/>
          </a:xfrm>
          <a:prstGeom prst="rect">
            <a:avLst/>
          </a:prstGeom>
          <a:noFill/>
        </p:spPr>
        <p:txBody>
          <a:bodyPr wrap="square" rtlCol="0">
            <a:spAutoFit/>
          </a:bodyPr>
          <a:lstStyle/>
          <a:p>
            <a:pPr algn="ctr"/>
            <a:r>
              <a:rPr lang="en-US" sz="3200" b="1" u="sng" dirty="0" smtClean="0"/>
              <a:t>Standards in Reading</a:t>
            </a:r>
          </a:p>
          <a:p>
            <a:pPr algn="ctr"/>
            <a:endParaRPr lang="en-US" sz="3200" b="1" u="sng" dirty="0" smtClean="0"/>
          </a:p>
          <a:p>
            <a:pPr algn="ctr"/>
            <a:r>
              <a:rPr lang="en-US" sz="2400" u="sng" dirty="0" smtClean="0"/>
              <a:t>Pre Key Stage 1</a:t>
            </a:r>
          </a:p>
          <a:p>
            <a:pPr algn="ctr"/>
            <a:endParaRPr lang="en-US" sz="2400" u="sng" dirty="0"/>
          </a:p>
          <a:p>
            <a:pPr algn="ctr"/>
            <a:r>
              <a:rPr lang="en-GB" sz="2800" u="sng" dirty="0">
                <a:hlinkClick r:id="rId2"/>
              </a:rPr>
              <a:t>https://www.gov.uk/government/publications/pre-key-stage-english-language-comprehension-and-reading-exemplification</a:t>
            </a:r>
            <a:r>
              <a:rPr lang="en-GB" sz="2800" dirty="0"/>
              <a:t> </a:t>
            </a:r>
          </a:p>
          <a:p>
            <a:pPr algn="ctr"/>
            <a:endParaRPr lang="en-US" sz="2400" u="sng" dirty="0" smtClean="0"/>
          </a:p>
        </p:txBody>
      </p:sp>
    </p:spTree>
    <p:extLst>
      <p:ext uri="{BB962C8B-B14F-4D97-AF65-F5344CB8AC3E}">
        <p14:creationId xmlns:p14="http://schemas.microsoft.com/office/powerpoint/2010/main" val="300950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234" y="1380931"/>
            <a:ext cx="8574832" cy="4031873"/>
          </a:xfrm>
          <a:prstGeom prst="rect">
            <a:avLst/>
          </a:prstGeom>
          <a:noFill/>
        </p:spPr>
        <p:txBody>
          <a:bodyPr wrap="square" rtlCol="0">
            <a:spAutoFit/>
          </a:bodyPr>
          <a:lstStyle/>
          <a:p>
            <a:pPr algn="ctr"/>
            <a:r>
              <a:rPr lang="en-US" sz="3200" b="1" u="sng" dirty="0" smtClean="0"/>
              <a:t>Standards in Reading</a:t>
            </a:r>
          </a:p>
          <a:p>
            <a:pPr algn="ctr"/>
            <a:endParaRPr lang="en-US" sz="3200" b="1" u="sng" dirty="0" smtClean="0"/>
          </a:p>
          <a:p>
            <a:pPr algn="ctr"/>
            <a:r>
              <a:rPr lang="en-US" sz="2400" u="sng" dirty="0" smtClean="0"/>
              <a:t>Working Towards the Expected Standard</a:t>
            </a:r>
          </a:p>
          <a:p>
            <a:pPr algn="ctr"/>
            <a:endParaRPr lang="en-US" sz="2400" u="sng" dirty="0"/>
          </a:p>
          <a:p>
            <a:pPr algn="ctr"/>
            <a:r>
              <a:rPr lang="en-GB" sz="2400" u="sng" dirty="0">
                <a:hlinkClick r:id="rId2"/>
              </a:rPr>
              <a:t>https://www.gov.uk/government/publications/ks1-english-reading-exemplification-working-towards-the-expected-standard</a:t>
            </a:r>
            <a:r>
              <a:rPr lang="en-GB" sz="2400" dirty="0"/>
              <a:t> </a:t>
            </a:r>
            <a:endParaRPr lang="en-GB" sz="2400" dirty="0" smtClean="0"/>
          </a:p>
          <a:p>
            <a:pPr algn="ctr"/>
            <a:endParaRPr lang="en-GB" sz="2400" dirty="0"/>
          </a:p>
          <a:p>
            <a:pPr algn="ctr"/>
            <a:r>
              <a:rPr lang="en-GB" sz="2400" u="sng" dirty="0">
                <a:hlinkClick r:id="rId3"/>
              </a:rPr>
              <a:t>https://youtu.be/p-L6vauvhu4</a:t>
            </a:r>
            <a:r>
              <a:rPr lang="en-GB" sz="2400" dirty="0"/>
              <a:t> </a:t>
            </a:r>
          </a:p>
          <a:p>
            <a:pPr algn="ctr"/>
            <a:endParaRPr lang="en-US" sz="2400" u="sng" dirty="0" smtClean="0"/>
          </a:p>
        </p:txBody>
      </p:sp>
    </p:spTree>
    <p:extLst>
      <p:ext uri="{BB962C8B-B14F-4D97-AF65-F5344CB8AC3E}">
        <p14:creationId xmlns:p14="http://schemas.microsoft.com/office/powerpoint/2010/main" val="323286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234" y="1380931"/>
            <a:ext cx="8574832" cy="3662541"/>
          </a:xfrm>
          <a:prstGeom prst="rect">
            <a:avLst/>
          </a:prstGeom>
          <a:noFill/>
        </p:spPr>
        <p:txBody>
          <a:bodyPr wrap="square" rtlCol="0">
            <a:spAutoFit/>
          </a:bodyPr>
          <a:lstStyle/>
          <a:p>
            <a:pPr algn="ctr"/>
            <a:r>
              <a:rPr lang="en-US" sz="3200" b="1" u="sng" dirty="0" smtClean="0"/>
              <a:t>Standards in Reading</a:t>
            </a:r>
          </a:p>
          <a:p>
            <a:pPr algn="ctr"/>
            <a:endParaRPr lang="en-US" sz="3200" b="1" u="sng" dirty="0" smtClean="0"/>
          </a:p>
          <a:p>
            <a:pPr algn="ctr"/>
            <a:r>
              <a:rPr lang="en-US" sz="2400" u="sng" dirty="0" smtClean="0"/>
              <a:t>Working at the Expected Standard</a:t>
            </a:r>
          </a:p>
          <a:p>
            <a:pPr algn="ctr"/>
            <a:endParaRPr lang="en-US" sz="2400" u="sng" dirty="0"/>
          </a:p>
          <a:p>
            <a:pPr algn="ctr"/>
            <a:r>
              <a:rPr lang="en-GB" u="sng" dirty="0">
                <a:hlinkClick r:id="rId2"/>
              </a:rPr>
              <a:t>h</a:t>
            </a:r>
            <a:r>
              <a:rPr lang="en-GB" sz="2400" u="sng" dirty="0">
                <a:hlinkClick r:id="rId2"/>
              </a:rPr>
              <a:t>ttps://</a:t>
            </a:r>
            <a:r>
              <a:rPr lang="en-GB" sz="2400" u="sng" dirty="0" smtClean="0">
                <a:hlinkClick r:id="rId2"/>
              </a:rPr>
              <a:t>www.gov.uk/government/publications/ks1-english-reading-exemplification-working-at-the-expected-standard</a:t>
            </a:r>
            <a:endParaRPr lang="en-GB" sz="2400" u="sng" dirty="0" smtClean="0"/>
          </a:p>
          <a:p>
            <a:pPr algn="ctr"/>
            <a:endParaRPr lang="en-GB" sz="2400" dirty="0"/>
          </a:p>
          <a:p>
            <a:pPr algn="ctr"/>
            <a:r>
              <a:rPr lang="en-GB" sz="2400" u="sng" dirty="0">
                <a:hlinkClick r:id="rId3"/>
              </a:rPr>
              <a:t>https://youtu.be/HXfgMv5hTrs</a:t>
            </a:r>
            <a:r>
              <a:rPr lang="en-GB" sz="2400" dirty="0"/>
              <a:t> </a:t>
            </a:r>
          </a:p>
          <a:p>
            <a:pPr algn="ctr"/>
            <a:endParaRPr lang="en-US" sz="2400" u="sng" dirty="0" smtClean="0"/>
          </a:p>
        </p:txBody>
      </p:sp>
    </p:spTree>
    <p:extLst>
      <p:ext uri="{BB962C8B-B14F-4D97-AF65-F5344CB8AC3E}">
        <p14:creationId xmlns:p14="http://schemas.microsoft.com/office/powerpoint/2010/main" val="2809397673"/>
      </p:ext>
    </p:extLst>
  </p:cSld>
  <p:clrMapOvr>
    <a:masterClrMapping/>
  </p:clrMapOvr>
</p:sld>
</file>

<file path=ppt/theme/theme1.xml><?xml version="1.0" encoding="utf-8"?>
<a:theme xmlns:a="http://schemas.openxmlformats.org/drawingml/2006/main" name="Office Theme">
  <a:themeElements>
    <a:clrScheme name="Leader's Digest">
      <a:dk1>
        <a:srgbClr val="1C1C1C"/>
      </a:dk1>
      <a:lt1>
        <a:srgbClr val="FFFFFF"/>
      </a:lt1>
      <a:dk2>
        <a:srgbClr val="4A4A4A"/>
      </a:dk2>
      <a:lt2>
        <a:srgbClr val="F4F2F2"/>
      </a:lt2>
      <a:accent1>
        <a:srgbClr val="F28C1C"/>
      </a:accent1>
      <a:accent2>
        <a:srgbClr val="2A294C"/>
      </a:accent2>
      <a:accent3>
        <a:srgbClr val="3A4F9D"/>
      </a:accent3>
      <a:accent4>
        <a:srgbClr val="7974AA"/>
      </a:accent4>
      <a:accent5>
        <a:srgbClr val="23A7F9"/>
      </a:accent5>
      <a:accent6>
        <a:srgbClr val="E34192"/>
      </a:accent6>
      <a:hlink>
        <a:srgbClr val="2A294C"/>
      </a:hlink>
      <a:folHlink>
        <a:srgbClr val="7974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1589</Words>
  <Application>Microsoft Office PowerPoint</Application>
  <PresentationFormat>On-screen Show (4:3)</PresentationFormat>
  <Paragraphs>216</Paragraphs>
  <Slides>22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Roboto Black</vt:lpstr>
      <vt:lpstr>Roboto</vt:lpstr>
      <vt:lpstr>Arial</vt:lpstr>
      <vt:lpstr>Tuffy</vt:lpstr>
      <vt:lpstr>Office Theme</vt:lpstr>
      <vt:lpstr>PowerPoint Presentation</vt:lpstr>
      <vt:lpstr>PowerPoint Presentation</vt:lpstr>
      <vt:lpstr>Teacher Assessments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Stage 1 Assessments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Antonia Hind</dc:creator>
  <cp:lastModifiedBy> </cp:lastModifiedBy>
  <cp:revision>13</cp:revision>
  <dcterms:created xsi:type="dcterms:W3CDTF">2019-03-19T15:37:08Z</dcterms:created>
  <dcterms:modified xsi:type="dcterms:W3CDTF">2023-02-03T09:49:48Z</dcterms:modified>
</cp:coreProperties>
</file>