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39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9" r:id="rId4"/>
    <p:sldId id="269" r:id="rId5"/>
    <p:sldId id="268" r:id="rId6"/>
    <p:sldId id="258" r:id="rId7"/>
    <p:sldId id="274" r:id="rId8"/>
    <p:sldId id="275" r:id="rId9"/>
    <p:sldId id="276" r:id="rId10"/>
    <p:sldId id="277" r:id="rId11"/>
    <p:sldId id="278" r:id="rId12"/>
    <p:sldId id="263" r:id="rId13"/>
    <p:sldId id="290" r:id="rId14"/>
    <p:sldId id="264" r:id="rId15"/>
    <p:sldId id="266" r:id="rId16"/>
    <p:sldId id="292" r:id="rId17"/>
    <p:sldId id="279" r:id="rId18"/>
    <p:sldId id="280" r:id="rId19"/>
    <p:sldId id="28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659" autoAdjust="0"/>
  </p:normalViewPr>
  <p:slideViewPr>
    <p:cSldViewPr>
      <p:cViewPr varScale="1">
        <p:scale>
          <a:sx n="88" d="100"/>
          <a:sy n="88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1929-B070-45E1-ABE0-C008886A7F3E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6147E-B150-414A-A322-151FD5DF6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7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31A21-E879-4101-B715-1C30526CE5C0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86B01-7889-4A5A-A8DD-EFB7D0B8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8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 RWI</a:t>
            </a:r>
            <a:r>
              <a:rPr lang="en-GB" baseline="0" dirty="0" smtClean="0"/>
              <a:t> is part of a bigger picture, we are only focussing on phonics can also </a:t>
            </a:r>
            <a:r>
              <a:rPr lang="en-GB" baseline="0" dirty="0" err="1" smtClean="0"/>
              <a:t>inc</a:t>
            </a:r>
            <a:r>
              <a:rPr lang="en-GB" baseline="0" dirty="0" smtClean="0"/>
              <a:t> comprehension and spelling.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6B01-7889-4A5A-A8DD-EFB7D0B827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1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Go through these sounds quickly with parents  using My Turn/Your Turn.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Stress you must not use letter names at this stage – just pure sounds.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Emphasise getting rid of ‘ugh’ to help blending. Parents usually love this bit! Make it fun! Set 1 then long vowels in Set 2.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 that when the children are taught the sounds they use the cards and a multi-sensory approach – hold up the cards again.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6B01-7889-4A5A-A8DD-EFB7D0B827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0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alibri" charset="0"/>
              </a:rPr>
              <a:t>Explain again the sound boxes and say this chart show the many different graphemes for the same sounds! No other language has as many to learn! Pink graphemes are Set 3 – explain they only learn these once they know all of Set 1 &amp; 2 effortlessly – systematic and structured!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6B01-7889-4A5A-A8DD-EFB7D0B827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5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Remember Fred toy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6B01-7889-4A5A-A8DD-EFB7D0B827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7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6B01-7889-4A5A-A8DD-EFB7D0B827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1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Give a couple of examples e.g.  Where is your </a:t>
            </a:r>
            <a:r>
              <a:rPr lang="en-GB" dirty="0" err="1" smtClean="0">
                <a:latin typeface="Calibri" charset="0"/>
              </a:rPr>
              <a:t>c_oa_t</a:t>
            </a:r>
            <a:r>
              <a:rPr lang="en-GB" dirty="0" smtClean="0">
                <a:latin typeface="Calibri" charset="0"/>
              </a:rPr>
              <a:t>?   Time for </a:t>
            </a:r>
            <a:r>
              <a:rPr lang="en-GB" dirty="0" err="1" smtClean="0">
                <a:latin typeface="Calibri" charset="0"/>
              </a:rPr>
              <a:t>b_e_d</a:t>
            </a:r>
            <a:r>
              <a:rPr lang="en-GB" dirty="0" smtClean="0">
                <a:latin typeface="Calibri" charset="0"/>
              </a:rPr>
              <a:t>! Make sure your child can tell you what the word is.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Use only </a:t>
            </a:r>
            <a:r>
              <a:rPr lang="en-GB" b="1" dirty="0" smtClean="0">
                <a:latin typeface="Calibri" charset="0"/>
              </a:rPr>
              <a:t>single</a:t>
            </a:r>
            <a:r>
              <a:rPr lang="en-GB" dirty="0" smtClean="0">
                <a:latin typeface="Calibri" charset="0"/>
              </a:rPr>
              <a:t> </a:t>
            </a:r>
            <a:r>
              <a:rPr lang="en-GB" b="1" dirty="0" smtClean="0">
                <a:latin typeface="Calibri" charset="0"/>
              </a:rPr>
              <a:t>syllable</a:t>
            </a:r>
            <a:r>
              <a:rPr lang="en-GB" dirty="0" smtClean="0">
                <a:latin typeface="Calibri" charset="0"/>
              </a:rPr>
              <a:t> words (no Fred Talking multi-syllabic words) and only the last word in a sentence or it gets very silly! E.g.   </a:t>
            </a:r>
            <a:r>
              <a:rPr lang="en-GB" dirty="0" err="1" smtClean="0">
                <a:latin typeface="Calibri" charset="0"/>
              </a:rPr>
              <a:t>P_u_t</a:t>
            </a:r>
            <a:r>
              <a:rPr lang="en-GB" dirty="0" smtClean="0">
                <a:latin typeface="Calibri" charset="0"/>
              </a:rPr>
              <a:t>   </a:t>
            </a:r>
            <a:r>
              <a:rPr lang="en-GB" dirty="0" err="1" smtClean="0">
                <a:latin typeface="Calibri" charset="0"/>
              </a:rPr>
              <a:t>o_n</a:t>
            </a:r>
            <a:r>
              <a:rPr lang="en-GB" dirty="0" smtClean="0">
                <a:latin typeface="Calibri" charset="0"/>
              </a:rPr>
              <a:t>   </a:t>
            </a:r>
            <a:r>
              <a:rPr lang="en-GB" dirty="0" err="1" smtClean="0">
                <a:latin typeface="Calibri" charset="0"/>
              </a:rPr>
              <a:t>y_our</a:t>
            </a:r>
            <a:r>
              <a:rPr lang="en-GB" dirty="0" smtClean="0">
                <a:latin typeface="Calibri" charset="0"/>
              </a:rPr>
              <a:t>  </a:t>
            </a:r>
            <a:r>
              <a:rPr lang="en-GB" dirty="0" err="1" smtClean="0">
                <a:latin typeface="Calibri" charset="0"/>
              </a:rPr>
              <a:t>b_l_ue</a:t>
            </a:r>
            <a:r>
              <a:rPr lang="en-GB" dirty="0" smtClean="0">
                <a:latin typeface="Calibri" charset="0"/>
              </a:rPr>
              <a:t>   </a:t>
            </a:r>
            <a:r>
              <a:rPr lang="en-GB" dirty="0" err="1" smtClean="0">
                <a:latin typeface="Calibri" charset="0"/>
              </a:rPr>
              <a:t>c_oa_t</a:t>
            </a:r>
            <a:r>
              <a:rPr lang="en-GB" dirty="0" smtClean="0">
                <a:latin typeface="Calibri" charset="0"/>
              </a:rPr>
              <a:t>   (you’ll never get out!).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6B01-7889-4A5A-A8DD-EFB7D0B8271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9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5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5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26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6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37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7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6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5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70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60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6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330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82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94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C782C1-AB5B-42CF-83C5-E2B1D360D09C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6630F3-6DF1-43BA-89B9-3E5E4B0FFA9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4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dEzfpod5w_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home/reading-site/find-a-book/library-page?view=image&amp;query=&amp;type=book&amp;age_group=&amp;level=&amp;level_select=&amp;book_type=&amp;series=Read+Write+Inc." TargetMode="External"/><Relationship Id="rId2" Type="http://schemas.openxmlformats.org/officeDocument/2006/relationships/hyperlink" Target="https://home.oxfordowl.co.uk/reading/reading-schemes-oxford-levels/read-write-inc-phonics-guid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XcabDUg7Q&amp;t=61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6948264" cy="1470025"/>
          </a:xfrm>
        </p:spPr>
        <p:txBody>
          <a:bodyPr/>
          <a:lstStyle/>
          <a:p>
            <a:r>
              <a:rPr lang="en-US" dirty="0" smtClean="0"/>
              <a:t>RWI Phonics For Parents and Carers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71" y="295005"/>
            <a:ext cx="1008112" cy="103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phonics help us read?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682" y="1556792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charset="0"/>
              </a:rPr>
              <a:t>Say “hello” to Fred. </a:t>
            </a:r>
          </a:p>
          <a:p>
            <a:endParaRPr lang="en-GB" dirty="0">
              <a:latin typeface="Arial" charset="0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Arial" charset="0"/>
              </a:rPr>
              <a:t>Fred can </a:t>
            </a:r>
            <a:r>
              <a:rPr lang="en-GB" i="1" dirty="0">
                <a:solidFill>
                  <a:srgbClr val="0070C0"/>
                </a:solidFill>
                <a:latin typeface="Arial" charset="0"/>
              </a:rPr>
              <a:t>only </a:t>
            </a:r>
            <a:r>
              <a:rPr lang="en-GB" dirty="0">
                <a:solidFill>
                  <a:srgbClr val="0070C0"/>
                </a:solidFill>
                <a:latin typeface="Arial" charset="0"/>
              </a:rPr>
              <a:t>talk in sounds...</a:t>
            </a:r>
          </a:p>
          <a:p>
            <a:pPr>
              <a:buFontTx/>
              <a:buNone/>
            </a:pPr>
            <a:endParaRPr lang="en-GB" dirty="0">
              <a:latin typeface="Arial" charset="0"/>
            </a:endParaRPr>
          </a:p>
          <a:p>
            <a:pPr>
              <a:buFontTx/>
              <a:buNone/>
            </a:pPr>
            <a:r>
              <a:rPr lang="en-GB" dirty="0">
                <a:latin typeface="Arial" charset="0"/>
              </a:rPr>
              <a:t>He says “</a:t>
            </a:r>
            <a:r>
              <a:rPr lang="en-GB" i="1" dirty="0" err="1">
                <a:latin typeface="Arial" charset="0"/>
              </a:rPr>
              <a:t>c_a_t</a:t>
            </a:r>
            <a:r>
              <a:rPr lang="en-GB" i="1" dirty="0">
                <a:latin typeface="Arial" charset="0"/>
              </a:rPr>
              <a:t>.” </a:t>
            </a:r>
            <a:r>
              <a:rPr lang="en-GB" dirty="0">
                <a:latin typeface="Arial" charset="0"/>
              </a:rPr>
              <a:t>Not </a:t>
            </a:r>
            <a:r>
              <a:rPr lang="en-GB" b="1" dirty="0">
                <a:latin typeface="Arial" charset="0"/>
              </a:rPr>
              <a:t>cat.</a:t>
            </a:r>
            <a:endParaRPr lang="en-GB" dirty="0">
              <a:latin typeface="Arial" charset="0"/>
            </a:endParaRPr>
          </a:p>
          <a:p>
            <a:pPr>
              <a:buFontTx/>
              <a:buNone/>
            </a:pPr>
            <a:endParaRPr lang="en-GB" dirty="0">
              <a:solidFill>
                <a:srgbClr val="0070C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Arial" charset="0"/>
              </a:rPr>
              <a:t>We call this </a:t>
            </a:r>
            <a:r>
              <a:rPr lang="en-GB" i="1" dirty="0">
                <a:solidFill>
                  <a:srgbClr val="0070C0"/>
                </a:solidFill>
                <a:latin typeface="Arial" charset="0"/>
              </a:rPr>
              <a:t>Fred Talk</a:t>
            </a:r>
            <a:r>
              <a:rPr lang="en-GB" i="1" dirty="0" smtClean="0">
                <a:solidFill>
                  <a:srgbClr val="0070C0"/>
                </a:solidFill>
                <a:latin typeface="Arial" charset="0"/>
              </a:rPr>
              <a:t>.</a:t>
            </a:r>
          </a:p>
          <a:p>
            <a:pPr>
              <a:buFontTx/>
              <a:buNone/>
            </a:pPr>
            <a:endParaRPr lang="en-GB" i="1" dirty="0">
              <a:solidFill>
                <a:srgbClr val="0070C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i="1" dirty="0" smtClean="0">
                <a:solidFill>
                  <a:srgbClr val="0070C0"/>
                </a:solidFill>
                <a:latin typeface="Arial" charset="0"/>
              </a:rPr>
              <a:t>We use Fred Talk to help us read green words: </a:t>
            </a:r>
          </a:p>
          <a:p>
            <a:pPr>
              <a:buNone/>
            </a:pPr>
            <a:r>
              <a:rPr lang="en-GB" dirty="0" smtClean="0">
                <a:solidFill>
                  <a:srgbClr val="009B00"/>
                </a:solidFill>
                <a:latin typeface="SassoonCRInfant"/>
              </a:rPr>
              <a:t>          Green </a:t>
            </a:r>
            <a:r>
              <a:rPr lang="en-GB" dirty="0">
                <a:solidFill>
                  <a:srgbClr val="009B00"/>
                </a:solidFill>
                <a:latin typeface="SassoonCRInfant"/>
              </a:rPr>
              <a:t>words e.g. run, shop, </a:t>
            </a:r>
            <a:r>
              <a:rPr lang="en-GB" dirty="0" smtClean="0">
                <a:solidFill>
                  <a:srgbClr val="009B00"/>
                </a:solidFill>
                <a:latin typeface="SassoonCRInfant"/>
              </a:rPr>
              <a:t>truck</a:t>
            </a:r>
          </a:p>
          <a:p>
            <a:pPr>
              <a:buNone/>
            </a:pPr>
            <a:endParaRPr lang="en-GB" dirty="0" smtClean="0">
              <a:solidFill>
                <a:srgbClr val="009B00"/>
              </a:solidFill>
              <a:latin typeface="SassoonCRInfant"/>
            </a:endParaRPr>
          </a:p>
          <a:p>
            <a:pPr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www.youtube.com/watch?app=desktop&amp;v=dEzfpod5w_Q</a:t>
            </a:r>
            <a:r>
              <a:rPr lang="en-GB" dirty="0" smtClean="0"/>
              <a:t> </a:t>
            </a:r>
            <a:endParaRPr lang="en-GB" dirty="0"/>
          </a:p>
          <a:p>
            <a:pPr>
              <a:buFontTx/>
              <a:buNone/>
            </a:pPr>
            <a:endParaRPr lang="en-GB" i="1" dirty="0" smtClean="0">
              <a:solidFill>
                <a:srgbClr val="0070C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i="1" dirty="0">
              <a:solidFill>
                <a:srgbClr val="0070C0"/>
              </a:solidFill>
              <a:latin typeface="Arial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Shot 2014-08-12 at 16.26.4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2417891" cy="21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7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phonics help us read?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SassoonCRInfant"/>
              </a:rPr>
              <a:t>There are also red words. Words that we can’t segment and blend (Fred talk). The children have to learn where the grotty grapheme is. 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  <a:latin typeface="SassoonCRInfant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latin typeface="SassoonCRInfant"/>
              </a:rPr>
              <a:t>Red words e.g. </a:t>
            </a:r>
            <a:r>
              <a:rPr lang="en-GB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the, I, no, go, he, she, we, me, be, my, her  said, to</a:t>
            </a:r>
            <a:endParaRPr lang="en-GB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009B00"/>
              </a:solidFill>
              <a:latin typeface="SassoonCRInfant"/>
            </a:endParaRPr>
          </a:p>
        </p:txBody>
      </p:sp>
    </p:spTree>
    <p:extLst>
      <p:ext uri="{BB962C8B-B14F-4D97-AF65-F5344CB8AC3E}">
        <p14:creationId xmlns:p14="http://schemas.microsoft.com/office/powerpoint/2010/main" val="35249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136904" cy="614129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>
                <a:solidFill>
                  <a:srgbClr val="00B050"/>
                </a:solidFill>
              </a:rPr>
              <a:t>Assisted Blending </a:t>
            </a:r>
            <a:endParaRPr lang="en-GB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GB" dirty="0" smtClean="0"/>
              <a:t>Bridges the gap between children knowing the sounds and reading.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457200" indent="-457200">
              <a:buAutoNum type="arabicParenR"/>
            </a:pPr>
            <a:r>
              <a:rPr lang="en-GB" dirty="0" smtClean="0"/>
              <a:t>Review the sounds</a:t>
            </a:r>
          </a:p>
          <a:p>
            <a:pPr marL="457200" indent="-457200">
              <a:buAutoNum type="arabicParenR"/>
            </a:pPr>
            <a:r>
              <a:rPr lang="en-GB" dirty="0" smtClean="0"/>
              <a:t>Blend orally without speed sounds cards</a:t>
            </a:r>
          </a:p>
          <a:p>
            <a:pPr marL="457200" indent="-457200">
              <a:buAutoNum type="arabicParenR"/>
            </a:pPr>
            <a:r>
              <a:rPr lang="en-GB" dirty="0" smtClean="0"/>
              <a:t>Blending with speeds sounds cards </a:t>
            </a:r>
          </a:p>
          <a:p>
            <a:pPr marL="457200" indent="-457200">
              <a:buAutoNum type="arabicParenR"/>
            </a:pPr>
            <a:r>
              <a:rPr lang="en-GB" dirty="0" smtClean="0"/>
              <a:t>Magnetic letters and whiteboards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u="sng" dirty="0" smtClean="0">
                <a:solidFill>
                  <a:srgbClr val="00B050"/>
                </a:solidFill>
              </a:rPr>
              <a:t>Independent Blending</a:t>
            </a:r>
          </a:p>
          <a:p>
            <a:pPr marL="457200" indent="-457200">
              <a:buAutoNum type="arabicParenR"/>
            </a:pPr>
            <a:r>
              <a:rPr lang="en-GB" dirty="0" smtClean="0"/>
              <a:t>Introduce the green word cards</a:t>
            </a:r>
          </a:p>
          <a:p>
            <a:pPr marL="457200" indent="-457200">
              <a:buAutoNum type="arabicParenR"/>
            </a:pPr>
            <a:r>
              <a:rPr lang="en-GB" dirty="0" smtClean="0"/>
              <a:t>Review the words (without dots and dashes)</a:t>
            </a:r>
          </a:p>
          <a:p>
            <a:pPr marL="457200" indent="-457200">
              <a:buAutoNum type="arabicParenR"/>
            </a:pPr>
            <a:r>
              <a:rPr lang="en-GB" dirty="0" smtClean="0"/>
              <a:t>Spelling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59" y="1916832"/>
            <a:ext cx="2562045" cy="200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 smtClean="0">
                <a:latin typeface="SassoonPrimaryInfantBold"/>
              </a:rPr>
              <a:t/>
            </a:r>
            <a:br>
              <a:rPr lang="en-GB" sz="3200" b="1" dirty="0" smtClean="0">
                <a:latin typeface="SassoonPrimaryInfantBold"/>
              </a:rPr>
            </a:br>
            <a:r>
              <a:rPr lang="en-GB" sz="3200" b="1" dirty="0" smtClean="0">
                <a:latin typeface="SassoonPrimaryInfantBold"/>
              </a:rPr>
              <a:t>Ditties</a:t>
            </a:r>
            <a:r>
              <a:rPr lang="en-GB" sz="3200" b="1" dirty="0">
                <a:latin typeface="SassoonPrimaryInfantBold"/>
              </a:rPr>
              <a:t/>
            </a:r>
            <a:br>
              <a:rPr lang="en-GB" sz="3200" b="1" dirty="0">
                <a:latin typeface="SassoonPrimaryInfantBold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ssoonCRInfant"/>
              </a:rPr>
              <a:t> </a:t>
            </a:r>
            <a:r>
              <a:rPr lang="en-GB" dirty="0">
                <a:latin typeface="SassoonCRInfant"/>
              </a:rPr>
              <a:t>Children have to be confident </a:t>
            </a:r>
            <a:r>
              <a:rPr lang="en-GB" dirty="0" smtClean="0">
                <a:latin typeface="SassoonCRInfant"/>
              </a:rPr>
              <a:t>when reading </a:t>
            </a:r>
            <a:r>
              <a:rPr lang="en-GB" dirty="0">
                <a:latin typeface="SassoonCRInfant"/>
              </a:rPr>
              <a:t>speed sounds.</a:t>
            </a:r>
          </a:p>
          <a:p>
            <a:r>
              <a:rPr lang="en-GB" dirty="0" smtClean="0">
                <a:latin typeface="SassoonCRInfant"/>
              </a:rPr>
              <a:t>Segmenting </a:t>
            </a:r>
            <a:r>
              <a:rPr lang="en-GB" dirty="0">
                <a:latin typeface="SassoonCRInfant"/>
              </a:rPr>
              <a:t>the words into sounds </a:t>
            </a:r>
            <a:r>
              <a:rPr lang="en-GB" dirty="0" smtClean="0">
                <a:latin typeface="SassoonCRInfant"/>
              </a:rPr>
              <a:t>and then blending </a:t>
            </a:r>
            <a:r>
              <a:rPr lang="en-GB" dirty="0">
                <a:latin typeface="SassoonCRInfant"/>
              </a:rPr>
              <a:t>them to </a:t>
            </a:r>
            <a:r>
              <a:rPr lang="en-GB" dirty="0" smtClean="0">
                <a:latin typeface="SassoonCRInfant"/>
              </a:rPr>
              <a:t>read. </a:t>
            </a:r>
            <a:r>
              <a:rPr lang="fr-FR" dirty="0" err="1" smtClean="0">
                <a:latin typeface="SassoonCRInfant"/>
              </a:rPr>
              <a:t>e.g</a:t>
            </a:r>
            <a:r>
              <a:rPr lang="fr-FR" dirty="0">
                <a:latin typeface="SassoonCRInfant"/>
              </a:rPr>
              <a:t>. c – a – t = cat</a:t>
            </a:r>
          </a:p>
          <a:p>
            <a:r>
              <a:rPr lang="en-GB" dirty="0" smtClean="0">
                <a:latin typeface="SassoonCRInfant"/>
              </a:rPr>
              <a:t>Be able to read basic </a:t>
            </a:r>
            <a:r>
              <a:rPr lang="en-GB" dirty="0">
                <a:latin typeface="SassoonCRInfant"/>
              </a:rPr>
              <a:t>repetitive sentences that build </a:t>
            </a:r>
            <a:r>
              <a:rPr lang="en-GB" dirty="0" smtClean="0">
                <a:latin typeface="SassoonCRInfant"/>
              </a:rPr>
              <a:t>up confidence.</a:t>
            </a:r>
            <a:endParaRPr lang="en-GB" dirty="0">
              <a:latin typeface="SassoonCRInfant"/>
            </a:endParaRPr>
          </a:p>
        </p:txBody>
      </p:sp>
    </p:spTree>
    <p:extLst>
      <p:ext uri="{BB962C8B-B14F-4D97-AF65-F5344CB8AC3E}">
        <p14:creationId xmlns:p14="http://schemas.microsoft.com/office/powerpoint/2010/main" val="41343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>
                <a:latin typeface="SassoonCRInfant"/>
              </a:rPr>
              <a:t/>
            </a:r>
            <a:br>
              <a:rPr lang="en-GB" sz="3200" dirty="0" smtClean="0">
                <a:latin typeface="SassoonCRInfant"/>
              </a:rPr>
            </a:br>
            <a:r>
              <a:rPr lang="en-GB" sz="3200" dirty="0" smtClean="0">
                <a:latin typeface="SassoonCRInfant"/>
              </a:rPr>
              <a:t>Story </a:t>
            </a:r>
            <a:r>
              <a:rPr lang="en-GB" sz="3200" dirty="0">
                <a:latin typeface="SassoonCRInfant"/>
              </a:rPr>
              <a:t>Books</a:t>
            </a:r>
            <a:br>
              <a:rPr lang="en-GB" sz="3200" dirty="0">
                <a:latin typeface="SassoonCRInfant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SassoonCRInfant"/>
              </a:rPr>
              <a:t>Children </a:t>
            </a:r>
            <a:r>
              <a:rPr lang="en-GB" dirty="0">
                <a:latin typeface="SassoonCRInfant"/>
              </a:rPr>
              <a:t>work on the differentiated </a:t>
            </a:r>
            <a:r>
              <a:rPr lang="en-GB" dirty="0" smtClean="0">
                <a:latin typeface="SassoonCRInfant"/>
              </a:rPr>
              <a:t>books during </a:t>
            </a:r>
            <a:r>
              <a:rPr lang="en-GB" dirty="0">
                <a:latin typeface="SassoonCRInfant"/>
              </a:rPr>
              <a:t>their RWI lessons. Using and </a:t>
            </a:r>
            <a:r>
              <a:rPr lang="en-GB" dirty="0" smtClean="0">
                <a:latin typeface="SassoonCRInfant"/>
              </a:rPr>
              <a:t>applying the </a:t>
            </a:r>
            <a:r>
              <a:rPr lang="en-GB" dirty="0">
                <a:latin typeface="SassoonCRInfant"/>
              </a:rPr>
              <a:t>sounds that they are taught.</a:t>
            </a:r>
          </a:p>
          <a:p>
            <a:r>
              <a:rPr lang="en-GB" dirty="0" smtClean="0">
                <a:latin typeface="SassoonCRInfant"/>
              </a:rPr>
              <a:t>Books </a:t>
            </a:r>
            <a:r>
              <a:rPr lang="en-GB" dirty="0">
                <a:latin typeface="SassoonCRInfant"/>
              </a:rPr>
              <a:t>that come home have been read </a:t>
            </a:r>
            <a:r>
              <a:rPr lang="en-GB" dirty="0" smtClean="0">
                <a:latin typeface="SassoonCRInfant"/>
              </a:rPr>
              <a:t>in school</a:t>
            </a:r>
            <a:r>
              <a:rPr lang="en-GB" dirty="0">
                <a:latin typeface="SassoonCRInfant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6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RWI</a:t>
            </a:r>
            <a:br>
              <a:rPr lang="en-GB" dirty="0"/>
            </a:br>
            <a:r>
              <a:rPr lang="en-GB" dirty="0"/>
              <a:t>Expectations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32" y="1138101"/>
            <a:ext cx="6011040" cy="53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5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Read favourite stories </a:t>
            </a:r>
            <a:r>
              <a:rPr lang="en-GB" b="1" dirty="0">
                <a:latin typeface="Calibri" charset="0"/>
              </a:rPr>
              <a:t>over and over</a:t>
            </a:r>
            <a:r>
              <a:rPr lang="en-GB" dirty="0">
                <a:latin typeface="Calibri" charset="0"/>
              </a:rPr>
              <a:t> again </a:t>
            </a:r>
          </a:p>
          <a:p>
            <a:r>
              <a:rPr lang="en-GB" dirty="0">
                <a:latin typeface="Calibri" charset="0"/>
              </a:rPr>
              <a:t>Read some stories at </a:t>
            </a:r>
            <a:r>
              <a:rPr lang="en-GB" b="1" dirty="0">
                <a:latin typeface="Calibri" charset="0"/>
              </a:rPr>
              <a:t>a higher level than they can read themselves</a:t>
            </a:r>
            <a:r>
              <a:rPr lang="en-GB" b="1" dirty="0" smtClean="0">
                <a:latin typeface="Calibri" charset="0"/>
              </a:rPr>
              <a:t>.</a:t>
            </a:r>
            <a:endParaRPr lang="en-GB" b="1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Listen to them</a:t>
            </a:r>
            <a:r>
              <a:rPr lang="en-GB" b="1" dirty="0">
                <a:latin typeface="Calibri" charset="0"/>
              </a:rPr>
              <a:t> </a:t>
            </a:r>
            <a:r>
              <a:rPr lang="en-GB" dirty="0">
                <a:latin typeface="Calibri" charset="0"/>
              </a:rPr>
              <a:t>reading their </a:t>
            </a:r>
            <a:r>
              <a:rPr lang="en-GB" b="1" dirty="0">
                <a:latin typeface="Calibri" charset="0"/>
              </a:rPr>
              <a:t>take home Phonics storybooks. </a:t>
            </a:r>
            <a:endParaRPr lang="en-GB" b="1" dirty="0" smtClean="0">
              <a:latin typeface="Calibri" charset="0"/>
            </a:endParaRPr>
          </a:p>
          <a:p>
            <a:r>
              <a:rPr lang="en-GB" dirty="0" smtClean="0">
                <a:latin typeface="Calibri" charset="0"/>
              </a:rPr>
              <a:t>Practise pronouncing sounds: Remember </a:t>
            </a:r>
            <a:r>
              <a:rPr lang="en-GB" b="1" dirty="0" smtClean="0">
                <a:latin typeface="Calibri" charset="0"/>
              </a:rPr>
              <a:t>no</a:t>
            </a:r>
            <a:r>
              <a:rPr lang="en-US" dirty="0" smtClean="0"/>
              <a:t> </a:t>
            </a:r>
            <a:r>
              <a:rPr lang="en-US" dirty="0"/>
              <a:t>‘</a:t>
            </a:r>
            <a:r>
              <a:rPr lang="en-US" dirty="0" err="1"/>
              <a:t>fuh</a:t>
            </a:r>
            <a:r>
              <a:rPr lang="en-US" dirty="0"/>
              <a:t>’ and ‘</a:t>
            </a:r>
            <a:r>
              <a:rPr lang="en-US" dirty="0" err="1"/>
              <a:t>luh</a:t>
            </a:r>
            <a:r>
              <a:rPr lang="en-US" dirty="0" smtClean="0"/>
              <a:t>’!</a:t>
            </a:r>
          </a:p>
          <a:p>
            <a:r>
              <a:rPr lang="en-US" dirty="0" smtClean="0"/>
              <a:t>Have fun with </a:t>
            </a:r>
            <a:r>
              <a:rPr lang="en-US" b="1" dirty="0" smtClean="0"/>
              <a:t>Fred Talk </a:t>
            </a:r>
            <a:r>
              <a:rPr lang="en-US" dirty="0" smtClean="0"/>
              <a:t>e.g. “what a tidy r-</a:t>
            </a:r>
            <a:r>
              <a:rPr lang="en-US" dirty="0" err="1" smtClean="0"/>
              <a:t>oo</a:t>
            </a:r>
            <a:r>
              <a:rPr lang="en-US" dirty="0" smtClean="0"/>
              <a:t>-m!”</a:t>
            </a:r>
            <a:endParaRPr lang="en-US" dirty="0"/>
          </a:p>
          <a:p>
            <a:endParaRPr lang="en-GB" dirty="0">
              <a:latin typeface="Calibri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Screen Shot 2014-08-12 at 12.2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5850">
            <a:off x="1103179" y="5312436"/>
            <a:ext cx="2557213" cy="1192794"/>
          </a:xfrm>
          <a:prstGeom prst="rect">
            <a:avLst/>
          </a:prstGeom>
        </p:spPr>
      </p:pic>
      <p:pic>
        <p:nvPicPr>
          <p:cNvPr id="6" name="Picture 5" descr="Screen Shot 2014-08-01 at 16.19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727">
            <a:off x="5308785" y="5251421"/>
            <a:ext cx="1311459" cy="13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9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Resources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Ruth Miskin</a:t>
            </a:r>
          </a:p>
          <a:p>
            <a:r>
              <a:rPr lang="en-US" dirty="0">
                <a:hlinkClick r:id="rId2"/>
              </a:rPr>
              <a:t>https://home.oxfordowl.co.uk/reading/reading-schemes-oxford-levels/read-write-inc-phonics-guide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Free </a:t>
            </a:r>
            <a:r>
              <a:rPr lang="en-US" dirty="0"/>
              <a:t>e-books for home reading: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https://www.oxfordowl.co.uk/home/reading-site/find-a-book/library-page?view=image&amp;query=&amp;type=book&amp;age_group=&amp;level=&amp;level_select=&amp;book_type=&amp;series=Read+Write+Inc</a:t>
            </a:r>
            <a:r>
              <a:rPr lang="en-US" dirty="0" smtClean="0">
                <a:hlinkClick r:id="rId3"/>
              </a:rPr>
              <a:t>.#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132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00B05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Teach a child to read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00B05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keep that child reading [and talking]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00B05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we will change everything.</a:t>
            </a:r>
          </a:p>
          <a:p>
            <a:pPr>
              <a:defRPr/>
            </a:pPr>
            <a:endParaRPr lang="en-US" dirty="0">
              <a:solidFill>
                <a:srgbClr val="00B05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00B05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I mean everything.</a:t>
            </a:r>
            <a:endParaRPr lang="en-US" dirty="0">
              <a:solidFill>
                <a:srgbClr val="00B05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ts val="1100"/>
              </a:spcBef>
              <a:defRPr/>
            </a:pPr>
            <a:endParaRPr lang="en-US" sz="4400" dirty="0">
              <a:solidFill>
                <a:srgbClr val="00B050"/>
              </a:solidFill>
              <a:latin typeface="Arial Unicode MS" charset="0"/>
              <a:ea typeface="ヒラギノ角ゴ ProN W3" charset="0"/>
              <a:cs typeface="Arial Unicode MS" charset="0"/>
              <a:sym typeface="Arial Unicode MS" charset="0"/>
            </a:endParaRPr>
          </a:p>
          <a:p>
            <a:pPr marL="0" indent="0" algn="r">
              <a:buNone/>
              <a:defRPr/>
            </a:pPr>
            <a:r>
              <a:rPr lang="en-US" i="1" dirty="0">
                <a:solidFill>
                  <a:srgbClr val="00B05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Jeanette Winterson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77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Phonological Awareness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Phonemic awareness is part of phonological awareness. It involves hearing and manipulating the smallest unit of sound.</a:t>
            </a:r>
          </a:p>
          <a:p>
            <a:endParaRPr lang="en-GB" dirty="0" smtClean="0"/>
          </a:p>
          <a:p>
            <a:r>
              <a:rPr lang="en-GB" dirty="0" smtClean="0"/>
              <a:t>General sound discrimination-environmental sounds, instrumental sounds, body percussion. </a:t>
            </a:r>
            <a:endParaRPr lang="en-GB" dirty="0"/>
          </a:p>
          <a:p>
            <a:r>
              <a:rPr lang="en-GB" dirty="0" smtClean="0"/>
              <a:t>Rhythm and Rhyme                   </a:t>
            </a:r>
          </a:p>
          <a:p>
            <a:r>
              <a:rPr lang="en-GB" dirty="0" smtClean="0"/>
              <a:t>Spot and suggest rhymes</a:t>
            </a:r>
          </a:p>
          <a:p>
            <a:r>
              <a:rPr lang="en-GB" dirty="0" smtClean="0"/>
              <a:t>Recognise words with the same initial sound</a:t>
            </a:r>
          </a:p>
          <a:p>
            <a:r>
              <a:rPr lang="en-GB" dirty="0"/>
              <a:t>Count or clap the number of syllables in a word</a:t>
            </a:r>
          </a:p>
          <a:p>
            <a:r>
              <a:rPr lang="en-GB" dirty="0" smtClean="0"/>
              <a:t>Voice sounds</a:t>
            </a:r>
          </a:p>
          <a:p>
            <a:r>
              <a:rPr lang="en-GB" dirty="0" smtClean="0"/>
              <a:t>Oral blending and segmenting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7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754543"/>
            <a:ext cx="64807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+mj-lt"/>
              </a:rPr>
              <a:t>What is Read Write </a:t>
            </a:r>
            <a:r>
              <a:rPr lang="en-GB" sz="3000" dirty="0" err="1" smtClean="0">
                <a:latin typeface="+mj-lt"/>
              </a:rPr>
              <a:t>Inc</a:t>
            </a:r>
            <a:r>
              <a:rPr lang="en-GB" sz="3000" dirty="0" smtClean="0">
                <a:latin typeface="+mj-lt"/>
              </a:rPr>
              <a:t>?</a:t>
            </a:r>
            <a:endParaRPr lang="en-GB" sz="3000" dirty="0">
              <a:latin typeface="+mj-lt"/>
            </a:endParaRPr>
          </a:p>
          <a:p>
            <a:r>
              <a:rPr lang="en-GB" dirty="0">
                <a:latin typeface="+mj-lt"/>
              </a:rPr>
              <a:t>-</a:t>
            </a:r>
            <a:r>
              <a:rPr lang="en-GB" dirty="0" smtClean="0">
                <a:latin typeface="+mj-lt"/>
              </a:rPr>
              <a:t>Read </a:t>
            </a:r>
            <a:r>
              <a:rPr lang="en-GB" dirty="0">
                <a:latin typeface="+mj-lt"/>
              </a:rPr>
              <a:t>Write Inc. is a systematic </a:t>
            </a:r>
            <a:r>
              <a:rPr lang="en-GB" dirty="0" smtClean="0">
                <a:latin typeface="+mj-lt"/>
              </a:rPr>
              <a:t> and structured  </a:t>
            </a:r>
            <a:r>
              <a:rPr lang="en-GB" dirty="0">
                <a:latin typeface="+mj-lt"/>
              </a:rPr>
              <a:t>approach </a:t>
            </a:r>
            <a:r>
              <a:rPr lang="en-GB" dirty="0" smtClean="0">
                <a:latin typeface="+mj-lt"/>
              </a:rPr>
              <a:t>to teaching </a:t>
            </a:r>
            <a:r>
              <a:rPr lang="en-GB" dirty="0">
                <a:latin typeface="+mj-lt"/>
              </a:rPr>
              <a:t>phonics, reading and </a:t>
            </a:r>
            <a:r>
              <a:rPr lang="en-GB" dirty="0" smtClean="0">
                <a:latin typeface="+mj-lt"/>
              </a:rPr>
              <a:t>writing. </a:t>
            </a: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-Meets the demands of the national curriculum, giving your children the best chance of success in the national tests. </a:t>
            </a:r>
          </a:p>
          <a:p>
            <a:endParaRPr lang="en-GB" dirty="0" smtClean="0">
              <a:latin typeface="+mj-lt"/>
            </a:endParaRPr>
          </a:p>
          <a:p>
            <a:r>
              <a:rPr lang="en-GB" b="1" u="sng" dirty="0" smtClean="0">
                <a:latin typeface="+mj-lt"/>
              </a:rPr>
              <a:t>Reading</a:t>
            </a:r>
            <a:endParaRPr lang="en-GB" b="1" u="sng" dirty="0">
              <a:latin typeface="+mj-lt"/>
            </a:endParaRPr>
          </a:p>
          <a:p>
            <a:r>
              <a:rPr lang="en-GB" dirty="0">
                <a:latin typeface="+mj-lt"/>
              </a:rPr>
              <a:t>– </a:t>
            </a:r>
            <a:r>
              <a:rPr lang="en-GB" dirty="0" smtClean="0">
                <a:latin typeface="+mj-lt"/>
              </a:rPr>
              <a:t>learn </a:t>
            </a:r>
            <a:r>
              <a:rPr lang="en-GB" dirty="0">
                <a:latin typeface="+mj-lt"/>
              </a:rPr>
              <a:t>44 sounds and the corresponding letters/letter</a:t>
            </a:r>
          </a:p>
          <a:p>
            <a:r>
              <a:rPr lang="en-GB" dirty="0">
                <a:latin typeface="+mj-lt"/>
              </a:rPr>
              <a:t>groups using simple picture prompts</a:t>
            </a:r>
          </a:p>
          <a:p>
            <a:r>
              <a:rPr lang="en-GB" dirty="0">
                <a:latin typeface="+mj-lt"/>
              </a:rPr>
              <a:t>– learn to read words using sound </a:t>
            </a:r>
            <a:r>
              <a:rPr lang="en-GB" dirty="0" smtClean="0">
                <a:latin typeface="+mj-lt"/>
              </a:rPr>
              <a:t>blending</a:t>
            </a:r>
          </a:p>
          <a:p>
            <a:r>
              <a:rPr lang="en-GB" dirty="0" smtClean="0">
                <a:latin typeface="+mj-lt"/>
              </a:rPr>
              <a:t>-</a:t>
            </a:r>
            <a:r>
              <a:rPr lang="en-GB" dirty="0"/>
              <a:t>s</a:t>
            </a:r>
            <a:r>
              <a:rPr lang="en-GB" dirty="0" smtClean="0"/>
              <a:t>tory </a:t>
            </a:r>
            <a:r>
              <a:rPr lang="en-GB" dirty="0"/>
              <a:t>books align with sounds learnt in </a:t>
            </a:r>
            <a:r>
              <a:rPr lang="en-GB" dirty="0" smtClean="0"/>
              <a:t>class</a:t>
            </a:r>
            <a:endParaRPr lang="en-GB" dirty="0" smtClean="0">
              <a:latin typeface="+mj-lt"/>
            </a:endParaRPr>
          </a:p>
          <a:p>
            <a:endParaRPr lang="en-GB" dirty="0">
              <a:latin typeface="+mj-lt"/>
            </a:endParaRPr>
          </a:p>
          <a:p>
            <a:r>
              <a:rPr lang="en-GB" b="1" u="sng" dirty="0" smtClean="0">
                <a:latin typeface="+mj-lt"/>
              </a:rPr>
              <a:t>Writing</a:t>
            </a:r>
            <a:endParaRPr lang="en-GB" b="1" u="sng" dirty="0">
              <a:latin typeface="+mj-lt"/>
            </a:endParaRPr>
          </a:p>
          <a:p>
            <a:r>
              <a:rPr lang="en-GB" dirty="0">
                <a:latin typeface="+mj-lt"/>
              </a:rPr>
              <a:t>– learn to write the letters/letter groups which represent the</a:t>
            </a:r>
          </a:p>
          <a:p>
            <a:r>
              <a:rPr lang="en-GB" dirty="0">
                <a:latin typeface="+mj-lt"/>
              </a:rPr>
              <a:t>44 sounds</a:t>
            </a:r>
          </a:p>
          <a:p>
            <a:r>
              <a:rPr lang="en-GB" dirty="0">
                <a:latin typeface="+mj-lt"/>
              </a:rPr>
              <a:t>– learn to write words by saying the sounds and graphemes</a:t>
            </a:r>
          </a:p>
          <a:p>
            <a:r>
              <a:rPr lang="pt-BR" dirty="0">
                <a:latin typeface="+mj-lt"/>
              </a:rPr>
              <a:t>– write simple sentences </a:t>
            </a:r>
            <a:r>
              <a:rPr lang="pt-BR" sz="2400" dirty="0">
                <a:latin typeface="+mj-lt"/>
              </a:rPr>
              <a:t>I a-m F-r-e-d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356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Read Write </a:t>
            </a:r>
            <a:r>
              <a:rPr lang="en-GB" dirty="0" err="1" smtClean="0"/>
              <a:t>Inc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Proven record for success </a:t>
            </a:r>
            <a:endParaRPr lang="en-GB" dirty="0"/>
          </a:p>
          <a:p>
            <a:r>
              <a:rPr lang="en-GB" dirty="0"/>
              <a:t>Systematic and structured programme</a:t>
            </a:r>
          </a:p>
          <a:p>
            <a:r>
              <a:rPr lang="en-US" dirty="0"/>
              <a:t>Early success in reading</a:t>
            </a:r>
          </a:p>
          <a:p>
            <a:r>
              <a:rPr lang="en-US" dirty="0"/>
              <a:t>Training and ongoing support for </a:t>
            </a:r>
            <a:r>
              <a:rPr lang="en-US" dirty="0" smtClean="0"/>
              <a:t>staff</a:t>
            </a:r>
          </a:p>
          <a:p>
            <a:r>
              <a:rPr lang="en-US" dirty="0" smtClean="0"/>
              <a:t>Focused on the child and what they know. </a:t>
            </a:r>
          </a:p>
          <a:p>
            <a:r>
              <a:rPr lang="en-US" dirty="0" smtClean="0"/>
              <a:t>Regular assessment so children who are making progress and/or slipping back are identified quickly.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0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Through a child’s eyes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0" y="1600200"/>
            <a:ext cx="7039199" cy="4873625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5" name="Picture 4" descr="http://www.readaustralia.com/images/ani_logo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175"/>
            <a:ext cx="1656184" cy="126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3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bit of technical knowledge…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focus is on the child being able to say the pure sounds. </a:t>
            </a:r>
          </a:p>
          <a:p>
            <a:endParaRPr lang="en-GB" dirty="0"/>
          </a:p>
          <a:p>
            <a:r>
              <a:rPr lang="en-US" dirty="0" smtClean="0"/>
              <a:t>Watch the RWI sound pronunciation guide: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www.youtube.com/watch?v=TkXcabDUg7Q&amp;t=61s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272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simple sound chart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0567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gets more complicated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It would be easy if we only had to learn Set 1 and Set 2 sounds….however….we have Set 3 as well…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4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 Speed sound chart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27584" y="1484784"/>
            <a:ext cx="6696744" cy="49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4700</TotalTime>
  <Words>899</Words>
  <Application>Microsoft Office PowerPoint</Application>
  <PresentationFormat>On-screen Show (4:3)</PresentationFormat>
  <Paragraphs>117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Unicode MS</vt:lpstr>
      <vt:lpstr>Calibri</vt:lpstr>
      <vt:lpstr>SassoonCRInfant</vt:lpstr>
      <vt:lpstr>SassoonPrimaryInfantBold</vt:lpstr>
      <vt:lpstr>Trebuchet MS</vt:lpstr>
      <vt:lpstr>Wingdings</vt:lpstr>
      <vt:lpstr>Wingdings 2</vt:lpstr>
      <vt:lpstr>Wingdings 3</vt:lpstr>
      <vt:lpstr>ヒラギノ角ゴ ProN W3</vt:lpstr>
      <vt:lpstr>Oriel</vt:lpstr>
      <vt:lpstr>Facet</vt:lpstr>
      <vt:lpstr>RWI Phonics For Parents and Carers</vt:lpstr>
      <vt:lpstr>Phonological Awareness </vt:lpstr>
      <vt:lpstr>PowerPoint Presentation</vt:lpstr>
      <vt:lpstr>Why Read Write Inc? </vt:lpstr>
      <vt:lpstr>Through a child’s eyes</vt:lpstr>
      <vt:lpstr>A bit of technical knowledge…</vt:lpstr>
      <vt:lpstr>The simple sound chart</vt:lpstr>
      <vt:lpstr>It gets more complicated </vt:lpstr>
      <vt:lpstr>Complex Speed sound chart </vt:lpstr>
      <vt:lpstr>How does phonics help us read?</vt:lpstr>
      <vt:lpstr>How does phonics help us read?</vt:lpstr>
      <vt:lpstr>PowerPoint Presentation</vt:lpstr>
      <vt:lpstr> Ditties </vt:lpstr>
      <vt:lpstr> Story Books </vt:lpstr>
      <vt:lpstr>RWI Expectations</vt:lpstr>
      <vt:lpstr>Helping at home</vt:lpstr>
      <vt:lpstr>Online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PARKIN</dc:creator>
  <cp:lastModifiedBy> </cp:lastModifiedBy>
  <cp:revision>73</cp:revision>
  <cp:lastPrinted>2019-09-23T12:02:58Z</cp:lastPrinted>
  <dcterms:created xsi:type="dcterms:W3CDTF">2012-04-18T12:57:47Z</dcterms:created>
  <dcterms:modified xsi:type="dcterms:W3CDTF">2022-12-16T02:12:58Z</dcterms:modified>
</cp:coreProperties>
</file>