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Lst>
  <p:sldSz cx="21374100" cy="15113000"/>
  <p:notesSz cx="6858000" cy="9144000"/>
  <p:embeddedFontLst>
    <p:embeddedFont>
      <p:font typeface="Calibri" panose="020F0502020204030204" pitchFamily="34" charset="0"/>
      <p:regular r:id="rId6"/>
      <p:bold r:id="rId7"/>
      <p:italic r:id="rId8"/>
      <p:boldItalic r:id="rId9"/>
    </p:embeddedFont>
    <p:embeddedFont>
      <p:font typeface="UD Digi Kyokasho NK-R" panose="02020400000000000000" pitchFamily="18" charset="-128"/>
      <p:regular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F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1358"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font" Target="fonts/font2.fntdata"/><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font" Target="fonts/font1.fntdata"/><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font" Target="fonts/font4.fntdata"/><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0000">
            <a:alpha val="56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2">
            <a:extLst>
              <a:ext uri="{FF2B5EF4-FFF2-40B4-BE49-F238E27FC236}">
                <a16:creationId xmlns:a16="http://schemas.microsoft.com/office/drawing/2014/main" id="{738C1D72-A710-4A25-932D-322999242708}"/>
              </a:ext>
            </a:extLst>
          </p:cNvPr>
          <p:cNvPicPr>
            <a:picLocks noChangeAspect="1" noChangeArrowheads="1"/>
          </p:cNvPicPr>
          <p:nvPr/>
        </p:nvPicPr>
        <p:blipFill>
          <a:blip r:embed="rId2">
            <a:alphaModFix amt="35000"/>
            <a:extLst>
              <a:ext uri="{28A0092B-C50C-407E-A947-70E740481C1C}">
                <a14:useLocalDpi xmlns:a14="http://schemas.microsoft.com/office/drawing/2010/main" val="0"/>
              </a:ext>
            </a:extLst>
          </a:blip>
          <a:srcRect/>
          <a:stretch>
            <a:fillRect/>
          </a:stretch>
        </p:blipFill>
        <p:spPr bwMode="auto">
          <a:xfrm>
            <a:off x="4131100" y="1234637"/>
            <a:ext cx="12450976" cy="12450976"/>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4"/>
          <p:cNvSpPr/>
          <p:nvPr/>
        </p:nvSpPr>
        <p:spPr>
          <a:xfrm>
            <a:off x="-12235" y="261305"/>
            <a:ext cx="8727309" cy="2015359"/>
          </a:xfrm>
          <a:custGeom>
            <a:avLst/>
            <a:gdLst/>
            <a:ahLst/>
            <a:cxnLst/>
            <a:rect l="l" t="t" r="r" b="b"/>
            <a:pathLst>
              <a:path w="1563835" h="361130">
                <a:moveTo>
                  <a:pt x="59435" y="0"/>
                </a:moveTo>
                <a:lnTo>
                  <a:pt x="1504400" y="0"/>
                </a:lnTo>
                <a:cubicBezTo>
                  <a:pt x="1520163" y="0"/>
                  <a:pt x="1535281" y="6262"/>
                  <a:pt x="1546427" y="17408"/>
                </a:cubicBezTo>
                <a:cubicBezTo>
                  <a:pt x="1557573" y="28554"/>
                  <a:pt x="1563835" y="43672"/>
                  <a:pt x="1563835" y="59435"/>
                </a:cubicBezTo>
                <a:lnTo>
                  <a:pt x="1563835" y="301694"/>
                </a:lnTo>
                <a:cubicBezTo>
                  <a:pt x="1563835" y="317458"/>
                  <a:pt x="1557573" y="332575"/>
                  <a:pt x="1546427" y="343721"/>
                </a:cubicBezTo>
                <a:cubicBezTo>
                  <a:pt x="1535281" y="354868"/>
                  <a:pt x="1520163" y="361130"/>
                  <a:pt x="1504400" y="361130"/>
                </a:cubicBezTo>
                <a:lnTo>
                  <a:pt x="59435" y="361130"/>
                </a:lnTo>
                <a:cubicBezTo>
                  <a:pt x="43672" y="361130"/>
                  <a:pt x="28554" y="354868"/>
                  <a:pt x="17408" y="343721"/>
                </a:cubicBezTo>
                <a:cubicBezTo>
                  <a:pt x="6262" y="332575"/>
                  <a:pt x="0" y="317458"/>
                  <a:pt x="0" y="301694"/>
                </a:cubicBezTo>
                <a:lnTo>
                  <a:pt x="0" y="59435"/>
                </a:lnTo>
                <a:cubicBezTo>
                  <a:pt x="0" y="43672"/>
                  <a:pt x="6262" y="28554"/>
                  <a:pt x="17408" y="17408"/>
                </a:cubicBezTo>
                <a:cubicBezTo>
                  <a:pt x="28554" y="6262"/>
                  <a:pt x="43672" y="0"/>
                  <a:pt x="59435" y="0"/>
                </a:cubicBezTo>
                <a:close/>
              </a:path>
            </a:pathLst>
          </a:custGeom>
          <a:solidFill>
            <a:srgbClr val="FF2F2F"/>
          </a:solidFill>
        </p:spPr>
        <p:txBody>
          <a:bodyPr/>
          <a:lstStyle/>
          <a:p>
            <a:endParaRPr lang="en-GB"/>
          </a:p>
        </p:txBody>
      </p:sp>
      <p:sp>
        <p:nvSpPr>
          <p:cNvPr id="7" name="Freeform 7"/>
          <p:cNvSpPr/>
          <p:nvPr/>
        </p:nvSpPr>
        <p:spPr>
          <a:xfrm>
            <a:off x="9102053" y="242863"/>
            <a:ext cx="11978511" cy="2068577"/>
          </a:xfrm>
          <a:custGeom>
            <a:avLst/>
            <a:gdLst/>
            <a:ahLst/>
            <a:cxnLst/>
            <a:rect l="l" t="t" r="r" b="b"/>
            <a:pathLst>
              <a:path w="2146414" h="370666">
                <a:moveTo>
                  <a:pt x="43303" y="0"/>
                </a:moveTo>
                <a:lnTo>
                  <a:pt x="2103111" y="0"/>
                </a:lnTo>
                <a:cubicBezTo>
                  <a:pt x="2114595" y="0"/>
                  <a:pt x="2125610" y="4562"/>
                  <a:pt x="2133731" y="12683"/>
                </a:cubicBezTo>
                <a:cubicBezTo>
                  <a:pt x="2141852" y="20804"/>
                  <a:pt x="2146414" y="31819"/>
                  <a:pt x="2146414" y="43303"/>
                </a:cubicBezTo>
                <a:lnTo>
                  <a:pt x="2146414" y="327362"/>
                </a:lnTo>
                <a:cubicBezTo>
                  <a:pt x="2146414" y="351278"/>
                  <a:pt x="2127026" y="370666"/>
                  <a:pt x="2103111" y="370666"/>
                </a:cubicBezTo>
                <a:lnTo>
                  <a:pt x="43303" y="370666"/>
                </a:lnTo>
                <a:cubicBezTo>
                  <a:pt x="31819" y="370666"/>
                  <a:pt x="20804" y="366103"/>
                  <a:pt x="12683" y="357982"/>
                </a:cubicBezTo>
                <a:cubicBezTo>
                  <a:pt x="4562" y="349861"/>
                  <a:pt x="0" y="338847"/>
                  <a:pt x="0" y="327362"/>
                </a:cubicBezTo>
                <a:lnTo>
                  <a:pt x="0" y="43303"/>
                </a:lnTo>
                <a:cubicBezTo>
                  <a:pt x="0" y="31819"/>
                  <a:pt x="4562" y="20804"/>
                  <a:pt x="12683" y="12683"/>
                </a:cubicBezTo>
                <a:cubicBezTo>
                  <a:pt x="20804" y="4562"/>
                  <a:pt x="31819" y="0"/>
                  <a:pt x="43303" y="0"/>
                </a:cubicBezTo>
                <a:close/>
              </a:path>
            </a:pathLst>
          </a:custGeom>
          <a:solidFill>
            <a:srgbClr val="FF2F2F"/>
          </a:solidFill>
        </p:spPr>
        <p:txBody>
          <a:bodyPr/>
          <a:lstStyle/>
          <a:p>
            <a:endParaRPr lang="en-GB"/>
          </a:p>
        </p:txBody>
      </p:sp>
      <p:sp>
        <p:nvSpPr>
          <p:cNvPr id="10" name="Freeform 10"/>
          <p:cNvSpPr/>
          <p:nvPr/>
        </p:nvSpPr>
        <p:spPr>
          <a:xfrm>
            <a:off x="378959" y="2649927"/>
            <a:ext cx="13012330" cy="4810198"/>
          </a:xfrm>
          <a:custGeom>
            <a:avLst/>
            <a:gdLst/>
            <a:ahLst/>
            <a:cxnLst/>
            <a:rect l="l" t="t" r="r" b="b"/>
            <a:pathLst>
              <a:path w="2331663" h="861933">
                <a:moveTo>
                  <a:pt x="39863" y="0"/>
                </a:moveTo>
                <a:lnTo>
                  <a:pt x="2291800" y="0"/>
                </a:lnTo>
                <a:cubicBezTo>
                  <a:pt x="2313816" y="0"/>
                  <a:pt x="2331663" y="17847"/>
                  <a:pt x="2331663" y="39863"/>
                </a:cubicBezTo>
                <a:lnTo>
                  <a:pt x="2331663" y="822070"/>
                </a:lnTo>
                <a:cubicBezTo>
                  <a:pt x="2331663" y="832643"/>
                  <a:pt x="2327463" y="842782"/>
                  <a:pt x="2319987" y="850258"/>
                </a:cubicBezTo>
                <a:cubicBezTo>
                  <a:pt x="2312511" y="857733"/>
                  <a:pt x="2302372" y="861933"/>
                  <a:pt x="2291800" y="861933"/>
                </a:cubicBezTo>
                <a:lnTo>
                  <a:pt x="39863" y="861933"/>
                </a:lnTo>
                <a:cubicBezTo>
                  <a:pt x="17847" y="861933"/>
                  <a:pt x="0" y="844086"/>
                  <a:pt x="0" y="822070"/>
                </a:cubicBezTo>
                <a:lnTo>
                  <a:pt x="0" y="39863"/>
                </a:lnTo>
                <a:cubicBezTo>
                  <a:pt x="0" y="17847"/>
                  <a:pt x="17847" y="0"/>
                  <a:pt x="39863" y="0"/>
                </a:cubicBezTo>
                <a:close/>
              </a:path>
            </a:pathLst>
          </a:custGeom>
          <a:solidFill>
            <a:srgbClr val="FF2F2F"/>
          </a:solidFill>
        </p:spPr>
        <p:txBody>
          <a:bodyPr/>
          <a:lstStyle/>
          <a:p>
            <a:endParaRPr lang="en-GB" dirty="0"/>
          </a:p>
          <a:p>
            <a:endParaRPr lang="en-GB" dirty="0"/>
          </a:p>
          <a:p>
            <a:endParaRPr lang="en-GB" dirty="0"/>
          </a:p>
          <a:p>
            <a:endParaRPr lang="en-GB" dirty="0"/>
          </a:p>
        </p:txBody>
      </p:sp>
      <p:sp>
        <p:nvSpPr>
          <p:cNvPr id="13" name="Freeform 13"/>
          <p:cNvSpPr/>
          <p:nvPr/>
        </p:nvSpPr>
        <p:spPr>
          <a:xfrm>
            <a:off x="13766979" y="2749696"/>
            <a:ext cx="7313584" cy="4038885"/>
          </a:xfrm>
          <a:custGeom>
            <a:avLst/>
            <a:gdLst/>
            <a:ahLst/>
            <a:cxnLst/>
            <a:rect l="l" t="t" r="r" b="b"/>
            <a:pathLst>
              <a:path w="1310512" h="723723">
                <a:moveTo>
                  <a:pt x="70924" y="0"/>
                </a:moveTo>
                <a:lnTo>
                  <a:pt x="1239588" y="0"/>
                </a:lnTo>
                <a:cubicBezTo>
                  <a:pt x="1258398" y="0"/>
                  <a:pt x="1276438" y="7472"/>
                  <a:pt x="1289739" y="20773"/>
                </a:cubicBezTo>
                <a:cubicBezTo>
                  <a:pt x="1303039" y="34074"/>
                  <a:pt x="1310512" y="52114"/>
                  <a:pt x="1310512" y="70924"/>
                </a:cubicBezTo>
                <a:lnTo>
                  <a:pt x="1310512" y="652799"/>
                </a:lnTo>
                <a:cubicBezTo>
                  <a:pt x="1310512" y="691969"/>
                  <a:pt x="1278758" y="723723"/>
                  <a:pt x="1239588" y="723723"/>
                </a:cubicBezTo>
                <a:lnTo>
                  <a:pt x="70924" y="723723"/>
                </a:lnTo>
                <a:cubicBezTo>
                  <a:pt x="52114" y="723723"/>
                  <a:pt x="34074" y="716250"/>
                  <a:pt x="20773" y="702949"/>
                </a:cubicBezTo>
                <a:cubicBezTo>
                  <a:pt x="7472" y="689649"/>
                  <a:pt x="0" y="671609"/>
                  <a:pt x="0" y="652799"/>
                </a:cubicBezTo>
                <a:lnTo>
                  <a:pt x="0" y="70924"/>
                </a:lnTo>
                <a:cubicBezTo>
                  <a:pt x="0" y="52114"/>
                  <a:pt x="7472" y="34074"/>
                  <a:pt x="20773" y="20773"/>
                </a:cubicBezTo>
                <a:cubicBezTo>
                  <a:pt x="34074" y="7472"/>
                  <a:pt x="52114" y="0"/>
                  <a:pt x="70924" y="0"/>
                </a:cubicBezTo>
                <a:close/>
              </a:path>
            </a:pathLst>
          </a:custGeom>
          <a:solidFill>
            <a:srgbClr val="FF2F2F"/>
          </a:solidFill>
        </p:spPr>
        <p:txBody>
          <a:bodyPr/>
          <a:lstStyle/>
          <a:p>
            <a:endParaRPr lang="en-GB" dirty="0"/>
          </a:p>
        </p:txBody>
      </p:sp>
      <p:grpSp>
        <p:nvGrpSpPr>
          <p:cNvPr id="15" name="Group 15"/>
          <p:cNvGrpSpPr/>
          <p:nvPr/>
        </p:nvGrpSpPr>
        <p:grpSpPr>
          <a:xfrm>
            <a:off x="378959" y="7838567"/>
            <a:ext cx="4575171" cy="6337871"/>
            <a:chOff x="0" y="0"/>
            <a:chExt cx="819819" cy="1135675"/>
          </a:xfrm>
        </p:grpSpPr>
        <p:sp>
          <p:nvSpPr>
            <p:cNvPr id="16" name="Freeform 16"/>
            <p:cNvSpPr/>
            <p:nvPr/>
          </p:nvSpPr>
          <p:spPr>
            <a:xfrm>
              <a:off x="0" y="0"/>
              <a:ext cx="819819" cy="1135675"/>
            </a:xfrm>
            <a:custGeom>
              <a:avLst/>
              <a:gdLst/>
              <a:ahLst/>
              <a:cxnLst/>
              <a:rect l="l" t="t" r="r" b="b"/>
              <a:pathLst>
                <a:path w="819819" h="1135675">
                  <a:moveTo>
                    <a:pt x="113375" y="0"/>
                  </a:moveTo>
                  <a:lnTo>
                    <a:pt x="706444" y="0"/>
                  </a:lnTo>
                  <a:cubicBezTo>
                    <a:pt x="769059" y="0"/>
                    <a:pt x="819819" y="50760"/>
                    <a:pt x="819819" y="113375"/>
                  </a:cubicBezTo>
                  <a:lnTo>
                    <a:pt x="819819" y="1022300"/>
                  </a:lnTo>
                  <a:cubicBezTo>
                    <a:pt x="819819" y="1084915"/>
                    <a:pt x="769059" y="1135675"/>
                    <a:pt x="706444" y="1135675"/>
                  </a:cubicBezTo>
                  <a:lnTo>
                    <a:pt x="113375" y="1135675"/>
                  </a:lnTo>
                  <a:cubicBezTo>
                    <a:pt x="50760" y="1135675"/>
                    <a:pt x="0" y="1084915"/>
                    <a:pt x="0" y="1022300"/>
                  </a:cubicBezTo>
                  <a:lnTo>
                    <a:pt x="0" y="113375"/>
                  </a:lnTo>
                  <a:cubicBezTo>
                    <a:pt x="0" y="50760"/>
                    <a:pt x="50760" y="0"/>
                    <a:pt x="113375" y="0"/>
                  </a:cubicBezTo>
                  <a:close/>
                </a:path>
              </a:pathLst>
            </a:custGeom>
            <a:solidFill>
              <a:srgbClr val="FF2F2F"/>
            </a:solidFill>
          </p:spPr>
          <p:txBody>
            <a:bodyPr/>
            <a:lstStyle/>
            <a:p>
              <a:endParaRPr lang="en-GB" dirty="0"/>
            </a:p>
          </p:txBody>
        </p:sp>
        <p:sp>
          <p:nvSpPr>
            <p:cNvPr id="17" name="TextBox 17"/>
            <p:cNvSpPr txBox="1"/>
            <p:nvPr/>
          </p:nvSpPr>
          <p:spPr>
            <a:xfrm>
              <a:off x="0" y="-57150"/>
              <a:ext cx="819819" cy="1192825"/>
            </a:xfrm>
            <a:prstGeom prst="rect">
              <a:avLst/>
            </a:prstGeom>
          </p:spPr>
          <p:txBody>
            <a:bodyPr lIns="50800" tIns="50800" rIns="50800" bIns="50800" rtlCol="0" anchor="ctr"/>
            <a:lstStyle/>
            <a:p>
              <a:pPr algn="ctr">
                <a:lnSpc>
                  <a:spcPts val="4200"/>
                </a:lnSpc>
              </a:pPr>
              <a:endParaRPr/>
            </a:p>
          </p:txBody>
        </p:sp>
      </p:grpSp>
      <p:sp>
        <p:nvSpPr>
          <p:cNvPr id="19" name="Freeform 19"/>
          <p:cNvSpPr/>
          <p:nvPr/>
        </p:nvSpPr>
        <p:spPr>
          <a:xfrm>
            <a:off x="13766979" y="7189575"/>
            <a:ext cx="7313584" cy="3176412"/>
          </a:xfrm>
          <a:custGeom>
            <a:avLst/>
            <a:gdLst/>
            <a:ahLst/>
            <a:cxnLst/>
            <a:rect l="l" t="t" r="r" b="b"/>
            <a:pathLst>
              <a:path w="1310512" h="569177">
                <a:moveTo>
                  <a:pt x="70924" y="0"/>
                </a:moveTo>
                <a:lnTo>
                  <a:pt x="1239588" y="0"/>
                </a:lnTo>
                <a:cubicBezTo>
                  <a:pt x="1258398" y="0"/>
                  <a:pt x="1276438" y="7472"/>
                  <a:pt x="1289739" y="20773"/>
                </a:cubicBezTo>
                <a:cubicBezTo>
                  <a:pt x="1303039" y="34074"/>
                  <a:pt x="1310512" y="52114"/>
                  <a:pt x="1310512" y="70924"/>
                </a:cubicBezTo>
                <a:lnTo>
                  <a:pt x="1310512" y="498253"/>
                </a:lnTo>
                <a:cubicBezTo>
                  <a:pt x="1310512" y="537423"/>
                  <a:pt x="1278758" y="569177"/>
                  <a:pt x="1239588" y="569177"/>
                </a:cubicBezTo>
                <a:lnTo>
                  <a:pt x="70924" y="569177"/>
                </a:lnTo>
                <a:cubicBezTo>
                  <a:pt x="52114" y="569177"/>
                  <a:pt x="34074" y="561705"/>
                  <a:pt x="20773" y="548404"/>
                </a:cubicBezTo>
                <a:cubicBezTo>
                  <a:pt x="7472" y="535103"/>
                  <a:pt x="0" y="517063"/>
                  <a:pt x="0" y="498253"/>
                </a:cubicBezTo>
                <a:lnTo>
                  <a:pt x="0" y="70924"/>
                </a:lnTo>
                <a:cubicBezTo>
                  <a:pt x="0" y="52114"/>
                  <a:pt x="7472" y="34074"/>
                  <a:pt x="20773" y="20773"/>
                </a:cubicBezTo>
                <a:cubicBezTo>
                  <a:pt x="34074" y="7472"/>
                  <a:pt x="52114" y="0"/>
                  <a:pt x="70924" y="0"/>
                </a:cubicBezTo>
                <a:close/>
              </a:path>
            </a:pathLst>
          </a:custGeom>
          <a:solidFill>
            <a:srgbClr val="FF2F2F"/>
          </a:solidFill>
        </p:spPr>
        <p:txBody>
          <a:bodyPr/>
          <a:lstStyle/>
          <a:p>
            <a:endParaRPr lang="en-GB" dirty="0"/>
          </a:p>
        </p:txBody>
      </p:sp>
      <p:grpSp>
        <p:nvGrpSpPr>
          <p:cNvPr id="21" name="Group 21"/>
          <p:cNvGrpSpPr/>
          <p:nvPr/>
        </p:nvGrpSpPr>
        <p:grpSpPr>
          <a:xfrm>
            <a:off x="13766979" y="10766981"/>
            <a:ext cx="7313584" cy="3410017"/>
            <a:chOff x="0" y="0"/>
            <a:chExt cx="1310512" cy="611036"/>
          </a:xfrm>
        </p:grpSpPr>
        <p:sp>
          <p:nvSpPr>
            <p:cNvPr id="22" name="Freeform 22"/>
            <p:cNvSpPr/>
            <p:nvPr/>
          </p:nvSpPr>
          <p:spPr>
            <a:xfrm>
              <a:off x="0" y="0"/>
              <a:ext cx="1310512" cy="611036"/>
            </a:xfrm>
            <a:custGeom>
              <a:avLst/>
              <a:gdLst/>
              <a:ahLst/>
              <a:cxnLst/>
              <a:rect l="l" t="t" r="r" b="b"/>
              <a:pathLst>
                <a:path w="1310512" h="611036">
                  <a:moveTo>
                    <a:pt x="70924" y="0"/>
                  </a:moveTo>
                  <a:lnTo>
                    <a:pt x="1239588" y="0"/>
                  </a:lnTo>
                  <a:cubicBezTo>
                    <a:pt x="1258398" y="0"/>
                    <a:pt x="1276438" y="7472"/>
                    <a:pt x="1289739" y="20773"/>
                  </a:cubicBezTo>
                  <a:cubicBezTo>
                    <a:pt x="1303039" y="34074"/>
                    <a:pt x="1310512" y="52114"/>
                    <a:pt x="1310512" y="70924"/>
                  </a:cubicBezTo>
                  <a:lnTo>
                    <a:pt x="1310512" y="540112"/>
                  </a:lnTo>
                  <a:cubicBezTo>
                    <a:pt x="1310512" y="558923"/>
                    <a:pt x="1303039" y="576963"/>
                    <a:pt x="1289739" y="590263"/>
                  </a:cubicBezTo>
                  <a:cubicBezTo>
                    <a:pt x="1276438" y="603564"/>
                    <a:pt x="1258398" y="611036"/>
                    <a:pt x="1239588" y="611036"/>
                  </a:cubicBezTo>
                  <a:lnTo>
                    <a:pt x="70924" y="611036"/>
                  </a:lnTo>
                  <a:cubicBezTo>
                    <a:pt x="52114" y="611036"/>
                    <a:pt x="34074" y="603564"/>
                    <a:pt x="20773" y="590263"/>
                  </a:cubicBezTo>
                  <a:cubicBezTo>
                    <a:pt x="7472" y="576963"/>
                    <a:pt x="0" y="558923"/>
                    <a:pt x="0" y="540112"/>
                  </a:cubicBezTo>
                  <a:lnTo>
                    <a:pt x="0" y="70924"/>
                  </a:lnTo>
                  <a:cubicBezTo>
                    <a:pt x="0" y="52114"/>
                    <a:pt x="7472" y="34074"/>
                    <a:pt x="20773" y="20773"/>
                  </a:cubicBezTo>
                  <a:cubicBezTo>
                    <a:pt x="34074" y="7472"/>
                    <a:pt x="52114" y="0"/>
                    <a:pt x="70924" y="0"/>
                  </a:cubicBezTo>
                  <a:close/>
                </a:path>
              </a:pathLst>
            </a:custGeom>
            <a:solidFill>
              <a:srgbClr val="FF2F2F"/>
            </a:solidFill>
          </p:spPr>
          <p:txBody>
            <a:bodyPr/>
            <a:lstStyle/>
            <a:p>
              <a:endParaRPr lang="en-GB" dirty="0"/>
            </a:p>
          </p:txBody>
        </p:sp>
        <p:sp>
          <p:nvSpPr>
            <p:cNvPr id="23" name="TextBox 23"/>
            <p:cNvSpPr txBox="1"/>
            <p:nvPr/>
          </p:nvSpPr>
          <p:spPr>
            <a:xfrm>
              <a:off x="0" y="-57150"/>
              <a:ext cx="1310512" cy="668186"/>
            </a:xfrm>
            <a:prstGeom prst="rect">
              <a:avLst/>
            </a:prstGeom>
          </p:spPr>
          <p:txBody>
            <a:bodyPr lIns="50800" tIns="50800" rIns="50800" bIns="50800" rtlCol="0" anchor="ctr"/>
            <a:lstStyle/>
            <a:p>
              <a:pPr algn="ctr">
                <a:lnSpc>
                  <a:spcPts val="4200"/>
                </a:lnSpc>
              </a:pPr>
              <a:endParaRPr/>
            </a:p>
          </p:txBody>
        </p:sp>
      </p:grpSp>
      <p:grpSp>
        <p:nvGrpSpPr>
          <p:cNvPr id="24" name="Group 24"/>
          <p:cNvGrpSpPr/>
          <p:nvPr/>
        </p:nvGrpSpPr>
        <p:grpSpPr>
          <a:xfrm>
            <a:off x="5325605" y="7912705"/>
            <a:ext cx="8065684" cy="3243353"/>
            <a:chOff x="0" y="0"/>
            <a:chExt cx="1445280" cy="581172"/>
          </a:xfrm>
        </p:grpSpPr>
        <p:sp>
          <p:nvSpPr>
            <p:cNvPr id="25" name="Freeform 25"/>
            <p:cNvSpPr/>
            <p:nvPr/>
          </p:nvSpPr>
          <p:spPr>
            <a:xfrm>
              <a:off x="0" y="0"/>
              <a:ext cx="1445280" cy="581172"/>
            </a:xfrm>
            <a:custGeom>
              <a:avLst/>
              <a:gdLst/>
              <a:ahLst/>
              <a:cxnLst/>
              <a:rect l="l" t="t" r="r" b="b"/>
              <a:pathLst>
                <a:path w="1445280" h="581172">
                  <a:moveTo>
                    <a:pt x="64311" y="0"/>
                  </a:moveTo>
                  <a:lnTo>
                    <a:pt x="1380969" y="0"/>
                  </a:lnTo>
                  <a:cubicBezTo>
                    <a:pt x="1416487" y="0"/>
                    <a:pt x="1445280" y="28793"/>
                    <a:pt x="1445280" y="64311"/>
                  </a:cubicBezTo>
                  <a:lnTo>
                    <a:pt x="1445280" y="516862"/>
                  </a:lnTo>
                  <a:cubicBezTo>
                    <a:pt x="1445280" y="552380"/>
                    <a:pt x="1416487" y="581172"/>
                    <a:pt x="1380969" y="581172"/>
                  </a:cubicBezTo>
                  <a:lnTo>
                    <a:pt x="64311" y="581172"/>
                  </a:lnTo>
                  <a:cubicBezTo>
                    <a:pt x="28793" y="581172"/>
                    <a:pt x="0" y="552380"/>
                    <a:pt x="0" y="516862"/>
                  </a:cubicBezTo>
                  <a:lnTo>
                    <a:pt x="0" y="64311"/>
                  </a:lnTo>
                  <a:cubicBezTo>
                    <a:pt x="0" y="28793"/>
                    <a:pt x="28793" y="0"/>
                    <a:pt x="64311" y="0"/>
                  </a:cubicBezTo>
                  <a:close/>
                </a:path>
              </a:pathLst>
            </a:custGeom>
            <a:solidFill>
              <a:srgbClr val="FF2F2F"/>
            </a:solidFill>
          </p:spPr>
          <p:txBody>
            <a:bodyPr/>
            <a:lstStyle/>
            <a:p>
              <a:endParaRPr lang="en-GB" dirty="0"/>
            </a:p>
          </p:txBody>
        </p:sp>
        <p:sp>
          <p:nvSpPr>
            <p:cNvPr id="26" name="TextBox 26"/>
            <p:cNvSpPr txBox="1"/>
            <p:nvPr/>
          </p:nvSpPr>
          <p:spPr>
            <a:xfrm>
              <a:off x="0" y="-57150"/>
              <a:ext cx="1445280" cy="638322"/>
            </a:xfrm>
            <a:prstGeom prst="rect">
              <a:avLst/>
            </a:prstGeom>
          </p:spPr>
          <p:txBody>
            <a:bodyPr lIns="50800" tIns="50800" rIns="50800" bIns="50800" rtlCol="0" anchor="ctr"/>
            <a:lstStyle/>
            <a:p>
              <a:pPr algn="ctr">
                <a:lnSpc>
                  <a:spcPts val="4200"/>
                </a:lnSpc>
              </a:pPr>
              <a:endParaRPr/>
            </a:p>
          </p:txBody>
        </p:sp>
      </p:grpSp>
      <p:grpSp>
        <p:nvGrpSpPr>
          <p:cNvPr id="27" name="Group 27"/>
          <p:cNvGrpSpPr/>
          <p:nvPr/>
        </p:nvGrpSpPr>
        <p:grpSpPr>
          <a:xfrm>
            <a:off x="5130598" y="11189825"/>
            <a:ext cx="8260691" cy="3308927"/>
            <a:chOff x="-34943" y="-57150"/>
            <a:chExt cx="1480223" cy="592922"/>
          </a:xfrm>
        </p:grpSpPr>
        <p:sp>
          <p:nvSpPr>
            <p:cNvPr id="28" name="Freeform 28"/>
            <p:cNvSpPr/>
            <p:nvPr/>
          </p:nvSpPr>
          <p:spPr>
            <a:xfrm>
              <a:off x="-34943" y="57755"/>
              <a:ext cx="1445280" cy="478017"/>
            </a:xfrm>
            <a:custGeom>
              <a:avLst/>
              <a:gdLst/>
              <a:ahLst/>
              <a:cxnLst/>
              <a:rect l="l" t="t" r="r" b="b"/>
              <a:pathLst>
                <a:path w="1445280" h="478017">
                  <a:moveTo>
                    <a:pt x="64311" y="0"/>
                  </a:moveTo>
                  <a:lnTo>
                    <a:pt x="1380969" y="0"/>
                  </a:lnTo>
                  <a:cubicBezTo>
                    <a:pt x="1416487" y="0"/>
                    <a:pt x="1445280" y="28793"/>
                    <a:pt x="1445280" y="64311"/>
                  </a:cubicBezTo>
                  <a:lnTo>
                    <a:pt x="1445280" y="413707"/>
                  </a:lnTo>
                  <a:cubicBezTo>
                    <a:pt x="1445280" y="449224"/>
                    <a:pt x="1416487" y="478017"/>
                    <a:pt x="1380969" y="478017"/>
                  </a:cubicBezTo>
                  <a:lnTo>
                    <a:pt x="64311" y="478017"/>
                  </a:lnTo>
                  <a:cubicBezTo>
                    <a:pt x="28793" y="478017"/>
                    <a:pt x="0" y="449224"/>
                    <a:pt x="0" y="413707"/>
                  </a:cubicBezTo>
                  <a:lnTo>
                    <a:pt x="0" y="64311"/>
                  </a:lnTo>
                  <a:cubicBezTo>
                    <a:pt x="0" y="28793"/>
                    <a:pt x="28793" y="0"/>
                    <a:pt x="64311" y="0"/>
                  </a:cubicBezTo>
                  <a:close/>
                </a:path>
              </a:pathLst>
            </a:custGeom>
            <a:solidFill>
              <a:srgbClr val="FF2F2F"/>
            </a:solidFill>
          </p:spPr>
          <p:txBody>
            <a:bodyPr/>
            <a:lstStyle/>
            <a:p>
              <a:endParaRPr lang="en-GB" dirty="0"/>
            </a:p>
          </p:txBody>
        </p:sp>
        <p:sp>
          <p:nvSpPr>
            <p:cNvPr id="29" name="TextBox 29"/>
            <p:cNvSpPr txBox="1"/>
            <p:nvPr/>
          </p:nvSpPr>
          <p:spPr>
            <a:xfrm>
              <a:off x="0" y="-57150"/>
              <a:ext cx="1445280" cy="535167"/>
            </a:xfrm>
            <a:prstGeom prst="rect">
              <a:avLst/>
            </a:prstGeom>
          </p:spPr>
          <p:txBody>
            <a:bodyPr lIns="50800" tIns="50800" rIns="50800" bIns="50800" rtlCol="0" anchor="ctr"/>
            <a:lstStyle/>
            <a:p>
              <a:pPr algn="ctr">
                <a:lnSpc>
                  <a:spcPts val="4200"/>
                </a:lnSpc>
              </a:pPr>
              <a:endParaRPr/>
            </a:p>
          </p:txBody>
        </p:sp>
      </p:grpSp>
      <p:sp>
        <p:nvSpPr>
          <p:cNvPr id="35" name="TextBox 35"/>
          <p:cNvSpPr txBox="1"/>
          <p:nvPr/>
        </p:nvSpPr>
        <p:spPr>
          <a:xfrm>
            <a:off x="14414" y="90391"/>
            <a:ext cx="6412251" cy="2057807"/>
          </a:xfrm>
          <a:prstGeom prst="rect">
            <a:avLst/>
          </a:prstGeom>
        </p:spPr>
        <p:txBody>
          <a:bodyPr wrap="square" lIns="0" tIns="0" rIns="0" bIns="0" rtlCol="0" anchor="t">
            <a:spAutoFit/>
          </a:bodyPr>
          <a:lstStyle/>
          <a:p>
            <a:pPr algn="ctr">
              <a:lnSpc>
                <a:spcPts val="16809"/>
              </a:lnSpc>
            </a:pPr>
            <a:r>
              <a:rPr lang="en-US" sz="12000" b="1" dirty="0">
                <a:solidFill>
                  <a:srgbClr val="FFFFFF"/>
                </a:solidFill>
                <a:latin typeface="UD Digi Kyokasho NK-R"/>
                <a:ea typeface="UD Digi Kyokasho NK-R"/>
                <a:cs typeface="Canva Sans Bold"/>
                <a:sym typeface="Canva Sans Bold"/>
              </a:rPr>
              <a:t>Maths</a:t>
            </a:r>
            <a:endParaRPr lang="en-US" sz="12007" b="1" dirty="0">
              <a:solidFill>
                <a:srgbClr val="FFFFFF"/>
              </a:solidFill>
              <a:latin typeface="UD Digi Kyokasho NK-R" panose="02020400000000000000" pitchFamily="18" charset="-128"/>
              <a:ea typeface="UD Digi Kyokasho NK-R" panose="02020400000000000000" pitchFamily="18" charset="-128"/>
              <a:cs typeface="Canva Sans Bold"/>
              <a:sym typeface="Canva Sans Bold"/>
            </a:endParaRPr>
          </a:p>
        </p:txBody>
      </p:sp>
      <p:sp>
        <p:nvSpPr>
          <p:cNvPr id="36" name="TextBox 36"/>
          <p:cNvSpPr txBox="1"/>
          <p:nvPr/>
        </p:nvSpPr>
        <p:spPr>
          <a:xfrm>
            <a:off x="9391650" y="686028"/>
            <a:ext cx="11506200" cy="941091"/>
          </a:xfrm>
          <a:prstGeom prst="rect">
            <a:avLst/>
          </a:prstGeom>
        </p:spPr>
        <p:txBody>
          <a:bodyPr wrap="square" lIns="0" tIns="0" rIns="0" bIns="0" rtlCol="0" anchor="t">
            <a:spAutoFit/>
          </a:bodyPr>
          <a:lstStyle/>
          <a:p>
            <a:pPr algn="ctr">
              <a:lnSpc>
                <a:spcPts val="8120"/>
              </a:lnSpc>
            </a:pPr>
            <a:r>
              <a:rPr lang="en-US" sz="4400" b="1" dirty="0">
                <a:solidFill>
                  <a:srgbClr val="FFFFFF"/>
                </a:solidFill>
                <a:latin typeface="UD Digi Kyokasho NK-R"/>
                <a:ea typeface="UD Digi Kyokasho NK-R"/>
                <a:cs typeface="Canva Sans Bold"/>
                <a:sym typeface="Canva Sans Bold"/>
              </a:rPr>
              <a:t>What does Mathematics look like at BW?</a:t>
            </a:r>
          </a:p>
        </p:txBody>
      </p:sp>
      <p:sp>
        <p:nvSpPr>
          <p:cNvPr id="37" name="TextBox 37"/>
          <p:cNvSpPr txBox="1"/>
          <p:nvPr/>
        </p:nvSpPr>
        <p:spPr>
          <a:xfrm>
            <a:off x="183952" y="2271714"/>
            <a:ext cx="13012330" cy="694357"/>
          </a:xfrm>
          <a:prstGeom prst="rect">
            <a:avLst/>
          </a:prstGeom>
        </p:spPr>
        <p:txBody>
          <a:bodyPr lIns="0" tIns="0" rIns="0" bIns="0" rtlCol="0" anchor="t">
            <a:spAutoFit/>
          </a:bodyPr>
          <a:lstStyle/>
          <a:p>
            <a:pPr algn="ctr">
              <a:lnSpc>
                <a:spcPts val="6300"/>
              </a:lnSpc>
            </a:pPr>
            <a:r>
              <a:rPr lang="en-US" sz="2400" b="1" dirty="0">
                <a:solidFill>
                  <a:srgbClr val="FFFFFF"/>
                </a:solidFill>
                <a:latin typeface="UD Digi Kyokasho NK-R" panose="02020400000000000000" pitchFamily="18" charset="-128"/>
                <a:ea typeface="UD Digi Kyokasho NK-R" panose="02020400000000000000" pitchFamily="18" charset="-128"/>
                <a:cs typeface="Canva Sans Bold"/>
                <a:sym typeface="Canva Sans Bold"/>
              </a:rPr>
              <a:t>Maths Statement</a:t>
            </a:r>
          </a:p>
        </p:txBody>
      </p:sp>
      <p:sp>
        <p:nvSpPr>
          <p:cNvPr id="38" name="TextBox 38"/>
          <p:cNvSpPr txBox="1"/>
          <p:nvPr/>
        </p:nvSpPr>
        <p:spPr>
          <a:xfrm>
            <a:off x="11017513" y="2664077"/>
            <a:ext cx="13012330" cy="694357"/>
          </a:xfrm>
          <a:prstGeom prst="rect">
            <a:avLst/>
          </a:prstGeom>
        </p:spPr>
        <p:txBody>
          <a:bodyPr lIns="0" tIns="0" rIns="0" bIns="0" rtlCol="0" anchor="t">
            <a:spAutoFit/>
          </a:bodyPr>
          <a:lstStyle/>
          <a:p>
            <a:pPr algn="ctr">
              <a:lnSpc>
                <a:spcPts val="6300"/>
              </a:lnSpc>
            </a:pPr>
            <a:r>
              <a:rPr lang="en-US" sz="2400" b="1">
                <a:solidFill>
                  <a:srgbClr val="FFFFFF"/>
                </a:solidFill>
                <a:latin typeface="UD Digi Kyokasho NK-R" panose="02020400000000000000" pitchFamily="18" charset="-128"/>
                <a:ea typeface="UD Digi Kyokasho NK-R" panose="02020400000000000000" pitchFamily="18" charset="-128"/>
                <a:cs typeface="Canva Sans Bold"/>
                <a:sym typeface="Canva Sans Bold"/>
              </a:rPr>
              <a:t>Planning</a:t>
            </a:r>
          </a:p>
        </p:txBody>
      </p:sp>
      <p:sp>
        <p:nvSpPr>
          <p:cNvPr id="39" name="TextBox 39"/>
          <p:cNvSpPr txBox="1"/>
          <p:nvPr/>
        </p:nvSpPr>
        <p:spPr>
          <a:xfrm>
            <a:off x="10955308" y="6845738"/>
            <a:ext cx="13012330" cy="694357"/>
          </a:xfrm>
          <a:prstGeom prst="rect">
            <a:avLst/>
          </a:prstGeom>
        </p:spPr>
        <p:txBody>
          <a:bodyPr lIns="0" tIns="0" rIns="0" bIns="0" rtlCol="0" anchor="t">
            <a:spAutoFit/>
          </a:bodyPr>
          <a:lstStyle/>
          <a:p>
            <a:pPr algn="ctr">
              <a:lnSpc>
                <a:spcPts val="6300"/>
              </a:lnSpc>
            </a:pPr>
            <a:r>
              <a:rPr lang="en-US" sz="2400" b="1" dirty="0">
                <a:solidFill>
                  <a:srgbClr val="FFFFFF"/>
                </a:solidFill>
                <a:latin typeface="UD Digi Kyokasho NK-R" panose="02020400000000000000" pitchFamily="18" charset="-128"/>
                <a:ea typeface="UD Digi Kyokasho NK-R" panose="02020400000000000000" pitchFamily="18" charset="-128"/>
                <a:cs typeface="Canva Sans Bold"/>
                <a:sym typeface="Canva Sans Bold"/>
              </a:rPr>
              <a:t>Inclusion</a:t>
            </a:r>
          </a:p>
        </p:txBody>
      </p:sp>
      <p:sp>
        <p:nvSpPr>
          <p:cNvPr id="40" name="TextBox 40"/>
          <p:cNvSpPr txBox="1"/>
          <p:nvPr/>
        </p:nvSpPr>
        <p:spPr>
          <a:xfrm>
            <a:off x="10917606" y="10474953"/>
            <a:ext cx="13012330" cy="694357"/>
          </a:xfrm>
          <a:prstGeom prst="rect">
            <a:avLst/>
          </a:prstGeom>
        </p:spPr>
        <p:txBody>
          <a:bodyPr lIns="0" tIns="0" rIns="0" bIns="0" rtlCol="0" anchor="t">
            <a:spAutoFit/>
          </a:bodyPr>
          <a:lstStyle/>
          <a:p>
            <a:pPr algn="ctr">
              <a:lnSpc>
                <a:spcPts val="6300"/>
              </a:lnSpc>
            </a:pPr>
            <a:r>
              <a:rPr lang="en-US" sz="2400" b="1" dirty="0">
                <a:solidFill>
                  <a:srgbClr val="FFFFFF"/>
                </a:solidFill>
                <a:latin typeface="UD Digi Kyokasho NK-R" panose="02020400000000000000" pitchFamily="18" charset="-128"/>
                <a:ea typeface="UD Digi Kyokasho NK-R" panose="02020400000000000000" pitchFamily="18" charset="-128"/>
                <a:cs typeface="Canva Sans Bold"/>
                <a:sym typeface="Canva Sans Bold"/>
              </a:rPr>
              <a:t>Resources</a:t>
            </a:r>
          </a:p>
        </p:txBody>
      </p:sp>
      <p:sp>
        <p:nvSpPr>
          <p:cNvPr id="41" name="TextBox 41"/>
          <p:cNvSpPr txBox="1"/>
          <p:nvPr/>
        </p:nvSpPr>
        <p:spPr>
          <a:xfrm>
            <a:off x="2830730" y="7527694"/>
            <a:ext cx="13012330" cy="694357"/>
          </a:xfrm>
          <a:prstGeom prst="rect">
            <a:avLst/>
          </a:prstGeom>
        </p:spPr>
        <p:txBody>
          <a:bodyPr lIns="0" tIns="0" rIns="0" bIns="0" rtlCol="0" anchor="t">
            <a:spAutoFit/>
          </a:bodyPr>
          <a:lstStyle/>
          <a:p>
            <a:pPr algn="ctr">
              <a:lnSpc>
                <a:spcPts val="6300"/>
              </a:lnSpc>
            </a:pPr>
            <a:r>
              <a:rPr lang="en-US" sz="2400" b="1" dirty="0">
                <a:solidFill>
                  <a:srgbClr val="FFFFFF"/>
                </a:solidFill>
                <a:latin typeface="UD Digi Kyokasho NK-R" panose="02020400000000000000" pitchFamily="18" charset="-128"/>
                <a:ea typeface="UD Digi Kyokasho NK-R" panose="02020400000000000000" pitchFamily="18" charset="-128"/>
                <a:cs typeface="Canva Sans Bold"/>
                <a:sym typeface="Canva Sans Bold"/>
              </a:rPr>
              <a:t>Monitoring</a:t>
            </a:r>
          </a:p>
        </p:txBody>
      </p:sp>
      <p:sp>
        <p:nvSpPr>
          <p:cNvPr id="42" name="TextBox 42"/>
          <p:cNvSpPr txBox="1"/>
          <p:nvPr/>
        </p:nvSpPr>
        <p:spPr>
          <a:xfrm>
            <a:off x="2695351" y="11313116"/>
            <a:ext cx="13012330" cy="694357"/>
          </a:xfrm>
          <a:prstGeom prst="rect">
            <a:avLst/>
          </a:prstGeom>
        </p:spPr>
        <p:txBody>
          <a:bodyPr lIns="0" tIns="0" rIns="0" bIns="0" rtlCol="0" anchor="t">
            <a:spAutoFit/>
          </a:bodyPr>
          <a:lstStyle/>
          <a:p>
            <a:pPr algn="ctr">
              <a:lnSpc>
                <a:spcPts val="6300"/>
              </a:lnSpc>
            </a:pPr>
            <a:r>
              <a:rPr lang="en-US" sz="2400" b="1">
                <a:solidFill>
                  <a:srgbClr val="FFFFFF"/>
                </a:solidFill>
                <a:latin typeface="UD Digi Kyokasho NK-R" panose="02020400000000000000" pitchFamily="18" charset="-128"/>
                <a:ea typeface="UD Digi Kyokasho NK-R" panose="02020400000000000000" pitchFamily="18" charset="-128"/>
                <a:cs typeface="Canva Sans Bold"/>
                <a:sym typeface="Canva Sans Bold"/>
              </a:rPr>
              <a:t>Teaching Sequence</a:t>
            </a:r>
          </a:p>
        </p:txBody>
      </p:sp>
      <p:sp>
        <p:nvSpPr>
          <p:cNvPr id="43" name="TextBox 43"/>
          <p:cNvSpPr txBox="1"/>
          <p:nvPr/>
        </p:nvSpPr>
        <p:spPr>
          <a:xfrm>
            <a:off x="1108463" y="7679611"/>
            <a:ext cx="2920475" cy="694357"/>
          </a:xfrm>
          <a:prstGeom prst="rect">
            <a:avLst/>
          </a:prstGeom>
        </p:spPr>
        <p:txBody>
          <a:bodyPr wrap="square" lIns="0" tIns="0" rIns="0" bIns="0" rtlCol="0" anchor="t">
            <a:spAutoFit/>
          </a:bodyPr>
          <a:lstStyle/>
          <a:p>
            <a:pPr algn="ctr">
              <a:lnSpc>
                <a:spcPts val="6300"/>
              </a:lnSpc>
            </a:pPr>
            <a:r>
              <a:rPr lang="en-US" sz="2400" b="1">
                <a:solidFill>
                  <a:srgbClr val="FFFFFF"/>
                </a:solidFill>
                <a:latin typeface="UD Digi Kyokasho NK-R" panose="02020400000000000000" pitchFamily="18" charset="-128"/>
                <a:ea typeface="UD Digi Kyokasho NK-R" panose="02020400000000000000" pitchFamily="18" charset="-128"/>
                <a:cs typeface="Canva Sans Bold"/>
                <a:sym typeface="Canva Sans Bold"/>
              </a:rPr>
              <a:t>Assessment</a:t>
            </a:r>
          </a:p>
        </p:txBody>
      </p:sp>
      <p:sp>
        <p:nvSpPr>
          <p:cNvPr id="48" name="TextBox 47">
            <a:extLst>
              <a:ext uri="{FF2B5EF4-FFF2-40B4-BE49-F238E27FC236}">
                <a16:creationId xmlns:a16="http://schemas.microsoft.com/office/drawing/2014/main" id="{279EE5FC-CD21-60AD-E6E8-8FCFA34BEA5E}"/>
              </a:ext>
            </a:extLst>
          </p:cNvPr>
          <p:cNvSpPr txBox="1"/>
          <p:nvPr/>
        </p:nvSpPr>
        <p:spPr>
          <a:xfrm>
            <a:off x="447374" y="2893381"/>
            <a:ext cx="12736055" cy="4693593"/>
          </a:xfrm>
          <a:prstGeom prst="rect">
            <a:avLst/>
          </a:prstGeom>
          <a:noFill/>
        </p:spPr>
        <p:txBody>
          <a:bodyPr wrap="square">
            <a:spAutoFit/>
          </a:bodyPr>
          <a:lstStyle/>
          <a:p>
            <a:r>
              <a:rPr lang="en-US" sz="2300" dirty="0">
                <a:solidFill>
                  <a:schemeClr val="bg1"/>
                </a:solidFill>
              </a:rPr>
              <a:t>At Bishop Wilson Primary School, we believe that mathematics should equip every child with the skills they need to become confident, curious, and resilient learners. Our teaching is carefully planned to develop fluency, reasoning, and problem-solving, ensuring that pupils can apply their mathematical understanding in a variety of contexts. We follow the White Rose Maths scheme, which provides a clear and structured pathway through the curriculum. The approach is based on the Concrete–Pictorial–Abstract (CPA) model, where children first explore ideas using practical resources, then represent them visually, and finally progress to abstract methods. This enables pupils to secure a deep and lasting understanding of key concepts, rather than simply memorising procedures. As a half-form entry school, we know that no two classes are the same. Teachers adapt and personalise White Rose lessons to suit the needs of their pupils, making sure that every child is appropriately supported and challenged. Learning is regularly reviewed to strengthen understanding and build long-term recall. We also enrich our </a:t>
            </a:r>
            <a:r>
              <a:rPr lang="en-US" sz="2300" dirty="0" err="1">
                <a:solidFill>
                  <a:schemeClr val="bg1"/>
                </a:solidFill>
              </a:rPr>
              <a:t>maths</a:t>
            </a:r>
            <a:r>
              <a:rPr lang="en-US" sz="2300" dirty="0">
                <a:solidFill>
                  <a:schemeClr val="bg1"/>
                </a:solidFill>
              </a:rPr>
              <a:t> provision with engaging resources such as Times Tables Rock Stars, which helps children practice multiplication and division in a fun, interactive way, building speed, accuracy, and confidence.</a:t>
            </a:r>
            <a:endParaRPr lang="en-GB" sz="2300" dirty="0">
              <a:solidFill>
                <a:schemeClr val="bg1"/>
              </a:solidFill>
            </a:endParaRPr>
          </a:p>
        </p:txBody>
      </p:sp>
      <p:sp>
        <p:nvSpPr>
          <p:cNvPr id="50" name="TextBox 49">
            <a:extLst>
              <a:ext uri="{FF2B5EF4-FFF2-40B4-BE49-F238E27FC236}">
                <a16:creationId xmlns:a16="http://schemas.microsoft.com/office/drawing/2014/main" id="{E62F343D-DF20-9290-7BF2-E8215651F8C8}"/>
              </a:ext>
            </a:extLst>
          </p:cNvPr>
          <p:cNvSpPr txBox="1"/>
          <p:nvPr/>
        </p:nvSpPr>
        <p:spPr>
          <a:xfrm>
            <a:off x="13866885" y="7317767"/>
            <a:ext cx="7313584" cy="3170099"/>
          </a:xfrm>
          <a:prstGeom prst="rect">
            <a:avLst/>
          </a:prstGeom>
          <a:noFill/>
        </p:spPr>
        <p:txBody>
          <a:bodyPr wrap="square">
            <a:spAutoFit/>
          </a:bodyPr>
          <a:lstStyle/>
          <a:p>
            <a:r>
              <a:rPr lang="en-US" sz="2000" dirty="0">
                <a:solidFill>
                  <a:schemeClr val="bg1"/>
                </a:solidFill>
              </a:rPr>
              <a:t>At Bishop Wilson Primary, we are committed to ensuring that all children see themselves as mathematicians. We make </a:t>
            </a:r>
            <a:r>
              <a:rPr lang="en-US" sz="2000" dirty="0" err="1">
                <a:solidFill>
                  <a:schemeClr val="bg1"/>
                </a:solidFill>
              </a:rPr>
              <a:t>maths</a:t>
            </a:r>
            <a:r>
              <a:rPr lang="en-US" sz="2000" dirty="0">
                <a:solidFill>
                  <a:schemeClr val="bg1"/>
                </a:solidFill>
              </a:rPr>
              <a:t> learning accessible and inclusive by using a range of cognitive and metacognitive strategies such as pre-teaching, clear modelling, scaffolding and flexible grouping. This helps every child to build confidence and develop problem-solving skills. We also use concrete resources and visual representations to deepen understanding, before moving to more abstract concepts. Technology, including </a:t>
            </a:r>
            <a:r>
              <a:rPr lang="en-US" sz="2000" dirty="0" err="1">
                <a:solidFill>
                  <a:schemeClr val="bg1"/>
                </a:solidFill>
              </a:rPr>
              <a:t>visualisers</a:t>
            </a:r>
            <a:r>
              <a:rPr lang="en-US" sz="2000" dirty="0">
                <a:solidFill>
                  <a:schemeClr val="bg1"/>
                </a:solidFill>
              </a:rPr>
              <a:t> and laptops, further supports learning and allows pupils to engage with </a:t>
            </a:r>
            <a:r>
              <a:rPr lang="en-US" sz="2000" dirty="0" err="1">
                <a:solidFill>
                  <a:schemeClr val="bg1"/>
                </a:solidFill>
              </a:rPr>
              <a:t>maths</a:t>
            </a:r>
            <a:r>
              <a:rPr lang="en-US" sz="2000" dirty="0">
                <a:solidFill>
                  <a:schemeClr val="bg1"/>
                </a:solidFill>
              </a:rPr>
              <a:t> in creative and interactive ways.</a:t>
            </a:r>
            <a:endParaRPr lang="en-GB" sz="2000" dirty="0">
              <a:solidFill>
                <a:schemeClr val="bg1"/>
              </a:solidFill>
            </a:endParaRPr>
          </a:p>
        </p:txBody>
      </p:sp>
      <p:sp>
        <p:nvSpPr>
          <p:cNvPr id="52" name="TextBox 51">
            <a:extLst>
              <a:ext uri="{FF2B5EF4-FFF2-40B4-BE49-F238E27FC236}">
                <a16:creationId xmlns:a16="http://schemas.microsoft.com/office/drawing/2014/main" id="{EA4A5E25-83C3-023B-4458-F21398666EAC}"/>
              </a:ext>
            </a:extLst>
          </p:cNvPr>
          <p:cNvSpPr txBox="1"/>
          <p:nvPr/>
        </p:nvSpPr>
        <p:spPr>
          <a:xfrm>
            <a:off x="13764977" y="11169310"/>
            <a:ext cx="7517401" cy="2862322"/>
          </a:xfrm>
          <a:prstGeom prst="rect">
            <a:avLst/>
          </a:prstGeom>
          <a:noFill/>
        </p:spPr>
        <p:txBody>
          <a:bodyPr wrap="square">
            <a:spAutoFit/>
          </a:bodyPr>
          <a:lstStyle/>
          <a:p>
            <a:r>
              <a:rPr lang="en-US" sz="2000" dirty="0">
                <a:solidFill>
                  <a:schemeClr val="bg1"/>
                </a:solidFill>
              </a:rPr>
              <a:t>At Bishop Wilson Primary, we are committed to helping all children become confident mathematicians. Maths learning is made accessible through strategies such as pre-teaching, modelling, scaffolding and flexible grouping. Concrete resources and visual representations are used to strengthen understanding before moving to abstract concepts. Technology, including </a:t>
            </a:r>
            <a:r>
              <a:rPr lang="en-US" sz="2000" dirty="0" err="1">
                <a:solidFill>
                  <a:schemeClr val="bg1"/>
                </a:solidFill>
              </a:rPr>
              <a:t>visualisers</a:t>
            </a:r>
            <a:r>
              <a:rPr lang="en-US" sz="2000" dirty="0">
                <a:solidFill>
                  <a:schemeClr val="bg1"/>
                </a:solidFill>
              </a:rPr>
              <a:t> and laptops, further supports and adapts learning. These approaches enable every child to build fluency, reasoning and problem-solving skills, while developing a positive attitude to </a:t>
            </a:r>
            <a:r>
              <a:rPr lang="en-US" sz="2000" dirty="0" err="1">
                <a:solidFill>
                  <a:schemeClr val="bg1"/>
                </a:solidFill>
              </a:rPr>
              <a:t>maths</a:t>
            </a:r>
            <a:r>
              <a:rPr lang="en-US" sz="2000" dirty="0">
                <a:solidFill>
                  <a:schemeClr val="bg1"/>
                </a:solidFill>
              </a:rPr>
              <a:t>.</a:t>
            </a:r>
            <a:endParaRPr lang="en-GB" sz="2000" dirty="0">
              <a:solidFill>
                <a:schemeClr val="bg1"/>
              </a:solidFill>
            </a:endParaRPr>
          </a:p>
        </p:txBody>
      </p:sp>
      <p:sp>
        <p:nvSpPr>
          <p:cNvPr id="54" name="TextBox 53">
            <a:extLst>
              <a:ext uri="{FF2B5EF4-FFF2-40B4-BE49-F238E27FC236}">
                <a16:creationId xmlns:a16="http://schemas.microsoft.com/office/drawing/2014/main" id="{D2F5B830-79E7-EF22-E0EC-065F0AEC6322}"/>
              </a:ext>
            </a:extLst>
          </p:cNvPr>
          <p:cNvSpPr txBox="1"/>
          <p:nvPr/>
        </p:nvSpPr>
        <p:spPr>
          <a:xfrm>
            <a:off x="5359064" y="8104005"/>
            <a:ext cx="7937943" cy="3170099"/>
          </a:xfrm>
          <a:prstGeom prst="rect">
            <a:avLst/>
          </a:prstGeom>
          <a:noFill/>
        </p:spPr>
        <p:txBody>
          <a:bodyPr wrap="square">
            <a:spAutoFit/>
          </a:bodyPr>
          <a:lstStyle/>
          <a:p>
            <a:r>
              <a:rPr lang="en-US" sz="2000" dirty="0">
                <a:solidFill>
                  <a:schemeClr val="bg1"/>
                </a:solidFill>
              </a:rPr>
              <a:t>To ensure the high-quality delivery of mathematics at Bishop Wilson Primary School, we carry out regular monitoring and moderation. Staff receive feedback and support to help deliver effective lessons that follow the agreed structure and reflect our school’s teaching approach. Book looks and lesson observations are used to check consistency and ensure that pupils are given opportunities to develop fluency, reasoning, and problem-solving skills. Monitoring is further supported through the use of Learning Ladders, which help us evaluate the accuracy of assessments and track progress, ensuring that every child is supported to achieve their full potential.</a:t>
            </a:r>
            <a:endParaRPr lang="en-GB" sz="2000" dirty="0">
              <a:solidFill>
                <a:schemeClr val="bg1"/>
              </a:solidFill>
            </a:endParaRPr>
          </a:p>
        </p:txBody>
      </p:sp>
      <p:sp>
        <p:nvSpPr>
          <p:cNvPr id="56" name="TextBox 55">
            <a:extLst>
              <a:ext uri="{FF2B5EF4-FFF2-40B4-BE49-F238E27FC236}">
                <a16:creationId xmlns:a16="http://schemas.microsoft.com/office/drawing/2014/main" id="{593D69DE-3D63-FA54-47E2-617C2FD6C920}"/>
              </a:ext>
            </a:extLst>
          </p:cNvPr>
          <p:cNvSpPr txBox="1"/>
          <p:nvPr/>
        </p:nvSpPr>
        <p:spPr>
          <a:xfrm>
            <a:off x="504387" y="8255074"/>
            <a:ext cx="4492062" cy="5324535"/>
          </a:xfrm>
          <a:prstGeom prst="rect">
            <a:avLst/>
          </a:prstGeom>
          <a:noFill/>
        </p:spPr>
        <p:txBody>
          <a:bodyPr wrap="square">
            <a:spAutoFit/>
          </a:bodyPr>
          <a:lstStyle/>
          <a:p>
            <a:r>
              <a:rPr lang="en-US" sz="2000" dirty="0">
                <a:solidFill>
                  <a:schemeClr val="bg1"/>
                </a:solidFill>
              </a:rPr>
              <a:t>At Bishop Wilson Primary School, our </a:t>
            </a:r>
            <a:r>
              <a:rPr lang="en-US" sz="2000" dirty="0" err="1">
                <a:solidFill>
                  <a:schemeClr val="bg1"/>
                </a:solidFill>
              </a:rPr>
              <a:t>maths</a:t>
            </a:r>
            <a:r>
              <a:rPr lang="en-US" sz="2000" dirty="0">
                <a:solidFill>
                  <a:schemeClr val="bg1"/>
                </a:solidFill>
              </a:rPr>
              <a:t> teaching is designed to build on what pupils already know while securing new learning. Lessons often begin with a short retrieval activity, helping children to recall and apply prior knowledge. We follow the White Rose Maths scheme, which provides a clear structure while allowing teachers to adapt lessons for the needs of their class. Carefully planned questions encourage pupils to reason and explain their thinking, supporting deeper understanding. Learning is revisited regularly to strengthen recall, and progress is tracked closely to ensure that all children are supported and challenged appropriately.</a:t>
            </a:r>
            <a:endParaRPr lang="en-GB" sz="2000" dirty="0">
              <a:solidFill>
                <a:schemeClr val="bg1"/>
              </a:solidFill>
            </a:endParaRPr>
          </a:p>
        </p:txBody>
      </p:sp>
      <p:sp>
        <p:nvSpPr>
          <p:cNvPr id="58" name="TextBox 57">
            <a:extLst>
              <a:ext uri="{FF2B5EF4-FFF2-40B4-BE49-F238E27FC236}">
                <a16:creationId xmlns:a16="http://schemas.microsoft.com/office/drawing/2014/main" id="{0D745B9D-3B8E-E036-1634-204F7C03630F}"/>
              </a:ext>
            </a:extLst>
          </p:cNvPr>
          <p:cNvSpPr txBox="1"/>
          <p:nvPr/>
        </p:nvSpPr>
        <p:spPr>
          <a:xfrm>
            <a:off x="13859502" y="3241938"/>
            <a:ext cx="7038348" cy="3477875"/>
          </a:xfrm>
          <a:prstGeom prst="rect">
            <a:avLst/>
          </a:prstGeom>
          <a:noFill/>
        </p:spPr>
        <p:txBody>
          <a:bodyPr wrap="square">
            <a:spAutoFit/>
          </a:bodyPr>
          <a:lstStyle/>
          <a:p>
            <a:r>
              <a:rPr lang="en-US" sz="2000" dirty="0">
                <a:solidFill>
                  <a:schemeClr val="bg1"/>
                </a:solidFill>
              </a:rPr>
              <a:t>At Bishop Wilson Primary School, we use the White Rose Maths scheme to plan and structure our lessons. This provides a clear sequence of learning, helping pupils to develop fluency, reasoning, and problem-solving skills. As a half-form entry school, we adapt lessons to suit the needs of our classes, ensuring that all children are supported and challenged. Teachers make use of practical resources, visual models, and opportunities for discussion to build understanding. To strengthen recall of multiplication facts, we also use Times Tables Rock Stars, which motivates pupils to </a:t>
            </a:r>
            <a:r>
              <a:rPr lang="en-US" sz="2000" dirty="0" err="1">
                <a:solidFill>
                  <a:schemeClr val="bg1"/>
                </a:solidFill>
              </a:rPr>
              <a:t>practise</a:t>
            </a:r>
            <a:r>
              <a:rPr lang="en-US" sz="2000" dirty="0">
                <a:solidFill>
                  <a:schemeClr val="bg1"/>
                </a:solidFill>
              </a:rPr>
              <a:t> regularly and improve their speed and confidence.</a:t>
            </a:r>
            <a:endParaRPr lang="en-GB" sz="2000" dirty="0">
              <a:solidFill>
                <a:schemeClr val="bg1"/>
              </a:solidFill>
            </a:endParaRPr>
          </a:p>
        </p:txBody>
      </p:sp>
      <p:sp>
        <p:nvSpPr>
          <p:cNvPr id="60" name="TextBox 59">
            <a:extLst>
              <a:ext uri="{FF2B5EF4-FFF2-40B4-BE49-F238E27FC236}">
                <a16:creationId xmlns:a16="http://schemas.microsoft.com/office/drawing/2014/main" id="{5FC1C60E-7A2E-2E5C-7FE9-1A57AAE52A76}"/>
              </a:ext>
            </a:extLst>
          </p:cNvPr>
          <p:cNvSpPr txBox="1"/>
          <p:nvPr/>
        </p:nvSpPr>
        <p:spPr>
          <a:xfrm>
            <a:off x="5160740" y="11969488"/>
            <a:ext cx="8005400" cy="2554545"/>
          </a:xfrm>
          <a:prstGeom prst="rect">
            <a:avLst/>
          </a:prstGeom>
          <a:noFill/>
        </p:spPr>
        <p:txBody>
          <a:bodyPr wrap="square">
            <a:spAutoFit/>
          </a:bodyPr>
          <a:lstStyle/>
          <a:p>
            <a:r>
              <a:rPr lang="en-US" sz="2000" dirty="0">
                <a:solidFill>
                  <a:schemeClr val="bg1"/>
                </a:solidFill>
              </a:rPr>
              <a:t>At Bishop Wilson Primary, children take part in </a:t>
            </a:r>
            <a:r>
              <a:rPr lang="en-US" sz="2000" dirty="0" err="1">
                <a:solidFill>
                  <a:schemeClr val="bg1"/>
                </a:solidFill>
              </a:rPr>
              <a:t>maths</a:t>
            </a:r>
            <a:r>
              <a:rPr lang="en-US" sz="2000" dirty="0">
                <a:solidFill>
                  <a:schemeClr val="bg1"/>
                </a:solidFill>
              </a:rPr>
              <a:t> learning every day. In the Early Years, they explore number, shape and problem-solving through daily continuous provision and adult-led activities. In Key Stage One and Two, pupils have a dedicated </a:t>
            </a:r>
            <a:r>
              <a:rPr lang="en-US" sz="2000" dirty="0" err="1">
                <a:solidFill>
                  <a:schemeClr val="bg1"/>
                </a:solidFill>
              </a:rPr>
              <a:t>maths</a:t>
            </a:r>
            <a:r>
              <a:rPr lang="en-US" sz="2000" dirty="0">
                <a:solidFill>
                  <a:schemeClr val="bg1"/>
                </a:solidFill>
              </a:rPr>
              <a:t> lesson each day to build fluency, reasoning and problem-solving skills. Across the school, children are supported to make connections, apply their knowledge in different contexts and grow in confidence as mathematicians who enjoy the challenge of working with numbers.</a:t>
            </a:r>
            <a:endParaRPr lang="en-GB" sz="2000" dirty="0">
              <a:solidFill>
                <a:schemeClr val="bg1"/>
              </a:solidFill>
            </a:endParaRPr>
          </a:p>
        </p:txBody>
      </p:sp>
      <p:sp>
        <p:nvSpPr>
          <p:cNvPr id="2" name="Rectangle 1">
            <a:extLst>
              <a:ext uri="{FF2B5EF4-FFF2-40B4-BE49-F238E27FC236}">
                <a16:creationId xmlns:a16="http://schemas.microsoft.com/office/drawing/2014/main" id="{3C5E4767-D547-4978-888F-EFB364BAFAA1}"/>
              </a:ext>
            </a:extLst>
          </p:cNvPr>
          <p:cNvSpPr/>
          <p:nvPr/>
        </p:nvSpPr>
        <p:spPr>
          <a:xfrm>
            <a:off x="-12235" y="14524033"/>
            <a:ext cx="21386335" cy="694356"/>
          </a:xfrm>
          <a:prstGeom prst="rect">
            <a:avLst/>
          </a:prstGeom>
          <a:solidFill>
            <a:srgbClr val="0070C0"/>
          </a:solidFill>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D7475C5A-CFAF-49E4-A4D1-D5035DBC939C}"/>
              </a:ext>
            </a:extLst>
          </p:cNvPr>
          <p:cNvSpPr txBox="1"/>
          <p:nvPr/>
        </p:nvSpPr>
        <p:spPr>
          <a:xfrm>
            <a:off x="14414" y="14577250"/>
            <a:ext cx="11217296" cy="584775"/>
          </a:xfrm>
          <a:prstGeom prst="rect">
            <a:avLst/>
          </a:prstGeom>
          <a:noFill/>
        </p:spPr>
        <p:txBody>
          <a:bodyPr wrap="square" rtlCol="0">
            <a:spAutoFit/>
          </a:bodyPr>
          <a:lstStyle/>
          <a:p>
            <a:r>
              <a:rPr lang="en-US" sz="3200" b="0" i="0" dirty="0">
                <a:solidFill>
                  <a:srgbClr val="FFFFFF"/>
                </a:solidFill>
                <a:effectLst/>
              </a:rPr>
              <a:t>The Joy of the Lord is Your Strength -Nehemiah 8:10</a:t>
            </a:r>
            <a:endParaRPr lang="en-GB" sz="3200" dirty="0"/>
          </a:p>
        </p:txBody>
      </p:sp>
      <p:pic>
        <p:nvPicPr>
          <p:cNvPr id="1026" name="Picture 2">
            <a:extLst>
              <a:ext uri="{FF2B5EF4-FFF2-40B4-BE49-F238E27FC236}">
                <a16:creationId xmlns:a16="http://schemas.microsoft.com/office/drawing/2014/main" id="{30420C4F-291C-44AD-AFBF-A0AA705C9C4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49322" y="14530813"/>
            <a:ext cx="697056" cy="6970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227bb25-6271-4daf-b22a-e40e1e29108e">
      <Terms xmlns="http://schemas.microsoft.com/office/infopath/2007/PartnerControls"/>
    </lcf76f155ced4ddcb4097134ff3c332f>
    <TaxCatchAll xmlns="7a4a18d7-f4ef-4167-8991-25b0f7ae52d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7BCF60BE5F626428B3A18A091F85487" ma:contentTypeVersion="18" ma:contentTypeDescription="Create a new document." ma:contentTypeScope="" ma:versionID="84db52a7428487b920d1f8a88cc45728">
  <xsd:schema xmlns:xsd="http://www.w3.org/2001/XMLSchema" xmlns:xs="http://www.w3.org/2001/XMLSchema" xmlns:p="http://schemas.microsoft.com/office/2006/metadata/properties" xmlns:ns2="a227bb25-6271-4daf-b22a-e40e1e29108e" xmlns:ns3="7a4a18d7-f4ef-4167-8991-25b0f7ae52d6" targetNamespace="http://schemas.microsoft.com/office/2006/metadata/properties" ma:root="true" ma:fieldsID="a97b5c304af9f6a5e58a5a22975574ac" ns2:_="" ns3:_="">
    <xsd:import namespace="a227bb25-6271-4daf-b22a-e40e1e29108e"/>
    <xsd:import namespace="7a4a18d7-f4ef-4167-8991-25b0f7ae52d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7bb25-6271-4daf-b22a-e40e1e2910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5bd98e03-da5f-4836-b268-4ff0b46860c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4a18d7-f4ef-4167-8991-25b0f7ae52d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ad60498-a365-48ca-888a-cee14461d260}" ma:internalName="TaxCatchAll" ma:showField="CatchAllData" ma:web="7a4a18d7-f4ef-4167-8991-25b0f7ae52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FD7C9C-E508-4A83-A9A3-19E01A452952}">
  <ds:schemaRefs>
    <ds:schemaRef ds:uri="http://schemas.microsoft.com/sharepoint/v3/contenttype/forms"/>
  </ds:schemaRefs>
</ds:datastoreItem>
</file>

<file path=customXml/itemProps2.xml><?xml version="1.0" encoding="utf-8"?>
<ds:datastoreItem xmlns:ds="http://schemas.openxmlformats.org/officeDocument/2006/customXml" ds:itemID="{3E8E4546-FFBC-476D-8888-47192CC60B4E}">
  <ds:schemaRefs>
    <ds:schemaRef ds:uri="http://www.w3.org/XML/1998/namespace"/>
    <ds:schemaRef ds:uri="http://purl.org/dc/dcmitype/"/>
    <ds:schemaRef ds:uri="a227bb25-6271-4daf-b22a-e40e1e29108e"/>
    <ds:schemaRef ds:uri="http://schemas.microsoft.com/office/2006/metadata/properties"/>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7a4a18d7-f4ef-4167-8991-25b0f7ae52d6"/>
    <ds:schemaRef ds:uri="http://purl.org/dc/terms/"/>
  </ds:schemaRefs>
</ds:datastoreItem>
</file>

<file path=customXml/itemProps3.xml><?xml version="1.0" encoding="utf-8"?>
<ds:datastoreItem xmlns:ds="http://schemas.openxmlformats.org/officeDocument/2006/customXml" ds:itemID="{A468D5B7-89A3-4272-989E-F36276C55E4F}">
  <ds:schemaRefs>
    <ds:schemaRef ds:uri="7a4a18d7-f4ef-4167-8991-25b0f7ae52d6"/>
    <ds:schemaRef ds:uri="a227bb25-6271-4daf-b22a-e40e1e2910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1029</TotalTime>
  <Words>853</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UD Digi Kyokasho NK-R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Purple Yellow Illustrated Children's Book Day Poster Landscape</dc:title>
  <dc:creator>Anna Carroll</dc:creator>
  <cp:lastModifiedBy>Jake Morris</cp:lastModifiedBy>
  <cp:revision>16</cp:revision>
  <dcterms:created xsi:type="dcterms:W3CDTF">2006-08-16T00:00:00Z</dcterms:created>
  <dcterms:modified xsi:type="dcterms:W3CDTF">2025-09-04T09:10:13Z</dcterms:modified>
  <dc:identifier>DAGTBl7_SCs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0x010100C7BCF60BE5F626428B3A18A091F85487</vt:lpwstr>
  </property>
  <property fmtid="{D5CDD505-2E9C-101B-9397-08002B2CF9AE}" pid="3" name="MediaServiceImageTags">
    <vt:lpwstr/>
  </property>
</Properties>
</file>