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3"/>
  </p:sldMasterIdLst>
  <p:notesMasterIdLst>
    <p:notesMasterId r:id="rId24"/>
  </p:notesMasterIdLst>
  <p:handoutMasterIdLst>
    <p:handoutMasterId r:id="rId25"/>
  </p:handoutMasterIdLst>
  <p:sldIdLst>
    <p:sldId id="257" r:id="rId4"/>
    <p:sldId id="259" r:id="rId5"/>
    <p:sldId id="272" r:id="rId6"/>
    <p:sldId id="260" r:id="rId7"/>
    <p:sldId id="261" r:id="rId8"/>
    <p:sldId id="262" r:id="rId9"/>
    <p:sldId id="274" r:id="rId10"/>
    <p:sldId id="263" r:id="rId11"/>
    <p:sldId id="282" r:id="rId12"/>
    <p:sldId id="266" r:id="rId13"/>
    <p:sldId id="267" r:id="rId14"/>
    <p:sldId id="269" r:id="rId15"/>
    <p:sldId id="270" r:id="rId16"/>
    <p:sldId id="271" r:id="rId17"/>
    <p:sldId id="281" r:id="rId18"/>
    <p:sldId id="273" r:id="rId19"/>
    <p:sldId id="279" r:id="rId20"/>
    <p:sldId id="276" r:id="rId21"/>
    <p:sldId id="277" r:id="rId22"/>
    <p:sldId id="280" r:id="rId23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00" autoAdjust="0"/>
    <p:restoredTop sz="89876" autoAdjust="0"/>
  </p:normalViewPr>
  <p:slideViewPr>
    <p:cSldViewPr>
      <p:cViewPr varScale="1">
        <p:scale>
          <a:sx n="78" d="100"/>
          <a:sy n="78" d="100"/>
        </p:scale>
        <p:origin x="1526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56A753-CE5E-4FFD-9304-DA7F5BBF6163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EEE5DA-5A40-4DF0-AD20-5B3562EC6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354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FCD913-687A-45ED-8AFA-A3B0AA0F76AE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198F4-467F-49EB-896D-D441429A1C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8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198F4-467F-49EB-896D-D441429A1C6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746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English</a:t>
            </a:r>
            <a:r>
              <a:rPr lang="en-GB" baseline="0" dirty="0"/>
              <a:t> books after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198F4-467F-49EB-896D-D441429A1C6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377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198F4-467F-49EB-896D-D441429A1C6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7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3BAFF-E62C-478C-9EC2-C97E4B90B884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145A2-92B8-41EE-A3F1-006C5753A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007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3BAFF-E62C-478C-9EC2-C97E4B90B884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145A2-92B8-41EE-A3F1-006C5753A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972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3BAFF-E62C-478C-9EC2-C97E4B90B884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145A2-92B8-41EE-A3F1-006C5753A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713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3BAFF-E62C-478C-9EC2-C97E4B90B884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145A2-92B8-41EE-A3F1-006C5753A0E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78396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3BAFF-E62C-478C-9EC2-C97E4B90B884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145A2-92B8-41EE-A3F1-006C5753A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910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3BAFF-E62C-478C-9EC2-C97E4B90B884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145A2-92B8-41EE-A3F1-006C5753A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9037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3BAFF-E62C-478C-9EC2-C97E4B90B884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145A2-92B8-41EE-A3F1-006C5753A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092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3BAFF-E62C-478C-9EC2-C97E4B90B884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145A2-92B8-41EE-A3F1-006C5753A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0805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3BAFF-E62C-478C-9EC2-C97E4B90B884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145A2-92B8-41EE-A3F1-006C5753A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812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3BAFF-E62C-478C-9EC2-C97E4B90B884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145A2-92B8-41EE-A3F1-006C5753A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266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3BAFF-E62C-478C-9EC2-C97E4B90B884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145A2-92B8-41EE-A3F1-006C5753A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478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3BAFF-E62C-478C-9EC2-C97E4B90B884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145A2-92B8-41EE-A3F1-006C5753A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1864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3BAFF-E62C-478C-9EC2-C97E4B90B884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145A2-92B8-41EE-A3F1-006C5753A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371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3BAFF-E62C-478C-9EC2-C97E4B90B884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145A2-92B8-41EE-A3F1-006C5753A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229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3BAFF-E62C-478C-9EC2-C97E4B90B884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145A2-92B8-41EE-A3F1-006C5753A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585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3BAFF-E62C-478C-9EC2-C97E4B90B884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145A2-92B8-41EE-A3F1-006C5753A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897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3BAFF-E62C-478C-9EC2-C97E4B90B884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145A2-92B8-41EE-A3F1-006C5753A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425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273BAFF-E62C-478C-9EC2-C97E4B90B884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145A2-92B8-41EE-A3F1-006C5753A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3304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cid:74C8A6FE-4CAF-4133-860D-2A2C72113522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cid:70F64E0A-3761-4E51-B839-E6A72E6B0F73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cid:F95E41BB-3EF8-4C8F-A714-588B7EBFB906" TargetMode="External"/><Relationship Id="rId5" Type="http://schemas.openxmlformats.org/officeDocument/2006/relationships/image" Target="../media/image3.jpeg"/><Relationship Id="rId4" Type="http://schemas.openxmlformats.org/officeDocument/2006/relationships/image" Target="cid:6FF991ED-B49B-44CB-A847-8B469F2AAE1B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cid:08887D61-01C7-49C4-B8AD-DD4A2952F4E6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cid:637E5166-DDC1-415E-B393-8F44D63BD0DF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2636912"/>
            <a:ext cx="6912768" cy="1400530"/>
          </a:xfrm>
        </p:spPr>
        <p:txBody>
          <a:bodyPr>
            <a:noAutofit/>
          </a:bodyPr>
          <a:lstStyle/>
          <a:p>
            <a:r>
              <a:rPr lang="en-GB" sz="10000" dirty="0">
                <a:latin typeface="NTPreCursive" pitchFamily="66" charset="0"/>
              </a:rPr>
              <a:t>Welcome!</a:t>
            </a:r>
          </a:p>
        </p:txBody>
      </p:sp>
      <p:sp>
        <p:nvSpPr>
          <p:cNvPr id="4" name="AutoShape 2" descr="https://tapestryjournal.com/5f/pages/s_27573/p_09-2019/m_o_3580_t9pkes2mxak1b39jkgz6jk63a6yd3m5f.jpg?s=27573&amp;u=1&amp;Expires=1590169008&amp;Signature=VxPDYv6duYY-OnWgVGowSZEflAuNXYW6Vpum0yUok3mEJ9mLQ-Ha1MYiulFT4kNRby4B9CSPXaDauIXS5dUIiioTFpx1lwcTurqysF8IGvdYimyOEJeKsY~flmKI4Degf2uVnINsVIqV3d21JWQ3g9d41d2JTf6vK-2fnQPb99VfosII3Az9LkkFUut1VfiPO-7wuGhBLhFOD5Mgcf2zW1IJ4F9Kp1PSfgRClL5KlBPbTzCrVkYkERorvhlgEHiTqC1rJZkrq97DgMXU8GMvtxIWWr6q5N~0FrXrFwv3u7jo6X07AJNDJWSz4bFUJEqZDMoAu8DNxKke4mxQVKXDzw__&amp;Key-Pair-Id=APKAJUSDRV55TOQKSA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67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u="sng" dirty="0">
                <a:latin typeface="NTPreCursive" pitchFamily="66" charset="0"/>
              </a:rPr>
              <a:t>Picking up/Dropping off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912" y="2204864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6000" dirty="0">
                <a:latin typeface="NTPreCursive" pitchFamily="66" charset="0"/>
              </a:rPr>
              <a:t>Drop at 8:40am</a:t>
            </a:r>
          </a:p>
          <a:p>
            <a:pPr marL="0" indent="0" algn="ctr">
              <a:buNone/>
            </a:pPr>
            <a:r>
              <a:rPr lang="en-GB" sz="6000" dirty="0">
                <a:latin typeface="NTPreCursive" pitchFamily="66" charset="0"/>
              </a:rPr>
              <a:t>Pick up at </a:t>
            </a:r>
            <a:r>
              <a:rPr lang="en-GB" sz="6000" dirty="0" smtClean="0">
                <a:latin typeface="NTPreCursive" pitchFamily="66" charset="0"/>
              </a:rPr>
              <a:t>3:15pm</a:t>
            </a:r>
            <a:endParaRPr lang="en-GB" sz="6000" dirty="0">
              <a:latin typeface="NTPreCursive" pitchFamily="66" charset="0"/>
            </a:endParaRPr>
          </a:p>
          <a:p>
            <a:pPr marL="0" indent="0" algn="ctr">
              <a:buNone/>
            </a:pPr>
            <a:r>
              <a:rPr lang="en-GB" sz="3200" dirty="0">
                <a:latin typeface="NTPreCursive" pitchFamily="66" charset="0"/>
              </a:rPr>
              <a:t>Please let us know if you are running late.</a:t>
            </a:r>
          </a:p>
          <a:p>
            <a:pPr marL="0" indent="0" algn="ctr">
              <a:buNone/>
            </a:pPr>
            <a:r>
              <a:rPr lang="en-GB" sz="3200" dirty="0">
                <a:latin typeface="NTPreCursive" pitchFamily="66" charset="0"/>
              </a:rPr>
              <a:t>S4YC run </a:t>
            </a:r>
            <a:r>
              <a:rPr lang="en-GB" sz="3200" dirty="0" smtClean="0">
                <a:latin typeface="NTPreCursive" pitchFamily="66" charset="0"/>
              </a:rPr>
              <a:t>a before and </a:t>
            </a:r>
            <a:r>
              <a:rPr lang="en-GB" sz="3200" dirty="0">
                <a:latin typeface="NTPreCursive" pitchFamily="66" charset="0"/>
              </a:rPr>
              <a:t>afterschool club. </a:t>
            </a:r>
          </a:p>
        </p:txBody>
      </p:sp>
    </p:spTree>
    <p:extLst>
      <p:ext uri="{BB962C8B-B14F-4D97-AF65-F5344CB8AC3E}">
        <p14:creationId xmlns:p14="http://schemas.microsoft.com/office/powerpoint/2010/main" val="203383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u="sng" dirty="0">
                <a:latin typeface="NTPreCursive" pitchFamily="66" charset="0"/>
              </a:rPr>
              <a:t>A Day in the Life of a Reception Child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10" y="1853248"/>
            <a:ext cx="8229600" cy="5661248"/>
          </a:xfrm>
        </p:spPr>
        <p:txBody>
          <a:bodyPr>
            <a:normAutofit/>
          </a:bodyPr>
          <a:lstStyle/>
          <a:p>
            <a:r>
              <a:rPr lang="en-GB" dirty="0">
                <a:latin typeface="NTPreCursive" pitchFamily="66" charset="0"/>
              </a:rPr>
              <a:t>Register</a:t>
            </a:r>
          </a:p>
          <a:p>
            <a:r>
              <a:rPr lang="en-GB" dirty="0">
                <a:latin typeface="NTPreCursive" pitchFamily="66" charset="0"/>
              </a:rPr>
              <a:t>Worship </a:t>
            </a:r>
          </a:p>
          <a:p>
            <a:r>
              <a:rPr lang="en-GB" dirty="0" smtClean="0">
                <a:latin typeface="NTPreCursive" pitchFamily="66" charset="0"/>
              </a:rPr>
              <a:t>Maths </a:t>
            </a:r>
            <a:r>
              <a:rPr lang="en-GB" dirty="0">
                <a:latin typeface="NTPreCursive" pitchFamily="66" charset="0"/>
              </a:rPr>
              <a:t>/ Literacy (Play based) </a:t>
            </a:r>
          </a:p>
          <a:p>
            <a:r>
              <a:rPr lang="en-GB" dirty="0">
                <a:latin typeface="NTPreCursive" pitchFamily="66" charset="0"/>
              </a:rPr>
              <a:t>Phonics</a:t>
            </a:r>
          </a:p>
          <a:p>
            <a:r>
              <a:rPr lang="en-GB" dirty="0">
                <a:latin typeface="NTPreCursive" pitchFamily="66" charset="0"/>
              </a:rPr>
              <a:t>Break time</a:t>
            </a:r>
          </a:p>
          <a:p>
            <a:r>
              <a:rPr lang="en-GB" dirty="0" smtClean="0">
                <a:latin typeface="NTPreCursive" pitchFamily="66" charset="0"/>
              </a:rPr>
              <a:t>Maths </a:t>
            </a:r>
            <a:r>
              <a:rPr lang="en-GB" dirty="0">
                <a:latin typeface="NTPreCursive" pitchFamily="66" charset="0"/>
              </a:rPr>
              <a:t>/ Literacy (Play based)</a:t>
            </a:r>
          </a:p>
          <a:p>
            <a:r>
              <a:rPr lang="en-GB" dirty="0" smtClean="0">
                <a:latin typeface="NTPreCursive" pitchFamily="66" charset="0"/>
              </a:rPr>
              <a:t>Story</a:t>
            </a:r>
            <a:endParaRPr lang="en-GB" dirty="0">
              <a:latin typeface="NTPreCursive" pitchFamily="66" charset="0"/>
            </a:endParaRPr>
          </a:p>
          <a:p>
            <a:r>
              <a:rPr lang="en-GB" dirty="0" smtClean="0">
                <a:latin typeface="NTPreCursive" pitchFamily="66" charset="0"/>
              </a:rPr>
              <a:t>Lunch time </a:t>
            </a:r>
            <a:endParaRPr lang="en-GB" dirty="0">
              <a:latin typeface="NTPreCursive" pitchFamily="66" charset="0"/>
            </a:endParaRPr>
          </a:p>
          <a:p>
            <a:r>
              <a:rPr lang="en-GB" dirty="0">
                <a:latin typeface="NTPreCursive" pitchFamily="66" charset="0"/>
              </a:rPr>
              <a:t>Wider Curriculum (PE, RE, PSHE etc.)</a:t>
            </a:r>
          </a:p>
          <a:p>
            <a:r>
              <a:rPr lang="en-GB" dirty="0">
                <a:latin typeface="NTPreCursive" pitchFamily="66" charset="0"/>
              </a:rPr>
              <a:t>Break time</a:t>
            </a:r>
          </a:p>
          <a:p>
            <a:r>
              <a:rPr lang="en-GB" dirty="0" smtClean="0">
                <a:latin typeface="NTPreCursive" pitchFamily="66" charset="0"/>
              </a:rPr>
              <a:t>Play </a:t>
            </a:r>
            <a:r>
              <a:rPr lang="en-GB" dirty="0">
                <a:latin typeface="NTPreCursive" pitchFamily="66" charset="0"/>
              </a:rPr>
              <a:t>and Learn – Interventions through </a:t>
            </a:r>
            <a:r>
              <a:rPr lang="en-GB" dirty="0" smtClean="0">
                <a:latin typeface="NTPreCursive" pitchFamily="66" charset="0"/>
              </a:rPr>
              <a:t>play</a:t>
            </a:r>
            <a:endParaRPr lang="en-GB" dirty="0">
              <a:latin typeface="NTPreCursive" pitchFamily="66" charset="0"/>
            </a:endParaRPr>
          </a:p>
        </p:txBody>
      </p:sp>
      <p:pic>
        <p:nvPicPr>
          <p:cNvPr id="4" name="74C8A6FE-4CAF-4133-860D-2A2C72113522" descr="IMG_0572.jpg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59765"/>
            <a:ext cx="3266728" cy="23639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023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u="sng" dirty="0">
                <a:latin typeface="NTPreCursive" pitchFamily="66" charset="0"/>
              </a:rPr>
              <a:t>School Dinner and Snacks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/>
          </a:bodyPr>
          <a:lstStyle/>
          <a:p>
            <a:r>
              <a:rPr lang="en-GB" dirty="0">
                <a:latin typeface="NTPreCursive" pitchFamily="66" charset="0"/>
              </a:rPr>
              <a:t>Free school meals for all children</a:t>
            </a:r>
          </a:p>
          <a:p>
            <a:r>
              <a:rPr lang="en-GB" dirty="0">
                <a:latin typeface="NTPreCursive" pitchFamily="66" charset="0"/>
              </a:rPr>
              <a:t>Can bring packed lunch </a:t>
            </a:r>
          </a:p>
          <a:p>
            <a:r>
              <a:rPr lang="en-GB" dirty="0">
                <a:latin typeface="NTPreCursive" pitchFamily="66" charset="0"/>
              </a:rPr>
              <a:t>If your child is eligible for free school meals, please still fill in forms.</a:t>
            </a:r>
          </a:p>
          <a:p>
            <a:r>
              <a:rPr lang="en-GB" dirty="0">
                <a:latin typeface="NTPreCursive" pitchFamily="66" charset="0"/>
              </a:rPr>
              <a:t>Please send you child in with a </a:t>
            </a:r>
            <a:r>
              <a:rPr lang="en-GB" b="1" u="sng" dirty="0">
                <a:latin typeface="NTPreCursive" pitchFamily="66" charset="0"/>
              </a:rPr>
              <a:t>healthy</a:t>
            </a:r>
            <a:r>
              <a:rPr lang="en-GB" dirty="0">
                <a:latin typeface="NTPreCursive" pitchFamily="66" charset="0"/>
              </a:rPr>
              <a:t> snack for morning break.</a:t>
            </a:r>
          </a:p>
          <a:p>
            <a:r>
              <a:rPr lang="en-GB" dirty="0">
                <a:latin typeface="NTPreCursive" pitchFamily="66" charset="0"/>
              </a:rPr>
              <a:t>Children need to bring in their own named water bottle with </a:t>
            </a:r>
            <a:r>
              <a:rPr lang="en-GB" dirty="0" smtClean="0">
                <a:latin typeface="NTPreCursive" pitchFamily="66" charset="0"/>
              </a:rPr>
              <a:t>water </a:t>
            </a:r>
            <a:r>
              <a:rPr lang="en-GB" dirty="0">
                <a:latin typeface="NTPreCursive" pitchFamily="66" charset="0"/>
              </a:rPr>
              <a:t>only.</a:t>
            </a:r>
          </a:p>
          <a:p>
            <a:r>
              <a:rPr lang="en-GB" dirty="0">
                <a:latin typeface="NTPreCursive" pitchFamily="66" charset="0"/>
              </a:rPr>
              <a:t>In afternoons, the children will receive free fruit.</a:t>
            </a:r>
          </a:p>
          <a:p>
            <a:r>
              <a:rPr lang="en-GB" dirty="0">
                <a:latin typeface="NTPreCursive" pitchFamily="66" charset="0"/>
              </a:rPr>
              <a:t>NO NUTS! We are a nut free school. Please check any cereal bars </a:t>
            </a:r>
            <a:r>
              <a:rPr lang="en-GB" dirty="0" smtClean="0">
                <a:latin typeface="NTPreCursive" pitchFamily="66" charset="0"/>
              </a:rPr>
              <a:t>etc. </a:t>
            </a:r>
            <a:r>
              <a:rPr lang="en-GB" dirty="0">
                <a:latin typeface="NTPreCursive" pitchFamily="66" charset="0"/>
              </a:rPr>
              <a:t>for nuts. </a:t>
            </a:r>
          </a:p>
        </p:txBody>
      </p:sp>
    </p:spTree>
    <p:extLst>
      <p:ext uri="{BB962C8B-B14F-4D97-AF65-F5344CB8AC3E}">
        <p14:creationId xmlns:p14="http://schemas.microsoft.com/office/powerpoint/2010/main" val="178360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81425"/>
            <a:ext cx="8229600" cy="1143000"/>
          </a:xfrm>
        </p:spPr>
        <p:txBody>
          <a:bodyPr>
            <a:normAutofit/>
          </a:bodyPr>
          <a:lstStyle/>
          <a:p>
            <a:r>
              <a:rPr lang="en-GB" sz="4800" u="sng" dirty="0">
                <a:latin typeface="NTPreCursive" pitchFamily="66" charset="0"/>
              </a:rPr>
              <a:t>Uniform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4796" y="1724425"/>
            <a:ext cx="81888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GB" sz="2800" dirty="0">
                <a:latin typeface="NTPreCursive" pitchFamily="66" charset="0"/>
              </a:rPr>
              <a:t>Available in Neston Uniform shop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GB" sz="2800" dirty="0">
                <a:latin typeface="NTPreCursive" pitchFamily="66" charset="0"/>
              </a:rPr>
              <a:t>Black or grey skirt/dress/trousers/shorts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GB" sz="2800" dirty="0">
                <a:latin typeface="NTPreCursive" pitchFamily="66" charset="0"/>
              </a:rPr>
              <a:t>White polo neck t-shirt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GB" sz="2800" dirty="0">
                <a:latin typeface="NTPreCursive" pitchFamily="66" charset="0"/>
              </a:rPr>
              <a:t>Red sweatshirt/cardigan 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GB" sz="2800" dirty="0">
                <a:latin typeface="NTPreCursive" pitchFamily="66" charset="0"/>
              </a:rPr>
              <a:t>Summer dresses – Red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GB" sz="2800" dirty="0">
                <a:latin typeface="NTPreCursive" pitchFamily="66" charset="0"/>
              </a:rPr>
              <a:t>Black sensible shoes</a:t>
            </a:r>
          </a:p>
        </p:txBody>
      </p:sp>
    </p:spTree>
    <p:extLst>
      <p:ext uri="{BB962C8B-B14F-4D97-AF65-F5344CB8AC3E}">
        <p14:creationId xmlns:p14="http://schemas.microsoft.com/office/powerpoint/2010/main" val="42736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b="1" u="sng" dirty="0">
                <a:latin typeface="NTPreCursive" pitchFamily="66" charset="0"/>
              </a:rPr>
              <a:t>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00808"/>
            <a:ext cx="8795320" cy="4493096"/>
          </a:xfrm>
        </p:spPr>
        <p:txBody>
          <a:bodyPr>
            <a:normAutofit/>
          </a:bodyPr>
          <a:lstStyle/>
          <a:p>
            <a:pPr algn="ctr"/>
            <a:r>
              <a:rPr lang="en-GB" sz="2800" dirty="0">
                <a:latin typeface="NTPreCursive" pitchFamily="66" charset="0"/>
              </a:rPr>
              <a:t>Black shorts, red t-shirt and black pumps</a:t>
            </a:r>
          </a:p>
          <a:p>
            <a:pPr algn="ctr"/>
            <a:r>
              <a:rPr lang="en-GB" sz="2800" dirty="0">
                <a:latin typeface="NTPreCursive" pitchFamily="66" charset="0"/>
              </a:rPr>
              <a:t>Plain black tracksuit/trainers </a:t>
            </a:r>
          </a:p>
          <a:p>
            <a:pPr algn="ctr"/>
            <a:r>
              <a:rPr lang="en-GB" sz="2800" dirty="0">
                <a:latin typeface="NTPreCursive" pitchFamily="66" charset="0"/>
              </a:rPr>
              <a:t>Children are asked to come in on PE day with their PE kit. </a:t>
            </a:r>
            <a:endParaRPr lang="en-GB" sz="2800" dirty="0" smtClean="0">
              <a:latin typeface="NTPreCursive" pitchFamily="66" charset="0"/>
            </a:endParaRPr>
          </a:p>
          <a:p>
            <a:pPr algn="ctr"/>
            <a:endParaRPr lang="en-GB" sz="2800" dirty="0">
              <a:latin typeface="NTPreCursive" pitchFamily="66" charset="0"/>
            </a:endParaRPr>
          </a:p>
          <a:p>
            <a:pPr algn="ctr"/>
            <a:r>
              <a:rPr lang="en-GB" sz="3200" b="1" u="sng" dirty="0">
                <a:latin typeface="NTPreCursive" pitchFamily="66" charset="0"/>
              </a:rPr>
              <a:t>PLEASE LABEL EVERYTHING!</a:t>
            </a:r>
          </a:p>
        </p:txBody>
      </p:sp>
    </p:spTree>
    <p:extLst>
      <p:ext uri="{BB962C8B-B14F-4D97-AF65-F5344CB8AC3E}">
        <p14:creationId xmlns:p14="http://schemas.microsoft.com/office/powerpoint/2010/main" val="3282928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50" y="404664"/>
            <a:ext cx="7055380" cy="1400530"/>
          </a:xfrm>
        </p:spPr>
        <p:txBody>
          <a:bodyPr>
            <a:noAutofit/>
          </a:bodyPr>
          <a:lstStyle/>
          <a:p>
            <a:r>
              <a:rPr lang="en-GB" sz="4800" u="sng" dirty="0" smtClean="0">
                <a:latin typeface="NTPreCursive"/>
              </a:rPr>
              <a:t>Forest School/ </a:t>
            </a:r>
            <a:br>
              <a:rPr lang="en-GB" sz="4800" u="sng" dirty="0" smtClean="0">
                <a:latin typeface="NTPreCursive"/>
              </a:rPr>
            </a:br>
            <a:r>
              <a:rPr lang="en-GB" sz="4800" u="sng" dirty="0" smtClean="0">
                <a:latin typeface="NTPreCursive"/>
              </a:rPr>
              <a:t>Outdoor activities.</a:t>
            </a:r>
            <a:endParaRPr lang="en-GB" sz="4800" u="sng" dirty="0">
              <a:latin typeface="NTPreCursiv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858" y="2132856"/>
            <a:ext cx="6711654" cy="4195481"/>
          </a:xfrm>
        </p:spPr>
        <p:txBody>
          <a:bodyPr/>
          <a:lstStyle/>
          <a:p>
            <a:r>
              <a:rPr lang="en-GB" dirty="0">
                <a:latin typeface="NTPreCursive"/>
              </a:rPr>
              <a:t>We are lucky to have </a:t>
            </a:r>
            <a:r>
              <a:rPr lang="en-GB" dirty="0" smtClean="0">
                <a:latin typeface="NTPreCursive"/>
              </a:rPr>
              <a:t>a fabulous outdoor environment and forest area</a:t>
            </a:r>
            <a:endParaRPr lang="en-GB" dirty="0">
              <a:latin typeface="NTPreCursive"/>
            </a:endParaRPr>
          </a:p>
          <a:p>
            <a:r>
              <a:rPr lang="en-GB" dirty="0" smtClean="0">
                <a:latin typeface="NTPreCursive"/>
              </a:rPr>
              <a:t>If you have spare wellies at home it would be great to keep them in school so that we can be flexible about when we go outside.</a:t>
            </a:r>
            <a:endParaRPr lang="en-GB" dirty="0">
              <a:latin typeface="NTPreCursive"/>
            </a:endParaRPr>
          </a:p>
          <a:p>
            <a:endParaRPr lang="en-GB" dirty="0"/>
          </a:p>
        </p:txBody>
      </p:sp>
      <p:pic>
        <p:nvPicPr>
          <p:cNvPr id="4" name="70F64E0A-3761-4E51-B839-E6A72E6B0F73" descr="IMG_0059.jpg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05063"/>
            <a:ext cx="4320480" cy="2650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9149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800" u="sng" dirty="0">
                <a:latin typeface="NTPreCursive" pitchFamily="66" charset="0"/>
              </a:rPr>
              <a:t>Communication with School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060848"/>
            <a:ext cx="9144000" cy="4929411"/>
          </a:xfrm>
        </p:spPr>
        <p:txBody>
          <a:bodyPr>
            <a:noAutofit/>
          </a:bodyPr>
          <a:lstStyle/>
          <a:p>
            <a:r>
              <a:rPr lang="en-GB" sz="2800" dirty="0">
                <a:latin typeface="NTPreCursive" pitchFamily="66" charset="0"/>
              </a:rPr>
              <a:t>School spider</a:t>
            </a:r>
          </a:p>
          <a:p>
            <a:r>
              <a:rPr lang="en-GB" sz="2800" dirty="0" smtClean="0">
                <a:latin typeface="NTPreCursive" pitchFamily="66" charset="0"/>
              </a:rPr>
              <a:t>Office </a:t>
            </a:r>
            <a:r>
              <a:rPr lang="en-GB" sz="2800" dirty="0">
                <a:latin typeface="NTPreCursive" pitchFamily="66" charset="0"/>
              </a:rPr>
              <a:t>– Phone or email admin@bishopwilson.Cheshire.sch.uk</a:t>
            </a:r>
          </a:p>
          <a:p>
            <a:r>
              <a:rPr lang="en-GB" sz="2800" dirty="0">
                <a:latin typeface="NTPreCursive" pitchFamily="66" charset="0"/>
              </a:rPr>
              <a:t>Teacher – </a:t>
            </a:r>
            <a:r>
              <a:rPr lang="en-GB" sz="2800" dirty="0" smtClean="0">
                <a:latin typeface="NTPreCursive" pitchFamily="66" charset="0"/>
              </a:rPr>
              <a:t>through the chat on Teams </a:t>
            </a:r>
            <a:endParaRPr lang="en-GB" sz="2600" dirty="0" smtClean="0">
              <a:latin typeface="NTPreCursive" pitchFamily="66" charset="0"/>
            </a:endParaRPr>
          </a:p>
          <a:p>
            <a:r>
              <a:rPr lang="en-GB" sz="2800" dirty="0">
                <a:latin typeface="NTPreCursive" pitchFamily="66" charset="0"/>
              </a:rPr>
              <a:t>Facebook Page: Bishop Wilson C of E Primary </a:t>
            </a:r>
          </a:p>
          <a:p>
            <a:pPr marL="400056" lvl="1" indent="0">
              <a:buNone/>
            </a:pPr>
            <a:r>
              <a:rPr lang="en-GB" sz="2600" dirty="0">
                <a:latin typeface="NTPreCursive" pitchFamily="66" charset="0"/>
              </a:rPr>
              <a:t>School</a:t>
            </a:r>
          </a:p>
          <a:p>
            <a:pPr marL="0" indent="0">
              <a:buNone/>
            </a:pPr>
            <a:endParaRPr lang="en-GB" sz="2800" dirty="0">
              <a:latin typeface="NTPreCursive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534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Autofit/>
          </a:bodyPr>
          <a:lstStyle/>
          <a:p>
            <a:r>
              <a:rPr lang="en-GB" sz="4800" u="sng" dirty="0">
                <a:latin typeface="NTPreCursive" panose="03000400000000000000" pitchFamily="66" charset="0"/>
              </a:rPr>
              <a:t>Celebrating behaviour and working hard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392" y="2420888"/>
            <a:ext cx="7560840" cy="3629000"/>
          </a:xfrm>
        </p:spPr>
        <p:txBody>
          <a:bodyPr>
            <a:noAutofit/>
          </a:bodyPr>
          <a:lstStyle/>
          <a:p>
            <a:pPr>
              <a:buFont typeface="Arial" charset="0"/>
              <a:buChar char="•"/>
            </a:pPr>
            <a:r>
              <a:rPr lang="en-GB" sz="3600" dirty="0">
                <a:latin typeface="NTPreCursive" panose="03000400000000000000" pitchFamily="66" charset="0"/>
              </a:rPr>
              <a:t>Dojo points</a:t>
            </a:r>
          </a:p>
          <a:p>
            <a:pPr>
              <a:buFont typeface="Arial" charset="0"/>
              <a:buChar char="•"/>
            </a:pPr>
            <a:r>
              <a:rPr lang="en-GB" sz="3600" dirty="0">
                <a:latin typeface="NTPreCursive" panose="03000400000000000000" pitchFamily="66" charset="0"/>
              </a:rPr>
              <a:t>Friday prayer and praise </a:t>
            </a:r>
            <a:r>
              <a:rPr lang="en-GB" sz="3600" dirty="0" smtClean="0">
                <a:latin typeface="NTPreCursive" panose="03000400000000000000" pitchFamily="66" charset="0"/>
              </a:rPr>
              <a:t>collective </a:t>
            </a:r>
            <a:r>
              <a:rPr lang="en-GB" sz="3600" dirty="0">
                <a:latin typeface="NTPreCursive" panose="03000400000000000000" pitchFamily="66" charset="0"/>
              </a:rPr>
              <a:t>worship</a:t>
            </a:r>
          </a:p>
        </p:txBody>
      </p:sp>
    </p:spTree>
    <p:extLst>
      <p:ext uri="{BB962C8B-B14F-4D97-AF65-F5344CB8AC3E}">
        <p14:creationId xmlns:p14="http://schemas.microsoft.com/office/powerpoint/2010/main" val="824626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u="sng" dirty="0">
                <a:latin typeface="NTPreCursive" pitchFamily="66" charset="0"/>
              </a:rPr>
              <a:t>Reading and Phonics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748" y="2004864"/>
            <a:ext cx="6009303" cy="4853136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NTPreCursive" pitchFamily="66" charset="0"/>
              </a:rPr>
              <a:t>Read Write </a:t>
            </a:r>
            <a:r>
              <a:rPr lang="en-GB" sz="2800" dirty="0" smtClean="0">
                <a:latin typeface="NTPreCursive" pitchFamily="66" charset="0"/>
              </a:rPr>
              <a:t>Inc. </a:t>
            </a:r>
            <a:r>
              <a:rPr lang="en-GB" sz="2800" dirty="0">
                <a:latin typeface="NTPreCursive" pitchFamily="66" charset="0"/>
              </a:rPr>
              <a:t>(RWI)</a:t>
            </a:r>
          </a:p>
          <a:p>
            <a:r>
              <a:rPr lang="en-GB" sz="2800" dirty="0">
                <a:latin typeface="NTPreCursive" pitchFamily="66" charset="0"/>
              </a:rPr>
              <a:t>Learn sounds and rhymes</a:t>
            </a:r>
          </a:p>
          <a:p>
            <a:r>
              <a:rPr lang="en-GB" sz="2800" dirty="0">
                <a:latin typeface="NTPreCursive" pitchFamily="66" charset="0"/>
              </a:rPr>
              <a:t>Reading books normally</a:t>
            </a:r>
          </a:p>
          <a:p>
            <a:pPr marL="0" indent="0">
              <a:buNone/>
            </a:pPr>
            <a:r>
              <a:rPr lang="en-GB" sz="2800" dirty="0">
                <a:latin typeface="NTPreCursive" pitchFamily="66" charset="0"/>
              </a:rPr>
              <a:t> after Set 1 sounds are secure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6574">
            <a:off x="4281641" y="4414143"/>
            <a:ext cx="4742362" cy="1849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7646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400" u="sng" dirty="0">
                <a:latin typeface="NTPreCursive" pitchFamily="66" charset="0"/>
              </a:rPr>
              <a:t>Breakfast and Afterschool Club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latin typeface="NTPreCursive" panose="03000400000000000000"/>
              </a:rPr>
              <a:t>Breakfast club is run by S4YC at preschool on site. This is open from 7.45am</a:t>
            </a:r>
          </a:p>
          <a:p>
            <a:r>
              <a:rPr lang="en-GB" sz="2800" dirty="0">
                <a:latin typeface="NTPreCursive" panose="03000400000000000000"/>
              </a:rPr>
              <a:t>S4YC will collect the children from their class and take them to afterschool club which is available until 6pm daily.</a:t>
            </a:r>
          </a:p>
          <a:p>
            <a:r>
              <a:rPr lang="en-GB" sz="2800" dirty="0">
                <a:latin typeface="NTPreCursive" panose="03000400000000000000"/>
              </a:rPr>
              <a:t>Contact number is : 07940956871</a:t>
            </a:r>
          </a:p>
        </p:txBody>
      </p:sp>
    </p:spTree>
    <p:extLst>
      <p:ext uri="{BB962C8B-B14F-4D97-AF65-F5344CB8AC3E}">
        <p14:creationId xmlns:p14="http://schemas.microsoft.com/office/powerpoint/2010/main" val="945400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u="sng" dirty="0">
                <a:latin typeface="NTPreCursive" pitchFamily="66" charset="0"/>
              </a:rPr>
              <a:t>Foundation Stage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10" y="1556792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latin typeface="NTPreCursive" pitchFamily="66" charset="0"/>
              </a:rPr>
              <a:t>The Early Years Foundation Stage Curriculum is based on the recognition that children learn best through         </a:t>
            </a:r>
            <a:endParaRPr lang="en-US" sz="2800" dirty="0" smtClean="0">
              <a:latin typeface="NTPreCursive" pitchFamily="66" charset="0"/>
            </a:endParaRPr>
          </a:p>
          <a:p>
            <a:pPr marL="0" indent="0" algn="ctr">
              <a:buNone/>
            </a:pPr>
            <a:r>
              <a:rPr lang="en-US" sz="2800" b="1" dirty="0" smtClean="0">
                <a:solidFill>
                  <a:schemeClr val="folHlink"/>
                </a:solidFill>
                <a:latin typeface="NTPreCursive" pitchFamily="66" charset="0"/>
              </a:rPr>
              <a:t>play </a:t>
            </a:r>
            <a:r>
              <a:rPr lang="en-US" sz="2800" b="1" dirty="0">
                <a:solidFill>
                  <a:schemeClr val="folHlink"/>
                </a:solidFill>
                <a:latin typeface="NTPreCursive" pitchFamily="66" charset="0"/>
              </a:rPr>
              <a:t>and active learning</a:t>
            </a:r>
            <a:r>
              <a:rPr lang="en-US" sz="2800" dirty="0">
                <a:solidFill>
                  <a:schemeClr val="folHlink"/>
                </a:solidFill>
                <a:latin typeface="NTPreCursive" pitchFamily="66" charset="0"/>
              </a:rPr>
              <a:t>.</a:t>
            </a:r>
            <a:r>
              <a:rPr lang="en-US" sz="2800" dirty="0">
                <a:latin typeface="NTPreCursive" pitchFamily="66" charset="0"/>
              </a:rPr>
              <a:t> </a:t>
            </a:r>
          </a:p>
          <a:p>
            <a:endParaRPr lang="en-GB" sz="2800" dirty="0"/>
          </a:p>
        </p:txBody>
      </p:sp>
      <p:sp>
        <p:nvSpPr>
          <p:cNvPr id="8" name="AutoShape 2" descr="https://tapestryjournal.com/6r/pages/s_27573/p_03-2022/m_o_12838_w91kaq5b35vz0eztz7p1k8gdv2ty026r.jpg?s=27573&amp;u=8&amp;Expires=1654704818&amp;Signature=IEh162T1Dbg47lUdI0XD14TBtRyuaGS30yloFqEnas6PZAwhcvl6L~AxKatsKX~yc~-VCeoSnQhC55TDRahkz31BwU56yECXy5MzWWqpkL9uwFt1nsWhZ5cf0m-X~miIECKpW2nvpVm83w-GqqmwkjAIDmBC9OiEAd1SKJp7bv0T-rPCY7rwShJrm7-XQgwWtjd-9PJ6Im25j~0VEBlB-1vI-~jWWVf3ub1jCuURfcAfDhLBtfthTddXTnKO~BhWC4MGp6SmybQbf28S98ejxuzapput9xcgtnd83WkTCwIigl256-ghUla4VSKSuwF8f~dU321l0KVend7z4y-R6w__&amp;Key-Pair-Id=APKAJUSDRV55TOQKSA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6FF991ED-B49B-44CB-A847-8B469F2AAE1B" descr="IMG_0484.jpg"/>
          <p:cNvPicPr/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898" y="3903645"/>
            <a:ext cx="4135996" cy="2741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F95E41BB-3EF8-4C8F-A714-588B7EBFB906" descr="IMG_0534.jpg"/>
          <p:cNvPicPr/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03645"/>
            <a:ext cx="3693503" cy="27809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427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12576" y="2132856"/>
            <a:ext cx="10461848" cy="1143000"/>
          </a:xfrm>
        </p:spPr>
        <p:txBody>
          <a:bodyPr>
            <a:noAutofit/>
          </a:bodyPr>
          <a:lstStyle/>
          <a:p>
            <a:pPr algn="ctr"/>
            <a:r>
              <a:rPr lang="en-GB" sz="9600" dirty="0">
                <a:latin typeface="NTPreCursivefk" panose="03000400000000000000" pitchFamily="66" charset="0"/>
              </a:rPr>
              <a:t>Thank you! </a:t>
            </a:r>
          </a:p>
        </p:txBody>
      </p:sp>
    </p:spTree>
    <p:extLst>
      <p:ext uri="{BB962C8B-B14F-4D97-AF65-F5344CB8AC3E}">
        <p14:creationId xmlns:p14="http://schemas.microsoft.com/office/powerpoint/2010/main" val="1169882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800" u="sng" dirty="0">
                <a:latin typeface="NTPreCursive" pitchFamily="66" charset="0"/>
              </a:rPr>
              <a:t>Characteristics of Effective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92" y="1853248"/>
            <a:ext cx="8229600" cy="4525963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NTPreCursive" pitchFamily="66" charset="0"/>
              </a:rPr>
              <a:t>Playing and Learning – Engagement</a:t>
            </a:r>
          </a:p>
          <a:p>
            <a:r>
              <a:rPr lang="en-GB" sz="4000" dirty="0">
                <a:latin typeface="NTPreCursive" pitchFamily="66" charset="0"/>
              </a:rPr>
              <a:t>Active Learning – Motivation</a:t>
            </a:r>
          </a:p>
          <a:p>
            <a:r>
              <a:rPr lang="en-GB" sz="4000" dirty="0">
                <a:latin typeface="NTPreCursive" pitchFamily="66" charset="0"/>
              </a:rPr>
              <a:t>Creating and Thinking Critically - Thinking</a:t>
            </a:r>
          </a:p>
        </p:txBody>
      </p:sp>
      <p:pic>
        <p:nvPicPr>
          <p:cNvPr id="4" name="08887D61-01C7-49C4-B8AD-DD4A2952F4E6" descr="IMG_0587.jpg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005064"/>
            <a:ext cx="4353944" cy="26883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798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u="sng" dirty="0">
                <a:latin typeface="NTPreCursive" pitchFamily="66" charset="0"/>
              </a:rPr>
              <a:t>Areas of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68" y="1454050"/>
            <a:ext cx="8229600" cy="4525963"/>
          </a:xfrm>
        </p:spPr>
        <p:txBody>
          <a:bodyPr>
            <a:norm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US" b="1" u="sng" dirty="0">
                <a:latin typeface="NTPreCursive" pitchFamily="66" charset="0"/>
              </a:rPr>
              <a:t>There are 7 areas of learning.</a:t>
            </a:r>
          </a:p>
          <a:p>
            <a:pPr>
              <a:spcBef>
                <a:spcPct val="50000"/>
              </a:spcBef>
            </a:pPr>
            <a:r>
              <a:rPr lang="en-US" dirty="0">
                <a:latin typeface="NTPreCursive" pitchFamily="66" charset="0"/>
              </a:rPr>
              <a:t>All areas of learning and development are important.</a:t>
            </a:r>
          </a:p>
          <a:p>
            <a:pPr>
              <a:spcBef>
                <a:spcPct val="50000"/>
              </a:spcBef>
            </a:pPr>
            <a:r>
              <a:rPr lang="en-US" dirty="0">
                <a:latin typeface="NTPreCursive" pitchFamily="66" charset="0"/>
              </a:rPr>
              <a:t>Three areas are crucial to ignite children’s curiosity and enthusiasm for learning.</a:t>
            </a:r>
          </a:p>
          <a:p>
            <a:pPr>
              <a:spcBef>
                <a:spcPct val="50000"/>
              </a:spcBef>
            </a:pPr>
            <a:r>
              <a:rPr lang="en-US" dirty="0">
                <a:latin typeface="NTPreCursive" pitchFamily="66" charset="0"/>
              </a:rPr>
              <a:t>These are called the PRIME AREAS. These areas are: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  <a:latin typeface="NTPreCursive" pitchFamily="66" charset="0"/>
              </a:rPr>
              <a:t>Communication and language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  <a:latin typeface="NTPreCursive" pitchFamily="66" charset="0"/>
              </a:rPr>
              <a:t>Physical development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  <a:latin typeface="NTPreCursive" pitchFamily="66" charset="0"/>
              </a:rPr>
              <a:t>Personal Social and 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  <a:latin typeface="NTPreCursive" pitchFamily="66" charset="0"/>
              </a:rPr>
              <a:t>Emotional development</a:t>
            </a:r>
            <a:endParaRPr lang="en-GB" dirty="0">
              <a:solidFill>
                <a:schemeClr val="bg2">
                  <a:lumMod val="40000"/>
                  <a:lumOff val="60000"/>
                </a:schemeClr>
              </a:solidFill>
              <a:latin typeface="NTPreCursive" pitchFamily="66" charset="0"/>
            </a:endParaRPr>
          </a:p>
          <a:p>
            <a:endParaRPr lang="en-GB" dirty="0"/>
          </a:p>
        </p:txBody>
      </p:sp>
      <p:pic>
        <p:nvPicPr>
          <p:cNvPr id="5" name="637E5166-DDC1-415E-B393-8F44D63BD0DF" descr="IMG_0557.jpg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717032"/>
            <a:ext cx="4402832" cy="29889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275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u="sng" dirty="0">
                <a:latin typeface="NTPreCursive" pitchFamily="66" charset="0"/>
              </a:rPr>
              <a:t>Areas of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US" sz="2800" u="sng" dirty="0">
                <a:latin typeface="NTPreCursive" pitchFamily="66" charset="0"/>
              </a:rPr>
              <a:t>There are 4 SPECIFIC areas where the prime areas are strengthened and applied.</a:t>
            </a:r>
            <a:endParaRPr lang="en-GB" sz="2800" u="sng" dirty="0">
              <a:latin typeface="NTPreCursive" pitchFamily="66" charset="0"/>
            </a:endParaRPr>
          </a:p>
          <a:p>
            <a:endParaRPr lang="en-GB" sz="3600" dirty="0">
              <a:latin typeface="NTPreCursive" pitchFamily="66" charset="0"/>
            </a:endParaRPr>
          </a:p>
          <a:p>
            <a:pPr marL="0" indent="0">
              <a:buNone/>
            </a:pPr>
            <a:endParaRPr lang="en-GB" sz="3600" dirty="0">
              <a:latin typeface="NTPreCursive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2645645"/>
            <a:ext cx="3143224" cy="23574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3824354"/>
            <a:ext cx="7200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2">
                    <a:lumMod val="40000"/>
                    <a:lumOff val="60000"/>
                  </a:schemeClr>
                </a:solidFill>
                <a:latin typeface="NTPreCursive" pitchFamily="66" charset="0"/>
              </a:rPr>
              <a:t>Literacy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2">
                    <a:lumMod val="40000"/>
                    <a:lumOff val="60000"/>
                  </a:schemeClr>
                </a:solidFill>
                <a:latin typeface="NTPreCursive" pitchFamily="66" charset="0"/>
              </a:rPr>
              <a:t>Maths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2">
                    <a:lumMod val="40000"/>
                    <a:lumOff val="60000"/>
                  </a:schemeClr>
                </a:solidFill>
                <a:latin typeface="NTPreCursive" pitchFamily="66" charset="0"/>
              </a:rPr>
              <a:t>Understanding of the world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2">
                    <a:lumMod val="40000"/>
                    <a:lumOff val="60000"/>
                  </a:schemeClr>
                </a:solidFill>
                <a:latin typeface="NTPreCursive" pitchFamily="66" charset="0"/>
              </a:rPr>
              <a:t>Expressive art and design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26936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800" b="1" u="sng" dirty="0">
                <a:latin typeface="NTPreCursive" pitchFamily="66" charset="0"/>
              </a:rPr>
              <a:t>The first few weeks</a:t>
            </a:r>
            <a:r>
              <a:rPr lang="en-GB" sz="4800" dirty="0">
                <a:latin typeface="NTPreCursive" pitchFamily="66" charset="0"/>
              </a:rPr>
              <a:t> </a:t>
            </a:r>
            <a:br>
              <a:rPr lang="en-GB" sz="4800" dirty="0">
                <a:latin typeface="NTPreCursive" pitchFamily="66" charset="0"/>
              </a:rPr>
            </a:br>
            <a:endParaRPr lang="en-GB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745" y="2132856"/>
            <a:ext cx="8229600" cy="4525963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en-GB" sz="2800" dirty="0">
                <a:latin typeface="NTPreCursive" pitchFamily="66" charset="0"/>
              </a:rPr>
              <a:t>We will find out what the children </a:t>
            </a:r>
          </a:p>
          <a:p>
            <a:pPr algn="ctr">
              <a:lnSpc>
                <a:spcPct val="80000"/>
              </a:lnSpc>
              <a:buNone/>
            </a:pPr>
            <a:r>
              <a:rPr lang="en-GB" sz="2800" b="1" dirty="0">
                <a:solidFill>
                  <a:schemeClr val="folHlink"/>
                </a:solidFill>
                <a:latin typeface="NTPreCursive" pitchFamily="66" charset="0"/>
              </a:rPr>
              <a:t>already know &amp; can do</a:t>
            </a:r>
            <a:r>
              <a:rPr lang="en-GB" sz="2800" dirty="0">
                <a:latin typeface="NTPreCursive" pitchFamily="66" charset="0"/>
              </a:rPr>
              <a:t> </a:t>
            </a:r>
          </a:p>
          <a:p>
            <a:pPr algn="ctr">
              <a:lnSpc>
                <a:spcPct val="80000"/>
              </a:lnSpc>
              <a:buNone/>
            </a:pPr>
            <a:r>
              <a:rPr lang="en-GB" sz="2800" dirty="0">
                <a:latin typeface="NTPreCursive" pitchFamily="66" charset="0"/>
              </a:rPr>
              <a:t>&amp; use this information to create a baseline or your children and adapt teaching to meet their needs and interests.  </a:t>
            </a:r>
          </a:p>
          <a:p>
            <a:pPr algn="ctr">
              <a:lnSpc>
                <a:spcPct val="80000"/>
              </a:lnSpc>
              <a:buNone/>
            </a:pPr>
            <a:r>
              <a:rPr lang="en-GB" sz="2800" dirty="0">
                <a:latin typeface="NTPreCursive" pitchFamily="66" charset="0"/>
              </a:rPr>
              <a:t> 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63194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u="sng" dirty="0">
                <a:latin typeface="NTPreCursive" pitchFamily="66" charset="0"/>
              </a:rPr>
              <a:t>Observations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436" y="1484784"/>
            <a:ext cx="6711654" cy="4195481"/>
          </a:xfrm>
        </p:spPr>
        <p:txBody>
          <a:bodyPr>
            <a:noAutofit/>
          </a:bodyPr>
          <a:lstStyle/>
          <a:p>
            <a:r>
              <a:rPr lang="en-GB" sz="2400" dirty="0">
                <a:latin typeface="NTPreCursive" pitchFamily="66" charset="0"/>
              </a:rPr>
              <a:t>Children applying their learning and showing this independently</a:t>
            </a:r>
          </a:p>
          <a:p>
            <a:r>
              <a:rPr lang="en-GB" sz="2400" dirty="0">
                <a:latin typeface="NTPreCursive" pitchFamily="66" charset="0"/>
              </a:rPr>
              <a:t>We use </a:t>
            </a:r>
            <a:r>
              <a:rPr lang="en-GB" sz="2400" dirty="0" smtClean="0">
                <a:latin typeface="NTPreCursive" pitchFamily="66" charset="0"/>
              </a:rPr>
              <a:t>Teams to </a:t>
            </a:r>
            <a:r>
              <a:rPr lang="en-GB" sz="2400" dirty="0">
                <a:latin typeface="NTPreCursive" pitchFamily="66" charset="0"/>
              </a:rPr>
              <a:t>record and share observations and work – on their own and in groups – this is used for WOW moments!</a:t>
            </a:r>
          </a:p>
          <a:p>
            <a:r>
              <a:rPr lang="en-GB" sz="2400" dirty="0">
                <a:latin typeface="NTPreCursive" pitchFamily="66" charset="0"/>
              </a:rPr>
              <a:t>Homework- This will be set on </a:t>
            </a:r>
            <a:r>
              <a:rPr lang="en-GB" sz="2400" dirty="0" smtClean="0">
                <a:latin typeface="NTPreCursive" pitchFamily="66" charset="0"/>
              </a:rPr>
              <a:t>Teams –  the main </a:t>
            </a:r>
            <a:r>
              <a:rPr lang="en-GB" sz="2400" dirty="0">
                <a:latin typeface="NTPreCursive" pitchFamily="66" charset="0"/>
              </a:rPr>
              <a:t>focus </a:t>
            </a:r>
            <a:r>
              <a:rPr lang="en-GB" sz="2400" dirty="0" smtClean="0">
                <a:latin typeface="NTPreCursive" pitchFamily="66" charset="0"/>
              </a:rPr>
              <a:t>is </a:t>
            </a:r>
            <a:r>
              <a:rPr lang="en-GB" sz="2400" dirty="0">
                <a:latin typeface="NTPreCursive" pitchFamily="66" charset="0"/>
              </a:rPr>
              <a:t>reading. </a:t>
            </a:r>
            <a:endParaRPr lang="en-GB" sz="2400" dirty="0" smtClean="0">
              <a:latin typeface="NTPreCursive" pitchFamily="66" charset="0"/>
            </a:endParaRPr>
          </a:p>
          <a:p>
            <a:r>
              <a:rPr lang="en-GB" sz="2400" dirty="0" smtClean="0">
                <a:latin typeface="NTPreCursive" pitchFamily="66" charset="0"/>
              </a:rPr>
              <a:t>We </a:t>
            </a:r>
            <a:r>
              <a:rPr lang="en-GB" sz="2400" dirty="0">
                <a:latin typeface="NTPreCursive" pitchFamily="66" charset="0"/>
              </a:rPr>
              <a:t>strive for five. </a:t>
            </a:r>
          </a:p>
        </p:txBody>
      </p:sp>
    </p:spTree>
    <p:extLst>
      <p:ext uri="{BB962C8B-B14F-4D97-AF65-F5344CB8AC3E}">
        <p14:creationId xmlns:p14="http://schemas.microsoft.com/office/powerpoint/2010/main" val="240270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15685"/>
            <a:ext cx="8229600" cy="1143000"/>
          </a:xfrm>
        </p:spPr>
        <p:txBody>
          <a:bodyPr>
            <a:normAutofit/>
          </a:bodyPr>
          <a:lstStyle/>
          <a:p>
            <a:r>
              <a:rPr lang="en-GB" sz="4800" u="sng" dirty="0">
                <a:latin typeface="NTPreCursive" pitchFamily="66" charset="0"/>
              </a:rPr>
              <a:t>Transition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333207"/>
            <a:ext cx="8229600" cy="50691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800" dirty="0">
                <a:latin typeface="NTPreCursive" pitchFamily="66" charset="0"/>
              </a:rPr>
              <a:t>July </a:t>
            </a:r>
            <a:r>
              <a:rPr lang="en-GB" sz="2800" dirty="0" smtClean="0">
                <a:latin typeface="NTPreCursive" pitchFamily="66" charset="0"/>
              </a:rPr>
              <a:t>3rd </a:t>
            </a:r>
            <a:r>
              <a:rPr lang="en-GB" sz="2800" dirty="0">
                <a:latin typeface="NTPreCursive" pitchFamily="66" charset="0"/>
              </a:rPr>
              <a:t>Children are invited into Robins class for the afternoon.</a:t>
            </a:r>
          </a:p>
          <a:p>
            <a:pPr marL="0" indent="0" algn="ctr">
              <a:buNone/>
            </a:pPr>
            <a:r>
              <a:rPr lang="en-GB" sz="2800" dirty="0">
                <a:latin typeface="NTPreCursive" pitchFamily="66" charset="0"/>
              </a:rPr>
              <a:t>1:15pm – 2:45pm </a:t>
            </a:r>
          </a:p>
          <a:p>
            <a:pPr marL="0" indent="0" algn="ctr">
              <a:buNone/>
            </a:pPr>
            <a:r>
              <a:rPr lang="en-GB" sz="2800" dirty="0" smtClean="0">
                <a:latin typeface="NTPreCursive" pitchFamily="66" charset="0"/>
              </a:rPr>
              <a:t>Drop off /collection </a:t>
            </a:r>
            <a:r>
              <a:rPr lang="en-GB" sz="2800" dirty="0">
                <a:latin typeface="NTPreCursive" pitchFamily="66" charset="0"/>
              </a:rPr>
              <a:t>from the </a:t>
            </a:r>
            <a:r>
              <a:rPr lang="en-GB" sz="2800" dirty="0" smtClean="0">
                <a:latin typeface="NTPreCursive" pitchFamily="66" charset="0"/>
              </a:rPr>
              <a:t>main entrance </a:t>
            </a:r>
            <a:r>
              <a:rPr lang="en-GB" sz="2800" dirty="0">
                <a:latin typeface="NTPreCursive" pitchFamily="66" charset="0"/>
              </a:rPr>
              <a:t>or they can go back to Preschool if they are booked in. </a:t>
            </a:r>
          </a:p>
          <a:p>
            <a:pPr marL="0" indent="0" algn="ctr">
              <a:buNone/>
            </a:pPr>
            <a:r>
              <a:rPr lang="en-GB" sz="2800" dirty="0">
                <a:latin typeface="NTPreCursive" pitchFamily="66" charset="0"/>
              </a:rPr>
              <a:t>Please let me know of any interests to help settle your child. </a:t>
            </a:r>
            <a:endParaRPr lang="en-GB" u="sng" dirty="0">
              <a:latin typeface="NTPreCursive" pitchFamily="66" charset="0"/>
            </a:endParaRPr>
          </a:p>
          <a:p>
            <a:pPr marL="0" indent="0" algn="ctr">
              <a:buNone/>
            </a:pPr>
            <a:r>
              <a:rPr lang="en-GB" sz="1800" dirty="0" smtClean="0">
                <a:latin typeface="NTPreCursive" pitchFamily="66" charset="0"/>
              </a:rPr>
              <a:t> </a:t>
            </a:r>
          </a:p>
          <a:p>
            <a:pPr marL="0" indent="0" algn="ctr">
              <a:buNone/>
            </a:pPr>
            <a:endParaRPr lang="en-GB" sz="1800" dirty="0">
              <a:latin typeface="NTPreCursive" pitchFamily="66" charset="0"/>
            </a:endParaRPr>
          </a:p>
          <a:p>
            <a:pPr marL="0" indent="0" algn="ctr">
              <a:buNone/>
            </a:pPr>
            <a:endParaRPr lang="en-GB" dirty="0">
              <a:latin typeface="NTPreCursive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95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15685"/>
            <a:ext cx="8229600" cy="1143000"/>
          </a:xfrm>
        </p:spPr>
        <p:txBody>
          <a:bodyPr>
            <a:normAutofit/>
          </a:bodyPr>
          <a:lstStyle/>
          <a:p>
            <a:r>
              <a:rPr lang="en-GB" sz="4800" u="sng" dirty="0" smtClean="0">
                <a:latin typeface="NTPreCursive" pitchFamily="66" charset="0"/>
              </a:rPr>
              <a:t>September</a:t>
            </a:r>
            <a:endParaRPr lang="en-GB" sz="4800" u="sng" dirty="0">
              <a:latin typeface="NTPreCursive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333207"/>
            <a:ext cx="8229600" cy="50691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800" dirty="0" smtClean="0">
                <a:latin typeface="NTPreCursive" pitchFamily="66" charset="0"/>
              </a:rPr>
              <a:t> </a:t>
            </a:r>
            <a:endParaRPr lang="en-GB" sz="2800" dirty="0">
              <a:latin typeface="NTPreCursive" pitchFamily="66" charset="0"/>
            </a:endParaRPr>
          </a:p>
          <a:p>
            <a:pPr marL="0" indent="0" algn="ctr">
              <a:buNone/>
            </a:pPr>
            <a:r>
              <a:rPr lang="en-GB" sz="2800" dirty="0" smtClean="0">
                <a:latin typeface="NTPreCursive" pitchFamily="66" charset="0"/>
              </a:rPr>
              <a:t>School Opens Tuesday </a:t>
            </a:r>
            <a:r>
              <a:rPr lang="en-GB" sz="2800" smtClean="0">
                <a:latin typeface="NTPreCursive" pitchFamily="66" charset="0"/>
              </a:rPr>
              <a:t>3</a:t>
            </a:r>
            <a:r>
              <a:rPr lang="en-GB" sz="2800" baseline="30000" smtClean="0">
                <a:latin typeface="NTPreCursive" pitchFamily="66" charset="0"/>
              </a:rPr>
              <a:t>rd</a:t>
            </a:r>
            <a:r>
              <a:rPr lang="en-GB" sz="2800" smtClean="0">
                <a:latin typeface="NTPreCursive" pitchFamily="66" charset="0"/>
              </a:rPr>
              <a:t> September</a:t>
            </a:r>
            <a:endParaRPr lang="en-GB" sz="2800" dirty="0" smtClean="0">
              <a:latin typeface="NTPreCursive" pitchFamily="66" charset="0"/>
            </a:endParaRPr>
          </a:p>
          <a:p>
            <a:pPr marL="0" indent="0" algn="ctr">
              <a:buNone/>
            </a:pPr>
            <a:endParaRPr lang="en-GB" u="sng" dirty="0">
              <a:latin typeface="NTPreCursive" pitchFamily="66" charset="0"/>
            </a:endParaRPr>
          </a:p>
          <a:p>
            <a:pPr marL="0" indent="0" algn="ctr">
              <a:buNone/>
            </a:pPr>
            <a:r>
              <a:rPr lang="en-GB" sz="2800" dirty="0" smtClean="0">
                <a:latin typeface="NTPreCursive" pitchFamily="66" charset="0"/>
              </a:rPr>
              <a:t> Tuesday 3</a:t>
            </a:r>
            <a:r>
              <a:rPr lang="en-GB" sz="2800" baseline="30000" dirty="0" smtClean="0">
                <a:latin typeface="NTPreCursive" pitchFamily="66" charset="0"/>
              </a:rPr>
              <a:t>rd</a:t>
            </a:r>
            <a:r>
              <a:rPr lang="en-GB" sz="2800" dirty="0" smtClean="0">
                <a:latin typeface="NTPreCursive" pitchFamily="66" charset="0"/>
              </a:rPr>
              <a:t>:  	8.40 – 12.00</a:t>
            </a:r>
          </a:p>
          <a:p>
            <a:pPr marL="0" indent="0" algn="ctr">
              <a:buNone/>
            </a:pPr>
            <a:r>
              <a:rPr lang="en-GB" sz="2800" dirty="0" smtClean="0">
                <a:latin typeface="NTPreCursive" pitchFamily="66" charset="0"/>
              </a:rPr>
              <a:t>Wednesday 4</a:t>
            </a:r>
            <a:r>
              <a:rPr lang="en-GB" sz="2800" baseline="30000" dirty="0" smtClean="0">
                <a:latin typeface="NTPreCursive" pitchFamily="66" charset="0"/>
              </a:rPr>
              <a:t>th</a:t>
            </a:r>
            <a:r>
              <a:rPr lang="en-GB" sz="2800" dirty="0" smtClean="0">
                <a:latin typeface="NTPreCursive" pitchFamily="66" charset="0"/>
              </a:rPr>
              <a:t>:  8.40 – 1pm</a:t>
            </a:r>
          </a:p>
          <a:p>
            <a:pPr marL="0" indent="0" algn="ctr">
              <a:buNone/>
            </a:pPr>
            <a:r>
              <a:rPr lang="en-GB" sz="2800" dirty="0" smtClean="0">
                <a:latin typeface="NTPreCursive" pitchFamily="66" charset="0"/>
              </a:rPr>
              <a:t>Thursday 5</a:t>
            </a:r>
            <a:r>
              <a:rPr lang="en-GB" sz="2800" baseline="30000" dirty="0" smtClean="0">
                <a:latin typeface="NTPreCursive" pitchFamily="66" charset="0"/>
              </a:rPr>
              <a:t>th</a:t>
            </a:r>
            <a:r>
              <a:rPr lang="en-GB" sz="2800" dirty="0" smtClean="0">
                <a:latin typeface="NTPreCursive" pitchFamily="66" charset="0"/>
              </a:rPr>
              <a:t> onwards </a:t>
            </a:r>
          </a:p>
          <a:p>
            <a:pPr marL="0" indent="0" algn="ctr">
              <a:buNone/>
            </a:pPr>
            <a:r>
              <a:rPr lang="en-GB" sz="2800" dirty="0" smtClean="0">
                <a:latin typeface="NTPreCursive" pitchFamily="66" charset="0"/>
              </a:rPr>
              <a:t>Full days – 8.40 – 3.15</a:t>
            </a:r>
          </a:p>
          <a:p>
            <a:pPr marL="0" indent="0" algn="ctr">
              <a:buNone/>
            </a:pPr>
            <a:endParaRPr lang="en-GB" sz="1800" dirty="0">
              <a:latin typeface="NTPreCursive" pitchFamily="66" charset="0"/>
            </a:endParaRPr>
          </a:p>
          <a:p>
            <a:pPr marL="0" indent="0" algn="ctr">
              <a:buNone/>
            </a:pPr>
            <a:endParaRPr lang="en-GB" dirty="0">
              <a:latin typeface="NTPreCursive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00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7C228BA247FF4FB4E56A30FD65EAA0" ma:contentTypeVersion="18" ma:contentTypeDescription="Create a new document." ma:contentTypeScope="" ma:versionID="1abbb8762c20a2f65232a93070ef1c02">
  <xsd:schema xmlns:xsd="http://www.w3.org/2001/XMLSchema" xmlns:xs="http://www.w3.org/2001/XMLSchema" xmlns:p="http://schemas.microsoft.com/office/2006/metadata/properties" xmlns:ns2="cf16b32f-712d-484c-8bc8-6c0fe2424dc8" xmlns:ns3="b48b160e-99a3-4829-afb3-7751e2c04950" targetNamespace="http://schemas.microsoft.com/office/2006/metadata/properties" ma:root="true" ma:fieldsID="e60d573b002a2f7a16218a213c807e6c" ns2:_="" ns3:_="">
    <xsd:import namespace="cf16b32f-712d-484c-8bc8-6c0fe2424dc8"/>
    <xsd:import namespace="b48b160e-99a3-4829-afb3-7751e2c049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16b32f-712d-484c-8bc8-6c0fe2424d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63b15407-1e45-4bbe-91f8-9176070f61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8b160e-99a3-4829-afb3-7751e2c0495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3b336a4-2c13-470e-9392-5b9facb18119}" ma:internalName="TaxCatchAll" ma:showField="CatchAllData" ma:web="b48b160e-99a3-4829-afb3-7751e2c049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E0236A-0899-4591-8EDD-DF35540B2C5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66FE144-8339-4ED0-A822-FCAF82F799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16b32f-712d-484c-8bc8-6c0fe2424dc8"/>
    <ds:schemaRef ds:uri="b48b160e-99a3-4829-afb3-7751e2c049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46142</TotalTime>
  <Words>682</Words>
  <Application>Microsoft Office PowerPoint</Application>
  <PresentationFormat>On-screen Show (4:3)</PresentationFormat>
  <Paragraphs>111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Century Gothic</vt:lpstr>
      <vt:lpstr>NTPreCursive</vt:lpstr>
      <vt:lpstr>NTPreCursivefk</vt:lpstr>
      <vt:lpstr>Wingdings 3</vt:lpstr>
      <vt:lpstr>Ion</vt:lpstr>
      <vt:lpstr>Welcome!</vt:lpstr>
      <vt:lpstr>Foundation Stage</vt:lpstr>
      <vt:lpstr>Characteristics of Effective Learning</vt:lpstr>
      <vt:lpstr>Areas of Learning</vt:lpstr>
      <vt:lpstr>Areas of Learning</vt:lpstr>
      <vt:lpstr>The first few weeks  </vt:lpstr>
      <vt:lpstr>Observations</vt:lpstr>
      <vt:lpstr>Transition</vt:lpstr>
      <vt:lpstr>September</vt:lpstr>
      <vt:lpstr>Picking up/Dropping off</vt:lpstr>
      <vt:lpstr>A Day in the Life of a Reception Child</vt:lpstr>
      <vt:lpstr>School Dinner and Snacks</vt:lpstr>
      <vt:lpstr>Uniform</vt:lpstr>
      <vt:lpstr>PE</vt:lpstr>
      <vt:lpstr>Forest School/  Outdoor activities.</vt:lpstr>
      <vt:lpstr>Communication with School</vt:lpstr>
      <vt:lpstr>Celebrating behaviour and working hard</vt:lpstr>
      <vt:lpstr>Reading and Phonics</vt:lpstr>
      <vt:lpstr>Breakfast and Afterschool Club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Natalie Williams</dc:creator>
  <cp:lastModifiedBy>Suzanne Roberts</cp:lastModifiedBy>
  <cp:revision>85</cp:revision>
  <cp:lastPrinted>2018-06-25T13:25:49Z</cp:lastPrinted>
  <dcterms:created xsi:type="dcterms:W3CDTF">2016-06-28T18:18:58Z</dcterms:created>
  <dcterms:modified xsi:type="dcterms:W3CDTF">2024-06-27T09:59:36Z</dcterms:modified>
</cp:coreProperties>
</file>