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5"/>
  </p:notesMasterIdLst>
  <p:sldIdLst>
    <p:sldId id="256" r:id="rId5"/>
    <p:sldId id="275" r:id="rId6"/>
    <p:sldId id="268" r:id="rId7"/>
    <p:sldId id="274" r:id="rId8"/>
    <p:sldId id="293" r:id="rId9"/>
    <p:sldId id="257" r:id="rId10"/>
    <p:sldId id="272" r:id="rId11"/>
    <p:sldId id="292" r:id="rId12"/>
    <p:sldId id="286" r:id="rId13"/>
    <p:sldId id="258" r:id="rId14"/>
    <p:sldId id="259" r:id="rId15"/>
    <p:sldId id="291" r:id="rId16"/>
    <p:sldId id="261" r:id="rId17"/>
    <p:sldId id="285" r:id="rId18"/>
    <p:sldId id="265" r:id="rId19"/>
    <p:sldId id="263" r:id="rId20"/>
    <p:sldId id="284" r:id="rId21"/>
    <p:sldId id="264" r:id="rId22"/>
    <p:sldId id="273" r:id="rId23"/>
    <p:sldId id="281" r:id="rId2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08D7C2-B9D9-402C-9FF9-0ACFEA7B0FEE}" v="186" dt="2021-09-01T18:38:30.658"/>
    <p1510:client id="{5BE1460D-C1AB-441A-B5B0-63683F3BC55D}" v="917" dt="2021-09-01T19:03:34.200"/>
    <p1510:client id="{905BD219-7026-4B7E-AB79-8EA7BCD7445C}" v="281" dt="2021-09-03T14:44:15.910"/>
    <p1510:client id="{A7D872A6-91A1-48EC-8681-449D4837F3FD}" v="6" dt="2021-09-03T14:22:24.734"/>
    <p1510:client id="{DCFC294E-4561-4A47-8FD2-776F56666410}" v="7" dt="2021-09-03T15:15:41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930" y="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40659-4B1C-4C55-93AD-5E6C3F066BBC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77E29-78C8-4840-AC6B-3CE03D4DB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64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77E29-78C8-4840-AC6B-3CE03D4DBBA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055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77E29-78C8-4840-AC6B-3CE03D4DBBA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99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that</a:t>
            </a:r>
            <a:r>
              <a:rPr lang="en-US" baseline="0" dirty="0"/>
              <a:t> proper PE kit is needed – for PE lessons and for clubs</a:t>
            </a:r>
          </a:p>
          <a:p>
            <a:endParaRPr lang="en-US" baseline="0" dirty="0"/>
          </a:p>
          <a:p>
            <a:r>
              <a:rPr lang="en-US" baseline="0" dirty="0"/>
              <a:t>Swimming will be Thursdays 10-10.30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77E29-78C8-4840-AC6B-3CE03D4DBBA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2027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5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76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996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04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84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2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283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3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79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58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7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4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6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35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8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62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quotesideas.com/wp-content/uploads/2015/07/tumblr_mnq3hvftsT1r9mgqro1_1280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quotesideas.com/wp-content/uploads/2015/07/Reading-quote-by-Dr.-Seuss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Freda.davies@bwccf.Cheshire.sch.uk" TargetMode="External"/><Relationship Id="rId2" Type="http://schemas.openxmlformats.org/officeDocument/2006/relationships/hyperlink" Target="mailto:HoS@bishopwilson.cheshire.sch.uk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dmin@bishopwilson.Cheshire.sch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/>
          </a:bodyPr>
          <a:lstStyle/>
          <a:p>
            <a:r>
              <a:rPr lang="en-GB" sz="7200" dirty="0"/>
              <a:t>Meet the teacher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68960"/>
            <a:ext cx="6400800" cy="1752600"/>
          </a:xfrm>
        </p:spPr>
        <p:txBody>
          <a:bodyPr>
            <a:noAutofit/>
          </a:bodyPr>
          <a:lstStyle/>
          <a:p>
            <a:r>
              <a:rPr lang="en-GB" sz="4800" dirty="0"/>
              <a:t>Welcome to </a:t>
            </a:r>
          </a:p>
          <a:p>
            <a:r>
              <a:rPr lang="en-GB" sz="4800" dirty="0"/>
              <a:t>Owls Class</a:t>
            </a:r>
          </a:p>
          <a:p>
            <a:r>
              <a:rPr lang="en-GB" sz="2000" dirty="0"/>
              <a:t>Mr Morris &amp; Mrs Parkinson</a:t>
            </a:r>
          </a:p>
        </p:txBody>
      </p:sp>
    </p:spTree>
    <p:extLst>
      <p:ext uri="{BB962C8B-B14F-4D97-AF65-F5344CB8AC3E}">
        <p14:creationId xmlns:p14="http://schemas.microsoft.com/office/powerpoint/2010/main" val="1695391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500" y="851179"/>
            <a:ext cx="8208912" cy="60324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/>
              <a:t>PE will usually be on : </a:t>
            </a:r>
          </a:p>
          <a:p>
            <a:endParaRPr lang="en-GB" dirty="0"/>
          </a:p>
          <a:p>
            <a:endParaRPr lang="en-US" sz="2800" dirty="0"/>
          </a:p>
          <a:p>
            <a:r>
              <a:rPr lang="en-US" sz="2800" dirty="0"/>
              <a:t>Wednesday (unless it is our turn for Forest School) and Tuesday</a:t>
            </a:r>
          </a:p>
          <a:p>
            <a:endParaRPr lang="en-GB" sz="2800" dirty="0"/>
          </a:p>
          <a:p>
            <a:r>
              <a:rPr lang="en-GB" sz="2400" dirty="0"/>
              <a:t>Your child will need the following items named:</a:t>
            </a:r>
          </a:p>
          <a:p>
            <a:r>
              <a:rPr lang="en-GB" sz="2400" dirty="0"/>
              <a:t>White or red t-shirt , black shorts (and jogging bottoms), trainers (for outside PE), pumps (for indoor PE).  Please can they also wear a school jumper/cardigan.</a:t>
            </a:r>
          </a:p>
          <a:p>
            <a:endParaRPr lang="en-GB" sz="2400" dirty="0"/>
          </a:p>
          <a:p>
            <a:r>
              <a:rPr lang="en-GB" sz="2400" dirty="0"/>
              <a:t>Children to come into school on PE days in their PE kit (no ‘own clothes/football club kits).</a:t>
            </a:r>
          </a:p>
          <a:p>
            <a:endParaRPr lang="en-US" sz="2400" dirty="0"/>
          </a:p>
          <a:p>
            <a:endParaRPr lang="en-GB" sz="2800" dirty="0"/>
          </a:p>
        </p:txBody>
      </p:sp>
      <p:pic>
        <p:nvPicPr>
          <p:cNvPr id="4098" name="Picture 2" descr="C:\Program Files (x86)\Microsoft Office\MEDIA\CAGCAT10\j030148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11" y="179026"/>
            <a:ext cx="1798638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4425" y="224557"/>
            <a:ext cx="4961275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Reading in Owls Class: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Each child is expected to ‘Strive for five’ – this means reading at least 5 times a week at home.  </a:t>
            </a:r>
          </a:p>
        </p:txBody>
      </p:sp>
      <p:pic>
        <p:nvPicPr>
          <p:cNvPr id="3074" name="Picture 2" descr="tumblr_mnq3hvftsT1r9mgqro1_12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106" y="224557"/>
            <a:ext cx="2020496" cy="210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ading-quote-by-Dr.-Seus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33" y="2417592"/>
            <a:ext cx="2311320" cy="2375083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54866" y="2333755"/>
            <a:ext cx="4572000" cy="203132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en-GB" dirty="0"/>
              <a:t>Reading records are provided for recording what is read and when.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Our class will have rewards for those who stay on top of their reading – please help your child by completing the reading record.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E5A04A-BFBD-4ECF-86C2-04E699F6650F}"/>
              </a:ext>
            </a:extLst>
          </p:cNvPr>
          <p:cNvSpPr/>
          <p:nvPr/>
        </p:nvSpPr>
        <p:spPr>
          <a:xfrm>
            <a:off x="3137180" y="5157192"/>
            <a:ext cx="597666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/>
              <a:t>Phonics books will be given out on a Friday and are to be returned the following Friday </a:t>
            </a:r>
          </a:p>
        </p:txBody>
      </p:sp>
    </p:spTree>
    <p:extLst>
      <p:ext uri="{BB962C8B-B14F-4D97-AF65-F5344CB8AC3E}">
        <p14:creationId xmlns:p14="http://schemas.microsoft.com/office/powerpoint/2010/main" val="374775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65B30C-427F-449E-B039-E288E85D8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F47D947-83F7-46E3-872B-0777122A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0C7B45B-6634-46FA-862D-B86F1C3C5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7504CC0-DD94-4ED9-ADC9-6FE7AEA33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4268326-B6DD-4E00-9788-6C319279A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2C7B3DE-DB23-4AAC-B142-C803C0C0A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EEF04DC-4E0D-4127-A98D-EA81C3B2D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4966D2-3C9B-4F47-8231-1DEC33D3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049" y="321734"/>
            <a:ext cx="8305651" cy="6214533"/>
          </a:xfrm>
          <a:custGeom>
            <a:avLst/>
            <a:gdLst>
              <a:gd name="connsiteX0" fmla="*/ 815396 w 11074201"/>
              <a:gd name="connsiteY0" fmla="*/ 0 h 6214533"/>
              <a:gd name="connsiteX1" fmla="*/ 11074201 w 11074201"/>
              <a:gd name="connsiteY1" fmla="*/ 0 h 6214533"/>
              <a:gd name="connsiteX2" fmla="*/ 11074201 w 11074201"/>
              <a:gd name="connsiteY2" fmla="*/ 6214533 h 6214533"/>
              <a:gd name="connsiteX3" fmla="*/ 1498193 w 11074201"/>
              <a:gd name="connsiteY3" fmla="*/ 6214533 h 6214533"/>
              <a:gd name="connsiteX4" fmla="*/ 0 w 11074201"/>
              <a:gd name="connsiteY4" fmla="*/ 4992543 h 6214533"/>
              <a:gd name="connsiteX5" fmla="*/ 433971 w 11074201"/>
              <a:gd name="connsiteY5" fmla="*/ 2335405 h 621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74201" h="6214533">
                <a:moveTo>
                  <a:pt x="815396" y="0"/>
                </a:moveTo>
                <a:lnTo>
                  <a:pt x="11074201" y="0"/>
                </a:lnTo>
                <a:lnTo>
                  <a:pt x="11074201" y="6214533"/>
                </a:lnTo>
                <a:lnTo>
                  <a:pt x="1498193" y="6214533"/>
                </a:lnTo>
                <a:lnTo>
                  <a:pt x="0" y="4992543"/>
                </a:lnTo>
                <a:cubicBezTo>
                  <a:pt x="141071" y="4106831"/>
                  <a:pt x="287521" y="3221118"/>
                  <a:pt x="433971" y="2335405"/>
                </a:cubicBezTo>
                <a:close/>
              </a:path>
            </a:pathLst>
          </a:custGeom>
          <a:solidFill>
            <a:srgbClr val="FFFFFF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602E928-930A-4CDD-AA75-C7307E71C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46" y="1537006"/>
            <a:ext cx="6710154" cy="377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63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9" descr="https://2.bp.blogspot.com/-YZmpWXuCMOE/VyNlJ2ho3xI/AAAAAAAAAEg/ZV83QYbqkJ42yEKb4F_lYaFL1gZKITbAgCLcB/s1600/Poster%2B-%2BSchool%2BRules%2BApril%2B2016.jpg"/>
          <p:cNvSpPr>
            <a:spLocks noChangeAspect="1" noChangeArrowheads="1"/>
          </p:cNvSpPr>
          <p:nvPr/>
        </p:nvSpPr>
        <p:spPr bwMode="auto">
          <a:xfrm>
            <a:off x="63500" y="-136525"/>
            <a:ext cx="10772775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1" descr="https://2.bp.blogspot.com/-YZmpWXuCMOE/VyNlJ2ho3xI/AAAAAAAAAEg/ZV83QYbqkJ42yEKb4F_lYaFL1gZKITbAgCLcB/s1600/Poster%2B-%2BSchool%2BRules%2BApril%2B2016.jpg"/>
          <p:cNvSpPr>
            <a:spLocks noChangeAspect="1" noChangeArrowheads="1"/>
          </p:cNvSpPr>
          <p:nvPr/>
        </p:nvSpPr>
        <p:spPr bwMode="auto">
          <a:xfrm>
            <a:off x="215900" y="15875"/>
            <a:ext cx="10772775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Paul Dix Behaviour - Lessons - Tes Teach"/>
          <p:cNvSpPr>
            <a:spLocks noChangeAspect="1" noChangeArrowheads="1"/>
          </p:cNvSpPr>
          <p:nvPr/>
        </p:nvSpPr>
        <p:spPr bwMode="auto">
          <a:xfrm>
            <a:off x="275927" y="117998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52" y="1484784"/>
            <a:ext cx="3356372" cy="33563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288" y="1492024"/>
            <a:ext cx="4775796" cy="33748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5088" y="6892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School rules</a:t>
            </a:r>
            <a:endParaRPr lang="en-GB" sz="3600" dirty="0"/>
          </a:p>
        </p:txBody>
      </p:sp>
      <p:pic>
        <p:nvPicPr>
          <p:cNvPr id="11" name="Picture 2" descr="school cre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89040"/>
            <a:ext cx="870488" cy="85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75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2301" y="692696"/>
            <a:ext cx="8208912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/>
              <a:t>Reward system at Bishop Wilson:</a:t>
            </a:r>
          </a:p>
          <a:p>
            <a:endParaRPr lang="en-GB" sz="2400" dirty="0"/>
          </a:p>
          <a:p>
            <a:r>
              <a:rPr lang="en-GB" sz="2400" dirty="0"/>
              <a:t>Most days – assuming they have been positive ones – a child should earn dojos.  These are turned into points and can be saved up or spent by children at the end of each term.</a:t>
            </a:r>
          </a:p>
          <a:p>
            <a:endParaRPr lang="en-GB" sz="2400" dirty="0"/>
          </a:p>
          <a:p>
            <a:r>
              <a:rPr lang="en-GB" sz="2400" dirty="0"/>
              <a:t>Each week, we will pick two of our children to receive an award for a special achievement.  One for our Curriculum Drivers/CERB and one for our Christian Values.</a:t>
            </a:r>
          </a:p>
          <a:p>
            <a:endParaRPr lang="en-US" sz="2400" dirty="0"/>
          </a:p>
          <a:p>
            <a:r>
              <a:rPr lang="en-GB" sz="2400" dirty="0"/>
              <a:t>Parents  of children receiving certificates are notified a week in advance so that they can attend the Celebration Worship on a Friday. </a:t>
            </a:r>
          </a:p>
        </p:txBody>
      </p:sp>
    </p:spTree>
    <p:extLst>
      <p:ext uri="{BB962C8B-B14F-4D97-AF65-F5344CB8AC3E}">
        <p14:creationId xmlns:p14="http://schemas.microsoft.com/office/powerpoint/2010/main" val="2970112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8640"/>
            <a:ext cx="8856984" cy="61555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/>
              <a:t>      Home Learning:</a:t>
            </a:r>
          </a:p>
          <a:p>
            <a:endParaRPr lang="en-GB" sz="2400" dirty="0"/>
          </a:p>
          <a:p>
            <a:r>
              <a:rPr lang="en-GB" sz="2400" dirty="0"/>
              <a:t>Each week, homework will always be to read at least 5 times, learn their spellings and practise times tables. Some weeks, children may also be set a task on maths.co.uk or spag.com. Details will be shared on our class Teams when this is the case.</a:t>
            </a:r>
          </a:p>
          <a:p>
            <a:endParaRPr lang="en-GB" dirty="0"/>
          </a:p>
          <a:p>
            <a:r>
              <a:rPr lang="en-GB" sz="2400" dirty="0"/>
              <a:t>Homework will be set on Friday and returned the following Friday.</a:t>
            </a:r>
          </a:p>
          <a:p>
            <a:endParaRPr lang="en-US" sz="2400" dirty="0"/>
          </a:p>
          <a:p>
            <a:r>
              <a:rPr lang="en-US" sz="2400" b="1" u="sng" dirty="0"/>
              <a:t>Every Friday</a:t>
            </a:r>
            <a:r>
              <a:rPr lang="en-US" sz="2400" dirty="0"/>
              <a:t>, children are to bring in their reading </a:t>
            </a:r>
          </a:p>
          <a:p>
            <a:r>
              <a:rPr lang="en-US" sz="2400" dirty="0"/>
              <a:t>records with the expectation that they have read </a:t>
            </a:r>
          </a:p>
          <a:p>
            <a:r>
              <a:rPr lang="en-US" sz="2400" dirty="0"/>
              <a:t>at least 5 times and have 5 signatures to confirm this. </a:t>
            </a:r>
          </a:p>
          <a:p>
            <a:r>
              <a:rPr lang="en-US" sz="2400" b="1" u="sng" dirty="0"/>
              <a:t>Every Friday</a:t>
            </a:r>
            <a:r>
              <a:rPr lang="en-US" sz="2400" dirty="0"/>
              <a:t>, children will be tested on that week’s spellings that they should have been learning at home as well as in school.</a:t>
            </a:r>
          </a:p>
          <a:p>
            <a:r>
              <a:rPr lang="en-US" sz="2400" b="1" u="sng" dirty="0"/>
              <a:t>Every Friday</a:t>
            </a:r>
            <a:r>
              <a:rPr lang="en-US" sz="2400" dirty="0"/>
              <a:t>, children will have a times tables test and </a:t>
            </a:r>
          </a:p>
          <a:p>
            <a:r>
              <a:rPr lang="en-US" sz="2400" dirty="0"/>
              <a:t>so will need to regularly be practicing these at home too. 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532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088" y="692696"/>
            <a:ext cx="820891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Time off school: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In case of illness: phone school office before 9.30am or send in an absence request on school spider (easiest way).</a:t>
            </a:r>
          </a:p>
          <a:p>
            <a:endParaRPr lang="en-GB" sz="2400" dirty="0"/>
          </a:p>
          <a:p>
            <a:r>
              <a:rPr lang="en-GB" sz="2400" dirty="0"/>
              <a:t>Requested time off school: please email the school office (or use school website) to explain why it is exceptional.  A leaflet explaining fixed penalty notices will be sent out with the first newsletter of the school year.</a:t>
            </a:r>
          </a:p>
          <a:p>
            <a:endParaRPr lang="en-GB" sz="2400" dirty="0"/>
          </a:p>
          <a:p>
            <a:r>
              <a:rPr lang="en-GB" sz="2400" dirty="0"/>
              <a:t>We do monitor late arrivals and those who have regular time off school and will be in touch where necessary to offer support.</a:t>
            </a:r>
          </a:p>
        </p:txBody>
      </p:sp>
    </p:spTree>
    <p:extLst>
      <p:ext uri="{BB962C8B-B14F-4D97-AF65-F5344CB8AC3E}">
        <p14:creationId xmlns:p14="http://schemas.microsoft.com/office/powerpoint/2010/main" val="3367239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088" y="692696"/>
            <a:ext cx="82089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Medication: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All medication (prescribed and non-prescribed) needs to be handed into the school office and a medication form needs completing by the parent/carer.</a:t>
            </a:r>
          </a:p>
          <a:p>
            <a:endParaRPr lang="en-US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46029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4704"/>
            <a:ext cx="33123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PTA: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Involving yourself with the PTA is important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If you would like to get involved please email Mr Orford who will pass your details on to the PTA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We need your support ~ thank you.</a:t>
            </a:r>
          </a:p>
        </p:txBody>
      </p:sp>
      <p:pic>
        <p:nvPicPr>
          <p:cNvPr id="5122" name="Picture 2" descr="YOUR PTA  NEEDS Y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898" y="476672"/>
            <a:ext cx="4975941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524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36712"/>
            <a:ext cx="80648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If you feel that we haven’t kept our part of the home school agreement please let us know.</a:t>
            </a:r>
          </a:p>
          <a:p>
            <a:endParaRPr lang="en-GB" sz="2800" dirty="0"/>
          </a:p>
          <a:p>
            <a:r>
              <a:rPr lang="en-GB" sz="2800" dirty="0"/>
              <a:t>If you have questions, concerns or compliments please let us know.</a:t>
            </a:r>
          </a:p>
          <a:p>
            <a:endParaRPr lang="en-GB" sz="2800" dirty="0"/>
          </a:p>
          <a:p>
            <a:r>
              <a:rPr lang="en-GB" sz="2800" dirty="0"/>
              <a:t>Parental ‘What’s app’ groups are very helpful but please come directly to school staff with questions</a:t>
            </a:r>
            <a:r>
              <a:rPr lang="en-GB" sz="2800" i="1" dirty="0"/>
              <a:t>.</a:t>
            </a:r>
          </a:p>
          <a:p>
            <a:endParaRPr lang="en-GB" sz="2800" i="1" dirty="0"/>
          </a:p>
          <a:p>
            <a:r>
              <a:rPr lang="en-GB" sz="2800" i="1" dirty="0"/>
              <a:t>#PARTNERSHIP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0259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38462" y="1484784"/>
            <a:ext cx="3467075" cy="5040560"/>
            <a:chOff x="0" y="0"/>
            <a:chExt cx="3124200" cy="3543300"/>
          </a:xfrm>
        </p:grpSpPr>
        <p:pic>
          <p:nvPicPr>
            <p:cNvPr id="6" name="Picture 5" descr="New method for studying the interaction between light and matter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24200" cy="3543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/>
            <p:cNvSpPr/>
            <p:nvPr/>
          </p:nvSpPr>
          <p:spPr>
            <a:xfrm>
              <a:off x="123825" y="133350"/>
              <a:ext cx="2924175" cy="326707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800" b="1" kern="1200" dirty="0">
                  <a:solidFill>
                    <a:srgbClr val="000000"/>
                  </a:solidFill>
                  <a:effectLst/>
                  <a:latin typeface="Segoe Print"/>
                  <a:ea typeface="Calibri"/>
                </a:rPr>
                <a:t>The joy of the Lord is Your Strength</a:t>
              </a:r>
              <a:endParaRPr lang="en-GB" sz="1200" b="1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800" b="1" kern="1200" dirty="0">
                  <a:solidFill>
                    <a:srgbClr val="000000"/>
                  </a:solidFill>
                  <a:effectLst/>
                  <a:latin typeface="Segoe Print"/>
                  <a:ea typeface="Calibri"/>
                </a:rPr>
                <a:t>Nehemiah 8:10</a:t>
              </a:r>
              <a:endParaRPr lang="en-GB" sz="1200" b="1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Prin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93000"/>
                </a:lnSpc>
                <a:spcAft>
                  <a:spcPts val="0"/>
                </a:spcAft>
              </a:pPr>
              <a:r>
                <a:rPr lang="en-US" kern="1400" dirty="0">
                  <a:solidFill>
                    <a:srgbClr val="330033"/>
                  </a:solidFill>
                  <a:effectLst/>
                  <a:latin typeface="Segoe Print"/>
                  <a:ea typeface="Times New Roman"/>
                  <a:cs typeface="Times New Roman"/>
                </a:rPr>
                <a:t>Within God’s family we nurture, teach and support each other, opening doors for all.</a:t>
              </a:r>
              <a:endParaRPr lang="en-GB" kern="1400" dirty="0">
                <a:solidFill>
                  <a:srgbClr val="330033"/>
                </a:solidFill>
                <a:effectLst/>
                <a:latin typeface="Papyrus"/>
                <a:ea typeface="Times New Roman"/>
                <a:cs typeface="Times New Roman"/>
              </a:endParaRPr>
            </a:p>
            <a:p>
              <a:pPr algn="ctr">
                <a:lnSpc>
                  <a:spcPct val="93000"/>
                </a:lnSpc>
                <a:spcAft>
                  <a:spcPts val="0"/>
                </a:spcAft>
              </a:pPr>
              <a:r>
                <a:rPr lang="en-US" kern="1400" dirty="0">
                  <a:solidFill>
                    <a:srgbClr val="330033"/>
                  </a:solidFill>
                  <a:effectLst/>
                  <a:latin typeface="Segoe Print"/>
                  <a:ea typeface="Times New Roman"/>
                  <a:cs typeface="Times New Roman"/>
                </a:rPr>
                <a:t> </a:t>
              </a:r>
              <a:endParaRPr lang="en-GB" kern="1400" dirty="0">
                <a:solidFill>
                  <a:srgbClr val="330033"/>
                </a:solidFill>
                <a:effectLst/>
                <a:latin typeface="Papyrus"/>
                <a:ea typeface="Times New Roman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Segoe Print"/>
                  <a:ea typeface="Calibri"/>
                  <a:cs typeface="Times New Roman"/>
                </a:rPr>
                <a:t>The joy of the Lord and our Christian values help us to flourish in school and in our community; as communicators, explorers, readers and believers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dirty="0"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</p:txBody>
        </p:sp>
      </p:grp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br>
              <a:rPr kumimoji="0" lang="en-GB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2703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Who are we?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br>
              <a:rPr kumimoji="0" lang="en-GB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8AC308-3D81-4596-BA96-0C9097E381A4}"/>
              </a:ext>
            </a:extLst>
          </p:cNvPr>
          <p:cNvSpPr txBox="1"/>
          <p:nvPr/>
        </p:nvSpPr>
        <p:spPr>
          <a:xfrm>
            <a:off x="3200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066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-23033"/>
            <a:ext cx="8208912" cy="66171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/>
              <a:t>Who to speak to at Bishop Wilson …</a:t>
            </a:r>
          </a:p>
          <a:p>
            <a:endParaRPr lang="en-GB" sz="2400" dirty="0"/>
          </a:p>
          <a:p>
            <a:r>
              <a:rPr lang="en-GB" sz="2400" dirty="0"/>
              <a:t>First port of call should always be your child’s teacher.</a:t>
            </a:r>
          </a:p>
          <a:p>
            <a:endParaRPr lang="en-GB" sz="2400" dirty="0"/>
          </a:p>
          <a:p>
            <a:r>
              <a:rPr lang="en-GB" sz="2400" dirty="0"/>
              <a:t>Mr Orford is Head of School  </a:t>
            </a:r>
            <a:r>
              <a:rPr lang="en-GB" sz="2400" dirty="0">
                <a:hlinkClick r:id="rId2"/>
              </a:rPr>
              <a:t>hos@bishopwilson.cheshire.sch.uk</a:t>
            </a:r>
            <a:r>
              <a:rPr lang="en-GB" sz="2400" dirty="0"/>
              <a:t> </a:t>
            </a:r>
          </a:p>
          <a:p>
            <a:endParaRPr lang="en-GB" sz="2400" dirty="0"/>
          </a:p>
          <a:p>
            <a:r>
              <a:rPr lang="en-GB" sz="2400" dirty="0"/>
              <a:t>Mrs Davies is Executive </a:t>
            </a:r>
            <a:r>
              <a:rPr lang="en-GB" sz="2400" dirty="0" err="1"/>
              <a:t>Headteacher</a:t>
            </a:r>
            <a:r>
              <a:rPr lang="en-GB" sz="2400" dirty="0"/>
              <a:t> for Christ Church and Bishop Wilson Primary School </a:t>
            </a:r>
            <a:r>
              <a:rPr lang="en-GB" sz="2400" dirty="0">
                <a:hlinkClick r:id="rId3"/>
              </a:rPr>
              <a:t>Freda.davies@bwccf.Cheshire.sch.uk</a:t>
            </a:r>
            <a:r>
              <a:rPr lang="en-GB" sz="2400" dirty="0"/>
              <a:t>   </a:t>
            </a:r>
          </a:p>
          <a:p>
            <a:endParaRPr lang="en-GB" sz="2400" dirty="0"/>
          </a:p>
          <a:p>
            <a:r>
              <a:rPr lang="en-GB" sz="2400" dirty="0"/>
              <a:t>Mrs </a:t>
            </a:r>
            <a:r>
              <a:rPr lang="en-GB" sz="2400" dirty="0" err="1"/>
              <a:t>Blockley</a:t>
            </a:r>
            <a:r>
              <a:rPr lang="en-GB" sz="2400" dirty="0"/>
              <a:t> is our SENCO for Christ Church and Bishop Wilson</a:t>
            </a:r>
          </a:p>
          <a:p>
            <a:r>
              <a:rPr lang="en-GB" sz="2400" u="sng" dirty="0">
                <a:solidFill>
                  <a:srgbClr val="00B0F0"/>
                </a:solidFill>
              </a:rPr>
              <a:t>senco@bwccf.cheshire.sch.uk</a:t>
            </a:r>
          </a:p>
          <a:p>
            <a:endParaRPr lang="en-GB" sz="2400" dirty="0"/>
          </a:p>
          <a:p>
            <a:r>
              <a:rPr lang="en-GB" sz="2400" dirty="0"/>
              <a:t>For emergency information sharing please speak directly to staff or contact Mrs Johnson in the school office on                    0151 336 3396, </a:t>
            </a:r>
            <a:r>
              <a:rPr lang="en-GB" sz="2400" dirty="0">
                <a:hlinkClick r:id="rId4"/>
              </a:rPr>
              <a:t>admin@bishopwilson.Cheshire.sch.uk</a:t>
            </a:r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466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F1527C3-06F4-4F4D-B364-8E9726645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F1C23D2-D74F-4456-AD7B-904A6E28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78577AD-563A-4936-9ACB-FDCF29841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C9F3743-BFAB-4636-81C7-ACD99C694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FC58029E-BC15-45E4-AA28-CC80C96A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41CBB721-7EDD-4FEA-9D6B-A3656D9F4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4C945CDA-4F14-4FA0-B272-B1E25B4FA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84" y="685801"/>
            <a:ext cx="20574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800">
                <a:solidFill>
                  <a:srgbClr val="FFFFFF"/>
                </a:solidFill>
              </a:rPr>
              <a:t>Main School Priorities for the coming year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3" name="Rectangle 2"/>
          <p:cNvSpPr/>
          <p:nvPr/>
        </p:nvSpPr>
        <p:spPr>
          <a:xfrm>
            <a:off x="3837829" y="685801"/>
            <a:ext cx="4789439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700" dirty="0"/>
              <a:t>Build on our curriculum developments with new staff – ensure exciting opportunities and consistency throughout school. </a:t>
            </a:r>
          </a:p>
          <a:p>
            <a:pPr marL="457200" indent="-45720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700" dirty="0"/>
              <a:t> Utilise recent developments of school grounds to provide additional opportunities for children.</a:t>
            </a:r>
          </a:p>
          <a:p>
            <a:pPr marL="457200" indent="-45720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700" dirty="0"/>
              <a:t>Continue to develop an adaptive and informed approach to teaching and learning</a:t>
            </a:r>
          </a:p>
        </p:txBody>
      </p:sp>
    </p:spTree>
    <p:extLst>
      <p:ext uri="{BB962C8B-B14F-4D97-AF65-F5344CB8AC3E}">
        <p14:creationId xmlns:p14="http://schemas.microsoft.com/office/powerpoint/2010/main" val="79603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Through our curriculum we are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5400" dirty="0">
                <a:latin typeface="Curlz MT" panose="04040404050702020202" pitchFamily="82" charset="0"/>
              </a:rPr>
              <a:t>Communicators</a:t>
            </a:r>
          </a:p>
          <a:p>
            <a:r>
              <a:rPr lang="en-GB" sz="5400" dirty="0">
                <a:latin typeface="Curlz MT" panose="04040404050702020202" pitchFamily="82" charset="0"/>
              </a:rPr>
              <a:t>Explorers</a:t>
            </a:r>
          </a:p>
          <a:p>
            <a:r>
              <a:rPr lang="en-GB" sz="5400" dirty="0">
                <a:latin typeface="Curlz MT" panose="04040404050702020202" pitchFamily="82" charset="0"/>
              </a:rPr>
              <a:t>Readers</a:t>
            </a:r>
          </a:p>
          <a:p>
            <a:r>
              <a:rPr lang="en-GB" sz="5400" dirty="0">
                <a:latin typeface="Curlz MT" panose="04040404050702020202" pitchFamily="82" charset="0"/>
              </a:rPr>
              <a:t>Believers</a:t>
            </a:r>
          </a:p>
        </p:txBody>
      </p:sp>
      <p:pic>
        <p:nvPicPr>
          <p:cNvPr id="1026" name="Picture 2" descr="CERB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275013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0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022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3591"/>
            <a:ext cx="7704667" cy="1981200"/>
          </a:xfrm>
        </p:spPr>
        <p:txBody>
          <a:bodyPr/>
          <a:lstStyle/>
          <a:p>
            <a:r>
              <a:rPr lang="en-GB" dirty="0"/>
              <a:t>Culture Crew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68760"/>
            <a:ext cx="3672408" cy="5508612"/>
          </a:xfrm>
        </p:spPr>
      </p:pic>
    </p:spTree>
    <p:extLst>
      <p:ext uri="{BB962C8B-B14F-4D97-AF65-F5344CB8AC3E}">
        <p14:creationId xmlns:p14="http://schemas.microsoft.com/office/powerpoint/2010/main" val="121139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60648"/>
            <a:ext cx="7632848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u="sng" dirty="0"/>
              <a:t>Topic outline for this year will be:</a:t>
            </a:r>
          </a:p>
          <a:p>
            <a:endParaRPr lang="en-GB" sz="3600" dirty="0"/>
          </a:p>
          <a:p>
            <a:endParaRPr lang="en-GB" sz="3600" dirty="0"/>
          </a:p>
          <a:p>
            <a:r>
              <a:rPr lang="en-GB" sz="3600" dirty="0"/>
              <a:t>Autumn – </a:t>
            </a:r>
            <a:r>
              <a:rPr lang="en-GB" sz="3200" dirty="0"/>
              <a:t> The Stone Age and Iron Age </a:t>
            </a:r>
          </a:p>
          <a:p>
            <a:endParaRPr lang="en-GB" sz="3600" dirty="0"/>
          </a:p>
          <a:p>
            <a:r>
              <a:rPr lang="en-GB" sz="3600" dirty="0"/>
              <a:t>Spring –  </a:t>
            </a:r>
            <a:r>
              <a:rPr lang="en-GB" sz="2800" dirty="0"/>
              <a:t> European Countries and The Romans </a:t>
            </a:r>
          </a:p>
          <a:p>
            <a:endParaRPr lang="en-GB" sz="2800" dirty="0"/>
          </a:p>
          <a:p>
            <a:r>
              <a:rPr lang="en-GB" sz="3600" dirty="0"/>
              <a:t>Summer – </a:t>
            </a:r>
            <a:r>
              <a:rPr lang="en-GB" sz="3200" dirty="0"/>
              <a:t> Volcanoes, Mountains and Earthquakes </a:t>
            </a:r>
          </a:p>
          <a:p>
            <a:endParaRPr lang="en-GB" sz="3600" dirty="0"/>
          </a:p>
          <a:p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62462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Trips / Residential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Autumn –  Roundhouse trip </a:t>
            </a:r>
          </a:p>
          <a:p>
            <a:pPr marL="0" indent="0">
              <a:buNone/>
            </a:pPr>
            <a:r>
              <a:rPr lang="en-GB" i="1" dirty="0"/>
              <a:t>Spring – Chester </a:t>
            </a:r>
          </a:p>
          <a:p>
            <a:pPr marL="0" indent="0">
              <a:buNone/>
            </a:pPr>
            <a:r>
              <a:rPr lang="en-GB" i="1" dirty="0"/>
              <a:t>Summer – Liverpool</a:t>
            </a:r>
          </a:p>
          <a:p>
            <a:pPr marL="0" indent="0">
              <a:buNone/>
            </a:pPr>
            <a:endParaRPr lang="en-GB" i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384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Forest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Robins – Every Wednesday morning, all year</a:t>
            </a:r>
          </a:p>
          <a:p>
            <a:pPr marL="0" indent="0">
              <a:buNone/>
            </a:pPr>
            <a:r>
              <a:rPr lang="en-GB" i="1" dirty="0"/>
              <a:t>Owls – Wednesday afternoons – Autumn 1, Spring 1, Summer 1</a:t>
            </a:r>
          </a:p>
          <a:p>
            <a:pPr marL="0" indent="0">
              <a:buNone/>
            </a:pPr>
            <a:r>
              <a:rPr lang="en-GB" i="1" dirty="0"/>
              <a:t>Eagles - Wednesday afternoons – Autumn 2, Spring 2, Summer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427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65B30C-427F-449E-B039-E288E85D8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F47D947-83F7-46E3-872B-0777122A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0C7B45B-6634-46FA-862D-B86F1C3C5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7504CC0-DD94-4ED9-ADC9-6FE7AEA33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4268326-B6DD-4E00-9788-6C319279A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2C7B3DE-DB23-4AAC-B142-C803C0C0A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EEF04DC-4E0D-4127-A98D-EA81C3B2D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4966D2-3C9B-4F47-8231-1DEC33D3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049" y="321734"/>
            <a:ext cx="8305651" cy="6214533"/>
          </a:xfrm>
          <a:custGeom>
            <a:avLst/>
            <a:gdLst>
              <a:gd name="connsiteX0" fmla="*/ 815396 w 11074201"/>
              <a:gd name="connsiteY0" fmla="*/ 0 h 6214533"/>
              <a:gd name="connsiteX1" fmla="*/ 11074201 w 11074201"/>
              <a:gd name="connsiteY1" fmla="*/ 0 h 6214533"/>
              <a:gd name="connsiteX2" fmla="*/ 11074201 w 11074201"/>
              <a:gd name="connsiteY2" fmla="*/ 6214533 h 6214533"/>
              <a:gd name="connsiteX3" fmla="*/ 1498193 w 11074201"/>
              <a:gd name="connsiteY3" fmla="*/ 6214533 h 6214533"/>
              <a:gd name="connsiteX4" fmla="*/ 0 w 11074201"/>
              <a:gd name="connsiteY4" fmla="*/ 4992543 h 6214533"/>
              <a:gd name="connsiteX5" fmla="*/ 433971 w 11074201"/>
              <a:gd name="connsiteY5" fmla="*/ 2335405 h 621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74201" h="6214533">
                <a:moveTo>
                  <a:pt x="815396" y="0"/>
                </a:moveTo>
                <a:lnTo>
                  <a:pt x="11074201" y="0"/>
                </a:lnTo>
                <a:lnTo>
                  <a:pt x="11074201" y="6214533"/>
                </a:lnTo>
                <a:lnTo>
                  <a:pt x="1498193" y="6214533"/>
                </a:lnTo>
                <a:lnTo>
                  <a:pt x="0" y="4992543"/>
                </a:lnTo>
                <a:cubicBezTo>
                  <a:pt x="141071" y="4106831"/>
                  <a:pt x="287521" y="3221118"/>
                  <a:pt x="433971" y="2335405"/>
                </a:cubicBezTo>
                <a:close/>
              </a:path>
            </a:pathLst>
          </a:custGeom>
          <a:solidFill>
            <a:srgbClr val="FFFFFF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83768" y="1124744"/>
            <a:ext cx="5400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Daily Routine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Arrival: 8.40 drop off at classroom door.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Register 8.45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Morning break: Please send a healthy snack if required (No nuts allowed)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Lunch menu – on the website/newsletter 12.00 – 1.00pm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Home time:3.15 – collect from classroom door.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511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0448E6E00B1A4AA43145ECEC9C1A05" ma:contentTypeVersion="12" ma:contentTypeDescription="Create a new document." ma:contentTypeScope="" ma:versionID="01a983aea84926251f01801110a2ccde">
  <xsd:schema xmlns:xsd="http://www.w3.org/2001/XMLSchema" xmlns:xs="http://www.w3.org/2001/XMLSchema" xmlns:p="http://schemas.microsoft.com/office/2006/metadata/properties" xmlns:ns2="ddceb050-6e0f-4499-8dd0-f93905fddf8c" xmlns:ns3="6c614364-6740-4c03-8423-af9b14de8b63" targetNamespace="http://schemas.microsoft.com/office/2006/metadata/properties" ma:root="true" ma:fieldsID="17accd0ffafc7406cc6bf693014be5e0" ns2:_="" ns3:_="">
    <xsd:import namespace="ddceb050-6e0f-4499-8dd0-f93905fddf8c"/>
    <xsd:import namespace="6c614364-6740-4c03-8423-af9b14de8b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eb050-6e0f-4499-8dd0-f93905fddf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14364-6740-4c03-8423-af9b14de8b6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88CF6E-DFD5-41F0-8974-EA9A15ED4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eb050-6e0f-4499-8dd0-f93905fddf8c"/>
    <ds:schemaRef ds:uri="6c614364-6740-4c03-8423-af9b14de8b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878700-0527-405C-9149-BC98DFC359BE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ddceb050-6e0f-4499-8dd0-f93905fddf8c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c614364-6740-4c03-8423-af9b14de8b6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CC57BE5-8971-41C4-9EEE-E48383F5CA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23733</TotalTime>
  <Words>1035</Words>
  <Application>Microsoft Office PowerPoint</Application>
  <PresentationFormat>On-screen Show (4:3)</PresentationFormat>
  <Paragraphs>140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Corbel</vt:lpstr>
      <vt:lpstr>Curlz MT</vt:lpstr>
      <vt:lpstr>Papyrus</vt:lpstr>
      <vt:lpstr>Segoe Print</vt:lpstr>
      <vt:lpstr>Segoe Script</vt:lpstr>
      <vt:lpstr>Times New Roman</vt:lpstr>
      <vt:lpstr>Parallax</vt:lpstr>
      <vt:lpstr>Meet the teacher</vt:lpstr>
      <vt:lpstr>Who are we?</vt:lpstr>
      <vt:lpstr>Main School Priorities for the coming year</vt:lpstr>
      <vt:lpstr>Through our curriculum we are …</vt:lpstr>
      <vt:lpstr>Culture Crew</vt:lpstr>
      <vt:lpstr>PowerPoint Presentation</vt:lpstr>
      <vt:lpstr>Trips / Residential</vt:lpstr>
      <vt:lpstr>Forest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the teacher</dc:title>
  <dc:creator>Headteacher</dc:creator>
  <cp:lastModifiedBy>Jake Morris</cp:lastModifiedBy>
  <cp:revision>238</cp:revision>
  <cp:lastPrinted>2017-08-15T12:20:45Z</cp:lastPrinted>
  <dcterms:created xsi:type="dcterms:W3CDTF">2017-08-15T11:36:18Z</dcterms:created>
  <dcterms:modified xsi:type="dcterms:W3CDTF">2026-09-14T13:20:50Z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0x010100837C228BA247FF4FB4E56A30FD65EAA0</vt:lpwstr>
  </property>
</Properties>
</file>