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4"/>
  </p:notesMasterIdLst>
  <p:sldIdLst>
    <p:sldId id="256" r:id="rId5"/>
    <p:sldId id="275" r:id="rId6"/>
    <p:sldId id="268" r:id="rId7"/>
    <p:sldId id="274" r:id="rId8"/>
    <p:sldId id="293" r:id="rId9"/>
    <p:sldId id="292" r:id="rId10"/>
    <p:sldId id="286" r:id="rId11"/>
    <p:sldId id="258" r:id="rId12"/>
    <p:sldId id="259" r:id="rId13"/>
    <p:sldId id="291" r:id="rId14"/>
    <p:sldId id="261" r:id="rId15"/>
    <p:sldId id="279" r:id="rId16"/>
    <p:sldId id="285" r:id="rId17"/>
    <p:sldId id="265" r:id="rId18"/>
    <p:sldId id="263" r:id="rId19"/>
    <p:sldId id="284" r:id="rId20"/>
    <p:sldId id="264" r:id="rId21"/>
    <p:sldId id="273" r:id="rId22"/>
    <p:sldId id="28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8D7C2-B9D9-402C-9FF9-0ACFEA7B0FEE}" v="186" dt="2021-09-01T18:38:30.658"/>
    <p1510:client id="{5BE1460D-C1AB-441A-B5B0-63683F3BC55D}" v="917" dt="2021-09-01T19:03:34.200"/>
    <p1510:client id="{905BD219-7026-4B7E-AB79-8EA7BCD7445C}" v="281" dt="2021-09-03T14:44:15.910"/>
    <p1510:client id="{A7D872A6-91A1-48EC-8681-449D4837F3FD}" v="6" dt="2021-09-03T14:22:24.734"/>
    <p1510:client id="{DCFC294E-4561-4A47-8FD2-776F56666410}" v="7" dt="2021-09-03T15:15:4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0659-4B1C-4C55-93AD-5E6C3F066BBC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7E29-78C8-4840-AC6B-3CE03D4DB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9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EMPHASISE that</a:t>
            </a:r>
            <a:r>
              <a:rPr lang="en-US" baseline="0" dirty="0"/>
              <a:t> proper PE kit is needed – for PE lessons and for clubs</a:t>
            </a:r>
          </a:p>
          <a:p>
            <a:endParaRPr lang="en-US" baseline="0" dirty="0"/>
          </a:p>
          <a:p>
            <a:r>
              <a:rPr lang="en-US" baseline="0" dirty="0"/>
              <a:t>Swimming will be Thursdays 10-10.30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202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reda.davies@bwccf.Cheshire.sch.uk" TargetMode="External"/><Relationship Id="rId2" Type="http://schemas.openxmlformats.org/officeDocument/2006/relationships/hyperlink" Target="mailto:HoS@bishopwilson.cheshire.sch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dmin@bishopwilson.Cheshire.sch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quotesideas.com/wp-content/uploads/2015/07/tumblr_mnq3hvftsT1r9mgqro1_128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quotesideas.com/wp-content/uploads/2015/07/Reading-quote-by-Dr.-Seus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-248865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/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980728"/>
            <a:ext cx="6400800" cy="1752600"/>
          </a:xfrm>
        </p:spPr>
        <p:txBody>
          <a:bodyPr>
            <a:noAutofit/>
          </a:bodyPr>
          <a:lstStyle/>
          <a:p>
            <a:r>
              <a:rPr lang="en-GB" sz="4800" dirty="0"/>
              <a:t>Welcome to </a:t>
            </a:r>
          </a:p>
          <a:p>
            <a:r>
              <a:rPr lang="en-GB" sz="4800" dirty="0" smtClean="0"/>
              <a:t>Kingfishers Class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84" y="2852936"/>
            <a:ext cx="67847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02E928-930A-4CDD-AA75-C7307E71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46" y="1537006"/>
            <a:ext cx="6710154" cy="37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63500" y="-13652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215900" y="1587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Paul Dix Behaviour - Lessons - Tes Teach"/>
          <p:cNvSpPr>
            <a:spLocks noChangeAspect="1" noChangeArrowheads="1"/>
          </p:cNvSpPr>
          <p:nvPr/>
        </p:nvSpPr>
        <p:spPr bwMode="auto">
          <a:xfrm>
            <a:off x="275927" y="1179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2" y="1484784"/>
            <a:ext cx="3356372" cy="335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88" y="1492024"/>
            <a:ext cx="4775796" cy="3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88" y="689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 rules</a:t>
            </a:r>
            <a:endParaRPr lang="en-GB" sz="3600" dirty="0"/>
          </a:p>
        </p:txBody>
      </p:sp>
      <p:pic>
        <p:nvPicPr>
          <p:cNvPr id="11" name="Picture 2" descr="school c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870488" cy="85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161" y="682471"/>
            <a:ext cx="75256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Making a Difference award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1B7D2-2606-45C0-BA09-62A66B9053F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A picture containing text, different, gallery, items&#10;&#10;Description automatically generated">
            <a:extLst>
              <a:ext uri="{FF2B5EF4-FFF2-40B4-BE49-F238E27FC236}">
                <a16:creationId xmlns:a16="http://schemas.microsoft.com/office/drawing/2014/main" id="{52BA34F2-5CCE-41BC-B9DF-82BC476C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79" y="4909174"/>
            <a:ext cx="2675716" cy="1830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1C924-5F02-4A15-9061-8152AC1DBBEC}"/>
              </a:ext>
            </a:extLst>
          </p:cNvPr>
          <p:cNvSpPr txBox="1"/>
          <p:nvPr/>
        </p:nvSpPr>
        <p:spPr>
          <a:xfrm>
            <a:off x="3343274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6E87-1088-477F-A7A9-61850F9AC9E9}"/>
              </a:ext>
            </a:extLst>
          </p:cNvPr>
          <p:cNvSpPr txBox="1"/>
          <p:nvPr/>
        </p:nvSpPr>
        <p:spPr>
          <a:xfrm>
            <a:off x="1385729" y="1529132"/>
            <a:ext cx="696091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Term 1   Making a difference to myself - using strategies to improve wellbeing. </a:t>
            </a:r>
          </a:p>
          <a:p>
            <a:r>
              <a:rPr lang="en-US" sz="3200" dirty="0"/>
              <a:t>Term 2   Making a difference to myself  learning new skills.</a:t>
            </a:r>
          </a:p>
          <a:p>
            <a:r>
              <a:rPr lang="en-US" sz="3200" dirty="0"/>
              <a:t>Term 3   Making a difference for others</a:t>
            </a:r>
          </a:p>
        </p:txBody>
      </p:sp>
    </p:spTree>
    <p:extLst>
      <p:ext uri="{BB962C8B-B14F-4D97-AF65-F5344CB8AC3E}">
        <p14:creationId xmlns:p14="http://schemas.microsoft.com/office/powerpoint/2010/main" val="28526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301" y="692696"/>
            <a:ext cx="8208912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Reward system at Bishop Wilson:</a:t>
            </a:r>
          </a:p>
          <a:p>
            <a:endParaRPr lang="en-GB" sz="2400" dirty="0"/>
          </a:p>
          <a:p>
            <a:r>
              <a:rPr lang="en-GB" sz="2400" dirty="0"/>
              <a:t>Most days – assuming they have been positive ones – a child should earn dojos.  These are turned into mitres and can be </a:t>
            </a:r>
            <a:r>
              <a:rPr lang="en-GB" sz="2400" dirty="0" smtClean="0"/>
              <a:t>saved up for our school bank.</a:t>
            </a:r>
          </a:p>
          <a:p>
            <a:endParaRPr lang="en-GB" sz="2400" dirty="0"/>
          </a:p>
          <a:p>
            <a:r>
              <a:rPr lang="en-GB" sz="2400" dirty="0"/>
              <a:t>Each </a:t>
            </a:r>
            <a:r>
              <a:rPr lang="en-GB" sz="2400" dirty="0" smtClean="0"/>
              <a:t>week, </a:t>
            </a:r>
            <a:r>
              <a:rPr lang="en-GB" sz="2400" dirty="0"/>
              <a:t>we will pick two of our children to receive an award for a special achievement.  One for our Curriculum Drivers/CERB and one for our Christian Values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Parents  of children receiving certificates are notified a week in advance so that they can attend the Celebration </a:t>
            </a:r>
            <a:r>
              <a:rPr lang="en-GB" sz="2400" dirty="0" smtClean="0"/>
              <a:t>Worship on a Friday.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01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55059"/>
            <a:ext cx="8856984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 smtClean="0">
                <a:latin typeface="NTPreCursive" panose="03000400000000000000" pitchFamily="66" charset="0"/>
              </a:rPr>
              <a:t>      Home </a:t>
            </a:r>
            <a:r>
              <a:rPr lang="en-GB" sz="4400" dirty="0">
                <a:latin typeface="NTPreCursive" panose="03000400000000000000" pitchFamily="66" charset="0"/>
              </a:rPr>
              <a:t>Learning:</a:t>
            </a:r>
          </a:p>
          <a:p>
            <a:endParaRPr lang="en-GB" sz="2800" dirty="0">
              <a:latin typeface="NTPreCursive" panose="03000400000000000000" pitchFamily="66" charset="0"/>
            </a:endParaRPr>
          </a:p>
          <a:p>
            <a:r>
              <a:rPr lang="en-GB" sz="2800" dirty="0">
                <a:latin typeface="NTPreCursive" panose="03000400000000000000" pitchFamily="66" charset="0"/>
              </a:rPr>
              <a:t>Home Learning details are added to </a:t>
            </a:r>
            <a:r>
              <a:rPr lang="en-GB" sz="2800" dirty="0" smtClean="0">
                <a:latin typeface="NTPreCursive" panose="03000400000000000000" pitchFamily="66" charset="0"/>
              </a:rPr>
              <a:t>Teams on Fridays. </a:t>
            </a:r>
          </a:p>
          <a:p>
            <a:r>
              <a:rPr lang="en-GB" sz="2800" dirty="0" smtClean="0">
                <a:latin typeface="NTPreCursive" panose="03000400000000000000" pitchFamily="66" charset="0"/>
              </a:rPr>
              <a:t>Homework will either be set on maths.co.uk or spag.com</a:t>
            </a:r>
            <a:endParaRPr lang="en-GB" sz="2800" dirty="0">
              <a:latin typeface="NTPreCursive" panose="03000400000000000000" pitchFamily="66" charset="0"/>
            </a:endParaRPr>
          </a:p>
          <a:p>
            <a:endParaRPr lang="en-GB" sz="2000" dirty="0">
              <a:latin typeface="NTPreCursive" panose="03000400000000000000" pitchFamily="66" charset="0"/>
            </a:endParaRPr>
          </a:p>
          <a:p>
            <a:r>
              <a:rPr lang="en-GB" sz="2800" dirty="0" smtClean="0">
                <a:latin typeface="NTPreCursive" panose="03000400000000000000" pitchFamily="66" charset="0"/>
              </a:rPr>
              <a:t>Homework </a:t>
            </a:r>
            <a:r>
              <a:rPr lang="en-GB" sz="2800" dirty="0">
                <a:latin typeface="NTPreCursive" panose="03000400000000000000" pitchFamily="66" charset="0"/>
              </a:rPr>
              <a:t>will be set </a:t>
            </a:r>
            <a:r>
              <a:rPr lang="en-GB" sz="2800" dirty="0" smtClean="0">
                <a:latin typeface="NTPreCursive" panose="03000400000000000000" pitchFamily="66" charset="0"/>
              </a:rPr>
              <a:t>on Friday and returned the following Friday.</a:t>
            </a:r>
          </a:p>
          <a:p>
            <a:endParaRPr lang="en-US" sz="2800" dirty="0">
              <a:latin typeface="NTPreCursive" panose="03000400000000000000" pitchFamily="66" charset="0"/>
            </a:endParaRPr>
          </a:p>
          <a:p>
            <a:r>
              <a:rPr lang="en-US" sz="2800" dirty="0" smtClean="0">
                <a:latin typeface="NTPreCursive" panose="03000400000000000000" pitchFamily="66" charset="0"/>
              </a:rPr>
              <a:t>Every Friday, children are to bring in their reading </a:t>
            </a:r>
          </a:p>
          <a:p>
            <a:r>
              <a:rPr lang="en-US" sz="2800" dirty="0" smtClean="0">
                <a:latin typeface="NTPreCursive" panose="03000400000000000000" pitchFamily="66" charset="0"/>
              </a:rPr>
              <a:t>records with the expectation that they have read </a:t>
            </a:r>
          </a:p>
          <a:p>
            <a:r>
              <a:rPr lang="en-US" sz="2800" dirty="0" smtClean="0">
                <a:latin typeface="NTPreCursive" panose="03000400000000000000" pitchFamily="66" charset="0"/>
              </a:rPr>
              <a:t>at least 5 times and have 5 signatures to confirm this. </a:t>
            </a:r>
          </a:p>
          <a:p>
            <a:endParaRPr lang="en-US" sz="2800" dirty="0">
              <a:latin typeface="NTPreCursive" panose="03000400000000000000" pitchFamily="66" charset="0"/>
            </a:endParaRPr>
          </a:p>
          <a:p>
            <a:r>
              <a:rPr lang="en-US" sz="2800" dirty="0" smtClean="0">
                <a:latin typeface="NTPreCursive" panose="03000400000000000000" pitchFamily="66" charset="0"/>
              </a:rPr>
              <a:t>Every Friday, children will be tested on that week’s spellings that they should have been learning at home as well as in school.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Time off school:</a:t>
            </a: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In case of illness: phone school office before </a:t>
            </a:r>
            <a:r>
              <a:rPr lang="en-GB" sz="2400" dirty="0" smtClean="0">
                <a:latin typeface="NTPreCursive" panose="03000400000000000000" pitchFamily="66" charset="0"/>
              </a:rPr>
              <a:t>9.30am or send in an absence request on school spider (easiest way).</a:t>
            </a:r>
            <a:endParaRPr lang="en-GB" sz="2400" dirty="0">
              <a:latin typeface="NTPreCursive" panose="03000400000000000000" pitchFamily="66" charset="0"/>
            </a:endParaRP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Requested time off school: please email the school office (or use school website) to explain why it is exceptional.  A leaflet explaining fixed penalty notices will be sent out with the first newsletter of the school year.</a:t>
            </a: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We do monitor late arrivals and those who have regular time off school and will be in touch where necessary to offer support.</a:t>
            </a:r>
          </a:p>
        </p:txBody>
      </p:sp>
    </p:spTree>
    <p:extLst>
      <p:ext uri="{BB962C8B-B14F-4D97-AF65-F5344CB8AC3E}">
        <p14:creationId xmlns:p14="http://schemas.microsoft.com/office/powerpoint/2010/main" val="33672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Medication:</a:t>
            </a: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All medication (prescribed and non-prescribed) needs to be handed into the school office and a medication form needs completing by the parent/carer.</a:t>
            </a:r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60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4704"/>
            <a:ext cx="3312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PTA</a:t>
            </a:r>
            <a:r>
              <a:rPr lang="en-GB" sz="4000" dirty="0"/>
              <a:t>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Involving yourself with the PTA is important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If you would like to get involved please email </a:t>
            </a:r>
            <a:r>
              <a:rPr lang="en-GB" sz="2400" dirty="0" smtClean="0"/>
              <a:t>Mr Orford </a:t>
            </a:r>
            <a:r>
              <a:rPr lang="en-GB" sz="2400" dirty="0"/>
              <a:t>who will pass your details on to the PTA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We need your support ~ thank you.</a:t>
            </a:r>
          </a:p>
        </p:txBody>
      </p:sp>
      <p:pic>
        <p:nvPicPr>
          <p:cNvPr id="5122" name="Picture 2" descr="YOUR PTA  NEEDS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98" y="476672"/>
            <a:ext cx="497594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feel that we haven’t kept our part of the home school agreement please let us know.</a:t>
            </a:r>
          </a:p>
          <a:p>
            <a:endParaRPr lang="en-GB" sz="2800" dirty="0"/>
          </a:p>
          <a:p>
            <a:r>
              <a:rPr lang="en-GB" sz="2800" dirty="0"/>
              <a:t>If you have questions, concerns or compliments please let us know.</a:t>
            </a:r>
          </a:p>
          <a:p>
            <a:endParaRPr lang="en-GB" sz="2800" dirty="0"/>
          </a:p>
          <a:p>
            <a:r>
              <a:rPr lang="en-GB" sz="2800" dirty="0"/>
              <a:t>Parental ‘What’s app’ groups are very helpful but please come directly to school staff with </a:t>
            </a:r>
            <a:r>
              <a:rPr lang="en-GB" sz="2800" dirty="0" smtClean="0"/>
              <a:t>questions</a:t>
            </a:r>
            <a:r>
              <a:rPr lang="en-GB" sz="2800" i="1" dirty="0" smtClean="0"/>
              <a:t>.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#PARTNERSHIP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25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23033"/>
            <a:ext cx="8208912" cy="66171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Who to speak to at Bishop Wilson …</a:t>
            </a:r>
          </a:p>
          <a:p>
            <a:endParaRPr lang="en-GB" sz="2400" dirty="0"/>
          </a:p>
          <a:p>
            <a:r>
              <a:rPr lang="en-GB" sz="2400" dirty="0"/>
              <a:t>First port of call should always be your child’s teacher.</a:t>
            </a:r>
          </a:p>
          <a:p>
            <a:endParaRPr lang="en-GB" sz="2400" dirty="0"/>
          </a:p>
          <a:p>
            <a:r>
              <a:rPr lang="en-GB" sz="2400" dirty="0" smtClean="0"/>
              <a:t>Mr Orford is </a:t>
            </a:r>
            <a:r>
              <a:rPr lang="en-GB" sz="2400" dirty="0"/>
              <a:t>Head of School 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2"/>
              </a:rPr>
              <a:t>hos@bishopwilson.cheshire.sch.uk</a:t>
            </a:r>
            <a:r>
              <a:rPr lang="en-GB" sz="2400" dirty="0"/>
              <a:t> </a:t>
            </a:r>
          </a:p>
          <a:p>
            <a:endParaRPr lang="en-GB" sz="2400" dirty="0"/>
          </a:p>
          <a:p>
            <a:r>
              <a:rPr lang="en-GB" sz="2400" dirty="0"/>
              <a:t>Mrs Davies is Executive </a:t>
            </a:r>
            <a:r>
              <a:rPr lang="en-GB" sz="2400" dirty="0" err="1"/>
              <a:t>Headteacher</a:t>
            </a:r>
            <a:r>
              <a:rPr lang="en-GB" sz="2400" dirty="0"/>
              <a:t> for Christ Church and Bishop Wilson Primary </a:t>
            </a:r>
            <a:r>
              <a:rPr lang="en-GB" sz="2400" dirty="0" smtClean="0"/>
              <a:t>School </a:t>
            </a:r>
            <a:r>
              <a:rPr lang="en-GB" sz="2400" dirty="0" smtClean="0">
                <a:hlinkClick r:id="rId3"/>
              </a:rPr>
              <a:t>Freda.davies@bwccf.Cheshire.sch.uk</a:t>
            </a:r>
            <a:r>
              <a:rPr lang="en-GB" sz="2400" dirty="0" smtClean="0"/>
              <a:t>   </a:t>
            </a:r>
          </a:p>
          <a:p>
            <a:endParaRPr lang="en-GB" sz="2400" dirty="0"/>
          </a:p>
          <a:p>
            <a:r>
              <a:rPr lang="en-GB" sz="2400" dirty="0" smtClean="0"/>
              <a:t>Mrs </a:t>
            </a:r>
            <a:r>
              <a:rPr lang="en-GB" sz="2400" dirty="0" err="1" smtClean="0"/>
              <a:t>Blockley</a:t>
            </a:r>
            <a:r>
              <a:rPr lang="en-GB" sz="2400" dirty="0" smtClean="0"/>
              <a:t> is our SENCO for Christ Church and Bishop Wilson</a:t>
            </a:r>
          </a:p>
          <a:p>
            <a:r>
              <a:rPr lang="en-GB" sz="2400" u="sng" dirty="0" smtClean="0">
                <a:solidFill>
                  <a:srgbClr val="00B0F0"/>
                </a:solidFill>
              </a:rPr>
              <a:t>senco@bwccf.cheshire.sch.uk</a:t>
            </a:r>
            <a:endParaRPr lang="en-GB" sz="2400" u="sng" dirty="0">
              <a:solidFill>
                <a:srgbClr val="00B0F0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For emergency information sharing please speak directly to staff or </a:t>
            </a:r>
            <a:r>
              <a:rPr lang="en-GB" sz="2400" dirty="0" smtClean="0"/>
              <a:t>contact </a:t>
            </a:r>
            <a:r>
              <a:rPr lang="en-GB" sz="2400" dirty="0"/>
              <a:t>Mrs Johnson in the school office on </a:t>
            </a:r>
            <a:r>
              <a:rPr lang="en-GB" sz="2400" dirty="0" smtClean="0"/>
              <a:t>                   0151 </a:t>
            </a:r>
            <a:r>
              <a:rPr lang="en-GB" sz="2400" dirty="0"/>
              <a:t>336 3396, </a:t>
            </a:r>
            <a:r>
              <a:rPr lang="en-GB" sz="2400" dirty="0">
                <a:hlinkClick r:id="rId4"/>
              </a:rPr>
              <a:t>admin@bishopwilson.Cheshire.sch.uk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38462" y="1484784"/>
            <a:ext cx="3467075" cy="5040560"/>
            <a:chOff x="0" y="0"/>
            <a:chExt cx="3124200" cy="3543300"/>
          </a:xfrm>
        </p:grpSpPr>
        <p:pic>
          <p:nvPicPr>
            <p:cNvPr id="6" name="Picture 5" descr="New method for studying the interaction between light and matter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35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825" y="133350"/>
              <a:ext cx="2924175" cy="32670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The joy of the Lord is Your Strength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Nehemiah 8:10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Within God’s family we nurture, teach and support each other, opening doors for all.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 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Segoe Print"/>
                  <a:ea typeface="Calibri"/>
                  <a:cs typeface="Times New Roman"/>
                </a:rPr>
                <a:t>The joy of the Lord and our Christian values help us to flourish in school and in our community; as communicators, explorers, readers and believers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Who are we?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AC308-3D81-4596-BA96-0C9097E381A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Main School Priorities for the coming year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Rectangle 2"/>
          <p:cNvSpPr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Build on our curriculum developments </a:t>
            </a:r>
            <a:r>
              <a:rPr lang="en-US" sz="1700" dirty="0" smtClean="0"/>
              <a:t>with new staff – </a:t>
            </a:r>
            <a:r>
              <a:rPr lang="en-US" sz="1700" dirty="0"/>
              <a:t>ensure exciting opportunities and consistency throughout school. 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 Further development of the school grounds to provide additional opportunities for children.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Develop our use of the </a:t>
            </a:r>
            <a:r>
              <a:rPr lang="en-US" sz="1700" dirty="0" smtClean="0"/>
              <a:t>outdoors e.g. garden and forest area</a:t>
            </a:r>
            <a:endParaRPr lang="en-US" sz="1700" dirty="0"/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New </a:t>
            </a:r>
            <a:r>
              <a:rPr lang="en-US" sz="1700" dirty="0" smtClean="0"/>
              <a:t>OFSTED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960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Through our curriculum we are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5400" dirty="0">
                <a:latin typeface="NTPreCursive" panose="03000400000000000000" pitchFamily="66" charset="0"/>
              </a:rPr>
              <a:t>Communicators</a:t>
            </a:r>
          </a:p>
          <a:p>
            <a:r>
              <a:rPr lang="en-GB" sz="5400" dirty="0">
                <a:latin typeface="NTPreCursive" panose="03000400000000000000" pitchFamily="66" charset="0"/>
              </a:rPr>
              <a:t>Explorers</a:t>
            </a:r>
          </a:p>
          <a:p>
            <a:r>
              <a:rPr lang="en-GB" sz="5400" dirty="0">
                <a:latin typeface="NTPreCursive" panose="03000400000000000000" pitchFamily="66" charset="0"/>
              </a:rPr>
              <a:t>Readers</a:t>
            </a:r>
          </a:p>
          <a:p>
            <a:r>
              <a:rPr lang="en-GB" sz="5400" dirty="0">
                <a:latin typeface="NTPreCursive" panose="03000400000000000000" pitchFamily="66" charset="0"/>
              </a:rPr>
              <a:t>Believers</a:t>
            </a:r>
          </a:p>
        </p:txBody>
      </p:sp>
      <p:pic>
        <p:nvPicPr>
          <p:cNvPr id="1026" name="Picture 2" descr="CERB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2750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591"/>
            <a:ext cx="7704667" cy="1981200"/>
          </a:xfrm>
        </p:spPr>
        <p:txBody>
          <a:bodyPr/>
          <a:lstStyle/>
          <a:p>
            <a:r>
              <a:rPr lang="en-GB" dirty="0" smtClean="0"/>
              <a:t>Culture Crew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672408" cy="5508612"/>
          </a:xfrm>
        </p:spPr>
      </p:pic>
    </p:spTree>
    <p:extLst>
      <p:ext uri="{BB962C8B-B14F-4D97-AF65-F5344CB8AC3E}">
        <p14:creationId xmlns:p14="http://schemas.microsoft.com/office/powerpoint/2010/main" val="12113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>
                <a:latin typeface="NTPreCursive" panose="03000400000000000000" pitchFamily="66" charset="0"/>
              </a:rPr>
              <a:t>Forest School</a:t>
            </a:r>
            <a:endParaRPr lang="en-GB" sz="11500" dirty="0">
              <a:latin typeface="NTPreCursive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i="1" dirty="0" smtClean="0">
                <a:latin typeface="NTPreCursive" panose="03000400000000000000" pitchFamily="66" charset="0"/>
              </a:rPr>
              <a:t>Robins and Kingfishers – Every Wednesday morning, all </a:t>
            </a:r>
            <a:r>
              <a:rPr lang="en-GB" sz="5400" i="1" dirty="0" smtClean="0">
                <a:latin typeface="NTPreCursive" panose="03000400000000000000" pitchFamily="66" charset="0"/>
              </a:rPr>
              <a:t>year. Please come in ready.</a:t>
            </a:r>
            <a:endParaRPr lang="en-GB" sz="5400" i="1" dirty="0" smtClean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5458" y="1124744"/>
            <a:ext cx="76972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NTPreCursive" panose="03000400000000000000" pitchFamily="66" charset="0"/>
              </a:rPr>
              <a:t>Daily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NTPreCursive" panose="03000400000000000000" pitchFamily="66" charset="0"/>
              </a:rPr>
              <a:t>Arrival: 8.40 drop off at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NTPreCursive" panose="03000400000000000000" pitchFamily="66" charset="0"/>
              </a:rPr>
              <a:t>Register 8.45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NTPreCursive" panose="03000400000000000000" pitchFamily="66" charset="0"/>
              </a:rPr>
              <a:t>Morning break: Please send a healthy snack if </a:t>
            </a:r>
            <a:r>
              <a:rPr lang="en-GB" sz="3200" dirty="0" smtClean="0">
                <a:latin typeface="NTPreCursive" panose="03000400000000000000" pitchFamily="66" charset="0"/>
              </a:rPr>
              <a:t>required (No nuts allowed)</a:t>
            </a:r>
            <a:endParaRPr lang="en-GB" sz="3200" dirty="0">
              <a:latin typeface="NTPreCursive" panose="030004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NTPreCursive" panose="03000400000000000000" pitchFamily="66" charset="0"/>
              </a:rPr>
              <a:t>Lunch menu – on the website/newsletter 12.00 – 1.00pm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TPreCursive" panose="03000400000000000000" pitchFamily="66" charset="0"/>
              </a:rPr>
              <a:t>Home time:3.15 </a:t>
            </a:r>
            <a:r>
              <a:rPr lang="en-GB" sz="3200" dirty="0">
                <a:latin typeface="NTPreCursive" panose="03000400000000000000" pitchFamily="66" charset="0"/>
              </a:rPr>
              <a:t>– collect from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500" y="851179"/>
            <a:ext cx="8208912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PE will usually be on : </a:t>
            </a:r>
          </a:p>
          <a:p>
            <a:endParaRPr lang="en-GB" sz="2000" dirty="0">
              <a:latin typeface="NTPreCursive" panose="03000400000000000000" pitchFamily="66" charset="0"/>
            </a:endParaRPr>
          </a:p>
          <a:p>
            <a:endParaRPr lang="en-US" sz="3200" dirty="0">
              <a:latin typeface="NTPreCursive" panose="03000400000000000000" pitchFamily="66" charset="0"/>
            </a:endParaRPr>
          </a:p>
          <a:p>
            <a:r>
              <a:rPr lang="en-US" sz="3200" dirty="0" smtClean="0">
                <a:latin typeface="NTPreCursive" panose="03000400000000000000" pitchFamily="66" charset="0"/>
              </a:rPr>
              <a:t>Monday and Friday </a:t>
            </a:r>
            <a:endParaRPr lang="en-US" sz="3200" dirty="0">
              <a:latin typeface="NTPreCursive" panose="03000400000000000000" pitchFamily="66" charset="0"/>
            </a:endParaRPr>
          </a:p>
          <a:p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2800" dirty="0">
                <a:latin typeface="NTPreCursive" panose="03000400000000000000" pitchFamily="66" charset="0"/>
              </a:rPr>
              <a:t>Your child will need the following items named:</a:t>
            </a:r>
          </a:p>
          <a:p>
            <a:r>
              <a:rPr lang="en-GB" sz="2800" dirty="0" smtClean="0">
                <a:latin typeface="NTPreCursive" panose="03000400000000000000" pitchFamily="66" charset="0"/>
              </a:rPr>
              <a:t>White or red </a:t>
            </a:r>
            <a:r>
              <a:rPr lang="en-GB" sz="2800" dirty="0">
                <a:latin typeface="NTPreCursive" panose="03000400000000000000" pitchFamily="66" charset="0"/>
              </a:rPr>
              <a:t>t-shirt </a:t>
            </a:r>
            <a:r>
              <a:rPr lang="en-GB" sz="2800" dirty="0" smtClean="0">
                <a:latin typeface="NTPreCursive" panose="03000400000000000000" pitchFamily="66" charset="0"/>
              </a:rPr>
              <a:t>, </a:t>
            </a:r>
            <a:r>
              <a:rPr lang="en-GB" sz="2800" dirty="0">
                <a:latin typeface="NTPreCursive" panose="03000400000000000000" pitchFamily="66" charset="0"/>
              </a:rPr>
              <a:t>black shorts (and jogging bottoms), trainers (for outside PE), pumps (for indoor PE).  Please can they also wear a school jumper/cardigan.</a:t>
            </a:r>
          </a:p>
          <a:p>
            <a:endParaRPr lang="en-GB" sz="2800" dirty="0">
              <a:latin typeface="NTPreCursive" panose="03000400000000000000" pitchFamily="66" charset="0"/>
            </a:endParaRPr>
          </a:p>
          <a:p>
            <a:r>
              <a:rPr lang="en-GB" sz="2800" dirty="0">
                <a:latin typeface="NTPreCursive" panose="03000400000000000000" pitchFamily="66" charset="0"/>
              </a:rPr>
              <a:t>Children to come into school on </a:t>
            </a:r>
            <a:r>
              <a:rPr lang="en-GB" sz="2800" dirty="0" smtClean="0">
                <a:latin typeface="NTPreCursive" panose="03000400000000000000" pitchFamily="66" charset="0"/>
              </a:rPr>
              <a:t>PE days </a:t>
            </a:r>
            <a:r>
              <a:rPr lang="en-GB" sz="2800" dirty="0">
                <a:latin typeface="NTPreCursive" panose="03000400000000000000" pitchFamily="66" charset="0"/>
              </a:rPr>
              <a:t>in their PE kit (no ‘own clothes/football club kits).</a:t>
            </a:r>
          </a:p>
          <a:p>
            <a:endParaRPr lang="en-US" sz="2400" dirty="0"/>
          </a:p>
          <a:p>
            <a:endParaRPr lang="en-GB" sz="2800" dirty="0"/>
          </a:p>
        </p:txBody>
      </p:sp>
      <p:pic>
        <p:nvPicPr>
          <p:cNvPr id="4098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1" y="179026"/>
            <a:ext cx="1798638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425" y="224557"/>
            <a:ext cx="496127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Reading in </a:t>
            </a:r>
            <a:r>
              <a:rPr lang="en-GB" sz="3200" dirty="0" smtClean="0">
                <a:latin typeface="NTPreCursive" panose="03000400000000000000" pitchFamily="66" charset="0"/>
              </a:rPr>
              <a:t>Kingfishers </a:t>
            </a:r>
            <a:r>
              <a:rPr lang="en-GB" sz="3200" dirty="0">
                <a:latin typeface="NTPreCursive" panose="03000400000000000000" pitchFamily="66" charset="0"/>
              </a:rPr>
              <a:t>Class:</a:t>
            </a:r>
          </a:p>
          <a:p>
            <a:endParaRPr lang="en-GB" dirty="0">
              <a:latin typeface="NTPreCursive" panose="03000400000000000000" pitchFamily="66" charset="0"/>
            </a:endParaRPr>
          </a:p>
          <a:p>
            <a:endParaRPr lang="en-GB" dirty="0">
              <a:latin typeface="NTPreCursive" panose="03000400000000000000" pitchFamily="66" charset="0"/>
            </a:endParaRPr>
          </a:p>
          <a:p>
            <a:r>
              <a:rPr lang="en-GB" dirty="0">
                <a:latin typeface="NTPreCursive" panose="03000400000000000000" pitchFamily="66" charset="0"/>
              </a:rPr>
              <a:t>Each child is expected to ‘Strive for five’ – this means reading at least 5 times a week at home.</a:t>
            </a:r>
            <a:r>
              <a:rPr lang="en-GB" dirty="0"/>
              <a:t>  </a:t>
            </a:r>
          </a:p>
        </p:txBody>
      </p:sp>
      <p:pic>
        <p:nvPicPr>
          <p:cNvPr id="3074" name="Picture 2" descr="tumblr_mnq3hvftsT1r9mgqro1_12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06" y="224557"/>
            <a:ext cx="2020496" cy="21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ading-quote-by-Dr.-Seus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3" y="2417592"/>
            <a:ext cx="2311320" cy="237508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3492745"/>
            <a:ext cx="5364088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NTPreCursive" panose="03000400000000000000" pitchFamily="66" charset="0"/>
              </a:rPr>
              <a:t>Reading records are provided for recording what is read and when.</a:t>
            </a: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Our class will have rewards for those who stay on top of their reading – please help your child by completing the reading record.</a:t>
            </a:r>
          </a:p>
        </p:txBody>
      </p:sp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448E6E00B1A4AA43145ECEC9C1A05" ma:contentTypeVersion="12" ma:contentTypeDescription="Create a new document." ma:contentTypeScope="" ma:versionID="01a983aea84926251f01801110a2ccde">
  <xsd:schema xmlns:xsd="http://www.w3.org/2001/XMLSchema" xmlns:xs="http://www.w3.org/2001/XMLSchema" xmlns:p="http://schemas.microsoft.com/office/2006/metadata/properties" xmlns:ns2="ddceb050-6e0f-4499-8dd0-f93905fddf8c" xmlns:ns3="6c614364-6740-4c03-8423-af9b14de8b63" targetNamespace="http://schemas.microsoft.com/office/2006/metadata/properties" ma:root="true" ma:fieldsID="17accd0ffafc7406cc6bf693014be5e0" ns2:_="" ns3:_="">
    <xsd:import namespace="ddceb050-6e0f-4499-8dd0-f93905fddf8c"/>
    <xsd:import namespace="6c614364-6740-4c03-8423-af9b14de8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eb050-6e0f-4499-8dd0-f93905fdd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14364-6740-4c03-8423-af9b14de8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78700-0527-405C-9149-BC98DFC359B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ddceb050-6e0f-4499-8dd0-f93905fddf8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614364-6740-4c03-8423-af9b14de8b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88CF6E-DFD5-41F0-8974-EA9A15ED4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eb050-6e0f-4499-8dd0-f93905fddf8c"/>
    <ds:schemaRef ds:uri="6c614364-6740-4c03-8423-af9b14de8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C57BE5-8971-41C4-9EEE-E48383F5C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16884</TotalTime>
  <Words>899</Words>
  <Application>Microsoft Office PowerPoint</Application>
  <PresentationFormat>On-screen Show (4:3)</PresentationFormat>
  <Paragraphs>126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NTPreCursive</vt:lpstr>
      <vt:lpstr>Papyrus</vt:lpstr>
      <vt:lpstr>Segoe Print</vt:lpstr>
      <vt:lpstr>Segoe Script</vt:lpstr>
      <vt:lpstr>Times New Roman</vt:lpstr>
      <vt:lpstr>Parallax</vt:lpstr>
      <vt:lpstr>Meet the teacher</vt:lpstr>
      <vt:lpstr>Who are we?</vt:lpstr>
      <vt:lpstr>Main School Priorities for the coming year</vt:lpstr>
      <vt:lpstr>Through our curriculum we are …</vt:lpstr>
      <vt:lpstr>Culture Crew</vt:lpstr>
      <vt:lpstr>Forest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Headteacher</dc:creator>
  <cp:lastModifiedBy>Lisa Gabriel</cp:lastModifiedBy>
  <cp:revision>235</cp:revision>
  <cp:lastPrinted>2017-08-15T12:20:45Z</cp:lastPrinted>
  <dcterms:created xsi:type="dcterms:W3CDTF">2017-08-15T11:36:18Z</dcterms:created>
  <dcterms:modified xsi:type="dcterms:W3CDTF">2025-09-11T11:46:13Z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0x010100837C228BA247FF4FB4E56A30FD65EAA0</vt:lpwstr>
  </property>
</Properties>
</file>