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25"/>
  </p:notesMasterIdLst>
  <p:sldIdLst>
    <p:sldId id="256" r:id="rId5"/>
    <p:sldId id="275" r:id="rId6"/>
    <p:sldId id="268" r:id="rId7"/>
    <p:sldId id="274" r:id="rId8"/>
    <p:sldId id="293" r:id="rId9"/>
    <p:sldId id="294" r:id="rId10"/>
    <p:sldId id="257" r:id="rId11"/>
    <p:sldId id="286" r:id="rId12"/>
    <p:sldId id="292" r:id="rId13"/>
    <p:sldId id="258" r:id="rId14"/>
    <p:sldId id="291" r:id="rId15"/>
    <p:sldId id="295" r:id="rId16"/>
    <p:sldId id="261" r:id="rId17"/>
    <p:sldId id="279" r:id="rId18"/>
    <p:sldId id="285" r:id="rId19"/>
    <p:sldId id="263" r:id="rId20"/>
    <p:sldId id="284" r:id="rId21"/>
    <p:sldId id="264" r:id="rId22"/>
    <p:sldId id="273" r:id="rId23"/>
    <p:sldId id="281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8D7C2-B9D9-402C-9FF9-0ACFEA7B0FEE}" v="186" dt="2021-09-01T18:38:30.658"/>
    <p1510:client id="{5BE1460D-C1AB-441A-B5B0-63683F3BC55D}" v="917" dt="2021-09-01T19:03:34.200"/>
    <p1510:client id="{905BD219-7026-4B7E-AB79-8EA7BCD7445C}" v="281" dt="2021-09-03T14:44:15.910"/>
    <p1510:client id="{A7D872A6-91A1-48EC-8681-449D4837F3FD}" v="6" dt="2021-09-03T14:22:24.734"/>
    <p1510:client id="{DCFC294E-4561-4A47-8FD2-776F56666410}" v="7" dt="2021-09-03T15:15:41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101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40659-4B1C-4C55-93AD-5E6C3F066BBC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77E29-78C8-4840-AC6B-3CE03D4DB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77E29-78C8-4840-AC6B-3CE03D4DBBA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05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77E29-78C8-4840-AC6B-3CE03D4DBBA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996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EMPHASISE that</a:t>
            </a:r>
            <a:r>
              <a:rPr lang="en-US" baseline="0" dirty="0"/>
              <a:t> proper PE kit is needed – for PE lessons and for clubs</a:t>
            </a:r>
          </a:p>
          <a:p>
            <a:endParaRPr lang="en-US" baseline="0" dirty="0"/>
          </a:p>
          <a:p>
            <a:r>
              <a:rPr lang="en-US" baseline="0" dirty="0"/>
              <a:t>Swimming will be Thursdays 10-10.30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77E29-78C8-4840-AC6B-3CE03D4DBBA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1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2027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5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6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96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04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84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26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83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9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5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6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4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6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5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2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reda.davies@bwccf.Cheshire.sch.uk" TargetMode="External"/><Relationship Id="rId2" Type="http://schemas.openxmlformats.org/officeDocument/2006/relationships/hyperlink" Target="mailto:HoS@bishopwilson.cheshire.sch.u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dmin@bishopwilson.Cheshire.sch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dirty="0"/>
              <a:t>Meet the teacher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752600"/>
          </a:xfrm>
        </p:spPr>
        <p:txBody>
          <a:bodyPr>
            <a:noAutofit/>
          </a:bodyPr>
          <a:lstStyle/>
          <a:p>
            <a:r>
              <a:rPr lang="en-GB" sz="4800" dirty="0"/>
              <a:t>Welcome to </a:t>
            </a:r>
          </a:p>
          <a:p>
            <a:r>
              <a:rPr lang="en-GB" sz="4800" dirty="0" smtClean="0"/>
              <a:t>Robins </a:t>
            </a:r>
            <a:r>
              <a:rPr lang="en-GB" sz="4800" dirty="0"/>
              <a:t>Class</a:t>
            </a:r>
          </a:p>
          <a:p>
            <a:r>
              <a:rPr lang="en-GB" sz="2000" dirty="0" smtClean="0"/>
              <a:t>Miss Ryder, Miss Gabriel</a:t>
            </a:r>
            <a:r>
              <a:rPr lang="en-GB" sz="2000" dirty="0"/>
              <a:t>, Mrs Wood</a:t>
            </a:r>
          </a:p>
          <a:p>
            <a:r>
              <a:rPr lang="en-GB" sz="2000" dirty="0" smtClean="0"/>
              <a:t>Mrs Deny and Mrs Parkinson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9539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500" y="851179"/>
            <a:ext cx="8208912" cy="56015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/>
              <a:t>PE will usually be on : </a:t>
            </a:r>
          </a:p>
          <a:p>
            <a:endParaRPr lang="en-GB" dirty="0"/>
          </a:p>
          <a:p>
            <a:endParaRPr lang="en-US" sz="2800" dirty="0"/>
          </a:p>
          <a:p>
            <a:r>
              <a:rPr lang="en-US" sz="2800" dirty="0" smtClean="0"/>
              <a:t>Monday</a:t>
            </a:r>
            <a:r>
              <a:rPr lang="en-US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 smtClean="0"/>
              <a:t>Friday</a:t>
            </a:r>
            <a:endParaRPr lang="en-US" sz="2800" dirty="0"/>
          </a:p>
          <a:p>
            <a:endParaRPr lang="en-GB" sz="2800" dirty="0"/>
          </a:p>
          <a:p>
            <a:r>
              <a:rPr lang="en-GB" sz="2400" dirty="0"/>
              <a:t>Your child will need the following items named:</a:t>
            </a:r>
          </a:p>
          <a:p>
            <a:r>
              <a:rPr lang="en-GB" sz="2400" dirty="0" smtClean="0"/>
              <a:t>White or red </a:t>
            </a:r>
            <a:r>
              <a:rPr lang="en-GB" sz="2400" dirty="0"/>
              <a:t>t-shirt </a:t>
            </a:r>
            <a:r>
              <a:rPr lang="en-GB" sz="2400" dirty="0" smtClean="0"/>
              <a:t>, </a:t>
            </a:r>
            <a:r>
              <a:rPr lang="en-GB" sz="2400" dirty="0"/>
              <a:t>black shorts (and jogging bottoms), trainers (for outside PE), pumps (for indoor PE).  Please can they also wear a school jumper/cardigan.</a:t>
            </a:r>
          </a:p>
          <a:p>
            <a:endParaRPr lang="en-GB" sz="2400" dirty="0"/>
          </a:p>
          <a:p>
            <a:r>
              <a:rPr lang="en-GB" sz="2400" dirty="0"/>
              <a:t>Children to come into school on </a:t>
            </a:r>
            <a:r>
              <a:rPr lang="en-GB" sz="2400" dirty="0" smtClean="0"/>
              <a:t>PE days </a:t>
            </a:r>
            <a:r>
              <a:rPr lang="en-GB" sz="2400" dirty="0"/>
              <a:t>in their PE kit </a:t>
            </a:r>
            <a:r>
              <a:rPr lang="en-GB" sz="2400" dirty="0" smtClean="0"/>
              <a:t>no football </a:t>
            </a:r>
            <a:r>
              <a:rPr lang="en-GB" sz="2400" dirty="0"/>
              <a:t>club </a:t>
            </a:r>
            <a:r>
              <a:rPr lang="en-GB" sz="2400" dirty="0" smtClean="0"/>
              <a:t>kits.</a:t>
            </a:r>
            <a:endParaRPr lang="en-GB" sz="2400" dirty="0"/>
          </a:p>
          <a:p>
            <a:endParaRPr lang="en-US" sz="2400" dirty="0"/>
          </a:p>
          <a:p>
            <a:endParaRPr lang="en-GB" sz="2800" dirty="0"/>
          </a:p>
        </p:txBody>
      </p:sp>
      <p:pic>
        <p:nvPicPr>
          <p:cNvPr id="4098" name="Picture 2" descr="C:\Program Files (x86)\Microsoft Office\MEDIA\CAGCAT10\j030148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11" y="179026"/>
            <a:ext cx="1798638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049" y="321734"/>
            <a:ext cx="830565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602E928-930A-4CDD-AA75-C7307E71C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946" y="1537006"/>
            <a:ext cx="6710154" cy="377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6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340768"/>
            <a:ext cx="3384376" cy="4230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5486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 bring in a labelled snack box rather than individual snacks or taking a snack out of their lunch box.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46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9" descr="https://2.bp.blogspot.com/-YZmpWXuCMOE/VyNlJ2ho3xI/AAAAAAAAAEg/ZV83QYbqkJ42yEKb4F_lYaFL1gZKITbAgCLcB/s1600/Poster%2B-%2BSchool%2BRules%2BApril%2B2016.jpg"/>
          <p:cNvSpPr>
            <a:spLocks noChangeAspect="1" noChangeArrowheads="1"/>
          </p:cNvSpPr>
          <p:nvPr/>
        </p:nvSpPr>
        <p:spPr bwMode="auto">
          <a:xfrm>
            <a:off x="63500" y="-136525"/>
            <a:ext cx="10772775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1" descr="https://2.bp.blogspot.com/-YZmpWXuCMOE/VyNlJ2ho3xI/AAAAAAAAAEg/ZV83QYbqkJ42yEKb4F_lYaFL1gZKITbAgCLcB/s1600/Poster%2B-%2BSchool%2BRules%2BApril%2B2016.jpg"/>
          <p:cNvSpPr>
            <a:spLocks noChangeAspect="1" noChangeArrowheads="1"/>
          </p:cNvSpPr>
          <p:nvPr/>
        </p:nvSpPr>
        <p:spPr bwMode="auto">
          <a:xfrm>
            <a:off x="215900" y="15875"/>
            <a:ext cx="10772775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Paul Dix Behaviour - Lessons - Tes Teach"/>
          <p:cNvSpPr>
            <a:spLocks noChangeAspect="1" noChangeArrowheads="1"/>
          </p:cNvSpPr>
          <p:nvPr/>
        </p:nvSpPr>
        <p:spPr bwMode="auto">
          <a:xfrm>
            <a:off x="275927" y="11799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7" y="1105992"/>
            <a:ext cx="3356372" cy="3356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26" y="1150179"/>
            <a:ext cx="4775796" cy="3374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5088" y="459661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School rules</a:t>
            </a:r>
            <a:endParaRPr lang="en-GB" sz="3600" dirty="0"/>
          </a:p>
        </p:txBody>
      </p:sp>
      <p:pic>
        <p:nvPicPr>
          <p:cNvPr id="11" name="Picture 2" descr="school cr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870488" cy="85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3490" y="4528057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Learning New Rules Together</a:t>
            </a:r>
            <a:endParaRPr lang="en-US" sz="1400" dirty="0"/>
          </a:p>
          <a:p>
            <a:r>
              <a:rPr lang="en-US" sz="1400" dirty="0"/>
              <a:t>Young children are still learning how to play and express themselves safely.</a:t>
            </a:r>
          </a:p>
          <a:p>
            <a:r>
              <a:rPr lang="en-US" sz="1400" dirty="0"/>
              <a:t>Behaviors like biting or scratching can happen as part of early development.</a:t>
            </a:r>
          </a:p>
          <a:p>
            <a:r>
              <a:rPr lang="en-US" sz="1400" dirty="0"/>
              <a:t>Every child grows at their own pace, and we guide them with patience, consistency, and positive strategies.</a:t>
            </a:r>
          </a:p>
          <a:p>
            <a:r>
              <a:rPr lang="en-US" sz="1400" dirty="0"/>
              <a:t>Our goal is to support children in learning safe, kind ways to interact with others.</a:t>
            </a:r>
          </a:p>
        </p:txBody>
      </p:sp>
    </p:spTree>
    <p:extLst>
      <p:ext uri="{BB962C8B-B14F-4D97-AF65-F5344CB8AC3E}">
        <p14:creationId xmlns:p14="http://schemas.microsoft.com/office/powerpoint/2010/main" val="37477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161" y="682471"/>
            <a:ext cx="752564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/>
              <a:t>Making a Difference award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1B7D2-2606-45C0-BA09-62A66B9053F3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4" name="Picture 4" descr="A picture containing text, different, gallery, items&#10;&#10;Description automatically generated">
            <a:extLst>
              <a:ext uri="{FF2B5EF4-FFF2-40B4-BE49-F238E27FC236}">
                <a16:creationId xmlns:a16="http://schemas.microsoft.com/office/drawing/2014/main" id="{52BA34F2-5CCE-41BC-B9DF-82BC476C6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379" y="4909174"/>
            <a:ext cx="2675716" cy="1830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A1C924-5F02-4A15-9061-8152AC1DBBEC}"/>
              </a:ext>
            </a:extLst>
          </p:cNvPr>
          <p:cNvSpPr txBox="1"/>
          <p:nvPr/>
        </p:nvSpPr>
        <p:spPr>
          <a:xfrm>
            <a:off x="3343274" y="334327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86E87-1088-477F-A7A9-61850F9AC9E9}"/>
              </a:ext>
            </a:extLst>
          </p:cNvPr>
          <p:cNvSpPr txBox="1"/>
          <p:nvPr/>
        </p:nvSpPr>
        <p:spPr>
          <a:xfrm>
            <a:off x="1385729" y="1529132"/>
            <a:ext cx="6960911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Term 1   Making a difference to myself - using strategies to improve wellbeing. </a:t>
            </a:r>
          </a:p>
          <a:p>
            <a:r>
              <a:rPr lang="en-US" sz="3200" dirty="0"/>
              <a:t>Term 2   Making a difference to myself  learning new skills.</a:t>
            </a:r>
          </a:p>
          <a:p>
            <a:r>
              <a:rPr lang="en-US" sz="3200" dirty="0"/>
              <a:t>Term 3   Making a difference for others</a:t>
            </a:r>
          </a:p>
        </p:txBody>
      </p:sp>
    </p:spTree>
    <p:extLst>
      <p:ext uri="{BB962C8B-B14F-4D97-AF65-F5344CB8AC3E}">
        <p14:creationId xmlns:p14="http://schemas.microsoft.com/office/powerpoint/2010/main" val="285260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301" y="692696"/>
            <a:ext cx="8208912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/>
              <a:t>Reward system at Bishop Wilson:</a:t>
            </a:r>
          </a:p>
          <a:p>
            <a:endParaRPr lang="en-GB" sz="2400" dirty="0"/>
          </a:p>
          <a:p>
            <a:r>
              <a:rPr lang="en-GB" sz="2400" dirty="0"/>
              <a:t>Most days – assuming they have been positive ones – a child should earn dojos. 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Each </a:t>
            </a:r>
            <a:r>
              <a:rPr lang="en-GB" sz="2400" dirty="0" smtClean="0"/>
              <a:t>week, </a:t>
            </a:r>
            <a:r>
              <a:rPr lang="en-GB" sz="2400" dirty="0"/>
              <a:t>we will pick two of our children to receive an award for a special achievement.  One for our Curriculum Drivers/CERB and one for our Christian Values</a:t>
            </a:r>
            <a:r>
              <a:rPr lang="en-GB" sz="2400" dirty="0" smtClean="0"/>
              <a:t>.</a:t>
            </a:r>
          </a:p>
          <a:p>
            <a:endParaRPr lang="en-US" sz="2400" dirty="0"/>
          </a:p>
          <a:p>
            <a:r>
              <a:rPr lang="en-GB" sz="2400" dirty="0"/>
              <a:t>Parents  of children receiving certificates are notified a week in advance so that they can attend the Celebration </a:t>
            </a:r>
            <a:r>
              <a:rPr lang="en-GB" sz="2400" dirty="0" smtClean="0"/>
              <a:t>Worship on a Friday.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7011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088" y="692696"/>
            <a:ext cx="82089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Time off school:</a:t>
            </a:r>
          </a:p>
          <a:p>
            <a:endParaRPr lang="en-GB" sz="2400" dirty="0"/>
          </a:p>
          <a:p>
            <a:r>
              <a:rPr lang="en-GB" sz="2400" dirty="0" smtClean="0"/>
              <a:t>In </a:t>
            </a:r>
            <a:r>
              <a:rPr lang="en-GB" sz="2400" dirty="0"/>
              <a:t>case of illness: </a:t>
            </a:r>
            <a:r>
              <a:rPr lang="en-GB" sz="2400" dirty="0"/>
              <a:t>send in an absence request on school </a:t>
            </a:r>
            <a:r>
              <a:rPr lang="en-GB" sz="2400" dirty="0" smtClean="0"/>
              <a:t>spider or </a:t>
            </a:r>
            <a:endParaRPr lang="en-GB" sz="2400" dirty="0"/>
          </a:p>
          <a:p>
            <a:r>
              <a:rPr lang="en-GB" sz="2400" dirty="0" smtClean="0"/>
              <a:t>phone </a:t>
            </a:r>
            <a:r>
              <a:rPr lang="en-GB" sz="2400" dirty="0"/>
              <a:t>school office before </a:t>
            </a:r>
            <a:r>
              <a:rPr lang="en-GB" sz="2400" dirty="0" smtClean="0"/>
              <a:t>9.30am. </a:t>
            </a:r>
          </a:p>
          <a:p>
            <a:endParaRPr lang="en-GB" sz="2400" dirty="0"/>
          </a:p>
          <a:p>
            <a:r>
              <a:rPr lang="en-GB" sz="2400" dirty="0"/>
              <a:t>Requested time off school: please email the school office (or use school website) to explain why it is exceptional.  A leaflet explaining fixed penalty notices will be sent out with the first newsletter of the school year.</a:t>
            </a:r>
          </a:p>
          <a:p>
            <a:endParaRPr lang="en-GB" sz="2400" dirty="0"/>
          </a:p>
          <a:p>
            <a:r>
              <a:rPr lang="en-GB" sz="2400" dirty="0"/>
              <a:t>We do monitor late arrivals and those who have regular time off school and will be in touch where necessary to offer support.</a:t>
            </a:r>
          </a:p>
        </p:txBody>
      </p:sp>
    </p:spTree>
    <p:extLst>
      <p:ext uri="{BB962C8B-B14F-4D97-AF65-F5344CB8AC3E}">
        <p14:creationId xmlns:p14="http://schemas.microsoft.com/office/powerpoint/2010/main" val="3367239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088" y="692696"/>
            <a:ext cx="82089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Medication: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All medication (prescribed and non-prescribed) needs to be handed into the school office and a medication form needs completing by the parent/carer.</a:t>
            </a:r>
          </a:p>
          <a:p>
            <a:endParaRPr lang="en-US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46029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531" y="116632"/>
            <a:ext cx="33123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  PTA</a:t>
            </a:r>
            <a:r>
              <a:rPr lang="en-GB" sz="4000" dirty="0"/>
              <a:t>: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Involving yourself with the PTA is important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If you would like to get involved please email </a:t>
            </a:r>
            <a:r>
              <a:rPr lang="en-GB" sz="2400" dirty="0" smtClean="0"/>
              <a:t>Mr Orford </a:t>
            </a:r>
            <a:r>
              <a:rPr lang="en-GB" sz="2400" dirty="0"/>
              <a:t>who will pass your details on to the PTA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We need your support ~ thank you.</a:t>
            </a:r>
          </a:p>
        </p:txBody>
      </p:sp>
      <p:pic>
        <p:nvPicPr>
          <p:cNvPr id="5122" name="Picture 2" descr="YOUR PTA  NEEDS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98" y="476672"/>
            <a:ext cx="4975941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524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If you feel that we haven’t kept our part of the home school agreement please let us know.</a:t>
            </a:r>
          </a:p>
          <a:p>
            <a:endParaRPr lang="en-GB" sz="2800" dirty="0"/>
          </a:p>
          <a:p>
            <a:r>
              <a:rPr lang="en-GB" sz="2800" dirty="0"/>
              <a:t>If you have questions, concerns or compliments please let us know.</a:t>
            </a:r>
          </a:p>
          <a:p>
            <a:endParaRPr lang="en-GB" sz="2800" dirty="0"/>
          </a:p>
          <a:p>
            <a:r>
              <a:rPr lang="en-GB" sz="2800" dirty="0"/>
              <a:t>Parental ‘What’s app’ groups are very helpful but please come directly to school staff with </a:t>
            </a:r>
            <a:r>
              <a:rPr lang="en-GB" sz="2800" dirty="0" smtClean="0"/>
              <a:t>questions</a:t>
            </a:r>
            <a:r>
              <a:rPr lang="en-GB" sz="2800" i="1" dirty="0" smtClean="0"/>
              <a:t>.</a:t>
            </a:r>
            <a:endParaRPr lang="en-GB" sz="2800" i="1" dirty="0"/>
          </a:p>
          <a:p>
            <a:endParaRPr lang="en-GB" sz="2800" i="1" dirty="0"/>
          </a:p>
          <a:p>
            <a:r>
              <a:rPr lang="en-GB" sz="2800" i="1" dirty="0"/>
              <a:t>#PARTNERSHIP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259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38462" y="1484784"/>
            <a:ext cx="3467075" cy="5040560"/>
            <a:chOff x="0" y="0"/>
            <a:chExt cx="3124200" cy="3543300"/>
          </a:xfrm>
        </p:grpSpPr>
        <p:pic>
          <p:nvPicPr>
            <p:cNvPr id="6" name="Picture 5" descr="New method for studying the interaction between light and matter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3543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123825" y="133350"/>
              <a:ext cx="2924175" cy="326707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800" b="1" kern="1200" dirty="0">
                  <a:solidFill>
                    <a:srgbClr val="000000"/>
                  </a:solidFill>
                  <a:effectLst/>
                  <a:latin typeface="Segoe Print"/>
                  <a:ea typeface="Calibri"/>
                </a:rPr>
                <a:t>The joy of the Lord is Your Strength</a:t>
              </a:r>
              <a:endParaRPr lang="en-GB" sz="1200" b="1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800" b="1" kern="1200" dirty="0">
                  <a:solidFill>
                    <a:srgbClr val="000000"/>
                  </a:solidFill>
                  <a:effectLst/>
                  <a:latin typeface="Segoe Print"/>
                  <a:ea typeface="Calibri"/>
                </a:rPr>
                <a:t>Nehemiah 8:10</a:t>
              </a:r>
              <a:endParaRPr lang="en-GB" sz="1200" b="1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latin typeface="Segoe Print"/>
                  <a:ea typeface="Calibri"/>
                </a:rPr>
                <a:t> </a:t>
              </a:r>
              <a:endParaRPr lang="en-GB" sz="1200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93000"/>
                </a:lnSpc>
                <a:spcAft>
                  <a:spcPts val="0"/>
                </a:spcAft>
              </a:pPr>
              <a:r>
                <a:rPr lang="en-US" kern="1400" dirty="0">
                  <a:solidFill>
                    <a:srgbClr val="330033"/>
                  </a:solidFill>
                  <a:effectLst/>
                  <a:latin typeface="Segoe Print"/>
                  <a:ea typeface="Times New Roman"/>
                  <a:cs typeface="Times New Roman"/>
                </a:rPr>
                <a:t>Within God’s family we nurture, teach and support each other, opening doors for all.</a:t>
              </a:r>
              <a:endParaRPr lang="en-GB" kern="1400" dirty="0">
                <a:solidFill>
                  <a:srgbClr val="330033"/>
                </a:solidFill>
                <a:effectLst/>
                <a:latin typeface="Papyrus"/>
                <a:ea typeface="Times New Roman"/>
                <a:cs typeface="Times New Roman"/>
              </a:endParaRPr>
            </a:p>
            <a:p>
              <a:pPr algn="ctr">
                <a:lnSpc>
                  <a:spcPct val="93000"/>
                </a:lnSpc>
                <a:spcAft>
                  <a:spcPts val="0"/>
                </a:spcAft>
              </a:pPr>
              <a:r>
                <a:rPr lang="en-US" kern="1400" dirty="0">
                  <a:solidFill>
                    <a:srgbClr val="330033"/>
                  </a:solidFill>
                  <a:effectLst/>
                  <a:latin typeface="Segoe Print"/>
                  <a:ea typeface="Times New Roman"/>
                  <a:cs typeface="Times New Roman"/>
                </a:rPr>
                <a:t> </a:t>
              </a:r>
              <a:endParaRPr lang="en-GB" kern="1400" dirty="0">
                <a:solidFill>
                  <a:srgbClr val="330033"/>
                </a:solidFill>
                <a:effectLst/>
                <a:latin typeface="Papyrus"/>
                <a:ea typeface="Times New Roman"/>
                <a:cs typeface="Times New Roman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ffectLst/>
                  <a:latin typeface="Segoe Print"/>
                  <a:ea typeface="Calibri"/>
                  <a:cs typeface="Times New Roman"/>
                </a:rPr>
                <a:t>The joy of the Lord and our Christian values help us to flourish in school and in our community; as communicators, explorers, readers and believers</a:t>
              </a:r>
              <a:endParaRPr lang="en-GB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latin typeface="Segoe Script"/>
                  <a:ea typeface="Calibri"/>
                </a:rPr>
                <a:t> </a:t>
              </a:r>
              <a:endParaRPr lang="en-GB" sz="1200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latin typeface="Segoe Script"/>
                  <a:ea typeface="Calibri"/>
                </a:rPr>
                <a:t> </a:t>
              </a:r>
              <a:endParaRPr lang="en-GB" sz="1200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latin typeface="Segoe Script"/>
                  <a:ea typeface="Calibri"/>
                </a:rPr>
                <a:t> </a:t>
              </a:r>
              <a:endParaRPr lang="en-GB" sz="1200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latin typeface="Segoe Script"/>
                  <a:ea typeface="Calibri"/>
                </a:rPr>
                <a:t> </a:t>
              </a:r>
              <a:endParaRPr lang="en-GB" sz="1200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dirty="0">
                  <a:effectLst/>
                  <a:latin typeface="Segoe Script"/>
                  <a:ea typeface="Calibri"/>
                </a:rPr>
                <a:t> </a:t>
              </a:r>
              <a:endParaRPr lang="en-GB" sz="1200" dirty="0">
                <a:effectLst/>
                <a:latin typeface="Times New Roman"/>
                <a:ea typeface="Calibri"/>
              </a:endParaRPr>
            </a:p>
          </p:txBody>
        </p:sp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en-GB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GB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Who are we?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en-GB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GB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8AC308-3D81-4596-BA96-0C9097E381A4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66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-23033"/>
            <a:ext cx="8208912" cy="66171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/>
              <a:t>Who to speak to at Bishop Wilson …</a:t>
            </a:r>
          </a:p>
          <a:p>
            <a:endParaRPr lang="en-GB" sz="2400" dirty="0"/>
          </a:p>
          <a:p>
            <a:r>
              <a:rPr lang="en-GB" sz="2400" dirty="0"/>
              <a:t>First port of call should always be your child’s teacher.</a:t>
            </a:r>
          </a:p>
          <a:p>
            <a:endParaRPr lang="en-GB" sz="2400" dirty="0"/>
          </a:p>
          <a:p>
            <a:r>
              <a:rPr lang="en-GB" sz="2400" dirty="0" smtClean="0"/>
              <a:t>Mr Orford is </a:t>
            </a:r>
            <a:r>
              <a:rPr lang="en-GB" sz="2400" dirty="0"/>
              <a:t>Head of School </a:t>
            </a:r>
            <a:r>
              <a:rPr lang="en-GB" sz="2400" dirty="0" smtClean="0"/>
              <a:t> </a:t>
            </a:r>
            <a:r>
              <a:rPr lang="en-GB" sz="2400" dirty="0" smtClean="0">
                <a:hlinkClick r:id="rId2"/>
              </a:rPr>
              <a:t>hos@bishopwilson.cheshire.sch.uk</a:t>
            </a:r>
            <a:r>
              <a:rPr lang="en-GB" sz="2400" dirty="0"/>
              <a:t> </a:t>
            </a:r>
          </a:p>
          <a:p>
            <a:endParaRPr lang="en-GB" sz="2400" dirty="0"/>
          </a:p>
          <a:p>
            <a:r>
              <a:rPr lang="en-GB" sz="2400" dirty="0"/>
              <a:t>Mrs Davies is Executive </a:t>
            </a:r>
            <a:r>
              <a:rPr lang="en-GB" sz="2400" dirty="0" err="1"/>
              <a:t>Headteacher</a:t>
            </a:r>
            <a:r>
              <a:rPr lang="en-GB" sz="2400" dirty="0"/>
              <a:t> for Christ Church and Bishop Wilson Primary </a:t>
            </a:r>
            <a:r>
              <a:rPr lang="en-GB" sz="2400" dirty="0" smtClean="0"/>
              <a:t>School </a:t>
            </a:r>
            <a:r>
              <a:rPr lang="en-GB" sz="2400" dirty="0" smtClean="0">
                <a:hlinkClick r:id="rId3"/>
              </a:rPr>
              <a:t>Freda.davies@bwccf.Cheshire.sch.uk</a:t>
            </a:r>
            <a:r>
              <a:rPr lang="en-GB" sz="2400" dirty="0" smtClean="0"/>
              <a:t>   </a:t>
            </a:r>
          </a:p>
          <a:p>
            <a:endParaRPr lang="en-GB" sz="2400" dirty="0"/>
          </a:p>
          <a:p>
            <a:r>
              <a:rPr lang="en-GB" sz="2400" dirty="0" smtClean="0"/>
              <a:t>Mrs </a:t>
            </a:r>
            <a:r>
              <a:rPr lang="en-GB" sz="2400" dirty="0" err="1" smtClean="0"/>
              <a:t>Blockley</a:t>
            </a:r>
            <a:r>
              <a:rPr lang="en-GB" sz="2400" dirty="0" smtClean="0"/>
              <a:t> is our SENCO for Christ Church and Bishop Wilson</a:t>
            </a:r>
          </a:p>
          <a:p>
            <a:r>
              <a:rPr lang="en-GB" sz="2400" u="sng" dirty="0" smtClean="0">
                <a:solidFill>
                  <a:srgbClr val="00B0F0"/>
                </a:solidFill>
              </a:rPr>
              <a:t>senco@bwccf.cheshire.sch.uk</a:t>
            </a:r>
            <a:endParaRPr lang="en-GB" sz="2400" u="sng" dirty="0">
              <a:solidFill>
                <a:srgbClr val="00B0F0"/>
              </a:solidFill>
            </a:endParaRPr>
          </a:p>
          <a:p>
            <a:endParaRPr lang="en-GB" sz="2400" dirty="0"/>
          </a:p>
          <a:p>
            <a:r>
              <a:rPr lang="en-GB" sz="2400" dirty="0"/>
              <a:t>For emergency information sharing please speak directly to staff or </a:t>
            </a:r>
            <a:r>
              <a:rPr lang="en-GB" sz="2400" dirty="0" smtClean="0"/>
              <a:t>contact </a:t>
            </a:r>
            <a:r>
              <a:rPr lang="en-GB" sz="2400" dirty="0"/>
              <a:t>Mrs Johnson in the school office on </a:t>
            </a:r>
            <a:r>
              <a:rPr lang="en-GB" sz="2400" dirty="0" smtClean="0"/>
              <a:t>                   0151 </a:t>
            </a:r>
            <a:r>
              <a:rPr lang="en-GB" sz="2400" dirty="0"/>
              <a:t>336 3396, </a:t>
            </a:r>
            <a:r>
              <a:rPr lang="en-GB" sz="2400" dirty="0">
                <a:hlinkClick r:id="rId4"/>
              </a:rPr>
              <a:t>admin@bishopwilson.Cheshire.sch.uk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66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>
                <a:solidFill>
                  <a:srgbClr val="FFFFFF"/>
                </a:solidFill>
              </a:rPr>
              <a:t>Main School Priorities for the coming year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Rectangle 2"/>
          <p:cNvSpPr/>
          <p:nvPr/>
        </p:nvSpPr>
        <p:spPr>
          <a:xfrm>
            <a:off x="3837829" y="685801"/>
            <a:ext cx="4789439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700" dirty="0"/>
              <a:t>Build on our curriculum developments </a:t>
            </a:r>
            <a:r>
              <a:rPr lang="en-US" sz="1700" dirty="0" smtClean="0"/>
              <a:t>with new staff – </a:t>
            </a:r>
            <a:r>
              <a:rPr lang="en-US" sz="1700" dirty="0"/>
              <a:t>ensure exciting opportunities and consistency throughout school. </a:t>
            </a:r>
          </a:p>
          <a:p>
            <a:pPr marL="457200" indent="-4572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700" dirty="0"/>
              <a:t> Further </a:t>
            </a:r>
            <a:r>
              <a:rPr lang="en-US" sz="1700" dirty="0" smtClean="0"/>
              <a:t>develop </a:t>
            </a:r>
            <a:r>
              <a:rPr lang="en-US" sz="1700" dirty="0"/>
              <a:t>the school grounds e.g. garden and forest </a:t>
            </a:r>
            <a:r>
              <a:rPr lang="en-US" sz="1700" dirty="0" smtClean="0"/>
              <a:t>area to </a:t>
            </a:r>
            <a:r>
              <a:rPr lang="en-US" sz="1700" dirty="0"/>
              <a:t>provide additional opportunities for children.</a:t>
            </a:r>
          </a:p>
          <a:p>
            <a:pPr marL="457200" indent="-4572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700" dirty="0" smtClean="0"/>
              <a:t>Prepare for OFSTED (January 2026 onwards)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9603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Through our curriculum we are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5400" dirty="0">
                <a:latin typeface="Curlz MT" panose="04040404050702020202" pitchFamily="82" charset="0"/>
              </a:rPr>
              <a:t>Communicators</a:t>
            </a:r>
          </a:p>
          <a:p>
            <a:r>
              <a:rPr lang="en-GB" sz="5400" dirty="0">
                <a:latin typeface="Curlz MT" panose="04040404050702020202" pitchFamily="82" charset="0"/>
              </a:rPr>
              <a:t>Explorers</a:t>
            </a:r>
          </a:p>
          <a:p>
            <a:r>
              <a:rPr lang="en-GB" sz="5400" dirty="0">
                <a:latin typeface="Curlz MT" panose="04040404050702020202" pitchFamily="82" charset="0"/>
              </a:rPr>
              <a:t>Readers</a:t>
            </a:r>
          </a:p>
          <a:p>
            <a:r>
              <a:rPr lang="en-GB" sz="5400" dirty="0">
                <a:latin typeface="Curlz MT" panose="04040404050702020202" pitchFamily="82" charset="0"/>
              </a:rPr>
              <a:t>Believers</a:t>
            </a:r>
          </a:p>
        </p:txBody>
      </p:sp>
      <p:pic>
        <p:nvPicPr>
          <p:cNvPr id="1026" name="Picture 2" descr="CERB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27501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0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3591"/>
            <a:ext cx="7704667" cy="1981200"/>
          </a:xfrm>
        </p:spPr>
        <p:txBody>
          <a:bodyPr/>
          <a:lstStyle/>
          <a:p>
            <a:r>
              <a:rPr lang="en-GB" dirty="0" smtClean="0"/>
              <a:t>Culture Crew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8760"/>
            <a:ext cx="3672408" cy="5508612"/>
          </a:xfrm>
        </p:spPr>
      </p:pic>
    </p:spTree>
    <p:extLst>
      <p:ext uri="{BB962C8B-B14F-4D97-AF65-F5344CB8AC3E}">
        <p14:creationId xmlns:p14="http://schemas.microsoft.com/office/powerpoint/2010/main" val="12113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332656"/>
            <a:ext cx="7704667" cy="5667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NTPreCursive" pitchFamily="66" charset="0"/>
              </a:rPr>
              <a:t>In </a:t>
            </a:r>
            <a:r>
              <a:rPr lang="en-US" dirty="0" smtClean="0">
                <a:latin typeface="NTPreCursive" pitchFamily="66" charset="0"/>
              </a:rPr>
              <a:t>reception children learn best through        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folHlink"/>
                </a:solidFill>
                <a:latin typeface="NTPreCursive" pitchFamily="66" charset="0"/>
              </a:rPr>
              <a:t>play </a:t>
            </a:r>
            <a:r>
              <a:rPr lang="en-US" b="1" dirty="0">
                <a:solidFill>
                  <a:schemeClr val="folHlink"/>
                </a:solidFill>
                <a:latin typeface="NTPreCursive" pitchFamily="66" charset="0"/>
              </a:rPr>
              <a:t>and active learning</a:t>
            </a:r>
            <a:r>
              <a:rPr lang="en-US" dirty="0">
                <a:solidFill>
                  <a:schemeClr val="folHlink"/>
                </a:solidFill>
                <a:latin typeface="NTPreCursive" pitchFamily="66" charset="0"/>
              </a:rPr>
              <a:t>.</a:t>
            </a:r>
            <a:r>
              <a:rPr lang="en-US" dirty="0">
                <a:latin typeface="NTPreCursive" pitchFamily="66" charset="0"/>
              </a:rPr>
              <a:t> </a:t>
            </a:r>
            <a:endParaRPr lang="en-US" dirty="0" smtClean="0">
              <a:latin typeface="NTPreCursive" pitchFamily="66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NTPreCursive" pitchFamily="66" charset="0"/>
              </a:rPr>
              <a:t>There </a:t>
            </a:r>
            <a:r>
              <a:rPr lang="en-US" dirty="0">
                <a:latin typeface="NTPreCursive" pitchFamily="66" charset="0"/>
              </a:rPr>
              <a:t>are 4 SPECIFIC areas where the prime areas are strengthened and applied.</a:t>
            </a:r>
            <a:endParaRPr lang="en-GB" dirty="0">
              <a:latin typeface="NTPreCursive" pitchFamily="66" charset="0"/>
            </a:endParaRPr>
          </a:p>
          <a:p>
            <a:pPr marL="0" indent="0" algn="ctr">
              <a:buNone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NTPreCursive" pitchFamily="66" charset="0"/>
              </a:rPr>
              <a:t>Literacy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NTPreCursive" pitchFamily="66" charset="0"/>
              </a:rPr>
              <a:t>Maths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NTPreCursive" pitchFamily="66" charset="0"/>
              </a:rPr>
              <a:t>Understanding of the world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NTPreCursive" pitchFamily="66" charset="0"/>
              </a:rPr>
              <a:t>Expressive art and </a:t>
            </a:r>
            <a:r>
              <a:rPr lang="en-GB" dirty="0" smtClean="0">
                <a:latin typeface="NTPreCursive" pitchFamily="66" charset="0"/>
              </a:rPr>
              <a:t>design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19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2928"/>
            <a:ext cx="7632848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u="sng" dirty="0"/>
              <a:t>Topic outline for this year will </a:t>
            </a:r>
            <a:r>
              <a:rPr lang="en-GB" sz="3600" u="sng" dirty="0" smtClean="0"/>
              <a:t>be:</a:t>
            </a:r>
          </a:p>
          <a:p>
            <a:r>
              <a:rPr lang="en-US" sz="1400" b="1" dirty="0" smtClean="0">
                <a:solidFill>
                  <a:srgbClr val="7030A0"/>
                </a:solidFill>
                <a:latin typeface="Amatic SC" panose="020B0604020202020204" charset="-79"/>
                <a:cs typeface="Amatic SC" panose="020B0604020202020204" charset="-79"/>
              </a:rPr>
              <a:t>   </a:t>
            </a:r>
            <a:endParaRPr lang="en-US" sz="1400" b="1" dirty="0" smtClean="0">
              <a:solidFill>
                <a:srgbClr val="7030A0"/>
              </a:solidFill>
              <a:latin typeface="Amatic SC" panose="020B0604020202020204" charset="-79"/>
              <a:cs typeface="Amatic SC" panose="020B0604020202020204" charset="-79"/>
            </a:endParaRPr>
          </a:p>
          <a:p>
            <a:pPr lvl="0">
              <a:defRPr/>
            </a:pPr>
            <a:endParaRPr lang="en-US" sz="1400" dirty="0">
              <a:latin typeface="NTPrintk" panose="03000400000000000000" pitchFamily="66" charset="0"/>
              <a:cs typeface="Amatic SC" panose="00000500000000000000" pitchFamily="2" charset="-79"/>
            </a:endParaRPr>
          </a:p>
          <a:p>
            <a:pPr lvl="0">
              <a:defRPr/>
            </a:pPr>
            <a:endParaRPr lang="en-US" sz="1400" dirty="0">
              <a:latin typeface="NTPrintk" panose="03000400000000000000" pitchFamily="66" charset="0"/>
              <a:cs typeface="Amatic SC" panose="00000500000000000000" pitchFamily="2" charset="-79"/>
            </a:endParaRPr>
          </a:p>
          <a:p>
            <a:endParaRPr lang="en-US" sz="1400" b="1" dirty="0">
              <a:solidFill>
                <a:srgbClr val="7030A0"/>
              </a:solidFill>
              <a:latin typeface="Amatic SC" panose="020B0604020202020204" charset="-79"/>
              <a:cs typeface="Amatic SC" panose="020B0604020202020204" charset="-79"/>
            </a:endParaRPr>
          </a:p>
          <a:p>
            <a:endParaRPr lang="en-GB" sz="1400" dirty="0"/>
          </a:p>
          <a:p>
            <a:endParaRPr lang="en-GB" sz="3600" dirty="0"/>
          </a:p>
          <a:p>
            <a:endParaRPr lang="en-GB" sz="3600" dirty="0"/>
          </a:p>
          <a:p>
            <a:endParaRPr lang="en-GB" sz="3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64704"/>
            <a:ext cx="8256898" cy="2390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02" y="3272996"/>
            <a:ext cx="8820472" cy="87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55" y="4267422"/>
            <a:ext cx="8691487" cy="11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2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049" y="321734"/>
            <a:ext cx="830565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83768" y="1124744"/>
            <a:ext cx="5400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Daily Routine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Arrival: 8.40 drop off at classroom door.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Register </a:t>
            </a:r>
            <a:r>
              <a:rPr lang="en-GB" sz="2400" dirty="0" smtClean="0"/>
              <a:t>8.45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Morning break: Please send a healthy snack if </a:t>
            </a:r>
            <a:r>
              <a:rPr lang="en-GB" sz="2400" dirty="0" smtClean="0"/>
              <a:t>required (No nuts allowed)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Lunch menu – on the website/newsletter 12.00 – 1.00pm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Home time:3.15 </a:t>
            </a:r>
            <a:r>
              <a:rPr lang="en-GB" sz="2400" dirty="0"/>
              <a:t>– collect from classroom door.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51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Forest </a:t>
            </a:r>
            <a:r>
              <a:rPr lang="en-GB" dirty="0" smtClean="0"/>
              <a:t>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124744"/>
            <a:ext cx="7704667" cy="333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/>
              <a:t>Robins and Kingfishers – Every Wednesday morning, all </a:t>
            </a:r>
            <a:r>
              <a:rPr lang="en-GB" i="1" dirty="0" smtClean="0"/>
              <a:t>year</a:t>
            </a:r>
          </a:p>
          <a:p>
            <a:pPr marL="0" indent="0">
              <a:buNone/>
            </a:pPr>
            <a:r>
              <a:rPr lang="en-GB" dirty="0"/>
              <a:t>Children to come into school on PE days in their PE kit no football club kits.</a:t>
            </a:r>
          </a:p>
          <a:p>
            <a:pPr marL="0" indent="0">
              <a:buNone/>
            </a:pP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3504270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0448E6E00B1A4AA43145ECEC9C1A05" ma:contentTypeVersion="12" ma:contentTypeDescription="Create a new document." ma:contentTypeScope="" ma:versionID="01a983aea84926251f01801110a2ccde">
  <xsd:schema xmlns:xsd="http://www.w3.org/2001/XMLSchema" xmlns:xs="http://www.w3.org/2001/XMLSchema" xmlns:p="http://schemas.microsoft.com/office/2006/metadata/properties" xmlns:ns2="ddceb050-6e0f-4499-8dd0-f93905fddf8c" xmlns:ns3="6c614364-6740-4c03-8423-af9b14de8b63" targetNamespace="http://schemas.microsoft.com/office/2006/metadata/properties" ma:root="true" ma:fieldsID="17accd0ffafc7406cc6bf693014be5e0" ns2:_="" ns3:_="">
    <xsd:import namespace="ddceb050-6e0f-4499-8dd0-f93905fddf8c"/>
    <xsd:import namespace="6c614364-6740-4c03-8423-af9b14de8b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eb050-6e0f-4499-8dd0-f93905fdd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14364-6740-4c03-8423-af9b14de8b6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88CF6E-DFD5-41F0-8974-EA9A15ED4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eb050-6e0f-4499-8dd0-f93905fddf8c"/>
    <ds:schemaRef ds:uri="6c614364-6740-4c03-8423-af9b14de8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878700-0527-405C-9149-BC98DFC359B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dceb050-6e0f-4499-8dd0-f93905fddf8c"/>
    <ds:schemaRef ds:uri="http://purl.org/dc/elements/1.1/"/>
    <ds:schemaRef ds:uri="http://schemas.microsoft.com/office/2006/metadata/properties"/>
    <ds:schemaRef ds:uri="6c614364-6740-4c03-8423-af9b14de8b6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CC57BE5-8971-41C4-9EEE-E48383F5CA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14664</TotalTime>
  <Words>875</Words>
  <Application>Microsoft Office PowerPoint</Application>
  <PresentationFormat>On-screen Show (4:3)</PresentationFormat>
  <Paragraphs>129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Amatic SC</vt:lpstr>
      <vt:lpstr>Arial</vt:lpstr>
      <vt:lpstr>Calibri</vt:lpstr>
      <vt:lpstr>Corbel</vt:lpstr>
      <vt:lpstr>Curlz MT</vt:lpstr>
      <vt:lpstr>NTPreCursive</vt:lpstr>
      <vt:lpstr>NTPrintk</vt:lpstr>
      <vt:lpstr>Papyrus</vt:lpstr>
      <vt:lpstr>Segoe Print</vt:lpstr>
      <vt:lpstr>Segoe Script</vt:lpstr>
      <vt:lpstr>Times New Roman</vt:lpstr>
      <vt:lpstr>Parallax</vt:lpstr>
      <vt:lpstr>Meet the teacher</vt:lpstr>
      <vt:lpstr>Who are we?</vt:lpstr>
      <vt:lpstr>Main School Priorities for the coming year</vt:lpstr>
      <vt:lpstr>Through our curriculum we are …</vt:lpstr>
      <vt:lpstr>Culture Crew</vt:lpstr>
      <vt:lpstr>PowerPoint Presentation</vt:lpstr>
      <vt:lpstr>PowerPoint Presentation</vt:lpstr>
      <vt:lpstr>PowerPoint Presentation</vt:lpstr>
      <vt:lpstr>Forest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Headteacher</dc:creator>
  <cp:lastModifiedBy>Jess Ryder</cp:lastModifiedBy>
  <cp:revision>241</cp:revision>
  <cp:lastPrinted>2017-08-15T12:20:45Z</cp:lastPrinted>
  <dcterms:created xsi:type="dcterms:W3CDTF">2017-08-15T11:36:18Z</dcterms:created>
  <dcterms:modified xsi:type="dcterms:W3CDTF">2025-09-08T16:32:06Z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0x010100837C228BA247FF4FB4E56A30FD65EAA0</vt:lpwstr>
  </property>
</Properties>
</file>