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6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2DEE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7" autoAdjust="0"/>
    <p:restoredTop sz="94660"/>
  </p:normalViewPr>
  <p:slideViewPr>
    <p:cSldViewPr snapToGrid="0" showGuides="1">
      <p:cViewPr varScale="1">
        <p:scale>
          <a:sx n="88" d="100"/>
          <a:sy n="88" d="100"/>
        </p:scale>
        <p:origin x="87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09728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91648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7601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37067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3132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1276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4866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91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4652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2766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528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114F384-F82C-48F9-80D3-B3372C3C815B}" type="datetimeFigureOut">
              <a:rPr lang="en-GB" smtClean="0"/>
              <a:t>14/05/2025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D35B3B-FD80-46AF-BD8E-B782AA5A5C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251037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27764118"/>
              </p:ext>
            </p:extLst>
          </p:nvPr>
        </p:nvGraphicFramePr>
        <p:xfrm>
          <a:off x="174175" y="125542"/>
          <a:ext cx="8803953" cy="64041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7245">
                  <a:extLst>
                    <a:ext uri="{9D8B030D-6E8A-4147-A177-3AD203B41FA5}">
                      <a16:colId xmlns:a16="http://schemas.microsoft.com/office/drawing/2014/main" val="3732485975"/>
                    </a:ext>
                  </a:extLst>
                </a:gridCol>
                <a:gridCol w="1367245">
                  <a:extLst>
                    <a:ext uri="{9D8B030D-6E8A-4147-A177-3AD203B41FA5}">
                      <a16:colId xmlns:a16="http://schemas.microsoft.com/office/drawing/2014/main" val="2663010172"/>
                    </a:ext>
                  </a:extLst>
                </a:gridCol>
                <a:gridCol w="1367245">
                  <a:extLst>
                    <a:ext uri="{9D8B030D-6E8A-4147-A177-3AD203B41FA5}">
                      <a16:colId xmlns:a16="http://schemas.microsoft.com/office/drawing/2014/main" val="2596230810"/>
                    </a:ext>
                  </a:extLst>
                </a:gridCol>
                <a:gridCol w="592182">
                  <a:extLst>
                    <a:ext uri="{9D8B030D-6E8A-4147-A177-3AD203B41FA5}">
                      <a16:colId xmlns:a16="http://schemas.microsoft.com/office/drawing/2014/main" val="3617845905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3777712833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1858429822"/>
                    </a:ext>
                  </a:extLst>
                </a:gridCol>
                <a:gridCol w="1370012">
                  <a:extLst>
                    <a:ext uri="{9D8B030D-6E8A-4147-A177-3AD203B41FA5}">
                      <a16:colId xmlns:a16="http://schemas.microsoft.com/office/drawing/2014/main" val="3710619785"/>
                    </a:ext>
                  </a:extLst>
                </a:gridCol>
              </a:tblGrid>
              <a:tr h="368190">
                <a:tc gridSpan="3">
                  <a:txBody>
                    <a:bodyPr/>
                    <a:lstStyle/>
                    <a:p>
                      <a:pPr algn="ctr"/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A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RE</a:t>
                      </a:r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Cycle</a:t>
                      </a:r>
                      <a:r>
                        <a:rPr lang="en-US" baseline="0" dirty="0"/>
                        <a:t> B</a:t>
                      </a:r>
                      <a:endParaRPr lang="en-GB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49755913"/>
                  </a:ext>
                </a:extLst>
              </a:tr>
              <a:tr h="281041"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Year</a:t>
                      </a:r>
                      <a:r>
                        <a:rPr lang="en-US" sz="1400" baseline="0" dirty="0"/>
                        <a:t> 1/2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Year</a:t>
                      </a:r>
                      <a:r>
                        <a:rPr lang="en-US" sz="1400" baseline="0" dirty="0"/>
                        <a:t> 3/4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Year</a:t>
                      </a:r>
                      <a:r>
                        <a:rPr lang="en-US" sz="1400" baseline="0" dirty="0"/>
                        <a:t> 5/6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Year</a:t>
                      </a:r>
                      <a:r>
                        <a:rPr lang="en-US" sz="1400" baseline="0" dirty="0"/>
                        <a:t> 1/2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400" dirty="0"/>
                        <a:t>Year</a:t>
                      </a:r>
                      <a:r>
                        <a:rPr lang="en-US" sz="1400" baseline="0" dirty="0"/>
                        <a:t> 3/4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/>
                        <a:t>Year</a:t>
                      </a:r>
                      <a:r>
                        <a:rPr lang="en-US" sz="1400" baseline="0" dirty="0"/>
                        <a:t> 5/6</a:t>
                      </a:r>
                      <a:endParaRPr lang="en-GB" sz="1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953429436"/>
                  </a:ext>
                </a:extLst>
              </a:tr>
              <a:tr h="999284">
                <a:tc>
                  <a:txBody>
                    <a:bodyPr/>
                    <a:lstStyle/>
                    <a:p>
                      <a:pPr marL="64008" marR="0" indent="0" algn="l" rtl="0" eaLnBrk="1" fontAlgn="auto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17 </a:t>
                      </a:r>
                      <a:r>
                        <a:rPr lang="en-US" sz="800" b="1" i="0" u="none" strike="noStrike" kern="1200" spc="-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Who</a:t>
                      </a:r>
                      <a:r>
                        <a:rPr lang="en-US" sz="800" b="1" i="0" u="none" strike="noStrike" kern="1200" spc="-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is</a:t>
                      </a:r>
                      <a:r>
                        <a:rPr lang="en-US" sz="800" b="1" i="0" u="none" strike="noStrike" kern="1200" spc="-1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Muslim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and</a:t>
                      </a:r>
                      <a:r>
                        <a:rPr lang="en-US" sz="800" b="1" i="0" u="none" strike="noStrike" kern="1200" spc="-1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how</a:t>
                      </a:r>
                      <a:r>
                        <a:rPr lang="en-US" sz="800" b="1" i="0" u="none" strike="noStrike" kern="1200" spc="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</a:t>
                      </a:r>
                      <a:r>
                        <a:rPr lang="en-US" sz="800" b="1" i="0" u="none" strike="noStrike" kern="1200" spc="-2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they</a:t>
                      </a:r>
                      <a:r>
                        <a:rPr lang="en-US" sz="800" b="1" i="0" u="none" strike="noStrike" kern="1200" spc="0" baseline="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l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ive?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1" i="1" u="none" strike="noStrike" kern="1200" spc="-1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[Islam:God/Tawhid/ibadah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1" i="1" u="none" strike="noStrike" kern="1200" spc="-1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/im</a:t>
                      </a:r>
                      <a:r>
                        <a:rPr lang="en-US" sz="800" b="1" i="1" u="none" strike="noStrike" kern="1200" spc="-2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an]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cs typeface="Arial" panose="020B0604020202020204" pitchFamily="34" charset="0"/>
                        </a:rPr>
                        <a:t>Unit 20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  <a:cs typeface="Arial" panose="020B0604020202020204" pitchFamily="34" charset="0"/>
                        </a:rPr>
                        <a:t> 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cs typeface="Arial" panose="020B0604020202020204" pitchFamily="34" charset="0"/>
                        </a:rPr>
                        <a:t>What is the ‘Trinity’ and why is it important for Christians?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marR="0" indent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i="1" u="none" strike="noStrike" kern="1200" spc="-1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[Christianity:</a:t>
                      </a:r>
                      <a:r>
                        <a:rPr lang="en-US" sz="800" b="0" i="0" u="none" strike="noStrike" kern="1200" spc="0" baseline="0">
                          <a:solidFill>
                            <a:schemeClr val="tx1"/>
                          </a:solidFill>
                          <a:effectLst/>
                          <a:latin typeface="Arial MT"/>
                          <a:cs typeface="Arial" panose="020B0604020202020204" pitchFamily="34" charset="0"/>
                        </a:rPr>
                        <a:t> God/Incarnation</a:t>
                      </a:r>
                      <a:r>
                        <a:rPr lang="en-US" sz="800" b="1" i="1" u="none" strike="noStrike" kern="1200" spc="-1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34 </a:t>
                      </a:r>
                      <a:r>
                        <a:rPr lang="en-US" sz="8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Creation and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science: conflicting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and complementary?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[Christianity: People of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God]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Unit 1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90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11 </a:t>
                      </a:r>
                      <a:r>
                        <a:rPr lang="en-US" sz="800" b="1" i="0" u="none" strike="noStrike" kern="1200" spc="-1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What</a:t>
                      </a:r>
                      <a:r>
                        <a:rPr lang="en-US" sz="800" b="1" i="0" u="none" strike="noStrike" kern="12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does</a:t>
                      </a:r>
                      <a:r>
                        <a:rPr lang="en-US" sz="800" b="1" i="0" u="none" strike="noStrike" kern="12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 spc="-25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it mean to belong</a:t>
                      </a:r>
                      <a:r>
                        <a:rPr lang="en-US" sz="800" b="1" i="0" u="none" strike="noStrike" kern="1200" spc="-25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to a faith community?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90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1" i="1" u="none" strike="noStrike" kern="12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[Thematic]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23  </a:t>
                      </a:r>
                      <a:r>
                        <a:rPr lang="en-US" sz="800" b="1" i="0" u="none" strike="noStrike" kern="1200" spc="-2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What</a:t>
                      </a:r>
                      <a:r>
                        <a:rPr lang="en-US" sz="800" b="1" i="0" u="none" strike="noStrike" kern="1200" spc="-5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 spc="-35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 Christians learn from the creation story?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1" i="1" u="none" strike="noStrike" kern="12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[Creation/Fall]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31 </a:t>
                      </a:r>
                      <a:r>
                        <a:rPr lang="en-US" sz="8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What does it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mean if Christians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believe God is holy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and loving?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[Christianity: God]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5884396"/>
                  </a:ext>
                </a:extLst>
              </a:tr>
              <a:tr h="912702"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8 </a:t>
                      </a:r>
                      <a:r>
                        <a:rPr lang="en-US" sz="800" b="0" i="0" u="none" strike="noStrike" kern="1200" spc="-1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0" i="0" u="none" strike="noStrike" kern="1200" spc="-15" baseline="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Why</a:t>
                      </a:r>
                      <a:r>
                        <a:rPr lang="en-US" sz="800" b="1" i="0" u="none" strike="noStrike" kern="1200" spc="-2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 spc="-2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does Christmas matter to Christians?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 spc="-1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[Christianity:Incarnation]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27  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What do Hindus believe God is like?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7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[Hinduism:Brahman/atman]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42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 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Why do some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people believe in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God and some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people not?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[Thematic]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Unit 2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endParaRPr lang="en-GB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90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10 </a:t>
                      </a:r>
                      <a:r>
                        <a:rPr lang="en-US" sz="800" b="0" i="0" u="none" strike="noStrike" kern="1200" spc="-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What</a:t>
                      </a:r>
                      <a:r>
                        <a:rPr lang="en-US" sz="800" b="1" i="0" u="none" strike="noStrike" kern="1200" spc="-5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 spc="-25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 Christians believe God is like?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90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[Christianity:</a:t>
                      </a:r>
                      <a:r>
                        <a:rPr lang="en-US" sz="800" b="0" i="1" u="none" strike="noStrike" kern="1200" spc="-65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0" i="1" u="none" strike="noStrike" kern="1200" spc="-2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God]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19 </a:t>
                      </a:r>
                      <a:r>
                        <a:rPr lang="en-US" sz="800" b="0" i="0" u="none" strike="noStrike" kern="1200" spc="-1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What</a:t>
                      </a:r>
                      <a:r>
                        <a:rPr lang="en-US" sz="800" b="1" i="0" u="none" strike="noStrike" kern="12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is</a:t>
                      </a:r>
                      <a:r>
                        <a:rPr lang="en-US" sz="800" b="1" i="0" u="none" strike="noStrike" kern="1200" spc="-15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it</a:t>
                      </a:r>
                      <a:r>
                        <a:rPr lang="en-US" sz="800" b="1" i="0" u="none" strike="noStrike" kern="1200" spc="-5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 spc="-2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like for someone to follow God?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 spc="-2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[God]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32 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What does it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mean to be a Muslim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in Britain today?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[Islam: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Tawhid/iman/ibadah]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7685463"/>
                  </a:ext>
                </a:extLst>
              </a:tr>
              <a:tr h="983644"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90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15</a:t>
                      </a:r>
                      <a:r>
                        <a:rPr lang="en-US" sz="800" b="0" i="0" u="none" strike="noStrike" kern="1200" spc="-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0" i="0" u="none" strike="noStrike" kern="1200" spc="-5" baseline="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Who</a:t>
                      </a:r>
                      <a:r>
                        <a:rPr lang="en-US" sz="800" b="1" i="0" u="none" strike="noStrike" kern="1200" spc="-1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is a</a:t>
                      </a:r>
                      <a:r>
                        <a:rPr lang="en-US" sz="800" b="1" i="0" u="none" strike="noStrike" kern="1200" spc="-1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Muslim and</a:t>
                      </a:r>
                      <a:r>
                        <a:rPr lang="en-US" sz="800" b="1" i="0" u="none" strike="noStrike" kern="1200" spc="-10" baseline="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how do they live? Part 2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 spc="-1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[Islam:God/Tawhid/ibadah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 spc="-1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/im</a:t>
                      </a:r>
                      <a:r>
                        <a:rPr lang="en-US" sz="800" b="0" i="1" u="none" strike="noStrike" kern="1200" spc="-2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an]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29 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What does it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mean to be</a:t>
                      </a:r>
                      <a:r>
                        <a:rPr lang="en-US" sz="8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Hindu in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Britain today?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[Hinduism: Dharma]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39 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Why do Hindus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want to be good?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[Hinduism: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Brahman/atman]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Unit 3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90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9</a:t>
                      </a:r>
                      <a:r>
                        <a:rPr lang="en-US" sz="800" b="0" i="0" u="none" strike="noStrike" kern="1200" spc="-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0" i="0" u="none" strike="noStrike" kern="1200" spc="-5" baseline="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Who</a:t>
                      </a:r>
                      <a:r>
                        <a:rPr lang="en-US" sz="800" b="1" i="0" u="none" strike="noStrike" kern="12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is </a:t>
                      </a:r>
                      <a:r>
                        <a:rPr lang="en-US" sz="800" b="1" i="0" u="none" strike="noStrike" kern="12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Jewish and how do they live?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[Judaism:God/Torah/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People]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21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How do festivals and worship show what matters to a Muslim?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[Islam : Ibadah]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38 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Why do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Christians</a:t>
                      </a:r>
                      <a:r>
                        <a:rPr lang="en-US" sz="8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believe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Jesus was the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Messiah?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[Christianity: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Incarnation]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5675648"/>
                  </a:ext>
                </a:extLst>
              </a:tr>
              <a:tr h="915714"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16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Why does Easter</a:t>
                      </a:r>
                      <a:r>
                        <a:rPr lang="en-US" sz="8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m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atter to Christians?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6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[Christianity: Salvation]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28 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Why do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Christians call the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d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ay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Jesus died ‘Good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Friday’?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[Christianity: Salvation]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40  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What difference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d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oes the resurrection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make to Christians?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[Christianity: Salvation]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Unit 4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14 </a:t>
                      </a:r>
                      <a:r>
                        <a:rPr lang="en-US" sz="800" b="0" i="0" u="none" strike="noStrike" kern="1200" spc="-1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0" i="0" u="none" strike="noStrike" kern="1200" spc="-10" baseline="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What</a:t>
                      </a:r>
                      <a:r>
                        <a:rPr lang="en-US" sz="800" b="1" i="0" u="none" strike="noStrike" kern="1200" spc="-5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is</a:t>
                      </a:r>
                      <a:r>
                        <a:rPr lang="en-US" sz="800" b="1" i="0" u="none" strike="noStrike" kern="12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n-US" sz="800" b="1" i="0" u="none" strike="noStrike" kern="1200" spc="-15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‘good news’ Christians believe Jesus brings?</a:t>
                      </a:r>
                      <a:r>
                        <a:rPr lang="en-US" sz="800" b="1" i="0" u="none" strike="noStrike" kern="1200" spc="-10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Part 2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[Christianity:</a:t>
                      </a:r>
                      <a:r>
                        <a:rPr lang="en-US" sz="800" b="0" i="1" u="none" strike="noStrike" kern="1200" spc="-45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0" i="1" u="none" strike="noStrike" kern="12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Gospel]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 22 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How </a:t>
                      </a:r>
                      <a:r>
                        <a:rPr lang="en-US" sz="800" b="1" i="0" u="none" strike="noStrike" kern="1200" spc="-25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 festivals and  worship shop what matters to Jewish people?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[Judaism God/Torah]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33 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Why is the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Torah so important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to Jewish people?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[Judaism: God/Torah]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5261651"/>
                  </a:ext>
                </a:extLst>
              </a:tr>
              <a:tr h="983644"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13 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What</a:t>
                      </a:r>
                      <a:r>
                        <a:rPr lang="en-US" sz="800" b="1" i="0" u="none" strike="noStrike" kern="1200" spc="-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is</a:t>
                      </a:r>
                      <a:r>
                        <a:rPr lang="en-US" sz="800" b="1" i="0" u="none" strike="noStrike" kern="1200" spc="-1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the</a:t>
                      </a:r>
                      <a:r>
                        <a:rPr lang="en-US" sz="800" b="1" i="0" u="none" strike="noStrike" kern="1200" spc="-1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 spc="-1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‘good news’ Christians believe Jesus brings?</a:t>
                      </a:r>
                      <a:r>
                        <a:rPr lang="en-US" sz="800" b="1" i="0" u="none" strike="noStrike" kern="1200" spc="-10" baseline="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Part 1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[Christianity:</a:t>
                      </a:r>
                      <a:r>
                        <a:rPr lang="en-US" sz="800" b="0" i="1" u="none" strike="noStrike" kern="1200" spc="-4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0" i="1" u="none" strike="noStrike" kern="1200" spc="-1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Gospel]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26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 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For Christians,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when Jesus left,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what was the impact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of Pentecost?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[Christianity: Kingdom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of God]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41 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For Christians,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what kind of king is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Jesus?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[Christianity: Kingdom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of God]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algn="ctr"/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Unit 5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90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7 </a:t>
                      </a:r>
                      <a:r>
                        <a:rPr lang="en-US" sz="800" b="0" i="0" u="none" strike="noStrike" kern="1200" spc="-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Who </a:t>
                      </a:r>
                      <a:r>
                        <a:rPr lang="en-US" sz="800" b="1" i="0" u="none" strike="noStrike" kern="1200" spc="-25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do Christians</a:t>
                      </a:r>
                      <a:r>
                        <a:rPr lang="en-US" sz="800" b="1" i="0" u="none" strike="noStrike" kern="1200" spc="-25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say made the world?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90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[Christianity:</a:t>
                      </a:r>
                      <a:r>
                        <a:rPr lang="en-US" sz="800" b="0" i="1" u="none" strike="noStrike" kern="1200" spc="-3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0" i="1" u="none" strike="noStrike" kern="12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Creation]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25 </a:t>
                      </a:r>
                      <a:r>
                        <a:rPr lang="en-US" sz="800" b="0" i="0" u="none" strike="noStrike" kern="1200" spc="-25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What</a:t>
                      </a:r>
                      <a:r>
                        <a:rPr lang="en-US" sz="800" b="1" i="0" u="none" strike="noStrike" kern="1200" spc="-5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kind</a:t>
                      </a:r>
                      <a:r>
                        <a:rPr lang="en-US" sz="800" b="1" i="0" u="none" strike="noStrike" kern="12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en-US" sz="800" b="1" i="0" u="none" strike="noStrike" kern="1200" spc="-25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of world did Jesus want?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[Christianity :Gospel]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37 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H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ow do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Christians decide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how to live? ‘What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would Jesus do’?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[Christians: Gospel]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25211013"/>
                  </a:ext>
                </a:extLst>
              </a:tr>
              <a:tr h="904015"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18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 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What makes some places sacred</a:t>
                      </a:r>
                      <a:r>
                        <a:rPr lang="en-US" sz="800" b="1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to believers?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[Thematic]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30  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How and why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do people try to mark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the significant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events of life?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[Thematic]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35  </a:t>
                      </a:r>
                      <a:r>
                        <a:rPr lang="en-US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How can following</a:t>
                      </a:r>
                      <a:r>
                        <a:rPr lang="en-US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God bring Freedom and</a:t>
                      </a:r>
                      <a:r>
                        <a:rPr lang="en-US" sz="800" b="1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Justice ?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[Thematic]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b="0" dirty="0">
                          <a:solidFill>
                            <a:schemeClr val="tx1"/>
                          </a:solidFill>
                          <a:latin typeface="+mn-lt"/>
                        </a:rPr>
                        <a:t>Unit 6</a:t>
                      </a:r>
                      <a:endParaRPr lang="en-GB" sz="14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D2DEEF"/>
                    </a:solidFill>
                  </a:tcPr>
                </a:tc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90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12 </a:t>
                      </a:r>
                      <a:r>
                        <a:rPr lang="en-US" sz="800" b="0" i="0" u="none" strike="noStrike" kern="1200" baseline="0">
                          <a:solidFill>
                            <a:schemeClr val="tx1"/>
                          </a:solidFill>
                          <a:effectLst/>
                          <a:latin typeface="Arial MT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 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How should</a:t>
                      </a:r>
                      <a:r>
                        <a:rPr lang="en-US" sz="800" b="1" i="0" u="none" strike="noStrike" kern="1200" spc="-4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we care </a:t>
                      </a:r>
                      <a:r>
                        <a:rPr lang="en-US" sz="800" b="1" i="0" u="none" strike="noStrike" kern="1200" spc="-25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for</a:t>
                      </a:r>
                      <a:r>
                        <a:rPr lang="en-US" sz="800" b="1" i="0" u="none" strike="noStrike" kern="1200" spc="-25" baseline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the world and for others, and why does it matter?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marR="0" indent="0" algn="l" rtl="0" eaLnBrk="1" fontAlgn="auto" latinLnBrk="0" hangingPunct="1">
                        <a:lnSpc>
                          <a:spcPts val="1190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 spc="-1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[Thematic]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64008" algn="l" rtl="0" eaLnBrk="1" fontAlgn="t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Unit 24</a:t>
                      </a:r>
                      <a:r>
                        <a:rPr lang="en-US" sz="800" b="1" i="0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Times New Roman" panose="02020603050405020304" pitchFamily="18" charset="0"/>
                        </a:rPr>
                        <a:t>  How and why do people try to make the world a better place?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64008" algn="l" rtl="0" eaLnBrk="1" fontAlgn="t" latinLnBrk="0" hangingPunct="1">
                        <a:lnSpc>
                          <a:spcPts val="1185"/>
                        </a:lnSpc>
                        <a:spcBef>
                          <a:spcPts val="475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Arial" panose="020B0604020202020204" pitchFamily="34" charset="0"/>
                          <a:cs typeface="Arial" panose="020B0604020202020204" pitchFamily="34" charset="0"/>
                        </a:rPr>
                        <a:t> [Thematic]</a:t>
                      </a:r>
                      <a:endParaRPr lang="en-US" sz="1800" b="0" i="0" u="none" strike="noStrike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Unit 36 </a:t>
                      </a:r>
                      <a:r>
                        <a:rPr lang="en-US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 </a:t>
                      </a:r>
                      <a:r>
                        <a:rPr lang="en-US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What matters</a:t>
                      </a:r>
                      <a:r>
                        <a:rPr lang="en-US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most to Humanists</a:t>
                      </a:r>
                      <a:r>
                        <a:rPr lang="en-US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1" i="0" u="none" strike="noStrike" kern="120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and Christians?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  <a:p>
                      <a:pPr marL="0" algn="l" rtl="0" eaLnBrk="1" fontAlgn="t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8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[Non-religious</a:t>
                      </a:r>
                      <a:r>
                        <a:rPr lang="en-US" sz="800" b="0" i="0" u="none" strike="noStrike" kern="1200" baseline="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 </a:t>
                      </a:r>
                      <a:r>
                        <a:rPr lang="en-US" sz="800" b="0" i="1" u="none" strike="noStrike" kern="1200" dirty="0">
                          <a:solidFill>
                            <a:schemeClr val="tx1"/>
                          </a:solidFill>
                          <a:effectLst/>
                          <a:latin typeface="Arial MT"/>
                        </a:rPr>
                        <a:t>worldviews]</a:t>
                      </a:r>
                      <a:endParaRPr lang="en-US" sz="1800" b="0" i="0" u="none" strike="noStrike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45720" marR="4572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8939413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87952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5e035bb-e01b-48a9-826c-77d8f058c9c8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22CF09E4B91874FB861AEDD29EA724D" ma:contentTypeVersion="13" ma:contentTypeDescription="Create a new document." ma:contentTypeScope="" ma:versionID="fa6c05a8abb1f7fdcc5eb80dcb7172c4">
  <xsd:schema xmlns:xsd="http://www.w3.org/2001/XMLSchema" xmlns:xs="http://www.w3.org/2001/XMLSchema" xmlns:p="http://schemas.microsoft.com/office/2006/metadata/properties" xmlns:ns2="35e035bb-e01b-48a9-826c-77d8f058c9c8" xmlns:ns3="57c3d8bd-9aa9-47ab-94cf-36ad7baace26" targetNamespace="http://schemas.microsoft.com/office/2006/metadata/properties" ma:root="true" ma:fieldsID="d799d58da1d9edc54183813669d49679" ns2:_="" ns3:_="">
    <xsd:import namespace="35e035bb-e01b-48a9-826c-77d8f058c9c8"/>
    <xsd:import namespace="57c3d8bd-9aa9-47ab-94cf-36ad7baace2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LengthInSeconds" minOccurs="0"/>
                <xsd:element ref="ns2:MediaServiceSearchPropertie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e035bb-e01b-48a9-826c-77d8f058c9c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bc14f5-2dd4-4080-9c68-602a155cfb7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2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c3d8bd-9aa9-47ab-94cf-36ad7baace26" elementFormDefault="qualified">
    <xsd:import namespace="http://schemas.microsoft.com/office/2006/documentManagement/types"/>
    <xsd:import namespace="http://schemas.microsoft.com/office/infopath/2007/PartnerControls"/>
    <xsd:element name="SharedWithUsers" ma:index="1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382B941-E03E-4591-AA76-D5AA7100CAE4}">
  <ds:schemaRefs>
    <ds:schemaRef ds:uri="http://purl.org/dc/elements/1.1/"/>
    <ds:schemaRef ds:uri="9047c28b-5e1a-491c-839b-29bef4f8d54e"/>
    <ds:schemaRef ds:uri="http://purl.org/dc/terms/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7f8fef0f-951a-408c-94ae-365418e88c81"/>
    <ds:schemaRef ds:uri="http://schemas.microsoft.com/office/2006/metadata/properties"/>
    <ds:schemaRef ds:uri="http://www.w3.org/XML/1998/namespace"/>
    <ds:schemaRef ds:uri="http://purl.org/dc/dcmitype/"/>
    <ds:schemaRef ds:uri="35e035bb-e01b-48a9-826c-77d8f058c9c8"/>
  </ds:schemaRefs>
</ds:datastoreItem>
</file>

<file path=customXml/itemProps2.xml><?xml version="1.0" encoding="utf-8"?>
<ds:datastoreItem xmlns:ds="http://schemas.openxmlformats.org/officeDocument/2006/customXml" ds:itemID="{D0138F13-D73F-4904-8EB2-809616B1F1B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5e035bb-e01b-48a9-826c-77d8f058c9c8"/>
    <ds:schemaRef ds:uri="57c3d8bd-9aa9-47ab-94cf-36ad7baace2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60FB3E54-FD39-4C71-8333-AADAC923A1B6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</TotalTime>
  <Words>648</Words>
  <Application>Microsoft Office PowerPoint</Application>
  <PresentationFormat>On-screen Show (4:3)</PresentationFormat>
  <Paragraphs>104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Lindsay Rylands</dc:creator>
  <cp:lastModifiedBy>Lindsay Rylands</cp:lastModifiedBy>
  <cp:revision>22</cp:revision>
  <dcterms:created xsi:type="dcterms:W3CDTF">2024-08-20T16:45:13Z</dcterms:created>
  <dcterms:modified xsi:type="dcterms:W3CDTF">2025-05-14T17:50:48Z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0x010100F22CF09E4B91874FB861AEDD29EA724D</vt:lpwstr>
  </property>
</Properties>
</file>