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6" r:id="rId5"/>
    <p:sldId id="256" r:id="rId6"/>
    <p:sldId id="257" r:id="rId7"/>
    <p:sldId id="258" r:id="rId8"/>
    <p:sldId id="259" r:id="rId9"/>
    <p:sldId id="262" r:id="rId10"/>
    <p:sldId id="260" r:id="rId11"/>
    <p:sldId id="261" r:id="rId12"/>
    <p:sldId id="263" r:id="rId13"/>
    <p:sldId id="264" r:id="rId14"/>
    <p:sldId id="265"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377BDD-7130-BAD0-C0C8-D5F931D328CC}" v="7" dt="2021-10-19T11:59:19.795"/>
    <p1510:client id="{A6012555-737A-AB69-D7AD-01A560C74E34}" v="838" dt="2020-10-06T18:54:30.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21" d="100"/>
          <a:sy n="121" d="100"/>
        </p:scale>
        <p:origin x="132"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B8C4946-F8EA-43AE-BD72-4CA6DE01DF57}" type="datetimeFigureOut">
              <a:rPr lang="en-GB" smtClean="0"/>
              <a:t>08/03/2023</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158979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C4946-F8EA-43AE-BD72-4CA6DE01DF57}"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99755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C4946-F8EA-43AE-BD72-4CA6DE01DF57}"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220035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C4946-F8EA-43AE-BD72-4CA6DE01DF57}"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864A1-BB14-4283-BE50-E9DC6F989B2F}"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9982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C4946-F8EA-43AE-BD72-4CA6DE01DF57}"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1515800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B8C4946-F8EA-43AE-BD72-4CA6DE01DF57}" type="datetimeFigureOut">
              <a:rPr lang="en-GB" smtClean="0"/>
              <a:t>08/03/2023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1898676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B8C4946-F8EA-43AE-BD72-4CA6DE01DF57}" type="datetimeFigureOut">
              <a:rPr lang="en-GB" smtClean="0"/>
              <a:t>08/03/2023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1065249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C4946-F8EA-43AE-BD72-4CA6DE01DF57}"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326189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C4946-F8EA-43AE-BD72-4CA6DE01DF57}"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268923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C4946-F8EA-43AE-BD72-4CA6DE01DF57}"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203301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C4946-F8EA-43AE-BD72-4CA6DE01DF57}"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220343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8C4946-F8EA-43AE-BD72-4CA6DE01DF57}"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175789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C4946-F8EA-43AE-BD72-4CA6DE01DF57}" type="datetimeFigureOut">
              <a:rPr lang="en-GB" smtClean="0"/>
              <a:t>08/03/2023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12343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8C4946-F8EA-43AE-BD72-4CA6DE01DF57}" type="datetimeFigureOut">
              <a:rPr lang="en-GB" smtClean="0"/>
              <a:t>08/03/2023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406208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C4946-F8EA-43AE-BD72-4CA6DE01DF57}" type="datetimeFigureOut">
              <a:rPr lang="en-GB" smtClean="0"/>
              <a:t>08/03/2023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395948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C4946-F8EA-43AE-BD72-4CA6DE01DF57}"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273989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C4946-F8EA-43AE-BD72-4CA6DE01DF57}"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864A1-BB14-4283-BE50-E9DC6F989B2F}" type="slidenum">
              <a:rPr lang="en-GB" smtClean="0"/>
              <a:t>‹#›</a:t>
            </a:fld>
            <a:endParaRPr lang="en-GB"/>
          </a:p>
        </p:txBody>
      </p:sp>
    </p:spTree>
    <p:extLst>
      <p:ext uri="{BB962C8B-B14F-4D97-AF65-F5344CB8AC3E}">
        <p14:creationId xmlns:p14="http://schemas.microsoft.com/office/powerpoint/2010/main" val="78329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8C4946-F8EA-43AE-BD72-4CA6DE01DF57}" type="datetimeFigureOut">
              <a:rPr lang="en-GB" smtClean="0"/>
              <a:t>08/03/2023</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18864A1-BB14-4283-BE50-E9DC6F989B2F}" type="slidenum">
              <a:rPr lang="en-GB" smtClean="0"/>
              <a:t>‹#›</a:t>
            </a:fld>
            <a:endParaRPr lang="en-GB"/>
          </a:p>
        </p:txBody>
      </p:sp>
    </p:spTree>
    <p:extLst>
      <p:ext uri="{BB962C8B-B14F-4D97-AF65-F5344CB8AC3E}">
        <p14:creationId xmlns:p14="http://schemas.microsoft.com/office/powerpoint/2010/main" val="42719943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CE44-6388-4293-A9AF-D66C3769F140}"/>
              </a:ext>
            </a:extLst>
          </p:cNvPr>
          <p:cNvSpPr>
            <a:spLocks noGrp="1"/>
          </p:cNvSpPr>
          <p:nvPr>
            <p:ph type="ctrTitle"/>
          </p:nvPr>
        </p:nvSpPr>
        <p:spPr/>
        <p:txBody>
          <a:bodyPr/>
          <a:lstStyle/>
          <a:p>
            <a:pPr algn="ctr"/>
            <a:r>
              <a:rPr lang="en-US" dirty="0"/>
              <a:t>Year 2 Curriculum Parents Meeting</a:t>
            </a:r>
          </a:p>
        </p:txBody>
      </p:sp>
      <p:sp>
        <p:nvSpPr>
          <p:cNvPr id="3" name="Subtitle 2">
            <a:extLst>
              <a:ext uri="{FF2B5EF4-FFF2-40B4-BE49-F238E27FC236}">
                <a16:creationId xmlns:a16="http://schemas.microsoft.com/office/drawing/2014/main" id="{DB9EA0B0-6EA4-494A-823F-3E53B20963C9}"/>
              </a:ext>
            </a:extLst>
          </p:cNvPr>
          <p:cNvSpPr>
            <a:spLocks noGrp="1"/>
          </p:cNvSpPr>
          <p:nvPr>
            <p:ph type="subTitle" idx="1"/>
          </p:nvPr>
        </p:nvSpPr>
        <p:spPr/>
        <p:txBody>
          <a:bodyPr vert="horz" lIns="91440" tIns="45720" rIns="91440" bIns="45720" rtlCol="0" anchor="t">
            <a:normAutofit/>
          </a:bodyPr>
          <a:lstStyle/>
          <a:p>
            <a:pPr algn="ctr"/>
            <a:r>
              <a:rPr lang="en-US" dirty="0"/>
              <a:t>2022-2023</a:t>
            </a:r>
          </a:p>
        </p:txBody>
      </p:sp>
    </p:spTree>
    <p:extLst>
      <p:ext uri="{BB962C8B-B14F-4D97-AF65-F5344CB8AC3E}">
        <p14:creationId xmlns:p14="http://schemas.microsoft.com/office/powerpoint/2010/main" val="2895283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AE43-2C32-4351-983B-E9D7F26D8C30}"/>
              </a:ext>
            </a:extLst>
          </p:cNvPr>
          <p:cNvSpPr>
            <a:spLocks noGrp="1"/>
          </p:cNvSpPr>
          <p:nvPr>
            <p:ph type="title"/>
          </p:nvPr>
        </p:nvSpPr>
        <p:spPr/>
        <p:txBody>
          <a:bodyPr/>
          <a:lstStyle/>
          <a:p>
            <a:r>
              <a:rPr lang="en-GB" dirty="0"/>
              <a:t>How can you support your child</a:t>
            </a:r>
          </a:p>
        </p:txBody>
      </p:sp>
      <p:sp>
        <p:nvSpPr>
          <p:cNvPr id="3" name="Content Placeholder 2">
            <a:extLst>
              <a:ext uri="{FF2B5EF4-FFF2-40B4-BE49-F238E27FC236}">
                <a16:creationId xmlns:a16="http://schemas.microsoft.com/office/drawing/2014/main" id="{384B80A8-F5EC-4B88-BC7B-B60DE85167FD}"/>
              </a:ext>
            </a:extLst>
          </p:cNvPr>
          <p:cNvSpPr>
            <a:spLocks noGrp="1"/>
          </p:cNvSpPr>
          <p:nvPr>
            <p:ph idx="1"/>
          </p:nvPr>
        </p:nvSpPr>
        <p:spPr>
          <a:xfrm>
            <a:off x="1141413" y="1670756"/>
            <a:ext cx="9905999" cy="4684889"/>
          </a:xfrm>
        </p:spPr>
        <p:txBody>
          <a:bodyPr>
            <a:normAutofit fontScale="77500" lnSpcReduction="20000"/>
          </a:bodyPr>
          <a:lstStyle/>
          <a:p>
            <a:r>
              <a:rPr lang="en-GB" dirty="0"/>
              <a:t>First and foremost, support and reassure your child that there is nothing to worry about and that they should always just try their best with all aspects of their learning. Praise and encourage! Please do not mention the SATs week at home – but you can always ask them how their Secret Agent Training is going. </a:t>
            </a:r>
          </a:p>
          <a:p>
            <a:r>
              <a:rPr lang="en-GB" dirty="0"/>
              <a:t> Ensure your child has the best possible attendance at school. </a:t>
            </a:r>
          </a:p>
          <a:p>
            <a:r>
              <a:rPr lang="en-GB" dirty="0"/>
              <a:t>Support your child with any homework tasks. </a:t>
            </a:r>
          </a:p>
          <a:p>
            <a:r>
              <a:rPr lang="en-GB" dirty="0"/>
              <a:t>Reading, spelling and arithmetic (e.g. times tables) are always good to practise.</a:t>
            </a:r>
          </a:p>
          <a:p>
            <a:r>
              <a:rPr lang="en-GB" dirty="0"/>
              <a:t> Talk to your child about what they have learnt at school and what book(s) they are reading (the character, the plot, their opinion). </a:t>
            </a:r>
          </a:p>
          <a:p>
            <a:r>
              <a:rPr lang="en-GB" dirty="0"/>
              <a:t> Make sure your child has a good sleep and healthy breakfast every morning! </a:t>
            </a:r>
          </a:p>
          <a:p>
            <a:r>
              <a:rPr lang="en-GB" dirty="0"/>
              <a:t>If your child is concerned about ANY aspect of their learning please speak to me straight away – You can always email or fill in the class contact form if we can’t speak face to face – We are here to help and support your child.</a:t>
            </a:r>
          </a:p>
        </p:txBody>
      </p:sp>
    </p:spTree>
    <p:extLst>
      <p:ext uri="{BB962C8B-B14F-4D97-AF65-F5344CB8AC3E}">
        <p14:creationId xmlns:p14="http://schemas.microsoft.com/office/powerpoint/2010/main" val="219865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BF3F-F3E6-4684-97B1-F5BB5B146559}"/>
              </a:ext>
            </a:extLst>
          </p:cNvPr>
          <p:cNvSpPr>
            <a:spLocks noGrp="1"/>
          </p:cNvSpPr>
          <p:nvPr>
            <p:ph type="title"/>
          </p:nvPr>
        </p:nvSpPr>
        <p:spPr/>
        <p:txBody>
          <a:bodyPr/>
          <a:lstStyle/>
          <a:p>
            <a:r>
              <a:rPr lang="en-GB" dirty="0"/>
              <a:t>Please note</a:t>
            </a:r>
          </a:p>
        </p:txBody>
      </p:sp>
      <p:sp>
        <p:nvSpPr>
          <p:cNvPr id="3" name="Content Placeholder 2">
            <a:extLst>
              <a:ext uri="{FF2B5EF4-FFF2-40B4-BE49-F238E27FC236}">
                <a16:creationId xmlns:a16="http://schemas.microsoft.com/office/drawing/2014/main" id="{83BAF3E9-B256-4287-A6FD-6D34B1F0C623}"/>
              </a:ext>
            </a:extLst>
          </p:cNvPr>
          <p:cNvSpPr>
            <a:spLocks noGrp="1"/>
          </p:cNvSpPr>
          <p:nvPr>
            <p:ph idx="1"/>
          </p:nvPr>
        </p:nvSpPr>
        <p:spPr/>
        <p:txBody>
          <a:bodyPr/>
          <a:lstStyle/>
          <a:p>
            <a:r>
              <a:rPr lang="en-GB" dirty="0"/>
              <a:t>Whilst SATs are statutory, teachers will be assessing your child’s progress throughout the year. </a:t>
            </a:r>
          </a:p>
          <a:p>
            <a:r>
              <a:rPr lang="en-GB" dirty="0"/>
              <a:t>This means that the scores that your child achieves in the SATs are just one part of the assessment process. </a:t>
            </a:r>
          </a:p>
          <a:p>
            <a:r>
              <a:rPr lang="en-GB" dirty="0"/>
              <a:t>Your child’s final end of year results are determined by the teacher and not the tests!</a:t>
            </a:r>
          </a:p>
        </p:txBody>
      </p:sp>
    </p:spTree>
    <p:extLst>
      <p:ext uri="{BB962C8B-B14F-4D97-AF65-F5344CB8AC3E}">
        <p14:creationId xmlns:p14="http://schemas.microsoft.com/office/powerpoint/2010/main" val="2840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C057-32FE-4AFA-8E62-0B01FB1BC434}"/>
              </a:ext>
            </a:extLst>
          </p:cNvPr>
          <p:cNvSpPr>
            <a:spLocks noGrp="1"/>
          </p:cNvSpPr>
          <p:nvPr>
            <p:ph type="ctrTitle"/>
          </p:nvPr>
        </p:nvSpPr>
        <p:spPr>
          <a:xfrm>
            <a:off x="3014134" y="2517422"/>
            <a:ext cx="7969956" cy="1704622"/>
          </a:xfrm>
        </p:spPr>
        <p:txBody>
          <a:bodyPr>
            <a:normAutofit/>
          </a:bodyPr>
          <a:lstStyle/>
          <a:p>
            <a:r>
              <a:rPr lang="en-GB" dirty="0">
                <a:solidFill>
                  <a:srgbClr val="FF0000"/>
                </a:solidFill>
                <a:latin typeface="AR BLANCA" panose="02000000000000000000" pitchFamily="2" charset="0"/>
              </a:rPr>
              <a:t>S</a:t>
            </a:r>
            <a:r>
              <a:rPr lang="en-GB" dirty="0">
                <a:latin typeface="AR BLANCA" panose="02000000000000000000" pitchFamily="2" charset="0"/>
              </a:rPr>
              <a:t>ecret </a:t>
            </a:r>
            <a:r>
              <a:rPr lang="en-GB" dirty="0">
                <a:solidFill>
                  <a:srgbClr val="FF0000"/>
                </a:solidFill>
                <a:latin typeface="AR BLANCA" panose="02000000000000000000" pitchFamily="2" charset="0"/>
              </a:rPr>
              <a:t>A</a:t>
            </a:r>
            <a:r>
              <a:rPr lang="en-GB" dirty="0">
                <a:latin typeface="AR BLANCA" panose="02000000000000000000" pitchFamily="2" charset="0"/>
              </a:rPr>
              <a:t>gent </a:t>
            </a:r>
            <a:r>
              <a:rPr lang="en-GB" dirty="0">
                <a:solidFill>
                  <a:srgbClr val="FF0000"/>
                </a:solidFill>
                <a:latin typeface="AR BLANCA" panose="02000000000000000000" pitchFamily="2" charset="0"/>
              </a:rPr>
              <a:t>T</a:t>
            </a:r>
            <a:r>
              <a:rPr lang="en-GB" dirty="0">
                <a:latin typeface="AR BLANCA" panose="02000000000000000000" pitchFamily="2" charset="0"/>
              </a:rPr>
              <a:t>asks</a:t>
            </a:r>
          </a:p>
        </p:txBody>
      </p:sp>
      <p:sp>
        <p:nvSpPr>
          <p:cNvPr id="3" name="Subtitle 2">
            <a:extLst>
              <a:ext uri="{FF2B5EF4-FFF2-40B4-BE49-F238E27FC236}">
                <a16:creationId xmlns:a16="http://schemas.microsoft.com/office/drawing/2014/main" id="{7E0FA34C-C486-48C8-9C62-D3CCC7245C79}"/>
              </a:ext>
            </a:extLst>
          </p:cNvPr>
          <p:cNvSpPr>
            <a:spLocks noGrp="1"/>
          </p:cNvSpPr>
          <p:nvPr>
            <p:ph type="subTitle" idx="1"/>
          </p:nvPr>
        </p:nvSpPr>
        <p:spPr>
          <a:xfrm>
            <a:off x="3014134" y="4673600"/>
            <a:ext cx="5802488" cy="959556"/>
          </a:xfrm>
        </p:spPr>
        <p:txBody>
          <a:bodyPr>
            <a:normAutofit/>
          </a:bodyPr>
          <a:lstStyle/>
          <a:p>
            <a:pPr algn="ctr"/>
            <a:r>
              <a:rPr lang="en-GB" dirty="0"/>
              <a:t>YEAR 2 Parents Information </a:t>
            </a:r>
          </a:p>
          <a:p>
            <a:pPr algn="ctr"/>
            <a:r>
              <a:rPr lang="en-GB" dirty="0"/>
              <a:t>Ashleigh primary school</a:t>
            </a:r>
          </a:p>
        </p:txBody>
      </p:sp>
      <p:pic>
        <p:nvPicPr>
          <p:cNvPr id="4" name="Picture 3">
            <a:extLst>
              <a:ext uri="{FF2B5EF4-FFF2-40B4-BE49-F238E27FC236}">
                <a16:creationId xmlns:a16="http://schemas.microsoft.com/office/drawing/2014/main" id="{E05C364C-BB09-445D-A369-CDEF612DE65A}"/>
              </a:ext>
            </a:extLst>
          </p:cNvPr>
          <p:cNvPicPr>
            <a:picLocks noChangeAspect="1"/>
          </p:cNvPicPr>
          <p:nvPr/>
        </p:nvPicPr>
        <p:blipFill>
          <a:blip r:embed="rId2"/>
          <a:stretch>
            <a:fillRect/>
          </a:stretch>
        </p:blipFill>
        <p:spPr>
          <a:xfrm>
            <a:off x="5317067" y="943674"/>
            <a:ext cx="1563661" cy="1573748"/>
          </a:xfrm>
          <a:prstGeom prst="rect">
            <a:avLst/>
          </a:prstGeom>
        </p:spPr>
      </p:pic>
    </p:spTree>
    <p:extLst>
      <p:ext uri="{BB962C8B-B14F-4D97-AF65-F5344CB8AC3E}">
        <p14:creationId xmlns:p14="http://schemas.microsoft.com/office/powerpoint/2010/main" val="21912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BD5F-A03D-4348-ACF3-816930868D60}"/>
              </a:ext>
            </a:extLst>
          </p:cNvPr>
          <p:cNvSpPr>
            <a:spLocks noGrp="1"/>
          </p:cNvSpPr>
          <p:nvPr>
            <p:ph type="title"/>
          </p:nvPr>
        </p:nvSpPr>
        <p:spPr/>
        <p:txBody>
          <a:bodyPr/>
          <a:lstStyle/>
          <a:p>
            <a:r>
              <a:rPr lang="en-GB" dirty="0"/>
              <a:t>SATs – Secret Agent Tasks</a:t>
            </a:r>
          </a:p>
        </p:txBody>
      </p:sp>
      <p:sp>
        <p:nvSpPr>
          <p:cNvPr id="3" name="Content Placeholder 2">
            <a:extLst>
              <a:ext uri="{FF2B5EF4-FFF2-40B4-BE49-F238E27FC236}">
                <a16:creationId xmlns:a16="http://schemas.microsoft.com/office/drawing/2014/main" id="{7D9B3790-1D64-4B9E-BF03-99E62F13B5A9}"/>
              </a:ext>
            </a:extLst>
          </p:cNvPr>
          <p:cNvSpPr>
            <a:spLocks noGrp="1"/>
          </p:cNvSpPr>
          <p:nvPr>
            <p:ph idx="1"/>
          </p:nvPr>
        </p:nvSpPr>
        <p:spPr/>
        <p:txBody>
          <a:bodyPr/>
          <a:lstStyle/>
          <a:p>
            <a:r>
              <a:rPr lang="en-GB" dirty="0"/>
              <a:t>We believe that children’s well-being and mental health should be at the forefront of their education.  </a:t>
            </a:r>
          </a:p>
          <a:p>
            <a:pPr marL="0" indent="0">
              <a:buNone/>
            </a:pPr>
            <a:endParaRPr lang="en-GB" dirty="0"/>
          </a:p>
          <a:p>
            <a:r>
              <a:rPr lang="en-GB" dirty="0"/>
              <a:t>With this in mind we are not going to be mentioning SATs in our classes – instead we shall be completing Secret Agent Tasks – to see if we are good enough to become Secret Agents. </a:t>
            </a:r>
          </a:p>
        </p:txBody>
      </p:sp>
    </p:spTree>
    <p:extLst>
      <p:ext uri="{BB962C8B-B14F-4D97-AF65-F5344CB8AC3E}">
        <p14:creationId xmlns:p14="http://schemas.microsoft.com/office/powerpoint/2010/main" val="407249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19A2-926B-463E-BC1E-BE24345821F5}"/>
              </a:ext>
            </a:extLst>
          </p:cNvPr>
          <p:cNvSpPr>
            <a:spLocks noGrp="1"/>
          </p:cNvSpPr>
          <p:nvPr>
            <p:ph type="title"/>
          </p:nvPr>
        </p:nvSpPr>
        <p:spPr/>
        <p:txBody>
          <a:bodyPr/>
          <a:lstStyle/>
          <a:p>
            <a:r>
              <a:rPr lang="en-GB" dirty="0"/>
              <a:t>What are SATs?</a:t>
            </a:r>
          </a:p>
        </p:txBody>
      </p:sp>
      <p:sp>
        <p:nvSpPr>
          <p:cNvPr id="3" name="Content Placeholder 2">
            <a:extLst>
              <a:ext uri="{FF2B5EF4-FFF2-40B4-BE49-F238E27FC236}">
                <a16:creationId xmlns:a16="http://schemas.microsoft.com/office/drawing/2014/main" id="{87FE0B9B-3F8C-4A0F-822C-B92D363E9CB2}"/>
              </a:ext>
            </a:extLst>
          </p:cNvPr>
          <p:cNvSpPr>
            <a:spLocks noGrp="1"/>
          </p:cNvSpPr>
          <p:nvPr>
            <p:ph idx="1"/>
          </p:nvPr>
        </p:nvSpPr>
        <p:spPr>
          <a:xfrm>
            <a:off x="1141412" y="1682044"/>
            <a:ext cx="9905999" cy="4391378"/>
          </a:xfrm>
        </p:spPr>
        <p:txBody>
          <a:bodyPr>
            <a:normAutofit/>
          </a:bodyPr>
          <a:lstStyle/>
          <a:p>
            <a:r>
              <a:rPr lang="en-GB" dirty="0"/>
              <a:t>At the end of Key Stage 1 (Year 2), children are required to be assessed in different areas of Maths and English (unless they are working significantly below the national standard). </a:t>
            </a:r>
          </a:p>
          <a:p>
            <a:r>
              <a:rPr lang="en-GB" dirty="0"/>
              <a:t>Schools must submit teacher assessments in Reading, Writing, Maths and Science to the government. </a:t>
            </a:r>
          </a:p>
          <a:p>
            <a:r>
              <a:rPr lang="en-GB" dirty="0"/>
              <a:t> As part of the assessment process the children will have a ‘testing week’. </a:t>
            </a:r>
          </a:p>
          <a:p>
            <a:r>
              <a:rPr lang="en-GB" dirty="0"/>
              <a:t> HOWEVER - the tests themselves are not used as the final judgement. They are just one small piece of the puzzle.</a:t>
            </a:r>
          </a:p>
        </p:txBody>
      </p:sp>
    </p:spTree>
    <p:extLst>
      <p:ext uri="{BB962C8B-B14F-4D97-AF65-F5344CB8AC3E}">
        <p14:creationId xmlns:p14="http://schemas.microsoft.com/office/powerpoint/2010/main" val="351286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E0D7-6E2B-41C1-A438-8F0894AC0890}"/>
              </a:ext>
            </a:extLst>
          </p:cNvPr>
          <p:cNvSpPr>
            <a:spLocks noGrp="1"/>
          </p:cNvSpPr>
          <p:nvPr>
            <p:ph type="title"/>
          </p:nvPr>
        </p:nvSpPr>
        <p:spPr/>
        <p:txBody>
          <a:bodyPr/>
          <a:lstStyle/>
          <a:p>
            <a:r>
              <a:rPr lang="en-GB" dirty="0"/>
              <a:t>When do SATS TAKE PLACE?</a:t>
            </a:r>
          </a:p>
        </p:txBody>
      </p:sp>
      <p:sp>
        <p:nvSpPr>
          <p:cNvPr id="3" name="Content Placeholder 2">
            <a:extLst>
              <a:ext uri="{FF2B5EF4-FFF2-40B4-BE49-F238E27FC236}">
                <a16:creationId xmlns:a16="http://schemas.microsoft.com/office/drawing/2014/main" id="{A599E102-91DA-40E6-BA83-C2C75CB6FA08}"/>
              </a:ext>
            </a:extLst>
          </p:cNvPr>
          <p:cNvSpPr>
            <a:spLocks noGrp="1"/>
          </p:cNvSpPr>
          <p:nvPr>
            <p:ph idx="1"/>
          </p:nvPr>
        </p:nvSpPr>
        <p:spPr/>
        <p:txBody>
          <a:bodyPr>
            <a:normAutofit fontScale="92500" lnSpcReduction="10000"/>
          </a:bodyPr>
          <a:lstStyle/>
          <a:p>
            <a:r>
              <a:rPr lang="en-GB" dirty="0"/>
              <a:t>The school is required to administer SATs throughout May, and all schools in England will be carrying out SATs at this time. </a:t>
            </a:r>
          </a:p>
          <a:p>
            <a:r>
              <a:rPr lang="en-GB" dirty="0"/>
              <a:t> If children are absent, they will have to do the test on their return to school.</a:t>
            </a:r>
          </a:p>
          <a:p>
            <a:r>
              <a:rPr lang="en-GB" dirty="0"/>
              <a:t>We aim to make the SATs as non-threatening as possible, therefore they will take place in KS1 classrooms, with your child’s class teacher or an adult they work with regularly. </a:t>
            </a:r>
          </a:p>
          <a:p>
            <a:r>
              <a:rPr lang="en-GB" dirty="0"/>
              <a:t>We will not make a big deal of the SATs tests other than doing the Secret Agent Tasks as part of our Secret Agent Training Programme that week. </a:t>
            </a:r>
          </a:p>
        </p:txBody>
      </p:sp>
    </p:spTree>
    <p:extLst>
      <p:ext uri="{BB962C8B-B14F-4D97-AF65-F5344CB8AC3E}">
        <p14:creationId xmlns:p14="http://schemas.microsoft.com/office/powerpoint/2010/main" val="10777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3C33-D3FF-447A-846D-9916898F6A6C}"/>
              </a:ext>
            </a:extLst>
          </p:cNvPr>
          <p:cNvSpPr>
            <a:spLocks noGrp="1"/>
          </p:cNvSpPr>
          <p:nvPr>
            <p:ph type="title"/>
          </p:nvPr>
        </p:nvSpPr>
        <p:spPr/>
        <p:txBody>
          <a:bodyPr/>
          <a:lstStyle/>
          <a:p>
            <a:r>
              <a:rPr lang="en-GB" dirty="0"/>
              <a:t>Maths</a:t>
            </a:r>
          </a:p>
        </p:txBody>
      </p:sp>
      <p:sp>
        <p:nvSpPr>
          <p:cNvPr id="3" name="Content Placeholder 2">
            <a:extLst>
              <a:ext uri="{FF2B5EF4-FFF2-40B4-BE49-F238E27FC236}">
                <a16:creationId xmlns:a16="http://schemas.microsoft.com/office/drawing/2014/main" id="{AFF12156-A654-4076-9351-602CBECFF97F}"/>
              </a:ext>
            </a:extLst>
          </p:cNvPr>
          <p:cNvSpPr>
            <a:spLocks noGrp="1"/>
          </p:cNvSpPr>
          <p:nvPr>
            <p:ph idx="1"/>
          </p:nvPr>
        </p:nvSpPr>
        <p:spPr>
          <a:xfrm>
            <a:off x="1141412" y="1670756"/>
            <a:ext cx="9905999" cy="4120445"/>
          </a:xfrm>
        </p:spPr>
        <p:txBody>
          <a:bodyPr/>
          <a:lstStyle/>
          <a:p>
            <a:r>
              <a:rPr lang="en-GB" dirty="0"/>
              <a:t>The children will be assessed in arithmetic and reasoning (problem solving). </a:t>
            </a:r>
          </a:p>
          <a:p>
            <a:r>
              <a:rPr lang="en-GB" dirty="0"/>
              <a:t> They will need to show a range of knowledge including place value, shape, measure (</a:t>
            </a:r>
            <a:r>
              <a:rPr lang="en-GB" dirty="0" err="1"/>
              <a:t>inc</a:t>
            </a:r>
            <a:r>
              <a:rPr lang="en-GB" dirty="0"/>
              <a:t> time and money), fractions, addition, subtraction, multiplication and division. </a:t>
            </a:r>
          </a:p>
          <a:p>
            <a:r>
              <a:rPr lang="en-GB" dirty="0"/>
              <a:t>They will need to know their 2, 3, 5 and 10 times tables.</a:t>
            </a:r>
          </a:p>
        </p:txBody>
      </p:sp>
      <p:pic>
        <p:nvPicPr>
          <p:cNvPr id="5" name="Picture 4">
            <a:extLst>
              <a:ext uri="{FF2B5EF4-FFF2-40B4-BE49-F238E27FC236}">
                <a16:creationId xmlns:a16="http://schemas.microsoft.com/office/drawing/2014/main" id="{795D906A-62B5-4E93-AEF5-0E75E8305B3F}"/>
              </a:ext>
            </a:extLst>
          </p:cNvPr>
          <p:cNvPicPr>
            <a:picLocks noChangeAspect="1"/>
          </p:cNvPicPr>
          <p:nvPr/>
        </p:nvPicPr>
        <p:blipFill rotWithShape="1">
          <a:blip r:embed="rId2"/>
          <a:srcRect l="40278" t="43124" r="41574" b="12409"/>
          <a:stretch/>
        </p:blipFill>
        <p:spPr>
          <a:xfrm>
            <a:off x="1743005" y="4196195"/>
            <a:ext cx="1880729" cy="2590800"/>
          </a:xfrm>
          <a:prstGeom prst="rect">
            <a:avLst/>
          </a:prstGeom>
        </p:spPr>
      </p:pic>
      <p:pic>
        <p:nvPicPr>
          <p:cNvPr id="7" name="Picture 6">
            <a:extLst>
              <a:ext uri="{FF2B5EF4-FFF2-40B4-BE49-F238E27FC236}">
                <a16:creationId xmlns:a16="http://schemas.microsoft.com/office/drawing/2014/main" id="{9CAB94A6-3588-470C-9481-3002FFB53408}"/>
              </a:ext>
            </a:extLst>
          </p:cNvPr>
          <p:cNvPicPr>
            <a:picLocks noChangeAspect="1"/>
          </p:cNvPicPr>
          <p:nvPr/>
        </p:nvPicPr>
        <p:blipFill rotWithShape="1">
          <a:blip r:embed="rId3"/>
          <a:srcRect l="40092" t="38843" r="41575" b="16985"/>
          <a:stretch/>
        </p:blipFill>
        <p:spPr>
          <a:xfrm>
            <a:off x="4084761" y="4196194"/>
            <a:ext cx="1910090" cy="2587528"/>
          </a:xfrm>
          <a:prstGeom prst="rect">
            <a:avLst/>
          </a:prstGeom>
        </p:spPr>
      </p:pic>
      <p:pic>
        <p:nvPicPr>
          <p:cNvPr id="9" name="Picture 8">
            <a:extLst>
              <a:ext uri="{FF2B5EF4-FFF2-40B4-BE49-F238E27FC236}">
                <a16:creationId xmlns:a16="http://schemas.microsoft.com/office/drawing/2014/main" id="{7851E647-541B-4443-BE89-3C801AAC753B}"/>
              </a:ext>
            </a:extLst>
          </p:cNvPr>
          <p:cNvPicPr>
            <a:picLocks noChangeAspect="1"/>
          </p:cNvPicPr>
          <p:nvPr/>
        </p:nvPicPr>
        <p:blipFill rotWithShape="1">
          <a:blip r:embed="rId4"/>
          <a:srcRect l="40000" t="32912" r="41945" b="25749"/>
          <a:stretch/>
        </p:blipFill>
        <p:spPr>
          <a:xfrm>
            <a:off x="9151938" y="4190824"/>
            <a:ext cx="2012773" cy="2590800"/>
          </a:xfrm>
          <a:prstGeom prst="rect">
            <a:avLst/>
          </a:prstGeom>
        </p:spPr>
      </p:pic>
      <p:pic>
        <p:nvPicPr>
          <p:cNvPr id="11" name="Picture 10">
            <a:extLst>
              <a:ext uri="{FF2B5EF4-FFF2-40B4-BE49-F238E27FC236}">
                <a16:creationId xmlns:a16="http://schemas.microsoft.com/office/drawing/2014/main" id="{A7576626-96D8-48B2-A595-29ADDCC80D85}"/>
              </a:ext>
            </a:extLst>
          </p:cNvPr>
          <p:cNvPicPr>
            <a:picLocks noChangeAspect="1"/>
          </p:cNvPicPr>
          <p:nvPr/>
        </p:nvPicPr>
        <p:blipFill rotWithShape="1">
          <a:blip r:embed="rId5"/>
          <a:srcRect l="40000" t="39889" r="41759" b="17844"/>
          <a:stretch/>
        </p:blipFill>
        <p:spPr>
          <a:xfrm>
            <a:off x="6702246" y="4190824"/>
            <a:ext cx="1988665" cy="2590800"/>
          </a:xfrm>
          <a:prstGeom prst="rect">
            <a:avLst/>
          </a:prstGeom>
        </p:spPr>
      </p:pic>
    </p:spTree>
    <p:extLst>
      <p:ext uri="{BB962C8B-B14F-4D97-AF65-F5344CB8AC3E}">
        <p14:creationId xmlns:p14="http://schemas.microsoft.com/office/powerpoint/2010/main" val="199924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5371-21A7-4331-A6E3-C3DC5813ACBB}"/>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718AFF08-B005-4351-9819-C6963FB5BCB1}"/>
              </a:ext>
            </a:extLst>
          </p:cNvPr>
          <p:cNvSpPr>
            <a:spLocks noGrp="1"/>
          </p:cNvSpPr>
          <p:nvPr>
            <p:ph idx="1"/>
          </p:nvPr>
        </p:nvSpPr>
        <p:spPr>
          <a:xfrm>
            <a:off x="1141412" y="1670756"/>
            <a:ext cx="9905999" cy="4120445"/>
          </a:xfrm>
        </p:spPr>
        <p:txBody>
          <a:bodyPr/>
          <a:lstStyle/>
          <a:p>
            <a:r>
              <a:rPr lang="en-GB" dirty="0"/>
              <a:t>The children will be assessed on reading fluency and understanding as well as comprehension skills. They will need to be able to deduce things from the text – using a range of skills including; retrieval, sequencing and inference.</a:t>
            </a:r>
          </a:p>
          <a:p>
            <a:r>
              <a:rPr lang="en-GB" dirty="0"/>
              <a:t>There are 2 test papers. They cover Fiction and Non-Fiction. </a:t>
            </a:r>
          </a:p>
        </p:txBody>
      </p:sp>
      <p:pic>
        <p:nvPicPr>
          <p:cNvPr id="5" name="Picture 4">
            <a:extLst>
              <a:ext uri="{FF2B5EF4-FFF2-40B4-BE49-F238E27FC236}">
                <a16:creationId xmlns:a16="http://schemas.microsoft.com/office/drawing/2014/main" id="{DBB6EAAB-7E5E-4FCC-BE10-FCDFFF323B8B}"/>
              </a:ext>
            </a:extLst>
          </p:cNvPr>
          <p:cNvPicPr>
            <a:picLocks noChangeAspect="1"/>
          </p:cNvPicPr>
          <p:nvPr/>
        </p:nvPicPr>
        <p:blipFill rotWithShape="1">
          <a:blip r:embed="rId2"/>
          <a:srcRect l="35648" t="15539" r="36296" b="17515"/>
          <a:stretch/>
        </p:blipFill>
        <p:spPr>
          <a:xfrm>
            <a:off x="1254973" y="3668889"/>
            <a:ext cx="2194106" cy="2943578"/>
          </a:xfrm>
          <a:prstGeom prst="rect">
            <a:avLst/>
          </a:prstGeom>
        </p:spPr>
      </p:pic>
      <p:pic>
        <p:nvPicPr>
          <p:cNvPr id="7" name="Picture 6">
            <a:extLst>
              <a:ext uri="{FF2B5EF4-FFF2-40B4-BE49-F238E27FC236}">
                <a16:creationId xmlns:a16="http://schemas.microsoft.com/office/drawing/2014/main" id="{95D563E7-86FB-4CEA-9113-F4AA58E46E80}"/>
              </a:ext>
            </a:extLst>
          </p:cNvPr>
          <p:cNvPicPr>
            <a:picLocks noChangeAspect="1"/>
          </p:cNvPicPr>
          <p:nvPr/>
        </p:nvPicPr>
        <p:blipFill rotWithShape="1">
          <a:blip r:embed="rId3"/>
          <a:srcRect l="35185" t="22703" r="37315" b="8999"/>
          <a:stretch/>
        </p:blipFill>
        <p:spPr>
          <a:xfrm>
            <a:off x="3807194" y="3668889"/>
            <a:ext cx="2108082" cy="2943578"/>
          </a:xfrm>
          <a:prstGeom prst="rect">
            <a:avLst/>
          </a:prstGeom>
        </p:spPr>
      </p:pic>
      <p:pic>
        <p:nvPicPr>
          <p:cNvPr id="9" name="Picture 8">
            <a:extLst>
              <a:ext uri="{FF2B5EF4-FFF2-40B4-BE49-F238E27FC236}">
                <a16:creationId xmlns:a16="http://schemas.microsoft.com/office/drawing/2014/main" id="{553B478E-29B2-4BAE-88CF-EAA067A052C8}"/>
              </a:ext>
            </a:extLst>
          </p:cNvPr>
          <p:cNvPicPr>
            <a:picLocks noChangeAspect="1"/>
          </p:cNvPicPr>
          <p:nvPr/>
        </p:nvPicPr>
        <p:blipFill rotWithShape="1">
          <a:blip r:embed="rId4"/>
          <a:srcRect l="40185" t="25502" r="41355" b="26738"/>
          <a:stretch/>
        </p:blipFill>
        <p:spPr>
          <a:xfrm>
            <a:off x="6348727" y="3668889"/>
            <a:ext cx="2023657" cy="2943578"/>
          </a:xfrm>
          <a:prstGeom prst="rect">
            <a:avLst/>
          </a:prstGeom>
        </p:spPr>
      </p:pic>
      <p:pic>
        <p:nvPicPr>
          <p:cNvPr id="11" name="Picture 10">
            <a:extLst>
              <a:ext uri="{FF2B5EF4-FFF2-40B4-BE49-F238E27FC236}">
                <a16:creationId xmlns:a16="http://schemas.microsoft.com/office/drawing/2014/main" id="{DB81F76D-8C5A-4B1F-9B46-460A78DB8841}"/>
              </a:ext>
            </a:extLst>
          </p:cNvPr>
          <p:cNvPicPr>
            <a:picLocks noChangeAspect="1"/>
          </p:cNvPicPr>
          <p:nvPr/>
        </p:nvPicPr>
        <p:blipFill rotWithShape="1">
          <a:blip r:embed="rId5"/>
          <a:srcRect l="35370" t="15539" r="36575" b="15539"/>
          <a:stretch/>
        </p:blipFill>
        <p:spPr>
          <a:xfrm>
            <a:off x="8805835" y="3668889"/>
            <a:ext cx="2131192" cy="2943578"/>
          </a:xfrm>
          <a:prstGeom prst="rect">
            <a:avLst/>
          </a:prstGeom>
        </p:spPr>
      </p:pic>
    </p:spTree>
    <p:extLst>
      <p:ext uri="{BB962C8B-B14F-4D97-AF65-F5344CB8AC3E}">
        <p14:creationId xmlns:p14="http://schemas.microsoft.com/office/powerpoint/2010/main" val="314347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6981-3AC7-42E8-A4BF-23DE3DA4F379}"/>
              </a:ext>
            </a:extLst>
          </p:cNvPr>
          <p:cNvSpPr>
            <a:spLocks noGrp="1"/>
          </p:cNvSpPr>
          <p:nvPr>
            <p:ph type="title"/>
          </p:nvPr>
        </p:nvSpPr>
        <p:spPr/>
        <p:txBody>
          <a:bodyPr/>
          <a:lstStyle/>
          <a:p>
            <a:r>
              <a:rPr lang="en-GB" dirty="0"/>
              <a:t>WRITING</a:t>
            </a:r>
          </a:p>
        </p:txBody>
      </p:sp>
      <p:sp>
        <p:nvSpPr>
          <p:cNvPr id="3" name="Content Placeholder 2">
            <a:extLst>
              <a:ext uri="{FF2B5EF4-FFF2-40B4-BE49-F238E27FC236}">
                <a16:creationId xmlns:a16="http://schemas.microsoft.com/office/drawing/2014/main" id="{5D5CDDC7-B3E9-4B68-96A9-EC4573D557AF}"/>
              </a:ext>
            </a:extLst>
          </p:cNvPr>
          <p:cNvSpPr>
            <a:spLocks noGrp="1"/>
          </p:cNvSpPr>
          <p:nvPr>
            <p:ph idx="1"/>
          </p:nvPr>
        </p:nvSpPr>
        <p:spPr>
          <a:xfrm>
            <a:off x="1141412" y="1715912"/>
            <a:ext cx="9905999" cy="4933244"/>
          </a:xfrm>
        </p:spPr>
        <p:txBody>
          <a:bodyPr>
            <a:normAutofit fontScale="70000" lnSpcReduction="20000"/>
          </a:bodyPr>
          <a:lstStyle/>
          <a:p>
            <a:r>
              <a:rPr lang="en-GB" dirty="0"/>
              <a:t>write simple, coherent narratives about personal experiences and those of others (real or fictional) </a:t>
            </a:r>
          </a:p>
          <a:p>
            <a:r>
              <a:rPr lang="en-GB" dirty="0"/>
              <a:t>write about real events, recording these simply and clearly </a:t>
            </a:r>
          </a:p>
          <a:p>
            <a:r>
              <a:rPr lang="en-GB" dirty="0"/>
              <a:t>demarcate most sentences in their writing with capital letters and full stops, and use question marks correctly when required  </a:t>
            </a:r>
          </a:p>
          <a:p>
            <a:r>
              <a:rPr lang="en-GB" dirty="0"/>
              <a:t>use present and past tense mostly correctly and consistently  </a:t>
            </a:r>
          </a:p>
          <a:p>
            <a:r>
              <a:rPr lang="en-GB" dirty="0"/>
              <a:t>use co-ordination (e.g. or / and / but) and some subordination (e.g. when / if / that / because) to join clauses</a:t>
            </a:r>
          </a:p>
          <a:p>
            <a:r>
              <a:rPr lang="en-GB" dirty="0"/>
              <a:t>segment spoken words into phonemes and represent these by graphemes, spelling many of these words correctly and making phonically-plausible attempts at others </a:t>
            </a:r>
          </a:p>
          <a:p>
            <a:r>
              <a:rPr lang="en-GB" dirty="0"/>
              <a:t>spell many common exception words* </a:t>
            </a:r>
          </a:p>
          <a:p>
            <a:r>
              <a:rPr lang="en-GB" dirty="0"/>
              <a:t>form capital letters and digits of the correct size, orientation and relationship to one </a:t>
            </a:r>
          </a:p>
          <a:p>
            <a:r>
              <a:rPr lang="en-GB" dirty="0"/>
              <a:t>another and to lower-case letters </a:t>
            </a:r>
          </a:p>
          <a:p>
            <a:r>
              <a:rPr lang="en-GB" dirty="0"/>
              <a:t>use spacing between words that reflects the size of the letters. </a:t>
            </a:r>
          </a:p>
        </p:txBody>
      </p:sp>
    </p:spTree>
    <p:extLst>
      <p:ext uri="{BB962C8B-B14F-4D97-AF65-F5344CB8AC3E}">
        <p14:creationId xmlns:p14="http://schemas.microsoft.com/office/powerpoint/2010/main" val="243894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2934-1A04-4E1E-8DBE-C588152E7A9E}"/>
              </a:ext>
            </a:extLst>
          </p:cNvPr>
          <p:cNvSpPr>
            <a:spLocks noGrp="1"/>
          </p:cNvSpPr>
          <p:nvPr>
            <p:ph type="title"/>
          </p:nvPr>
        </p:nvSpPr>
        <p:spPr/>
        <p:txBody>
          <a:bodyPr/>
          <a:lstStyle/>
          <a:p>
            <a:r>
              <a:rPr lang="en-GB" dirty="0"/>
              <a:t>SPAG</a:t>
            </a:r>
          </a:p>
        </p:txBody>
      </p:sp>
      <p:sp>
        <p:nvSpPr>
          <p:cNvPr id="3" name="Content Placeholder 2">
            <a:extLst>
              <a:ext uri="{FF2B5EF4-FFF2-40B4-BE49-F238E27FC236}">
                <a16:creationId xmlns:a16="http://schemas.microsoft.com/office/drawing/2014/main" id="{F1239F50-DD79-49A2-A749-E0F899F5F7C0}"/>
              </a:ext>
            </a:extLst>
          </p:cNvPr>
          <p:cNvSpPr>
            <a:spLocks noGrp="1"/>
          </p:cNvSpPr>
          <p:nvPr>
            <p:ph idx="1"/>
          </p:nvPr>
        </p:nvSpPr>
        <p:spPr/>
        <p:txBody>
          <a:bodyPr/>
          <a:lstStyle/>
          <a:p>
            <a:r>
              <a:rPr lang="en-GB" dirty="0"/>
              <a:t>2 papers. Paper 1 – spelling   Paper 2 – Grammar, Punctuation and Spelling</a:t>
            </a:r>
          </a:p>
          <a:p>
            <a:pPr marL="0" indent="0">
              <a:buNone/>
            </a:pPr>
            <a:endParaRPr lang="en-GB" dirty="0"/>
          </a:p>
        </p:txBody>
      </p:sp>
      <p:pic>
        <p:nvPicPr>
          <p:cNvPr id="5" name="Picture 4">
            <a:extLst>
              <a:ext uri="{FF2B5EF4-FFF2-40B4-BE49-F238E27FC236}">
                <a16:creationId xmlns:a16="http://schemas.microsoft.com/office/drawing/2014/main" id="{0937EF4E-A2B0-4FFB-86DE-3AC5FE8F7AA3}"/>
              </a:ext>
            </a:extLst>
          </p:cNvPr>
          <p:cNvPicPr>
            <a:picLocks noChangeAspect="1"/>
          </p:cNvPicPr>
          <p:nvPr/>
        </p:nvPicPr>
        <p:blipFill rotWithShape="1">
          <a:blip r:embed="rId2"/>
          <a:srcRect l="35741" t="17598" r="37129" b="17350"/>
          <a:stretch/>
        </p:blipFill>
        <p:spPr>
          <a:xfrm>
            <a:off x="1321226" y="3317470"/>
            <a:ext cx="2167468" cy="2922012"/>
          </a:xfrm>
          <a:prstGeom prst="rect">
            <a:avLst/>
          </a:prstGeom>
        </p:spPr>
      </p:pic>
      <p:pic>
        <p:nvPicPr>
          <p:cNvPr id="7" name="Picture 6">
            <a:extLst>
              <a:ext uri="{FF2B5EF4-FFF2-40B4-BE49-F238E27FC236}">
                <a16:creationId xmlns:a16="http://schemas.microsoft.com/office/drawing/2014/main" id="{15F7A615-358C-46D4-ACAF-E0C3638F83A5}"/>
              </a:ext>
            </a:extLst>
          </p:cNvPr>
          <p:cNvPicPr>
            <a:picLocks noChangeAspect="1"/>
          </p:cNvPicPr>
          <p:nvPr/>
        </p:nvPicPr>
        <p:blipFill rotWithShape="1">
          <a:blip r:embed="rId3"/>
          <a:srcRect l="35185" t="27808" r="37129" b="11916"/>
          <a:stretch/>
        </p:blipFill>
        <p:spPr>
          <a:xfrm>
            <a:off x="3750848" y="3317470"/>
            <a:ext cx="2387108" cy="2922012"/>
          </a:xfrm>
          <a:prstGeom prst="rect">
            <a:avLst/>
          </a:prstGeom>
        </p:spPr>
      </p:pic>
      <p:pic>
        <p:nvPicPr>
          <p:cNvPr id="9" name="Picture 8">
            <a:extLst>
              <a:ext uri="{FF2B5EF4-FFF2-40B4-BE49-F238E27FC236}">
                <a16:creationId xmlns:a16="http://schemas.microsoft.com/office/drawing/2014/main" id="{BC9F5B61-828A-4A88-9F75-329E193A7060}"/>
              </a:ext>
            </a:extLst>
          </p:cNvPr>
          <p:cNvPicPr>
            <a:picLocks noChangeAspect="1"/>
          </p:cNvPicPr>
          <p:nvPr/>
        </p:nvPicPr>
        <p:blipFill rotWithShape="1">
          <a:blip r:embed="rId4"/>
          <a:srcRect l="35185" t="15539" r="36944" b="19656"/>
          <a:stretch/>
        </p:blipFill>
        <p:spPr>
          <a:xfrm>
            <a:off x="6357549" y="3317470"/>
            <a:ext cx="2235134" cy="2922012"/>
          </a:xfrm>
          <a:prstGeom prst="rect">
            <a:avLst/>
          </a:prstGeom>
        </p:spPr>
      </p:pic>
      <p:pic>
        <p:nvPicPr>
          <p:cNvPr id="11" name="Picture 10">
            <a:extLst>
              <a:ext uri="{FF2B5EF4-FFF2-40B4-BE49-F238E27FC236}">
                <a16:creationId xmlns:a16="http://schemas.microsoft.com/office/drawing/2014/main" id="{219FC8CE-B48A-4CC6-9551-E0F84802DC14}"/>
              </a:ext>
            </a:extLst>
          </p:cNvPr>
          <p:cNvPicPr>
            <a:picLocks noChangeAspect="1"/>
          </p:cNvPicPr>
          <p:nvPr/>
        </p:nvPicPr>
        <p:blipFill rotWithShape="1">
          <a:blip r:embed="rId5"/>
          <a:srcRect l="35370" t="23196" r="36852" b="10928"/>
          <a:stretch/>
        </p:blipFill>
        <p:spPr>
          <a:xfrm>
            <a:off x="8965698" y="3299906"/>
            <a:ext cx="2191509" cy="2922013"/>
          </a:xfrm>
          <a:prstGeom prst="rect">
            <a:avLst/>
          </a:prstGeom>
        </p:spPr>
      </p:pic>
    </p:spTree>
    <p:extLst>
      <p:ext uri="{BB962C8B-B14F-4D97-AF65-F5344CB8AC3E}">
        <p14:creationId xmlns:p14="http://schemas.microsoft.com/office/powerpoint/2010/main" val="26463178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2ac51bf-7c08-4510-88b6-2487c5aa5f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F175C8568F4A44B8FCA8D1B31581AE" ma:contentTypeVersion="15" ma:contentTypeDescription="Create a new document." ma:contentTypeScope="" ma:versionID="613e000e61201403710c61237d819b83">
  <xsd:schema xmlns:xsd="http://www.w3.org/2001/XMLSchema" xmlns:xs="http://www.w3.org/2001/XMLSchema" xmlns:p="http://schemas.microsoft.com/office/2006/metadata/properties" xmlns:ns3="12ac51bf-7c08-4510-88b6-2487c5aa5f47" xmlns:ns4="a4d2ead8-5697-4466-b1a4-49ea3ff8490e" targetNamespace="http://schemas.microsoft.com/office/2006/metadata/properties" ma:root="true" ma:fieldsID="aa2e9052546a0d45eec50966b8d7b7a6" ns3:_="" ns4:_="">
    <xsd:import namespace="12ac51bf-7c08-4510-88b6-2487c5aa5f47"/>
    <xsd:import namespace="a4d2ead8-5697-4466-b1a4-49ea3ff8490e"/>
    <xsd:element name="properties">
      <xsd:complexType>
        <xsd:sequence>
          <xsd:element name="documentManagement">
            <xsd:complexType>
              <xsd:all>
                <xsd:element ref="ns3:MediaServiceMetadata" minOccurs="0"/>
                <xsd:element ref="ns3:MediaServiceFastMetadata" minOccurs="0"/>
                <xsd:element ref="ns4:SharedWithUsers" minOccurs="0"/>
                <xsd:element ref="ns3:MediaServiceDateTaken" minOccurs="0"/>
                <xsd:element ref="ns3:MediaServiceAutoTags" minOccurs="0"/>
                <xsd:element ref="ns3:MediaServiceLocation"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c51bf-7c08-4510-88b6-2487c5aa5f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d2ead8-5697-4466-b1a4-49ea3ff849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DA908D-00EA-4C38-B0B7-662B97D72EEA}">
  <ds:schemaRefs>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a4d2ead8-5697-4466-b1a4-49ea3ff8490e"/>
    <ds:schemaRef ds:uri="12ac51bf-7c08-4510-88b6-2487c5aa5f47"/>
  </ds:schemaRefs>
</ds:datastoreItem>
</file>

<file path=customXml/itemProps2.xml><?xml version="1.0" encoding="utf-8"?>
<ds:datastoreItem xmlns:ds="http://schemas.openxmlformats.org/officeDocument/2006/customXml" ds:itemID="{3A6D39BF-373D-43EC-A8DF-6051ED1893E4}">
  <ds:schemaRefs>
    <ds:schemaRef ds:uri="http://schemas.microsoft.com/sharepoint/v3/contenttype/forms"/>
  </ds:schemaRefs>
</ds:datastoreItem>
</file>

<file path=customXml/itemProps3.xml><?xml version="1.0" encoding="utf-8"?>
<ds:datastoreItem xmlns:ds="http://schemas.openxmlformats.org/officeDocument/2006/customXml" ds:itemID="{144A646B-3CB5-44B6-A149-156F2C8A2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ac51bf-7c08-4510-88b6-2487c5aa5f47"/>
    <ds:schemaRef ds:uri="a4d2ead8-5697-4466-b1a4-49ea3ff849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1202</TotalTime>
  <Words>820</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 BLANCA</vt:lpstr>
      <vt:lpstr>Arial</vt:lpstr>
      <vt:lpstr>Trebuchet MS</vt:lpstr>
      <vt:lpstr>Tw Cen MT</vt:lpstr>
      <vt:lpstr>Circuit</vt:lpstr>
      <vt:lpstr>Year 2 Curriculum Parents Meeting</vt:lpstr>
      <vt:lpstr>Secret Agent Tasks</vt:lpstr>
      <vt:lpstr>SATs – Secret Agent Tasks</vt:lpstr>
      <vt:lpstr>What are SATs?</vt:lpstr>
      <vt:lpstr>When do SATS TAKE PLACE?</vt:lpstr>
      <vt:lpstr>Maths</vt:lpstr>
      <vt:lpstr>Reading</vt:lpstr>
      <vt:lpstr>WRITING</vt:lpstr>
      <vt:lpstr>SPAG</vt:lpstr>
      <vt:lpstr>How can you support your child</vt:lpstr>
      <vt:lpstr>Please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 Agent Tasks</dc:title>
  <dc:creator>Mark Lomax</dc:creator>
  <cp:lastModifiedBy>Lisa Lomax</cp:lastModifiedBy>
  <cp:revision>111</cp:revision>
  <cp:lastPrinted>2023-03-08T12:15:55Z</cp:lastPrinted>
  <dcterms:created xsi:type="dcterms:W3CDTF">2020-10-03T14:02:53Z</dcterms:created>
  <dcterms:modified xsi:type="dcterms:W3CDTF">2023-03-08T12:16:30Z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0x0101003CF175C8568F4A44B8FCA8D1B31581AE</vt:lpwstr>
  </property>
</Properties>
</file>