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8" r:id="rId3"/>
    <p:sldId id="269" r:id="rId4"/>
    <p:sldId id="276" r:id="rId5"/>
    <p:sldId id="270" r:id="rId6"/>
    <p:sldId id="271" r:id="rId7"/>
    <p:sldId id="272" r:id="rId8"/>
    <p:sldId id="273" r:id="rId9"/>
    <p:sldId id="274" r:id="rId10"/>
    <p:sldId id="277" r:id="rId11"/>
    <p:sldId id="275" r:id="rId12"/>
  </p:sldIdLst>
  <p:sldSz cx="9144000" cy="6858000" type="screen4x3"/>
  <p:notesSz cx="6858000" cy="9144000"/>
  <p:embeddedFontLst>
    <p:embeddedFont>
      <p:font typeface="BPreplay" panose="020005030000000200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Sassoon Infant Md" panose="02000603050000020003" charset="0"/>
      <p:regular r:id="rId23"/>
    </p:embeddedFont>
    <p:embeddedFont>
      <p:font typeface="Sassoon Infant Rg" panose="02000503030000020003"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72" d="100"/>
          <a:sy n="72" d="100"/>
        </p:scale>
        <p:origin x="1224" y="66"/>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04/05/2022</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or illustrations here.</a:t>
            </a:r>
          </a:p>
        </p:txBody>
      </p:sp>
    </p:spTree>
    <p:extLst>
      <p:ext uri="{BB962C8B-B14F-4D97-AF65-F5344CB8AC3E}">
        <p14:creationId xmlns:p14="http://schemas.microsoft.com/office/powerpoint/2010/main" val="2687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8061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49762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16134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a:t>
            </a:r>
            <a:r>
              <a:rPr lang="en-GB" baseline="0" dirty="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24036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41114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a:solidFill>
                  <a:schemeClr val="accent6"/>
                </a:solidFill>
                <a:latin typeface="BPreplay" panose="02000503000000020004" pitchFamily="50" charset="0"/>
              </a:rPr>
              <a:t>Phonics Screening Check</a:t>
            </a: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Guide for Parents</a:t>
            </a: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a:solidFill>
                  <a:schemeClr val="accent6"/>
                </a:solidFill>
                <a:latin typeface="BPreplay" panose="02000503000000020004" pitchFamily="50" charset="0"/>
              </a:rPr>
              <a:t>Year One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93662"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388350" y="5959475"/>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332208" y="5043707"/>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291419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Useful Terms</a:t>
            </a:r>
          </a:p>
        </p:txBody>
      </p:sp>
      <p:pic>
        <p:nvPicPr>
          <p:cNvPr id="4" name="Picture 3">
            <a:extLst>
              <a:ext uri="{FF2B5EF4-FFF2-40B4-BE49-F238E27FC236}">
                <a16:creationId xmlns:a16="http://schemas.microsoft.com/office/drawing/2014/main" id="{3DCDA204-AF59-B65C-5DEC-49EC32F5BA57}"/>
              </a:ext>
            </a:extLst>
          </p:cNvPr>
          <p:cNvPicPr>
            <a:picLocks noChangeAspect="1"/>
          </p:cNvPicPr>
          <p:nvPr/>
        </p:nvPicPr>
        <p:blipFill rotWithShape="1">
          <a:blip r:embed="rId4"/>
          <a:srcRect l="2357" t="6928" r="3076" b="2535"/>
          <a:stretch/>
        </p:blipFill>
        <p:spPr>
          <a:xfrm>
            <a:off x="361156" y="1202675"/>
            <a:ext cx="7974399" cy="4452649"/>
          </a:xfrm>
          <a:prstGeom prst="rect">
            <a:avLst/>
          </a:prstGeom>
        </p:spPr>
      </p:pic>
    </p:spTree>
    <p:extLst>
      <p:ext uri="{BB962C8B-B14F-4D97-AF65-F5344CB8AC3E}">
        <p14:creationId xmlns:p14="http://schemas.microsoft.com/office/powerpoint/2010/main" val="174395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7519" y="3242469"/>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9" name="Rectangle 8"/>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p:cNvSpPr>
            <a:spLocks noChangeArrowheads="1"/>
          </p:cNvSpPr>
          <p:nvPr/>
        </p:nvSpPr>
        <p:spPr bwMode="auto">
          <a:xfrm>
            <a:off x="407988" y="401638"/>
            <a:ext cx="2100262" cy="646112"/>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accent6"/>
                </a:solidFill>
                <a:latin typeface="BPreplay" panose="02000503000000020004" pitchFamily="50" charset="0"/>
              </a:rPr>
              <a:t>Chapters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2" name="Rectangle 1">
            <a:hlinkClick r:id="rId2" action="ppaction://hlinksldjump"/>
          </p:cNvPr>
          <p:cNvSpPr/>
          <p:nvPr/>
        </p:nvSpPr>
        <p:spPr>
          <a:xfrm>
            <a:off x="355600" y="1193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1</a:t>
            </a:r>
          </a:p>
          <a:p>
            <a:pPr algn="ctr">
              <a:defRPr/>
            </a:pPr>
            <a:r>
              <a:rPr lang="en-GB" sz="2000" dirty="0">
                <a:solidFill>
                  <a:schemeClr val="accent6"/>
                </a:solidFill>
                <a:latin typeface="BPreplay" panose="02000503000000020004" pitchFamily="50" charset="0"/>
              </a:rPr>
              <a:t>What is Phonics?</a:t>
            </a:r>
          </a:p>
        </p:txBody>
      </p:sp>
      <p:sp>
        <p:nvSpPr>
          <p:cNvPr id="14" name="Rectangle 13">
            <a:hlinkClick r:id="rId3" action="ppaction://hlinksldjump"/>
          </p:cNvPr>
          <p:cNvSpPr/>
          <p:nvPr/>
        </p:nvSpPr>
        <p:spPr>
          <a:xfrm>
            <a:off x="3217863" y="1193800"/>
            <a:ext cx="2706687"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2</a:t>
            </a:r>
          </a:p>
          <a:p>
            <a:pPr algn="ctr">
              <a:defRPr/>
            </a:pPr>
            <a:r>
              <a:rPr lang="en-GB" sz="2000" dirty="0">
                <a:solidFill>
                  <a:schemeClr val="accent6"/>
                </a:solidFill>
                <a:latin typeface="BPreplay" panose="02000503000000020004" pitchFamily="50" charset="0"/>
              </a:rPr>
              <a:t>What is the Phonics Screening Check?</a:t>
            </a:r>
          </a:p>
        </p:txBody>
      </p:sp>
      <p:sp>
        <p:nvSpPr>
          <p:cNvPr id="15" name="Rectangle 14">
            <a:hlinkClick r:id="rId4" action="ppaction://hlinksldjump"/>
          </p:cNvPr>
          <p:cNvSpPr/>
          <p:nvPr/>
        </p:nvSpPr>
        <p:spPr>
          <a:xfrm>
            <a:off x="6081713" y="1193800"/>
            <a:ext cx="2705100" cy="1421104"/>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a:solidFill>
                  <a:schemeClr val="accent6"/>
                </a:solidFill>
                <a:latin typeface="BPreplay" panose="02000503000000020004" pitchFamily="50" charset="0"/>
              </a:rPr>
              <a:t>3</a:t>
            </a:r>
          </a:p>
          <a:p>
            <a:pPr algn="ctr">
              <a:defRPr/>
            </a:pPr>
            <a:r>
              <a:rPr lang="en-GB" sz="2000" dirty="0">
                <a:solidFill>
                  <a:schemeClr val="accent6"/>
                </a:solidFill>
                <a:latin typeface="BPreplay" panose="02000503000000020004" pitchFamily="50" charset="0"/>
              </a:rPr>
              <a:t>What Happens During the Screening?</a:t>
            </a:r>
          </a:p>
        </p:txBody>
      </p:sp>
      <p:sp>
        <p:nvSpPr>
          <p:cNvPr id="24" name="Rectangle 23">
            <a:hlinkClick r:id="rId5" action="ppaction://hlinksldjump"/>
          </p:cNvPr>
          <p:cNvSpPr/>
          <p:nvPr/>
        </p:nvSpPr>
        <p:spPr>
          <a:xfrm>
            <a:off x="358775"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4</a:t>
            </a:r>
          </a:p>
          <a:p>
            <a:pPr algn="ctr">
              <a:defRPr/>
            </a:pPr>
            <a:r>
              <a:rPr lang="en-GB" sz="2000" dirty="0">
                <a:solidFill>
                  <a:schemeClr val="accent6"/>
                </a:solidFill>
                <a:latin typeface="BPreplay" panose="02000503000000020004" pitchFamily="50" charset="0"/>
              </a:rPr>
              <a:t>Pseudo Words (Nonsense words)</a:t>
            </a:r>
          </a:p>
        </p:txBody>
      </p:sp>
      <p:sp>
        <p:nvSpPr>
          <p:cNvPr id="25" name="Rectangle 24">
            <a:hlinkClick r:id="rId6" action="ppaction://hlinksldjump"/>
          </p:cNvPr>
          <p:cNvSpPr/>
          <p:nvPr/>
        </p:nvSpPr>
        <p:spPr>
          <a:xfrm>
            <a:off x="3221038" y="27813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5</a:t>
            </a:r>
          </a:p>
          <a:p>
            <a:pPr algn="ctr">
              <a:defRPr/>
            </a:pPr>
            <a:r>
              <a:rPr lang="en-GB" sz="2000" dirty="0">
                <a:solidFill>
                  <a:schemeClr val="accent6"/>
                </a:solidFill>
                <a:latin typeface="BPreplay" panose="02000503000000020004" pitchFamily="50" charset="0"/>
              </a:rPr>
              <a:t>Reporting to Parents</a:t>
            </a:r>
          </a:p>
        </p:txBody>
      </p:sp>
      <p:sp>
        <p:nvSpPr>
          <p:cNvPr id="26" name="Rectangle 25">
            <a:hlinkClick r:id="rId7" action="ppaction://hlinksldjump"/>
          </p:cNvPr>
          <p:cNvSpPr/>
          <p:nvPr/>
        </p:nvSpPr>
        <p:spPr>
          <a:xfrm>
            <a:off x="6083300" y="2781300"/>
            <a:ext cx="2706688"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a:solidFill>
                  <a:schemeClr val="accent6"/>
                </a:solidFill>
                <a:latin typeface="BPreplay" panose="02000503000000020004" pitchFamily="50" charset="0"/>
              </a:rPr>
              <a:t>6</a:t>
            </a:r>
          </a:p>
          <a:p>
            <a:pPr algn="ctr">
              <a:defRPr/>
            </a:pPr>
            <a:r>
              <a:rPr lang="en-GB" sz="2000" dirty="0">
                <a:solidFill>
                  <a:schemeClr val="accent6"/>
                </a:solidFill>
                <a:latin typeface="BPreplay" panose="02000503000000020004" pitchFamily="50" charset="0"/>
              </a:rPr>
              <a:t>How Are the Results Used?</a:t>
            </a:r>
          </a:p>
        </p:txBody>
      </p:sp>
      <p:sp>
        <p:nvSpPr>
          <p:cNvPr id="27" name="Rectangle 26">
            <a:hlinkClick r:id="rId8" action="ppaction://hlinksldjump"/>
          </p:cNvPr>
          <p:cNvSpPr/>
          <p:nvPr/>
        </p:nvSpPr>
        <p:spPr>
          <a:xfrm>
            <a:off x="3219450" y="4368800"/>
            <a:ext cx="2705100" cy="1422400"/>
          </a:xfrm>
          <a:prstGeom prst="rect">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a:solidFill>
                  <a:schemeClr val="accent6"/>
                </a:solidFill>
                <a:latin typeface="BPreplay" panose="02000503000000020004" pitchFamily="50" charset="0"/>
              </a:rPr>
              <a:t>7</a:t>
            </a:r>
          </a:p>
          <a:p>
            <a:pPr algn="ctr">
              <a:defRPr/>
            </a:pPr>
            <a:r>
              <a:rPr lang="en-GB" sz="2000" dirty="0">
                <a:solidFill>
                  <a:schemeClr val="accent6"/>
                </a:solidFill>
                <a:latin typeface="BPreplay" panose="02000503000000020004" pitchFamily="50" charset="0"/>
              </a:rPr>
              <a:t>How Can I Help My Child at Home?</a:t>
            </a:r>
          </a:p>
        </p:txBody>
      </p:sp>
      <p:pic>
        <p:nvPicPr>
          <p:cNvPr id="3086" name="Picture 1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2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early years, both nursery and reception. Once children begin learning sounds, these sounds are used orally to identify and make words. They will then begin to learn the letters which make each of the sounds and these are used to read and spell words.</a:t>
            </a: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begin 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37561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is 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p>
          <a:p>
            <a:pPr algn="just">
              <a:defRPr/>
            </a:pPr>
            <a:endParaRPr lang="en-GB" dirty="0">
              <a:solidFill>
                <a:schemeClr val="bg2">
                  <a:lumMod val="10000"/>
                </a:schemeClr>
              </a:solidFill>
              <a:latin typeface="BPreplay" panose="02000503000000020004" pitchFamily="50" charset="0"/>
            </a:endParaRPr>
          </a:p>
          <a:p>
            <a:pPr algn="just">
              <a:defRPr/>
            </a:pPr>
            <a:r>
              <a:rPr lang="en-GB" dirty="0" err="1">
                <a:solidFill>
                  <a:schemeClr val="bg2">
                    <a:lumMod val="10000"/>
                  </a:schemeClr>
                </a:solidFill>
                <a:latin typeface="BPreplay" panose="02000503000000020004" pitchFamily="50" charset="0"/>
              </a:rPr>
              <a:t>Headteachers</a:t>
            </a:r>
            <a:r>
              <a:rPr lang="en-GB" dirty="0">
                <a:solidFill>
                  <a:schemeClr val="bg2">
                    <a:lumMod val="10000"/>
                  </a:schemeClr>
                </a:solidFill>
                <a:latin typeface="BPreplay" panose="02000503000000020004" pitchFamily="50" charset="0"/>
              </a:rPr>
              <a:t> should decide whether it is appropriate for each of their pupils to take the phonics screening check. The phonics screening check is designed to confirm whether individual children have learnt phonic 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one-to-one 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Words)</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Are the 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Read as much as possible to and with your 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 get them to have a ‘good guess’.</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If your child is struggling to decode a word, help them by encouraging them to say each sound in the word from left to right.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a:t>
            </a:r>
            <a:r>
              <a:rPr lang="en-GB" err="1">
                <a:solidFill>
                  <a:schemeClr val="bg2">
                    <a:lumMod val="10000"/>
                  </a:schemeClr>
                </a:solidFill>
                <a:latin typeface="BPreplay" panose="02000503000000020004" pitchFamily="50" charset="0"/>
              </a:rPr>
              <a:t>been</a:t>
            </a:r>
            <a:r>
              <a:rPr lang="en-GB">
                <a:solidFill>
                  <a:schemeClr val="bg2">
                    <a:lumMod val="10000"/>
                  </a:schemeClr>
                </a:solidFill>
                <a:latin typeface="BPreplay" panose="02000503000000020004" pitchFamily="50" charset="0"/>
              </a:rPr>
              <a:t>. Next </a:t>
            </a:r>
            <a:r>
              <a:rPr lang="en-GB" dirty="0">
                <a:solidFill>
                  <a:schemeClr val="bg2">
                    <a:lumMod val="10000"/>
                  </a:schemeClr>
                </a:solidFill>
                <a:latin typeface="BPreplay" panose="02000503000000020004" pitchFamily="50" charset="0"/>
              </a:rPr>
              <a:t>move your finger under the whole word as you say it.</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Discuss the meaning of words if your child does not know what they have read.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1212</TotalTime>
  <Words>664</Words>
  <Application>Microsoft Office PowerPoint</Application>
  <PresentationFormat>On-screen Show (4:3)</PresentationFormat>
  <Paragraphs>72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BPreplay</vt:lpstr>
      <vt:lpstr>Arial</vt:lpstr>
      <vt:lpstr>Sassoon Infant Rg</vt:lpstr>
      <vt:lpstr>Sassoon Infant Md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Rachael Draisey</cp:lastModifiedBy>
  <cp:revision>123</cp:revision>
  <dcterms:created xsi:type="dcterms:W3CDTF">2014-10-01T16:09:27Z</dcterms:created>
  <dcterms:modified xsi:type="dcterms:W3CDTF">2022-05-04T10:10:32Z</dcterms:modified>
</cp:coreProperties>
</file>