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61" r:id="rId5"/>
    <p:sldId id="262" r:id="rId6"/>
    <p:sldId id="267" r:id="rId7"/>
    <p:sldId id="266" r:id="rId8"/>
    <p:sldId id="280" r:id="rId9"/>
    <p:sldId id="281" r:id="rId10"/>
    <p:sldId id="279" r:id="rId11"/>
    <p:sldId id="268" r:id="rId12"/>
    <p:sldId id="282" r:id="rId13"/>
    <p:sldId id="269" r:id="rId14"/>
    <p:sldId id="271" r:id="rId15"/>
    <p:sldId id="272" r:id="rId16"/>
    <p:sldId id="273" r:id="rId17"/>
    <p:sldId id="274" r:id="rId18"/>
    <p:sldId id="275" r:id="rId19"/>
    <p:sldId id="276" r:id="rId20"/>
    <p:sldId id="277" r:id="rId21"/>
    <p:sldId id="278" r:id="rId22"/>
    <p:sldId id="264" r:id="rId23"/>
    <p:sldId id="265" r:id="rId24"/>
  </p:sldIdLst>
  <p:sldSz cx="18288000" cy="10287000"/>
  <p:notesSz cx="6797675" cy="9926638"/>
  <p:embeddedFontLst>
    <p:embeddedFont>
      <p:font typeface="Bellaboo" panose="020B0604020202020204" charset="0"/>
      <p:regular r:id="rId26"/>
    </p:embeddedFont>
    <p:embeddedFont>
      <p:font typeface="Borsok" panose="02000503000000020002" charset="0"/>
      <p:regular r:id="rId27"/>
    </p:embeddedFont>
    <p:embeddedFont>
      <p:font typeface="Calibri" panose="020F0502020204030204" pitchFamily="34" charset="0"/>
      <p:regular r:id="rId28"/>
      <p:bold r:id="rId29"/>
      <p:italic r:id="rId30"/>
      <p:boldItalic r:id="rId31"/>
    </p:embeddedFont>
    <p:embeddedFont>
      <p:font typeface="Sniglet" panose="020B0604020202020204" charset="0"/>
      <p:regular r:id="rId32"/>
    </p:embeddedFont>
    <p:embeddedFont>
      <p:font typeface="Twinkl" panose="020B0604020202020204"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90" autoAdjust="0"/>
  </p:normalViewPr>
  <p:slideViewPr>
    <p:cSldViewPr>
      <p:cViewPr varScale="1">
        <p:scale>
          <a:sx n="47" d="100"/>
          <a:sy n="47" d="100"/>
        </p:scale>
        <p:origin x="18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7B124C-D6EB-7242-91D9-AEB9801C079C}" type="datetimeFigureOut">
              <a:rPr lang="en-US" smtClean="0"/>
              <a:t>10/15/2026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17DF0A2-27C6-F24C-A0D1-F65AC815FA8E}" type="slidenum">
              <a:rPr lang="en-US" smtClean="0"/>
              <a:t>‹#›</a:t>
            </a:fld>
            <a:endParaRPr lang="en-US"/>
          </a:p>
        </p:txBody>
      </p:sp>
    </p:spTree>
    <p:extLst>
      <p:ext uri="{BB962C8B-B14F-4D97-AF65-F5344CB8AC3E}">
        <p14:creationId xmlns:p14="http://schemas.microsoft.com/office/powerpoint/2010/main" val="3153410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a:t>
            </a:fld>
            <a:endParaRPr lang="en-US"/>
          </a:p>
        </p:txBody>
      </p:sp>
    </p:spTree>
    <p:extLst>
      <p:ext uri="{BB962C8B-B14F-4D97-AF65-F5344CB8AC3E}">
        <p14:creationId xmlns:p14="http://schemas.microsoft.com/office/powerpoint/2010/main" val="4230483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2</a:t>
            </a:fld>
            <a:endParaRPr lang="en-US"/>
          </a:p>
        </p:txBody>
      </p:sp>
    </p:spTree>
    <p:extLst>
      <p:ext uri="{BB962C8B-B14F-4D97-AF65-F5344CB8AC3E}">
        <p14:creationId xmlns:p14="http://schemas.microsoft.com/office/powerpoint/2010/main" val="508891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everyone!</a:t>
            </a:r>
          </a:p>
        </p:txBody>
      </p:sp>
      <p:sp>
        <p:nvSpPr>
          <p:cNvPr id="4" name="Slide Number Placeholder 3"/>
          <p:cNvSpPr>
            <a:spLocks noGrp="1"/>
          </p:cNvSpPr>
          <p:nvPr>
            <p:ph type="sldNum" sz="quarter" idx="5"/>
          </p:nvPr>
        </p:nvSpPr>
        <p:spPr/>
        <p:txBody>
          <a:bodyPr/>
          <a:lstStyle/>
          <a:p>
            <a:fld id="{F17DF0A2-27C6-F24C-A0D1-F65AC815FA8E}" type="slidenum">
              <a:rPr lang="en-US" smtClean="0"/>
              <a:t>3</a:t>
            </a:fld>
            <a:endParaRPr lang="en-US"/>
          </a:p>
        </p:txBody>
      </p:sp>
    </p:spTree>
    <p:extLst>
      <p:ext uri="{BB962C8B-B14F-4D97-AF65-F5344CB8AC3E}">
        <p14:creationId xmlns:p14="http://schemas.microsoft.com/office/powerpoint/2010/main" val="111188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day, sometimes can change due to other events in school, but generally this is what a day will look like. A focus on reading each morning helps children settle into school calmly, and allows classroom staff to read 1:1 with pupils. Consistency is key throughout the week with mornings staying the same. </a:t>
            </a:r>
          </a:p>
        </p:txBody>
      </p:sp>
      <p:sp>
        <p:nvSpPr>
          <p:cNvPr id="4" name="Slide Number Placeholder 3"/>
          <p:cNvSpPr>
            <a:spLocks noGrp="1"/>
          </p:cNvSpPr>
          <p:nvPr>
            <p:ph type="sldNum" sz="quarter" idx="5"/>
          </p:nvPr>
        </p:nvSpPr>
        <p:spPr/>
        <p:txBody>
          <a:bodyPr/>
          <a:lstStyle/>
          <a:p>
            <a:fld id="{F17DF0A2-27C6-F24C-A0D1-F65AC815FA8E}" type="slidenum">
              <a:rPr lang="en-US" smtClean="0"/>
              <a:t>4</a:t>
            </a:fld>
            <a:endParaRPr lang="en-US"/>
          </a:p>
        </p:txBody>
      </p:sp>
    </p:spTree>
    <p:extLst>
      <p:ext uri="{BB962C8B-B14F-4D97-AF65-F5344CB8AC3E}">
        <p14:creationId xmlns:p14="http://schemas.microsoft.com/office/powerpoint/2010/main" val="178238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Subjects and terms. A copy of this is on our class page on the website. </a:t>
            </a:r>
          </a:p>
        </p:txBody>
      </p:sp>
      <p:sp>
        <p:nvSpPr>
          <p:cNvPr id="4" name="Slide Number Placeholder 3"/>
          <p:cNvSpPr>
            <a:spLocks noGrp="1"/>
          </p:cNvSpPr>
          <p:nvPr>
            <p:ph type="sldNum" sz="quarter" idx="5"/>
          </p:nvPr>
        </p:nvSpPr>
        <p:spPr/>
        <p:txBody>
          <a:bodyPr/>
          <a:lstStyle/>
          <a:p>
            <a:fld id="{F17DF0A2-27C6-F24C-A0D1-F65AC815FA8E}" type="slidenum">
              <a:rPr lang="en-US" smtClean="0"/>
              <a:t>5</a:t>
            </a:fld>
            <a:endParaRPr lang="en-US"/>
          </a:p>
        </p:txBody>
      </p:sp>
    </p:spTree>
    <p:extLst>
      <p:ext uri="{BB962C8B-B14F-4D97-AF65-F5344CB8AC3E}">
        <p14:creationId xmlns:p14="http://schemas.microsoft.com/office/powerpoint/2010/main" val="2712604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Rhino Readers, links to our Phonics scheme. </a:t>
            </a:r>
          </a:p>
          <a:p>
            <a:pPr marL="171450" indent="-171450">
              <a:buFontTx/>
              <a:buChar char="-"/>
            </a:pPr>
            <a:r>
              <a:rPr lang="en-US" dirty="0"/>
              <a:t>Important to read regularly at home to develop fluency and understanding. </a:t>
            </a:r>
          </a:p>
          <a:p>
            <a:pPr marL="171450" indent="-171450">
              <a:buFontTx/>
              <a:buChar char="-"/>
            </a:pPr>
            <a:r>
              <a:rPr lang="en-US" dirty="0"/>
              <a:t>Return reading books each day and sign every time it is read at home. </a:t>
            </a:r>
          </a:p>
          <a:p>
            <a:pPr marL="171450" indent="-171450">
              <a:buFontTx/>
              <a:buChar char="-"/>
            </a:pPr>
            <a:r>
              <a:rPr lang="en-US" dirty="0"/>
              <a:t>We change pupil books on a Friday.</a:t>
            </a:r>
          </a:p>
          <a:p>
            <a:pPr marL="171450" indent="-171450">
              <a:buFontTx/>
              <a:buChar char="-"/>
            </a:pPr>
            <a:r>
              <a:rPr lang="en-US" dirty="0"/>
              <a:t>We also have the wonderful school library and we visit there on a Tuesday afternoon. Please return books each Tuesday. </a:t>
            </a:r>
          </a:p>
          <a:p>
            <a:pPr marL="171450" indent="-171450">
              <a:buFontTx/>
              <a:buChar char="-"/>
            </a:pPr>
            <a:r>
              <a:rPr lang="en-US" dirty="0"/>
              <a:t>Importance of developing comprehension – what the pupils have read and how they make sense of it. As you are reading try to ask questions such as “what does that word mean?” or ”why is that character feeling sad?”</a:t>
            </a:r>
          </a:p>
        </p:txBody>
      </p:sp>
      <p:sp>
        <p:nvSpPr>
          <p:cNvPr id="4" name="Slide Number Placeholder 3"/>
          <p:cNvSpPr>
            <a:spLocks noGrp="1"/>
          </p:cNvSpPr>
          <p:nvPr>
            <p:ph type="sldNum" sz="quarter" idx="5"/>
          </p:nvPr>
        </p:nvSpPr>
        <p:spPr/>
        <p:txBody>
          <a:bodyPr/>
          <a:lstStyle/>
          <a:p>
            <a:fld id="{F17DF0A2-27C6-F24C-A0D1-F65AC815FA8E}" type="slidenum">
              <a:rPr lang="en-US" smtClean="0"/>
              <a:t>6</a:t>
            </a:fld>
            <a:endParaRPr lang="en-US"/>
          </a:p>
        </p:txBody>
      </p:sp>
    </p:spTree>
    <p:extLst>
      <p:ext uri="{BB962C8B-B14F-4D97-AF65-F5344CB8AC3E}">
        <p14:creationId xmlns:p14="http://schemas.microsoft.com/office/powerpoint/2010/main" val="4089339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is an integral part of Year 1. We teach Phonics daily and apply our learning in other subjects too such as spelling words in English, reading facts in Science or reading key words in Geography. </a:t>
            </a:r>
          </a:p>
        </p:txBody>
      </p:sp>
      <p:sp>
        <p:nvSpPr>
          <p:cNvPr id="4" name="Slide Number Placeholder 3"/>
          <p:cNvSpPr>
            <a:spLocks noGrp="1"/>
          </p:cNvSpPr>
          <p:nvPr>
            <p:ph type="sldNum" sz="quarter" idx="5"/>
          </p:nvPr>
        </p:nvSpPr>
        <p:spPr/>
        <p:txBody>
          <a:bodyPr/>
          <a:lstStyle/>
          <a:p>
            <a:fld id="{F17DF0A2-27C6-F24C-A0D1-F65AC815FA8E}" type="slidenum">
              <a:rPr lang="en-US" smtClean="0"/>
              <a:t>7</a:t>
            </a:fld>
            <a:endParaRPr lang="en-US"/>
          </a:p>
        </p:txBody>
      </p:sp>
    </p:spTree>
    <p:extLst>
      <p:ext uri="{BB962C8B-B14F-4D97-AF65-F5344CB8AC3E}">
        <p14:creationId xmlns:p14="http://schemas.microsoft.com/office/powerpoint/2010/main" val="2849577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5 is covered in Year 1. </a:t>
            </a:r>
          </a:p>
        </p:txBody>
      </p:sp>
      <p:sp>
        <p:nvSpPr>
          <p:cNvPr id="4" name="Slide Number Placeholder 3"/>
          <p:cNvSpPr>
            <a:spLocks noGrp="1"/>
          </p:cNvSpPr>
          <p:nvPr>
            <p:ph type="sldNum" sz="quarter" idx="5"/>
          </p:nvPr>
        </p:nvSpPr>
        <p:spPr/>
        <p:txBody>
          <a:bodyPr/>
          <a:lstStyle/>
          <a:p>
            <a:fld id="{F17DF0A2-27C6-F24C-A0D1-F65AC815FA8E}" type="slidenum">
              <a:rPr lang="en-US" smtClean="0"/>
              <a:t>8</a:t>
            </a:fld>
            <a:endParaRPr lang="en-US"/>
          </a:p>
        </p:txBody>
      </p:sp>
    </p:spTree>
    <p:extLst>
      <p:ext uri="{BB962C8B-B14F-4D97-AF65-F5344CB8AC3E}">
        <p14:creationId xmlns:p14="http://schemas.microsoft.com/office/powerpoint/2010/main" val="1877440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level 5 sounds. </a:t>
            </a:r>
          </a:p>
        </p:txBody>
      </p:sp>
      <p:sp>
        <p:nvSpPr>
          <p:cNvPr id="4" name="Slide Number Placeholder 3"/>
          <p:cNvSpPr>
            <a:spLocks noGrp="1"/>
          </p:cNvSpPr>
          <p:nvPr>
            <p:ph type="sldNum" sz="quarter" idx="5"/>
          </p:nvPr>
        </p:nvSpPr>
        <p:spPr/>
        <p:txBody>
          <a:bodyPr/>
          <a:lstStyle/>
          <a:p>
            <a:fld id="{F17DF0A2-27C6-F24C-A0D1-F65AC815FA8E}" type="slidenum">
              <a:rPr lang="en-US" smtClean="0"/>
              <a:t>9</a:t>
            </a:fld>
            <a:endParaRPr lang="en-US"/>
          </a:p>
        </p:txBody>
      </p:sp>
    </p:spTree>
    <p:extLst>
      <p:ext uri="{BB962C8B-B14F-4D97-AF65-F5344CB8AC3E}">
        <p14:creationId xmlns:p14="http://schemas.microsoft.com/office/powerpoint/2010/main" val="3551073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Screening handout gives more information. </a:t>
            </a:r>
          </a:p>
        </p:txBody>
      </p:sp>
      <p:sp>
        <p:nvSpPr>
          <p:cNvPr id="4" name="Slide Number Placeholder 3"/>
          <p:cNvSpPr>
            <a:spLocks noGrp="1"/>
          </p:cNvSpPr>
          <p:nvPr>
            <p:ph type="sldNum" sz="quarter" idx="5"/>
          </p:nvPr>
        </p:nvSpPr>
        <p:spPr/>
        <p:txBody>
          <a:bodyPr/>
          <a:lstStyle/>
          <a:p>
            <a:fld id="{F17DF0A2-27C6-F24C-A0D1-F65AC815FA8E}" type="slidenum">
              <a:rPr lang="en-US" smtClean="0"/>
              <a:t>10</a:t>
            </a:fld>
            <a:endParaRPr lang="en-US"/>
          </a:p>
        </p:txBody>
      </p:sp>
    </p:spTree>
    <p:extLst>
      <p:ext uri="{BB962C8B-B14F-4D97-AF65-F5344CB8AC3E}">
        <p14:creationId xmlns:p14="http://schemas.microsoft.com/office/powerpoint/2010/main" val="1457654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11</a:t>
            </a:fld>
            <a:endParaRPr lang="en-US"/>
          </a:p>
        </p:txBody>
      </p:sp>
    </p:spTree>
    <p:extLst>
      <p:ext uri="{BB962C8B-B14F-4D97-AF65-F5344CB8AC3E}">
        <p14:creationId xmlns:p14="http://schemas.microsoft.com/office/powerpoint/2010/main" val="2452647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12</a:t>
            </a:fld>
            <a:endParaRPr lang="en-US"/>
          </a:p>
        </p:txBody>
      </p:sp>
    </p:spTree>
    <p:extLst>
      <p:ext uri="{BB962C8B-B14F-4D97-AF65-F5344CB8AC3E}">
        <p14:creationId xmlns:p14="http://schemas.microsoft.com/office/powerpoint/2010/main" val="2928279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13</a:t>
            </a:fld>
            <a:endParaRPr lang="en-US"/>
          </a:p>
        </p:txBody>
      </p:sp>
    </p:spTree>
    <p:extLst>
      <p:ext uri="{BB962C8B-B14F-4D97-AF65-F5344CB8AC3E}">
        <p14:creationId xmlns:p14="http://schemas.microsoft.com/office/powerpoint/2010/main" val="1581321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14</a:t>
            </a:fld>
            <a:endParaRPr lang="en-US"/>
          </a:p>
        </p:txBody>
      </p:sp>
    </p:spTree>
    <p:extLst>
      <p:ext uri="{BB962C8B-B14F-4D97-AF65-F5344CB8AC3E}">
        <p14:creationId xmlns:p14="http://schemas.microsoft.com/office/powerpoint/2010/main" val="365391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15</a:t>
            </a:fld>
            <a:endParaRPr lang="en-US"/>
          </a:p>
        </p:txBody>
      </p:sp>
    </p:spTree>
    <p:extLst>
      <p:ext uri="{BB962C8B-B14F-4D97-AF65-F5344CB8AC3E}">
        <p14:creationId xmlns:p14="http://schemas.microsoft.com/office/powerpoint/2010/main" val="3311796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16</a:t>
            </a:fld>
            <a:endParaRPr lang="en-US"/>
          </a:p>
        </p:txBody>
      </p:sp>
    </p:spTree>
    <p:extLst>
      <p:ext uri="{BB962C8B-B14F-4D97-AF65-F5344CB8AC3E}">
        <p14:creationId xmlns:p14="http://schemas.microsoft.com/office/powerpoint/2010/main" val="805511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17</a:t>
            </a:fld>
            <a:endParaRPr lang="en-US"/>
          </a:p>
        </p:txBody>
      </p:sp>
    </p:spTree>
    <p:extLst>
      <p:ext uri="{BB962C8B-B14F-4D97-AF65-F5344CB8AC3E}">
        <p14:creationId xmlns:p14="http://schemas.microsoft.com/office/powerpoint/2010/main" val="2091166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18</a:t>
            </a:fld>
            <a:endParaRPr lang="en-US"/>
          </a:p>
        </p:txBody>
      </p:sp>
    </p:spTree>
    <p:extLst>
      <p:ext uri="{BB962C8B-B14F-4D97-AF65-F5344CB8AC3E}">
        <p14:creationId xmlns:p14="http://schemas.microsoft.com/office/powerpoint/2010/main" val="3145887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19</a:t>
            </a:fld>
            <a:endParaRPr lang="en-US"/>
          </a:p>
        </p:txBody>
      </p:sp>
    </p:spTree>
    <p:extLst>
      <p:ext uri="{BB962C8B-B14F-4D97-AF65-F5344CB8AC3E}">
        <p14:creationId xmlns:p14="http://schemas.microsoft.com/office/powerpoint/2010/main" val="3335162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20</a:t>
            </a:fld>
            <a:endParaRPr lang="en-US"/>
          </a:p>
        </p:txBody>
      </p:sp>
    </p:spTree>
    <p:extLst>
      <p:ext uri="{BB962C8B-B14F-4D97-AF65-F5344CB8AC3E}">
        <p14:creationId xmlns:p14="http://schemas.microsoft.com/office/powerpoint/2010/main" val="166450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21</a:t>
            </a:fld>
            <a:endParaRPr lang="en-US"/>
          </a:p>
        </p:txBody>
      </p:sp>
    </p:spTree>
    <p:extLst>
      <p:ext uri="{BB962C8B-B14F-4D97-AF65-F5344CB8AC3E}">
        <p14:creationId xmlns:p14="http://schemas.microsoft.com/office/powerpoint/2010/main" val="586547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22</a:t>
            </a:fld>
            <a:endParaRPr lang="en-US"/>
          </a:p>
        </p:txBody>
      </p:sp>
    </p:spTree>
    <p:extLst>
      <p:ext uri="{BB962C8B-B14F-4D97-AF65-F5344CB8AC3E}">
        <p14:creationId xmlns:p14="http://schemas.microsoft.com/office/powerpoint/2010/main" val="598772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7DF0A2-27C6-F24C-A0D1-F65AC815FA8E}" type="slidenum">
              <a:rPr lang="en-US" smtClean="0"/>
              <a:t>23</a:t>
            </a:fld>
            <a:endParaRPr lang="en-US"/>
          </a:p>
        </p:txBody>
      </p:sp>
    </p:spTree>
    <p:extLst>
      <p:ext uri="{BB962C8B-B14F-4D97-AF65-F5344CB8AC3E}">
        <p14:creationId xmlns:p14="http://schemas.microsoft.com/office/powerpoint/2010/main" val="382326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6.png"/><Relationship Id="rId5" Type="http://schemas.openxmlformats.org/officeDocument/2006/relationships/image" Target="../media/image7.pn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7.pn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2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2.sv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5.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2.sv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5" Type="http://schemas.openxmlformats.org/officeDocument/2006/relationships/hyperlink" Target="mailto:sarah.Hartley@Ashleigh.blackburn.sch.uk" TargetMode="External"/><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 Id="rId14" Type="http://schemas.openxmlformats.org/officeDocument/2006/relationships/hyperlink" Target="mailto:natalie.youd@Ashleigh.blackburn.sch.uk"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2.svg"/><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64434" y="1866034"/>
            <a:ext cx="10959133" cy="6154194"/>
          </a:xfrm>
          <a:custGeom>
            <a:avLst/>
            <a:gdLst/>
            <a:ahLst/>
            <a:cxnLst/>
            <a:rect l="l" t="t" r="r" b="b"/>
            <a:pathLst>
              <a:path w="10959133" h="6154194">
                <a:moveTo>
                  <a:pt x="0" y="0"/>
                </a:moveTo>
                <a:lnTo>
                  <a:pt x="10959132" y="0"/>
                </a:lnTo>
                <a:lnTo>
                  <a:pt x="10959132" y="6154193"/>
                </a:lnTo>
                <a:lnTo>
                  <a:pt x="0" y="6154193"/>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rot="828405">
            <a:off x="965835" y="6427712"/>
            <a:ext cx="3287774" cy="3185031"/>
          </a:xfrm>
          <a:custGeom>
            <a:avLst/>
            <a:gdLst/>
            <a:ahLst/>
            <a:cxnLst/>
            <a:rect l="l" t="t" r="r" b="b"/>
            <a:pathLst>
              <a:path w="3287774" h="3185031">
                <a:moveTo>
                  <a:pt x="0" y="0"/>
                </a:moveTo>
                <a:lnTo>
                  <a:pt x="3287774" y="0"/>
                </a:lnTo>
                <a:lnTo>
                  <a:pt x="3287774" y="3185031"/>
                </a:lnTo>
                <a:lnTo>
                  <a:pt x="0" y="3185031"/>
                </a:lnTo>
                <a:lnTo>
                  <a:pt x="0" y="0"/>
                </a:lnTo>
                <a:close/>
              </a:path>
            </a:pathLst>
          </a:custGeom>
          <a:blipFill>
            <a:blip r:embed="rId5"/>
            <a:stretch>
              <a:fillRect/>
            </a:stretch>
          </a:blipFill>
        </p:spPr>
        <p:txBody>
          <a:bodyPr/>
          <a:lstStyle/>
          <a:p>
            <a:endParaRPr lang="en-US"/>
          </a:p>
        </p:txBody>
      </p:sp>
      <p:sp>
        <p:nvSpPr>
          <p:cNvPr id="4" name="Freeform 4"/>
          <p:cNvSpPr/>
          <p:nvPr/>
        </p:nvSpPr>
        <p:spPr>
          <a:xfrm rot="-1053220">
            <a:off x="13524283" y="6457812"/>
            <a:ext cx="3635449" cy="2740220"/>
          </a:xfrm>
          <a:custGeom>
            <a:avLst/>
            <a:gdLst/>
            <a:ahLst/>
            <a:cxnLst/>
            <a:rect l="l" t="t" r="r" b="b"/>
            <a:pathLst>
              <a:path w="3635449" h="2740220">
                <a:moveTo>
                  <a:pt x="0" y="0"/>
                </a:moveTo>
                <a:lnTo>
                  <a:pt x="3635450" y="0"/>
                </a:lnTo>
                <a:lnTo>
                  <a:pt x="3635450" y="2740220"/>
                </a:lnTo>
                <a:lnTo>
                  <a:pt x="0" y="2740220"/>
                </a:lnTo>
                <a:lnTo>
                  <a:pt x="0" y="0"/>
                </a:lnTo>
                <a:close/>
              </a:path>
            </a:pathLst>
          </a:custGeom>
          <a:blipFill>
            <a:blip r:embed="rId6"/>
            <a:stretch>
              <a:fillRect/>
            </a:stretch>
          </a:blipFill>
        </p:spPr>
        <p:txBody>
          <a:bodyPr/>
          <a:lstStyle/>
          <a:p>
            <a:endParaRPr lang="en-US"/>
          </a:p>
        </p:txBody>
      </p:sp>
      <p:sp>
        <p:nvSpPr>
          <p:cNvPr id="5" name="Freeform 5"/>
          <p:cNvSpPr/>
          <p:nvPr/>
        </p:nvSpPr>
        <p:spPr>
          <a:xfrm rot="1872493">
            <a:off x="14870761" y="1243234"/>
            <a:ext cx="2506444" cy="3065986"/>
          </a:xfrm>
          <a:custGeom>
            <a:avLst/>
            <a:gdLst/>
            <a:ahLst/>
            <a:cxnLst/>
            <a:rect l="l" t="t" r="r" b="b"/>
            <a:pathLst>
              <a:path w="2506444" h="3065986">
                <a:moveTo>
                  <a:pt x="0" y="0"/>
                </a:moveTo>
                <a:lnTo>
                  <a:pt x="2506444" y="0"/>
                </a:lnTo>
                <a:lnTo>
                  <a:pt x="2506444" y="3065987"/>
                </a:lnTo>
                <a:lnTo>
                  <a:pt x="0" y="3065987"/>
                </a:lnTo>
                <a:lnTo>
                  <a:pt x="0" y="0"/>
                </a:lnTo>
                <a:close/>
              </a:path>
            </a:pathLst>
          </a:custGeom>
          <a:blipFill>
            <a:blip r:embed="rId7"/>
            <a:stretch>
              <a:fillRect/>
            </a:stretch>
          </a:blipFill>
        </p:spPr>
        <p:txBody>
          <a:bodyPr/>
          <a:lstStyle/>
          <a:p>
            <a:endParaRPr lang="en-US"/>
          </a:p>
        </p:txBody>
      </p:sp>
      <p:sp>
        <p:nvSpPr>
          <p:cNvPr id="6" name="Freeform 6"/>
          <p:cNvSpPr/>
          <p:nvPr/>
        </p:nvSpPr>
        <p:spPr>
          <a:xfrm rot="-1725111">
            <a:off x="452482" y="1794376"/>
            <a:ext cx="2928530" cy="2459966"/>
          </a:xfrm>
          <a:custGeom>
            <a:avLst/>
            <a:gdLst/>
            <a:ahLst/>
            <a:cxnLst/>
            <a:rect l="l" t="t" r="r" b="b"/>
            <a:pathLst>
              <a:path w="2928530" h="2459966">
                <a:moveTo>
                  <a:pt x="0" y="0"/>
                </a:moveTo>
                <a:lnTo>
                  <a:pt x="2928531" y="0"/>
                </a:lnTo>
                <a:lnTo>
                  <a:pt x="2928531" y="2459966"/>
                </a:lnTo>
                <a:lnTo>
                  <a:pt x="0" y="2459966"/>
                </a:lnTo>
                <a:lnTo>
                  <a:pt x="0" y="0"/>
                </a:lnTo>
                <a:close/>
              </a:path>
            </a:pathLst>
          </a:custGeom>
          <a:blipFill>
            <a:blip r:embed="rId8"/>
            <a:stretch>
              <a:fillRect/>
            </a:stretch>
          </a:blipFill>
        </p:spPr>
        <p:txBody>
          <a:bodyPr/>
          <a:lstStyle/>
          <a:p>
            <a:endParaRPr lang="en-US"/>
          </a:p>
        </p:txBody>
      </p:sp>
      <p:sp>
        <p:nvSpPr>
          <p:cNvPr id="7" name="Freeform 7"/>
          <p:cNvSpPr/>
          <p:nvPr/>
        </p:nvSpPr>
        <p:spPr>
          <a:xfrm>
            <a:off x="12824236" y="420601"/>
            <a:ext cx="2070174" cy="2483365"/>
          </a:xfrm>
          <a:custGeom>
            <a:avLst/>
            <a:gdLst/>
            <a:ahLst/>
            <a:cxnLst/>
            <a:rect l="l" t="t" r="r" b="b"/>
            <a:pathLst>
              <a:path w="2070174" h="2483365">
                <a:moveTo>
                  <a:pt x="0" y="0"/>
                </a:moveTo>
                <a:lnTo>
                  <a:pt x="2070174" y="0"/>
                </a:lnTo>
                <a:lnTo>
                  <a:pt x="2070174" y="2483366"/>
                </a:lnTo>
                <a:lnTo>
                  <a:pt x="0" y="248336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8"/>
          <p:cNvSpPr/>
          <p:nvPr/>
        </p:nvSpPr>
        <p:spPr>
          <a:xfrm>
            <a:off x="7476383" y="7827922"/>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9" name="Freeform 9"/>
          <p:cNvSpPr/>
          <p:nvPr/>
        </p:nvSpPr>
        <p:spPr>
          <a:xfrm>
            <a:off x="2666506" y="888760"/>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13"/>
            <a:stretch>
              <a:fillRect/>
            </a:stretch>
          </a:blipFill>
        </p:spPr>
        <p:txBody>
          <a:bodyPr/>
          <a:lstStyle/>
          <a:p>
            <a:endParaRPr lang="en-US"/>
          </a:p>
        </p:txBody>
      </p:sp>
      <p:sp>
        <p:nvSpPr>
          <p:cNvPr id="10" name="Freeform 10"/>
          <p:cNvSpPr/>
          <p:nvPr/>
        </p:nvSpPr>
        <p:spPr>
          <a:xfrm>
            <a:off x="1957242" y="4426222"/>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4"/>
            <a:stretch>
              <a:fillRect/>
            </a:stretch>
          </a:blipFill>
        </p:spPr>
        <p:txBody>
          <a:bodyPr/>
          <a:lstStyle/>
          <a:p>
            <a:endParaRPr lang="en-US"/>
          </a:p>
        </p:txBody>
      </p:sp>
      <p:sp>
        <p:nvSpPr>
          <p:cNvPr id="11" name="TextBox 11"/>
          <p:cNvSpPr txBox="1"/>
          <p:nvPr/>
        </p:nvSpPr>
        <p:spPr>
          <a:xfrm>
            <a:off x="4586161" y="4516062"/>
            <a:ext cx="9252990" cy="2600325"/>
          </a:xfrm>
          <a:prstGeom prst="rect">
            <a:avLst/>
          </a:prstGeom>
        </p:spPr>
        <p:txBody>
          <a:bodyPr lIns="0" tIns="0" rIns="0" bIns="0" rtlCol="0" anchor="t">
            <a:spAutoFit/>
          </a:bodyPr>
          <a:lstStyle/>
          <a:p>
            <a:pPr algn="ctr">
              <a:lnSpc>
                <a:spcPts val="21000"/>
              </a:lnSpc>
              <a:spcBef>
                <a:spcPct val="0"/>
              </a:spcBef>
            </a:pPr>
            <a:r>
              <a:rPr lang="en-US" sz="15000">
                <a:solidFill>
                  <a:srgbClr val="FFFFFF"/>
                </a:solidFill>
                <a:latin typeface="Borsok"/>
                <a:ea typeface="Borsok"/>
                <a:cs typeface="Borsok"/>
                <a:sym typeface="Borsok"/>
              </a:rPr>
              <a:t>Ashleigh</a:t>
            </a:r>
          </a:p>
        </p:txBody>
      </p:sp>
      <p:sp>
        <p:nvSpPr>
          <p:cNvPr id="12" name="TextBox 12"/>
          <p:cNvSpPr txBox="1"/>
          <p:nvPr/>
        </p:nvSpPr>
        <p:spPr>
          <a:xfrm>
            <a:off x="8379094" y="3137871"/>
            <a:ext cx="1529812" cy="2005629"/>
          </a:xfrm>
          <a:prstGeom prst="rect">
            <a:avLst/>
          </a:prstGeom>
        </p:spPr>
        <p:txBody>
          <a:bodyPr lIns="0" tIns="0" rIns="0" bIns="0" rtlCol="0" anchor="t">
            <a:spAutoFit/>
          </a:bodyPr>
          <a:lstStyle/>
          <a:p>
            <a:pPr algn="ctr">
              <a:lnSpc>
                <a:spcPts val="16411"/>
              </a:lnSpc>
              <a:spcBef>
                <a:spcPct val="0"/>
              </a:spcBef>
            </a:pPr>
            <a:r>
              <a:rPr lang="en-US" sz="11722" dirty="0">
                <a:solidFill>
                  <a:srgbClr val="FFDE59"/>
                </a:solidFill>
                <a:latin typeface="Bellaboo"/>
                <a:ea typeface="Bellaboo"/>
                <a:cs typeface="Bellaboo"/>
                <a:sym typeface="Bellaboo"/>
              </a:rPr>
              <a:t>at </a:t>
            </a:r>
          </a:p>
        </p:txBody>
      </p:sp>
      <p:sp>
        <p:nvSpPr>
          <p:cNvPr id="13" name="TextBox 13"/>
          <p:cNvSpPr txBox="1"/>
          <p:nvPr/>
        </p:nvSpPr>
        <p:spPr>
          <a:xfrm>
            <a:off x="5474085" y="6562902"/>
            <a:ext cx="7492603" cy="1590675"/>
          </a:xfrm>
          <a:prstGeom prst="rect">
            <a:avLst/>
          </a:prstGeom>
        </p:spPr>
        <p:txBody>
          <a:bodyPr lIns="0" tIns="0" rIns="0" bIns="0" rtlCol="0" anchor="t">
            <a:spAutoFit/>
          </a:bodyPr>
          <a:lstStyle/>
          <a:p>
            <a:pPr algn="ctr">
              <a:lnSpc>
                <a:spcPts val="4200"/>
              </a:lnSpc>
              <a:spcBef>
                <a:spcPct val="0"/>
              </a:spcBef>
            </a:pPr>
            <a:r>
              <a:rPr lang="en-US" sz="3000">
                <a:solidFill>
                  <a:srgbClr val="FFDE59"/>
                </a:solidFill>
                <a:latin typeface="Sniglet"/>
                <a:ea typeface="Sniglet"/>
                <a:cs typeface="Sniglet"/>
                <a:sym typeface="Sniglet"/>
              </a:rPr>
              <a:t>Building Stronger School–Home Partnerships</a:t>
            </a:r>
          </a:p>
          <a:p>
            <a:pPr algn="ctr">
              <a:lnSpc>
                <a:spcPts val="4200"/>
              </a:lnSpc>
              <a:spcBef>
                <a:spcPct val="0"/>
              </a:spcBef>
            </a:pPr>
            <a:endParaRPr lang="en-US" sz="3000">
              <a:solidFill>
                <a:srgbClr val="FFDE59"/>
              </a:solidFill>
              <a:latin typeface="Sniglet"/>
              <a:ea typeface="Sniglet"/>
              <a:cs typeface="Sniglet"/>
              <a:sym typeface="Sniglet"/>
            </a:endParaRPr>
          </a:p>
        </p:txBody>
      </p:sp>
      <p:sp>
        <p:nvSpPr>
          <p:cNvPr id="14" name="Freeform 14"/>
          <p:cNvSpPr/>
          <p:nvPr/>
        </p:nvSpPr>
        <p:spPr>
          <a:xfrm>
            <a:off x="14714980" y="4538831"/>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4"/>
            <a:stretch>
              <a:fillRect/>
            </a:stretch>
          </a:blipFill>
        </p:spPr>
        <p:txBody>
          <a:bodyPr/>
          <a:lstStyle/>
          <a:p>
            <a:endParaRPr lang="en-US"/>
          </a:p>
        </p:txBody>
      </p:sp>
      <p:sp>
        <p:nvSpPr>
          <p:cNvPr id="15" name="TextBox 15"/>
          <p:cNvSpPr txBox="1"/>
          <p:nvPr/>
        </p:nvSpPr>
        <p:spPr>
          <a:xfrm>
            <a:off x="4752145" y="1688611"/>
            <a:ext cx="8783710" cy="1894558"/>
          </a:xfrm>
          <a:prstGeom prst="rect">
            <a:avLst/>
          </a:prstGeom>
        </p:spPr>
        <p:txBody>
          <a:bodyPr lIns="0" tIns="0" rIns="0" bIns="0" rtlCol="0" anchor="t">
            <a:spAutoFit/>
          </a:bodyPr>
          <a:lstStyle/>
          <a:p>
            <a:pPr algn="ctr">
              <a:lnSpc>
                <a:spcPts val="16411"/>
              </a:lnSpc>
              <a:spcBef>
                <a:spcPct val="0"/>
              </a:spcBef>
            </a:pPr>
            <a:r>
              <a:rPr lang="en-US" sz="8000" dirty="0">
                <a:solidFill>
                  <a:srgbClr val="FFDE59"/>
                </a:solidFill>
                <a:latin typeface="Bellaboo"/>
                <a:ea typeface="Bellaboo"/>
                <a:cs typeface="Bellaboo"/>
                <a:sym typeface="Bellaboo"/>
              </a:rPr>
              <a:t>Year 1 Curriculum Evening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78800" y="2501900"/>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7579563" y="202778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06763" y="819150"/>
            <a:ext cx="10806360" cy="3498851"/>
          </a:xfrm>
          <a:prstGeom prst="rect">
            <a:avLst/>
          </a:prstGeom>
        </p:spPr>
        <p:txBody>
          <a:bodyPr lIns="0" tIns="0" rIns="0" bIns="0" rtlCol="0" anchor="t">
            <a:spAutoFit/>
          </a:bodyPr>
          <a:lstStyle/>
          <a:p>
            <a:pPr algn="ctr">
              <a:lnSpc>
                <a:spcPts val="13999"/>
              </a:lnSpc>
              <a:spcBef>
                <a:spcPct val="0"/>
              </a:spcBef>
            </a:pPr>
            <a:r>
              <a:rPr lang="en-US" sz="9999">
                <a:solidFill>
                  <a:srgbClr val="1650AF"/>
                </a:solidFill>
                <a:latin typeface="Borsok"/>
                <a:ea typeface="Borsok"/>
                <a:cs typeface="Borsok"/>
                <a:sym typeface="Borsok"/>
              </a:rPr>
              <a:t>Our Vision</a:t>
            </a:r>
          </a:p>
          <a:p>
            <a:pPr algn="ctr">
              <a:lnSpc>
                <a:spcPts val="13999"/>
              </a:lnSpc>
              <a:spcBef>
                <a:spcPct val="0"/>
              </a:spcBef>
            </a:pPr>
            <a:endParaRPr lang="en-US" sz="9999">
              <a:solidFill>
                <a:srgbClr val="1650AF"/>
              </a:solidFill>
              <a:latin typeface="Borsok"/>
              <a:ea typeface="Borsok"/>
              <a:cs typeface="Borsok"/>
              <a:sym typeface="Borsok"/>
            </a:endParaRPr>
          </a:p>
        </p:txBody>
      </p:sp>
      <p:sp>
        <p:nvSpPr>
          <p:cNvPr id="10" name="TextBox 10"/>
          <p:cNvSpPr txBox="1"/>
          <p:nvPr/>
        </p:nvSpPr>
        <p:spPr>
          <a:xfrm>
            <a:off x="3661621" y="4016528"/>
            <a:ext cx="11613725" cy="5334345"/>
          </a:xfrm>
          <a:prstGeom prst="rect">
            <a:avLst/>
          </a:prstGeom>
        </p:spPr>
        <p:txBody>
          <a:bodyPr lIns="0" tIns="0" rIns="0" bIns="0" rtlCol="0" anchor="t">
            <a:spAutoFit/>
          </a:bodyPr>
          <a:lstStyle/>
          <a:p>
            <a:pPr algn="ctr">
              <a:lnSpc>
                <a:spcPts val="3753"/>
              </a:lnSpc>
              <a:spcBef>
                <a:spcPct val="0"/>
              </a:spcBef>
            </a:pPr>
            <a:r>
              <a:rPr lang="en-US" sz="2680" dirty="0">
                <a:solidFill>
                  <a:srgbClr val="FFFFFF"/>
                </a:solidFill>
                <a:latin typeface="Sniglet"/>
                <a:ea typeface="Sniglet"/>
                <a:cs typeface="Sniglet"/>
                <a:sym typeface="Sniglet"/>
              </a:rPr>
              <a:t>The aim is to give you a much clearer understanding of:</a:t>
            </a:r>
          </a:p>
          <a:p>
            <a:pPr algn="ctr">
              <a:lnSpc>
                <a:spcPts val="3753"/>
              </a:lnSpc>
              <a:spcBef>
                <a:spcPct val="0"/>
              </a:spcBef>
            </a:pPr>
            <a:endParaRPr lang="en-US" sz="2680" dirty="0">
              <a:solidFill>
                <a:srgbClr val="FFFFFF"/>
              </a:solidFill>
              <a:latin typeface="Sniglet"/>
              <a:ea typeface="Sniglet"/>
              <a:cs typeface="Sniglet"/>
              <a:sym typeface="Sniglet"/>
            </a:endParaRPr>
          </a:p>
          <a:p>
            <a:pPr marL="578819" lvl="1" indent="-289410" algn="l">
              <a:lnSpc>
                <a:spcPts val="3753"/>
              </a:lnSpc>
              <a:spcBef>
                <a:spcPct val="0"/>
              </a:spcBef>
              <a:buFont typeface="Arial"/>
              <a:buChar char="•"/>
            </a:pPr>
            <a:r>
              <a:rPr lang="en-US" sz="2680" dirty="0">
                <a:solidFill>
                  <a:srgbClr val="FFFFFF"/>
                </a:solidFill>
                <a:latin typeface="Sniglet"/>
                <a:ea typeface="Sniglet"/>
                <a:cs typeface="Sniglet"/>
                <a:sym typeface="Sniglet"/>
              </a:rPr>
              <a:t>What your child will learn throughout the year</a:t>
            </a:r>
          </a:p>
          <a:p>
            <a:pPr marL="578819" lvl="1" indent="-289410" algn="l">
              <a:lnSpc>
                <a:spcPts val="3753"/>
              </a:lnSpc>
              <a:spcBef>
                <a:spcPct val="0"/>
              </a:spcBef>
              <a:buFont typeface="Arial"/>
              <a:buChar char="•"/>
            </a:pPr>
            <a:r>
              <a:rPr lang="en-US" sz="2680" dirty="0">
                <a:solidFill>
                  <a:srgbClr val="FFFFFF"/>
                </a:solidFill>
                <a:latin typeface="Sniglet"/>
                <a:ea typeface="Sniglet"/>
                <a:cs typeface="Sniglet"/>
                <a:sym typeface="Sniglet"/>
              </a:rPr>
              <a:t>What expectations and standards look like</a:t>
            </a:r>
          </a:p>
          <a:p>
            <a:pPr marL="578819" lvl="1" indent="-289410" algn="l">
              <a:lnSpc>
                <a:spcPts val="3753"/>
              </a:lnSpc>
              <a:spcBef>
                <a:spcPct val="0"/>
              </a:spcBef>
              <a:buFont typeface="Arial"/>
              <a:buChar char="•"/>
            </a:pPr>
            <a:r>
              <a:rPr lang="en-US" sz="2680" dirty="0">
                <a:solidFill>
                  <a:srgbClr val="FFFFFF"/>
                </a:solidFill>
                <a:latin typeface="Sniglet"/>
                <a:ea typeface="Sniglet"/>
                <a:cs typeface="Sniglet"/>
                <a:sym typeface="Sniglet"/>
              </a:rPr>
              <a:t>How you can support learning at home</a:t>
            </a:r>
          </a:p>
          <a:p>
            <a:pPr marL="578819" lvl="1" indent="-289410" algn="l">
              <a:lnSpc>
                <a:spcPts val="3753"/>
              </a:lnSpc>
              <a:spcBef>
                <a:spcPct val="0"/>
              </a:spcBef>
              <a:buFont typeface="Arial"/>
              <a:buChar char="•"/>
            </a:pPr>
            <a:r>
              <a:rPr lang="en-US" sz="2680" dirty="0">
                <a:solidFill>
                  <a:srgbClr val="FFFFFF"/>
                </a:solidFill>
                <a:latin typeface="Sniglet"/>
                <a:ea typeface="Sniglet"/>
                <a:cs typeface="Sniglet"/>
                <a:sym typeface="Sniglet"/>
              </a:rPr>
              <a:t>The routines and experiences your child will have</a:t>
            </a:r>
          </a:p>
          <a:p>
            <a:pPr marL="578819" lvl="1" indent="-289410" algn="l">
              <a:lnSpc>
                <a:spcPts val="3753"/>
              </a:lnSpc>
              <a:spcBef>
                <a:spcPct val="0"/>
              </a:spcBef>
              <a:buFont typeface="Arial"/>
              <a:buChar char="•"/>
            </a:pPr>
            <a:r>
              <a:rPr lang="en-US" sz="2680" dirty="0">
                <a:solidFill>
                  <a:srgbClr val="FFFFFF"/>
                </a:solidFill>
                <a:latin typeface="Sniglet"/>
                <a:ea typeface="Sniglet"/>
                <a:cs typeface="Sniglet"/>
                <a:sym typeface="Sniglet"/>
              </a:rPr>
              <a:t>The important role you play in your child's education</a:t>
            </a:r>
          </a:p>
          <a:p>
            <a:pPr algn="l">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r>
              <a:rPr lang="en-US" sz="2680" dirty="0">
                <a:solidFill>
                  <a:srgbClr val="FFFFFF"/>
                </a:solidFill>
                <a:latin typeface="Sniglet"/>
                <a:ea typeface="Sniglet"/>
                <a:cs typeface="Sniglet"/>
                <a:sym typeface="Sniglet"/>
              </a:rPr>
              <a:t>We want you to leave feeling informed, reassured and excited about the year ahead.</a:t>
            </a:r>
          </a:p>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8286" y="2921324"/>
            <a:ext cx="12776538" cy="7174773"/>
          </a:xfrm>
          <a:custGeom>
            <a:avLst/>
            <a:gdLst/>
            <a:ahLst/>
            <a:cxnLst/>
            <a:rect l="l" t="t" r="r" b="b"/>
            <a:pathLst>
              <a:path w="12776538" h="7174773">
                <a:moveTo>
                  <a:pt x="0" y="0"/>
                </a:moveTo>
                <a:lnTo>
                  <a:pt x="12776538" y="0"/>
                </a:lnTo>
                <a:lnTo>
                  <a:pt x="12776538" y="7174773"/>
                </a:lnTo>
                <a:lnTo>
                  <a:pt x="0" y="7174773"/>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2145087" y="2338550"/>
            <a:ext cx="1858136" cy="2229006"/>
          </a:xfrm>
          <a:custGeom>
            <a:avLst/>
            <a:gdLst/>
            <a:ahLst/>
            <a:cxnLst/>
            <a:rect l="l" t="t" r="r" b="b"/>
            <a:pathLst>
              <a:path w="1858136" h="2229006">
                <a:moveTo>
                  <a:pt x="0" y="0"/>
                </a:moveTo>
                <a:lnTo>
                  <a:pt x="1858135" y="0"/>
                </a:lnTo>
                <a:lnTo>
                  <a:pt x="1858135" y="2229006"/>
                </a:lnTo>
                <a:lnTo>
                  <a:pt x="0" y="22290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2506411" y="6700606"/>
            <a:ext cx="2993622" cy="1475039"/>
          </a:xfrm>
          <a:custGeom>
            <a:avLst/>
            <a:gdLst/>
            <a:ahLst/>
            <a:cxnLst/>
            <a:rect l="l" t="t" r="r" b="b"/>
            <a:pathLst>
              <a:path w="2993622" h="1475039">
                <a:moveTo>
                  <a:pt x="0" y="0"/>
                </a:moveTo>
                <a:lnTo>
                  <a:pt x="2993622" y="0"/>
                </a:lnTo>
                <a:lnTo>
                  <a:pt x="2993622" y="1475039"/>
                </a:lnTo>
                <a:lnTo>
                  <a:pt x="0" y="14750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167183" y="2320026"/>
            <a:ext cx="1723034" cy="2375202"/>
          </a:xfrm>
          <a:custGeom>
            <a:avLst/>
            <a:gdLst/>
            <a:ahLst/>
            <a:cxnLst/>
            <a:rect l="l" t="t" r="r" b="b"/>
            <a:pathLst>
              <a:path w="1723034" h="2375202">
                <a:moveTo>
                  <a:pt x="0" y="0"/>
                </a:moveTo>
                <a:lnTo>
                  <a:pt x="1723034" y="0"/>
                </a:lnTo>
                <a:lnTo>
                  <a:pt x="1723034" y="2375202"/>
                </a:lnTo>
                <a:lnTo>
                  <a:pt x="0" y="2375202"/>
                </a:lnTo>
                <a:lnTo>
                  <a:pt x="0" y="0"/>
                </a:lnTo>
                <a:close/>
              </a:path>
            </a:pathLst>
          </a:custGeom>
          <a:blipFill>
            <a:blip r:embed="rId9"/>
            <a:stretch>
              <a:fillRect b="-177"/>
            </a:stretch>
          </a:blipFill>
        </p:spPr>
        <p:txBody>
          <a:bodyPr/>
          <a:lstStyle/>
          <a:p>
            <a:endParaRPr lang="en-US"/>
          </a:p>
        </p:txBody>
      </p:sp>
      <p:sp>
        <p:nvSpPr>
          <p:cNvPr id="6" name="Freeform 6"/>
          <p:cNvSpPr/>
          <p:nvPr/>
        </p:nvSpPr>
        <p:spPr>
          <a:xfrm>
            <a:off x="457200" y="275841"/>
            <a:ext cx="2578559" cy="1690031"/>
          </a:xfrm>
          <a:custGeom>
            <a:avLst/>
            <a:gdLst/>
            <a:ahLst/>
            <a:cxnLst/>
            <a:rect l="l" t="t" r="r" b="b"/>
            <a:pathLst>
              <a:path w="2578559" h="1690031">
                <a:moveTo>
                  <a:pt x="0" y="0"/>
                </a:moveTo>
                <a:lnTo>
                  <a:pt x="2578559" y="0"/>
                </a:lnTo>
                <a:lnTo>
                  <a:pt x="2578559" y="1690031"/>
                </a:lnTo>
                <a:lnTo>
                  <a:pt x="0" y="1690031"/>
                </a:lnTo>
                <a:lnTo>
                  <a:pt x="0" y="0"/>
                </a:lnTo>
                <a:close/>
              </a:path>
            </a:pathLst>
          </a:custGeom>
          <a:blipFill>
            <a:blip r:embed="rId10"/>
            <a:stretch>
              <a:fillRect/>
            </a:stretch>
          </a:blipFill>
        </p:spPr>
        <p:txBody>
          <a:bodyPr/>
          <a:lstStyle/>
          <a:p>
            <a:endParaRPr lang="en-US"/>
          </a:p>
        </p:txBody>
      </p:sp>
      <p:sp>
        <p:nvSpPr>
          <p:cNvPr id="7" name="Freeform 7"/>
          <p:cNvSpPr/>
          <p:nvPr/>
        </p:nvSpPr>
        <p:spPr>
          <a:xfrm>
            <a:off x="14095582" y="2626401"/>
            <a:ext cx="3858045" cy="3882310"/>
          </a:xfrm>
          <a:custGeom>
            <a:avLst/>
            <a:gdLst/>
            <a:ahLst/>
            <a:cxnLst/>
            <a:rect l="l" t="t" r="r" b="b"/>
            <a:pathLst>
              <a:path w="3858045" h="3882310">
                <a:moveTo>
                  <a:pt x="0" y="0"/>
                </a:moveTo>
                <a:lnTo>
                  <a:pt x="3858046" y="0"/>
                </a:lnTo>
                <a:lnTo>
                  <a:pt x="3858046" y="3882310"/>
                </a:lnTo>
                <a:lnTo>
                  <a:pt x="0" y="3882310"/>
                </a:lnTo>
                <a:lnTo>
                  <a:pt x="0" y="0"/>
                </a:lnTo>
                <a:close/>
              </a:path>
            </a:pathLst>
          </a:custGeom>
          <a:blipFill>
            <a:blip r:embed="rId11"/>
            <a:stretch>
              <a:fillRect/>
            </a:stretch>
          </a:blipFill>
        </p:spPr>
        <p:txBody>
          <a:bodyPr/>
          <a:lstStyle/>
          <a:p>
            <a:endParaRPr lang="en-US"/>
          </a:p>
        </p:txBody>
      </p:sp>
      <p:sp>
        <p:nvSpPr>
          <p:cNvPr id="8" name="TextBox 8"/>
          <p:cNvSpPr txBox="1"/>
          <p:nvPr/>
        </p:nvSpPr>
        <p:spPr>
          <a:xfrm>
            <a:off x="1195889" y="581948"/>
            <a:ext cx="16924928" cy="3498851"/>
          </a:xfrm>
          <a:prstGeom prst="rect">
            <a:avLst/>
          </a:prstGeom>
        </p:spPr>
        <p:txBody>
          <a:bodyPr lIns="0" tIns="0" rIns="0" bIns="0" rtlCol="0" anchor="t">
            <a:spAutoFit/>
          </a:bodyPr>
          <a:lstStyle/>
          <a:p>
            <a:pPr algn="ctr">
              <a:lnSpc>
                <a:spcPts val="13999"/>
              </a:lnSpc>
            </a:pPr>
            <a:r>
              <a:rPr lang="en-US" sz="9999" dirty="0">
                <a:solidFill>
                  <a:srgbClr val="1650AF"/>
                </a:solidFill>
                <a:latin typeface="Borsok"/>
                <a:ea typeface="Borsok"/>
                <a:cs typeface="Borsok"/>
                <a:sym typeface="Borsok"/>
              </a:rPr>
              <a:t>Welcome to year 1</a:t>
            </a:r>
          </a:p>
          <a:p>
            <a:pPr algn="ctr">
              <a:lnSpc>
                <a:spcPts val="13999"/>
              </a:lnSpc>
              <a:spcBef>
                <a:spcPct val="0"/>
              </a:spcBef>
            </a:pPr>
            <a:endParaRPr lang="en-US" sz="9999" dirty="0">
              <a:solidFill>
                <a:srgbClr val="1650AF"/>
              </a:solidFill>
              <a:latin typeface="Borsok"/>
              <a:ea typeface="Borsok"/>
              <a:cs typeface="Borsok"/>
              <a:sym typeface="Borsok"/>
            </a:endParaRPr>
          </a:p>
        </p:txBody>
      </p:sp>
      <p:sp>
        <p:nvSpPr>
          <p:cNvPr id="9" name="TextBox 9"/>
          <p:cNvSpPr txBox="1"/>
          <p:nvPr/>
        </p:nvSpPr>
        <p:spPr>
          <a:xfrm>
            <a:off x="1512066" y="4586606"/>
            <a:ext cx="11422758" cy="4041684"/>
          </a:xfrm>
          <a:prstGeom prst="rect">
            <a:avLst/>
          </a:prstGeom>
        </p:spPr>
        <p:txBody>
          <a:bodyPr lIns="0" tIns="0" rIns="0" bIns="0" rtlCol="0" anchor="t">
            <a:spAutoFit/>
          </a:bodyPr>
          <a:lstStyle/>
          <a:p>
            <a:pPr algn="ctr">
              <a:lnSpc>
                <a:spcPts val="3500"/>
              </a:lnSpc>
              <a:spcBef>
                <a:spcPct val="0"/>
              </a:spcBef>
            </a:pPr>
            <a:r>
              <a:rPr lang="en-US" sz="3200" u="sng" dirty="0">
                <a:solidFill>
                  <a:srgbClr val="FFFFFF"/>
                </a:solidFill>
                <a:latin typeface="Sniglet"/>
                <a:ea typeface="Sniglet"/>
                <a:cs typeface="Sniglet"/>
                <a:sym typeface="Sniglet"/>
              </a:rPr>
              <a:t>Miss Youd </a:t>
            </a:r>
            <a:r>
              <a:rPr lang="en-US" sz="3200" dirty="0">
                <a:solidFill>
                  <a:srgbClr val="FFFFFF"/>
                </a:solidFill>
                <a:latin typeface="Sniglet"/>
                <a:ea typeface="Sniglet"/>
                <a:cs typeface="Sniglet"/>
                <a:sym typeface="Sniglet"/>
              </a:rPr>
              <a:t>– Class Teacher Tuesday PM, Wednesday, Thursday, Friday</a:t>
            </a:r>
          </a:p>
          <a:p>
            <a:pPr algn="ctr">
              <a:lnSpc>
                <a:spcPts val="3500"/>
              </a:lnSpc>
              <a:spcBef>
                <a:spcPct val="0"/>
              </a:spcBef>
            </a:pPr>
            <a:endParaRPr lang="en-US" sz="3200" dirty="0">
              <a:solidFill>
                <a:srgbClr val="FFFFFF"/>
              </a:solidFill>
              <a:latin typeface="Sniglet"/>
              <a:ea typeface="Sniglet"/>
              <a:cs typeface="Sniglet"/>
              <a:sym typeface="Sniglet"/>
            </a:endParaRPr>
          </a:p>
          <a:p>
            <a:pPr algn="ctr">
              <a:lnSpc>
                <a:spcPts val="3500"/>
              </a:lnSpc>
              <a:spcBef>
                <a:spcPct val="0"/>
              </a:spcBef>
            </a:pPr>
            <a:r>
              <a:rPr lang="en-US" sz="3200" u="sng" dirty="0" err="1">
                <a:solidFill>
                  <a:srgbClr val="FFFFFF"/>
                </a:solidFill>
                <a:latin typeface="Sniglet"/>
                <a:ea typeface="Sniglet"/>
                <a:cs typeface="Sniglet"/>
                <a:sym typeface="Sniglet"/>
              </a:rPr>
              <a:t>Mrs</a:t>
            </a:r>
            <a:r>
              <a:rPr lang="en-US" sz="3200" u="sng" dirty="0">
                <a:solidFill>
                  <a:srgbClr val="FFFFFF"/>
                </a:solidFill>
                <a:latin typeface="Sniglet"/>
                <a:ea typeface="Sniglet"/>
                <a:cs typeface="Sniglet"/>
                <a:sym typeface="Sniglet"/>
              </a:rPr>
              <a:t> Hartley </a:t>
            </a:r>
            <a:r>
              <a:rPr lang="en-US" sz="3200" dirty="0">
                <a:solidFill>
                  <a:srgbClr val="FFFFFF"/>
                </a:solidFill>
                <a:latin typeface="Sniglet"/>
                <a:ea typeface="Sniglet"/>
                <a:cs typeface="Sniglet"/>
                <a:sym typeface="Sniglet"/>
              </a:rPr>
              <a:t>– Class Teacher Monday, Tuesday AM</a:t>
            </a:r>
          </a:p>
          <a:p>
            <a:pPr algn="ctr">
              <a:lnSpc>
                <a:spcPts val="3500"/>
              </a:lnSpc>
              <a:spcBef>
                <a:spcPct val="0"/>
              </a:spcBef>
            </a:pPr>
            <a:endParaRPr lang="en-US" sz="3200" dirty="0">
              <a:solidFill>
                <a:srgbClr val="FFFFFF"/>
              </a:solidFill>
              <a:latin typeface="Sniglet"/>
              <a:ea typeface="Sniglet"/>
              <a:cs typeface="Sniglet"/>
              <a:sym typeface="Sniglet"/>
            </a:endParaRPr>
          </a:p>
          <a:p>
            <a:pPr algn="ctr">
              <a:lnSpc>
                <a:spcPts val="3500"/>
              </a:lnSpc>
              <a:spcBef>
                <a:spcPct val="0"/>
              </a:spcBef>
            </a:pPr>
            <a:r>
              <a:rPr lang="en-US" sz="3200" u="sng" dirty="0">
                <a:solidFill>
                  <a:srgbClr val="FFFFFF"/>
                </a:solidFill>
                <a:latin typeface="Sniglet"/>
                <a:ea typeface="Sniglet"/>
                <a:cs typeface="Sniglet"/>
                <a:sym typeface="Sniglet"/>
              </a:rPr>
              <a:t>Miss Briggs </a:t>
            </a:r>
            <a:r>
              <a:rPr lang="en-US" sz="3200" dirty="0">
                <a:solidFill>
                  <a:srgbClr val="FFFFFF"/>
                </a:solidFill>
                <a:latin typeface="Sniglet"/>
                <a:ea typeface="Sniglet"/>
                <a:cs typeface="Sniglet"/>
                <a:sym typeface="Sniglet"/>
              </a:rPr>
              <a:t>– Teaching Assistant – AM</a:t>
            </a:r>
          </a:p>
          <a:p>
            <a:pPr algn="ctr">
              <a:lnSpc>
                <a:spcPts val="3500"/>
              </a:lnSpc>
              <a:spcBef>
                <a:spcPct val="0"/>
              </a:spcBef>
            </a:pPr>
            <a:endParaRPr lang="en-US" sz="3200" dirty="0">
              <a:solidFill>
                <a:srgbClr val="FFFFFF"/>
              </a:solidFill>
              <a:latin typeface="Sniglet"/>
              <a:ea typeface="Sniglet"/>
              <a:cs typeface="Sniglet"/>
              <a:sym typeface="Sniglet"/>
            </a:endParaRPr>
          </a:p>
          <a:p>
            <a:pPr algn="ctr">
              <a:lnSpc>
                <a:spcPts val="3500"/>
              </a:lnSpc>
              <a:spcBef>
                <a:spcPct val="0"/>
              </a:spcBef>
            </a:pPr>
            <a:r>
              <a:rPr lang="en-US" sz="3200" u="sng" dirty="0" err="1">
                <a:solidFill>
                  <a:srgbClr val="FFFFFF"/>
                </a:solidFill>
                <a:latin typeface="Sniglet"/>
                <a:ea typeface="Sniglet"/>
                <a:cs typeface="Sniglet"/>
                <a:sym typeface="Sniglet"/>
              </a:rPr>
              <a:t>Mrs</a:t>
            </a:r>
            <a:r>
              <a:rPr lang="en-US" sz="3200" u="sng" dirty="0">
                <a:solidFill>
                  <a:srgbClr val="FFFFFF"/>
                </a:solidFill>
                <a:latin typeface="Sniglet"/>
                <a:ea typeface="Sniglet"/>
                <a:cs typeface="Sniglet"/>
                <a:sym typeface="Sniglet"/>
              </a:rPr>
              <a:t> McLeod </a:t>
            </a:r>
            <a:r>
              <a:rPr lang="en-US" sz="3200" dirty="0">
                <a:solidFill>
                  <a:srgbClr val="FFFFFF"/>
                </a:solidFill>
                <a:latin typeface="Sniglet"/>
                <a:ea typeface="Sniglet"/>
                <a:cs typeface="Sniglet"/>
                <a:sym typeface="Sniglet"/>
              </a:rPr>
              <a:t>– Teaching Assistant Monday PM, Wednesday PM, Friday PM</a:t>
            </a:r>
          </a:p>
        </p:txBody>
      </p:sp>
      <p:sp>
        <p:nvSpPr>
          <p:cNvPr id="10" name="TextBox 10"/>
          <p:cNvSpPr txBox="1"/>
          <p:nvPr/>
        </p:nvSpPr>
        <p:spPr>
          <a:xfrm>
            <a:off x="2640700" y="2741229"/>
            <a:ext cx="9543640" cy="2066925"/>
          </a:xfrm>
          <a:prstGeom prst="rect">
            <a:avLst/>
          </a:prstGeom>
        </p:spPr>
        <p:txBody>
          <a:bodyPr lIns="0" tIns="0" rIns="0" bIns="0" rtlCol="0" anchor="t">
            <a:spAutoFit/>
          </a:bodyPr>
          <a:lstStyle/>
          <a:p>
            <a:pPr algn="ctr">
              <a:lnSpc>
                <a:spcPts val="16800"/>
              </a:lnSpc>
              <a:spcBef>
                <a:spcPct val="0"/>
              </a:spcBef>
            </a:pPr>
            <a:r>
              <a:rPr lang="en-US" sz="12000" dirty="0">
                <a:solidFill>
                  <a:srgbClr val="FFDE59"/>
                </a:solidFill>
                <a:latin typeface="Bellaboo"/>
                <a:ea typeface="Bellaboo"/>
                <a:cs typeface="Bellaboo"/>
                <a:sym typeface="Bellaboo"/>
              </a:rPr>
              <a:t>Who’s Who</a:t>
            </a:r>
          </a:p>
        </p:txBody>
      </p:sp>
      <p:sp>
        <p:nvSpPr>
          <p:cNvPr id="11" name="Freeform 11"/>
          <p:cNvSpPr/>
          <p:nvPr/>
        </p:nvSpPr>
        <p:spPr>
          <a:xfrm>
            <a:off x="15840772" y="7823744"/>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4610" y="1416274"/>
            <a:ext cx="13738069" cy="8870726"/>
          </a:xfrm>
          <a:custGeom>
            <a:avLst/>
            <a:gdLst/>
            <a:ahLst/>
            <a:cxnLst/>
            <a:rect l="l" t="t" r="r" b="b"/>
            <a:pathLst>
              <a:path w="13738069" h="7714729">
                <a:moveTo>
                  <a:pt x="0" y="0"/>
                </a:moveTo>
                <a:lnTo>
                  <a:pt x="13738069" y="0"/>
                </a:lnTo>
                <a:lnTo>
                  <a:pt x="13738069" y="7714729"/>
                </a:lnTo>
                <a:lnTo>
                  <a:pt x="0" y="7714729"/>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3050104" y="1636709"/>
            <a:ext cx="1858136" cy="2229006"/>
          </a:xfrm>
          <a:custGeom>
            <a:avLst/>
            <a:gdLst/>
            <a:ahLst/>
            <a:cxnLst/>
            <a:rect l="l" t="t" r="r" b="b"/>
            <a:pathLst>
              <a:path w="1858136" h="2229006">
                <a:moveTo>
                  <a:pt x="0" y="0"/>
                </a:moveTo>
                <a:lnTo>
                  <a:pt x="1858135" y="0"/>
                </a:lnTo>
                <a:lnTo>
                  <a:pt x="1858135" y="2229006"/>
                </a:lnTo>
                <a:lnTo>
                  <a:pt x="0" y="22290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6327174" y="8945360"/>
            <a:ext cx="2238055" cy="1102751"/>
          </a:xfrm>
          <a:custGeom>
            <a:avLst/>
            <a:gdLst/>
            <a:ahLst/>
            <a:cxnLst/>
            <a:rect l="l" t="t" r="r" b="b"/>
            <a:pathLst>
              <a:path w="2238055" h="1102751">
                <a:moveTo>
                  <a:pt x="0" y="0"/>
                </a:moveTo>
                <a:lnTo>
                  <a:pt x="2238055" y="0"/>
                </a:lnTo>
                <a:lnTo>
                  <a:pt x="2238055" y="1102750"/>
                </a:lnTo>
                <a:lnTo>
                  <a:pt x="0" y="11027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167183" y="1547733"/>
            <a:ext cx="1723034" cy="2379428"/>
          </a:xfrm>
          <a:custGeom>
            <a:avLst/>
            <a:gdLst/>
            <a:ahLst/>
            <a:cxnLst/>
            <a:rect l="l" t="t" r="r" b="b"/>
            <a:pathLst>
              <a:path w="1723034" h="2379428">
                <a:moveTo>
                  <a:pt x="0" y="0"/>
                </a:moveTo>
                <a:lnTo>
                  <a:pt x="1723034" y="0"/>
                </a:lnTo>
                <a:lnTo>
                  <a:pt x="1723034" y="2379429"/>
                </a:lnTo>
                <a:lnTo>
                  <a:pt x="0" y="2379429"/>
                </a:lnTo>
                <a:lnTo>
                  <a:pt x="0" y="0"/>
                </a:lnTo>
                <a:close/>
              </a:path>
            </a:pathLst>
          </a:custGeom>
          <a:blipFill>
            <a:blip r:embed="rId9"/>
            <a:stretch>
              <a:fillRect/>
            </a:stretch>
          </a:blipFill>
        </p:spPr>
        <p:txBody>
          <a:bodyPr/>
          <a:lstStyle/>
          <a:p>
            <a:endParaRPr lang="en-US"/>
          </a:p>
        </p:txBody>
      </p:sp>
      <p:sp>
        <p:nvSpPr>
          <p:cNvPr id="6" name="Freeform 6"/>
          <p:cNvSpPr/>
          <p:nvPr/>
        </p:nvSpPr>
        <p:spPr>
          <a:xfrm>
            <a:off x="12098539" y="1110684"/>
            <a:ext cx="2578559" cy="1690031"/>
          </a:xfrm>
          <a:custGeom>
            <a:avLst/>
            <a:gdLst/>
            <a:ahLst/>
            <a:cxnLst/>
            <a:rect l="l" t="t" r="r" b="b"/>
            <a:pathLst>
              <a:path w="2578559" h="1690031">
                <a:moveTo>
                  <a:pt x="0" y="0"/>
                </a:moveTo>
                <a:lnTo>
                  <a:pt x="2578559" y="0"/>
                </a:lnTo>
                <a:lnTo>
                  <a:pt x="2578559" y="1690030"/>
                </a:lnTo>
                <a:lnTo>
                  <a:pt x="0" y="1690030"/>
                </a:lnTo>
                <a:lnTo>
                  <a:pt x="0" y="0"/>
                </a:lnTo>
                <a:close/>
              </a:path>
            </a:pathLst>
          </a:custGeom>
          <a:blipFill>
            <a:blip r:embed="rId10"/>
            <a:stretch>
              <a:fillRect/>
            </a:stretch>
          </a:blipFill>
        </p:spPr>
        <p:txBody>
          <a:bodyPr/>
          <a:lstStyle/>
          <a:p>
            <a:endParaRPr lang="en-US"/>
          </a:p>
        </p:txBody>
      </p:sp>
      <p:sp>
        <p:nvSpPr>
          <p:cNvPr id="7" name="TextBox 7"/>
          <p:cNvSpPr txBox="1"/>
          <p:nvPr/>
        </p:nvSpPr>
        <p:spPr>
          <a:xfrm>
            <a:off x="1028700" y="275276"/>
            <a:ext cx="16815297" cy="1285480"/>
          </a:xfrm>
          <a:prstGeom prst="rect">
            <a:avLst/>
          </a:prstGeom>
        </p:spPr>
        <p:txBody>
          <a:bodyPr lIns="0" tIns="0" rIns="0" bIns="0" rtlCol="0" anchor="t">
            <a:spAutoFit/>
          </a:bodyPr>
          <a:lstStyle/>
          <a:p>
            <a:pPr algn="ctr">
              <a:lnSpc>
                <a:spcPts val="11060"/>
              </a:lnSpc>
              <a:spcBef>
                <a:spcPct val="0"/>
              </a:spcBef>
            </a:pPr>
            <a:r>
              <a:rPr lang="en-US" sz="7900" dirty="0">
                <a:solidFill>
                  <a:srgbClr val="1650AF"/>
                </a:solidFill>
                <a:latin typeface="Borsok"/>
                <a:ea typeface="Borsok"/>
                <a:cs typeface="Borsok"/>
                <a:sym typeface="Borsok"/>
              </a:rPr>
              <a:t>A typical Day in Year 1</a:t>
            </a:r>
          </a:p>
        </p:txBody>
      </p:sp>
      <p:sp>
        <p:nvSpPr>
          <p:cNvPr id="8" name="TextBox 8"/>
          <p:cNvSpPr txBox="1"/>
          <p:nvPr/>
        </p:nvSpPr>
        <p:spPr>
          <a:xfrm>
            <a:off x="1763745" y="1925696"/>
            <a:ext cx="12034781" cy="8991179"/>
          </a:xfrm>
          <a:prstGeom prst="rect">
            <a:avLst/>
          </a:prstGeom>
        </p:spPr>
        <p:txBody>
          <a:bodyPr wrap="square" lIns="0" tIns="0" rIns="0" bIns="0" rtlCol="0" anchor="t">
            <a:spAutoFit/>
          </a:bodyPr>
          <a:lstStyle/>
          <a:p>
            <a:pPr marL="285719" lvl="1" algn="l">
              <a:lnSpc>
                <a:spcPts val="3705"/>
              </a:lnSpc>
            </a:pPr>
            <a:r>
              <a:rPr lang="en-US" sz="2646" dirty="0">
                <a:solidFill>
                  <a:srgbClr val="FFFFFF"/>
                </a:solidFill>
                <a:latin typeface="Sniglet"/>
                <a:ea typeface="Sniglet"/>
                <a:cs typeface="Sniglet"/>
                <a:sym typeface="Sniglet"/>
              </a:rPr>
              <a:t>8:45am – Quiet independent reading time</a:t>
            </a:r>
          </a:p>
          <a:p>
            <a:pPr marL="285719" lvl="1" algn="l">
              <a:lnSpc>
                <a:spcPts val="3705"/>
              </a:lnSpc>
            </a:pPr>
            <a:r>
              <a:rPr lang="en-US" sz="2646" dirty="0">
                <a:solidFill>
                  <a:srgbClr val="FFFFFF"/>
                </a:solidFill>
                <a:latin typeface="Sniglet"/>
                <a:ea typeface="Sniglet"/>
                <a:cs typeface="Sniglet"/>
                <a:sym typeface="Sniglet"/>
              </a:rPr>
              <a:t>8:55am – Register</a:t>
            </a:r>
          </a:p>
          <a:p>
            <a:pPr marL="285719" lvl="1" algn="l">
              <a:lnSpc>
                <a:spcPts val="3705"/>
              </a:lnSpc>
            </a:pPr>
            <a:r>
              <a:rPr lang="en-US" sz="2646" dirty="0">
                <a:solidFill>
                  <a:srgbClr val="FFFFFF"/>
                </a:solidFill>
                <a:latin typeface="Sniglet"/>
                <a:ea typeface="Sniglet"/>
                <a:cs typeface="Sniglet"/>
                <a:sym typeface="Sniglet"/>
              </a:rPr>
              <a:t>9:00am – Assembly</a:t>
            </a:r>
          </a:p>
          <a:p>
            <a:pPr marL="285719" lvl="1" algn="l">
              <a:lnSpc>
                <a:spcPts val="3705"/>
              </a:lnSpc>
            </a:pPr>
            <a:r>
              <a:rPr lang="en-US" sz="2646" dirty="0">
                <a:solidFill>
                  <a:srgbClr val="FFFFFF"/>
                </a:solidFill>
                <a:latin typeface="Sniglet"/>
                <a:ea typeface="Sniglet"/>
                <a:cs typeface="Sniglet"/>
                <a:sym typeface="Sniglet"/>
              </a:rPr>
              <a:t>9:25am – </a:t>
            </a:r>
            <a:r>
              <a:rPr lang="en-US" sz="2646" dirty="0" err="1">
                <a:solidFill>
                  <a:srgbClr val="FFFFFF"/>
                </a:solidFill>
                <a:latin typeface="Sniglet"/>
                <a:ea typeface="Sniglet"/>
                <a:cs typeface="Sniglet"/>
                <a:sym typeface="Sniglet"/>
              </a:rPr>
              <a:t>Maths</a:t>
            </a:r>
            <a:endParaRPr lang="en-US" sz="2646" dirty="0">
              <a:solidFill>
                <a:srgbClr val="FFFFFF"/>
              </a:solidFill>
              <a:latin typeface="Sniglet"/>
              <a:ea typeface="Sniglet"/>
              <a:cs typeface="Sniglet"/>
              <a:sym typeface="Sniglet"/>
            </a:endParaRPr>
          </a:p>
          <a:p>
            <a:pPr marL="285719" lvl="1" algn="l">
              <a:lnSpc>
                <a:spcPts val="3705"/>
              </a:lnSpc>
            </a:pPr>
            <a:r>
              <a:rPr lang="en-US" sz="2646" dirty="0">
                <a:solidFill>
                  <a:srgbClr val="FFFFFF"/>
                </a:solidFill>
                <a:latin typeface="Sniglet"/>
                <a:ea typeface="Sniglet"/>
                <a:cs typeface="Sniglet"/>
                <a:sym typeface="Sniglet"/>
              </a:rPr>
              <a:t>10:15am – Morning Break including milk and fruit</a:t>
            </a:r>
          </a:p>
          <a:p>
            <a:pPr marL="285719" lvl="1" algn="l">
              <a:lnSpc>
                <a:spcPts val="3705"/>
              </a:lnSpc>
            </a:pPr>
            <a:r>
              <a:rPr lang="en-US" sz="2646" dirty="0">
                <a:solidFill>
                  <a:srgbClr val="FFFFFF"/>
                </a:solidFill>
                <a:latin typeface="Sniglet"/>
                <a:ea typeface="Sniglet"/>
                <a:cs typeface="Sniglet"/>
                <a:sym typeface="Sniglet"/>
              </a:rPr>
              <a:t>10:30am – Handwriting</a:t>
            </a:r>
          </a:p>
          <a:p>
            <a:pPr marL="285719" lvl="1" algn="l">
              <a:lnSpc>
                <a:spcPts val="3705"/>
              </a:lnSpc>
            </a:pPr>
            <a:r>
              <a:rPr lang="en-US" sz="2646" dirty="0">
                <a:solidFill>
                  <a:srgbClr val="FFFFFF"/>
                </a:solidFill>
                <a:latin typeface="Sniglet"/>
                <a:ea typeface="Sniglet"/>
                <a:cs typeface="Sniglet"/>
                <a:sym typeface="Sniglet"/>
              </a:rPr>
              <a:t>10:45am – English</a:t>
            </a:r>
          </a:p>
          <a:p>
            <a:pPr marL="285719" lvl="1" algn="l">
              <a:lnSpc>
                <a:spcPts val="3705"/>
              </a:lnSpc>
            </a:pPr>
            <a:r>
              <a:rPr lang="en-US" sz="2646" dirty="0">
                <a:solidFill>
                  <a:srgbClr val="FFFFFF"/>
                </a:solidFill>
                <a:latin typeface="Sniglet"/>
                <a:ea typeface="Sniglet"/>
                <a:cs typeface="Sniglet"/>
                <a:sym typeface="Sniglet"/>
              </a:rPr>
              <a:t>11:45am – Lunchtime</a:t>
            </a:r>
          </a:p>
          <a:p>
            <a:pPr marL="285719" lvl="1" algn="l">
              <a:lnSpc>
                <a:spcPts val="3705"/>
              </a:lnSpc>
            </a:pPr>
            <a:r>
              <a:rPr lang="en-US" sz="2646" dirty="0">
                <a:solidFill>
                  <a:srgbClr val="FFFFFF"/>
                </a:solidFill>
                <a:latin typeface="Sniglet"/>
                <a:ea typeface="Sniglet"/>
                <a:cs typeface="Sniglet"/>
                <a:sym typeface="Sniglet"/>
              </a:rPr>
              <a:t>1:00pm – Register</a:t>
            </a:r>
          </a:p>
          <a:p>
            <a:pPr marL="285719" lvl="1" algn="l">
              <a:lnSpc>
                <a:spcPts val="3705"/>
              </a:lnSpc>
            </a:pPr>
            <a:r>
              <a:rPr lang="en-US" sz="2646" dirty="0">
                <a:solidFill>
                  <a:srgbClr val="FFFFFF"/>
                </a:solidFill>
                <a:latin typeface="Sniglet"/>
                <a:ea typeface="Sniglet"/>
                <a:cs typeface="Sniglet"/>
                <a:sym typeface="Sniglet"/>
              </a:rPr>
              <a:t>1:05pm – Phonics</a:t>
            </a:r>
          </a:p>
          <a:p>
            <a:pPr marL="285719" lvl="1" algn="l">
              <a:lnSpc>
                <a:spcPts val="3705"/>
              </a:lnSpc>
            </a:pPr>
            <a:r>
              <a:rPr lang="en-US" sz="2646" dirty="0">
                <a:solidFill>
                  <a:srgbClr val="FFFFFF"/>
                </a:solidFill>
                <a:latin typeface="Sniglet"/>
                <a:ea typeface="Sniglet"/>
                <a:cs typeface="Sniglet"/>
                <a:sym typeface="Sniglet"/>
              </a:rPr>
              <a:t>1:30pm – Foundation Subjects (Science, Art, DT, History, Geography, PE, PSHE, Music, Computing)</a:t>
            </a:r>
          </a:p>
          <a:p>
            <a:pPr marL="285719" lvl="1" algn="l">
              <a:lnSpc>
                <a:spcPts val="3705"/>
              </a:lnSpc>
            </a:pPr>
            <a:r>
              <a:rPr lang="en-US" sz="2646" dirty="0">
                <a:solidFill>
                  <a:srgbClr val="FFFFFF"/>
                </a:solidFill>
                <a:latin typeface="Sniglet"/>
                <a:ea typeface="Sniglet"/>
                <a:cs typeface="Sniglet"/>
                <a:sym typeface="Sniglet"/>
              </a:rPr>
              <a:t>2:15pm – Afternoon break</a:t>
            </a:r>
          </a:p>
          <a:p>
            <a:pPr marL="285719" lvl="1">
              <a:lnSpc>
                <a:spcPts val="3705"/>
              </a:lnSpc>
            </a:pPr>
            <a:r>
              <a:rPr lang="en-US" sz="2646" dirty="0">
                <a:solidFill>
                  <a:srgbClr val="FFFFFF"/>
                </a:solidFill>
                <a:latin typeface="Sniglet"/>
                <a:ea typeface="Sniglet"/>
                <a:cs typeface="Sniglet"/>
                <a:sym typeface="Sniglet"/>
              </a:rPr>
              <a:t>2:30pm – Foundation Subjects (Science, Art, DT, History, Geography, PE, PSHE, Music, Computing)</a:t>
            </a:r>
          </a:p>
          <a:p>
            <a:pPr marL="285719" lvl="1">
              <a:lnSpc>
                <a:spcPts val="3705"/>
              </a:lnSpc>
            </a:pPr>
            <a:r>
              <a:rPr lang="en-US" sz="2646" dirty="0">
                <a:solidFill>
                  <a:srgbClr val="FFFFFF"/>
                </a:solidFill>
                <a:latin typeface="Sniglet"/>
                <a:ea typeface="Sniglet"/>
                <a:cs typeface="Sniglet"/>
                <a:sym typeface="Sniglet"/>
              </a:rPr>
              <a:t>3:15pm – Home time routine</a:t>
            </a:r>
          </a:p>
          <a:p>
            <a:pPr marL="285719" lvl="1">
              <a:lnSpc>
                <a:spcPts val="3705"/>
              </a:lnSpc>
            </a:pPr>
            <a:r>
              <a:rPr lang="en-US" sz="2646" dirty="0">
                <a:solidFill>
                  <a:srgbClr val="FFFFFF"/>
                </a:solidFill>
                <a:latin typeface="Sniglet"/>
                <a:ea typeface="Sniglet"/>
                <a:cs typeface="Sniglet"/>
                <a:sym typeface="Sniglet"/>
              </a:rPr>
              <a:t>3:30pm - Home</a:t>
            </a:r>
          </a:p>
          <a:p>
            <a:pPr marL="285719" lvl="1" algn="l">
              <a:lnSpc>
                <a:spcPts val="3705"/>
              </a:lnSpc>
            </a:pPr>
            <a:r>
              <a:rPr lang="en-US" sz="2646" dirty="0">
                <a:solidFill>
                  <a:srgbClr val="FFFFFF"/>
                </a:solidFill>
                <a:latin typeface="Sniglet"/>
                <a:ea typeface="Sniglet"/>
                <a:cs typeface="Sniglet"/>
                <a:sym typeface="Sniglet"/>
              </a:rPr>
              <a:t> </a:t>
            </a:r>
          </a:p>
          <a:p>
            <a:pPr marL="285719" lvl="1" algn="l">
              <a:lnSpc>
                <a:spcPts val="3705"/>
              </a:lnSpc>
            </a:pPr>
            <a:endParaRPr lang="en-US" sz="2646" dirty="0">
              <a:solidFill>
                <a:srgbClr val="FFFFFF"/>
              </a:solidFill>
              <a:latin typeface="Sniglet"/>
              <a:ea typeface="Sniglet"/>
              <a:cs typeface="Sniglet"/>
              <a:sym typeface="Sniglet"/>
            </a:endParaRPr>
          </a:p>
        </p:txBody>
      </p:sp>
      <p:sp>
        <p:nvSpPr>
          <p:cNvPr id="10" name="Freeform 10"/>
          <p:cNvSpPr/>
          <p:nvPr/>
        </p:nvSpPr>
        <p:spPr>
          <a:xfrm rot="-840910">
            <a:off x="14780054" y="5857300"/>
            <a:ext cx="3162484" cy="3063656"/>
          </a:xfrm>
          <a:custGeom>
            <a:avLst/>
            <a:gdLst/>
            <a:ahLst/>
            <a:cxnLst/>
            <a:rect l="l" t="t" r="r" b="b"/>
            <a:pathLst>
              <a:path w="3162484" h="3063656">
                <a:moveTo>
                  <a:pt x="0" y="0"/>
                </a:moveTo>
                <a:lnTo>
                  <a:pt x="3162484" y="0"/>
                </a:lnTo>
                <a:lnTo>
                  <a:pt x="3162484" y="3063657"/>
                </a:lnTo>
                <a:lnTo>
                  <a:pt x="0" y="3063657"/>
                </a:lnTo>
                <a:lnTo>
                  <a:pt x="0" y="0"/>
                </a:lnTo>
                <a:close/>
              </a:path>
            </a:pathLst>
          </a:custGeom>
          <a:blipFill>
            <a:blip r:embed="rId11"/>
            <a:stretch>
              <a:fillRect/>
            </a:stretch>
          </a:blipFill>
        </p:spPr>
        <p:txBody>
          <a:bodyPr/>
          <a:lstStyle/>
          <a:p>
            <a:endParaRPr lang="en-US"/>
          </a:p>
        </p:txBody>
      </p:sp>
      <p:sp>
        <p:nvSpPr>
          <p:cNvPr id="11" name="Freeform 11"/>
          <p:cNvSpPr/>
          <p:nvPr/>
        </p:nvSpPr>
        <p:spPr>
          <a:xfrm>
            <a:off x="15381298" y="3012762"/>
            <a:ext cx="1993811" cy="2016340"/>
          </a:xfrm>
          <a:custGeom>
            <a:avLst/>
            <a:gdLst/>
            <a:ahLst/>
            <a:cxnLst/>
            <a:rect l="l" t="t" r="r" b="b"/>
            <a:pathLst>
              <a:path w="1993811" h="2016340">
                <a:moveTo>
                  <a:pt x="0" y="0"/>
                </a:moveTo>
                <a:lnTo>
                  <a:pt x="1993810" y="0"/>
                </a:lnTo>
                <a:lnTo>
                  <a:pt x="1993810" y="2016339"/>
                </a:lnTo>
                <a:lnTo>
                  <a:pt x="0" y="2016339"/>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7145000" y="942359"/>
            <a:ext cx="910272" cy="1609836"/>
          </a:xfrm>
          <a:custGeom>
            <a:avLst/>
            <a:gdLst/>
            <a:ahLst/>
            <a:cxnLst/>
            <a:rect l="l" t="t" r="r" b="b"/>
            <a:pathLst>
              <a:path w="1596072" h="1914636">
                <a:moveTo>
                  <a:pt x="0" y="0"/>
                </a:moveTo>
                <a:lnTo>
                  <a:pt x="1596072" y="0"/>
                </a:lnTo>
                <a:lnTo>
                  <a:pt x="1596072" y="1914636"/>
                </a:lnTo>
                <a:lnTo>
                  <a:pt x="0" y="191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272300" y="85485"/>
            <a:ext cx="1480024" cy="2043843"/>
          </a:xfrm>
          <a:custGeom>
            <a:avLst/>
            <a:gdLst/>
            <a:ahLst/>
            <a:cxnLst/>
            <a:rect l="l" t="t" r="r" b="b"/>
            <a:pathLst>
              <a:path w="1480024" h="2043843">
                <a:moveTo>
                  <a:pt x="0" y="0"/>
                </a:moveTo>
                <a:lnTo>
                  <a:pt x="1480024" y="0"/>
                </a:lnTo>
                <a:lnTo>
                  <a:pt x="1480024" y="2043844"/>
                </a:lnTo>
                <a:lnTo>
                  <a:pt x="0" y="2043844"/>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1979687" y="416387"/>
            <a:ext cx="16384513" cy="1528816"/>
          </a:xfrm>
          <a:prstGeom prst="rect">
            <a:avLst/>
          </a:prstGeom>
        </p:spPr>
        <p:txBody>
          <a:bodyPr wrap="square" lIns="0" tIns="0" rIns="0" bIns="0" rtlCol="0" anchor="t">
            <a:spAutoFit/>
          </a:bodyPr>
          <a:lstStyle/>
          <a:p>
            <a:pPr algn="ctr">
              <a:lnSpc>
                <a:spcPts val="13159"/>
              </a:lnSpc>
              <a:spcBef>
                <a:spcPct val="0"/>
              </a:spcBef>
            </a:pPr>
            <a:r>
              <a:rPr lang="en-US" sz="9399" dirty="0">
                <a:solidFill>
                  <a:srgbClr val="1650AF"/>
                </a:solidFill>
                <a:latin typeface="Borsok"/>
                <a:ea typeface="Borsok"/>
                <a:cs typeface="Borsok"/>
                <a:sym typeface="Borsok"/>
              </a:rPr>
              <a:t>Curriculum Overview</a:t>
            </a:r>
          </a:p>
        </p:txBody>
      </p:sp>
      <p:sp>
        <p:nvSpPr>
          <p:cNvPr id="9" name="Freeform 9"/>
          <p:cNvSpPr/>
          <p:nvPr/>
        </p:nvSpPr>
        <p:spPr>
          <a:xfrm>
            <a:off x="53704" y="8496300"/>
            <a:ext cx="989088" cy="1528817"/>
          </a:xfrm>
          <a:custGeom>
            <a:avLst/>
            <a:gdLst/>
            <a:ahLst/>
            <a:cxnLst/>
            <a:rect l="l" t="t" r="r" b="b"/>
            <a:pathLst>
              <a:path w="1596072" h="1914636">
                <a:moveTo>
                  <a:pt x="0" y="0"/>
                </a:moveTo>
                <a:lnTo>
                  <a:pt x="1596071" y="0"/>
                </a:lnTo>
                <a:lnTo>
                  <a:pt x="1596071" y="1914636"/>
                </a:lnTo>
                <a:lnTo>
                  <a:pt x="0" y="191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A9065DBA-5F53-423E-8FB1-3E5C6AB29FB8}"/>
              </a:ext>
            </a:extLst>
          </p:cNvPr>
          <p:cNvPicPr>
            <a:picLocks noChangeAspect="1"/>
          </p:cNvPicPr>
          <p:nvPr/>
        </p:nvPicPr>
        <p:blipFill rotWithShape="1">
          <a:blip r:embed="rId6"/>
          <a:srcRect l="8750" t="16667" r="10000" b="6296"/>
          <a:stretch/>
        </p:blipFill>
        <p:spPr>
          <a:xfrm>
            <a:off x="1283396" y="1747277"/>
            <a:ext cx="15861604" cy="845952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78800" y="2501900"/>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8153400" y="9105900"/>
            <a:ext cx="2982700" cy="1293622"/>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270359" y="-244184"/>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06763" y="819150"/>
            <a:ext cx="10806360" cy="1622304"/>
          </a:xfrm>
          <a:prstGeom prst="rect">
            <a:avLst/>
          </a:prstGeom>
        </p:spPr>
        <p:txBody>
          <a:bodyPr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Reading</a:t>
            </a:r>
          </a:p>
        </p:txBody>
      </p:sp>
      <p:sp>
        <p:nvSpPr>
          <p:cNvPr id="10" name="TextBox 10"/>
          <p:cNvSpPr txBox="1"/>
          <p:nvPr/>
        </p:nvSpPr>
        <p:spPr>
          <a:xfrm>
            <a:off x="3555312" y="3108859"/>
            <a:ext cx="11613725" cy="6308971"/>
          </a:xfrm>
          <a:prstGeom prst="rect">
            <a:avLst/>
          </a:prstGeom>
        </p:spPr>
        <p:txBody>
          <a:bodyPr lIns="0" tIns="0" rIns="0" bIns="0" rtlCol="0" anchor="t">
            <a:spAutoFit/>
          </a:bodyPr>
          <a:lstStyle/>
          <a:p>
            <a:pPr algn="ctr">
              <a:lnSpc>
                <a:spcPts val="3753"/>
              </a:lnSpc>
              <a:spcBef>
                <a:spcPct val="0"/>
              </a:spcBef>
            </a:pPr>
            <a:r>
              <a:rPr lang="en-US" sz="2680" dirty="0">
                <a:solidFill>
                  <a:srgbClr val="FFFFFF"/>
                </a:solidFill>
                <a:latin typeface="Sniglet"/>
                <a:ea typeface="Sniglet"/>
                <a:cs typeface="Sniglet"/>
                <a:sym typeface="Sniglet"/>
              </a:rPr>
              <a:t>We use the Rhino Readers home reading scheme. </a:t>
            </a:r>
          </a:p>
          <a:p>
            <a:pPr algn="ctr">
              <a:lnSpc>
                <a:spcPts val="3753"/>
              </a:lnSpc>
              <a:spcBef>
                <a:spcPct val="0"/>
              </a:spcBef>
            </a:pPr>
            <a:r>
              <a:rPr lang="en-US" sz="2680" dirty="0">
                <a:solidFill>
                  <a:srgbClr val="FFFFFF"/>
                </a:solidFill>
                <a:latin typeface="Sniglet"/>
                <a:ea typeface="Sniglet"/>
                <a:cs typeface="Sniglet"/>
                <a:sym typeface="Sniglet"/>
              </a:rPr>
              <a:t>It is important to read regularly at home. It helps to  develop vocabulary, comprehension and understanding which are all key parts of a child’s learning. </a:t>
            </a:r>
          </a:p>
          <a:p>
            <a:pPr algn="ctr">
              <a:lnSpc>
                <a:spcPts val="3753"/>
              </a:lnSpc>
              <a:spcBef>
                <a:spcPct val="0"/>
              </a:spcBef>
            </a:pPr>
            <a:r>
              <a:rPr lang="en-US" sz="2680" dirty="0">
                <a:solidFill>
                  <a:srgbClr val="FFFFFF"/>
                </a:solidFill>
                <a:latin typeface="Sniglet"/>
                <a:ea typeface="Sniglet"/>
                <a:cs typeface="Sniglet"/>
                <a:sym typeface="Sniglet"/>
              </a:rPr>
              <a:t>Please return the home reading book daily, and sign the record once you have read. We will check and change home reading books on a </a:t>
            </a:r>
            <a:r>
              <a:rPr lang="en-US" sz="2680" u="sng" dirty="0">
                <a:solidFill>
                  <a:srgbClr val="FFFFFF"/>
                </a:solidFill>
                <a:latin typeface="Sniglet"/>
                <a:ea typeface="Sniglet"/>
                <a:cs typeface="Sniglet"/>
                <a:sym typeface="Sniglet"/>
              </a:rPr>
              <a:t>Friday</a:t>
            </a:r>
            <a:r>
              <a:rPr lang="en-US" sz="2680" dirty="0">
                <a:solidFill>
                  <a:srgbClr val="FFFFFF"/>
                </a:solidFill>
                <a:latin typeface="Sniglet"/>
                <a:ea typeface="Sniglet"/>
                <a:cs typeface="Sniglet"/>
                <a:sym typeface="Sniglet"/>
              </a:rPr>
              <a:t>. </a:t>
            </a:r>
          </a:p>
          <a:p>
            <a:pPr algn="ctr">
              <a:lnSpc>
                <a:spcPts val="3753"/>
              </a:lnSpc>
              <a:spcBef>
                <a:spcPct val="0"/>
              </a:spcBef>
            </a:pPr>
            <a:r>
              <a:rPr lang="en-US" sz="2680" dirty="0">
                <a:solidFill>
                  <a:srgbClr val="FFFFFF"/>
                </a:solidFill>
                <a:latin typeface="Sniglet"/>
                <a:ea typeface="Sniglet"/>
                <a:cs typeface="Sniglet"/>
                <a:sym typeface="Sniglet"/>
              </a:rPr>
              <a:t>We promote reading for enjoyment by sharing stories and visiting the library. </a:t>
            </a:r>
          </a:p>
          <a:p>
            <a:pPr algn="ctr">
              <a:lnSpc>
                <a:spcPts val="3753"/>
              </a:lnSpc>
              <a:spcBef>
                <a:spcPct val="0"/>
              </a:spcBef>
            </a:pPr>
            <a:r>
              <a:rPr lang="en-US" sz="2680" dirty="0">
                <a:solidFill>
                  <a:srgbClr val="FFFFFF"/>
                </a:solidFill>
                <a:latin typeface="Sniglet"/>
                <a:ea typeface="Sniglet"/>
                <a:cs typeface="Sniglet"/>
                <a:sym typeface="Sniglet"/>
              </a:rPr>
              <a:t>Children visit the library on a </a:t>
            </a:r>
            <a:r>
              <a:rPr lang="en-US" sz="2680" u="sng" dirty="0">
                <a:solidFill>
                  <a:srgbClr val="FFFFFF"/>
                </a:solidFill>
                <a:latin typeface="Sniglet"/>
                <a:ea typeface="Sniglet"/>
                <a:cs typeface="Sniglet"/>
                <a:sym typeface="Sniglet"/>
              </a:rPr>
              <a:t>Tuesday</a:t>
            </a:r>
            <a:r>
              <a:rPr lang="en-US" sz="2680" dirty="0">
                <a:solidFill>
                  <a:srgbClr val="FFFFFF"/>
                </a:solidFill>
                <a:latin typeface="Sniglet"/>
                <a:ea typeface="Sniglet"/>
                <a:cs typeface="Sniglet"/>
                <a:sym typeface="Sniglet"/>
              </a:rPr>
              <a:t>, so please return books weekly.</a:t>
            </a:r>
          </a:p>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r>
              <a:rPr lang="en-US" sz="2680" dirty="0">
                <a:solidFill>
                  <a:srgbClr val="FFFFFF"/>
                </a:solidFill>
                <a:latin typeface="Sniglet"/>
                <a:ea typeface="Sniglet"/>
                <a:cs typeface="Sniglet"/>
                <a:sym typeface="Sniglet"/>
              </a:rPr>
              <a:t>Reading is not just about being able to read the words. Children need to understand what they are reading, develop their vocabulary and talk about texts deeper, for example predicting a story.  </a:t>
            </a:r>
          </a:p>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Tree>
    <p:extLst>
      <p:ext uri="{BB962C8B-B14F-4D97-AF65-F5344CB8AC3E}">
        <p14:creationId xmlns:p14="http://schemas.microsoft.com/office/powerpoint/2010/main" val="75679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4953000" y="-450679"/>
            <a:ext cx="1919656" cy="2288504"/>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3"/>
            <a:stretch>
              <a:fillRect/>
            </a:stretch>
          </a:blipFill>
        </p:spPr>
        <p:txBody>
          <a:bodyPr/>
          <a:lstStyle/>
          <a:p>
            <a:endParaRPr lang="en-US" dirty="0"/>
          </a:p>
        </p:txBody>
      </p:sp>
      <p:sp>
        <p:nvSpPr>
          <p:cNvPr id="9" name="TextBox 9"/>
          <p:cNvSpPr txBox="1"/>
          <p:nvPr/>
        </p:nvSpPr>
        <p:spPr>
          <a:xfrm>
            <a:off x="3740820" y="-60204"/>
            <a:ext cx="10806360" cy="1622304"/>
          </a:xfrm>
          <a:prstGeom prst="rect">
            <a:avLst/>
          </a:prstGeom>
        </p:spPr>
        <p:txBody>
          <a:bodyPr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Phonics</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4"/>
            <a:stretch>
              <a:fillRect/>
            </a:stretch>
          </a:blipFill>
        </p:spPr>
        <p:txBody>
          <a:bodyPr/>
          <a:lstStyle/>
          <a:p>
            <a:endParaRPr lang="en-US"/>
          </a:p>
        </p:txBody>
      </p:sp>
      <p:sp>
        <p:nvSpPr>
          <p:cNvPr id="11" name="TextBox 10">
            <a:extLst>
              <a:ext uri="{FF2B5EF4-FFF2-40B4-BE49-F238E27FC236}">
                <a16:creationId xmlns:a16="http://schemas.microsoft.com/office/drawing/2014/main" id="{920A292E-8A92-7D1A-C722-641D4E2C8B13}"/>
              </a:ext>
            </a:extLst>
          </p:cNvPr>
          <p:cNvSpPr txBox="1"/>
          <p:nvPr/>
        </p:nvSpPr>
        <p:spPr>
          <a:xfrm>
            <a:off x="1945957" y="1562100"/>
            <a:ext cx="13951330" cy="2897781"/>
          </a:xfrm>
          <a:prstGeom prst="rect">
            <a:avLst/>
          </a:prstGeom>
        </p:spPr>
        <p:txBody>
          <a:bodyPr wrap="square" lIns="0" tIns="0" rIns="0" bIns="0" rtlCol="0" anchor="t">
            <a:spAutoFit/>
          </a:bodyPr>
          <a:lstStyle/>
          <a:p>
            <a:pPr algn="ctr">
              <a:lnSpc>
                <a:spcPts val="3753"/>
              </a:lnSpc>
              <a:spcBef>
                <a:spcPct val="0"/>
              </a:spcBef>
            </a:pPr>
            <a:r>
              <a:rPr lang="en-US" sz="2680" dirty="0">
                <a:latin typeface="Sniglet"/>
                <a:ea typeface="Sniglet"/>
                <a:cs typeface="Sniglet"/>
                <a:sym typeface="Sniglet"/>
              </a:rPr>
              <a:t>Phonics is how we teach the pupils to read words. There are 26 letters of the alphabet, but 44 sounds with 100 ways of spelling them!  It is taught systematically, starting in the Early Years. </a:t>
            </a:r>
          </a:p>
          <a:p>
            <a:pPr algn="ctr">
              <a:lnSpc>
                <a:spcPts val="3753"/>
              </a:lnSpc>
              <a:spcBef>
                <a:spcPct val="0"/>
              </a:spcBef>
            </a:pPr>
            <a:r>
              <a:rPr lang="en-US" sz="2680" dirty="0">
                <a:latin typeface="Sniglet"/>
                <a:ea typeface="Sniglet"/>
                <a:cs typeface="Sniglet"/>
                <a:sym typeface="Sniglet"/>
              </a:rPr>
              <a:t>Phonics is taught daily and we follow the Twinkl Phonics Scheme of Work. </a:t>
            </a:r>
          </a:p>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endParaRPr lang="en-US" sz="2680" dirty="0">
              <a:solidFill>
                <a:srgbClr val="FFFFFF"/>
              </a:solidFill>
              <a:latin typeface="Sniglet"/>
              <a:ea typeface="Sniglet"/>
              <a:cs typeface="Sniglet"/>
              <a:sym typeface="Sniglet"/>
            </a:endParaRPr>
          </a:p>
        </p:txBody>
      </p:sp>
      <p:pic>
        <p:nvPicPr>
          <p:cNvPr id="15" name="Picture 14">
            <a:extLst>
              <a:ext uri="{FF2B5EF4-FFF2-40B4-BE49-F238E27FC236}">
                <a16:creationId xmlns:a16="http://schemas.microsoft.com/office/drawing/2014/main" id="{610BC1AC-16D6-980D-B098-2F49E2CC46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3184404"/>
            <a:ext cx="12684546" cy="6838466"/>
          </a:xfrm>
          <a:prstGeom prst="rect">
            <a:avLst/>
          </a:prstGeom>
        </p:spPr>
      </p:pic>
    </p:spTree>
    <p:extLst>
      <p:ext uri="{BB962C8B-B14F-4D97-AF65-F5344CB8AC3E}">
        <p14:creationId xmlns:p14="http://schemas.microsoft.com/office/powerpoint/2010/main" val="275098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0A679-8CB8-BE7D-740A-9E9902A4374B}"/>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EB50EB3A-88F2-426F-8A87-50C583AC4A65}"/>
              </a:ext>
            </a:extLst>
          </p:cNvPr>
          <p:cNvSpPr/>
          <p:nvPr/>
        </p:nvSpPr>
        <p:spPr>
          <a:xfrm>
            <a:off x="4953000" y="-450679"/>
            <a:ext cx="1919656" cy="2288504"/>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3"/>
            <a:stretch>
              <a:fillRect/>
            </a:stretch>
          </a:blipFill>
        </p:spPr>
        <p:txBody>
          <a:bodyPr/>
          <a:lstStyle/>
          <a:p>
            <a:endParaRPr lang="en-US" dirty="0"/>
          </a:p>
        </p:txBody>
      </p:sp>
      <p:sp>
        <p:nvSpPr>
          <p:cNvPr id="9" name="TextBox 9">
            <a:extLst>
              <a:ext uri="{FF2B5EF4-FFF2-40B4-BE49-F238E27FC236}">
                <a16:creationId xmlns:a16="http://schemas.microsoft.com/office/drawing/2014/main" id="{5FBA5EC5-FF71-AC9B-1655-56B6D4226110}"/>
              </a:ext>
            </a:extLst>
          </p:cNvPr>
          <p:cNvSpPr txBox="1"/>
          <p:nvPr/>
        </p:nvSpPr>
        <p:spPr>
          <a:xfrm>
            <a:off x="3740820" y="-60204"/>
            <a:ext cx="10806360" cy="1622304"/>
          </a:xfrm>
          <a:prstGeom prst="rect">
            <a:avLst/>
          </a:prstGeom>
        </p:spPr>
        <p:txBody>
          <a:bodyPr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Phonics</a:t>
            </a:r>
          </a:p>
        </p:txBody>
      </p:sp>
      <p:sp>
        <p:nvSpPr>
          <p:cNvPr id="10" name="TextBox 10">
            <a:extLst>
              <a:ext uri="{FF2B5EF4-FFF2-40B4-BE49-F238E27FC236}">
                <a16:creationId xmlns:a16="http://schemas.microsoft.com/office/drawing/2014/main" id="{B466A3E2-307E-2A4E-6649-75DD6CF15F9D}"/>
              </a:ext>
            </a:extLst>
          </p:cNvPr>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a:extLst>
              <a:ext uri="{FF2B5EF4-FFF2-40B4-BE49-F238E27FC236}">
                <a16:creationId xmlns:a16="http://schemas.microsoft.com/office/drawing/2014/main" id="{3A4554A8-9519-A87E-5F33-D14DC941B7D7}"/>
              </a:ext>
            </a:extLst>
          </p:cNvPr>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4"/>
            <a:stretch>
              <a:fillRect/>
            </a:stretch>
          </a:blipFill>
        </p:spPr>
        <p:txBody>
          <a:bodyPr/>
          <a:lstStyle/>
          <a:p>
            <a:endParaRPr lang="en-US"/>
          </a:p>
        </p:txBody>
      </p:sp>
      <p:pic>
        <p:nvPicPr>
          <p:cNvPr id="3" name="Picture 2">
            <a:extLst>
              <a:ext uri="{FF2B5EF4-FFF2-40B4-BE49-F238E27FC236}">
                <a16:creationId xmlns:a16="http://schemas.microsoft.com/office/drawing/2014/main" id="{751531A4-DB41-873A-5A53-3A0A890A7C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1980" y="1539240"/>
            <a:ext cx="11125200" cy="8159408"/>
          </a:xfrm>
          <a:prstGeom prst="rect">
            <a:avLst/>
          </a:prstGeom>
        </p:spPr>
      </p:pic>
    </p:spTree>
    <p:extLst>
      <p:ext uri="{BB962C8B-B14F-4D97-AF65-F5344CB8AC3E}">
        <p14:creationId xmlns:p14="http://schemas.microsoft.com/office/powerpoint/2010/main" val="308548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C20DC-D98E-C349-1991-52E4F149C46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70D6E092-BE3D-79FB-BCC4-35B6C30D54C5}"/>
              </a:ext>
            </a:extLst>
          </p:cNvPr>
          <p:cNvSpPr/>
          <p:nvPr/>
        </p:nvSpPr>
        <p:spPr>
          <a:xfrm>
            <a:off x="4953000" y="-450679"/>
            <a:ext cx="1919656" cy="2288504"/>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3"/>
            <a:stretch>
              <a:fillRect/>
            </a:stretch>
          </a:blipFill>
        </p:spPr>
        <p:txBody>
          <a:bodyPr/>
          <a:lstStyle/>
          <a:p>
            <a:endParaRPr lang="en-US" dirty="0"/>
          </a:p>
        </p:txBody>
      </p:sp>
      <p:sp>
        <p:nvSpPr>
          <p:cNvPr id="9" name="TextBox 9">
            <a:extLst>
              <a:ext uri="{FF2B5EF4-FFF2-40B4-BE49-F238E27FC236}">
                <a16:creationId xmlns:a16="http://schemas.microsoft.com/office/drawing/2014/main" id="{20BD591C-26F8-5FFD-7754-270F0844AB99}"/>
              </a:ext>
            </a:extLst>
          </p:cNvPr>
          <p:cNvSpPr txBox="1"/>
          <p:nvPr/>
        </p:nvSpPr>
        <p:spPr>
          <a:xfrm>
            <a:off x="3740820" y="-60204"/>
            <a:ext cx="10806360" cy="1622304"/>
          </a:xfrm>
          <a:prstGeom prst="rect">
            <a:avLst/>
          </a:prstGeom>
        </p:spPr>
        <p:txBody>
          <a:bodyPr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Phonics</a:t>
            </a:r>
          </a:p>
        </p:txBody>
      </p:sp>
      <p:sp>
        <p:nvSpPr>
          <p:cNvPr id="10" name="TextBox 10">
            <a:extLst>
              <a:ext uri="{FF2B5EF4-FFF2-40B4-BE49-F238E27FC236}">
                <a16:creationId xmlns:a16="http://schemas.microsoft.com/office/drawing/2014/main" id="{1B6769B4-9588-DB0B-5959-CDF8226B6841}"/>
              </a:ext>
            </a:extLst>
          </p:cNvPr>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a:extLst>
              <a:ext uri="{FF2B5EF4-FFF2-40B4-BE49-F238E27FC236}">
                <a16:creationId xmlns:a16="http://schemas.microsoft.com/office/drawing/2014/main" id="{AF792BEC-16B6-9A3B-DAE4-6A32D6615142}"/>
              </a:ext>
            </a:extLst>
          </p:cNvPr>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4"/>
            <a:stretch>
              <a:fillRect/>
            </a:stretch>
          </a:blipFill>
        </p:spPr>
        <p:txBody>
          <a:bodyPr/>
          <a:lstStyle/>
          <a:p>
            <a:endParaRPr lang="en-US"/>
          </a:p>
        </p:txBody>
      </p:sp>
      <p:pic>
        <p:nvPicPr>
          <p:cNvPr id="2" name="Google Shape;135;p20">
            <a:extLst>
              <a:ext uri="{FF2B5EF4-FFF2-40B4-BE49-F238E27FC236}">
                <a16:creationId xmlns:a16="http://schemas.microsoft.com/office/drawing/2014/main" id="{F70EF16F-C19E-BC13-DDF1-43001D69C721}"/>
              </a:ext>
            </a:extLst>
          </p:cNvPr>
          <p:cNvPicPr preferRelativeResize="0"/>
          <p:nvPr/>
        </p:nvPicPr>
        <p:blipFill>
          <a:blip r:embed="rId5" cstate="print">
            <a:extLst>
              <a:ext uri="{28A0092B-C50C-407E-A947-70E740481C1C}">
                <a14:useLocalDpi xmlns:a14="http://schemas.microsoft.com/office/drawing/2010/main" val="0"/>
              </a:ext>
            </a:extLst>
          </a:blip>
          <a:stretch>
            <a:fillRect/>
          </a:stretch>
        </p:blipFill>
        <p:spPr>
          <a:xfrm>
            <a:off x="990600" y="2400300"/>
            <a:ext cx="11262235" cy="7525744"/>
          </a:xfrm>
          <a:prstGeom prst="rect">
            <a:avLst/>
          </a:prstGeom>
          <a:noFill/>
          <a:ln w="22225">
            <a:solidFill>
              <a:srgbClr val="FAB002"/>
            </a:solidFill>
          </a:ln>
        </p:spPr>
      </p:pic>
      <p:sp>
        <p:nvSpPr>
          <p:cNvPr id="3" name="TextBox 2">
            <a:extLst>
              <a:ext uri="{FF2B5EF4-FFF2-40B4-BE49-F238E27FC236}">
                <a16:creationId xmlns:a16="http://schemas.microsoft.com/office/drawing/2014/main" id="{7338B308-30E9-A104-5484-DD3FFD70D8BA}"/>
              </a:ext>
            </a:extLst>
          </p:cNvPr>
          <p:cNvSpPr txBox="1"/>
          <p:nvPr/>
        </p:nvSpPr>
        <p:spPr>
          <a:xfrm>
            <a:off x="12650024" y="2400300"/>
            <a:ext cx="5305487" cy="6308971"/>
          </a:xfrm>
          <a:prstGeom prst="rect">
            <a:avLst/>
          </a:prstGeom>
        </p:spPr>
        <p:txBody>
          <a:bodyPr wrap="square" lIns="0" tIns="0" rIns="0" bIns="0" rtlCol="0" anchor="t">
            <a:spAutoFit/>
          </a:bodyPr>
          <a:lstStyle/>
          <a:p>
            <a:pPr algn="ctr">
              <a:lnSpc>
                <a:spcPts val="3753"/>
              </a:lnSpc>
              <a:spcBef>
                <a:spcPct val="0"/>
              </a:spcBef>
            </a:pPr>
            <a:r>
              <a:rPr lang="en-US" sz="2680" dirty="0">
                <a:latin typeface="Sniglet"/>
                <a:ea typeface="Sniglet"/>
                <a:cs typeface="Sniglet"/>
                <a:sym typeface="Sniglet"/>
              </a:rPr>
              <a:t>These are the sounds that will be covered in Year 1 (Level 5 of the Twinkl Phonics Scheme). </a:t>
            </a:r>
          </a:p>
          <a:p>
            <a:pPr algn="ctr">
              <a:lnSpc>
                <a:spcPts val="3753"/>
              </a:lnSpc>
              <a:spcBef>
                <a:spcPct val="0"/>
              </a:spcBef>
            </a:pPr>
            <a:r>
              <a:rPr lang="en-US" sz="2680" dirty="0">
                <a:latin typeface="Sniglet"/>
                <a:ea typeface="Sniglet"/>
                <a:cs typeface="Sniglet"/>
                <a:sym typeface="Sniglet"/>
              </a:rPr>
              <a:t>There is generally one/two sounds taught per week. </a:t>
            </a:r>
          </a:p>
          <a:p>
            <a:pPr algn="ctr">
              <a:lnSpc>
                <a:spcPts val="3753"/>
              </a:lnSpc>
              <a:spcBef>
                <a:spcPct val="0"/>
              </a:spcBef>
            </a:pPr>
            <a:endParaRPr lang="en-US" sz="2680" dirty="0">
              <a:latin typeface="Sniglet"/>
              <a:ea typeface="Sniglet"/>
              <a:cs typeface="Sniglet"/>
              <a:sym typeface="Sniglet"/>
            </a:endParaRPr>
          </a:p>
          <a:p>
            <a:pPr algn="ctr">
              <a:lnSpc>
                <a:spcPts val="3753"/>
              </a:lnSpc>
              <a:spcBef>
                <a:spcPct val="0"/>
              </a:spcBef>
            </a:pPr>
            <a:r>
              <a:rPr lang="en-US" sz="2680" dirty="0">
                <a:latin typeface="Sniglet"/>
                <a:ea typeface="Sniglet"/>
                <a:cs typeface="Sniglet"/>
                <a:sym typeface="Sniglet"/>
              </a:rPr>
              <a:t>Phonics bookmarks will be shared with children at the beginning of a new week, with focus words for the week. </a:t>
            </a:r>
          </a:p>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ts val="3753"/>
              </a:lnSpc>
              <a:spcBef>
                <a:spcPct val="0"/>
              </a:spcBef>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1855225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3377823" y="213755"/>
            <a:ext cx="128536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Phonics Screening</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4"/>
            <a:stretch>
              <a:fillRect/>
            </a:stretch>
          </a:blipFill>
        </p:spPr>
        <p:txBody>
          <a:bodyPr/>
          <a:lstStyle/>
          <a:p>
            <a:endParaRPr lang="en-US"/>
          </a:p>
        </p:txBody>
      </p:sp>
      <p:pic>
        <p:nvPicPr>
          <p:cNvPr id="14" name="Picture 13">
            <a:extLst>
              <a:ext uri="{FF2B5EF4-FFF2-40B4-BE49-F238E27FC236}">
                <a16:creationId xmlns:a16="http://schemas.microsoft.com/office/drawing/2014/main" id="{A06C275B-E376-9A0C-1DE5-69CE560F61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189" y="2096640"/>
            <a:ext cx="10946948" cy="4951859"/>
          </a:xfrm>
          <a:prstGeom prst="rect">
            <a:avLst/>
          </a:prstGeom>
        </p:spPr>
      </p:pic>
      <p:pic>
        <p:nvPicPr>
          <p:cNvPr id="16" name="Picture 15">
            <a:extLst>
              <a:ext uri="{FF2B5EF4-FFF2-40B4-BE49-F238E27FC236}">
                <a16:creationId xmlns:a16="http://schemas.microsoft.com/office/drawing/2014/main" id="{05F3F114-8FAD-F899-D3D8-785AE5CCE9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4800" y="5372100"/>
            <a:ext cx="6216650" cy="4381666"/>
          </a:xfrm>
          <a:prstGeom prst="rect">
            <a:avLst/>
          </a:prstGeom>
        </p:spPr>
      </p:pic>
    </p:spTree>
    <p:extLst>
      <p:ext uri="{BB962C8B-B14F-4D97-AF65-F5344CB8AC3E}">
        <p14:creationId xmlns:p14="http://schemas.microsoft.com/office/powerpoint/2010/main" val="1234471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dirty="0"/>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57975" y="215521"/>
            <a:ext cx="10806360" cy="1622304"/>
          </a:xfrm>
          <a:prstGeom prst="rect">
            <a:avLst/>
          </a:prstGeom>
        </p:spPr>
        <p:txBody>
          <a:bodyPr lIns="0" tIns="0" rIns="0" bIns="0" rtlCol="0" anchor="t">
            <a:spAutoFit/>
          </a:bodyPr>
          <a:lstStyle/>
          <a:p>
            <a:pPr algn="ctr">
              <a:lnSpc>
                <a:spcPts val="13999"/>
              </a:lnSpc>
              <a:spcBef>
                <a:spcPct val="0"/>
              </a:spcBef>
            </a:pPr>
            <a:r>
              <a:rPr lang="en-US" sz="9999" dirty="0" err="1">
                <a:solidFill>
                  <a:srgbClr val="1650AF"/>
                </a:solidFill>
                <a:latin typeface="Borsok"/>
                <a:ea typeface="Borsok"/>
                <a:cs typeface="Borsok"/>
                <a:sym typeface="Borsok"/>
              </a:rPr>
              <a:t>Maths</a:t>
            </a:r>
            <a:endParaRPr lang="en-US" sz="9999" dirty="0">
              <a:solidFill>
                <a:srgbClr val="1650AF"/>
              </a:solidFill>
              <a:latin typeface="Borsok"/>
              <a:ea typeface="Borsok"/>
              <a:cs typeface="Borsok"/>
              <a:sym typeface="Borsok"/>
            </a:endParaRP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C70AA1D2-B76D-C71C-3AE4-E35ECAED8645}"/>
              </a:ext>
            </a:extLst>
          </p:cNvPr>
          <p:cNvSpPr txBox="1"/>
          <p:nvPr/>
        </p:nvSpPr>
        <p:spPr>
          <a:xfrm>
            <a:off x="3555312" y="3108859"/>
            <a:ext cx="11613725" cy="5072735"/>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a:p>
            <a:pPr algn="ctr">
              <a:lnSpc>
                <a:spcPct val="100000"/>
              </a:lnSpc>
              <a:spcBef>
                <a:spcPct val="0"/>
              </a:spcBef>
            </a:pPr>
            <a:r>
              <a:rPr lang="en-GB" sz="2680" dirty="0">
                <a:solidFill>
                  <a:schemeClr val="bg1"/>
                </a:solidFill>
                <a:latin typeface="Twinkl" pitchFamily="2" charset="77"/>
              </a:rPr>
              <a:t>In Year 1, children develop their confidence with numbers and begin to build strong foundations in maths. They learn to count, read and write numbers, add and subtract, recognise simple patterns, explore shapes and measurements, and begin to understand multiplication and division. Children are encouraged to use practical resources, explain their thinking and solve problems in different ways. The focus is on making maths enjoyable while developing accuracy, reasoning and confidence.</a:t>
            </a:r>
          </a:p>
          <a:p>
            <a:pPr algn="ctr">
              <a:lnSpc>
                <a:spcPct val="100000"/>
              </a:lnSpc>
              <a:spcBef>
                <a:spcPct val="0"/>
              </a:spcBef>
            </a:pPr>
            <a:endParaRPr lang="en-GB" sz="2680" dirty="0">
              <a:solidFill>
                <a:schemeClr val="bg1"/>
              </a:solidFill>
              <a:latin typeface="Twinkl" pitchFamily="2" charset="77"/>
            </a:endParaRPr>
          </a:p>
          <a:p>
            <a:pPr algn="ctr">
              <a:lnSpc>
                <a:spcPct val="100000"/>
              </a:lnSpc>
              <a:spcBef>
                <a:spcPct val="0"/>
              </a:spcBef>
            </a:pPr>
            <a:r>
              <a:rPr lang="en-GB" sz="2680" dirty="0">
                <a:solidFill>
                  <a:schemeClr val="bg1"/>
                </a:solidFill>
                <a:latin typeface="Twinkl" pitchFamily="2" charset="77"/>
              </a:rPr>
              <a:t>We teach Maths every morning and follow the White Rose Scheme of Learning. </a:t>
            </a:r>
          </a:p>
          <a:p>
            <a:pPr algn="ctr">
              <a:lnSpc>
                <a:spcPts val="3753"/>
              </a:lnSpc>
              <a:spcBef>
                <a:spcPct val="0"/>
              </a:spcBef>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1290961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5134399"/>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dirty="0"/>
          </a:p>
        </p:txBody>
      </p:sp>
      <p:sp>
        <p:nvSpPr>
          <p:cNvPr id="3" name="Freeform 3"/>
          <p:cNvSpPr/>
          <p:nvPr/>
        </p:nvSpPr>
        <p:spPr>
          <a:xfrm>
            <a:off x="12344400" y="125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7"/>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8"/>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9"/>
            <a:stretch>
              <a:fillRect/>
            </a:stretch>
          </a:blipFill>
        </p:spPr>
        <p:txBody>
          <a:bodyPr/>
          <a:lstStyle/>
          <a:p>
            <a:endParaRPr lang="en-US"/>
          </a:p>
        </p:txBody>
      </p:sp>
      <p:sp>
        <p:nvSpPr>
          <p:cNvPr id="9" name="TextBox 9"/>
          <p:cNvSpPr txBox="1"/>
          <p:nvPr/>
        </p:nvSpPr>
        <p:spPr>
          <a:xfrm>
            <a:off x="3757975" y="215521"/>
            <a:ext cx="10806360" cy="1622304"/>
          </a:xfrm>
          <a:prstGeom prst="rect">
            <a:avLst/>
          </a:prstGeom>
        </p:spPr>
        <p:txBody>
          <a:bodyPr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English</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0"/>
            <a:stretch>
              <a:fillRect/>
            </a:stretch>
          </a:blipFill>
        </p:spPr>
        <p:txBody>
          <a:bodyPr/>
          <a:lstStyle/>
          <a:p>
            <a:endParaRPr lang="en-US"/>
          </a:p>
        </p:txBody>
      </p:sp>
      <p:sp>
        <p:nvSpPr>
          <p:cNvPr id="14" name="TextBox 13">
            <a:extLst>
              <a:ext uri="{FF2B5EF4-FFF2-40B4-BE49-F238E27FC236}">
                <a16:creationId xmlns:a16="http://schemas.microsoft.com/office/drawing/2014/main" id="{9A1BF85A-99E4-4509-85AC-934564A09BA4}"/>
              </a:ext>
            </a:extLst>
          </p:cNvPr>
          <p:cNvSpPr txBox="1"/>
          <p:nvPr/>
        </p:nvSpPr>
        <p:spPr>
          <a:xfrm>
            <a:off x="4002255" y="2719640"/>
            <a:ext cx="11613725" cy="3872407"/>
          </a:xfrm>
          <a:prstGeom prst="rect">
            <a:avLst/>
          </a:prstGeom>
        </p:spPr>
        <p:txBody>
          <a:bodyPr lIns="0" tIns="0" rIns="0" bIns="0" rtlCol="0" anchor="t">
            <a:spAutoFit/>
          </a:bodyPr>
          <a:lstStyle/>
          <a:p>
            <a:pPr>
              <a:lnSpc>
                <a:spcPts val="3753"/>
              </a:lnSpc>
              <a:spcBef>
                <a:spcPct val="0"/>
              </a:spcBef>
            </a:pPr>
            <a:r>
              <a:rPr lang="en-GB" sz="2680" dirty="0">
                <a:solidFill>
                  <a:srgbClr val="FFFFFF"/>
                </a:solidFill>
                <a:latin typeface="Sniglet"/>
                <a:ea typeface="Sniglet"/>
                <a:cs typeface="Sniglet"/>
                <a:sym typeface="Sniglet"/>
              </a:rPr>
              <a:t>Ready Steady Write is a fun and engaging approach to teaching writing in Year 1. Children explore high-quality stories, poems and texts, using them as inspiration for their own writing. Through the scheme, children develop their vocabulary, sentence structure, spelling, punctuation and handwriting skills. They are encouraged to talk about ideas, build confidence in expressing themselves and gradually become more independent writers. The approach also helps children to develop a love of reading and writing while making links between the stories they enjoy and their own experiences.</a:t>
            </a:r>
            <a:endParaRPr lang="en-US" sz="2680" dirty="0">
              <a:solidFill>
                <a:srgbClr val="FFFFFF"/>
              </a:solidFill>
              <a:latin typeface="Sniglet"/>
              <a:ea typeface="Sniglet"/>
              <a:cs typeface="Sniglet"/>
              <a:sym typeface="Sniglet"/>
            </a:endParaRPr>
          </a:p>
        </p:txBody>
      </p:sp>
      <p:pic>
        <p:nvPicPr>
          <p:cNvPr id="15" name="Picture 14">
            <a:extLst>
              <a:ext uri="{FF2B5EF4-FFF2-40B4-BE49-F238E27FC236}">
                <a16:creationId xmlns:a16="http://schemas.microsoft.com/office/drawing/2014/main" id="{458C4347-6C0E-4E8C-9458-2A86C937E290}"/>
              </a:ext>
            </a:extLst>
          </p:cNvPr>
          <p:cNvPicPr>
            <a:picLocks noChangeAspect="1"/>
          </p:cNvPicPr>
          <p:nvPr/>
        </p:nvPicPr>
        <p:blipFill rotWithShape="1">
          <a:blip r:embed="rId11"/>
          <a:srcRect l="52083" t="59630" r="43334" b="20292"/>
          <a:stretch/>
        </p:blipFill>
        <p:spPr>
          <a:xfrm>
            <a:off x="15919561" y="2453452"/>
            <a:ext cx="1876656" cy="4624453"/>
          </a:xfrm>
          <a:prstGeom prst="rect">
            <a:avLst/>
          </a:prstGeom>
        </p:spPr>
      </p:pic>
      <p:pic>
        <p:nvPicPr>
          <p:cNvPr id="16" name="Picture 15">
            <a:extLst>
              <a:ext uri="{FF2B5EF4-FFF2-40B4-BE49-F238E27FC236}">
                <a16:creationId xmlns:a16="http://schemas.microsoft.com/office/drawing/2014/main" id="{1C2D11DE-C818-44FC-996C-0B729D3587EC}"/>
              </a:ext>
            </a:extLst>
          </p:cNvPr>
          <p:cNvPicPr>
            <a:picLocks noChangeAspect="1"/>
          </p:cNvPicPr>
          <p:nvPr/>
        </p:nvPicPr>
        <p:blipFill rotWithShape="1">
          <a:blip r:embed="rId12"/>
          <a:srcRect l="57083" t="56135" r="17083" b="33585"/>
          <a:stretch/>
        </p:blipFill>
        <p:spPr>
          <a:xfrm>
            <a:off x="9886054" y="7473926"/>
            <a:ext cx="7877506" cy="1763384"/>
          </a:xfrm>
          <a:prstGeom prst="rect">
            <a:avLst/>
          </a:prstGeom>
        </p:spPr>
      </p:pic>
      <p:sp>
        <p:nvSpPr>
          <p:cNvPr id="17" name="Freeform 2">
            <a:extLst>
              <a:ext uri="{FF2B5EF4-FFF2-40B4-BE49-F238E27FC236}">
                <a16:creationId xmlns:a16="http://schemas.microsoft.com/office/drawing/2014/main" id="{7F448E53-E490-4B0D-A2EF-8C0404ACD44B}"/>
              </a:ext>
            </a:extLst>
          </p:cNvPr>
          <p:cNvSpPr/>
          <p:nvPr/>
        </p:nvSpPr>
        <p:spPr>
          <a:xfrm>
            <a:off x="2733746" y="7566641"/>
            <a:ext cx="5689972" cy="2383108"/>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dirty="0"/>
          </a:p>
        </p:txBody>
      </p:sp>
      <p:sp>
        <p:nvSpPr>
          <p:cNvPr id="18" name="TextBox 17">
            <a:extLst>
              <a:ext uri="{FF2B5EF4-FFF2-40B4-BE49-F238E27FC236}">
                <a16:creationId xmlns:a16="http://schemas.microsoft.com/office/drawing/2014/main" id="{2F8FE8EE-781A-4EE9-92B3-21A7716568DB}"/>
              </a:ext>
            </a:extLst>
          </p:cNvPr>
          <p:cNvSpPr txBox="1"/>
          <p:nvPr/>
        </p:nvSpPr>
        <p:spPr>
          <a:xfrm>
            <a:off x="3478479" y="7968484"/>
            <a:ext cx="5882326" cy="1923155"/>
          </a:xfrm>
          <a:prstGeom prst="rect">
            <a:avLst/>
          </a:prstGeom>
        </p:spPr>
        <p:txBody>
          <a:bodyPr wrap="square" lIns="0" tIns="0" rIns="0" bIns="0" rtlCol="0" anchor="t">
            <a:spAutoFit/>
          </a:bodyPr>
          <a:lstStyle/>
          <a:p>
            <a:pPr>
              <a:lnSpc>
                <a:spcPts val="3753"/>
              </a:lnSpc>
              <a:spcBef>
                <a:spcPct val="0"/>
              </a:spcBef>
            </a:pPr>
            <a:r>
              <a:rPr lang="en-GB" sz="2680" dirty="0">
                <a:solidFill>
                  <a:srgbClr val="FFFFFF"/>
                </a:solidFill>
                <a:latin typeface="Sniglet"/>
                <a:ea typeface="Sniglet"/>
                <a:cs typeface="Sniglet"/>
                <a:sym typeface="Sniglet"/>
              </a:rPr>
              <a:t>Sentence Accuracy – daily</a:t>
            </a:r>
          </a:p>
          <a:p>
            <a:pPr>
              <a:lnSpc>
                <a:spcPts val="3753"/>
              </a:lnSpc>
              <a:spcBef>
                <a:spcPct val="0"/>
              </a:spcBef>
            </a:pPr>
            <a:endParaRPr lang="en-GB" sz="2680" dirty="0">
              <a:solidFill>
                <a:srgbClr val="FFFFFF"/>
              </a:solidFill>
              <a:latin typeface="Sniglet"/>
              <a:ea typeface="Sniglet"/>
              <a:cs typeface="Sniglet"/>
              <a:sym typeface="Sniglet"/>
            </a:endParaRPr>
          </a:p>
          <a:p>
            <a:pPr>
              <a:lnSpc>
                <a:spcPts val="3753"/>
              </a:lnSpc>
              <a:spcBef>
                <a:spcPct val="0"/>
              </a:spcBef>
            </a:pPr>
            <a:r>
              <a:rPr lang="en-GB" sz="2680" dirty="0">
                <a:solidFill>
                  <a:srgbClr val="FFFFFF"/>
                </a:solidFill>
                <a:latin typeface="Sniglet"/>
                <a:ea typeface="Sniglet"/>
                <a:cs typeface="Sniglet"/>
                <a:sym typeface="Sniglet"/>
              </a:rPr>
              <a:t>Say, Count, Build, Reread</a:t>
            </a:r>
          </a:p>
          <a:p>
            <a:pPr>
              <a:lnSpc>
                <a:spcPts val="3753"/>
              </a:lnSpc>
              <a:spcBef>
                <a:spcPct val="0"/>
              </a:spcBef>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1808334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79245" y="2056737"/>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57974" y="215521"/>
            <a:ext cx="129298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Learning at Home</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E32F234C-D6B8-D0DE-7FF8-2AB9B8152B5A}"/>
              </a:ext>
            </a:extLst>
          </p:cNvPr>
          <p:cNvSpPr txBox="1"/>
          <p:nvPr/>
        </p:nvSpPr>
        <p:spPr>
          <a:xfrm>
            <a:off x="3933096" y="3321185"/>
            <a:ext cx="11613725" cy="4359720"/>
          </a:xfrm>
          <a:prstGeom prst="rect">
            <a:avLst/>
          </a:prstGeom>
        </p:spPr>
        <p:txBody>
          <a:bodyPr lIns="0" tIns="0" rIns="0" bIns="0" rtlCol="0" anchor="t">
            <a:spAutoFit/>
          </a:bodyPr>
          <a:lstStyle/>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Regular Home Reading.</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Homework grid every half term. </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After October half term, weekly spelling lists (words taken from the Phonics learning for previous weeks). </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Any other opportunities such as </a:t>
            </a:r>
            <a:r>
              <a:rPr lang="en-US" sz="2680" dirty="0" err="1">
                <a:solidFill>
                  <a:srgbClr val="FFFFFF"/>
                </a:solidFill>
                <a:latin typeface="Sniglet"/>
                <a:ea typeface="Sniglet"/>
                <a:cs typeface="Sniglet"/>
                <a:sym typeface="Sniglet"/>
              </a:rPr>
              <a:t>PhonicsPlay</a:t>
            </a:r>
            <a:r>
              <a:rPr lang="en-US" sz="2680" dirty="0">
                <a:solidFill>
                  <a:srgbClr val="FFFFFF"/>
                </a:solidFill>
                <a:latin typeface="Sniglet"/>
                <a:ea typeface="Sniglet"/>
                <a:cs typeface="Sniglet"/>
                <a:sym typeface="Sniglet"/>
              </a:rPr>
              <a:t> online games, </a:t>
            </a:r>
            <a:r>
              <a:rPr lang="en-US" sz="2680" dirty="0" err="1">
                <a:solidFill>
                  <a:srgbClr val="FFFFFF"/>
                </a:solidFill>
                <a:latin typeface="Sniglet"/>
                <a:ea typeface="Sniglet"/>
                <a:cs typeface="Sniglet"/>
                <a:sym typeface="Sniglet"/>
              </a:rPr>
              <a:t>TopMarks</a:t>
            </a:r>
            <a:r>
              <a:rPr lang="en-US" sz="2680" dirty="0">
                <a:solidFill>
                  <a:srgbClr val="FFFFFF"/>
                </a:solidFill>
                <a:latin typeface="Sniglet"/>
                <a:ea typeface="Sniglet"/>
                <a:cs typeface="Sniglet"/>
                <a:sym typeface="Sniglet"/>
              </a:rPr>
              <a:t> and ICT Games. </a:t>
            </a:r>
          </a:p>
        </p:txBody>
      </p:sp>
    </p:spTree>
    <p:extLst>
      <p:ext uri="{BB962C8B-B14F-4D97-AF65-F5344CB8AC3E}">
        <p14:creationId xmlns:p14="http://schemas.microsoft.com/office/powerpoint/2010/main" val="1067797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69851" y="2027781"/>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1880248" y="214061"/>
            <a:ext cx="15520626"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Building Resilience</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D843B343-3FCD-0A46-DB97-07416AF864D0}"/>
              </a:ext>
            </a:extLst>
          </p:cNvPr>
          <p:cNvSpPr txBox="1"/>
          <p:nvPr/>
        </p:nvSpPr>
        <p:spPr>
          <a:xfrm>
            <a:off x="4002255" y="2476327"/>
            <a:ext cx="11613725" cy="5334345"/>
          </a:xfrm>
          <a:prstGeom prst="rect">
            <a:avLst/>
          </a:prstGeom>
        </p:spPr>
        <p:txBody>
          <a:bodyPr lIns="0" tIns="0" rIns="0" bIns="0" rtlCol="0" anchor="t">
            <a:spAutoFit/>
          </a:bodyPr>
          <a:lstStyle/>
          <a:p>
            <a:pPr>
              <a:lnSpc>
                <a:spcPts val="3753"/>
              </a:lnSpc>
              <a:spcBef>
                <a:spcPct val="0"/>
              </a:spcBef>
            </a:pPr>
            <a:r>
              <a:rPr lang="en-US" sz="2680" dirty="0">
                <a:solidFill>
                  <a:srgbClr val="FFFFFF"/>
                </a:solidFill>
                <a:latin typeface="Sniglet"/>
                <a:ea typeface="Sniglet"/>
                <a:cs typeface="Sniglet"/>
                <a:sym typeface="Sniglet"/>
              </a:rPr>
              <a:t>We want to develop children who: </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Keep going.</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Ask for help.</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Learn from mistakes.</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Take responsibility.</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Believe in themselves.</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Give their very best. </a:t>
            </a:r>
          </a:p>
          <a:p>
            <a:pPr marL="457200" indent="-457200">
              <a:lnSpc>
                <a:spcPts val="3753"/>
              </a:lnSpc>
              <a:spcBef>
                <a:spcPct val="0"/>
              </a:spcBef>
              <a:buFontTx/>
              <a:buChar char="-"/>
            </a:pPr>
            <a:endParaRPr lang="en-US" sz="2680" dirty="0">
              <a:solidFill>
                <a:srgbClr val="FFFFFF"/>
              </a:solidFill>
              <a:latin typeface="Sniglet"/>
              <a:ea typeface="Sniglet"/>
              <a:cs typeface="Sniglet"/>
              <a:sym typeface="Sniglet"/>
            </a:endParaRPr>
          </a:p>
          <a:p>
            <a:pPr>
              <a:lnSpc>
                <a:spcPts val="3753"/>
              </a:lnSpc>
              <a:spcBef>
                <a:spcPct val="0"/>
              </a:spcBef>
            </a:pPr>
            <a:r>
              <a:rPr lang="en-US" sz="2680" dirty="0">
                <a:solidFill>
                  <a:srgbClr val="FFFFFF"/>
                </a:solidFill>
                <a:latin typeface="Sniglet"/>
                <a:ea typeface="Sniglet"/>
                <a:cs typeface="Sniglet"/>
                <a:sym typeface="Sniglet"/>
              </a:rPr>
              <a:t>In Year 1, we develop the pupil’s independence. We want them to be able to become responsible for their own belongings and develop their self-help skills successfully – preparing them for their journey through school. </a:t>
            </a:r>
          </a:p>
        </p:txBody>
      </p:sp>
    </p:spTree>
    <p:extLst>
      <p:ext uri="{BB962C8B-B14F-4D97-AF65-F5344CB8AC3E}">
        <p14:creationId xmlns:p14="http://schemas.microsoft.com/office/powerpoint/2010/main" val="3034548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1958148" y="215521"/>
            <a:ext cx="16329852" cy="1622304"/>
          </a:xfrm>
          <a:prstGeom prst="rect">
            <a:avLst/>
          </a:prstGeom>
        </p:spPr>
        <p:txBody>
          <a:bodyPr wrap="square" lIns="0" tIns="0" rIns="0" bIns="0" rtlCol="0" anchor="t">
            <a:spAutoFit/>
          </a:bodyPr>
          <a:lstStyle/>
          <a:p>
            <a:pPr algn="ctr">
              <a:lnSpc>
                <a:spcPts val="13999"/>
              </a:lnSpc>
              <a:spcBef>
                <a:spcPct val="0"/>
              </a:spcBef>
            </a:pPr>
            <a:r>
              <a:rPr lang="en-US" sz="9999" dirty="0" err="1">
                <a:solidFill>
                  <a:srgbClr val="1650AF"/>
                </a:solidFill>
                <a:latin typeface="Borsok"/>
                <a:ea typeface="Borsok"/>
                <a:cs typeface="Borsok"/>
                <a:sym typeface="Borsok"/>
              </a:rPr>
              <a:t>Behaviour</a:t>
            </a:r>
            <a:r>
              <a:rPr lang="en-US" sz="9999" dirty="0">
                <a:solidFill>
                  <a:srgbClr val="1650AF"/>
                </a:solidFill>
                <a:latin typeface="Borsok"/>
                <a:ea typeface="Borsok"/>
                <a:cs typeface="Borsok"/>
                <a:sym typeface="Borsok"/>
              </a:rPr>
              <a:t> Expectations</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GB" dirty="0"/>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EE5428A5-7457-1C73-8C50-840FC5150D66}"/>
              </a:ext>
            </a:extLst>
          </p:cNvPr>
          <p:cNvSpPr txBox="1"/>
          <p:nvPr/>
        </p:nvSpPr>
        <p:spPr>
          <a:xfrm>
            <a:off x="4171734" y="3304957"/>
            <a:ext cx="11613725" cy="4847033"/>
          </a:xfrm>
          <a:prstGeom prst="rect">
            <a:avLst/>
          </a:prstGeom>
        </p:spPr>
        <p:txBody>
          <a:bodyPr lIns="0" tIns="0" rIns="0" bIns="0" rtlCol="0" anchor="t">
            <a:spAutoFit/>
          </a:bodyPr>
          <a:lstStyle/>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Sunshine, happy cloud and sad cloud.</a:t>
            </a:r>
          </a:p>
          <a:p>
            <a:pPr>
              <a:lnSpc>
                <a:spcPts val="3753"/>
              </a:lnSpc>
              <a:spcBef>
                <a:spcPct val="0"/>
              </a:spcBef>
            </a:pPr>
            <a:r>
              <a:rPr lang="en-US" sz="2680" dirty="0">
                <a:solidFill>
                  <a:srgbClr val="FFFFFF"/>
                </a:solidFill>
                <a:latin typeface="Sniglet"/>
                <a:ea typeface="Sniglet"/>
                <a:cs typeface="Sniglet"/>
                <a:sym typeface="Sniglet"/>
              </a:rPr>
              <a:t> </a:t>
            </a: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Lots of stickers and dojo points. </a:t>
            </a:r>
          </a:p>
          <a:p>
            <a:pPr marL="457200" indent="-457200">
              <a:lnSpc>
                <a:spcPts val="3753"/>
              </a:lnSpc>
              <a:spcBef>
                <a:spcPct val="0"/>
              </a:spcBef>
              <a:buFont typeface="Arial" panose="020B0604020202020204" pitchFamily="34" charset="0"/>
              <a:buChar char="•"/>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Hannah the Hedgehog!</a:t>
            </a:r>
          </a:p>
          <a:p>
            <a:pPr marL="457200" indent="-457200">
              <a:lnSpc>
                <a:spcPts val="3753"/>
              </a:lnSpc>
              <a:spcBef>
                <a:spcPct val="0"/>
              </a:spcBef>
              <a:buFont typeface="Arial" panose="020B0604020202020204" pitchFamily="34" charset="0"/>
              <a:buChar char="•"/>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endParaRPr lang="en-US" sz="2680" dirty="0">
              <a:solidFill>
                <a:srgbClr val="FFFFFF"/>
              </a:solidFill>
              <a:latin typeface="Sniglet"/>
              <a:ea typeface="Sniglet"/>
              <a:cs typeface="Sniglet"/>
              <a:sym typeface="Sniglet"/>
            </a:endParaRPr>
          </a:p>
          <a:p>
            <a:pPr>
              <a:lnSpc>
                <a:spcPts val="3753"/>
              </a:lnSpc>
              <a:spcBef>
                <a:spcPct val="0"/>
              </a:spcBef>
            </a:pPr>
            <a:r>
              <a:rPr lang="en-US" sz="2680" dirty="0">
                <a:solidFill>
                  <a:srgbClr val="FFFFFF"/>
                </a:solidFill>
                <a:latin typeface="Sniglet"/>
                <a:ea typeface="Sniglet"/>
                <a:cs typeface="Sniglet"/>
                <a:sym typeface="Sniglet"/>
              </a:rPr>
              <a:t>We encourage the Ashleigh School Code, which is displayed in every classroom. We want pupils to feel safe and encourage them to take responsibility for their own actions. </a:t>
            </a:r>
          </a:p>
        </p:txBody>
      </p:sp>
    </p:spTree>
    <p:extLst>
      <p:ext uri="{BB962C8B-B14F-4D97-AF65-F5344CB8AC3E}">
        <p14:creationId xmlns:p14="http://schemas.microsoft.com/office/powerpoint/2010/main" val="1882002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21075" y="1689441"/>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dirty="0"/>
          </a:p>
        </p:txBody>
      </p:sp>
      <p:sp>
        <p:nvSpPr>
          <p:cNvPr id="3" name="Freeform 3"/>
          <p:cNvSpPr/>
          <p:nvPr/>
        </p:nvSpPr>
        <p:spPr>
          <a:xfrm>
            <a:off x="15398070" y="485859"/>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9"/>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0"/>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1"/>
            <a:stretch>
              <a:fillRect/>
            </a:stretch>
          </a:blipFill>
        </p:spPr>
        <p:txBody>
          <a:bodyPr/>
          <a:lstStyle/>
          <a:p>
            <a:endParaRPr lang="en-US"/>
          </a:p>
        </p:txBody>
      </p:sp>
      <p:sp>
        <p:nvSpPr>
          <p:cNvPr id="9" name="TextBox 9"/>
          <p:cNvSpPr txBox="1"/>
          <p:nvPr/>
        </p:nvSpPr>
        <p:spPr>
          <a:xfrm>
            <a:off x="3757974" y="215521"/>
            <a:ext cx="129298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Online Safety</a:t>
            </a:r>
          </a:p>
        </p:txBody>
      </p:sp>
      <p:sp>
        <p:nvSpPr>
          <p:cNvPr id="10" name="TextBox 10"/>
          <p:cNvSpPr txBox="1"/>
          <p:nvPr/>
        </p:nvSpPr>
        <p:spPr>
          <a:xfrm>
            <a:off x="3559157" y="3531319"/>
            <a:ext cx="11613725" cy="3385094"/>
          </a:xfrm>
          <a:prstGeom prst="rect">
            <a:avLst/>
          </a:prstGeom>
        </p:spPr>
        <p:txBody>
          <a:bodyPr lIns="0" tIns="0" rIns="0" bIns="0" rtlCol="0" anchor="t">
            <a:spAutoFit/>
          </a:bodyPr>
          <a:lstStyle/>
          <a:p>
            <a:pPr algn="ctr">
              <a:lnSpc>
                <a:spcPts val="3753"/>
              </a:lnSpc>
              <a:spcBef>
                <a:spcPct val="0"/>
              </a:spcBef>
            </a:pPr>
            <a:r>
              <a:rPr lang="en-GB" sz="2680" dirty="0">
                <a:solidFill>
                  <a:srgbClr val="FFFFFF"/>
                </a:solidFill>
                <a:latin typeface="Sniglet"/>
                <a:ea typeface="Sniglet"/>
                <a:cs typeface="Sniglet"/>
                <a:sym typeface="Sniglet"/>
              </a:rPr>
              <a:t>Online safety is important, even for young children. Please talk to your child about using the internet safely and always supervise them when they are online. Encourage them to tell a trusted adult if they see something that worries or upsets them. Check that games, apps and websites are age-appropriate, use parental controls where possible, and remind your child never to share personal information, such as their name, address or school, online. </a:t>
            </a: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2"/>
            <a:stretch>
              <a:fillRect/>
            </a:stretch>
          </a:blipFill>
        </p:spPr>
        <p:txBody>
          <a:bodyPr/>
          <a:lstStyle/>
          <a:p>
            <a:endParaRPr lang="en-US"/>
          </a:p>
        </p:txBody>
      </p:sp>
      <p:sp>
        <p:nvSpPr>
          <p:cNvPr id="11" name="TextBox 10">
            <a:extLst>
              <a:ext uri="{FF2B5EF4-FFF2-40B4-BE49-F238E27FC236}">
                <a16:creationId xmlns:a16="http://schemas.microsoft.com/office/drawing/2014/main" id="{9F5F60AF-11B4-E77E-962B-1C78A8ED91B5}"/>
              </a:ext>
            </a:extLst>
          </p:cNvPr>
          <p:cNvSpPr txBox="1"/>
          <p:nvPr/>
        </p:nvSpPr>
        <p:spPr>
          <a:xfrm>
            <a:off x="3933096" y="3321185"/>
            <a:ext cx="11613725" cy="461217"/>
          </a:xfrm>
          <a:prstGeom prst="rect">
            <a:avLst/>
          </a:prstGeom>
        </p:spPr>
        <p:txBody>
          <a:bodyPr lIns="0" tIns="0" rIns="0" bIns="0" rtlCol="0" anchor="t">
            <a:spAutoFit/>
          </a:bodyPr>
          <a:lstStyle/>
          <a:p>
            <a:pPr>
              <a:lnSpc>
                <a:spcPts val="3753"/>
              </a:lnSpc>
              <a:spcBef>
                <a:spcPct val="0"/>
              </a:spcBef>
            </a:pPr>
            <a:endParaRPr lang="en-US" sz="2680" dirty="0">
              <a:solidFill>
                <a:srgbClr val="FFFFFF"/>
              </a:solidFill>
              <a:latin typeface="Sniglet"/>
              <a:ea typeface="Sniglet"/>
              <a:cs typeface="Sniglet"/>
              <a:sym typeface="Sniglet"/>
            </a:endParaRPr>
          </a:p>
        </p:txBody>
      </p:sp>
      <p:sp>
        <p:nvSpPr>
          <p:cNvPr id="14" name="TextBox 13">
            <a:extLst>
              <a:ext uri="{FF2B5EF4-FFF2-40B4-BE49-F238E27FC236}">
                <a16:creationId xmlns:a16="http://schemas.microsoft.com/office/drawing/2014/main" id="{66E31D19-8C47-4415-9D59-BF9B63482E08}"/>
              </a:ext>
            </a:extLst>
          </p:cNvPr>
          <p:cNvSpPr txBox="1"/>
          <p:nvPr/>
        </p:nvSpPr>
        <p:spPr>
          <a:xfrm>
            <a:off x="4171734" y="3304957"/>
            <a:ext cx="11613725" cy="461217"/>
          </a:xfrm>
          <a:prstGeom prst="rect">
            <a:avLst/>
          </a:prstGeom>
        </p:spPr>
        <p:txBody>
          <a:bodyPr lIns="0" tIns="0" rIns="0" bIns="0" rtlCol="0" anchor="t">
            <a:spAutoFit/>
          </a:bodyPr>
          <a:lstStyle/>
          <a:p>
            <a:pPr>
              <a:lnSpc>
                <a:spcPts val="3753"/>
              </a:lnSpc>
              <a:spcBef>
                <a:spcPct val="0"/>
              </a:spcBef>
            </a:pPr>
            <a:r>
              <a:rPr lang="en-US" sz="2680" dirty="0">
                <a:solidFill>
                  <a:srgbClr val="FFFFFF"/>
                </a:solidFill>
                <a:latin typeface="Sniglet"/>
                <a:ea typeface="Sniglet"/>
                <a:cs typeface="Sniglet"/>
                <a:sym typeface="Sniglet"/>
              </a:rPr>
              <a:t> </a:t>
            </a:r>
          </a:p>
        </p:txBody>
      </p:sp>
    </p:spTree>
    <p:extLst>
      <p:ext uri="{BB962C8B-B14F-4D97-AF65-F5344CB8AC3E}">
        <p14:creationId xmlns:p14="http://schemas.microsoft.com/office/powerpoint/2010/main" val="2626648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04891" y="2098407"/>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2193582" y="215521"/>
            <a:ext cx="16094418" cy="1512017"/>
          </a:xfrm>
          <a:prstGeom prst="rect">
            <a:avLst/>
          </a:prstGeom>
        </p:spPr>
        <p:txBody>
          <a:bodyPr wrap="square" lIns="0" tIns="0" rIns="0" bIns="0" rtlCol="0" anchor="t">
            <a:spAutoFit/>
          </a:bodyPr>
          <a:lstStyle/>
          <a:p>
            <a:pPr algn="ctr">
              <a:lnSpc>
                <a:spcPts val="13999"/>
              </a:lnSpc>
              <a:spcBef>
                <a:spcPct val="0"/>
              </a:spcBef>
            </a:pPr>
            <a:r>
              <a:rPr lang="en-US" sz="6000" dirty="0">
                <a:solidFill>
                  <a:srgbClr val="1650AF"/>
                </a:solidFill>
                <a:latin typeface="Borsok"/>
                <a:ea typeface="Borsok"/>
                <a:cs typeface="Borsok"/>
                <a:sym typeface="Borsok"/>
              </a:rPr>
              <a:t>Parent Evenings and Communication</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04DAB4CE-1B12-F32D-2762-30EC76A01E36}"/>
              </a:ext>
            </a:extLst>
          </p:cNvPr>
          <p:cNvSpPr txBox="1"/>
          <p:nvPr/>
        </p:nvSpPr>
        <p:spPr>
          <a:xfrm>
            <a:off x="3933096" y="3321185"/>
            <a:ext cx="11613725" cy="5821658"/>
          </a:xfrm>
          <a:prstGeom prst="rect">
            <a:avLst/>
          </a:prstGeom>
        </p:spPr>
        <p:txBody>
          <a:bodyPr lIns="0" tIns="0" rIns="0" bIns="0" rtlCol="0" anchor="t">
            <a:spAutoFit/>
          </a:bodyPr>
          <a:lstStyle/>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Parents evenings.</a:t>
            </a:r>
          </a:p>
          <a:p>
            <a:pPr>
              <a:lnSpc>
                <a:spcPts val="3753"/>
              </a:lnSpc>
              <a:spcBef>
                <a:spcPct val="0"/>
              </a:spcBef>
            </a:pPr>
            <a:endParaRPr lang="en-US" sz="2680" dirty="0">
              <a:solidFill>
                <a:srgbClr val="FFFFFF"/>
              </a:solidFill>
              <a:latin typeface="Sniglet"/>
              <a:ea typeface="Sniglet"/>
              <a:cs typeface="Sniglet"/>
              <a:sym typeface="Sniglet"/>
            </a:endParaRP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Reports – mid and end of year.</a:t>
            </a:r>
          </a:p>
          <a:p>
            <a:pPr>
              <a:lnSpc>
                <a:spcPts val="3753"/>
              </a:lnSpc>
              <a:spcBef>
                <a:spcPct val="0"/>
              </a:spcBef>
            </a:pPr>
            <a:endParaRPr lang="en-US" sz="2680" dirty="0">
              <a:solidFill>
                <a:srgbClr val="FFFFFF"/>
              </a:solidFill>
              <a:latin typeface="Sniglet"/>
              <a:ea typeface="Sniglet"/>
              <a:cs typeface="Sniglet"/>
              <a:sym typeface="Sniglet"/>
            </a:endParaRP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Informal communication – teachers greet and dismiss every day, contact through the school office. </a:t>
            </a:r>
          </a:p>
          <a:p>
            <a:pPr marL="457200" indent="-457200">
              <a:lnSpc>
                <a:spcPts val="3753"/>
              </a:lnSpc>
              <a:spcBef>
                <a:spcPct val="0"/>
              </a:spcBef>
              <a:buFont typeface="Arial" panose="020B0604020202020204" pitchFamily="34" charset="0"/>
              <a:buChar char="•"/>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Miss Youd – </a:t>
            </a:r>
            <a:r>
              <a:rPr lang="en-US" sz="2680" dirty="0">
                <a:solidFill>
                  <a:srgbClr val="FFFFFF"/>
                </a:solidFill>
                <a:latin typeface="Sniglet"/>
                <a:ea typeface="Sniglet"/>
                <a:cs typeface="Sniglet"/>
                <a:sym typeface="Sniglet"/>
                <a:hlinkClick r:id="rId14"/>
              </a:rPr>
              <a:t>natalie.youd@ashleigh.blackburn.sch.uk</a:t>
            </a: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err="1">
                <a:solidFill>
                  <a:srgbClr val="FFFFFF"/>
                </a:solidFill>
                <a:latin typeface="Sniglet"/>
                <a:ea typeface="Sniglet"/>
                <a:cs typeface="Sniglet"/>
                <a:sym typeface="Sniglet"/>
              </a:rPr>
              <a:t>Mrs</a:t>
            </a:r>
            <a:r>
              <a:rPr lang="en-US" sz="2680" dirty="0">
                <a:solidFill>
                  <a:srgbClr val="FFFFFF"/>
                </a:solidFill>
                <a:latin typeface="Sniglet"/>
                <a:ea typeface="Sniglet"/>
                <a:cs typeface="Sniglet"/>
                <a:sym typeface="Sniglet"/>
              </a:rPr>
              <a:t> Hartley – </a:t>
            </a:r>
            <a:r>
              <a:rPr lang="en-US" sz="2680" dirty="0">
                <a:solidFill>
                  <a:srgbClr val="FFFFFF"/>
                </a:solidFill>
                <a:latin typeface="Sniglet"/>
                <a:ea typeface="Sniglet"/>
                <a:cs typeface="Sniglet"/>
                <a:sym typeface="Sniglet"/>
                <a:hlinkClick r:id="rId15"/>
              </a:rPr>
              <a:t>sarah.hartley@ashleigh.blackburn.sch.uk</a:t>
            </a:r>
            <a:r>
              <a:rPr lang="en-US" sz="2680" dirty="0">
                <a:solidFill>
                  <a:srgbClr val="FFFFFF"/>
                </a:solidFill>
                <a:latin typeface="Sniglet"/>
                <a:ea typeface="Sniglet"/>
                <a:cs typeface="Sniglet"/>
                <a:sym typeface="Sniglet"/>
              </a:rPr>
              <a:t> </a:t>
            </a:r>
          </a:p>
          <a:p>
            <a:pPr>
              <a:lnSpc>
                <a:spcPts val="3753"/>
              </a:lnSpc>
              <a:spcBef>
                <a:spcPct val="0"/>
              </a:spcBef>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420556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57974" y="215521"/>
            <a:ext cx="129298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Assessments</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BB6142B3-198B-6313-4865-8F44D1C3C760}"/>
              </a:ext>
            </a:extLst>
          </p:cNvPr>
          <p:cNvSpPr txBox="1"/>
          <p:nvPr/>
        </p:nvSpPr>
        <p:spPr>
          <a:xfrm>
            <a:off x="3948896" y="3763504"/>
            <a:ext cx="11613725" cy="3872407"/>
          </a:xfrm>
          <a:prstGeom prst="rect">
            <a:avLst/>
          </a:prstGeom>
        </p:spPr>
        <p:txBody>
          <a:bodyPr lIns="0" tIns="0" rIns="0" bIns="0" rtlCol="0" anchor="t">
            <a:spAutoFit/>
          </a:bodyPr>
          <a:lstStyle/>
          <a:p>
            <a:pPr>
              <a:lnSpc>
                <a:spcPts val="3753"/>
              </a:lnSpc>
              <a:spcBef>
                <a:spcPct val="0"/>
              </a:spcBef>
            </a:pPr>
            <a:r>
              <a:rPr lang="en-US" sz="2680" dirty="0">
                <a:solidFill>
                  <a:srgbClr val="FFFFFF"/>
                </a:solidFill>
                <a:latin typeface="Sniglet"/>
                <a:ea typeface="Sniglet"/>
                <a:cs typeface="Sniglet"/>
                <a:sym typeface="Sniglet"/>
              </a:rPr>
              <a:t>In Year 1 the pupils will take the Phonics Screening check.</a:t>
            </a:r>
          </a:p>
          <a:p>
            <a:pPr>
              <a:lnSpc>
                <a:spcPts val="3753"/>
              </a:lnSpc>
              <a:spcBef>
                <a:spcPct val="0"/>
              </a:spcBef>
            </a:pPr>
            <a:endParaRPr lang="en-US" sz="2680" dirty="0">
              <a:solidFill>
                <a:srgbClr val="FFFFFF"/>
              </a:solidFill>
              <a:latin typeface="Sniglet"/>
              <a:ea typeface="Sniglet"/>
              <a:cs typeface="Sniglet"/>
              <a:sym typeface="Sniglet"/>
            </a:endParaRPr>
          </a:p>
          <a:p>
            <a:pPr>
              <a:lnSpc>
                <a:spcPts val="3753"/>
              </a:lnSpc>
              <a:spcBef>
                <a:spcPct val="0"/>
              </a:spcBef>
            </a:pPr>
            <a:r>
              <a:rPr lang="en-US" sz="2680" dirty="0">
                <a:solidFill>
                  <a:srgbClr val="FFFFFF"/>
                </a:solidFill>
                <a:latin typeface="Sniglet"/>
                <a:ea typeface="Sniglet"/>
                <a:cs typeface="Sniglet"/>
                <a:sym typeface="Sniglet"/>
              </a:rPr>
              <a:t>In Spring and Summer we complete assessments with the pupils. We use this data to inform their reports. They help us to identify any gaps in learning. </a:t>
            </a:r>
          </a:p>
          <a:p>
            <a:pPr>
              <a:lnSpc>
                <a:spcPts val="3753"/>
              </a:lnSpc>
              <a:spcBef>
                <a:spcPct val="0"/>
              </a:spcBef>
            </a:pPr>
            <a:endParaRPr lang="en-US" sz="2680" dirty="0">
              <a:solidFill>
                <a:srgbClr val="FFFFFF"/>
              </a:solidFill>
              <a:latin typeface="Sniglet"/>
              <a:ea typeface="Sniglet"/>
              <a:cs typeface="Sniglet"/>
              <a:sym typeface="Sniglet"/>
            </a:endParaRPr>
          </a:p>
          <a:p>
            <a:pPr>
              <a:lnSpc>
                <a:spcPts val="3753"/>
              </a:lnSpc>
              <a:spcBef>
                <a:spcPct val="0"/>
              </a:spcBef>
            </a:pPr>
            <a:r>
              <a:rPr lang="en-US" sz="2680" dirty="0">
                <a:solidFill>
                  <a:srgbClr val="FFFFFF"/>
                </a:solidFill>
                <a:latin typeface="Sniglet"/>
                <a:ea typeface="Sniglet"/>
                <a:cs typeface="Sniglet"/>
                <a:sym typeface="Sniglet"/>
              </a:rPr>
              <a:t>Throughout every subject we use various assessments such as short quizzes or games which are age-appropriate. We again use this data to inform our next steps and show us how the children have progressed. </a:t>
            </a:r>
          </a:p>
        </p:txBody>
      </p:sp>
    </p:spTree>
    <p:extLst>
      <p:ext uri="{BB962C8B-B14F-4D97-AF65-F5344CB8AC3E}">
        <p14:creationId xmlns:p14="http://schemas.microsoft.com/office/powerpoint/2010/main" val="2618204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57974" y="215521"/>
            <a:ext cx="129298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Exciting Things!</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8650F406-267F-1C4B-EB36-57FF0444F8C8}"/>
              </a:ext>
            </a:extLst>
          </p:cNvPr>
          <p:cNvSpPr txBox="1"/>
          <p:nvPr/>
        </p:nvSpPr>
        <p:spPr>
          <a:xfrm>
            <a:off x="3933096" y="3321185"/>
            <a:ext cx="11613725" cy="4847033"/>
          </a:xfrm>
          <a:prstGeom prst="rect">
            <a:avLst/>
          </a:prstGeom>
        </p:spPr>
        <p:txBody>
          <a:bodyPr lIns="0" tIns="0" rIns="0" bIns="0" rtlCol="0" anchor="t">
            <a:spAutoFit/>
          </a:bodyPr>
          <a:lstStyle/>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Educational Visits</a:t>
            </a:r>
          </a:p>
          <a:p>
            <a:pPr marL="457200" indent="-457200">
              <a:lnSpc>
                <a:spcPts val="3753"/>
              </a:lnSpc>
              <a:spcBef>
                <a:spcPct val="0"/>
              </a:spcBef>
              <a:buFont typeface="Arial" panose="020B0604020202020204" pitchFamily="34" charset="0"/>
              <a:buChar char="•"/>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Outdoor learning – every half term, watch out for a School Spider message. </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Christmas! Nativity play and parties! Other seasonal activities around Easter. </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 typeface="Arial" panose="020B0604020202020204" pitchFamily="34" charset="0"/>
              <a:buChar char="•"/>
            </a:pPr>
            <a:r>
              <a:rPr lang="en-US" sz="2680" dirty="0">
                <a:solidFill>
                  <a:srgbClr val="FFFFFF"/>
                </a:solidFill>
                <a:latin typeface="Sniglet"/>
                <a:ea typeface="Sniglet"/>
                <a:cs typeface="Sniglet"/>
                <a:sym typeface="Sniglet"/>
              </a:rPr>
              <a:t>Toothbrushing scheme</a:t>
            </a:r>
          </a:p>
          <a:p>
            <a:pPr>
              <a:lnSpc>
                <a:spcPts val="3753"/>
              </a:lnSpc>
              <a:spcBef>
                <a:spcPct val="0"/>
              </a:spcBef>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317969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56550" y="2087409"/>
            <a:ext cx="12368022" cy="7780491"/>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5341722" y="1310503"/>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0399654" y="3757884"/>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1371600" y="144490"/>
            <a:ext cx="17297400" cy="1589218"/>
          </a:xfrm>
          <a:prstGeom prst="rect">
            <a:avLst/>
          </a:prstGeom>
        </p:spPr>
        <p:txBody>
          <a:bodyPr wrap="square" lIns="0" tIns="0" rIns="0" bIns="0" rtlCol="0" anchor="t">
            <a:spAutoFit/>
          </a:bodyPr>
          <a:lstStyle/>
          <a:p>
            <a:pPr algn="ctr">
              <a:lnSpc>
                <a:spcPts val="13999"/>
              </a:lnSpc>
              <a:spcBef>
                <a:spcPct val="0"/>
              </a:spcBef>
            </a:pPr>
            <a:r>
              <a:rPr lang="en-US" sz="8000" dirty="0">
                <a:solidFill>
                  <a:srgbClr val="1650AF"/>
                </a:solidFill>
                <a:latin typeface="Borsok"/>
                <a:ea typeface="Borsok"/>
                <a:cs typeface="Borsok"/>
                <a:sym typeface="Borsok"/>
              </a:rPr>
              <a:t>Developing the Whole Child</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74C2DC8F-7D6D-D620-1C0D-60DE9755AA42}"/>
              </a:ext>
            </a:extLst>
          </p:cNvPr>
          <p:cNvSpPr txBox="1"/>
          <p:nvPr/>
        </p:nvSpPr>
        <p:spPr>
          <a:xfrm>
            <a:off x="4109817" y="2451974"/>
            <a:ext cx="11613725" cy="7283597"/>
          </a:xfrm>
          <a:prstGeom prst="rect">
            <a:avLst/>
          </a:prstGeom>
        </p:spPr>
        <p:txBody>
          <a:bodyPr lIns="0" tIns="0" rIns="0" bIns="0" rtlCol="0" anchor="t">
            <a:spAutoFit/>
          </a:bodyPr>
          <a:lstStyle/>
          <a:p>
            <a:pPr>
              <a:lnSpc>
                <a:spcPts val="3753"/>
              </a:lnSpc>
              <a:spcBef>
                <a:spcPct val="0"/>
              </a:spcBef>
            </a:pPr>
            <a:r>
              <a:rPr lang="en-US" sz="2680" dirty="0">
                <a:solidFill>
                  <a:srgbClr val="FFFFFF"/>
                </a:solidFill>
                <a:latin typeface="Sniglet"/>
                <a:ea typeface="Sniglet"/>
                <a:cs typeface="Sniglet"/>
                <a:sym typeface="Sniglet"/>
              </a:rPr>
              <a:t>Education is about much more than English and </a:t>
            </a:r>
            <a:r>
              <a:rPr lang="en-US" sz="2680" dirty="0" err="1">
                <a:solidFill>
                  <a:srgbClr val="FFFFFF"/>
                </a:solidFill>
                <a:latin typeface="Sniglet"/>
                <a:ea typeface="Sniglet"/>
                <a:cs typeface="Sniglet"/>
                <a:sym typeface="Sniglet"/>
              </a:rPr>
              <a:t>Maths</a:t>
            </a:r>
            <a:r>
              <a:rPr lang="en-US" sz="2680" dirty="0">
                <a:solidFill>
                  <a:srgbClr val="FFFFFF"/>
                </a:solidFill>
                <a:latin typeface="Sniglet"/>
                <a:ea typeface="Sniglet"/>
                <a:cs typeface="Sniglet"/>
                <a:sym typeface="Sniglet"/>
              </a:rPr>
              <a:t>.  We are </a:t>
            </a:r>
          </a:p>
          <a:p>
            <a:pPr>
              <a:lnSpc>
                <a:spcPts val="3753"/>
              </a:lnSpc>
              <a:spcBef>
                <a:spcPct val="0"/>
              </a:spcBef>
            </a:pPr>
            <a:r>
              <a:rPr lang="en-US" sz="2680" dirty="0">
                <a:solidFill>
                  <a:srgbClr val="FFFFFF"/>
                </a:solidFill>
                <a:latin typeface="Sniglet"/>
                <a:ea typeface="Sniglet"/>
                <a:cs typeface="Sniglet"/>
                <a:sym typeface="Sniglet"/>
              </a:rPr>
              <a:t>developing the whole child. </a:t>
            </a:r>
          </a:p>
          <a:p>
            <a:pPr>
              <a:lnSpc>
                <a:spcPts val="3753"/>
              </a:lnSpc>
              <a:spcBef>
                <a:spcPct val="0"/>
              </a:spcBef>
            </a:pPr>
            <a:endParaRPr lang="en-US" sz="2680" dirty="0">
              <a:solidFill>
                <a:srgbClr val="FFFFFF"/>
              </a:solidFill>
              <a:latin typeface="Sniglet"/>
              <a:ea typeface="Sniglet"/>
              <a:cs typeface="Sniglet"/>
              <a:sym typeface="Sniglet"/>
            </a:endParaRPr>
          </a:p>
          <a:p>
            <a:pPr>
              <a:lnSpc>
                <a:spcPts val="3753"/>
              </a:lnSpc>
              <a:spcBef>
                <a:spcPct val="0"/>
              </a:spcBef>
            </a:pPr>
            <a:r>
              <a:rPr lang="en-US" sz="2680" dirty="0">
                <a:solidFill>
                  <a:srgbClr val="FFFFFF"/>
                </a:solidFill>
                <a:latin typeface="Sniglet"/>
                <a:ea typeface="Sniglet"/>
                <a:cs typeface="Sniglet"/>
                <a:sym typeface="Sniglet"/>
              </a:rPr>
              <a:t>We want our children to develop:</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Confidence</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Independence</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Resilience</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Creativity</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Teamwork</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Communication skills</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Kindness</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Respect</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Leadership</a:t>
            </a: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A love of learning</a:t>
            </a:r>
          </a:p>
          <a:p>
            <a:pPr marL="457200" indent="-457200">
              <a:lnSpc>
                <a:spcPts val="3753"/>
              </a:lnSpc>
              <a:spcBef>
                <a:spcPct val="0"/>
              </a:spcBef>
              <a:buFontTx/>
              <a:buChar char="-"/>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685522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83061" y="2088967"/>
            <a:ext cx="12368022" cy="6945367"/>
          </a:xfrm>
          <a:custGeom>
            <a:avLst/>
            <a:gdLst/>
            <a:ahLst/>
            <a:cxnLst/>
            <a:rect l="l" t="t" r="r" b="b"/>
            <a:pathLst>
              <a:path w="12368022" h="6945367">
                <a:moveTo>
                  <a:pt x="0" y="0"/>
                </a:moveTo>
                <a:lnTo>
                  <a:pt x="12368022" y="0"/>
                </a:lnTo>
                <a:lnTo>
                  <a:pt x="12368022" y="6945368"/>
                </a:lnTo>
                <a:lnTo>
                  <a:pt x="0" y="694536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4024245" y="1689441"/>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800866" y="8756161"/>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423233" y="1596122"/>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9"/>
            <a:stretch>
              <a:fillRect/>
            </a:stretch>
          </a:blipFill>
        </p:spPr>
        <p:txBody>
          <a:bodyPr/>
          <a:lstStyle/>
          <a:p>
            <a:endParaRPr lang="en-US"/>
          </a:p>
        </p:txBody>
      </p:sp>
      <p:sp>
        <p:nvSpPr>
          <p:cNvPr id="6" name="Freeform 6"/>
          <p:cNvSpPr/>
          <p:nvPr/>
        </p:nvSpPr>
        <p:spPr>
          <a:xfrm>
            <a:off x="-2090033" y="3132509"/>
            <a:ext cx="5259308" cy="5134399"/>
          </a:xfrm>
          <a:custGeom>
            <a:avLst/>
            <a:gdLst/>
            <a:ahLst/>
            <a:cxnLst/>
            <a:rect l="l" t="t" r="r" b="b"/>
            <a:pathLst>
              <a:path w="5259308" h="5134399">
                <a:moveTo>
                  <a:pt x="0" y="0"/>
                </a:moveTo>
                <a:lnTo>
                  <a:pt x="5259308" y="0"/>
                </a:lnTo>
                <a:lnTo>
                  <a:pt x="5259308" y="5134400"/>
                </a:lnTo>
                <a:lnTo>
                  <a:pt x="0" y="5134400"/>
                </a:lnTo>
                <a:lnTo>
                  <a:pt x="0" y="0"/>
                </a:lnTo>
                <a:close/>
              </a:path>
            </a:pathLst>
          </a:custGeom>
          <a:blipFill>
            <a:blip r:embed="rId10"/>
            <a:stretch>
              <a:fillRect/>
            </a:stretch>
          </a:blipFill>
        </p:spPr>
        <p:txBody>
          <a:bodyPr/>
          <a:lstStyle/>
          <a:p>
            <a:endParaRPr lang="en-US"/>
          </a:p>
        </p:txBody>
      </p:sp>
      <p:sp>
        <p:nvSpPr>
          <p:cNvPr id="7" name="Freeform 7"/>
          <p:cNvSpPr/>
          <p:nvPr/>
        </p:nvSpPr>
        <p:spPr>
          <a:xfrm rot="783617">
            <a:off x="16001201" y="3427203"/>
            <a:ext cx="4573597" cy="4545012"/>
          </a:xfrm>
          <a:custGeom>
            <a:avLst/>
            <a:gdLst/>
            <a:ahLst/>
            <a:cxnLst/>
            <a:rect l="l" t="t" r="r" b="b"/>
            <a:pathLst>
              <a:path w="4573597" h="4545012">
                <a:moveTo>
                  <a:pt x="0" y="0"/>
                </a:moveTo>
                <a:lnTo>
                  <a:pt x="4573598" y="0"/>
                </a:lnTo>
                <a:lnTo>
                  <a:pt x="4573598" y="4545012"/>
                </a:lnTo>
                <a:lnTo>
                  <a:pt x="0" y="4545012"/>
                </a:lnTo>
                <a:lnTo>
                  <a:pt x="0" y="0"/>
                </a:lnTo>
                <a:close/>
              </a:path>
            </a:pathLst>
          </a:custGeom>
          <a:blipFill>
            <a:blip r:embed="rId11"/>
            <a:stretch>
              <a:fillRect/>
            </a:stretch>
          </a:blipFill>
        </p:spPr>
        <p:txBody>
          <a:bodyPr/>
          <a:lstStyle/>
          <a:p>
            <a:endParaRPr lang="en-US"/>
          </a:p>
        </p:txBody>
      </p:sp>
      <p:sp>
        <p:nvSpPr>
          <p:cNvPr id="8" name="Freeform 8"/>
          <p:cNvSpPr/>
          <p:nvPr/>
        </p:nvSpPr>
        <p:spPr>
          <a:xfrm>
            <a:off x="2423233" y="-35621"/>
            <a:ext cx="2872807" cy="1882886"/>
          </a:xfrm>
          <a:custGeom>
            <a:avLst/>
            <a:gdLst/>
            <a:ahLst/>
            <a:cxnLst/>
            <a:rect l="l" t="t" r="r" b="b"/>
            <a:pathLst>
              <a:path w="2872807" h="1882886">
                <a:moveTo>
                  <a:pt x="0" y="0"/>
                </a:moveTo>
                <a:lnTo>
                  <a:pt x="2872807" y="0"/>
                </a:lnTo>
                <a:lnTo>
                  <a:pt x="2872807" y="1882886"/>
                </a:lnTo>
                <a:lnTo>
                  <a:pt x="0" y="1882886"/>
                </a:lnTo>
                <a:lnTo>
                  <a:pt x="0" y="0"/>
                </a:lnTo>
                <a:close/>
              </a:path>
            </a:pathLst>
          </a:custGeom>
          <a:blipFill>
            <a:blip r:embed="rId12"/>
            <a:stretch>
              <a:fillRect/>
            </a:stretch>
          </a:blipFill>
        </p:spPr>
        <p:txBody>
          <a:bodyPr/>
          <a:lstStyle/>
          <a:p>
            <a:endParaRPr lang="en-US"/>
          </a:p>
        </p:txBody>
      </p:sp>
      <p:sp>
        <p:nvSpPr>
          <p:cNvPr id="9" name="TextBox 9"/>
          <p:cNvSpPr txBox="1"/>
          <p:nvPr/>
        </p:nvSpPr>
        <p:spPr>
          <a:xfrm>
            <a:off x="3757974" y="215521"/>
            <a:ext cx="12929825" cy="1622304"/>
          </a:xfrm>
          <a:prstGeom prst="rect">
            <a:avLst/>
          </a:prstGeom>
        </p:spPr>
        <p:txBody>
          <a:bodyPr wrap="square" lIns="0" tIns="0" rIns="0" bIns="0" rtlCol="0" anchor="t">
            <a:spAutoFit/>
          </a:bodyPr>
          <a:lstStyle/>
          <a:p>
            <a:pPr algn="ctr">
              <a:lnSpc>
                <a:spcPts val="13999"/>
              </a:lnSpc>
              <a:spcBef>
                <a:spcPct val="0"/>
              </a:spcBef>
            </a:pPr>
            <a:r>
              <a:rPr lang="en-US" sz="9999" dirty="0">
                <a:solidFill>
                  <a:srgbClr val="1650AF"/>
                </a:solidFill>
                <a:latin typeface="Borsok"/>
                <a:ea typeface="Borsok"/>
                <a:cs typeface="Borsok"/>
                <a:sym typeface="Borsok"/>
              </a:rPr>
              <a:t>Uniform</a:t>
            </a:r>
          </a:p>
        </p:txBody>
      </p:sp>
      <p:sp>
        <p:nvSpPr>
          <p:cNvPr id="10" name="TextBox 10"/>
          <p:cNvSpPr txBox="1"/>
          <p:nvPr/>
        </p:nvSpPr>
        <p:spPr>
          <a:xfrm>
            <a:off x="3661621" y="4016528"/>
            <a:ext cx="11613725" cy="461217"/>
          </a:xfrm>
          <a:prstGeom prst="rect">
            <a:avLst/>
          </a:prstGeom>
        </p:spPr>
        <p:txBody>
          <a:bodyPr lIns="0" tIns="0" rIns="0" bIns="0" rtlCol="0" anchor="t">
            <a:spAutoFit/>
          </a:bodyPr>
          <a:lstStyle/>
          <a:p>
            <a:pPr algn="ctr">
              <a:lnSpc>
                <a:spcPts val="3753"/>
              </a:lnSpc>
              <a:spcBef>
                <a:spcPct val="0"/>
              </a:spcBef>
            </a:pPr>
            <a:endParaRPr lang="en-US" sz="2680" dirty="0">
              <a:solidFill>
                <a:srgbClr val="FFFFFF"/>
              </a:solidFill>
              <a:latin typeface="Sniglet"/>
              <a:ea typeface="Sniglet"/>
              <a:cs typeface="Sniglet"/>
              <a:sym typeface="Sniglet"/>
            </a:endParaRPr>
          </a:p>
        </p:txBody>
      </p:sp>
      <p:sp>
        <p:nvSpPr>
          <p:cNvPr id="12" name="Freeform 12"/>
          <p:cNvSpPr/>
          <p:nvPr/>
        </p:nvSpPr>
        <p:spPr>
          <a:xfrm>
            <a:off x="539621" y="593225"/>
            <a:ext cx="1418528" cy="1434556"/>
          </a:xfrm>
          <a:custGeom>
            <a:avLst/>
            <a:gdLst/>
            <a:ahLst/>
            <a:cxnLst/>
            <a:rect l="l" t="t" r="r" b="b"/>
            <a:pathLst>
              <a:path w="1418528" h="1434556">
                <a:moveTo>
                  <a:pt x="0" y="0"/>
                </a:moveTo>
                <a:lnTo>
                  <a:pt x="1418527" y="0"/>
                </a:lnTo>
                <a:lnTo>
                  <a:pt x="1418527" y="1434556"/>
                </a:lnTo>
                <a:lnTo>
                  <a:pt x="0" y="1434556"/>
                </a:lnTo>
                <a:lnTo>
                  <a:pt x="0" y="0"/>
                </a:lnTo>
                <a:close/>
              </a:path>
            </a:pathLst>
          </a:custGeom>
          <a:blipFill>
            <a:blip r:embed="rId13"/>
            <a:stretch>
              <a:fillRect/>
            </a:stretch>
          </a:blipFill>
        </p:spPr>
        <p:txBody>
          <a:bodyPr/>
          <a:lstStyle/>
          <a:p>
            <a:endParaRPr lang="en-US"/>
          </a:p>
        </p:txBody>
      </p:sp>
      <p:sp>
        <p:nvSpPr>
          <p:cNvPr id="13" name="Freeform 13"/>
          <p:cNvSpPr/>
          <p:nvPr/>
        </p:nvSpPr>
        <p:spPr>
          <a:xfrm>
            <a:off x="16256467" y="8266909"/>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3"/>
            <a:stretch>
              <a:fillRect/>
            </a:stretch>
          </a:blipFill>
        </p:spPr>
        <p:txBody>
          <a:bodyPr/>
          <a:lstStyle/>
          <a:p>
            <a:endParaRPr lang="en-US"/>
          </a:p>
        </p:txBody>
      </p:sp>
      <p:sp>
        <p:nvSpPr>
          <p:cNvPr id="11" name="TextBox 10">
            <a:extLst>
              <a:ext uri="{FF2B5EF4-FFF2-40B4-BE49-F238E27FC236}">
                <a16:creationId xmlns:a16="http://schemas.microsoft.com/office/drawing/2014/main" id="{E194A9DF-8051-2549-D6E5-74CFEEFF1168}"/>
              </a:ext>
            </a:extLst>
          </p:cNvPr>
          <p:cNvSpPr txBox="1"/>
          <p:nvPr/>
        </p:nvSpPr>
        <p:spPr>
          <a:xfrm>
            <a:off x="3893336" y="3311745"/>
            <a:ext cx="11613725" cy="5334345"/>
          </a:xfrm>
          <a:prstGeom prst="rect">
            <a:avLst/>
          </a:prstGeom>
        </p:spPr>
        <p:txBody>
          <a:bodyPr lIns="0" tIns="0" rIns="0" bIns="0" rtlCol="0" anchor="t">
            <a:spAutoFit/>
          </a:bodyPr>
          <a:lstStyle/>
          <a:p>
            <a:pPr>
              <a:lnSpc>
                <a:spcPts val="3753"/>
              </a:lnSpc>
              <a:spcBef>
                <a:spcPct val="0"/>
              </a:spcBef>
            </a:pPr>
            <a:r>
              <a:rPr lang="en-US" sz="2680" dirty="0">
                <a:solidFill>
                  <a:srgbClr val="FFFFFF"/>
                </a:solidFill>
                <a:latin typeface="Sniglet"/>
                <a:ea typeface="Sniglet"/>
                <a:cs typeface="Sniglet"/>
                <a:sym typeface="Sniglet"/>
              </a:rPr>
              <a:t>Reminder:</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Correct school uniform.</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PE kit – label everything!</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Blue bag – please avoid large keyrings as they can become bulky, broken and the children like to swap them!</a:t>
            </a:r>
          </a:p>
          <a:p>
            <a:pPr>
              <a:lnSpc>
                <a:spcPts val="3753"/>
              </a:lnSpc>
              <a:spcBef>
                <a:spcPct val="0"/>
              </a:spcBef>
            </a:pPr>
            <a:endParaRPr lang="en-US" sz="2680" dirty="0">
              <a:solidFill>
                <a:srgbClr val="FFFFFF"/>
              </a:solidFill>
              <a:latin typeface="Sniglet"/>
              <a:ea typeface="Sniglet"/>
              <a:cs typeface="Sniglet"/>
              <a:sym typeface="Sniglet"/>
            </a:endParaRPr>
          </a:p>
          <a:p>
            <a:pPr marL="457200" indent="-457200">
              <a:lnSpc>
                <a:spcPts val="3753"/>
              </a:lnSpc>
              <a:spcBef>
                <a:spcPct val="0"/>
              </a:spcBef>
              <a:buFontTx/>
              <a:buChar char="-"/>
            </a:pPr>
            <a:r>
              <a:rPr lang="en-US" sz="2680" dirty="0">
                <a:solidFill>
                  <a:srgbClr val="FFFFFF"/>
                </a:solidFill>
                <a:latin typeface="Sniglet"/>
                <a:ea typeface="Sniglet"/>
                <a:cs typeface="Sniglet"/>
                <a:sym typeface="Sniglet"/>
              </a:rPr>
              <a:t>Names in clothing.</a:t>
            </a:r>
          </a:p>
          <a:p>
            <a:pPr marL="457200" indent="-457200">
              <a:lnSpc>
                <a:spcPts val="3753"/>
              </a:lnSpc>
              <a:spcBef>
                <a:spcPct val="0"/>
              </a:spcBef>
              <a:buFontTx/>
              <a:buChar char="-"/>
            </a:pPr>
            <a:endParaRPr lang="en-US" sz="2680" dirty="0">
              <a:solidFill>
                <a:srgbClr val="FFFFFF"/>
              </a:solidFill>
              <a:latin typeface="Sniglet"/>
              <a:ea typeface="Sniglet"/>
              <a:cs typeface="Sniglet"/>
              <a:sym typeface="Sniglet"/>
            </a:endParaRPr>
          </a:p>
        </p:txBody>
      </p:sp>
    </p:spTree>
    <p:extLst>
      <p:ext uri="{BB962C8B-B14F-4D97-AF65-F5344CB8AC3E}">
        <p14:creationId xmlns:p14="http://schemas.microsoft.com/office/powerpoint/2010/main" val="1009366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1868" y="1988012"/>
            <a:ext cx="13912525" cy="7812696"/>
          </a:xfrm>
          <a:custGeom>
            <a:avLst/>
            <a:gdLst/>
            <a:ahLst/>
            <a:cxnLst/>
            <a:rect l="l" t="t" r="r" b="b"/>
            <a:pathLst>
              <a:path w="13912525" h="7812696">
                <a:moveTo>
                  <a:pt x="0" y="0"/>
                </a:moveTo>
                <a:lnTo>
                  <a:pt x="13912525" y="0"/>
                </a:lnTo>
                <a:lnTo>
                  <a:pt x="13912525" y="7812696"/>
                </a:lnTo>
                <a:lnTo>
                  <a:pt x="0" y="781269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a:off x="15194393" y="1849757"/>
            <a:ext cx="1596072" cy="1914636"/>
          </a:xfrm>
          <a:custGeom>
            <a:avLst/>
            <a:gdLst/>
            <a:ahLst/>
            <a:cxnLst/>
            <a:rect l="l" t="t" r="r" b="b"/>
            <a:pathLst>
              <a:path w="1596072" h="1914636">
                <a:moveTo>
                  <a:pt x="0" y="0"/>
                </a:moveTo>
                <a:lnTo>
                  <a:pt x="1596071" y="0"/>
                </a:lnTo>
                <a:lnTo>
                  <a:pt x="1596071" y="1914636"/>
                </a:lnTo>
                <a:lnTo>
                  <a:pt x="0" y="19146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0725291" y="9014277"/>
            <a:ext cx="1941351" cy="956557"/>
          </a:xfrm>
          <a:custGeom>
            <a:avLst/>
            <a:gdLst/>
            <a:ahLst/>
            <a:cxnLst/>
            <a:rect l="l" t="t" r="r" b="b"/>
            <a:pathLst>
              <a:path w="1941351" h="956557">
                <a:moveTo>
                  <a:pt x="0" y="0"/>
                </a:moveTo>
                <a:lnTo>
                  <a:pt x="1941351" y="0"/>
                </a:lnTo>
                <a:lnTo>
                  <a:pt x="1941351" y="956556"/>
                </a:lnTo>
                <a:lnTo>
                  <a:pt x="0" y="9565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723411" y="827835"/>
            <a:ext cx="1480024" cy="2043843"/>
          </a:xfrm>
          <a:custGeom>
            <a:avLst/>
            <a:gdLst/>
            <a:ahLst/>
            <a:cxnLst/>
            <a:rect l="l" t="t" r="r" b="b"/>
            <a:pathLst>
              <a:path w="1480024" h="2043843">
                <a:moveTo>
                  <a:pt x="0" y="0"/>
                </a:moveTo>
                <a:lnTo>
                  <a:pt x="1480024" y="0"/>
                </a:lnTo>
                <a:lnTo>
                  <a:pt x="1480024" y="2043844"/>
                </a:lnTo>
                <a:lnTo>
                  <a:pt x="0" y="2043844"/>
                </a:lnTo>
                <a:lnTo>
                  <a:pt x="0" y="0"/>
                </a:lnTo>
                <a:close/>
              </a:path>
            </a:pathLst>
          </a:custGeom>
          <a:blipFill>
            <a:blip r:embed="rId9"/>
            <a:stretch>
              <a:fillRect/>
            </a:stretch>
          </a:blipFill>
        </p:spPr>
        <p:txBody>
          <a:bodyPr/>
          <a:lstStyle/>
          <a:p>
            <a:endParaRPr lang="en-US"/>
          </a:p>
        </p:txBody>
      </p:sp>
      <p:sp>
        <p:nvSpPr>
          <p:cNvPr id="6" name="Freeform 6"/>
          <p:cNvSpPr/>
          <p:nvPr/>
        </p:nvSpPr>
        <p:spPr>
          <a:xfrm>
            <a:off x="8387830" y="674771"/>
            <a:ext cx="2214889" cy="1451675"/>
          </a:xfrm>
          <a:custGeom>
            <a:avLst/>
            <a:gdLst/>
            <a:ahLst/>
            <a:cxnLst/>
            <a:rect l="l" t="t" r="r" b="b"/>
            <a:pathLst>
              <a:path w="2214889" h="1451675">
                <a:moveTo>
                  <a:pt x="0" y="0"/>
                </a:moveTo>
                <a:lnTo>
                  <a:pt x="2214889" y="0"/>
                </a:lnTo>
                <a:lnTo>
                  <a:pt x="2214889" y="1451676"/>
                </a:lnTo>
                <a:lnTo>
                  <a:pt x="0" y="1451676"/>
                </a:lnTo>
                <a:lnTo>
                  <a:pt x="0" y="0"/>
                </a:lnTo>
                <a:close/>
              </a:path>
            </a:pathLst>
          </a:custGeom>
          <a:blipFill>
            <a:blip r:embed="rId10"/>
            <a:stretch>
              <a:fillRect/>
            </a:stretch>
          </a:blipFill>
        </p:spPr>
        <p:txBody>
          <a:bodyPr/>
          <a:lstStyle/>
          <a:p>
            <a:endParaRPr lang="en-US"/>
          </a:p>
        </p:txBody>
      </p:sp>
      <p:sp>
        <p:nvSpPr>
          <p:cNvPr id="7" name="TextBox 7"/>
          <p:cNvSpPr txBox="1"/>
          <p:nvPr/>
        </p:nvSpPr>
        <p:spPr>
          <a:xfrm>
            <a:off x="1410161" y="608760"/>
            <a:ext cx="7733839" cy="1769753"/>
          </a:xfrm>
          <a:prstGeom prst="rect">
            <a:avLst/>
          </a:prstGeom>
        </p:spPr>
        <p:txBody>
          <a:bodyPr lIns="0" tIns="0" rIns="0" bIns="0" rtlCol="0" anchor="t">
            <a:spAutoFit/>
          </a:bodyPr>
          <a:lstStyle/>
          <a:p>
            <a:pPr algn="ctr">
              <a:lnSpc>
                <a:spcPts val="14279"/>
              </a:lnSpc>
              <a:spcBef>
                <a:spcPct val="0"/>
              </a:spcBef>
            </a:pPr>
            <a:r>
              <a:rPr lang="en-US" sz="10199">
                <a:solidFill>
                  <a:srgbClr val="1650AF"/>
                </a:solidFill>
                <a:latin typeface="Borsok"/>
                <a:ea typeface="Borsok"/>
                <a:cs typeface="Borsok"/>
                <a:sym typeface="Borsok"/>
              </a:rPr>
              <a:t>Our Aim</a:t>
            </a:r>
          </a:p>
        </p:txBody>
      </p:sp>
      <p:sp>
        <p:nvSpPr>
          <p:cNvPr id="8" name="Freeform 8"/>
          <p:cNvSpPr/>
          <p:nvPr/>
        </p:nvSpPr>
        <p:spPr>
          <a:xfrm>
            <a:off x="383616" y="8056197"/>
            <a:ext cx="1596072" cy="1914636"/>
          </a:xfrm>
          <a:custGeom>
            <a:avLst/>
            <a:gdLst/>
            <a:ahLst/>
            <a:cxnLst/>
            <a:rect l="l" t="t" r="r" b="b"/>
            <a:pathLst>
              <a:path w="1596072" h="1914636">
                <a:moveTo>
                  <a:pt x="0" y="0"/>
                </a:moveTo>
                <a:lnTo>
                  <a:pt x="1596071" y="0"/>
                </a:lnTo>
                <a:lnTo>
                  <a:pt x="1596071" y="1914636"/>
                </a:lnTo>
                <a:lnTo>
                  <a:pt x="0" y="19146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1821516" y="2164844"/>
            <a:ext cx="9075225" cy="1599548"/>
          </a:xfrm>
          <a:prstGeom prst="rect">
            <a:avLst/>
          </a:prstGeom>
        </p:spPr>
        <p:txBody>
          <a:bodyPr lIns="0" tIns="0" rIns="0" bIns="0" rtlCol="0" anchor="t">
            <a:spAutoFit/>
          </a:bodyPr>
          <a:lstStyle/>
          <a:p>
            <a:pPr algn="ctr">
              <a:lnSpc>
                <a:spcPts val="13160"/>
              </a:lnSpc>
              <a:spcBef>
                <a:spcPct val="0"/>
              </a:spcBef>
            </a:pPr>
            <a:r>
              <a:rPr lang="en-US" sz="9400">
                <a:solidFill>
                  <a:srgbClr val="FFDE59"/>
                </a:solidFill>
                <a:latin typeface="Bellaboo"/>
                <a:ea typeface="Bellaboo"/>
                <a:cs typeface="Bellaboo"/>
                <a:sym typeface="Bellaboo"/>
              </a:rPr>
              <a:t>Inform, Inspire &amp; Engage</a:t>
            </a:r>
          </a:p>
        </p:txBody>
      </p:sp>
      <p:sp>
        <p:nvSpPr>
          <p:cNvPr id="10" name="Freeform 10"/>
          <p:cNvSpPr/>
          <p:nvPr/>
        </p:nvSpPr>
        <p:spPr>
          <a:xfrm>
            <a:off x="15284869" y="4204934"/>
            <a:ext cx="2602481" cy="2631888"/>
          </a:xfrm>
          <a:custGeom>
            <a:avLst/>
            <a:gdLst/>
            <a:ahLst/>
            <a:cxnLst/>
            <a:rect l="l" t="t" r="r" b="b"/>
            <a:pathLst>
              <a:path w="2602481" h="2631888">
                <a:moveTo>
                  <a:pt x="0" y="0"/>
                </a:moveTo>
                <a:lnTo>
                  <a:pt x="2602481" y="0"/>
                </a:lnTo>
                <a:lnTo>
                  <a:pt x="2602481" y="2631887"/>
                </a:lnTo>
                <a:lnTo>
                  <a:pt x="0" y="2631887"/>
                </a:lnTo>
                <a:lnTo>
                  <a:pt x="0" y="0"/>
                </a:lnTo>
                <a:close/>
              </a:path>
            </a:pathLst>
          </a:custGeom>
          <a:blipFill>
            <a:blip r:embed="rId11"/>
            <a:stretch>
              <a:fillRect/>
            </a:stretch>
          </a:blipFill>
        </p:spPr>
        <p:txBody>
          <a:bodyPr/>
          <a:lstStyle/>
          <a:p>
            <a:endParaRPr lang="en-US"/>
          </a:p>
        </p:txBody>
      </p:sp>
      <p:sp>
        <p:nvSpPr>
          <p:cNvPr id="11" name="TextBox 11"/>
          <p:cNvSpPr txBox="1"/>
          <p:nvPr/>
        </p:nvSpPr>
        <p:spPr>
          <a:xfrm>
            <a:off x="2448222" y="4480660"/>
            <a:ext cx="11743373" cy="3832909"/>
          </a:xfrm>
          <a:prstGeom prst="rect">
            <a:avLst/>
          </a:prstGeom>
        </p:spPr>
        <p:txBody>
          <a:bodyPr lIns="0" tIns="0" rIns="0" bIns="0" rtlCol="0" anchor="t">
            <a:spAutoFit/>
          </a:bodyPr>
          <a:lstStyle/>
          <a:p>
            <a:pPr marL="669395" lvl="1" indent="-334697" algn="l">
              <a:lnSpc>
                <a:spcPts val="4340"/>
              </a:lnSpc>
              <a:buFont typeface="Arial"/>
              <a:buChar char="•"/>
            </a:pPr>
            <a:r>
              <a:rPr lang="en-US" sz="3100" dirty="0">
                <a:solidFill>
                  <a:srgbClr val="FFFFFF"/>
                </a:solidFill>
                <a:latin typeface="Sniglet"/>
                <a:ea typeface="Sniglet"/>
                <a:cs typeface="Sniglet"/>
                <a:sym typeface="Sniglet"/>
              </a:rPr>
              <a:t>Make parents feel part of the journey.</a:t>
            </a:r>
          </a:p>
          <a:p>
            <a:pPr algn="l">
              <a:lnSpc>
                <a:spcPts val="4340"/>
              </a:lnSpc>
            </a:pPr>
            <a:endParaRPr lang="en-US" sz="3100" dirty="0">
              <a:solidFill>
                <a:srgbClr val="FFFFFF"/>
              </a:solidFill>
              <a:latin typeface="Sniglet"/>
              <a:ea typeface="Sniglet"/>
              <a:cs typeface="Sniglet"/>
              <a:sym typeface="Sniglet"/>
            </a:endParaRPr>
          </a:p>
          <a:p>
            <a:pPr marL="669395" lvl="1" indent="-334697" algn="l">
              <a:lnSpc>
                <a:spcPts val="4340"/>
              </a:lnSpc>
              <a:buFont typeface="Arial"/>
              <a:buChar char="•"/>
            </a:pPr>
            <a:r>
              <a:rPr lang="en-US" sz="3100" dirty="0">
                <a:solidFill>
                  <a:srgbClr val="FFFFFF"/>
                </a:solidFill>
                <a:latin typeface="Sniglet"/>
                <a:ea typeface="Sniglet"/>
                <a:cs typeface="Sniglet"/>
                <a:sym typeface="Sniglet"/>
              </a:rPr>
              <a:t>Build positive relationships from the beginning.</a:t>
            </a:r>
          </a:p>
          <a:p>
            <a:pPr algn="l">
              <a:lnSpc>
                <a:spcPts val="4340"/>
              </a:lnSpc>
            </a:pPr>
            <a:endParaRPr lang="en-US" sz="3100" dirty="0">
              <a:solidFill>
                <a:srgbClr val="FFFFFF"/>
              </a:solidFill>
              <a:latin typeface="Sniglet"/>
              <a:ea typeface="Sniglet"/>
              <a:cs typeface="Sniglet"/>
              <a:sym typeface="Sniglet"/>
            </a:endParaRPr>
          </a:p>
          <a:p>
            <a:pPr marL="669395" lvl="1" indent="-334697" algn="l">
              <a:lnSpc>
                <a:spcPts val="4340"/>
              </a:lnSpc>
              <a:buFont typeface="Arial"/>
              <a:buChar char="•"/>
            </a:pPr>
            <a:r>
              <a:rPr lang="en-US" sz="3100" dirty="0">
                <a:solidFill>
                  <a:srgbClr val="FFFFFF"/>
                </a:solidFill>
                <a:latin typeface="Sniglet"/>
                <a:ea typeface="Sniglet"/>
                <a:cs typeface="Sniglet"/>
                <a:sym typeface="Sniglet"/>
              </a:rPr>
              <a:t>Create a shared understanding of what we want to achieve.</a:t>
            </a:r>
          </a:p>
          <a:p>
            <a:pPr algn="l">
              <a:lnSpc>
                <a:spcPts val="4340"/>
              </a:lnSpc>
            </a:pPr>
            <a:endParaRPr lang="en-US" sz="3100" dirty="0">
              <a:solidFill>
                <a:srgbClr val="FFFFFF"/>
              </a:solidFill>
              <a:latin typeface="Sniglet"/>
              <a:ea typeface="Sniglet"/>
              <a:cs typeface="Sniglet"/>
              <a:sym typeface="Sniglet"/>
            </a:endParaRPr>
          </a:p>
          <a:p>
            <a:pPr algn="l">
              <a:lnSpc>
                <a:spcPts val="4340"/>
              </a:lnSpc>
              <a:spcBef>
                <a:spcPct val="0"/>
              </a:spcBef>
            </a:pPr>
            <a:r>
              <a:rPr lang="en-US" sz="3100" dirty="0">
                <a:solidFill>
                  <a:srgbClr val="FFFFFF"/>
                </a:solidFill>
                <a:latin typeface="Sniglet"/>
                <a:ea typeface="Sniglet"/>
                <a:cs typeface="Sniglet"/>
                <a:sym typeface="Sniglet"/>
              </a:rPr>
              <a:t>And most importantly...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69228" y="1523007"/>
            <a:ext cx="13774689" cy="7735293"/>
          </a:xfrm>
          <a:custGeom>
            <a:avLst/>
            <a:gdLst/>
            <a:ahLst/>
            <a:cxnLst/>
            <a:rect l="l" t="t" r="r" b="b"/>
            <a:pathLst>
              <a:path w="13774689" h="7735293">
                <a:moveTo>
                  <a:pt x="0" y="0"/>
                </a:moveTo>
                <a:lnTo>
                  <a:pt x="13774689" y="0"/>
                </a:lnTo>
                <a:lnTo>
                  <a:pt x="13774689" y="7735293"/>
                </a:lnTo>
                <a:lnTo>
                  <a:pt x="0" y="7735293"/>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3" name="Freeform 3"/>
          <p:cNvSpPr/>
          <p:nvPr/>
        </p:nvSpPr>
        <p:spPr>
          <a:xfrm rot="828405">
            <a:off x="-244557" y="7304151"/>
            <a:ext cx="3287774" cy="3185031"/>
          </a:xfrm>
          <a:custGeom>
            <a:avLst/>
            <a:gdLst/>
            <a:ahLst/>
            <a:cxnLst/>
            <a:rect l="l" t="t" r="r" b="b"/>
            <a:pathLst>
              <a:path w="3287774" h="3185031">
                <a:moveTo>
                  <a:pt x="0" y="0"/>
                </a:moveTo>
                <a:lnTo>
                  <a:pt x="3287774" y="0"/>
                </a:lnTo>
                <a:lnTo>
                  <a:pt x="3287774" y="3185031"/>
                </a:lnTo>
                <a:lnTo>
                  <a:pt x="0" y="3185031"/>
                </a:lnTo>
                <a:lnTo>
                  <a:pt x="0" y="0"/>
                </a:lnTo>
                <a:close/>
              </a:path>
            </a:pathLst>
          </a:custGeom>
          <a:blipFill>
            <a:blip r:embed="rId5"/>
            <a:stretch>
              <a:fillRect/>
            </a:stretch>
          </a:blipFill>
        </p:spPr>
        <p:txBody>
          <a:bodyPr/>
          <a:lstStyle/>
          <a:p>
            <a:endParaRPr lang="en-US"/>
          </a:p>
        </p:txBody>
      </p:sp>
      <p:sp>
        <p:nvSpPr>
          <p:cNvPr id="4" name="Freeform 4"/>
          <p:cNvSpPr/>
          <p:nvPr/>
        </p:nvSpPr>
        <p:spPr>
          <a:xfrm rot="-1053220">
            <a:off x="14952148" y="7610833"/>
            <a:ext cx="3635449" cy="2740220"/>
          </a:xfrm>
          <a:custGeom>
            <a:avLst/>
            <a:gdLst/>
            <a:ahLst/>
            <a:cxnLst/>
            <a:rect l="l" t="t" r="r" b="b"/>
            <a:pathLst>
              <a:path w="3635449" h="2740220">
                <a:moveTo>
                  <a:pt x="0" y="0"/>
                </a:moveTo>
                <a:lnTo>
                  <a:pt x="3635449" y="0"/>
                </a:lnTo>
                <a:lnTo>
                  <a:pt x="3635449" y="2740220"/>
                </a:lnTo>
                <a:lnTo>
                  <a:pt x="0" y="2740220"/>
                </a:lnTo>
                <a:lnTo>
                  <a:pt x="0" y="0"/>
                </a:lnTo>
                <a:close/>
              </a:path>
            </a:pathLst>
          </a:custGeom>
          <a:blipFill>
            <a:blip r:embed="rId6"/>
            <a:stretch>
              <a:fillRect/>
            </a:stretch>
          </a:blipFill>
        </p:spPr>
        <p:txBody>
          <a:bodyPr/>
          <a:lstStyle/>
          <a:p>
            <a:endParaRPr lang="en-US"/>
          </a:p>
        </p:txBody>
      </p:sp>
      <p:sp>
        <p:nvSpPr>
          <p:cNvPr id="5" name="Freeform 5"/>
          <p:cNvSpPr/>
          <p:nvPr/>
        </p:nvSpPr>
        <p:spPr>
          <a:xfrm rot="1872493">
            <a:off x="16649856" y="-5710"/>
            <a:ext cx="2095655" cy="2563493"/>
          </a:xfrm>
          <a:custGeom>
            <a:avLst/>
            <a:gdLst/>
            <a:ahLst/>
            <a:cxnLst/>
            <a:rect l="l" t="t" r="r" b="b"/>
            <a:pathLst>
              <a:path w="2095655" h="2563493">
                <a:moveTo>
                  <a:pt x="0" y="0"/>
                </a:moveTo>
                <a:lnTo>
                  <a:pt x="2095655" y="0"/>
                </a:lnTo>
                <a:lnTo>
                  <a:pt x="2095655" y="2563493"/>
                </a:lnTo>
                <a:lnTo>
                  <a:pt x="0" y="2563493"/>
                </a:lnTo>
                <a:lnTo>
                  <a:pt x="0" y="0"/>
                </a:lnTo>
                <a:close/>
              </a:path>
            </a:pathLst>
          </a:custGeom>
          <a:blipFill>
            <a:blip r:embed="rId7"/>
            <a:stretch>
              <a:fillRect/>
            </a:stretch>
          </a:blipFill>
        </p:spPr>
        <p:txBody>
          <a:bodyPr/>
          <a:lstStyle/>
          <a:p>
            <a:endParaRPr lang="en-US"/>
          </a:p>
        </p:txBody>
      </p:sp>
      <p:sp>
        <p:nvSpPr>
          <p:cNvPr id="6" name="Freeform 6"/>
          <p:cNvSpPr/>
          <p:nvPr/>
        </p:nvSpPr>
        <p:spPr>
          <a:xfrm rot="-1725111">
            <a:off x="36124" y="189534"/>
            <a:ext cx="2928530" cy="2459966"/>
          </a:xfrm>
          <a:custGeom>
            <a:avLst/>
            <a:gdLst/>
            <a:ahLst/>
            <a:cxnLst/>
            <a:rect l="l" t="t" r="r" b="b"/>
            <a:pathLst>
              <a:path w="2928530" h="2459966">
                <a:moveTo>
                  <a:pt x="0" y="0"/>
                </a:moveTo>
                <a:lnTo>
                  <a:pt x="2928530" y="0"/>
                </a:lnTo>
                <a:lnTo>
                  <a:pt x="2928530" y="2459965"/>
                </a:lnTo>
                <a:lnTo>
                  <a:pt x="0" y="2459965"/>
                </a:lnTo>
                <a:lnTo>
                  <a:pt x="0" y="0"/>
                </a:lnTo>
                <a:close/>
              </a:path>
            </a:pathLst>
          </a:custGeom>
          <a:blipFill>
            <a:blip r:embed="rId8"/>
            <a:stretch>
              <a:fillRect/>
            </a:stretch>
          </a:blipFill>
        </p:spPr>
        <p:txBody>
          <a:bodyPr/>
          <a:lstStyle/>
          <a:p>
            <a:endParaRPr lang="en-US"/>
          </a:p>
        </p:txBody>
      </p:sp>
      <p:sp>
        <p:nvSpPr>
          <p:cNvPr id="7" name="Freeform 7"/>
          <p:cNvSpPr/>
          <p:nvPr/>
        </p:nvSpPr>
        <p:spPr>
          <a:xfrm>
            <a:off x="14100586" y="205125"/>
            <a:ext cx="2070174" cy="2483365"/>
          </a:xfrm>
          <a:custGeom>
            <a:avLst/>
            <a:gdLst/>
            <a:ahLst/>
            <a:cxnLst/>
            <a:rect l="l" t="t" r="r" b="b"/>
            <a:pathLst>
              <a:path w="2070174" h="2483365">
                <a:moveTo>
                  <a:pt x="0" y="0"/>
                </a:moveTo>
                <a:lnTo>
                  <a:pt x="2070174" y="0"/>
                </a:lnTo>
                <a:lnTo>
                  <a:pt x="2070174" y="2483365"/>
                </a:lnTo>
                <a:lnTo>
                  <a:pt x="0" y="2483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8"/>
          <p:cNvSpPr/>
          <p:nvPr/>
        </p:nvSpPr>
        <p:spPr>
          <a:xfrm>
            <a:off x="7476383" y="8700789"/>
            <a:ext cx="3335234" cy="1643361"/>
          </a:xfrm>
          <a:custGeom>
            <a:avLst/>
            <a:gdLst/>
            <a:ahLst/>
            <a:cxnLst/>
            <a:rect l="l" t="t" r="r" b="b"/>
            <a:pathLst>
              <a:path w="3335234" h="1643361">
                <a:moveTo>
                  <a:pt x="0" y="0"/>
                </a:moveTo>
                <a:lnTo>
                  <a:pt x="3335234" y="0"/>
                </a:lnTo>
                <a:lnTo>
                  <a:pt x="3335234" y="1643361"/>
                </a:lnTo>
                <a:lnTo>
                  <a:pt x="0" y="164336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9" name="Freeform 9"/>
          <p:cNvSpPr/>
          <p:nvPr/>
        </p:nvSpPr>
        <p:spPr>
          <a:xfrm>
            <a:off x="2288171" y="540557"/>
            <a:ext cx="1919656" cy="2650953"/>
          </a:xfrm>
          <a:custGeom>
            <a:avLst/>
            <a:gdLst/>
            <a:ahLst/>
            <a:cxnLst/>
            <a:rect l="l" t="t" r="r" b="b"/>
            <a:pathLst>
              <a:path w="1919656" h="2650953">
                <a:moveTo>
                  <a:pt x="0" y="0"/>
                </a:moveTo>
                <a:lnTo>
                  <a:pt x="1919655" y="0"/>
                </a:lnTo>
                <a:lnTo>
                  <a:pt x="1919655" y="2650953"/>
                </a:lnTo>
                <a:lnTo>
                  <a:pt x="0" y="2650953"/>
                </a:lnTo>
                <a:lnTo>
                  <a:pt x="0" y="0"/>
                </a:lnTo>
                <a:close/>
              </a:path>
            </a:pathLst>
          </a:custGeom>
          <a:blipFill>
            <a:blip r:embed="rId13"/>
            <a:stretch>
              <a:fillRect/>
            </a:stretch>
          </a:blipFill>
        </p:spPr>
        <p:txBody>
          <a:bodyPr/>
          <a:lstStyle/>
          <a:p>
            <a:endParaRPr lang="en-US"/>
          </a:p>
        </p:txBody>
      </p:sp>
      <p:sp>
        <p:nvSpPr>
          <p:cNvPr id="10" name="Freeform 10"/>
          <p:cNvSpPr/>
          <p:nvPr/>
        </p:nvSpPr>
        <p:spPr>
          <a:xfrm>
            <a:off x="443901" y="4426222"/>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4"/>
            <a:stretch>
              <a:fillRect/>
            </a:stretch>
          </a:blipFill>
        </p:spPr>
        <p:txBody>
          <a:bodyPr/>
          <a:lstStyle/>
          <a:p>
            <a:endParaRPr lang="en-US"/>
          </a:p>
        </p:txBody>
      </p:sp>
      <p:sp>
        <p:nvSpPr>
          <p:cNvPr id="11" name="TextBox 11"/>
          <p:cNvSpPr txBox="1"/>
          <p:nvPr/>
        </p:nvSpPr>
        <p:spPr>
          <a:xfrm>
            <a:off x="4847597" y="7459704"/>
            <a:ext cx="9252990" cy="1436962"/>
          </a:xfrm>
          <a:prstGeom prst="rect">
            <a:avLst/>
          </a:prstGeom>
        </p:spPr>
        <p:txBody>
          <a:bodyPr lIns="0" tIns="0" rIns="0" bIns="0" rtlCol="0" anchor="t">
            <a:spAutoFit/>
          </a:bodyPr>
          <a:lstStyle/>
          <a:p>
            <a:pPr algn="ctr">
              <a:lnSpc>
                <a:spcPts val="11622"/>
              </a:lnSpc>
              <a:spcBef>
                <a:spcPct val="0"/>
              </a:spcBef>
            </a:pPr>
            <a:r>
              <a:rPr lang="en-US" sz="8301" dirty="0">
                <a:solidFill>
                  <a:srgbClr val="FFFFFF"/>
                </a:solidFill>
                <a:latin typeface="Borsok"/>
                <a:ea typeface="Borsok"/>
                <a:cs typeface="Borsok"/>
                <a:sym typeface="Borsok"/>
              </a:rPr>
              <a:t>#</a:t>
            </a:r>
            <a:r>
              <a:rPr lang="en-US" sz="8301" dirty="0" err="1">
                <a:solidFill>
                  <a:srgbClr val="FFFFFF"/>
                </a:solidFill>
                <a:latin typeface="Borsok"/>
                <a:ea typeface="Borsok"/>
                <a:cs typeface="Borsok"/>
                <a:sym typeface="Borsok"/>
              </a:rPr>
              <a:t>TeamAshleigh</a:t>
            </a:r>
            <a:endParaRPr lang="en-US" sz="8301" dirty="0">
              <a:solidFill>
                <a:srgbClr val="FFFFFF"/>
              </a:solidFill>
              <a:latin typeface="Borsok"/>
              <a:ea typeface="Borsok"/>
              <a:cs typeface="Borsok"/>
              <a:sym typeface="Borsok"/>
            </a:endParaRPr>
          </a:p>
        </p:txBody>
      </p:sp>
      <p:sp>
        <p:nvSpPr>
          <p:cNvPr id="12" name="Freeform 12"/>
          <p:cNvSpPr/>
          <p:nvPr/>
        </p:nvSpPr>
        <p:spPr>
          <a:xfrm>
            <a:off x="16550036" y="4426222"/>
            <a:ext cx="1418528" cy="1434556"/>
          </a:xfrm>
          <a:custGeom>
            <a:avLst/>
            <a:gdLst/>
            <a:ahLst/>
            <a:cxnLst/>
            <a:rect l="l" t="t" r="r" b="b"/>
            <a:pathLst>
              <a:path w="1418528" h="1434556">
                <a:moveTo>
                  <a:pt x="0" y="0"/>
                </a:moveTo>
                <a:lnTo>
                  <a:pt x="1418528" y="0"/>
                </a:lnTo>
                <a:lnTo>
                  <a:pt x="1418528" y="1434556"/>
                </a:lnTo>
                <a:lnTo>
                  <a:pt x="0" y="1434556"/>
                </a:lnTo>
                <a:lnTo>
                  <a:pt x="0" y="0"/>
                </a:lnTo>
                <a:close/>
              </a:path>
            </a:pathLst>
          </a:custGeom>
          <a:blipFill>
            <a:blip r:embed="rId14"/>
            <a:stretch>
              <a:fillRect/>
            </a:stretch>
          </a:blipFill>
        </p:spPr>
        <p:txBody>
          <a:bodyPr/>
          <a:lstStyle/>
          <a:p>
            <a:endParaRPr lang="en-US"/>
          </a:p>
        </p:txBody>
      </p:sp>
      <p:sp>
        <p:nvSpPr>
          <p:cNvPr id="13" name="TextBox 13"/>
          <p:cNvSpPr txBox="1"/>
          <p:nvPr/>
        </p:nvSpPr>
        <p:spPr>
          <a:xfrm>
            <a:off x="4080645" y="1924670"/>
            <a:ext cx="11351856" cy="5542889"/>
          </a:xfrm>
          <a:prstGeom prst="rect">
            <a:avLst/>
          </a:prstGeom>
        </p:spPr>
        <p:txBody>
          <a:bodyPr lIns="0" tIns="0" rIns="0" bIns="0" rtlCol="0" anchor="t">
            <a:spAutoFit/>
          </a:bodyPr>
          <a:lstStyle/>
          <a:p>
            <a:pPr algn="ctr">
              <a:lnSpc>
                <a:spcPts val="11061"/>
              </a:lnSpc>
              <a:spcBef>
                <a:spcPct val="0"/>
              </a:spcBef>
            </a:pPr>
            <a:r>
              <a:rPr lang="en-US" sz="7901">
                <a:solidFill>
                  <a:srgbClr val="FFDE59"/>
                </a:solidFill>
                <a:latin typeface="Bellaboo"/>
                <a:ea typeface="Bellaboo"/>
                <a:cs typeface="Bellaboo"/>
                <a:sym typeface="Bellaboo"/>
              </a:rPr>
              <a:t>Together, let’s make this the very best year yet for every child at Ashleigh — filled with learning, opportunity, happiness and success.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495</TotalTime>
  <Words>1533</Words>
  <Application>Microsoft Office PowerPoint</Application>
  <PresentationFormat>Custom</PresentationFormat>
  <Paragraphs>198</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Sniglet</vt:lpstr>
      <vt:lpstr>Arial</vt:lpstr>
      <vt:lpstr>Borsok</vt:lpstr>
      <vt:lpstr>Twinkl</vt:lpstr>
      <vt:lpstr>Calibri</vt:lpstr>
      <vt:lpstr>Bellaboo</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Evenings at</dc:title>
  <dc:creator>Mr. Harty</dc:creator>
  <cp:lastModifiedBy>Miss. Youd</cp:lastModifiedBy>
  <cp:revision>16</cp:revision>
  <cp:lastPrinted>2026-10-14T08:23:11Z</cp:lastPrinted>
  <dcterms:created xsi:type="dcterms:W3CDTF">2006-08-16T00:00:00Z</dcterms:created>
  <dcterms:modified xsi:type="dcterms:W3CDTF">2026-10-15T10:55:40Z</dcterms:modified>
  <dc:identifier>DAHUDIyp0fU</dc:identifier>
</cp:coreProperties>
</file>