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4"/>
  </p:sldMasterIdLst>
  <p:sldIdLst>
    <p:sldId id="256" r:id="rId5"/>
    <p:sldId id="257" r:id="rId6"/>
    <p:sldId id="258" r:id="rId7"/>
    <p:sldId id="259" r:id="rId8"/>
    <p:sldId id="260" r:id="rId9"/>
    <p:sldId id="262" r:id="rId10"/>
    <p:sldId id="261" r:id="rId11"/>
    <p:sldId id="264" r:id="rId12"/>
    <p:sldId id="263" r:id="rId13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4" autoAdjust="0"/>
    <p:restoredTop sz="94660"/>
  </p:normalViewPr>
  <p:slideViewPr>
    <p:cSldViewPr snapToGrid="0">
      <p:cViewPr varScale="1">
        <p:scale>
          <a:sx n="45" d="100"/>
          <a:sy n="45" d="100"/>
        </p:scale>
        <p:origin x="82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3504" y="770467"/>
            <a:ext cx="10782300" cy="33528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800" spc="-120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512" y="4206876"/>
            <a:ext cx="9228201" cy="1645920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5A8E77D4-23D9-4810-81A5-6EACB37550D1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D09ABCB4-635B-4667-9D87-8D3BBCFBBF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16747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E77D4-23D9-4810-81A5-6EACB37550D1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BCB4-635B-4667-9D87-8D3BBCFBBF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72271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04" y="767419"/>
            <a:ext cx="10780776" cy="3355848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8800" b="0" baseline="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4204209"/>
            <a:ext cx="9226296" cy="1645920"/>
          </a:xfrm>
        </p:spPr>
        <p:txBody>
          <a:bodyPr anchor="t">
            <a:normAutofit/>
          </a:bodyPr>
          <a:lstStyle>
            <a:lvl1pPr marL="0" indent="0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E77D4-23D9-4810-81A5-6EACB37550D1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BCB4-635B-4667-9D87-8D3BBCFBBF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5076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6656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1330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E77D4-23D9-4810-81A5-6EACB37550D1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BCB4-635B-4667-9D87-8D3BBCFBBF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65367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40467"/>
            <a:ext cx="4663440" cy="723400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6656" y="2753084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07608" y="2038435"/>
            <a:ext cx="4663440" cy="722376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07608" y="2750990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E77D4-23D9-4810-81A5-6EACB37550D1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BCB4-635B-4667-9D87-8D3BBCFBBF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73765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E77D4-23D9-4810-81A5-6EACB37550D1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BCB4-635B-4667-9D87-8D3BBCFBBF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84871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E77D4-23D9-4810-81A5-6EACB37550D1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BCB4-635B-4667-9D87-8D3BBCFBBF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33203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0" y="0"/>
            <a:ext cx="457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8261404" y="542282"/>
            <a:ext cx="3383280" cy="1920240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762000"/>
            <a:ext cx="60960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75982" y="2511813"/>
            <a:ext cx="3398520" cy="3126987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E77D4-23D9-4810-81A5-6EACB37550D1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D09ABCB4-635B-4667-9D87-8D3BBCFBBF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50634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224" y="5418667"/>
            <a:ext cx="10780776" cy="613283"/>
          </a:xfrm>
        </p:spPr>
        <p:txBody>
          <a:bodyPr anchor="b">
            <a:normAutofit/>
          </a:bodyPr>
          <a:lstStyle>
            <a:lvl1pPr>
              <a:defRPr sz="32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2192000" cy="5330952"/>
          </a:xfrm>
          <a:solidFill>
            <a:schemeClr val="accent1">
              <a:lumMod val="40000"/>
              <a:lumOff val="60000"/>
            </a:schemeClr>
          </a:solidFill>
        </p:spPr>
        <p:txBody>
          <a:bodyPr anchor="t"/>
          <a:lstStyle>
            <a:lvl1pPr marL="0" indent="0" algn="ctr">
              <a:spcBef>
                <a:spcPts val="800"/>
              </a:spcBef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656" y="5909735"/>
            <a:ext cx="9229344" cy="5334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4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5A8E77D4-23D9-4810-81A5-6EACB37550D1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D09ABCB4-635B-4667-9D87-8D3BBCFBBF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840871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E77D4-23D9-4810-81A5-6EACB37550D1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BCB4-635B-4667-9D87-8D3BBCFBBF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116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43950" y="695325"/>
            <a:ext cx="2628900" cy="48006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1525" y="714375"/>
            <a:ext cx="7734300" cy="54006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E77D4-23D9-4810-81A5-6EACB37550D1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BCB4-635B-4667-9D87-8D3BBCFBBF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4333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11680"/>
            <a:ext cx="10753725" cy="3766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0" y="6412447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5A8E77D4-23D9-4810-81A5-6EACB37550D1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554697"/>
            <a:ext cx="5029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 cap="all" baseline="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926" y="5876412"/>
            <a:ext cx="2926080" cy="13970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300" b="0">
                <a:ln>
                  <a:noFill/>
                </a:ln>
                <a:solidFill>
                  <a:schemeClr val="accent1">
                    <a:alpha val="25000"/>
                  </a:schemeClr>
                </a:solidFill>
                <a:latin typeface="+mj-lt"/>
              </a:defRPr>
            </a:lvl1pPr>
          </a:lstStyle>
          <a:p>
            <a:fld id="{D09ABCB4-635B-4667-9D87-8D3BBCFBBF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53981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5400" kern="1200" spc="-12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85000"/>
        </a:lnSpc>
        <a:spcBef>
          <a:spcPts val="13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347472" indent="-3429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548640" indent="-54864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0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822960" indent="-82296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097280" indent="-109728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2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4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16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18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lickr.com/photos/jeffcooney/5583517327/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creativecommons.org/licenses/by-nc-nd/3.0/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mailto:lisa.lomax@ashleigh.blackburn.sch.uk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0B0AC5-A5B2-8C69-A27C-7CA9EB99285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3504" y="770467"/>
            <a:ext cx="10782300" cy="1363133"/>
          </a:xfrm>
        </p:spPr>
        <p:txBody>
          <a:bodyPr/>
          <a:lstStyle/>
          <a:p>
            <a:pPr algn="ctr"/>
            <a:r>
              <a:rPr lang="en-GB" dirty="0"/>
              <a:t>Meet the Teacher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1686589-1E4A-E965-1F39-C38A68F2C3C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77009" y="2345635"/>
            <a:ext cx="8318704" cy="3507161"/>
          </a:xfrm>
        </p:spPr>
        <p:txBody>
          <a:bodyPr>
            <a:normAutofit/>
          </a:bodyPr>
          <a:lstStyle/>
          <a:p>
            <a:pPr algn="ctr"/>
            <a:r>
              <a:rPr lang="en-GB" sz="4400" dirty="0"/>
              <a:t>Peacocks Class – Year 2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C96369A-31CC-D647-2B3A-39866647B6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3313043" y="3110947"/>
            <a:ext cx="4876800" cy="32385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B584A93-A7C7-3E08-1D10-D6286568919F}"/>
              </a:ext>
            </a:extLst>
          </p:cNvPr>
          <p:cNvSpPr txBox="1"/>
          <p:nvPr/>
        </p:nvSpPr>
        <p:spPr>
          <a:xfrm>
            <a:off x="3313043" y="6471121"/>
            <a:ext cx="48768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3" tooltip="http://www.flickr.com/photos/jeffcooney/5583517327/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4" tooltip="https://creativecommons.org/licenses/by-nc-nd/3.0/"/>
              </a:rPr>
              <a:t>CC BY-NC-ND</a:t>
            </a:r>
            <a:endParaRPr lang="en-GB" sz="900"/>
          </a:p>
        </p:txBody>
      </p:sp>
    </p:spTree>
    <p:extLst>
      <p:ext uri="{BB962C8B-B14F-4D97-AF65-F5344CB8AC3E}">
        <p14:creationId xmlns:p14="http://schemas.microsoft.com/office/powerpoint/2010/main" val="16302456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ACEECD-AA9F-406D-5932-2D7B143AF5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1784" y="370029"/>
            <a:ext cx="10772775" cy="1658198"/>
          </a:xfrm>
        </p:spPr>
        <p:txBody>
          <a:bodyPr/>
          <a:lstStyle/>
          <a:p>
            <a:r>
              <a:rPr lang="en-GB" dirty="0"/>
              <a:t>Who are the teachers in the class?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3D387D-EE60-025B-6307-981B87B5B0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Mrs Lomax</a:t>
            </a:r>
          </a:p>
          <a:p>
            <a:r>
              <a:rPr lang="en-GB" dirty="0"/>
              <a:t>Mrs </a:t>
            </a:r>
            <a:r>
              <a:rPr lang="en-GB" dirty="0" err="1"/>
              <a:t>Solkar</a:t>
            </a:r>
            <a:r>
              <a:rPr lang="en-GB" dirty="0"/>
              <a:t> – PPA cover </a:t>
            </a:r>
          </a:p>
          <a:p>
            <a:r>
              <a:rPr lang="en-GB" dirty="0"/>
              <a:t>Mrs Marr and Mrs Wood – TAs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53AF330-F20F-7622-7C4E-C504F3094C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31173" y="3669878"/>
            <a:ext cx="3933386" cy="29205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04074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5C0094-157E-2445-471B-AA3780D50B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Year 2 Curriculum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3E7C52-BB2D-0266-206C-C7EEC85541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6656" y="2011680"/>
            <a:ext cx="10753725" cy="4346787"/>
          </a:xfrm>
        </p:spPr>
        <p:txBody>
          <a:bodyPr>
            <a:normAutofit fontScale="92500" lnSpcReduction="10000"/>
          </a:bodyPr>
          <a:lstStyle/>
          <a:p>
            <a:pPr marL="91440" marR="0" lvl="0" indent="-91440" algn="l" defTabSz="914400" rtl="0" eaLnBrk="1" fontAlgn="auto" latinLnBrk="0" hangingPunct="1">
              <a:lnSpc>
                <a:spcPct val="85000"/>
              </a:lnSpc>
              <a:spcBef>
                <a:spcPts val="1300"/>
              </a:spcBef>
              <a:spcAft>
                <a:spcPts val="0"/>
              </a:spcAft>
              <a:buClrTx/>
              <a:buSzTx/>
              <a:buFont typeface="Arial" pitchFamily="34" charset="0"/>
              <a:buChar char=" 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English – </a:t>
            </a:r>
          </a:p>
          <a:p>
            <a:pPr marL="91440" marR="0" lvl="0" indent="-91440" algn="l" defTabSz="914400" rtl="0" eaLnBrk="1" fontAlgn="auto" latinLnBrk="0" hangingPunct="1">
              <a:lnSpc>
                <a:spcPct val="85000"/>
              </a:lnSpc>
              <a:spcBef>
                <a:spcPts val="1300"/>
              </a:spcBef>
              <a:spcAft>
                <a:spcPts val="0"/>
              </a:spcAft>
              <a:buClrTx/>
              <a:buSzTx/>
              <a:buFont typeface="Arial" pitchFamily="34" charset="0"/>
              <a:buChar char=" 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Building fluency and comprehension in reading including being able to infer.</a:t>
            </a:r>
          </a:p>
          <a:p>
            <a:pPr marL="91440" marR="0" lvl="0" indent="-91440" algn="l" defTabSz="914400" rtl="0" eaLnBrk="1" fontAlgn="auto" latinLnBrk="0" hangingPunct="1">
              <a:lnSpc>
                <a:spcPct val="85000"/>
              </a:lnSpc>
              <a:spcBef>
                <a:spcPts val="1300"/>
              </a:spcBef>
              <a:spcAft>
                <a:spcPts val="0"/>
              </a:spcAft>
              <a:buClrTx/>
              <a:buSzTx/>
              <a:buFont typeface="Arial" pitchFamily="34" charset="0"/>
              <a:buChar char=" 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Writing narratives and information texts that include descriptive language (adjectives, adverbs…) introduce speech, use of a variety of conjunctions to join sentences..</a:t>
            </a:r>
          </a:p>
          <a:p>
            <a:pPr marL="0" marR="0" lvl="0" indent="0" algn="l" defTabSz="914400" rtl="0" eaLnBrk="1" fontAlgn="auto" latinLnBrk="0" hangingPunct="1">
              <a:lnSpc>
                <a:spcPct val="85000"/>
              </a:lnSpc>
              <a:spcBef>
                <a:spcPts val="13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Form letters correctly including clear ascenders (b, d, f, h, k, l, t) and descenders  (f, g, j, p, q, y) and begin to join letters. </a:t>
            </a:r>
          </a:p>
          <a:p>
            <a:pPr marL="0" marR="0" lvl="0" indent="0" algn="l" defTabSz="914400" rtl="0" eaLnBrk="1" fontAlgn="auto" latinLnBrk="0" hangingPunct="1">
              <a:lnSpc>
                <a:spcPct val="85000"/>
              </a:lnSpc>
              <a:spcBef>
                <a:spcPts val="13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GB" dirty="0">
                <a:solidFill>
                  <a:prstClr val="black">
                    <a:lumMod val="85000"/>
                    <a:lumOff val="15000"/>
                  </a:prstClr>
                </a:solidFill>
                <a:latin typeface="Calibri Light" panose="020F0302020204030204"/>
              </a:rPr>
              <a:t>Learning and using grammar such as nouns, verbs, adjectives, adverbs, conjunctions, contractions, alphabetical order, plurals, sentence types, expanded noun phrases…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85000"/>
              </a:lnSpc>
              <a:spcBef>
                <a:spcPts val="13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  <a:p>
            <a:r>
              <a:rPr lang="en-GB" dirty="0"/>
              <a:t>Phonics – </a:t>
            </a:r>
          </a:p>
          <a:p>
            <a:r>
              <a:rPr lang="en-GB" dirty="0"/>
              <a:t>Continues throughout Year 2 learning new alternative graphemes and spelling rules.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FCB3E74-C8CA-5E0F-FA78-44933FBA01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02957" y="5505615"/>
            <a:ext cx="1593905" cy="1183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07369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D6E6E-4D90-268F-D5A9-6F798A3C58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Year 2 Curriculum continued…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79446D-C986-4736-D035-9728C051A4F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91440" marR="0" lvl="0" indent="-91440" algn="l" defTabSz="914400" rtl="0" eaLnBrk="1" fontAlgn="auto" latinLnBrk="0" hangingPunct="1">
              <a:lnSpc>
                <a:spcPct val="85000"/>
              </a:lnSpc>
              <a:spcBef>
                <a:spcPts val="1300"/>
              </a:spcBef>
              <a:spcAft>
                <a:spcPts val="0"/>
              </a:spcAft>
              <a:buClrTx/>
              <a:buSzTx/>
              <a:buFont typeface="Arial" pitchFamily="34" charset="0"/>
              <a:buChar char=" "/>
              <a:tabLst/>
              <a:defRPr/>
            </a:pP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Maths –</a:t>
            </a:r>
          </a:p>
          <a:p>
            <a:pPr marL="91440" marR="0" lvl="0" indent="-91440" algn="l" defTabSz="914400" rtl="0" eaLnBrk="1" fontAlgn="auto" latinLnBrk="0" hangingPunct="1">
              <a:lnSpc>
                <a:spcPct val="85000"/>
              </a:lnSpc>
              <a:spcBef>
                <a:spcPts val="1300"/>
              </a:spcBef>
              <a:spcAft>
                <a:spcPts val="0"/>
              </a:spcAft>
              <a:buClrTx/>
              <a:buSzTx/>
              <a:buFont typeface="Arial" pitchFamily="34" charset="0"/>
              <a:buChar char=" "/>
              <a:tabLst/>
              <a:defRPr/>
            </a:pP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includes working with number to 100, all four operations – introducing multiplication and division, fractions including fractions of numbers, measurements using standard units, positional and directional language, time to the nearest 5 minutes, 2D and 3D shapes and their properties, money including calculating with money. </a:t>
            </a:r>
          </a:p>
          <a:p>
            <a:pPr marL="91440" marR="0" lvl="0" indent="-91440" algn="l" defTabSz="914400" rtl="0" eaLnBrk="1" fontAlgn="auto" latinLnBrk="0" hangingPunct="1">
              <a:lnSpc>
                <a:spcPct val="85000"/>
              </a:lnSpc>
              <a:spcBef>
                <a:spcPts val="1300"/>
              </a:spcBef>
              <a:spcAft>
                <a:spcPts val="0"/>
              </a:spcAft>
              <a:buClrTx/>
              <a:buSzTx/>
              <a:buFont typeface="Arial" pitchFamily="34" charset="0"/>
              <a:buChar char=" "/>
              <a:tabLst/>
              <a:defRPr/>
            </a:pPr>
            <a:endParaRPr lang="en-GB" dirty="0">
              <a:solidFill>
                <a:prstClr val="black">
                  <a:lumMod val="85000"/>
                  <a:lumOff val="15000"/>
                </a:prstClr>
              </a:solidFill>
              <a:latin typeface="Calibri Light" panose="020F0302020204030204"/>
            </a:endParaRPr>
          </a:p>
          <a:p>
            <a:pPr marL="91440" marR="0" lvl="0" indent="-91440" algn="l" defTabSz="914400" rtl="0" eaLnBrk="1" fontAlgn="auto" latinLnBrk="0" hangingPunct="1">
              <a:lnSpc>
                <a:spcPct val="85000"/>
              </a:lnSpc>
              <a:spcBef>
                <a:spcPts val="1300"/>
              </a:spcBef>
              <a:spcAft>
                <a:spcPts val="0"/>
              </a:spcAft>
              <a:buClrTx/>
              <a:buSzTx/>
              <a:buFont typeface="Arial" pitchFamily="34" charset="0"/>
              <a:buChar char=" "/>
              <a:tabLst/>
              <a:defRPr/>
            </a:pP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Science  - Animals including Humans, Plants, Materials, Living things and their habitats, Scientists and Inventors, Biodiversity – minibeasts. </a:t>
            </a:r>
          </a:p>
          <a:p>
            <a:pPr marL="91440" marR="0" lvl="0" indent="-91440" algn="l" defTabSz="914400" rtl="0" eaLnBrk="1" fontAlgn="auto" latinLnBrk="0" hangingPunct="1">
              <a:lnSpc>
                <a:spcPct val="85000"/>
              </a:lnSpc>
              <a:spcBef>
                <a:spcPts val="1300"/>
              </a:spcBef>
              <a:spcAft>
                <a:spcPts val="0"/>
              </a:spcAft>
              <a:buClrTx/>
              <a:buSzTx/>
              <a:buFont typeface="Arial" pitchFamily="34" charset="0"/>
              <a:buChar char=" "/>
              <a:tabLst/>
              <a:defRPr/>
            </a:pPr>
            <a:endParaRPr lang="en-GB" dirty="0">
              <a:solidFill>
                <a:prstClr val="black">
                  <a:lumMod val="85000"/>
                  <a:lumOff val="15000"/>
                </a:prstClr>
              </a:solidFill>
              <a:latin typeface="Calibri Light" panose="020F0302020204030204"/>
            </a:endParaRPr>
          </a:p>
          <a:p>
            <a:pPr marL="91440" marR="0" lvl="0" indent="-91440" algn="l" defTabSz="914400" rtl="0" eaLnBrk="1" fontAlgn="auto" latinLnBrk="0" hangingPunct="1">
              <a:lnSpc>
                <a:spcPct val="85000"/>
              </a:lnSpc>
              <a:spcBef>
                <a:spcPts val="1300"/>
              </a:spcBef>
              <a:spcAft>
                <a:spcPts val="0"/>
              </a:spcAft>
              <a:buClrTx/>
              <a:buSzTx/>
              <a:buFont typeface="Arial" pitchFamily="34" charset="0"/>
              <a:buChar char=" "/>
              <a:tabLst/>
              <a:defRPr/>
            </a:pP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Other subject topics include – comparing hot and cold places, balanced diet and making wraps, the history of flight, Coding, making clay houses, making </a:t>
            </a:r>
            <a:r>
              <a:rPr lang="en-GB" dirty="0">
                <a:solidFill>
                  <a:prstClr val="black">
                    <a:lumMod val="85000"/>
                    <a:lumOff val="15000"/>
                  </a:prstClr>
                </a:solidFill>
                <a:latin typeface="Calibri Light" panose="020F0302020204030204"/>
              </a:rPr>
              <a:t>F</a:t>
            </a:r>
            <a:r>
              <a:rPr kumimoji="0" lang="en-GB" b="0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erris</a:t>
            </a: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wheels…</a:t>
            </a:r>
            <a:endParaRPr kumimoji="0" lang="en-GB" sz="17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C4DAC06-1CDC-BABC-33E2-37E70EE532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36229" y="5675273"/>
            <a:ext cx="1591194" cy="11827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17584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5796E7-307C-F865-21A1-8BD5D165B2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SATs?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61B9AC-6956-8C04-75D9-08897A707F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It is no longer a government requirement to do Year 2 SATs.</a:t>
            </a:r>
          </a:p>
          <a:p>
            <a:endParaRPr lang="en-GB" dirty="0"/>
          </a:p>
          <a:p>
            <a:r>
              <a:rPr lang="en-GB" dirty="0"/>
              <a:t>We will do in house assessments termly with the children like other Year groups within school. 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Secret Agents Tasks – In the past we have rebranded SATs as Secret Agent Tasks. We will try to keep the parts that the children enjoy such as dressing up as Secret Agents.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DCAC800-D4C1-BAF8-3072-D74CB0B58F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22346" y="5508265"/>
            <a:ext cx="1591194" cy="11827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60540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C41A9B-AEBC-C52B-F363-33F73B49AD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7606" y="534609"/>
            <a:ext cx="10772775" cy="1658198"/>
          </a:xfrm>
        </p:spPr>
        <p:txBody>
          <a:bodyPr/>
          <a:lstStyle/>
          <a:p>
            <a:r>
              <a:rPr lang="en-GB" dirty="0"/>
              <a:t>Homework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2C9A23-E15C-A9ED-7A2A-27C8AF3F33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6656" y="2011680"/>
            <a:ext cx="10753725" cy="4346787"/>
          </a:xfrm>
        </p:spPr>
        <p:txBody>
          <a:bodyPr>
            <a:normAutofit fontScale="92500" lnSpcReduction="20000"/>
          </a:bodyPr>
          <a:lstStyle/>
          <a:p>
            <a:r>
              <a:rPr lang="en-GB" dirty="0"/>
              <a:t>Homework is given out at the start of the term in the form of a grid. At least 6 pieces (approx. 1 a week) should be completed over the half term including the 4 in the grey boxes. It is up to you when they are completed as long as they are done by the end of each half term. </a:t>
            </a:r>
          </a:p>
          <a:p>
            <a:endParaRPr lang="en-GB" dirty="0"/>
          </a:p>
          <a:p>
            <a:r>
              <a:rPr lang="en-GB" dirty="0"/>
              <a:t>Reading books – changed weekly usually on Mondays, should be read more than once in the week to build fluency and comprehension, little and often is usually best. </a:t>
            </a:r>
          </a:p>
          <a:p>
            <a:endParaRPr lang="en-GB" dirty="0"/>
          </a:p>
          <a:p>
            <a:r>
              <a:rPr lang="en-GB" dirty="0"/>
              <a:t>Spellings – between 10 and 12 a week, given out on Fridays for the test on the following Friday, also available on Spelling Shed. </a:t>
            </a:r>
          </a:p>
          <a:p>
            <a:endParaRPr lang="en-GB" dirty="0"/>
          </a:p>
          <a:p>
            <a:r>
              <a:rPr lang="en-GB" dirty="0"/>
              <a:t>TT Rockstars – once children begin to learn multiplication and division (after Christmas) it is helpful to regularly practice them – we learn 2x, 5x and 10x tables in Year 2 as well as counting in 3s which leads to 3x table. This is the same log in as </a:t>
            </a:r>
            <a:r>
              <a:rPr lang="en-GB" dirty="0" err="1"/>
              <a:t>Numberbots</a:t>
            </a:r>
            <a:r>
              <a:rPr lang="en-GB" dirty="0"/>
              <a:t>.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0B41EC9-EA1A-8D25-E39A-052528DBE7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80403" y="5675273"/>
            <a:ext cx="1591194" cy="11827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74239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869BB6-7A59-101A-243C-C7EFC1A7E1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Important Information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E6A8F2-D21B-D355-015D-02A6E8BC19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6656" y="2011680"/>
            <a:ext cx="10753725" cy="4346787"/>
          </a:xfrm>
        </p:spPr>
        <p:txBody>
          <a:bodyPr>
            <a:normAutofit fontScale="85000" lnSpcReduction="10000"/>
          </a:bodyPr>
          <a:lstStyle/>
          <a:p>
            <a:r>
              <a:rPr lang="en-GB" dirty="0"/>
              <a:t>Library – Mondays</a:t>
            </a:r>
          </a:p>
          <a:p>
            <a:endParaRPr lang="en-GB" dirty="0"/>
          </a:p>
          <a:p>
            <a:r>
              <a:rPr lang="en-GB" dirty="0"/>
              <a:t>Reading books – change on Mondays. Books should be in school every day. </a:t>
            </a:r>
          </a:p>
          <a:p>
            <a:endParaRPr lang="en-GB" dirty="0"/>
          </a:p>
          <a:p>
            <a:r>
              <a:rPr lang="en-GB" dirty="0"/>
              <a:t>Spellings – Fridays</a:t>
            </a:r>
          </a:p>
          <a:p>
            <a:endParaRPr lang="en-GB" dirty="0"/>
          </a:p>
          <a:p>
            <a:r>
              <a:rPr lang="en-GB" dirty="0"/>
              <a:t>PE Days – Mondays and Thursdays. Earrings need to be taken out or covered with plasters/microtape. </a:t>
            </a:r>
          </a:p>
          <a:p>
            <a:endParaRPr lang="en-GB" dirty="0"/>
          </a:p>
          <a:p>
            <a:r>
              <a:rPr lang="en-GB" dirty="0"/>
              <a:t>Outdoor learning – Wednesday mornings once a half term. </a:t>
            </a:r>
          </a:p>
          <a:p>
            <a:endParaRPr lang="en-GB" dirty="0"/>
          </a:p>
          <a:p>
            <a:r>
              <a:rPr lang="en-GB" dirty="0"/>
              <a:t>Water bottles – should be in school daily. Water only – no juice. 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75E17A8-AAAC-896B-C24D-7C90513A1E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07832" y="5508265"/>
            <a:ext cx="1591194" cy="11827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43668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2D33F0-1ADB-AC99-DDCB-9E70AB3218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9612" y="528561"/>
            <a:ext cx="10772775" cy="1658198"/>
          </a:xfrm>
        </p:spPr>
        <p:txBody>
          <a:bodyPr/>
          <a:lstStyle/>
          <a:p>
            <a:r>
              <a:rPr lang="en-GB" dirty="0"/>
              <a:t>Behaviour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E9F243-1FE4-3464-A58B-4ACFC3EB89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We have created class rules together.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dirty="0"/>
              <a:t>We use positive behaviour strategies such as praise, dojos, golden ties and stickers.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We may also use golden time as a reward for excellent behaviour all week.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7900D6B-47F4-0591-D88E-D00BFE2732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24150" y="5290551"/>
            <a:ext cx="1591194" cy="11827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08777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792CAF-EB9E-05F7-234F-6329100F8F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Contacting Mrs Lomax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956C6F-47FC-F344-0751-4D9D9E28E8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My email address is </a:t>
            </a:r>
            <a:r>
              <a:rPr lang="en-GB" dirty="0">
                <a:hlinkClick r:id="rId2"/>
              </a:rPr>
              <a:t>lisa.lomax@ashleigh.blackburn.sch.uk</a:t>
            </a:r>
            <a:r>
              <a:rPr lang="en-GB" dirty="0"/>
              <a:t> or I can be contacted through the school office.</a:t>
            </a:r>
          </a:p>
          <a:p>
            <a:r>
              <a:rPr lang="en-GB" dirty="0"/>
              <a:t>I am also available on the playground ramp on every afternoon but please could I ask that you allow me to make sure most children have gone with their parents/grandparents. </a:t>
            </a:r>
          </a:p>
          <a:p>
            <a:endParaRPr lang="en-GB" dirty="0"/>
          </a:p>
          <a:p>
            <a:r>
              <a:rPr lang="en-GB" dirty="0"/>
              <a:t>Thanks you for coming.</a:t>
            </a:r>
          </a:p>
          <a:p>
            <a:endParaRPr lang="en-GB" dirty="0"/>
          </a:p>
          <a:p>
            <a:r>
              <a:rPr lang="en-GB" dirty="0"/>
              <a:t>Any Questions?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EEB10F0-41EF-E62E-7A21-DB8E8CB2A07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74743" y="4081419"/>
            <a:ext cx="3393654" cy="2522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3772108"/>
      </p:ext>
    </p:extLst>
  </p:cSld>
  <p:clrMapOvr>
    <a:masterClrMapping/>
  </p:clrMapOvr>
</p:sld>
</file>

<file path=ppt/theme/theme1.xml><?xml version="1.0" encoding="utf-8"?>
<a:theme xmlns:a="http://schemas.openxmlformats.org/drawingml/2006/main" name="Metropolitan">
  <a:themeElements>
    <a:clrScheme name="Metropolitan">
      <a:dk1>
        <a:sysClr val="windowText" lastClr="000000"/>
      </a:dk1>
      <a:lt1>
        <a:sysClr val="window" lastClr="FFFFFF"/>
      </a:lt1>
      <a:dk2>
        <a:srgbClr val="162F33"/>
      </a:dk2>
      <a:lt2>
        <a:srgbClr val="EAF0E0"/>
      </a:lt2>
      <a:accent1>
        <a:srgbClr val="50B4C8"/>
      </a:accent1>
      <a:accent2>
        <a:srgbClr val="A8B97F"/>
      </a:accent2>
      <a:accent3>
        <a:srgbClr val="9B9256"/>
      </a:accent3>
      <a:accent4>
        <a:srgbClr val="657689"/>
      </a:accent4>
      <a:accent5>
        <a:srgbClr val="7A855D"/>
      </a:accent5>
      <a:accent6>
        <a:srgbClr val="84AC9D"/>
      </a:accent6>
      <a:hlink>
        <a:srgbClr val="2370CD"/>
      </a:hlink>
      <a:folHlink>
        <a:srgbClr val="877589"/>
      </a:folHlink>
    </a:clrScheme>
    <a:fontScheme name="Metropolitan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etropolita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tropolitan" id="{4C5440D6-04D2-4954-96CF-F251137069B2}" vid="{79CFCA13-9412-4290-BB4B-85112F88857B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CF175C8568F4A44B8FCA8D1B31581AE" ma:contentTypeVersion="18" ma:contentTypeDescription="Create a new document." ma:contentTypeScope="" ma:versionID="a8edb82c1d6073c7e3fd94a410a46f21">
  <xsd:schema xmlns:xsd="http://www.w3.org/2001/XMLSchema" xmlns:xs="http://www.w3.org/2001/XMLSchema" xmlns:p="http://schemas.microsoft.com/office/2006/metadata/properties" xmlns:ns3="12ac51bf-7c08-4510-88b6-2487c5aa5f47" xmlns:ns4="a4d2ead8-5697-4466-b1a4-49ea3ff8490e" targetNamespace="http://schemas.microsoft.com/office/2006/metadata/properties" ma:root="true" ma:fieldsID="cb607f0e2b2565ded750f3af942ad6e0" ns3:_="" ns4:_="">
    <xsd:import namespace="12ac51bf-7c08-4510-88b6-2487c5aa5f47"/>
    <xsd:import namespace="a4d2ead8-5697-4466-b1a4-49ea3ff8490e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4:SharedWithDetails" minOccurs="0"/>
                <xsd:element ref="ns4:SharingHintHash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3:_activity" minOccurs="0"/>
                <xsd:element ref="ns3:MediaServiceObjectDetectorVersions" minOccurs="0"/>
                <xsd:element ref="ns3:MediaServiceSearchProperties" minOccurs="0"/>
                <xsd:element ref="ns3:MediaServiceSystem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2ac51bf-7c08-4510-88b6-2487c5aa5f4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2" nillable="true" ma:displayName="MediaServiceAutoTags" ma:internalName="MediaServiceAutoTags" ma:readOnly="true">
      <xsd:simpleType>
        <xsd:restriction base="dms:Text"/>
      </xsd:simpleType>
    </xsd:element>
    <xsd:element name="MediaServiceLocation" ma:index="13" nillable="true" ma:displayName="MediaServiceLocation" ma:internalName="MediaServiceLocation" ma:readOnly="true">
      <xsd:simpleType>
        <xsd:restriction base="dms:Text"/>
      </xsd:simpleType>
    </xsd:element>
    <xsd:element name="MediaServiceOCR" ma:index="16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SystemTags" ma:index="25" nillable="true" ma:displayName="MediaServiceSystemTags" ma:hidden="true" ma:internalName="MediaServiceSystemTag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4d2ead8-5697-4466-b1a4-49ea3ff8490e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5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12ac51bf-7c08-4510-88b6-2487c5aa5f47" xsi:nil="true"/>
  </documentManagement>
</p:properties>
</file>

<file path=customXml/itemProps1.xml><?xml version="1.0" encoding="utf-8"?>
<ds:datastoreItem xmlns:ds="http://schemas.openxmlformats.org/officeDocument/2006/customXml" ds:itemID="{5F7E37DC-1533-49EE-BF2C-F82882D5020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2ac51bf-7c08-4510-88b6-2487c5aa5f47"/>
    <ds:schemaRef ds:uri="a4d2ead8-5697-4466-b1a4-49ea3ff8490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7BABF78-5DDD-46F0-A14D-8053983DA58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B3FCC32-3F17-4B4D-86E8-CED9A570F927}">
  <ds:schemaRefs>
    <ds:schemaRef ds:uri="http://schemas.microsoft.com/office/2006/metadata/properties"/>
    <ds:schemaRef ds:uri="http://www.w3.org/XML/1998/namespace"/>
    <ds:schemaRef ds:uri="http://purl.org/dc/terms/"/>
    <ds:schemaRef ds:uri="http://schemas.microsoft.com/office/2006/documentManagement/types"/>
    <ds:schemaRef ds:uri="a4d2ead8-5697-4466-b1a4-49ea3ff8490e"/>
    <ds:schemaRef ds:uri="http://purl.org/dc/dcmitype/"/>
    <ds:schemaRef ds:uri="http://schemas.microsoft.com/office/infopath/2007/PartnerControls"/>
    <ds:schemaRef ds:uri="http://schemas.openxmlformats.org/package/2006/metadata/core-properties"/>
    <ds:schemaRef ds:uri="12ac51bf-7c08-4510-88b6-2487c5aa5f47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TM03457491[[fn=Metropolitan]]</Template>
  <TotalTime>374</TotalTime>
  <Words>710</Words>
  <Application>Microsoft Office PowerPoint</Application>
  <PresentationFormat>Widescreen</PresentationFormat>
  <Paragraphs>62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Arial</vt:lpstr>
      <vt:lpstr>Calibri Light</vt:lpstr>
      <vt:lpstr>Metropolitan</vt:lpstr>
      <vt:lpstr>Meet the Teacher</vt:lpstr>
      <vt:lpstr>Who are the teachers in the class?</vt:lpstr>
      <vt:lpstr>Year 2 Curriculum</vt:lpstr>
      <vt:lpstr>Year 2 Curriculum continued…</vt:lpstr>
      <vt:lpstr>SATs? </vt:lpstr>
      <vt:lpstr>Homework</vt:lpstr>
      <vt:lpstr>Important Information</vt:lpstr>
      <vt:lpstr>Behaviour </vt:lpstr>
      <vt:lpstr>Contacting Mrs Lomax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Meet the Teacher</dc:title>
  <dc:creator>Lisa Lomax</dc:creator>
  <cp:lastModifiedBy>Lisa Lomax</cp:lastModifiedBy>
  <cp:revision>6</cp:revision>
  <cp:lastPrinted>2025-09-16T09:37:24Z</cp:lastPrinted>
  <dcterms:created xsi:type="dcterms:W3CDTF">2023-09-12T09:18:37Z</dcterms:created>
  <dcterms:modified xsi:type="dcterms:W3CDTF">2026-09-08T09:10:22Z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0x0101003CF175C8568F4A44B8FCA8D1B31581AE</vt:lpwstr>
  </property>
</Properties>
</file>