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3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4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6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29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5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7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6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7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A4AA-B56B-464E-9CEA-303A3154944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CF63CE-0F77-415E-A2B0-DD1BDCC01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on.co.uk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D64D-91D3-4792-8D16-69AA635F6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Accelerated Reader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E21D6-C9C7-48A8-9FC3-FCB2B507C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guide for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73994-E2C3-4010-A569-DEA7F648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83" y="525707"/>
            <a:ext cx="2196822" cy="23691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010E25-854A-4735-B58B-5575E5F7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0" y="4769666"/>
            <a:ext cx="3276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6F00-5C1D-4FF0-AD2F-1D810B91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Connect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D9B32-2654-4865-A6BE-E4D5AA59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59566"/>
            <a:ext cx="8596312" cy="3875464"/>
          </a:xfrm>
        </p:spPr>
      </p:pic>
    </p:spTree>
    <p:extLst>
      <p:ext uri="{BB962C8B-B14F-4D97-AF65-F5344CB8AC3E}">
        <p14:creationId xmlns:p14="http://schemas.microsoft.com/office/powerpoint/2010/main" val="354693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47" y="158577"/>
            <a:ext cx="606794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688288" y="2420888"/>
            <a:ext cx="864096" cy="72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624392" y="2132856"/>
            <a:ext cx="936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book read and quizzed on. Include % correct and points earned from book.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63552" y="2492896"/>
            <a:ext cx="252028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7528" y="1916833"/>
            <a:ext cx="1152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quiz score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Points earned</a:t>
            </a:r>
          </a:p>
          <a:p>
            <a:endParaRPr lang="en-GB" dirty="0"/>
          </a:p>
          <a:p>
            <a:r>
              <a:rPr lang="en-GB" dirty="0"/>
              <a:t>Average book level.</a:t>
            </a:r>
          </a:p>
        </p:txBody>
      </p:sp>
    </p:spTree>
    <p:extLst>
      <p:ext uri="{BB962C8B-B14F-4D97-AF65-F5344CB8AC3E}">
        <p14:creationId xmlns:p14="http://schemas.microsoft.com/office/powerpoint/2010/main" val="235668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96FD-F00A-4592-8929-E35C810B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 </a:t>
            </a:r>
            <a:r>
              <a:rPr lang="en-GB" dirty="0" err="1"/>
              <a:t>BookFinder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549D6F-7D55-4BE0-8D39-EDEC2D526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04" y="1585520"/>
            <a:ext cx="8888804" cy="4255170"/>
          </a:xfrm>
        </p:spPr>
      </p:pic>
    </p:spTree>
    <p:extLst>
      <p:ext uri="{BB962C8B-B14F-4D97-AF65-F5344CB8AC3E}">
        <p14:creationId xmlns:p14="http://schemas.microsoft.com/office/powerpoint/2010/main" val="33884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FE05-66BD-4632-8509-C957090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MyON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C922-4C4F-45A0-A5EE-33553D60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book library</a:t>
            </a:r>
          </a:p>
          <a:p>
            <a:r>
              <a:rPr lang="en-GB" dirty="0"/>
              <a:t>Links directly to Accelerated Reader quizzes. </a:t>
            </a:r>
          </a:p>
          <a:p>
            <a:r>
              <a:rPr lang="en-GB" dirty="0"/>
              <a:t>Same login as AR</a:t>
            </a:r>
          </a:p>
          <a:p>
            <a:r>
              <a:rPr lang="en-GB" dirty="0">
                <a:hlinkClick r:id="rId2"/>
              </a:rPr>
              <a:t>https://www.myon.co.uk/index.html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04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77AB-5434-4954-B3AA-2276E468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47C1D-8F85-4076-B430-3B26271A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797"/>
            <a:ext cx="8596668" cy="50753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Children completed STAR assessments in the first week of term. </a:t>
            </a:r>
          </a:p>
          <a:p>
            <a:r>
              <a:rPr lang="en-GB" dirty="0"/>
              <a:t>Children in Y3-6 know their ZPD and have been choosing books within this. </a:t>
            </a:r>
          </a:p>
          <a:p>
            <a:r>
              <a:rPr lang="en-GB" dirty="0"/>
              <a:t>Children in Y3-6 have been taking AR quizzes when they have finished their books</a:t>
            </a:r>
          </a:p>
          <a:p>
            <a:r>
              <a:rPr lang="en-GB" dirty="0"/>
              <a:t>Teachers have been ensuring there is 20 minutes in the school day dedicated to reading.</a:t>
            </a:r>
          </a:p>
          <a:p>
            <a:pPr marL="0" indent="0">
              <a:buNone/>
            </a:pPr>
            <a:r>
              <a:rPr lang="en-GB" dirty="0"/>
              <a:t>NOW</a:t>
            </a:r>
          </a:p>
          <a:p>
            <a:r>
              <a:rPr lang="en-GB" dirty="0"/>
              <a:t>Children can quiz on books at home.</a:t>
            </a:r>
          </a:p>
          <a:p>
            <a:r>
              <a:rPr lang="en-GB" dirty="0"/>
              <a:t>Children can quiz on books that have been read to them (ideal for Y1 and Y2 to get to know the system)</a:t>
            </a:r>
          </a:p>
          <a:p>
            <a:r>
              <a:rPr lang="en-GB" dirty="0"/>
              <a:t>Children can use AR </a:t>
            </a:r>
            <a:r>
              <a:rPr lang="en-GB" dirty="0" err="1"/>
              <a:t>BookFinder</a:t>
            </a:r>
            <a:r>
              <a:rPr lang="en-GB" dirty="0"/>
              <a:t> to see if they have books at home they can read and quiz on</a:t>
            </a:r>
          </a:p>
          <a:p>
            <a:r>
              <a:rPr lang="en-GB" dirty="0"/>
              <a:t>Children can use </a:t>
            </a:r>
            <a:r>
              <a:rPr lang="en-GB" dirty="0" err="1"/>
              <a:t>MyON</a:t>
            </a:r>
            <a:r>
              <a:rPr lang="en-GB" dirty="0"/>
              <a:t> to read and quiz (books and articles)</a:t>
            </a:r>
          </a:p>
          <a:p>
            <a:r>
              <a:rPr lang="en-GB" dirty="0"/>
              <a:t>Parents can login to Home Connect to see how their child is getting on and offer further support in choosing books and quizzing</a:t>
            </a:r>
          </a:p>
          <a:p>
            <a:endParaRPr lang="en-GB" dirty="0"/>
          </a:p>
          <a:p>
            <a:r>
              <a:rPr lang="en-GB" dirty="0"/>
              <a:t>School will retest using STAR in December </a:t>
            </a:r>
          </a:p>
        </p:txBody>
      </p:sp>
    </p:spTree>
    <p:extLst>
      <p:ext uri="{BB962C8B-B14F-4D97-AF65-F5344CB8AC3E}">
        <p14:creationId xmlns:p14="http://schemas.microsoft.com/office/powerpoint/2010/main" val="69078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CCC8-A7CA-4AF1-9726-DECC77A5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Accelerated Reader at </a:t>
            </a:r>
            <a:r>
              <a:rPr lang="en-GB" dirty="0" err="1"/>
              <a:t>Treales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8554-46DC-47DF-8DBA-C46841F0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3968"/>
            <a:ext cx="8596668" cy="511266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Children are taught to decode words through phonics. At </a:t>
            </a:r>
            <a:r>
              <a:rPr lang="en-GB" dirty="0" err="1"/>
              <a:t>Treales</a:t>
            </a:r>
            <a:r>
              <a:rPr lang="en-GB" dirty="0"/>
              <a:t>, we use Red Rose Phonics which is Lancashire literacy team’s scheme based on Letters and Sounds. </a:t>
            </a:r>
          </a:p>
          <a:p>
            <a:r>
              <a:rPr lang="en-GB" dirty="0"/>
              <a:t>This is taught systematically until the end of Year 1. Some children may need to continue to be taught phonics into year 2 and KS2. We use Lancashire catch up and bounce back programmes to support this. </a:t>
            </a:r>
          </a:p>
          <a:p>
            <a:r>
              <a:rPr lang="en-GB" dirty="0"/>
              <a:t>Children in Reception and Year 1 take home reading books that are closely matched to the phonics they are being taught in school and the phonics they need to focus and practice further from assessments. </a:t>
            </a:r>
          </a:p>
          <a:p>
            <a:r>
              <a:rPr lang="en-GB" dirty="0"/>
              <a:t>From Year 2 children become increasingly independent readers and historically have moved towards being a free reader. </a:t>
            </a:r>
          </a:p>
          <a:p>
            <a:r>
              <a:rPr lang="en-GB" dirty="0"/>
              <a:t>Whilst children have been regularly read with, taught reading in class and reading for pleasure in school encouraged, reading has less of a focus than it has for younger children.</a:t>
            </a:r>
          </a:p>
          <a:p>
            <a:r>
              <a:rPr lang="en-GB" dirty="0"/>
              <a:t>Children are unaware of appropriate books and often link length and difficulty.</a:t>
            </a:r>
          </a:p>
          <a:p>
            <a:r>
              <a:rPr lang="en-GB" dirty="0"/>
              <a:t>Reading outside of lessons has not been tracked or supported systematically. </a:t>
            </a:r>
          </a:p>
          <a:p>
            <a:r>
              <a:rPr lang="en-GB" dirty="0"/>
              <a:t>Accelerated Reader allows us to do this.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7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6666-930F-4B4B-807F-6B8ABAA8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Accelerated Reader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64E4-262C-4EA6-B403-681643FAC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EVERYONE!</a:t>
            </a:r>
          </a:p>
          <a:p>
            <a:r>
              <a:rPr lang="en-GB" dirty="0"/>
              <a:t>All children can use Accelerated Reader, even children who continue with phonics teaching. Children can have a phonics reader and an accelerated reader book. </a:t>
            </a:r>
          </a:p>
          <a:p>
            <a:r>
              <a:rPr lang="en-GB" dirty="0"/>
              <a:t>Reading is the key for the whole curriculum and wider learning and is one of </a:t>
            </a:r>
            <a:r>
              <a:rPr lang="en-GB" dirty="0" err="1"/>
              <a:t>Treales</a:t>
            </a:r>
            <a:r>
              <a:rPr lang="en-GB" dirty="0"/>
              <a:t> primary goals – everyone should leave </a:t>
            </a:r>
            <a:r>
              <a:rPr lang="en-GB" dirty="0" err="1"/>
              <a:t>Treales</a:t>
            </a:r>
            <a:r>
              <a:rPr lang="en-GB" dirty="0"/>
              <a:t> enjoying reading and being able to read well.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67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200-192A-4057-9A33-6464DD2B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Reading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2C6E3-E2E1-4E0C-A4DF-B547D07BB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8515350" cy="3733800"/>
          </a:xfrm>
        </p:spPr>
      </p:pic>
    </p:spTree>
    <p:extLst>
      <p:ext uri="{BB962C8B-B14F-4D97-AF65-F5344CB8AC3E}">
        <p14:creationId xmlns:p14="http://schemas.microsoft.com/office/powerpoint/2010/main" val="82838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870F21-7320-4628-8A56-25F15AE2D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62" y="111268"/>
            <a:ext cx="6696693" cy="57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9EC3-4490-4550-AC6F-3EE99461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 of Proximal Development (ZPD)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26771-6D71-4731-9B61-A17A1F184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619" y="2177256"/>
            <a:ext cx="7924800" cy="3848100"/>
          </a:xfrm>
        </p:spPr>
      </p:pic>
    </p:spTree>
    <p:extLst>
      <p:ext uri="{BB962C8B-B14F-4D97-AF65-F5344CB8AC3E}">
        <p14:creationId xmlns:p14="http://schemas.microsoft.com/office/powerpoint/2010/main" val="375554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E78A-A3FC-492E-B23E-083D36C3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CDB1A-D588-4CA5-9DD7-BD82AC4C1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453" y="1526796"/>
            <a:ext cx="7776731" cy="45152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485AF-370F-4D9A-AE52-BBC1DB26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48" y="688881"/>
            <a:ext cx="2257671" cy="33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DBF9-70EF-4E36-B15D-D9D8D03A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Renaissance Accelerated Reader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8F195-D972-43B2-887E-ED863E1BD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19" y="2334419"/>
            <a:ext cx="8382000" cy="3533775"/>
          </a:xfrm>
        </p:spPr>
      </p:pic>
    </p:spTree>
    <p:extLst>
      <p:ext uri="{BB962C8B-B14F-4D97-AF65-F5344CB8AC3E}">
        <p14:creationId xmlns:p14="http://schemas.microsoft.com/office/powerpoint/2010/main" val="359355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9BA1-9FD1-4BE1-BD55-D8181A81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Teachers monitor pupil’s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BD07E-0CC9-450C-893D-38AEF6A2D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262" y="1434518"/>
            <a:ext cx="9057131" cy="4406172"/>
          </a:xfrm>
        </p:spPr>
      </p:pic>
    </p:spTree>
    <p:extLst>
      <p:ext uri="{BB962C8B-B14F-4D97-AF65-F5344CB8AC3E}">
        <p14:creationId xmlns:p14="http://schemas.microsoft.com/office/powerpoint/2010/main" val="6691294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496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Accelerated Reader</vt:lpstr>
      <vt:lpstr>Why Accelerated Reader at Treales?</vt:lpstr>
      <vt:lpstr>Who is Accelerated Reader for?</vt:lpstr>
      <vt:lpstr>Star Reading</vt:lpstr>
      <vt:lpstr>PowerPoint Presentation</vt:lpstr>
      <vt:lpstr>Zone of Proximal Development (ZPD)</vt:lpstr>
      <vt:lpstr>Book Levels</vt:lpstr>
      <vt:lpstr>Renaissance Accelerated Reader</vt:lpstr>
      <vt:lpstr>Teachers monitor pupil’s progress</vt:lpstr>
      <vt:lpstr>Home Connect</vt:lpstr>
      <vt:lpstr>PowerPoint Presentation</vt:lpstr>
      <vt:lpstr>AR BookFinder</vt:lpstr>
      <vt:lpstr>MyON</vt:lpstr>
      <vt:lpstr>Next Steps…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</dc:title>
  <dc:creator>Lisa Hill</dc:creator>
  <cp:lastModifiedBy>Lisa Hill</cp:lastModifiedBy>
  <cp:revision>7</cp:revision>
  <dcterms:created xsi:type="dcterms:W3CDTF">2023-10-18T08:09:39Z</dcterms:created>
  <dcterms:modified xsi:type="dcterms:W3CDTF">2023-10-18T10:21:26Z</dcterms:modified>
</cp:coreProperties>
</file>