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8"/>
  </p:notesMasterIdLst>
  <p:sldIdLst>
    <p:sldId id="256" r:id="rId5"/>
    <p:sldId id="257" r:id="rId6"/>
    <p:sldId id="258" r:id="rId7"/>
    <p:sldId id="259" r:id="rId8"/>
    <p:sldId id="260" r:id="rId9"/>
    <p:sldId id="268" r:id="rId10"/>
    <p:sldId id="261" r:id="rId11"/>
    <p:sldId id="262" r:id="rId12"/>
    <p:sldId id="263" r:id="rId13"/>
    <p:sldId id="270" r:id="rId14"/>
    <p:sldId id="264" r:id="rId15"/>
    <p:sldId id="265" r:id="rId16"/>
    <p:sldId id="267" r:id="rId17"/>
  </p:sldIdLst>
  <p:sldSz cx="12192000" cy="6858000"/>
  <p:notesSz cx="6799263" cy="9929813"/>
  <p:embeddedFontLst>
    <p:embeddedFont>
      <p:font typeface="Calibri Light" panose="020F0302020204030204" pitchFamily="34" charset="0"/>
      <p:regular r:id="rId19"/>
      <p:italic r:id="rId20"/>
    </p:embeddedFont>
    <p:embeddedFont>
      <p:font typeface="Calibri" panose="020F0502020204030204" pitchFamily="34" charset="0"/>
      <p:regular r:id="rId21"/>
      <p:bold r:id="rId22"/>
      <p:italic r:id="rId23"/>
      <p:boldItalic r:id="rId24"/>
    </p:embeddedFont>
    <p:embeddedFont>
      <p:font typeface="Adler" panose="020B0604020202020204"/>
      <p:regular r:id="rId25"/>
    </p:embeddedFont>
    <p:embeddedFont>
      <p:font typeface="Amatic SC" panose="020B0604020202020204" charset="-79"/>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E1FFFF"/>
    <a:srgbClr val="FFEFFF"/>
    <a:srgbClr val="E6E5FB"/>
    <a:srgbClr val="CCFFFF"/>
    <a:srgbClr val="FFCC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469" autoAdjust="0"/>
  </p:normalViewPr>
  <p:slideViewPr>
    <p:cSldViewPr snapToGrid="0">
      <p:cViewPr>
        <p:scale>
          <a:sx n="90" d="100"/>
          <a:sy n="90" d="100"/>
        </p:scale>
        <p:origin x="-186" y="-960"/>
      </p:cViewPr>
      <p:guideLst>
        <p:guide orient="horz" pos="2160"/>
        <p:guide pos="3840"/>
      </p:guideLst>
    </p:cSldViewPr>
  </p:slideViewPr>
  <p:notesTextViewPr>
    <p:cViewPr>
      <p:scale>
        <a:sx n="1" d="1"/>
        <a:sy n="1" d="1"/>
      </p:scale>
      <p:origin x="0" y="0"/>
    </p:cViewPr>
  </p:notesTextViewPr>
  <p:sorterViewPr>
    <p:cViewPr>
      <p:scale>
        <a:sx n="180" d="100"/>
        <a:sy n="1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1976DE5F-DF04-4F27-A344-93FB2E432C72}" type="datetimeFigureOut">
              <a:rPr lang="en-GB" smtClean="0"/>
              <a:pPr/>
              <a:t>13/07/2026</a:t>
            </a:fld>
            <a:endParaRPr lang="en-GB" dirty="0"/>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4FEE44C5-FA99-4680-9B86-B28965A57CB9}" type="slidenum">
              <a:rPr lang="en-GB" smtClean="0"/>
              <a:pPr/>
              <a:t>‹#›</a:t>
            </a:fld>
            <a:endParaRPr lang="en-GB" dirty="0"/>
          </a:p>
        </p:txBody>
      </p:sp>
    </p:spTree>
    <p:extLst>
      <p:ext uri="{BB962C8B-B14F-4D97-AF65-F5344CB8AC3E}">
        <p14:creationId xmlns:p14="http://schemas.microsoft.com/office/powerpoint/2010/main" val="637770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pPr/>
              <a:t>2</a:t>
            </a:fld>
            <a:endParaRPr lang="en-GB" dirty="0"/>
          </a:p>
        </p:txBody>
      </p:sp>
    </p:spTree>
    <p:extLst>
      <p:ext uri="{BB962C8B-B14F-4D97-AF65-F5344CB8AC3E}">
        <p14:creationId xmlns:p14="http://schemas.microsoft.com/office/powerpoint/2010/main" val="3159169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pPr/>
              <a:t>5</a:t>
            </a:fld>
            <a:endParaRPr lang="en-GB" dirty="0"/>
          </a:p>
        </p:txBody>
      </p:sp>
    </p:spTree>
    <p:extLst>
      <p:ext uri="{BB962C8B-B14F-4D97-AF65-F5344CB8AC3E}">
        <p14:creationId xmlns:p14="http://schemas.microsoft.com/office/powerpoint/2010/main" val="2290762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pPr/>
              <a:t>6</a:t>
            </a:fld>
            <a:endParaRPr lang="en-GB" dirty="0"/>
          </a:p>
        </p:txBody>
      </p:sp>
    </p:spTree>
    <p:extLst>
      <p:ext uri="{BB962C8B-B14F-4D97-AF65-F5344CB8AC3E}">
        <p14:creationId xmlns:p14="http://schemas.microsoft.com/office/powerpoint/2010/main" val="1784133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2F32-7798-4564-8282-CAE11DB41B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7FADDA-4B94-4A2E-88D3-B6613E9EC8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899993-D5C4-4B50-B5A5-730EB644A32E}"/>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5" name="Footer Placeholder 4">
            <a:extLst>
              <a:ext uri="{FF2B5EF4-FFF2-40B4-BE49-F238E27FC236}">
                <a16:creationId xmlns:a16="http://schemas.microsoft.com/office/drawing/2014/main" id="{B9F30A0B-5D12-454A-BA41-C1BF4AAFC21F}"/>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3165155-854B-4718-BE7A-D5248F348195}"/>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354944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DE126-D9F1-414E-A524-ABCDBD2918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E0B3AB-A0C1-476D-A37A-35CFFDD164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652B75-FE02-4D01-BAAE-DA345F51DA44}"/>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5" name="Footer Placeholder 4">
            <a:extLst>
              <a:ext uri="{FF2B5EF4-FFF2-40B4-BE49-F238E27FC236}">
                <a16:creationId xmlns:a16="http://schemas.microsoft.com/office/drawing/2014/main" id="{B59F2088-0B61-49AD-8AEF-34A45B4AC57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2C3F0FC-BDDB-4AE2-A261-3FC192508922}"/>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400192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398B-46A2-4C16-8E6B-3FCAD4E686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77762F7-FA5F-4E83-9E1A-482AE2657F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B532D0-13FB-4D1F-834C-C4E5B5C94855}"/>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5" name="Footer Placeholder 4">
            <a:extLst>
              <a:ext uri="{FF2B5EF4-FFF2-40B4-BE49-F238E27FC236}">
                <a16:creationId xmlns:a16="http://schemas.microsoft.com/office/drawing/2014/main" id="{4F19A6C8-0BB6-4E19-A634-62B3449DCF4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261B6A6-140B-4F75-8410-CE1F5EBDA324}"/>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79156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127A-B3F6-45DF-B6A9-93108D4406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8957FE-B6C1-4774-BFC8-D389935FFA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DE26C5-36C2-409F-B5D1-6422B0F02C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F1E25DC-CAE7-4F04-9FB3-9AC40781257D}"/>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6" name="Footer Placeholder 5">
            <a:extLst>
              <a:ext uri="{FF2B5EF4-FFF2-40B4-BE49-F238E27FC236}">
                <a16:creationId xmlns:a16="http://schemas.microsoft.com/office/drawing/2014/main" id="{2DC6E613-CFD3-4890-B8D3-320F516896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50F7CA2-861E-4933-A1AD-07BBE3195208}"/>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3007613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D187-1F7F-4953-BE9D-AB85015AA5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29CF6E-BAB7-464D-8A88-2314BC18E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F2B6E-D889-4256-B447-2C5B5E8CDB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12A75A-DDDC-489C-917E-3349A73886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0BD1E8-501E-44B9-BF08-9A5F01F9AC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B7424F-EADF-428D-A783-A628D2E60555}"/>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8" name="Footer Placeholder 7">
            <a:extLst>
              <a:ext uri="{FF2B5EF4-FFF2-40B4-BE49-F238E27FC236}">
                <a16:creationId xmlns:a16="http://schemas.microsoft.com/office/drawing/2014/main" id="{A29B5C68-FA0E-4128-B07C-54C96E28EE7B}"/>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7C4496B9-4598-4794-9016-8BDFC6BA0F66}"/>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3096433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3793-06C6-4B90-ABCF-779B174050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08F566-D2E1-4886-B215-095A4D1979E8}"/>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4" name="Footer Placeholder 3">
            <a:extLst>
              <a:ext uri="{FF2B5EF4-FFF2-40B4-BE49-F238E27FC236}">
                <a16:creationId xmlns:a16="http://schemas.microsoft.com/office/drawing/2014/main" id="{8810A379-04BE-4DC4-ABFC-A59A8BFBB7F2}"/>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3DECCF29-89B7-40E4-B623-82A21A34D64F}"/>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118022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4CE185-F1AC-41D0-BF69-66ADCC0C2E51}"/>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3" name="Footer Placeholder 2">
            <a:extLst>
              <a:ext uri="{FF2B5EF4-FFF2-40B4-BE49-F238E27FC236}">
                <a16:creationId xmlns:a16="http://schemas.microsoft.com/office/drawing/2014/main" id="{3006861C-BBFA-473E-83CD-C2233D5901F1}"/>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4B8C15F4-34EC-47C8-913F-6039A82C8554}"/>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96149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97E3-D5BE-484A-BD27-CA1374AB1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2EA664-8C45-4A31-9788-2451EFADBB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4B2003-15C2-4980-A916-9ABD2CE44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314548-D2BF-40DD-BA45-E212ACDA14FD}"/>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6" name="Footer Placeholder 5">
            <a:extLst>
              <a:ext uri="{FF2B5EF4-FFF2-40B4-BE49-F238E27FC236}">
                <a16:creationId xmlns:a16="http://schemas.microsoft.com/office/drawing/2014/main" id="{F1B764E1-94CC-42BD-8D0C-1CC02C56B3E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411CDF1-17F6-4A79-9851-851A95D76B68}"/>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2530275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3B49-50C4-4073-BA14-A1326DC53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887FDE0-B490-49A2-B142-ED137E8845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0E506A47-D125-47BC-A712-F4BDEAC214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AF8B02-0071-49C3-9832-BEC185F78F47}"/>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6" name="Footer Placeholder 5">
            <a:extLst>
              <a:ext uri="{FF2B5EF4-FFF2-40B4-BE49-F238E27FC236}">
                <a16:creationId xmlns:a16="http://schemas.microsoft.com/office/drawing/2014/main" id="{1F4E4F1B-2ED6-4021-9074-0CDAC1C185E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F2F18865-2331-42D4-9583-FC687C77FB23}"/>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277524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71855-7101-46C1-9608-C11FD928FE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DF746A-1AB9-44D6-91C2-4E1D3687A8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0BE011-5903-490B-A6BB-4B7649794106}"/>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5" name="Footer Placeholder 4">
            <a:extLst>
              <a:ext uri="{FF2B5EF4-FFF2-40B4-BE49-F238E27FC236}">
                <a16:creationId xmlns:a16="http://schemas.microsoft.com/office/drawing/2014/main" id="{9512082B-37B0-4E5A-9D06-029444C7069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B0C7AA1B-FE0D-4371-B5E5-C3DF0BDB8421}"/>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411335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8D34B2-98C7-49C8-89D4-2CFFA92890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3B59C2-E893-4D04-BE77-20443A9249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C2D4FD-8342-49A1-8FF9-E2EB2145CE83}"/>
              </a:ext>
            </a:extLst>
          </p:cNvPr>
          <p:cNvSpPr>
            <a:spLocks noGrp="1"/>
          </p:cNvSpPr>
          <p:nvPr>
            <p:ph type="dt" sz="half" idx="10"/>
          </p:nvPr>
        </p:nvSpPr>
        <p:spPr/>
        <p:txBody>
          <a:bodyPr/>
          <a:lstStyle/>
          <a:p>
            <a:fld id="{CDC55D41-4AB0-4312-A420-B20A1BDF5A76}" type="datetimeFigureOut">
              <a:rPr lang="en-GB" smtClean="0"/>
              <a:pPr/>
              <a:t>13/07/2026</a:t>
            </a:fld>
            <a:endParaRPr lang="en-GB" dirty="0"/>
          </a:p>
        </p:txBody>
      </p:sp>
      <p:sp>
        <p:nvSpPr>
          <p:cNvPr id="5" name="Footer Placeholder 4">
            <a:extLst>
              <a:ext uri="{FF2B5EF4-FFF2-40B4-BE49-F238E27FC236}">
                <a16:creationId xmlns:a16="http://schemas.microsoft.com/office/drawing/2014/main" id="{41B038CE-C8C9-4860-8A69-E9405313658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A2ED7DD-8F41-4D1D-9D69-BF631CEA6AC0}"/>
              </a:ext>
            </a:extLst>
          </p:cNvPr>
          <p:cNvSpPr>
            <a:spLocks noGrp="1"/>
          </p:cNvSpPr>
          <p:nvPr>
            <p:ph type="sldNum" sz="quarter" idx="12"/>
          </p:nvPr>
        </p:nvSpPr>
        <p:spPr/>
        <p:txBody>
          <a:body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169009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6298A6-0EC2-43B7-AB67-33EA504CBB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9D6075-F7C7-4CA2-874F-9183FC42B5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2C6367-BED6-41DC-89F6-C2AB3128A9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C55D41-4AB0-4312-A420-B20A1BDF5A76}" type="datetimeFigureOut">
              <a:rPr lang="en-GB" smtClean="0"/>
              <a:pPr/>
              <a:t>13/07/2026</a:t>
            </a:fld>
            <a:endParaRPr lang="en-GB" dirty="0"/>
          </a:p>
        </p:txBody>
      </p:sp>
      <p:sp>
        <p:nvSpPr>
          <p:cNvPr id="5" name="Footer Placeholder 4">
            <a:extLst>
              <a:ext uri="{FF2B5EF4-FFF2-40B4-BE49-F238E27FC236}">
                <a16:creationId xmlns:a16="http://schemas.microsoft.com/office/drawing/2014/main" id="{9A01189D-DEFD-4D06-83E8-FAE720313A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96F245F4-DE9A-4E43-879E-EAABD86BA7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094630-06F6-4001-8D85-14896106F147}" type="slidenum">
              <a:rPr lang="en-GB" smtClean="0"/>
              <a:pPr/>
              <a:t>‹#›</a:t>
            </a:fld>
            <a:endParaRPr lang="en-GB" dirty="0"/>
          </a:p>
        </p:txBody>
      </p:sp>
    </p:spTree>
    <p:extLst>
      <p:ext uri="{BB962C8B-B14F-4D97-AF65-F5344CB8AC3E}">
        <p14:creationId xmlns:p14="http://schemas.microsoft.com/office/powerpoint/2010/main" val="1075080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D53B2E-8907-4083-B887-CF915FD698E8}"/>
              </a:ext>
            </a:extLst>
          </p:cNvPr>
          <p:cNvPicPr>
            <a:picLocks noChangeAspect="1"/>
          </p:cNvPicPr>
          <p:nvPr/>
        </p:nvPicPr>
        <p:blipFill>
          <a:blip r:embed="rId2" cstate="print"/>
          <a:stretch>
            <a:fillRect/>
          </a:stretch>
        </p:blipFill>
        <p:spPr>
          <a:xfrm>
            <a:off x="4019956" y="1584357"/>
            <a:ext cx="8172044" cy="5203214"/>
          </a:xfrm>
          <a:prstGeom prst="rect">
            <a:avLst/>
          </a:prstGeom>
        </p:spPr>
      </p:pic>
      <p:sp>
        <p:nvSpPr>
          <p:cNvPr id="4" name="Title 1">
            <a:extLst>
              <a:ext uri="{FF2B5EF4-FFF2-40B4-BE49-F238E27FC236}">
                <a16:creationId xmlns:a16="http://schemas.microsoft.com/office/drawing/2014/main" id="{53FE212D-BFC9-4D6B-BB25-2170A4F1783E}"/>
              </a:ext>
            </a:extLst>
          </p:cNvPr>
          <p:cNvSpPr txBox="1">
            <a:spLocks/>
          </p:cNvSpPr>
          <p:nvPr/>
        </p:nvSpPr>
        <p:spPr>
          <a:xfrm>
            <a:off x="-3066973" y="-1080025"/>
            <a:ext cx="11344082" cy="34793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7200" dirty="0" smtClean="0">
                <a:latin typeface="Amatic SC" panose="00000500000000000000" pitchFamily="2" charset="-79"/>
                <a:cs typeface="Amatic SC" panose="00000500000000000000" pitchFamily="2" charset="-79"/>
              </a:rPr>
              <a:t>Nursery </a:t>
            </a:r>
            <a:r>
              <a:rPr lang="en-US" sz="7200" dirty="0">
                <a:latin typeface="Amatic SC" panose="00000500000000000000" pitchFamily="2" charset="-79"/>
                <a:cs typeface="Amatic SC" panose="00000500000000000000" pitchFamily="2" charset="-79"/>
              </a:rPr>
              <a:t>Long </a:t>
            </a:r>
          </a:p>
          <a:p>
            <a:r>
              <a:rPr lang="en-US" sz="7200" dirty="0">
                <a:latin typeface="Amatic SC" panose="00000500000000000000" pitchFamily="2" charset="-79"/>
                <a:cs typeface="Amatic SC" panose="00000500000000000000" pitchFamily="2" charset="-79"/>
              </a:rPr>
              <a:t>Term Plan </a:t>
            </a:r>
            <a:r>
              <a:rPr lang="en-US" sz="7200" dirty="0" smtClean="0">
                <a:latin typeface="Amatic SC" panose="00000500000000000000" pitchFamily="2" charset="-79"/>
                <a:cs typeface="Amatic SC" panose="00000500000000000000" pitchFamily="2" charset="-79"/>
              </a:rPr>
              <a:t>26-27</a:t>
            </a:r>
            <a:endParaRPr lang="en-GB" sz="7200" dirty="0">
              <a:latin typeface="Amatic SC" panose="00000500000000000000" pitchFamily="2" charset="-79"/>
              <a:cs typeface="Amatic SC" panose="00000500000000000000" pitchFamily="2" charset="-79"/>
            </a:endParaRPr>
          </a:p>
        </p:txBody>
      </p:sp>
      <p:sp>
        <p:nvSpPr>
          <p:cNvPr id="7" name="TextBox 6">
            <a:extLst>
              <a:ext uri="{FF2B5EF4-FFF2-40B4-BE49-F238E27FC236}">
                <a16:creationId xmlns:a16="http://schemas.microsoft.com/office/drawing/2014/main" id="{35190E74-8587-48B1-A2DC-DA613BB57499}"/>
              </a:ext>
            </a:extLst>
          </p:cNvPr>
          <p:cNvSpPr txBox="1"/>
          <p:nvPr/>
        </p:nvSpPr>
        <p:spPr>
          <a:xfrm>
            <a:off x="249300" y="3204553"/>
            <a:ext cx="3969615" cy="3046988"/>
          </a:xfrm>
          <a:prstGeom prst="rect">
            <a:avLst/>
          </a:prstGeom>
          <a:noFill/>
        </p:spPr>
        <p:txBody>
          <a:bodyPr wrap="square">
            <a:spAutoFit/>
          </a:bodyPr>
          <a:lstStyle/>
          <a:p>
            <a:r>
              <a:rPr lang="en-US" sz="1600" i="1" dirty="0" smtClean="0"/>
              <a:t>Children will experience </a:t>
            </a:r>
            <a:r>
              <a:rPr lang="en-US" sz="1600" i="1" dirty="0"/>
              <a:t>an abundance of opportunities to learn through play. We will ensure that learning will be fun, engaging and we will challenge and support all children where ever their starting point. As an EYFS team and effective role models, we will provide high quality interactions in order to develop and deepen the children’s learning opportunities. We will deliver our curriculum through a balance of adult led and child-initiated activities based on </a:t>
            </a:r>
            <a:r>
              <a:rPr lang="en-US" sz="1600" i="1" dirty="0" smtClean="0"/>
              <a:t>the current </a:t>
            </a:r>
            <a:r>
              <a:rPr lang="en-US" sz="1600" i="1" dirty="0"/>
              <a:t>EYFS Framework </a:t>
            </a:r>
            <a:r>
              <a:rPr lang="en-US" sz="1600" i="1" dirty="0" smtClean="0"/>
              <a:t> </a:t>
            </a:r>
            <a:r>
              <a:rPr lang="en-US" sz="1600" i="1" dirty="0"/>
              <a:t>&amp; children’s interests</a:t>
            </a:r>
            <a:r>
              <a:rPr lang="en-US" sz="1600" i="1" dirty="0" smtClean="0"/>
              <a:t>.</a:t>
            </a:r>
            <a:endParaRPr lang="en-GB" sz="1600" i="1" dirty="0"/>
          </a:p>
        </p:txBody>
      </p:sp>
      <p:sp>
        <p:nvSpPr>
          <p:cNvPr id="8" name="TextBox 7">
            <a:extLst>
              <a:ext uri="{FF2B5EF4-FFF2-40B4-BE49-F238E27FC236}">
                <a16:creationId xmlns:a16="http://schemas.microsoft.com/office/drawing/2014/main" id="{26423087-9BE2-4DE3-9A6C-B07225FFFFA9}"/>
              </a:ext>
            </a:extLst>
          </p:cNvPr>
          <p:cNvSpPr txBox="1"/>
          <p:nvPr/>
        </p:nvSpPr>
        <p:spPr>
          <a:xfrm>
            <a:off x="4824598" y="70429"/>
            <a:ext cx="7632070" cy="1815882"/>
          </a:xfrm>
          <a:prstGeom prst="rect">
            <a:avLst/>
          </a:prstGeom>
          <a:noFill/>
        </p:spPr>
        <p:txBody>
          <a:bodyPr wrap="square">
            <a:spAutoFit/>
          </a:bodyPr>
          <a:lstStyle/>
          <a:p>
            <a:r>
              <a:rPr lang="en-US" sz="1600" i="1" dirty="0" smtClean="0"/>
              <a:t>We </a:t>
            </a:r>
            <a:r>
              <a:rPr lang="en-US" sz="1600" i="1" dirty="0"/>
              <a:t>understand and appreciate the importance of the outdoor environment for our children. It is a continuation of our indoor provision and it will be used at every opportunity. At </a:t>
            </a:r>
            <a:r>
              <a:rPr lang="en-US" sz="1600" i="1" dirty="0" smtClean="0"/>
              <a:t>St Sebastian’s, </a:t>
            </a:r>
            <a:r>
              <a:rPr lang="en-US" sz="1600" i="1" dirty="0"/>
              <a:t>we provide our children with opportunities to develop their gross motor skills, to deepen their imaginations and also their sense of curiosity. We want the children to feel safe and secure at all times and ensure that our safeguarding procedures are rigorous and kept up to date. Communication is important to us and we greatly value the relationship that we develop with parents throughout this vital year</a:t>
            </a:r>
            <a:r>
              <a:rPr lang="en-US" sz="1600" i="1" dirty="0" smtClean="0"/>
              <a:t>.</a:t>
            </a:r>
            <a:endParaRPr lang="en-GB" sz="1600" i="1" dirty="0"/>
          </a:p>
        </p:txBody>
      </p:sp>
    </p:spTree>
    <p:extLst>
      <p:ext uri="{BB962C8B-B14F-4D97-AF65-F5344CB8AC3E}">
        <p14:creationId xmlns:p14="http://schemas.microsoft.com/office/powerpoint/2010/main" val="3286185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586086414"/>
              </p:ext>
            </p:extLst>
          </p:nvPr>
        </p:nvGraphicFramePr>
        <p:xfrm>
          <a:off x="133491" y="501550"/>
          <a:ext cx="11925018" cy="8251063"/>
        </p:xfrm>
        <a:graphic>
          <a:graphicData uri="http://schemas.openxmlformats.org/drawingml/2006/table">
            <a:tbl>
              <a:tblPr firstRow="1" bandRow="1">
                <a:tableStyleId>{5C22544A-7EE6-4342-B048-85BDC9FD1C3A}</a:tableStyleId>
              </a:tblPr>
              <a:tblGrid>
                <a:gridCol w="1550363">
                  <a:extLst>
                    <a:ext uri="{9D8B030D-6E8A-4147-A177-3AD203B41FA5}">
                      <a16:colId xmlns:a16="http://schemas.microsoft.com/office/drawing/2014/main" val="385991600"/>
                    </a:ext>
                  </a:extLst>
                </a:gridCol>
                <a:gridCol w="1745146">
                  <a:extLst>
                    <a:ext uri="{9D8B030D-6E8A-4147-A177-3AD203B41FA5}">
                      <a16:colId xmlns:a16="http://schemas.microsoft.com/office/drawing/2014/main" val="2865123548"/>
                    </a:ext>
                  </a:extLst>
                </a:gridCol>
                <a:gridCol w="1720516">
                  <a:extLst>
                    <a:ext uri="{9D8B030D-6E8A-4147-A177-3AD203B41FA5}">
                      <a16:colId xmlns:a16="http://schemas.microsoft.com/office/drawing/2014/main" val="872926247"/>
                    </a:ext>
                  </a:extLst>
                </a:gridCol>
                <a:gridCol w="1636295">
                  <a:extLst>
                    <a:ext uri="{9D8B030D-6E8A-4147-A177-3AD203B41FA5}">
                      <a16:colId xmlns:a16="http://schemas.microsoft.com/office/drawing/2014/main" val="1315738151"/>
                    </a:ext>
                  </a:extLst>
                </a:gridCol>
                <a:gridCol w="1708484">
                  <a:extLst>
                    <a:ext uri="{9D8B030D-6E8A-4147-A177-3AD203B41FA5}">
                      <a16:colId xmlns:a16="http://schemas.microsoft.com/office/drawing/2014/main" val="2709165749"/>
                    </a:ext>
                  </a:extLst>
                </a:gridCol>
                <a:gridCol w="1892579">
                  <a:extLst>
                    <a:ext uri="{9D8B030D-6E8A-4147-A177-3AD203B41FA5}">
                      <a16:colId xmlns:a16="http://schemas.microsoft.com/office/drawing/2014/main" val="2335150482"/>
                    </a:ext>
                  </a:extLst>
                </a:gridCol>
                <a:gridCol w="1671635">
                  <a:extLst>
                    <a:ext uri="{9D8B030D-6E8A-4147-A177-3AD203B41FA5}">
                      <a16:colId xmlns:a16="http://schemas.microsoft.com/office/drawing/2014/main" val="4046203905"/>
                    </a:ext>
                  </a:extLst>
                </a:gridCol>
              </a:tblGrid>
              <a:tr h="26193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Autumn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lumMod val="50000"/>
                            </a:schemeClr>
                          </a:solidFill>
                          <a:latin typeface="Amatic SC" panose="00000500000000000000" pitchFamily="2" charset="-79"/>
                          <a:cs typeface="Amatic SC" panose="00000500000000000000" pitchFamily="2" charset="-79"/>
                        </a:rPr>
                        <a:t>Autumn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296806">
                <a:tc>
                  <a:txBody>
                    <a:bodyPr/>
                    <a:lstStyle/>
                    <a:p>
                      <a:pPr algn="ctr"/>
                      <a:r>
                        <a:rPr lang="en-US" sz="1800" b="0" dirty="0">
                          <a:latin typeface="Amatic SC" panose="00000500000000000000" pitchFamily="2" charset="-79"/>
                          <a:cs typeface="Amatic SC" panose="00000500000000000000" pitchFamily="2" charset="-79"/>
                        </a:rPr>
                        <a:t>General Themes </a:t>
                      </a:r>
                    </a:p>
                    <a:p>
                      <a:pPr algn="ctr"/>
                      <a:r>
                        <a:rPr lang="en-US" sz="1600" b="1" dirty="0">
                          <a:latin typeface="Amatic SC" panose="00000500000000000000" pitchFamily="2" charset="-79"/>
                          <a:cs typeface="Amatic SC" panose="00000500000000000000" pitchFamily="2" charset="-79"/>
                        </a:rPr>
                        <a:t>NB: </a:t>
                      </a:r>
                      <a:r>
                        <a:rPr lang="en-US" sz="1600" b="1" i="1" dirty="0">
                          <a:latin typeface="Amatic SC" panose="00000500000000000000" pitchFamily="2" charset="-79"/>
                          <a:cs typeface="Amatic SC" panose="00000500000000000000" pitchFamily="2" charset="-79"/>
                        </a:rPr>
                        <a:t>These themes may be adapted at various points to allow for children’s interests to flow through the provision  </a:t>
                      </a:r>
                    </a:p>
                    <a:p>
                      <a:pPr algn="ctr"/>
                      <a:r>
                        <a:rPr lang="en-US" sz="1400" b="1" i="1" dirty="0">
                          <a:solidFill>
                            <a:srgbClr val="7030A0"/>
                          </a:solidFill>
                          <a:latin typeface="Amatic SC" panose="00000500000000000000" pitchFamily="2" charset="-79"/>
                          <a:cs typeface="Amatic SC" panose="00000500000000000000" pitchFamily="2" charset="-79"/>
                        </a:rPr>
                        <a:t>WELL-BEING  &amp; Behaviour For Learning </a:t>
                      </a:r>
                      <a:endParaRPr lang="en-GB" sz="1400" b="1" i="1" dirty="0">
                        <a:solidFill>
                          <a:srgbClr val="7030A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100" b="1" u="sng" dirty="0" smtClean="0"/>
                        <a:t>All</a:t>
                      </a:r>
                      <a:r>
                        <a:rPr lang="en-GB" sz="1100" b="1" u="sng" baseline="0" dirty="0" smtClean="0"/>
                        <a:t> about Me</a:t>
                      </a:r>
                      <a:endParaRPr lang="en-GB" sz="1100" b="1" u="sng" dirty="0" smtClean="0"/>
                    </a:p>
                    <a:p>
                      <a:pPr algn="ctr"/>
                      <a:endParaRPr lang="en-GB" sz="1100" b="1" u="sng" dirty="0" smtClean="0">
                        <a:solidFill>
                          <a:schemeClr val="tx1"/>
                        </a:solidFill>
                        <a:latin typeface="+mn-lt"/>
                        <a:cs typeface="Amatic SC" panose="00000500000000000000" pitchFamily="2" charset="-79"/>
                      </a:endParaRPr>
                    </a:p>
                    <a:p>
                      <a:pPr marL="0" lvl="0" indent="0">
                        <a:buClr>
                          <a:srgbClr val="002060"/>
                        </a:buClr>
                        <a:buSzPts val="1100"/>
                        <a:buFont typeface="Arial"/>
                        <a:buNone/>
                      </a:pPr>
                      <a:r>
                        <a:rPr lang="en-GB" sz="900" b="0" i="0" u="none" strike="noStrike" kern="1200" cap="none" dirty="0" smtClean="0">
                          <a:solidFill>
                            <a:schemeClr val="tx1"/>
                          </a:solidFill>
                          <a:latin typeface="+mn-lt"/>
                          <a:ea typeface="+mn-ea"/>
                          <a:cs typeface="+mn-cs"/>
                          <a:sym typeface="Arial"/>
                        </a:rPr>
                        <a:t>Talk about themselves. What makes them unique/special? Hobbies.</a:t>
                      </a:r>
                      <a:endParaRPr lang="en-GB" sz="900" b="0" i="0" u="none" strike="noStrike" kern="1200" cap="none" dirty="0" smtClean="0">
                        <a:solidFill>
                          <a:schemeClr val="tx1"/>
                        </a:solidFill>
                        <a:latin typeface="+mn-lt"/>
                        <a:ea typeface="Calibri"/>
                        <a:cs typeface="Calibri"/>
                        <a:sym typeface="Calibri"/>
                      </a:endParaRPr>
                    </a:p>
                    <a:p>
                      <a:pPr marL="0" lvl="0" indent="0">
                        <a:buClr>
                          <a:srgbClr val="002060"/>
                        </a:buClr>
                        <a:buSzPts val="1100"/>
                        <a:buFont typeface="Arial"/>
                        <a:buNone/>
                      </a:pPr>
                      <a:r>
                        <a:rPr lang="en-GB" sz="900" dirty="0" smtClean="0">
                          <a:solidFill>
                            <a:schemeClr val="tx1"/>
                          </a:solidFill>
                        </a:rPr>
                        <a:t>Simple concepts like “same/different”, “I like/I don’t like”.</a:t>
                      </a:r>
                    </a:p>
                    <a:p>
                      <a:pPr marL="0" marR="0" lvl="0" indent="0" algn="l" rtl="0">
                        <a:spcBef>
                          <a:spcPts val="0"/>
                        </a:spcBef>
                        <a:spcAft>
                          <a:spcPts val="0"/>
                        </a:spcAft>
                        <a:buClr>
                          <a:srgbClr val="002060"/>
                        </a:buClr>
                        <a:buSzPts val="1100"/>
                        <a:buFont typeface="Arial"/>
                        <a:buNone/>
                      </a:pPr>
                      <a:r>
                        <a:rPr lang="en-GB" sz="900" b="0" i="0" u="none" strike="noStrike" kern="1200" cap="none" dirty="0" smtClean="0">
                          <a:solidFill>
                            <a:schemeClr val="tx1"/>
                          </a:solidFill>
                          <a:latin typeface="+mn-lt"/>
                          <a:ea typeface="+mn-ea"/>
                          <a:cs typeface="+mn-cs"/>
                          <a:sym typeface="Arial"/>
                        </a:rPr>
                        <a:t>Describing words - long hair, curly hair etc. Colours - brown eyes, blue eyes etc.</a:t>
                      </a:r>
                      <a:endParaRPr lang="en-GB" sz="900" b="0" i="0" u="none" strike="noStrike" kern="1200" cap="none" dirty="0" smtClean="0">
                        <a:solidFill>
                          <a:schemeClr val="tx1"/>
                        </a:solidFill>
                        <a:latin typeface="+mn-lt"/>
                        <a:ea typeface="Calibri"/>
                        <a:cs typeface="Calibri"/>
                        <a:sym typeface="Calibri"/>
                      </a:endParaRPr>
                    </a:p>
                    <a:p>
                      <a:pPr marL="0" marR="0" lvl="0" indent="0" algn="l" rtl="0">
                        <a:spcBef>
                          <a:spcPts val="0"/>
                        </a:spcBef>
                        <a:spcAft>
                          <a:spcPts val="0"/>
                        </a:spcAft>
                        <a:buClr>
                          <a:srgbClr val="002060"/>
                        </a:buClr>
                        <a:buSzPts val="1100"/>
                        <a:buFont typeface="Arial"/>
                        <a:buNone/>
                      </a:pPr>
                      <a:r>
                        <a:rPr lang="en-GB" sz="900" b="0" i="0" u="none" strike="noStrike" kern="1200" cap="none" dirty="0" smtClean="0">
                          <a:solidFill>
                            <a:schemeClr val="tx1"/>
                          </a:solidFill>
                          <a:latin typeface="+mn-lt"/>
                          <a:ea typeface="+mn-ea"/>
                          <a:cs typeface="+mn-cs"/>
                          <a:sym typeface="Arial"/>
                        </a:rPr>
                        <a:t>Self-portraits.</a:t>
                      </a:r>
                      <a:endParaRPr lang="en-GB" sz="900" b="0" i="0" u="none" strike="noStrike" kern="1200" cap="none" dirty="0" smtClean="0">
                        <a:solidFill>
                          <a:schemeClr val="tx1"/>
                        </a:solidFill>
                        <a:latin typeface="+mn-lt"/>
                        <a:ea typeface="Calibri"/>
                        <a:cs typeface="Calibri"/>
                        <a:sym typeface="Calibri"/>
                      </a:endParaRPr>
                    </a:p>
                    <a:p>
                      <a:pPr marL="0" marR="0" lvl="0" indent="0" algn="l" rtl="0">
                        <a:spcBef>
                          <a:spcPts val="0"/>
                        </a:spcBef>
                        <a:spcAft>
                          <a:spcPts val="0"/>
                        </a:spcAft>
                        <a:buClr>
                          <a:srgbClr val="002060"/>
                        </a:buClr>
                        <a:buSzPts val="1100"/>
                        <a:buFont typeface="Arial"/>
                        <a:buNone/>
                      </a:pPr>
                      <a:r>
                        <a:rPr lang="en-GB" sz="900" b="0" i="0" u="none" strike="noStrike" kern="1200" cap="none" dirty="0" smtClean="0">
                          <a:solidFill>
                            <a:schemeClr val="tx1"/>
                          </a:solidFill>
                          <a:latin typeface="+mn-lt"/>
                          <a:ea typeface="+mn-ea"/>
                          <a:cs typeface="+mn-cs"/>
                          <a:sym typeface="Arial"/>
                        </a:rPr>
                        <a:t>Naming body parts. </a:t>
                      </a:r>
                    </a:p>
                    <a:p>
                      <a:pPr marL="0" lvl="0" indent="0">
                        <a:buClr>
                          <a:srgbClr val="002060"/>
                        </a:buClr>
                        <a:buSzPts val="1100"/>
                        <a:buFont typeface="Arial"/>
                        <a:buNone/>
                      </a:pPr>
                      <a:r>
                        <a:rPr lang="en-GB" sz="900" kern="1200" dirty="0" smtClean="0">
                          <a:solidFill>
                            <a:schemeClr val="tx1"/>
                          </a:solidFill>
                          <a:latin typeface="+mn-lt"/>
                          <a:ea typeface="+mn-ea"/>
                          <a:cs typeface="+mn-cs"/>
                        </a:rPr>
                        <a:t>Using simple sentences, naming familiar people.</a:t>
                      </a:r>
                    </a:p>
                    <a:p>
                      <a:pPr marL="0" indent="0">
                        <a:buClr>
                          <a:srgbClr val="002060"/>
                        </a:buClr>
                        <a:buSzPts val="1100"/>
                        <a:buFont typeface="Arial"/>
                        <a:buNone/>
                      </a:pPr>
                      <a:r>
                        <a:rPr lang="en-GB" sz="900" dirty="0" smtClean="0">
                          <a:solidFill>
                            <a:schemeClr val="tx1"/>
                          </a:solidFill>
                        </a:rPr>
                        <a:t>Use simple words to describe feelings.</a:t>
                      </a:r>
                      <a:endParaRPr lang="en-GB" sz="9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u="sng" dirty="0" smtClean="0"/>
                        <a:t>Seasons</a:t>
                      </a:r>
                      <a:r>
                        <a:rPr lang="en-GB" sz="1100" b="1" u="sng" baseline="0" dirty="0" smtClean="0"/>
                        <a:t> and Celebrations </a:t>
                      </a:r>
                      <a:endParaRPr lang="en-GB" sz="1100" b="1" u="sng" dirty="0" smtClean="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dirty="0" smtClean="0">
                        <a:solidFill>
                          <a:schemeClr val="tx1"/>
                        </a:solidFill>
                        <a:latin typeface="+mn-lt"/>
                        <a:cs typeface="Amatic SC" panose="00000500000000000000" pitchFamily="2" charset="-79"/>
                      </a:endParaRPr>
                    </a:p>
                    <a:p>
                      <a:pPr lvl="0" eaLnBrk="0" fontAlgn="base" hangingPunct="0">
                        <a:spcBef>
                          <a:spcPct val="0"/>
                        </a:spcBef>
                        <a:spcAft>
                          <a:spcPct val="0"/>
                        </a:spcAft>
                        <a:buClrTx/>
                        <a:buFontTx/>
                        <a:buNone/>
                      </a:pPr>
                      <a:r>
                        <a:rPr lang="en-US" altLang="en-US" sz="900" dirty="0" smtClean="0">
                          <a:solidFill>
                            <a:schemeClr val="tx1"/>
                          </a:solidFill>
                          <a:latin typeface="+mn-lt"/>
                        </a:rPr>
                        <a:t>Begin to notice changes in the natural world (e.g., leaves falling in autumn, snow in winter).</a:t>
                      </a:r>
                    </a:p>
                    <a:p>
                      <a:pPr lvl="0" eaLnBrk="0" fontAlgn="base" hangingPunct="0">
                        <a:spcBef>
                          <a:spcPct val="0"/>
                        </a:spcBef>
                        <a:spcAft>
                          <a:spcPct val="0"/>
                        </a:spcAft>
                        <a:buClrTx/>
                        <a:buFontTx/>
                        <a:buNone/>
                      </a:pPr>
                      <a:r>
                        <a:rPr lang="en-US" altLang="en-US" sz="900" dirty="0" err="1" smtClean="0">
                          <a:solidFill>
                            <a:schemeClr val="tx1"/>
                          </a:solidFill>
                          <a:latin typeface="+mn-lt"/>
                        </a:rPr>
                        <a:t>Recognise</a:t>
                      </a:r>
                      <a:r>
                        <a:rPr lang="en-US" altLang="en-US" sz="900" dirty="0" smtClean="0">
                          <a:solidFill>
                            <a:schemeClr val="tx1"/>
                          </a:solidFill>
                          <a:latin typeface="+mn-lt"/>
                        </a:rPr>
                        <a:t> and talk about some festivals or celebrations (e.g., Christmas, birthdays, Bonfire Night).</a:t>
                      </a:r>
                    </a:p>
                    <a:p>
                      <a:pPr lvl="0" eaLnBrk="0" fontAlgn="base" hangingPunct="0">
                        <a:spcBef>
                          <a:spcPct val="0"/>
                        </a:spcBef>
                        <a:spcAft>
                          <a:spcPct val="0"/>
                        </a:spcAft>
                        <a:buClrTx/>
                        <a:buFontTx/>
                        <a:buNone/>
                      </a:pPr>
                      <a:r>
                        <a:rPr lang="en-US" altLang="en-US" sz="900" dirty="0" smtClean="0">
                          <a:solidFill>
                            <a:schemeClr val="tx1"/>
                          </a:solidFill>
                          <a:latin typeface="+mn-lt"/>
                        </a:rPr>
                        <a:t>Begin to understand that different people have different beliefs and customs.</a:t>
                      </a:r>
                    </a:p>
                    <a:p>
                      <a:pPr lvl="0" eaLnBrk="0" fontAlgn="base" hangingPunct="0">
                        <a:spcBef>
                          <a:spcPct val="0"/>
                        </a:spcBef>
                        <a:spcAft>
                          <a:spcPct val="0"/>
                        </a:spcAft>
                        <a:buClrTx/>
                        <a:buFontTx/>
                        <a:buNone/>
                      </a:pPr>
                      <a:r>
                        <a:rPr lang="en-GB" sz="900" dirty="0" smtClean="0">
                          <a:solidFill>
                            <a:schemeClr val="tx1"/>
                          </a:solidFill>
                        </a:rPr>
                        <a:t>Engage in pretend play around seasonal or festive events (e.g., role-play a birthday party or nativity scene).</a:t>
                      </a:r>
                    </a:p>
                    <a:p>
                      <a:pPr lvl="0" eaLnBrk="0" fontAlgn="base" hangingPunct="0">
                        <a:spcBef>
                          <a:spcPct val="0"/>
                        </a:spcBef>
                        <a:spcAft>
                          <a:spcPct val="0"/>
                        </a:spcAft>
                        <a:buClrTx/>
                        <a:buFontTx/>
                        <a:buNone/>
                      </a:pPr>
                      <a:r>
                        <a:rPr lang="en-GB" sz="900" dirty="0" smtClean="0">
                          <a:solidFill>
                            <a:schemeClr val="tx1"/>
                          </a:solidFill>
                        </a:rPr>
                        <a:t>Take part in shared experiences, such as preparing for a celebration or seasonal event.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p>
                      <a:pPr algn="ctr"/>
                      <a:endParaRPr lang="en-GB" sz="1050" kern="1200" baseline="0" dirty="0" smtClean="0">
                        <a:solidFill>
                          <a:schemeClr val="dk1"/>
                        </a:solidFill>
                        <a:latin typeface="+mn-lt"/>
                        <a:ea typeface="+mn-ea"/>
                        <a:cs typeface="+mn-cs"/>
                      </a:endParaRPr>
                    </a:p>
                    <a:p>
                      <a:pPr marL="0" indent="0">
                        <a:buFont typeface="Arial" panose="020B0604020202020204" pitchFamily="34" charset="0"/>
                        <a:buNone/>
                      </a:pPr>
                      <a:r>
                        <a:rPr lang="en-GB" sz="900" dirty="0" smtClean="0">
                          <a:solidFill>
                            <a:schemeClr val="tx1"/>
                          </a:solidFill>
                        </a:rPr>
                        <a:t>Learn new words from stories (e.g., “porridge,” “cottage,” “giant”).</a:t>
                      </a:r>
                    </a:p>
                    <a:p>
                      <a:pPr marL="0" indent="0">
                        <a:buFont typeface="Arial" panose="020B0604020202020204" pitchFamily="34" charset="0"/>
                        <a:buNone/>
                      </a:pPr>
                      <a:r>
                        <a:rPr lang="en-GB" sz="900" dirty="0" smtClean="0">
                          <a:solidFill>
                            <a:schemeClr val="tx1"/>
                          </a:solidFill>
                        </a:rPr>
                        <a:t>Respond to prompts like “Why did Goldilocks go into the house?” or “Why was the wolf angry?”</a:t>
                      </a:r>
                    </a:p>
                    <a:p>
                      <a:pPr marL="0" indent="0">
                        <a:buFont typeface="Arial" panose="020B0604020202020204" pitchFamily="34" charset="0"/>
                        <a:buNone/>
                      </a:pPr>
                      <a:r>
                        <a:rPr lang="en-GB" sz="900" dirty="0" smtClean="0">
                          <a:solidFill>
                            <a:schemeClr val="tx1"/>
                          </a:solidFill>
                        </a:rPr>
                        <a:t>Re-enact stories with puppets or small-world play.</a:t>
                      </a:r>
                    </a:p>
                    <a:p>
                      <a:pPr marL="0" indent="0">
                        <a:buFont typeface="Arial" panose="020B0604020202020204" pitchFamily="34" charset="0"/>
                        <a:buNone/>
                      </a:pPr>
                      <a:r>
                        <a:rPr lang="en-GB" sz="900" dirty="0" smtClean="0">
                          <a:solidFill>
                            <a:schemeClr val="tx1"/>
                          </a:solidFill>
                        </a:rPr>
                        <a:t>Understand the five key concepts about print (books have meaning, read left to right, etc.).</a:t>
                      </a:r>
                    </a:p>
                    <a:p>
                      <a:pPr marL="0" indent="0">
                        <a:buFont typeface="Arial" panose="020B0604020202020204" pitchFamily="34" charset="0"/>
                        <a:buNone/>
                      </a:pPr>
                      <a:r>
                        <a:rPr lang="en-GB" sz="900" dirty="0" smtClean="0">
                          <a:solidFill>
                            <a:schemeClr val="tx1"/>
                          </a:solidFill>
                        </a:rPr>
                        <a:t>Explore characters’ emotions: “How do you think the bears felt?”</a:t>
                      </a:r>
                    </a:p>
                    <a:p>
                      <a:pPr marL="0" indent="0">
                        <a:buFont typeface="Arial" panose="020B0604020202020204" pitchFamily="34" charset="0"/>
                        <a:buNone/>
                      </a:pPr>
                      <a:r>
                        <a:rPr lang="en-GB" sz="900" dirty="0" smtClean="0">
                          <a:solidFill>
                            <a:schemeClr val="tx1"/>
                          </a:solidFill>
                        </a:rPr>
                        <a:t>Join in with rhymes or songs linked to tales (e.g., </a:t>
                      </a:r>
                      <a:r>
                        <a:rPr lang="en-GB" sz="900" i="1" dirty="0" smtClean="0">
                          <a:solidFill>
                            <a:schemeClr val="tx1"/>
                          </a:solidFill>
                        </a:rPr>
                        <a:t>The Gingerbread Man</a:t>
                      </a:r>
                      <a:r>
                        <a:rPr lang="en-GB" sz="900" dirty="0" smtClean="0">
                          <a:solidFill>
                            <a:schemeClr val="tx1"/>
                          </a:solidFill>
                        </a:rPr>
                        <a:t>).</a:t>
                      </a:r>
                    </a:p>
                    <a:p>
                      <a:pPr algn="ctr"/>
                      <a:r>
                        <a:rPr lang="en-GB" sz="1050" kern="1200" baseline="0" dirty="0" smtClean="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smtClean="0">
                          <a:solidFill>
                            <a:schemeClr val="dk1"/>
                          </a:solidFill>
                          <a:latin typeface="+mn-lt"/>
                          <a:ea typeface="+mn-ea"/>
                          <a:cs typeface="+mn-cs"/>
                        </a:rPr>
                        <a:t>New Life</a:t>
                      </a:r>
                    </a:p>
                    <a:p>
                      <a:pPr marL="0" lvl="0" indent="0">
                        <a:buClr>
                          <a:srgbClr val="002060"/>
                        </a:buClr>
                        <a:buSzPts val="1100"/>
                        <a:buFont typeface="Arial"/>
                        <a:buNone/>
                      </a:pPr>
                      <a:r>
                        <a:rPr lang="en-GB" sz="900" dirty="0" smtClean="0">
                          <a:solidFill>
                            <a:schemeClr val="tx1"/>
                          </a:solidFill>
                          <a:latin typeface="+mn-lt"/>
                        </a:rPr>
                        <a:t>Talk about what they see, using a wide vocabulary (e.g. changes in living things, growing seeds, hatching eggs).</a:t>
                      </a:r>
                    </a:p>
                    <a:p>
                      <a:pPr marL="0" lvl="0" indent="0">
                        <a:buClr>
                          <a:srgbClr val="002060"/>
                        </a:buClr>
                        <a:buSzPts val="1100"/>
                        <a:buFont typeface="Arial"/>
                        <a:buNone/>
                      </a:pPr>
                      <a:r>
                        <a:rPr lang="en-GB" sz="900" dirty="0" smtClean="0">
                          <a:solidFill>
                            <a:schemeClr val="tx1"/>
                          </a:solidFill>
                          <a:latin typeface="+mn-lt"/>
                        </a:rPr>
                        <a:t>Explore how things grow and change over time (e.g. watching caterpillars become butterflies or seeds sprouting).</a:t>
                      </a:r>
                    </a:p>
                    <a:p>
                      <a:pPr marL="0" lvl="0" indent="0">
                        <a:buClr>
                          <a:srgbClr val="002060"/>
                        </a:buClr>
                        <a:buSzPts val="1100"/>
                        <a:buFont typeface="Arial"/>
                        <a:buNone/>
                      </a:pPr>
                      <a:r>
                        <a:rPr lang="en-US" altLang="en-US" sz="900" dirty="0" smtClean="0">
                          <a:solidFill>
                            <a:schemeClr val="tx1"/>
                          </a:solidFill>
                          <a:latin typeface="+mn-lt"/>
                        </a:rPr>
                        <a:t>Use talk to connect ideas and explain    what is happening (e.g. "The chick is coming out of the egg").</a:t>
                      </a:r>
                    </a:p>
                    <a:p>
                      <a:pPr marL="0" lvl="0" indent="0">
                        <a:buClr>
                          <a:srgbClr val="002060"/>
                        </a:buClr>
                        <a:buSzPts val="1100"/>
                        <a:buFont typeface="Arial"/>
                        <a:buNone/>
                      </a:pPr>
                      <a:r>
                        <a:rPr lang="en-US" altLang="en-US" sz="900" dirty="0" smtClean="0">
                          <a:solidFill>
                            <a:schemeClr val="tx1"/>
                          </a:solidFill>
                          <a:latin typeface="+mn-lt"/>
                        </a:rPr>
                        <a:t>Learn and use new vocabulary related to life cycles, growth, and care (e.g. seed, chick, lamb, grow, change, baby).</a:t>
                      </a:r>
                    </a:p>
                    <a:p>
                      <a:pPr marL="0" lvl="0" indent="0">
                        <a:buClr>
                          <a:srgbClr val="002060"/>
                        </a:buClr>
                        <a:buSzPts val="1100"/>
                        <a:buFont typeface="Arial"/>
                        <a:buNone/>
                      </a:pPr>
                      <a:r>
                        <a:rPr lang="en-GB" sz="900" dirty="0" smtClean="0">
                          <a:solidFill>
                            <a:schemeClr val="tx1"/>
                          </a:solidFill>
                          <a:latin typeface="+mn-lt"/>
                        </a:rPr>
                        <a:t>Show understanding and concern for others, including living things (e.g. handling caterpillars gently, watering plants).</a:t>
                      </a:r>
                      <a:endParaRPr lang="en-US" altLang="en-US" sz="9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u="sng" dirty="0" smtClean="0">
                          <a:solidFill>
                            <a:schemeClr val="tx1"/>
                          </a:solidFill>
                          <a:latin typeface="+mn-lt"/>
                          <a:cs typeface="Amatic SC" panose="00000500000000000000" pitchFamily="2" charset="-79"/>
                        </a:rPr>
                        <a:t>Superheroes/People</a:t>
                      </a:r>
                      <a:r>
                        <a:rPr lang="en-US" sz="1050" b="1" u="sng" baseline="0" dirty="0" smtClean="0">
                          <a:solidFill>
                            <a:schemeClr val="tx1"/>
                          </a:solidFill>
                          <a:latin typeface="+mn-lt"/>
                          <a:cs typeface="Amatic SC" panose="00000500000000000000" pitchFamily="2" charset="-79"/>
                        </a:rPr>
                        <a:t> Who Help Us</a:t>
                      </a:r>
                    </a:p>
                    <a:p>
                      <a:pPr marL="0" marR="0" lvl="0" indent="0" algn="l" rtl="0">
                        <a:spcBef>
                          <a:spcPts val="0"/>
                        </a:spcBef>
                        <a:spcAft>
                          <a:spcPts val="0"/>
                        </a:spcAft>
                        <a:buClr>
                          <a:srgbClr val="002060"/>
                        </a:buClr>
                        <a:buSzPts val="1100"/>
                        <a:buFont typeface="Arial"/>
                        <a:buNone/>
                      </a:pPr>
                      <a:r>
                        <a:rPr lang="en-GB" sz="900" dirty="0" smtClean="0">
                          <a:solidFill>
                            <a:schemeClr val="tx1"/>
                          </a:solidFill>
                          <a:latin typeface="+mn-lt"/>
                          <a:ea typeface="Arial"/>
                          <a:cs typeface="Arial"/>
                          <a:sym typeface="Arial"/>
                        </a:rPr>
                        <a:t>Name and talk about who helps them around school.</a:t>
                      </a:r>
                      <a:endParaRPr lang="en-GB" sz="900" dirty="0" smtClean="0">
                        <a:solidFill>
                          <a:schemeClr val="tx1"/>
                        </a:solidFill>
                        <a:latin typeface="+mn-lt"/>
                      </a:endParaRPr>
                    </a:p>
                    <a:p>
                      <a:pPr marL="0" marR="0" lvl="0" indent="0" algn="l" rtl="0">
                        <a:spcBef>
                          <a:spcPts val="0"/>
                        </a:spcBef>
                        <a:spcAft>
                          <a:spcPts val="0"/>
                        </a:spcAft>
                        <a:buClr>
                          <a:srgbClr val="002060"/>
                        </a:buClr>
                        <a:buSzPts val="1100"/>
                        <a:buFont typeface="Arial"/>
                        <a:buNone/>
                      </a:pPr>
                      <a:r>
                        <a:rPr lang="en-GB" sz="900" dirty="0" smtClean="0">
                          <a:solidFill>
                            <a:schemeClr val="tx1"/>
                          </a:solidFill>
                          <a:latin typeface="+mn-lt"/>
                          <a:ea typeface="Arial"/>
                          <a:cs typeface="Arial"/>
                          <a:sym typeface="Arial"/>
                        </a:rPr>
                        <a:t>Name some places around school e.g. office.</a:t>
                      </a:r>
                      <a:endParaRPr lang="en-GB" sz="900" dirty="0" smtClean="0">
                        <a:solidFill>
                          <a:schemeClr val="tx1"/>
                        </a:solidFill>
                        <a:latin typeface="+mn-lt"/>
                      </a:endParaRPr>
                    </a:p>
                    <a:p>
                      <a:pPr marL="0" marR="0" lvl="0" indent="0" algn="l" rtl="0">
                        <a:spcBef>
                          <a:spcPts val="0"/>
                        </a:spcBef>
                        <a:spcAft>
                          <a:spcPts val="0"/>
                        </a:spcAft>
                        <a:buClr>
                          <a:srgbClr val="002060"/>
                        </a:buClr>
                        <a:buSzPts val="1100"/>
                        <a:buFont typeface="Arial"/>
                        <a:buNone/>
                      </a:pPr>
                      <a:r>
                        <a:rPr lang="en-GB" altLang="en-US" sz="900" dirty="0" smtClean="0">
                          <a:solidFill>
                            <a:schemeClr val="tx1"/>
                          </a:solidFill>
                          <a:latin typeface="+mn-lt"/>
                        </a:rPr>
                        <a:t>Use talk to organise play and share ideas (e.g. role-playing being the teacher or cleaner).</a:t>
                      </a:r>
                    </a:p>
                    <a:p>
                      <a:pPr marL="0" lvl="0" indent="0">
                        <a:buClr>
                          <a:srgbClr val="002060"/>
                        </a:buClr>
                        <a:buSzPts val="1100"/>
                        <a:buFont typeface="Arial"/>
                        <a:buNone/>
                      </a:pPr>
                      <a:r>
                        <a:rPr lang="en-GB" altLang="en-US" sz="900" dirty="0" smtClean="0">
                          <a:solidFill>
                            <a:schemeClr val="tx1"/>
                          </a:solidFill>
                          <a:latin typeface="+mn-lt"/>
                        </a:rPr>
                        <a:t>Begin to understand the roles of adults in their school (e.g. “The caretaker fixes things”).</a:t>
                      </a:r>
                    </a:p>
                    <a:p>
                      <a:pPr marL="0" lvl="0" indent="0">
                        <a:buClr>
                          <a:srgbClr val="002060"/>
                        </a:buClr>
                        <a:buSzPts val="1100"/>
                        <a:buFont typeface="Arial"/>
                        <a:buNone/>
                      </a:pPr>
                      <a:r>
                        <a:rPr lang="en-GB" altLang="en-US" sz="900" dirty="0" smtClean="0">
                          <a:solidFill>
                            <a:schemeClr val="tx1"/>
                          </a:solidFill>
                          <a:latin typeface="+mn-lt"/>
                        </a:rPr>
                        <a:t>Recognise and talk about print in the environment related to school helpers (e.g. name tags, signs like “Office” or “Toilets”).</a:t>
                      </a:r>
                    </a:p>
                    <a:p>
                      <a:pPr marL="0" lvl="0" indent="0">
                        <a:buClr>
                          <a:srgbClr val="002060"/>
                        </a:buClr>
                        <a:buSzPts val="1100"/>
                        <a:buFont typeface="Arial"/>
                        <a:buNone/>
                      </a:pPr>
                      <a:r>
                        <a:rPr lang="en-GB" altLang="en-US" sz="900" dirty="0" smtClean="0">
                          <a:solidFill>
                            <a:schemeClr val="tx1"/>
                          </a:solidFill>
                          <a:latin typeface="+mn-lt"/>
                        </a:rPr>
                        <a:t>Begin to mark-make with meaning — e.g. pretend writing lists like the cook or notes like the teacher.</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u="sng" dirty="0" smtClean="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b="1" u="sng" kern="1200" baseline="0" dirty="0" smtClean="0">
                          <a:solidFill>
                            <a:schemeClr val="dk1"/>
                          </a:solidFill>
                          <a:effectLst/>
                          <a:latin typeface="+mn-lt"/>
                          <a:ea typeface="+mn-ea"/>
                          <a:cs typeface="+mn-cs"/>
                        </a:rPr>
                        <a:t>Transport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rtl="0">
                        <a:spcBef>
                          <a:spcPts val="0"/>
                        </a:spcBef>
                        <a:spcAft>
                          <a:spcPts val="0"/>
                        </a:spcAft>
                        <a:buClr>
                          <a:srgbClr val="002060"/>
                        </a:buClr>
                        <a:buSzPts val="1100"/>
                        <a:buFont typeface="Arial"/>
                        <a:buNone/>
                      </a:pPr>
                      <a:r>
                        <a:rPr lang="en-GB" sz="900" dirty="0" smtClean="0">
                          <a:solidFill>
                            <a:schemeClr val="tx1"/>
                          </a:solidFill>
                          <a:latin typeface="+mn-lt"/>
                          <a:ea typeface="Arial"/>
                          <a:cs typeface="Arial"/>
                          <a:sym typeface="Arial"/>
                        </a:rPr>
                        <a:t>Name different forms of transport e.g. car, bus, train, boat, aeroplane; and the different parts they have e.g. door, window, wheel, engine.</a:t>
                      </a:r>
                      <a:endParaRPr lang="en-GB" sz="900" dirty="0" smtClean="0">
                        <a:solidFill>
                          <a:schemeClr val="tx1"/>
                        </a:solidFill>
                        <a:latin typeface="+mn-lt"/>
                      </a:endParaRPr>
                    </a:p>
                    <a:p>
                      <a:pPr marL="0" marR="0" lvl="0" indent="0" algn="l" rtl="0">
                        <a:spcBef>
                          <a:spcPts val="0"/>
                        </a:spcBef>
                        <a:spcAft>
                          <a:spcPts val="0"/>
                        </a:spcAft>
                        <a:buClr>
                          <a:srgbClr val="002060"/>
                        </a:buClr>
                        <a:buSzPts val="1100"/>
                        <a:buFont typeface="Arial"/>
                        <a:buNone/>
                      </a:pPr>
                      <a:r>
                        <a:rPr lang="en-GB" sz="900" dirty="0" smtClean="0">
                          <a:solidFill>
                            <a:schemeClr val="tx1"/>
                          </a:solidFill>
                          <a:latin typeface="+mn-lt"/>
                          <a:ea typeface="Arial"/>
                          <a:cs typeface="Arial"/>
                          <a:sym typeface="Arial"/>
                        </a:rPr>
                        <a:t>Sort transport into those that fly in the sky, those that go through the water and those that go across the land. </a:t>
                      </a:r>
                      <a:endParaRPr lang="en-GB" sz="900" dirty="0" smtClean="0">
                        <a:solidFill>
                          <a:schemeClr val="tx1"/>
                        </a:solidFill>
                        <a:latin typeface="+mn-lt"/>
                      </a:endParaRPr>
                    </a:p>
                    <a:p>
                      <a:pPr marL="0" lvl="0" indent="0">
                        <a:buClr>
                          <a:srgbClr val="002060"/>
                        </a:buClr>
                        <a:buSzPts val="1100"/>
                        <a:buFont typeface="Arial"/>
                        <a:buNone/>
                      </a:pPr>
                      <a:r>
                        <a:rPr lang="en-GB" sz="900" dirty="0" smtClean="0">
                          <a:solidFill>
                            <a:schemeClr val="tx1"/>
                          </a:solidFill>
                          <a:latin typeface="+mn-lt"/>
                        </a:rPr>
                        <a:t>Talk about experiences of travelling or seeing vehicles in the environment.</a:t>
                      </a:r>
                    </a:p>
                    <a:p>
                      <a:pPr marL="0" lvl="0" indent="0">
                        <a:buClr>
                          <a:srgbClr val="002060"/>
                        </a:buClr>
                        <a:buSzPts val="1100"/>
                        <a:buFont typeface="Arial"/>
                        <a:buNone/>
                      </a:pPr>
                      <a:r>
                        <a:rPr lang="en-GB" sz="900" dirty="0" smtClean="0">
                          <a:solidFill>
                            <a:schemeClr val="tx1"/>
                          </a:solidFill>
                          <a:latin typeface="+mn-lt"/>
                        </a:rPr>
                        <a:t>Begin to understand basic differences between land, sea, and air transport.</a:t>
                      </a:r>
                    </a:p>
                    <a:p>
                      <a:pPr marL="0" lvl="0" indent="0">
                        <a:buClr>
                          <a:srgbClr val="002060"/>
                        </a:buClr>
                        <a:buSzPts val="1100"/>
                        <a:buFont typeface="Arial"/>
                        <a:buNone/>
                      </a:pPr>
                      <a:r>
                        <a:rPr lang="en-GB" sz="900" dirty="0" smtClean="0">
                          <a:solidFill>
                            <a:schemeClr val="tx1"/>
                          </a:solidFill>
                          <a:latin typeface="+mn-lt"/>
                        </a:rPr>
                        <a:t>Begin to mark-make with meaning — e.g. drawing a car, making maps, or writing pretend tickets.</a:t>
                      </a:r>
                    </a:p>
                    <a:p>
                      <a:pPr marL="0" lvl="0" indent="0">
                        <a:buClr>
                          <a:srgbClr val="002060"/>
                        </a:buClr>
                        <a:buSzPts val="1100"/>
                        <a:buFont typeface="Arial"/>
                        <a:buNone/>
                      </a:pPr>
                      <a:r>
                        <a:rPr lang="en-GB" altLang="en-US" sz="900" dirty="0" smtClean="0">
                          <a:solidFill>
                            <a:schemeClr val="tx1"/>
                          </a:solidFill>
                          <a:latin typeface="+mn-lt"/>
                        </a:rPr>
                        <a:t>Use creative materials to make models or pictures of vehicles (e.g. junk modelling cars or boats).</a:t>
                      </a:r>
                    </a:p>
                    <a:p>
                      <a:pPr marL="0" lvl="0" indent="0">
                        <a:buClr>
                          <a:srgbClr val="002060"/>
                        </a:buClr>
                        <a:buSzPts val="1100"/>
                        <a:buFont typeface="Arial"/>
                        <a:buNone/>
                      </a:pPr>
                      <a:r>
                        <a:rPr lang="en-GB" altLang="en-US" sz="900" dirty="0" smtClean="0">
                          <a:solidFill>
                            <a:schemeClr val="tx1"/>
                          </a:solidFill>
                          <a:latin typeface="+mn-lt"/>
                        </a:rPr>
                        <a:t>Role-play journeys and transport-related scenarios (e.g. airport, garage, train station).</a:t>
                      </a:r>
                    </a:p>
                    <a:p>
                      <a:pPr>
                        <a:lnSpc>
                          <a:spcPct val="107000"/>
                        </a:lnSpc>
                        <a:spcAft>
                          <a:spcPts val="800"/>
                        </a:spcAft>
                      </a:pPr>
                      <a:r>
                        <a:rPr lang="en-GB" sz="1100" b="1"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375601">
                <a:tc>
                  <a:txBody>
                    <a:bodyPr/>
                    <a:lstStyle/>
                    <a:p>
                      <a:pPr algn="ctr"/>
                      <a:r>
                        <a:rPr lang="en-US" sz="2400" b="1" dirty="0" smtClean="0">
                          <a:latin typeface="Amatic SC" panose="00000500000000000000" pitchFamily="2" charset="-79"/>
                          <a:cs typeface="Amatic SC" panose="00000500000000000000" pitchFamily="2" charset="-79"/>
                        </a:rPr>
                        <a:t>Quality </a:t>
                      </a:r>
                      <a:r>
                        <a:rPr lang="en-US" sz="2400" b="1" dirty="0">
                          <a:latin typeface="Amatic SC" panose="00000500000000000000" pitchFamily="2" charset="-79"/>
                          <a:cs typeface="Amatic SC" panose="00000500000000000000" pitchFamily="2" charset="-79"/>
                        </a:rPr>
                        <a:t>Texts and </a:t>
                      </a:r>
                    </a:p>
                    <a:p>
                      <a:pPr algn="ctr"/>
                      <a:r>
                        <a:rPr lang="en-US" sz="2400" b="1" dirty="0">
                          <a:latin typeface="Amatic SC" panose="00000500000000000000" pitchFamily="2" charset="-79"/>
                          <a:cs typeface="Amatic SC" panose="00000500000000000000" pitchFamily="2" charset="-79"/>
                        </a:rPr>
                        <a:t>‘old favourites’ </a:t>
                      </a:r>
                      <a:endParaRPr lang="en-GB" sz="2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chemeClr val="tx1"/>
                          </a:solidFill>
                          <a:latin typeface="+mn-lt"/>
                          <a:cs typeface="RM Typerighter old" panose="00000400000000000000" pitchFamily="2" charset="-79"/>
                        </a:rPr>
                        <a:t>The </a:t>
                      </a:r>
                      <a:r>
                        <a:rPr lang="en-US" sz="900" dirty="0">
                          <a:solidFill>
                            <a:schemeClr val="tx1"/>
                          </a:solidFill>
                          <a:latin typeface="+mn-lt"/>
                          <a:cs typeface="RM Typerighter old" panose="00000400000000000000" pitchFamily="2" charset="-79"/>
                        </a:rPr>
                        <a:t>Colour Monster</a:t>
                      </a:r>
                    </a:p>
                    <a:p>
                      <a:pPr algn="ctr"/>
                      <a:r>
                        <a:rPr lang="en-GB" sz="900" dirty="0" smtClean="0">
                          <a:solidFill>
                            <a:schemeClr val="tx1"/>
                          </a:solidFill>
                          <a:latin typeface="+mn-lt"/>
                          <a:cs typeface="RM Typerighter old" panose="00000400000000000000" pitchFamily="2" charset="-79"/>
                        </a:rPr>
                        <a:t>My Mum</a:t>
                      </a:r>
                      <a:r>
                        <a:rPr lang="en-GB" sz="900" baseline="0" dirty="0" smtClean="0">
                          <a:solidFill>
                            <a:schemeClr val="tx1"/>
                          </a:solidFill>
                          <a:latin typeface="+mn-lt"/>
                          <a:cs typeface="RM Typerighter old" panose="00000400000000000000" pitchFamily="2" charset="-79"/>
                        </a:rPr>
                        <a:t> is Fantastic</a:t>
                      </a:r>
                      <a:r>
                        <a:rPr lang="en-GB" sz="900" dirty="0" smtClean="0">
                          <a:solidFill>
                            <a:schemeClr val="tx1"/>
                          </a:solidFill>
                          <a:latin typeface="+mn-lt"/>
                          <a:cs typeface="RM Typerighter old" panose="00000400000000000000" pitchFamily="2" charset="-79"/>
                        </a:rPr>
                        <a:t>!</a:t>
                      </a:r>
                    </a:p>
                    <a:p>
                      <a:pPr algn="ctr"/>
                      <a:r>
                        <a:rPr lang="en-GB" sz="900" dirty="0" smtClean="0">
                          <a:solidFill>
                            <a:schemeClr val="tx1"/>
                          </a:solidFill>
                          <a:latin typeface="+mn-lt"/>
                          <a:cs typeface="RM Typerighter old" panose="00000400000000000000" pitchFamily="2" charset="-79"/>
                        </a:rPr>
                        <a:t>All are welcome!</a:t>
                      </a:r>
                    </a:p>
                    <a:p>
                      <a:pPr algn="ctr"/>
                      <a:r>
                        <a:rPr lang="en-GB" sz="900" dirty="0" smtClean="0">
                          <a:solidFill>
                            <a:schemeClr val="tx1"/>
                          </a:solidFill>
                          <a:latin typeface="+mn-lt"/>
                          <a:cs typeface="RM Typerighter old" panose="00000400000000000000" pitchFamily="2" charset="-79"/>
                        </a:rPr>
                        <a:t>Incy Wincy Spider</a:t>
                      </a:r>
                    </a:p>
                    <a:p>
                      <a:pPr algn="ctr"/>
                      <a:r>
                        <a:rPr lang="en-GB" sz="900" dirty="0" smtClean="0">
                          <a:solidFill>
                            <a:schemeClr val="tx1"/>
                          </a:solidFill>
                          <a:latin typeface="+mn-lt"/>
                          <a:cs typeface="RM Typerighter old" panose="00000400000000000000" pitchFamily="2" charset="-79"/>
                        </a:rPr>
                        <a:t>Twinkle</a:t>
                      </a:r>
                      <a:r>
                        <a:rPr lang="en-GB" sz="900" baseline="0" dirty="0" smtClean="0">
                          <a:solidFill>
                            <a:schemeClr val="tx1"/>
                          </a:solidFill>
                          <a:latin typeface="+mn-lt"/>
                          <a:cs typeface="RM Typerighter old" panose="00000400000000000000" pitchFamily="2" charset="-79"/>
                        </a:rPr>
                        <a:t> Twinkle Little star</a:t>
                      </a:r>
                      <a:endParaRPr lang="en-US" sz="900" dirty="0">
                        <a:solidFill>
                          <a:schemeClr val="tx1"/>
                        </a:solidFill>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chemeClr val="tx1"/>
                          </a:solidFill>
                          <a:latin typeface="+mn-lt"/>
                          <a:cs typeface="RM Typerighter old" panose="00000400000000000000" pitchFamily="2" charset="-79"/>
                        </a:rPr>
                        <a:t>We’re going on a bear hunt</a:t>
                      </a:r>
                      <a:endParaRPr lang="en-US" sz="900"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chemeClr val="tx1"/>
                          </a:solidFill>
                          <a:latin typeface="+mn-lt"/>
                          <a:cs typeface="RM Typerighter old" panose="00000400000000000000" pitchFamily="2" charset="-79"/>
                        </a:rPr>
                        <a:t>Christmas </a:t>
                      </a:r>
                      <a:r>
                        <a:rPr lang="en-US" sz="900" dirty="0">
                          <a:solidFill>
                            <a:schemeClr val="tx1"/>
                          </a:solidFill>
                          <a:latin typeface="+mn-lt"/>
                          <a:cs typeface="RM Typerighter old" panose="00000400000000000000" pitchFamily="2" charset="-79"/>
                        </a:rPr>
                        <a:t>Story / Nativity </a:t>
                      </a:r>
                      <a:endParaRPr lang="en-GB" sz="900" dirty="0" smtClean="0">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latin typeface="+mn-lt"/>
                        </a:rPr>
                        <a:t>Owl babies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solidFill>
                            <a:schemeClr val="tx1"/>
                          </a:solidFill>
                          <a:latin typeface="+mn-lt"/>
                          <a:cs typeface="RM Typerighter old" panose="00000400000000000000" pitchFamily="2" charset="-79"/>
                        </a:rPr>
                        <a:t>The</a:t>
                      </a:r>
                      <a:r>
                        <a:rPr lang="en-GB" sz="900" baseline="0" dirty="0" smtClean="0">
                          <a:solidFill>
                            <a:schemeClr val="tx1"/>
                          </a:solidFill>
                          <a:latin typeface="+mn-lt"/>
                          <a:cs typeface="RM Typerighter old" panose="00000400000000000000" pitchFamily="2" charset="-79"/>
                        </a:rPr>
                        <a:t> Prickly Hedgehog</a:t>
                      </a:r>
                      <a:r>
                        <a:rPr lang="en-GB" sz="900" dirty="0" smtClean="0">
                          <a:solidFill>
                            <a:schemeClr val="tx1"/>
                          </a:solidFill>
                          <a:latin typeface="+mn-lt"/>
                          <a:cs typeface="RM Typerighter old" panose="00000400000000000000" pitchFamily="2" charset="-79"/>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solidFill>
                            <a:schemeClr val="tx1"/>
                          </a:solidFill>
                          <a:latin typeface="+mn-lt"/>
                          <a:cs typeface="RM Typerighter old" panose="00000400000000000000" pitchFamily="2" charset="-79"/>
                        </a:rPr>
                        <a:t>Stickman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solidFill>
                            <a:schemeClr val="tx1"/>
                          </a:solidFill>
                          <a:latin typeface="+mn-lt"/>
                          <a:cs typeface="RM Typerighter old" panose="00000400000000000000" pitchFamily="2" charset="-79"/>
                        </a:rPr>
                        <a:t>Where’s my teddy? </a:t>
                      </a:r>
                      <a:endParaRPr lang="en-US" sz="900"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900" kern="1200" baseline="0" dirty="0" smtClean="0">
                          <a:solidFill>
                            <a:schemeClr val="dk1"/>
                          </a:solidFill>
                          <a:latin typeface="+mn-lt"/>
                          <a:ea typeface="+mn-ea"/>
                          <a:cs typeface="+mn-cs"/>
                        </a:rPr>
                        <a:t>Goldilocks and the three bears</a:t>
                      </a:r>
                    </a:p>
                    <a:p>
                      <a:pPr algn="ctr"/>
                      <a:r>
                        <a:rPr lang="en-GB" sz="900" kern="1200" baseline="0" dirty="0" smtClean="0">
                          <a:solidFill>
                            <a:schemeClr val="dk1"/>
                          </a:solidFill>
                          <a:latin typeface="+mn-lt"/>
                          <a:ea typeface="+mn-ea"/>
                          <a:cs typeface="+mn-cs"/>
                        </a:rPr>
                        <a:t>The Gingerbread Man</a:t>
                      </a:r>
                    </a:p>
                    <a:p>
                      <a:pPr algn="ctr"/>
                      <a:r>
                        <a:rPr lang="en-GB" sz="900" kern="1200" baseline="0" dirty="0" smtClean="0">
                          <a:solidFill>
                            <a:schemeClr val="dk1"/>
                          </a:solidFill>
                          <a:latin typeface="+mn-lt"/>
                          <a:ea typeface="+mn-ea"/>
                          <a:cs typeface="+mn-cs"/>
                        </a:rPr>
                        <a:t>Jack and the beanstalk</a:t>
                      </a:r>
                    </a:p>
                    <a:p>
                      <a:pPr algn="ctr"/>
                      <a:r>
                        <a:rPr lang="en-GB" sz="900" kern="1200" baseline="0" dirty="0" smtClean="0">
                          <a:solidFill>
                            <a:schemeClr val="dk1"/>
                          </a:solidFill>
                          <a:latin typeface="+mn-lt"/>
                          <a:ea typeface="+mn-ea"/>
                          <a:cs typeface="+mn-cs"/>
                        </a:rPr>
                        <a:t>Little red riding hood</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dirty="0">
                        <a:solidFill>
                          <a:schemeClr val="tx1"/>
                        </a:solidFill>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solidFill>
                            <a:schemeClr val="tx1"/>
                          </a:solidFill>
                          <a:latin typeface="+mn-lt"/>
                          <a:cs typeface="RM Typerighter old" panose="00000400000000000000" pitchFamily="2" charset="-79"/>
                        </a:rPr>
                        <a:t>Sonny’s Wonderful Wellies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latin typeface="+mn-lt"/>
                          <a:ea typeface="+mn-ea"/>
                          <a:cs typeface="RM Typerighter old" panose="00000400000000000000" pitchFamily="2" charset="-79"/>
                        </a:rPr>
                        <a:t>Jasper and the beanstalk</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latin typeface="+mn-lt"/>
                          <a:ea typeface="+mn-ea"/>
                          <a:cs typeface="RM Typerighter old" panose="00000400000000000000" pitchFamily="2" charset="-79"/>
                        </a:rPr>
                        <a:t>Titch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latin typeface="+mn-lt"/>
                          <a:ea typeface="+mn-ea"/>
                          <a:cs typeface="RM Typerighter old" panose="00000400000000000000" pitchFamily="2" charset="-79"/>
                        </a:rPr>
                        <a:t>The Easter Story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kern="1200" dirty="0" smtClean="0">
                          <a:solidFill>
                            <a:schemeClr val="tx1"/>
                          </a:solidFill>
                          <a:latin typeface="+mn-lt"/>
                          <a:ea typeface="+mn-ea"/>
                          <a:cs typeface="RM Typerighter old" panose="00000400000000000000" pitchFamily="2" charset="-79"/>
                        </a:rPr>
                        <a:t>Six Little Chicks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effectLst/>
                          <a:latin typeface="+mn-lt"/>
                          <a:ea typeface="Calibri" panose="020F0502020204030204" pitchFamily="34" charset="0"/>
                          <a:cs typeface="Times New Roman" panose="02020603050405020304" pitchFamily="18" charset="0"/>
                        </a:rPr>
                        <a:t>The Very Hungry Caterpillar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chemeClr val="tx1"/>
                          </a:solidFill>
                          <a:latin typeface="+mn-lt"/>
                          <a:cs typeface="Amatic SC" panose="00000500000000000000" pitchFamily="2" charset="-79"/>
                        </a:rPr>
                        <a:t>Busy People –</a:t>
                      </a:r>
                      <a:r>
                        <a:rPr lang="en-US" sz="900" baseline="0" dirty="0" smtClean="0">
                          <a:solidFill>
                            <a:schemeClr val="tx1"/>
                          </a:solidFill>
                          <a:latin typeface="+mn-lt"/>
                          <a:cs typeface="Amatic SC" panose="00000500000000000000" pitchFamily="2" charset="-79"/>
                        </a:rPr>
                        <a:t> Teacher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dirty="0" smtClean="0">
                          <a:solidFill>
                            <a:schemeClr val="tx1"/>
                          </a:solidFill>
                          <a:latin typeface="+mn-lt"/>
                          <a:cs typeface="Amatic SC" panose="00000500000000000000" pitchFamily="2" charset="-79"/>
                        </a:rPr>
                        <a:t>Hey there! What’s your superpower?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dirty="0" smtClean="0">
                          <a:solidFill>
                            <a:schemeClr val="tx1"/>
                          </a:solidFill>
                          <a:latin typeface="+mn-lt"/>
                          <a:cs typeface="Amatic SC" panose="00000500000000000000" pitchFamily="2" charset="-79"/>
                        </a:rPr>
                        <a:t>Clive is a teacher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dirty="0" smtClean="0">
                          <a:solidFill>
                            <a:schemeClr val="tx1"/>
                          </a:solidFill>
                          <a:latin typeface="+mn-lt"/>
                          <a:cs typeface="Amatic SC" panose="00000500000000000000" pitchFamily="2" charset="-79"/>
                        </a:rPr>
                        <a:t>People in Education </a:t>
                      </a:r>
                      <a:endParaRPr lang="en-US" sz="900" dirty="0" smtClean="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chemeClr val="tx1"/>
                          </a:solidFill>
                          <a:latin typeface="+mn-lt"/>
                          <a:cs typeface="RM Typerighter old" panose="00000400000000000000" pitchFamily="2" charset="-79"/>
                        </a:rPr>
                        <a:t>The Train Ride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chemeClr val="tx1"/>
                          </a:solidFill>
                          <a:latin typeface="+mn-lt"/>
                          <a:cs typeface="RM Typerighter old" panose="00000400000000000000" pitchFamily="2" charset="-79"/>
                        </a:rPr>
                        <a:t>The Naughty</a:t>
                      </a:r>
                      <a:r>
                        <a:rPr lang="en-US" sz="900" baseline="0" dirty="0" smtClean="0">
                          <a:solidFill>
                            <a:schemeClr val="tx1"/>
                          </a:solidFill>
                          <a:latin typeface="+mn-lt"/>
                          <a:cs typeface="RM Typerighter old" panose="00000400000000000000" pitchFamily="2" charset="-79"/>
                        </a:rPr>
                        <a:t> Bus</a:t>
                      </a:r>
                      <a:endParaRPr lang="en-US" sz="900" dirty="0" smtClean="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chemeClr val="tx1"/>
                          </a:solidFill>
                          <a:latin typeface="+mn-lt"/>
                          <a:cs typeface="RM Typerighter old" panose="00000400000000000000" pitchFamily="2" charset="-79"/>
                        </a:rPr>
                        <a:t>10</a:t>
                      </a:r>
                      <a:r>
                        <a:rPr lang="en-US" sz="900" baseline="0" dirty="0" smtClean="0">
                          <a:solidFill>
                            <a:schemeClr val="tx1"/>
                          </a:solidFill>
                          <a:latin typeface="+mn-lt"/>
                          <a:cs typeface="RM Typerighter old" panose="00000400000000000000" pitchFamily="2" charset="-79"/>
                        </a:rPr>
                        <a:t> little pirates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aseline="0" dirty="0" smtClean="0">
                          <a:solidFill>
                            <a:schemeClr val="tx1"/>
                          </a:solidFill>
                          <a:latin typeface="+mn-lt"/>
                          <a:cs typeface="RM Typerighter old" panose="00000400000000000000" pitchFamily="2" charset="-79"/>
                        </a:rPr>
                        <a:t>Billy’s Bucket</a:t>
                      </a:r>
                    </a:p>
                    <a:p>
                      <a:pPr>
                        <a:lnSpc>
                          <a:spcPct val="107000"/>
                        </a:lnSpc>
                        <a:spcAft>
                          <a:spcPts val="0"/>
                        </a:spcAft>
                      </a:pPr>
                      <a:endParaRPr lang="en-GB" sz="9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507345316"/>
                  </a:ext>
                </a:extLst>
              </a:tr>
              <a:tr h="1245256">
                <a:tc>
                  <a:txBody>
                    <a:bodyPr/>
                    <a:lstStyle/>
                    <a:p>
                      <a:pPr algn="ctr"/>
                      <a:r>
                        <a:rPr lang="en-US" sz="2000" b="1" dirty="0">
                          <a:latin typeface="Amatic SC" panose="00000500000000000000" pitchFamily="2" charset="-79"/>
                          <a:cs typeface="Amatic SC" panose="00000500000000000000" pitchFamily="2" charset="-79"/>
                        </a:rPr>
                        <a:t>‘Wow’ moments / </a:t>
                      </a:r>
                      <a:r>
                        <a:rPr lang="en-US" sz="2000" b="1" dirty="0">
                          <a:solidFill>
                            <a:srgbClr val="0070C0"/>
                          </a:solidFill>
                          <a:latin typeface="Amatic SC" panose="00000500000000000000" pitchFamily="2" charset="-79"/>
                          <a:cs typeface="Amatic SC" panose="00000500000000000000" pitchFamily="2" charset="-79"/>
                        </a:rPr>
                        <a:t>Enrichment Weeks </a:t>
                      </a:r>
                      <a:endParaRPr lang="en-GB" sz="2000" b="1" dirty="0">
                        <a:solidFill>
                          <a:srgbClr val="0070C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15000"/>
                        </a:lnSpc>
                        <a:spcAft>
                          <a:spcPts val="0"/>
                        </a:spcAft>
                      </a:pPr>
                      <a:r>
                        <a:rPr lang="en-US" sz="900" dirty="0" smtClean="0">
                          <a:effectLst/>
                          <a:latin typeface="+mn-lt"/>
                          <a:ea typeface="Calibri" panose="020F0502020204030204" pitchFamily="34" charset="0"/>
                          <a:cs typeface="Times New Roman" panose="02020603050405020304" pitchFamily="18" charset="0"/>
                        </a:rPr>
                        <a:t>Autumn </a:t>
                      </a:r>
                      <a:r>
                        <a:rPr lang="en-US" sz="900" dirty="0">
                          <a:effectLst/>
                          <a:latin typeface="+mn-lt"/>
                          <a:ea typeface="Calibri" panose="020F0502020204030204" pitchFamily="34" charset="0"/>
                          <a:cs typeface="Times New Roman" panose="02020603050405020304" pitchFamily="18" charset="0"/>
                        </a:rPr>
                        <a:t>trail</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dirty="0">
                          <a:effectLst/>
                          <a:latin typeface="+mn-lt"/>
                          <a:ea typeface="Calibri" panose="020F0502020204030204" pitchFamily="34" charset="0"/>
                          <a:cs typeface="Times New Roman" panose="02020603050405020304" pitchFamily="18" charset="0"/>
                        </a:rPr>
                        <a:t>World Mental Health Day</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dirty="0">
                          <a:effectLst/>
                          <a:latin typeface="+mn-lt"/>
                          <a:ea typeface="Calibri" panose="020F0502020204030204" pitchFamily="34" charset="0"/>
                          <a:cs typeface="Times New Roman" panose="02020603050405020304" pitchFamily="18" charset="0"/>
                        </a:rPr>
                        <a:t>Birthdays</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Visitors –  </a:t>
                      </a:r>
                      <a:r>
                        <a:rPr lang="en-US" sz="900" kern="1200" dirty="0">
                          <a:solidFill>
                            <a:srgbClr val="000000"/>
                          </a:solidFill>
                          <a:effectLst/>
                          <a:latin typeface="+mn-lt"/>
                          <a:ea typeface="Times New Roman" panose="02020603050405020304" pitchFamily="18" charset="0"/>
                          <a:cs typeface="Amatic SC" panose="020B0604020202020204" charset="-79"/>
                        </a:rPr>
                        <a:t>Our families (play and stay session)</a:t>
                      </a:r>
                      <a:endParaRPr lang="en-GB" sz="9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r>
                        <a:rPr lang="en-US" sz="900" dirty="0" smtClean="0">
                          <a:effectLst/>
                          <a:latin typeface="+mn-lt"/>
                          <a:ea typeface="Calibri" panose="020F0502020204030204" pitchFamily="34" charset="0"/>
                          <a:cs typeface="Times New Roman" panose="02020603050405020304" pitchFamily="18" charset="0"/>
                        </a:rPr>
                        <a:t>Guy </a:t>
                      </a:r>
                      <a:r>
                        <a:rPr lang="en-US" sz="900" dirty="0">
                          <a:effectLst/>
                          <a:latin typeface="+mn-lt"/>
                          <a:ea typeface="Calibri" panose="020F0502020204030204" pitchFamily="34" charset="0"/>
                          <a:cs typeface="Times New Roman" panose="02020603050405020304" pitchFamily="18" charset="0"/>
                        </a:rPr>
                        <a:t>Fawkes / Bonfire Night</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dirty="0">
                          <a:effectLst/>
                          <a:latin typeface="+mn-lt"/>
                          <a:ea typeface="Calibri" panose="020F0502020204030204" pitchFamily="34" charset="0"/>
                          <a:cs typeface="Times New Roman" panose="02020603050405020304" pitchFamily="18" charset="0"/>
                        </a:rPr>
                        <a:t>Christmas Time  / Nativity</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dirty="0">
                          <a:effectLst/>
                          <a:latin typeface="+mn-lt"/>
                          <a:ea typeface="Calibri" panose="020F0502020204030204" pitchFamily="34" charset="0"/>
                          <a:cs typeface="Times New Roman" panose="02020603050405020304" pitchFamily="18" charset="0"/>
                        </a:rPr>
                        <a:t>Diwali</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dirty="0">
                          <a:effectLst/>
                          <a:latin typeface="+mn-lt"/>
                          <a:ea typeface="Calibri" panose="020F0502020204030204" pitchFamily="34" charset="0"/>
                          <a:cs typeface="Times New Roman" panose="02020603050405020304" pitchFamily="18" charset="0"/>
                        </a:rPr>
                        <a:t>Remembrance day</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dirty="0">
                          <a:effectLst/>
                          <a:latin typeface="+mn-lt"/>
                          <a:ea typeface="Calibri" panose="020F0502020204030204" pitchFamily="34" charset="0"/>
                          <a:cs typeface="Times New Roman" panose="02020603050405020304" pitchFamily="18" charset="0"/>
                        </a:rPr>
                        <a:t>Christmas Jumper Day</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Visitors –  </a:t>
                      </a:r>
                      <a:r>
                        <a:rPr lang="en-US" sz="900" kern="1200" dirty="0">
                          <a:solidFill>
                            <a:srgbClr val="000000"/>
                          </a:solidFill>
                          <a:effectLst/>
                          <a:latin typeface="+mn-lt"/>
                          <a:ea typeface="Times New Roman" panose="02020603050405020304" pitchFamily="18" charset="0"/>
                          <a:cs typeface="Amatic SC" panose="020B0604020202020204" charset="-79"/>
                        </a:rPr>
                        <a:t>Owl visit</a:t>
                      </a:r>
                      <a:r>
                        <a:rPr lang="en-US" sz="900" b="1" kern="1200" dirty="0">
                          <a:solidFill>
                            <a:srgbClr val="000000"/>
                          </a:solidFill>
                          <a:effectLst/>
                          <a:latin typeface="+mn-lt"/>
                          <a:ea typeface="Times New Roman" panose="02020603050405020304" pitchFamily="18" charset="0"/>
                          <a:cs typeface="Amatic SC" panose="020B0604020202020204" charset="-79"/>
                        </a:rPr>
                        <a:t> </a:t>
                      </a:r>
                      <a:r>
                        <a:rPr lang="en-US" sz="900" kern="1200" dirty="0">
                          <a:solidFill>
                            <a:srgbClr val="000000"/>
                          </a:solidFill>
                          <a:effectLst/>
                          <a:latin typeface="+mn-lt"/>
                          <a:ea typeface="Times New Roman" panose="02020603050405020304" pitchFamily="18" charset="0"/>
                          <a:cs typeface="Amatic SC" panose="020B0604020202020204" charset="-79"/>
                        </a:rPr>
                        <a:t>and Father Christmas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r>
                        <a:rPr lang="en-US" sz="900" kern="1200" dirty="0" smtClean="0">
                          <a:solidFill>
                            <a:srgbClr val="000000"/>
                          </a:solidFill>
                          <a:effectLst/>
                          <a:latin typeface="+mn-lt"/>
                          <a:ea typeface="Times New Roman" panose="02020603050405020304" pitchFamily="18" charset="0"/>
                          <a:cs typeface="Amatic SC" panose="020B0604020202020204" charset="-79"/>
                        </a:rPr>
                        <a:t>Chinese </a:t>
                      </a:r>
                      <a:r>
                        <a:rPr lang="en-US" sz="900" kern="1200" dirty="0">
                          <a:solidFill>
                            <a:srgbClr val="000000"/>
                          </a:solidFill>
                          <a:effectLst/>
                          <a:latin typeface="+mn-lt"/>
                          <a:ea typeface="Times New Roman" panose="02020603050405020304" pitchFamily="18" charset="0"/>
                          <a:cs typeface="Amatic SC" panose="020B0604020202020204" charset="-79"/>
                        </a:rPr>
                        <a:t>New Year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LENT</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Random Acts of Kindness Week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Valentine’s Day</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Internet Safety Day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Visitors –  </a:t>
                      </a:r>
                      <a:r>
                        <a:rPr lang="en-US" sz="900" kern="1200" dirty="0">
                          <a:solidFill>
                            <a:srgbClr val="000000"/>
                          </a:solidFill>
                          <a:effectLst/>
                          <a:latin typeface="+mn-lt"/>
                          <a:ea typeface="Times New Roman" panose="02020603050405020304" pitchFamily="18" charset="0"/>
                          <a:cs typeface="Amatic SC" panose="020B0604020202020204" charset="-79"/>
                        </a:rPr>
                        <a:t>Chinese visitor to cook/craft for Chinese New Year</a:t>
                      </a: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r>
                        <a:rPr lang="en-US" sz="900" kern="1200" dirty="0" smtClean="0">
                          <a:solidFill>
                            <a:srgbClr val="000000"/>
                          </a:solidFill>
                          <a:effectLst/>
                          <a:latin typeface="+mn-lt"/>
                          <a:ea typeface="Times New Roman" panose="02020603050405020304" pitchFamily="18" charset="0"/>
                          <a:cs typeface="Amatic SC" panose="020B0604020202020204" charset="-79"/>
                        </a:rPr>
                        <a:t>Picnic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GB" sz="900" kern="1200" dirty="0">
                          <a:solidFill>
                            <a:srgbClr val="000000"/>
                          </a:solidFill>
                          <a:effectLst/>
                          <a:latin typeface="+mn-lt"/>
                          <a:ea typeface="Times New Roman" panose="02020603050405020304" pitchFamily="18" charset="0"/>
                          <a:cs typeface="Amatic SC" panose="020B0604020202020204" charset="-79"/>
                        </a:rPr>
                        <a:t>Planting seeds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Easter time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Mother’s Day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Science Week </a:t>
                      </a:r>
                      <a:endParaRPr lang="en-US" sz="900" kern="1200" dirty="0" smtClean="0">
                        <a:solidFill>
                          <a:srgbClr val="000000"/>
                        </a:solidFill>
                        <a:effectLst/>
                        <a:latin typeface="+mn-lt"/>
                        <a:ea typeface="Times New Roman" panose="02020603050405020304" pitchFamily="18" charset="0"/>
                        <a:cs typeface="Amatic SC" panose="020B0604020202020204" charset="-79"/>
                      </a:endParaRPr>
                    </a:p>
                    <a:p>
                      <a:pPr marL="0" marR="0" lvl="0" indent="0" algn="ctr" defTabSz="914400" rtl="0" eaLnBrk="1" fontAlgn="auto" latinLnBrk="0" hangingPunct="1">
                        <a:lnSpc>
                          <a:spcPct val="115000"/>
                        </a:lnSpc>
                        <a:spcBef>
                          <a:spcPts val="0"/>
                        </a:spcBef>
                        <a:spcAft>
                          <a:spcPts val="0"/>
                        </a:spcAft>
                        <a:buClrTx/>
                        <a:buSzTx/>
                        <a:buFontTx/>
                        <a:buNone/>
                        <a:tabLst/>
                        <a:defRPr/>
                      </a:pPr>
                      <a:r>
                        <a:rPr lang="en-GB" sz="900" dirty="0" smtClean="0">
                          <a:effectLst/>
                          <a:latin typeface="+mn-lt"/>
                          <a:ea typeface="Times New Roman" panose="02020603050405020304" pitchFamily="18" charset="0"/>
                          <a:cs typeface="Times New Roman" panose="02020603050405020304" pitchFamily="18" charset="0"/>
                        </a:rPr>
                        <a:t>Insect lore – watching caterpillars turn into butterflies</a:t>
                      </a:r>
                      <a:endParaRPr lang="en-GB" sz="900" dirty="0" smtClean="0">
                        <a:effectLst/>
                        <a:latin typeface="+mn-lt"/>
                        <a:ea typeface="Calibri" panose="020F0502020204030204" pitchFamily="34" charset="0"/>
                        <a:cs typeface="Times New Roman" panose="02020603050405020304" pitchFamily="18" charset="0"/>
                      </a:endParaRPr>
                    </a:p>
                    <a:p>
                      <a:pPr algn="ctr">
                        <a:lnSpc>
                          <a:spcPct val="115000"/>
                        </a:lnSpc>
                        <a:spcAft>
                          <a:spcPts val="0"/>
                        </a:spcAft>
                      </a:pP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GB" sz="900" dirty="0">
                          <a:effectLst/>
                          <a:latin typeface="+mn-lt"/>
                          <a:ea typeface="Times New Roman" panose="02020603050405020304" pitchFamily="18" charset="0"/>
                          <a:cs typeface="Times New Roman" panose="02020603050405020304" pitchFamily="18" charset="0"/>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Visitors – </a:t>
                      </a:r>
                      <a:r>
                        <a:rPr lang="en-US" sz="900" kern="1200" dirty="0">
                          <a:solidFill>
                            <a:srgbClr val="000000"/>
                          </a:solidFill>
                          <a:effectLst/>
                          <a:latin typeface="+mn-lt"/>
                          <a:ea typeface="Times New Roman" panose="02020603050405020304" pitchFamily="18" charset="0"/>
                          <a:cs typeface="Amatic SC" panose="020B0604020202020204" charset="-79"/>
                        </a:rPr>
                        <a:t>The Bug Man</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15000"/>
                        </a:lnSpc>
                        <a:spcAft>
                          <a:spcPts val="0"/>
                        </a:spcAft>
                      </a:pPr>
                      <a:r>
                        <a:rPr lang="en-US" sz="900" kern="1200" dirty="0" err="1" smtClean="0">
                          <a:solidFill>
                            <a:srgbClr val="000000"/>
                          </a:solidFill>
                          <a:effectLst/>
                          <a:latin typeface="+mn-lt"/>
                          <a:ea typeface="Times New Roman" panose="02020603050405020304" pitchFamily="18" charset="0"/>
                          <a:cs typeface="Amatic SC" panose="020B0604020202020204" charset="-79"/>
                        </a:rPr>
                        <a:t>Eid</a:t>
                      </a:r>
                      <a:r>
                        <a:rPr lang="en-US" sz="900" kern="1200" dirty="0" smtClean="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World Music Day</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Visitors –  </a:t>
                      </a:r>
                      <a:r>
                        <a:rPr lang="en-US" sz="900" kern="1200" dirty="0">
                          <a:solidFill>
                            <a:srgbClr val="000000"/>
                          </a:solidFill>
                          <a:effectLst/>
                          <a:latin typeface="+mn-lt"/>
                          <a:ea typeface="Times New Roman" panose="02020603050405020304" pitchFamily="18" charset="0"/>
                          <a:cs typeface="Amatic SC" panose="020B0604020202020204" charset="-79"/>
                        </a:rPr>
                        <a:t>Librarian and visitors that work in school e.g. cleaner, cook.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15000"/>
                        </a:lnSpc>
                        <a:spcAft>
                          <a:spcPts val="0"/>
                        </a:spcAft>
                      </a:pPr>
                      <a:r>
                        <a:rPr lang="en-US" sz="900" kern="1200" dirty="0" smtClean="0">
                          <a:solidFill>
                            <a:srgbClr val="000000"/>
                          </a:solidFill>
                          <a:effectLst/>
                          <a:latin typeface="+mn-lt"/>
                          <a:ea typeface="Times New Roman" panose="02020603050405020304" pitchFamily="18" charset="0"/>
                          <a:cs typeface="Amatic SC" panose="020B0604020202020204" charset="-79"/>
                        </a:rPr>
                        <a:t>Father’s </a:t>
                      </a:r>
                      <a:r>
                        <a:rPr lang="en-US" sz="900" kern="1200" dirty="0">
                          <a:solidFill>
                            <a:srgbClr val="000000"/>
                          </a:solidFill>
                          <a:effectLst/>
                          <a:latin typeface="+mn-lt"/>
                          <a:ea typeface="Times New Roman" panose="02020603050405020304" pitchFamily="18" charset="0"/>
                          <a:cs typeface="Amatic SC" panose="020B0604020202020204" charset="-79"/>
                        </a:rPr>
                        <a:t>Day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Heathy Eating Week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World Environment Day</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kern="1200" dirty="0">
                          <a:solidFill>
                            <a:srgbClr val="000000"/>
                          </a:solidFill>
                          <a:effectLst/>
                          <a:latin typeface="+mn-lt"/>
                          <a:ea typeface="Times New Roman" panose="02020603050405020304" pitchFamily="18" charset="0"/>
                          <a:cs typeface="Amatic SC" panose="020B0604020202020204" charset="-79"/>
                        </a:rPr>
                        <a:t>Dinosaur egg</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smtClean="0">
                          <a:solidFill>
                            <a:srgbClr val="000000"/>
                          </a:solidFill>
                          <a:effectLst/>
                          <a:latin typeface="+mn-lt"/>
                          <a:ea typeface="Times New Roman" panose="02020603050405020304" pitchFamily="18" charset="0"/>
                          <a:cs typeface="Amatic SC" panose="020B0604020202020204" charset="-79"/>
                        </a:rPr>
                        <a:t>Visitors </a:t>
                      </a:r>
                      <a:r>
                        <a:rPr lang="en-US" sz="900" b="1" kern="1200" dirty="0">
                          <a:solidFill>
                            <a:srgbClr val="000000"/>
                          </a:solidFill>
                          <a:effectLst/>
                          <a:latin typeface="+mn-lt"/>
                          <a:ea typeface="Times New Roman" panose="02020603050405020304" pitchFamily="18" charset="0"/>
                          <a:cs typeface="Amatic SC" panose="020B0604020202020204" charset="-79"/>
                        </a:rPr>
                        <a:t>– </a:t>
                      </a:r>
                      <a:r>
                        <a:rPr lang="en-US" sz="900" kern="1200" dirty="0">
                          <a:solidFill>
                            <a:srgbClr val="000000"/>
                          </a:solidFill>
                          <a:effectLst/>
                          <a:latin typeface="+mn-lt"/>
                          <a:ea typeface="Times New Roman" panose="02020603050405020304" pitchFamily="18" charset="0"/>
                          <a:cs typeface="Amatic SC" panose="020B0604020202020204" charset="-79"/>
                        </a:rPr>
                        <a:t>Mobile farm in school</a:t>
                      </a:r>
                      <a:endParaRPr lang="en-GB" sz="900" dirty="0">
                        <a:effectLst/>
                        <a:latin typeface="+mn-lt"/>
                        <a:ea typeface="Calibri" panose="020F0502020204030204" pitchFamily="34" charset="0"/>
                        <a:cs typeface="Times New Roman" panose="02020603050405020304" pitchFamily="18" charset="0"/>
                      </a:endParaRPr>
                    </a:p>
                    <a:p>
                      <a:pPr algn="ctr">
                        <a:lnSpc>
                          <a:spcPct val="115000"/>
                        </a:lnSpc>
                        <a:spcAft>
                          <a:spcPts val="0"/>
                        </a:spcAft>
                      </a:pPr>
                      <a:r>
                        <a:rPr lang="en-US" sz="900" b="1" kern="1200" dirty="0">
                          <a:solidFill>
                            <a:srgbClr val="000000"/>
                          </a:solidFill>
                          <a:effectLst/>
                          <a:latin typeface="+mn-lt"/>
                          <a:ea typeface="Times New Roman" panose="02020603050405020304" pitchFamily="18" charset="0"/>
                          <a:cs typeface="Amatic SC" panose="020B0604020202020204" charset="-79"/>
                        </a:rPr>
                        <a:t> </a:t>
                      </a:r>
                      <a:endParaRPr lang="en-GB" sz="900" dirty="0">
                        <a:effectLst/>
                        <a:latin typeface="+mn-lt"/>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3793943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61351609"/>
              </p:ext>
            </p:extLst>
          </p:nvPr>
        </p:nvGraphicFramePr>
        <p:xfrm>
          <a:off x="366318" y="476214"/>
          <a:ext cx="11459364" cy="5754958"/>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5502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Autumn 1</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chemeClr val="bg1">
                              <a:lumMod val="50000"/>
                            </a:schemeClr>
                          </a:solidFill>
                          <a:latin typeface="Amatic SC" panose="00000500000000000000" pitchFamily="2" charset="-79"/>
                          <a:cs typeface="Amatic SC" panose="00000500000000000000" pitchFamily="2" charset="-79"/>
                        </a:rPr>
                        <a:t>Autumn 2</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Spring 1</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Spring 2</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Summer 1</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Summer 2</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42768">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400" b="1" u="sng" dirty="0" smtClean="0"/>
                        <a:t>All</a:t>
                      </a:r>
                      <a:r>
                        <a:rPr lang="en-GB" sz="1400" b="1" u="sng" baseline="0" dirty="0" smtClean="0"/>
                        <a:t> about Me</a:t>
                      </a:r>
                      <a:endParaRPr lang="en-GB" sz="14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sng" dirty="0" smtClean="0"/>
                        <a:t>Seasons</a:t>
                      </a:r>
                      <a:r>
                        <a:rPr lang="en-GB" sz="1400" b="1" u="sng" baseline="0" dirty="0" smtClean="0"/>
                        <a:t> and Celebrations </a:t>
                      </a:r>
                      <a:endParaRPr lang="en-GB" sz="14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400" b="1" u="sng" kern="1200" baseline="0" dirty="0" smtClean="0">
                          <a:solidFill>
                            <a:schemeClr val="dk1"/>
                          </a:solidFill>
                          <a:latin typeface="+mn-lt"/>
                          <a:ea typeface="+mn-ea"/>
                          <a:cs typeface="+mn-cs"/>
                        </a:rPr>
                        <a:t>Traditional Tales</a:t>
                      </a:r>
                      <a:endParaRPr lang="en-GB" sz="20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4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sng" dirty="0" smtClean="0">
                          <a:solidFill>
                            <a:schemeClr val="tx1"/>
                          </a:solidFill>
                          <a:latin typeface="+mn-lt"/>
                          <a:cs typeface="Amatic SC" panose="00000500000000000000" pitchFamily="2" charset="-79"/>
                        </a:rPr>
                        <a:t>Superheroes/People</a:t>
                      </a:r>
                      <a:r>
                        <a:rPr lang="en-US" sz="1400" b="1" u="sng" baseline="0" dirty="0" smtClean="0">
                          <a:solidFill>
                            <a:schemeClr val="tx1"/>
                          </a:solidFill>
                          <a:latin typeface="+mn-lt"/>
                          <a:cs typeface="Amatic SC" panose="00000500000000000000" pitchFamily="2" charset="-79"/>
                        </a:rPr>
                        <a:t> Who Help Us</a:t>
                      </a:r>
                      <a:endParaRPr lang="en-US" sz="1400" b="1" u="sng" dirty="0" smtClean="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07000"/>
                        </a:lnSpc>
                        <a:spcAft>
                          <a:spcPts val="800"/>
                        </a:spcAft>
                      </a:pPr>
                      <a:r>
                        <a:rPr lang="en-GB" sz="1400" b="1" u="sng" kern="1200" baseline="0" dirty="0" smtClean="0">
                          <a:solidFill>
                            <a:schemeClr val="dk1"/>
                          </a:solidFill>
                          <a:effectLst/>
                          <a:latin typeface="+mn-lt"/>
                          <a:ea typeface="+mn-ea"/>
                          <a:cs typeface="+mn-cs"/>
                        </a:rPr>
                        <a:t>Transport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609678">
                <a:tc rowSpan="2">
                  <a:txBody>
                    <a:bodyPr/>
                    <a:lstStyle/>
                    <a:p>
                      <a:pPr algn="ctr"/>
                      <a:r>
                        <a:rPr lang="en-US" sz="8000" b="0" dirty="0">
                          <a:latin typeface="Amatic SC" panose="00000500000000000000" pitchFamily="2" charset="-79"/>
                          <a:cs typeface="Amatic SC" panose="00000500000000000000" pitchFamily="2" charset="-79"/>
                        </a:rPr>
                        <a:t> </a:t>
                      </a: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r>
                        <a:rPr lang="en-US" sz="3200" b="0" dirty="0" smtClean="0">
                          <a:latin typeface="Amatic SC" panose="00000500000000000000" pitchFamily="2" charset="-79"/>
                          <a:cs typeface="Amatic SC" panose="00000500000000000000" pitchFamily="2" charset="-79"/>
                        </a:rPr>
                        <a:t>Over Principles </a:t>
                      </a:r>
                      <a:endParaRPr lang="en-GB"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1200" b="1" dirty="0">
                          <a:solidFill>
                            <a:schemeClr val="bg1">
                              <a:lumMod val="50000"/>
                            </a:schemeClr>
                          </a:solidFill>
                          <a:latin typeface="+mn-lt"/>
                          <a:cs typeface="Amatic SC" panose="00000500000000000000" pitchFamily="2" charset="-79"/>
                        </a:rPr>
                        <a:t>Characteristics of Effective Learning </a:t>
                      </a:r>
                    </a:p>
                    <a:p>
                      <a:r>
                        <a:rPr lang="en-US" sz="1200" b="1" dirty="0">
                          <a:solidFill>
                            <a:srgbClr val="FF33CC"/>
                          </a:solidFill>
                          <a:latin typeface="+mn-lt"/>
                          <a:cs typeface="Amatic SC" panose="00000500000000000000" pitchFamily="2" charset="-79"/>
                        </a:rPr>
                        <a:t>Playing and exploring: </a:t>
                      </a:r>
                      <a:r>
                        <a:rPr lang="en-US" sz="1200" dirty="0">
                          <a:latin typeface="+mn-lt"/>
                          <a:cs typeface="RM Typerighter old" panose="00000400000000000000" pitchFamily="2" charset="-79"/>
                        </a:rPr>
                        <a:t>- Children investigate and experience things, and ‘have a go’. </a:t>
                      </a:r>
                      <a:r>
                        <a:rPr lang="en-GB" sz="1200" dirty="0">
                          <a:solidFill>
                            <a:srgbClr val="000000"/>
                          </a:solidFill>
                          <a:effectLst/>
                          <a:latin typeface="+mn-lt"/>
                          <a:ea typeface="Calibri" panose="020F0502020204030204" pitchFamily="34" charset="0"/>
                          <a:cs typeface="Acumin Pro"/>
                        </a:rPr>
                        <a:t>Children who actively participate in their </a:t>
                      </a:r>
                      <a:r>
                        <a:rPr lang="en-GB" sz="1200" dirty="0">
                          <a:solidFill>
                            <a:srgbClr val="000000"/>
                          </a:solidFill>
                          <a:latin typeface="+mn-lt"/>
                          <a:ea typeface="Calibri" panose="020F0502020204030204" pitchFamily="34" charset="0"/>
                          <a:cs typeface="Acumin Pro"/>
                        </a:rPr>
                        <a:t>own play </a:t>
                      </a:r>
                      <a:r>
                        <a:rPr lang="en-GB" sz="1200" dirty="0">
                          <a:solidFill>
                            <a:srgbClr val="000000"/>
                          </a:solidFill>
                          <a:effectLst/>
                          <a:latin typeface="+mn-lt"/>
                          <a:ea typeface="Calibri" panose="020F0502020204030204" pitchFamily="34" charset="0"/>
                          <a:cs typeface="Acumin Pro"/>
                        </a:rPr>
                        <a:t>develop a larger store of information and experiences to draw on which positively supports their learning </a:t>
                      </a:r>
                      <a:endParaRPr lang="en-US" sz="1200" dirty="0">
                        <a:latin typeface="+mn-lt"/>
                        <a:cs typeface="RM Typerighter old" panose="00000400000000000000" pitchFamily="2" charset="-79"/>
                      </a:endParaRPr>
                    </a:p>
                    <a:p>
                      <a:r>
                        <a:rPr lang="en-US" sz="1200" b="1" dirty="0">
                          <a:solidFill>
                            <a:srgbClr val="FF33CC"/>
                          </a:solidFill>
                          <a:latin typeface="+mn-lt"/>
                          <a:cs typeface="Amatic SC" panose="00000500000000000000" pitchFamily="2" charset="-79"/>
                        </a:rPr>
                        <a:t>Active learning: </a:t>
                      </a:r>
                      <a:r>
                        <a:rPr lang="en-US" sz="1200" dirty="0">
                          <a:latin typeface="+mn-lt"/>
                          <a:cs typeface="RM Typerighter old" panose="00000400000000000000" pitchFamily="2" charset="-79"/>
                        </a:rPr>
                        <a:t>- Children concentrate and keep on trying if they encounter difficulties. They are proud of their own achievements. </a:t>
                      </a:r>
                      <a:r>
                        <a:rPr lang="en-GB" sz="1200" dirty="0">
                          <a:effectLst/>
                          <a:latin typeface="+mn-lt"/>
                          <a:ea typeface="Calibri" panose="020F0502020204030204" pitchFamily="34" charset="0"/>
                          <a:cs typeface="RM Typerighter old" panose="00000400000000000000" pitchFamily="2" charset="-79"/>
                        </a:rPr>
                        <a:t>For children to develop into self-regulating, lifelong learners they are required to take ownership, accept challenges and learn persistence.</a:t>
                      </a:r>
                    </a:p>
                    <a:p>
                      <a:r>
                        <a:rPr lang="en-US" sz="1200" b="1" dirty="0">
                          <a:solidFill>
                            <a:srgbClr val="FF33CC"/>
                          </a:solidFill>
                          <a:latin typeface="+mn-lt"/>
                          <a:cs typeface="Amatic SC" panose="00000500000000000000" pitchFamily="2" charset="-79"/>
                        </a:rPr>
                        <a:t>Creating and thinking critically: </a:t>
                      </a:r>
                      <a:r>
                        <a:rPr lang="en-US" sz="1200" dirty="0">
                          <a:latin typeface="+mn-lt"/>
                          <a:cs typeface="RM Typerighter old" panose="00000400000000000000" pitchFamily="2" charset="-79"/>
                        </a:rPr>
                        <a:t>- Children develop their own ideas and make links between these ideas. </a:t>
                      </a:r>
                      <a:r>
                        <a:rPr lang="en-GB" sz="1200" dirty="0">
                          <a:effectLst/>
                          <a:latin typeface="+mn-lt"/>
                          <a:ea typeface="Calibri" panose="020F0502020204030204" pitchFamily="34" charset="0"/>
                          <a:cs typeface="RM Typerighter old" panose="00000400000000000000" pitchFamily="2" charset="-79"/>
                        </a:rPr>
                        <a:t>They think flexibly and rationally, drawing on previous experiences which help them to solve problems and reach conclusions.</a:t>
                      </a:r>
                      <a:r>
                        <a:rPr lang="en-GB" sz="1200" dirty="0">
                          <a:effectLst/>
                          <a:latin typeface="+mn-lt"/>
                          <a:ea typeface="Calibri" panose="020F0502020204030204" pitchFamily="34" charset="0"/>
                          <a:cs typeface="Arial" panose="020B0604020202020204" pitchFamily="34" charset="0"/>
                        </a:rPr>
                        <a:t> </a:t>
                      </a:r>
                    </a:p>
                    <a:p>
                      <a:endParaRPr lang="en-GB" sz="1200" dirty="0">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GB"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07345316"/>
                  </a:ext>
                </a:extLst>
              </a:tr>
              <a:tr h="2621592">
                <a:tc vMerge="1">
                  <a:txBody>
                    <a:bodyPr/>
                    <a:lstStyle/>
                    <a:p>
                      <a:pPr algn="ctr"/>
                      <a:r>
                        <a:rPr lang="en-US" sz="3200" b="0" dirty="0">
                          <a:latin typeface="Amatic SC" panose="00000500000000000000" pitchFamily="2" charset="-79"/>
                          <a:cs typeface="Amatic SC" panose="00000500000000000000" pitchFamily="2" charset="-79"/>
                        </a:rPr>
                        <a:t>Over Arching Principles </a:t>
                      </a:r>
                      <a:endParaRPr lang="en-GB"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r>
                        <a:rPr lang="en-US" sz="1200" b="1" i="0" dirty="0">
                          <a:solidFill>
                            <a:srgbClr val="7030A0"/>
                          </a:solidFill>
                          <a:latin typeface="+mn-lt"/>
                          <a:cs typeface="Amatic SC" panose="00000500000000000000" pitchFamily="2" charset="-79"/>
                        </a:rPr>
                        <a:t>Unique Child: </a:t>
                      </a:r>
                      <a:r>
                        <a:rPr lang="en-US" sz="1200" i="0" dirty="0">
                          <a:latin typeface="+mn-lt"/>
                          <a:cs typeface="RM Typerighter old" panose="00000400000000000000" pitchFamily="2" charset="-79"/>
                        </a:rPr>
                        <a:t>Every child is unique and has the potential to be resilient, capable, confident and self-assured.  </a:t>
                      </a:r>
                    </a:p>
                    <a:p>
                      <a:r>
                        <a:rPr lang="en-US" sz="1200" b="1" i="0" dirty="0">
                          <a:solidFill>
                            <a:srgbClr val="7030A0"/>
                          </a:solidFill>
                          <a:latin typeface="+mn-lt"/>
                          <a:cs typeface="Amatic SC" panose="00000500000000000000" pitchFamily="2" charset="-79"/>
                        </a:rPr>
                        <a:t>Positive Relationships: </a:t>
                      </a:r>
                      <a:r>
                        <a:rPr lang="en-US" sz="1200" i="0" dirty="0">
                          <a:latin typeface="+mn-lt"/>
                          <a:cs typeface="RM Typerighter old" panose="00000400000000000000" pitchFamily="2" charset="-79"/>
                        </a:rPr>
                        <a:t>Children flourish with warm, strong &amp; positive partnerships between all staff and parents/carers. This promotes independence across the EYFS curriculum. Children and practitioners are NOT alone – embrace each community. </a:t>
                      </a:r>
                    </a:p>
                    <a:p>
                      <a:r>
                        <a:rPr lang="en-US" sz="1200" b="1" i="0" dirty="0">
                          <a:solidFill>
                            <a:srgbClr val="7030A0"/>
                          </a:solidFill>
                          <a:latin typeface="+mn-lt"/>
                          <a:cs typeface="Amatic SC" panose="00000500000000000000" pitchFamily="2" charset="-79"/>
                        </a:rPr>
                        <a:t>Enabling environments: </a:t>
                      </a:r>
                      <a:r>
                        <a:rPr lang="en-US" sz="1200" i="0" dirty="0">
                          <a:latin typeface="+mn-lt"/>
                          <a:cs typeface="RM Typerighter old" panose="00000400000000000000" pitchFamily="2" charset="-79"/>
                        </a:rPr>
                        <a:t>Children learn and develop well in safe and secure environments where routines are established and where adults respond to their individual needs and passions and help them to build upon their learning over time. </a:t>
                      </a:r>
                    </a:p>
                    <a:p>
                      <a:r>
                        <a:rPr lang="en-US" sz="1200" b="1" i="0" dirty="0">
                          <a:solidFill>
                            <a:srgbClr val="7030A0"/>
                          </a:solidFill>
                          <a:latin typeface="+mn-lt"/>
                          <a:cs typeface="Amatic SC" panose="00000500000000000000" pitchFamily="2" charset="-79"/>
                        </a:rPr>
                        <a:t>Learning and Development: </a:t>
                      </a:r>
                      <a:r>
                        <a:rPr lang="en-US" sz="1200" i="0" dirty="0">
                          <a:latin typeface="+mn-lt"/>
                          <a:cs typeface="RM Typerighter old" panose="00000400000000000000" pitchFamily="2" charset="-79"/>
                        </a:rPr>
                        <a:t>Children develop and learn at different rates (not in different ways as it stated 2017). We must be aware of children who need greater support than others. </a:t>
                      </a:r>
                    </a:p>
                    <a:p>
                      <a:endParaRPr lang="en-US" sz="1200" i="1" dirty="0">
                        <a:latin typeface="+mn-lt"/>
                        <a:cs typeface="RM Typerighter old" panose="00000400000000000000" pitchFamily="2" charset="-79"/>
                      </a:endParaRPr>
                    </a:p>
                    <a:p>
                      <a:r>
                        <a:rPr lang="en-US" sz="1200" i="1" dirty="0">
                          <a:latin typeface="+mn-lt"/>
                          <a:cs typeface="RM Typerighter old" panose="00000400000000000000" pitchFamily="2" charset="-79"/>
                        </a:rPr>
                        <a:t>PLAY: </a:t>
                      </a:r>
                      <a:r>
                        <a:rPr lang="en-US" sz="1200" b="0" i="1" kern="1200" dirty="0" smtClean="0">
                          <a:solidFill>
                            <a:schemeClr val="dk1"/>
                          </a:solidFill>
                          <a:effectLst/>
                          <a:latin typeface="+mn-lt"/>
                          <a:ea typeface="+mn-ea"/>
                          <a:cs typeface="+mn-cs"/>
                        </a:rPr>
                        <a:t>St Sebastian’s R.C. Primary School</a:t>
                      </a:r>
                      <a:r>
                        <a:rPr lang="en-US" sz="1200" b="0" i="1" kern="1200" dirty="0">
                          <a:solidFill>
                            <a:schemeClr val="dk1"/>
                          </a:solidFill>
                          <a:effectLst/>
                          <a:latin typeface="+mn-lt"/>
                          <a:ea typeface="+mn-ea"/>
                          <a:cs typeface="+mn-cs"/>
                        </a:rPr>
                        <a:t>, we understand that children learn best when they are absorbed, interested and active.  We understand that active learning involves other children, adults, objects, ideas, stimuli and events that aim to engage and involve children for sustained periods. We believe that Early Years education should be as practical as possible and therefore , we are proud that our EYFS setting has an underlying ethos of ‘Learning through play. </a:t>
                      </a:r>
                      <a:r>
                        <a:rPr lang="en-GB" sz="1200" i="1" dirty="0">
                          <a:solidFill>
                            <a:schemeClr val="tx1"/>
                          </a:solidFill>
                          <a:latin typeface="+mn-lt"/>
                          <a:cs typeface="RM Typerighter old" panose="00000400000000000000" pitchFamily="2" charset="-79"/>
                        </a:rPr>
                        <a:t>PLAY is essential for children’s development across all areas. Play builds on children’s confidence as they learn to explore, to relate to others around them and develop relationships , set their own goals and solve problems. Children learn by leading their own play and by taking part in play which is guided by adults</a:t>
                      </a:r>
                      <a:r>
                        <a:rPr lang="en-GB" sz="1200" i="1" dirty="0" smtClean="0">
                          <a:solidFill>
                            <a:schemeClr val="tx1"/>
                          </a:solidFill>
                          <a:latin typeface="+mn-lt"/>
                          <a:cs typeface="RM Typerighter old" panose="00000400000000000000" pitchFamily="2" charset="-79"/>
                        </a:rPr>
                        <a:t>.</a:t>
                      </a:r>
                      <a:endParaRPr lang="en-US" sz="1200" b="0" i="1" kern="1200" dirty="0">
                        <a:solidFill>
                          <a:schemeClr val="dk1"/>
                        </a:solidFill>
                        <a:effectLst/>
                        <a:latin typeface="+mn-lt"/>
                        <a:ea typeface="+mn-ea"/>
                        <a:cs typeface="+mn-cs"/>
                      </a:endParaRPr>
                    </a:p>
                    <a:p>
                      <a:r>
                        <a:rPr lang="en-US" sz="1200" b="0" i="1" kern="1200" dirty="0">
                          <a:solidFill>
                            <a:schemeClr val="dk1"/>
                          </a:solidFill>
                          <a:effectLst/>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1" dirty="0">
                          <a:latin typeface="+mn-lt"/>
                          <a:cs typeface="Amatic SC" panose="00000500000000000000" pitchFamily="2" charset="-79"/>
                        </a:rPr>
                        <a:t>We will ensure that all children learn and develop well and are kept healthy and safe at ALL times. </a:t>
                      </a:r>
                      <a:endParaRPr lang="en-GB" sz="1400" b="1" i="1" dirty="0">
                        <a:latin typeface="+mn-lt"/>
                        <a:cs typeface="Amatic SC" panose="00000500000000000000" pitchFamily="2" charset="-79"/>
                      </a:endParaRPr>
                    </a:p>
                    <a:p>
                      <a:endParaRPr lang="en-US" sz="1200" i="1" dirty="0">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627661565"/>
                  </a:ext>
                </a:extLst>
              </a:tr>
            </a:tbl>
          </a:graphicData>
        </a:graphic>
      </p:graphicFrame>
      <p:pic>
        <p:nvPicPr>
          <p:cNvPr id="1026" name="Picture 2" descr="See the source image">
            <a:extLst>
              <a:ext uri="{FF2B5EF4-FFF2-40B4-BE49-F238E27FC236}">
                <a16:creationId xmlns:a16="http://schemas.microsoft.com/office/drawing/2014/main" id="{A01F3A18-D7E6-4C03-BEAE-37E240B48014}"/>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416929" y="955559"/>
            <a:ext cx="3052439" cy="30524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2B99C4B-24E8-40A1-9E6B-3C6AB4384B00}"/>
              </a:ext>
            </a:extLst>
          </p:cNvPr>
          <p:cNvSpPr/>
          <p:nvPr/>
        </p:nvSpPr>
        <p:spPr>
          <a:xfrm rot="20846512">
            <a:off x="495570" y="2336154"/>
            <a:ext cx="1367682"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dirty="0">
                <a:ln/>
                <a:solidFill>
                  <a:schemeClr val="accent3"/>
                </a:solidFill>
                <a:latin typeface="Adler" panose="00000400000000000000" pitchFamily="2" charset="0"/>
              </a:rPr>
              <a:t>COEL</a:t>
            </a:r>
          </a:p>
        </p:txBody>
      </p:sp>
    </p:spTree>
    <p:extLst>
      <p:ext uri="{BB962C8B-B14F-4D97-AF65-F5344CB8AC3E}">
        <p14:creationId xmlns:p14="http://schemas.microsoft.com/office/powerpoint/2010/main" val="2952778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513393574"/>
              </p:ext>
            </p:extLst>
          </p:nvPr>
        </p:nvGraphicFramePr>
        <p:xfrm>
          <a:off x="171904" y="512838"/>
          <a:ext cx="11848192" cy="6891814"/>
        </p:xfrm>
        <a:graphic>
          <a:graphicData uri="http://schemas.openxmlformats.org/drawingml/2006/table">
            <a:tbl>
              <a:tblPr firstRow="1" bandRow="1">
                <a:tableStyleId>{5C22544A-7EE6-4342-B048-85BDC9FD1C3A}</a:tableStyleId>
              </a:tblPr>
              <a:tblGrid>
                <a:gridCol w="1692599">
                  <a:extLst>
                    <a:ext uri="{9D8B030D-6E8A-4147-A177-3AD203B41FA5}">
                      <a16:colId xmlns:a16="http://schemas.microsoft.com/office/drawing/2014/main" val="385991600"/>
                    </a:ext>
                  </a:extLst>
                </a:gridCol>
                <a:gridCol w="1692599">
                  <a:extLst>
                    <a:ext uri="{9D8B030D-6E8A-4147-A177-3AD203B41FA5}">
                      <a16:colId xmlns:a16="http://schemas.microsoft.com/office/drawing/2014/main" val="2865123548"/>
                    </a:ext>
                  </a:extLst>
                </a:gridCol>
                <a:gridCol w="1704796">
                  <a:extLst>
                    <a:ext uri="{9D8B030D-6E8A-4147-A177-3AD203B41FA5}">
                      <a16:colId xmlns:a16="http://schemas.microsoft.com/office/drawing/2014/main" val="872926247"/>
                    </a:ext>
                  </a:extLst>
                </a:gridCol>
                <a:gridCol w="1680401">
                  <a:extLst>
                    <a:ext uri="{9D8B030D-6E8A-4147-A177-3AD203B41FA5}">
                      <a16:colId xmlns:a16="http://schemas.microsoft.com/office/drawing/2014/main" val="1315738151"/>
                    </a:ext>
                  </a:extLst>
                </a:gridCol>
                <a:gridCol w="1692599">
                  <a:extLst>
                    <a:ext uri="{9D8B030D-6E8A-4147-A177-3AD203B41FA5}">
                      <a16:colId xmlns:a16="http://schemas.microsoft.com/office/drawing/2014/main" val="2709165749"/>
                    </a:ext>
                  </a:extLst>
                </a:gridCol>
                <a:gridCol w="1540460">
                  <a:extLst>
                    <a:ext uri="{9D8B030D-6E8A-4147-A177-3AD203B41FA5}">
                      <a16:colId xmlns:a16="http://schemas.microsoft.com/office/drawing/2014/main" val="2335150482"/>
                    </a:ext>
                  </a:extLst>
                </a:gridCol>
                <a:gridCol w="1844738">
                  <a:extLst>
                    <a:ext uri="{9D8B030D-6E8A-4147-A177-3AD203B41FA5}">
                      <a16:colId xmlns:a16="http://schemas.microsoft.com/office/drawing/2014/main" val="4046203905"/>
                    </a:ext>
                  </a:extLst>
                </a:gridCol>
              </a:tblGrid>
              <a:tr h="532087">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689134">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400" b="1" u="sng" dirty="0" smtClean="0"/>
                        <a:t>All</a:t>
                      </a:r>
                      <a:r>
                        <a:rPr lang="en-GB" sz="1400" b="1" u="sng" baseline="0" dirty="0" smtClean="0"/>
                        <a:t> about Me</a:t>
                      </a:r>
                      <a:endParaRPr lang="en-GB" sz="14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u="sng" dirty="0" smtClean="0"/>
                        <a:t>Seasons</a:t>
                      </a:r>
                      <a:r>
                        <a:rPr lang="en-GB" sz="1400" b="1" u="sng" baseline="0" dirty="0" smtClean="0"/>
                        <a:t> and Celebrations </a:t>
                      </a:r>
                      <a:endParaRPr lang="en-GB" sz="14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400" b="1" u="sng" kern="1200" baseline="0" dirty="0" smtClean="0">
                          <a:solidFill>
                            <a:schemeClr val="dk1"/>
                          </a:solidFill>
                          <a:latin typeface="+mn-lt"/>
                          <a:ea typeface="+mn-ea"/>
                          <a:cs typeface="+mn-cs"/>
                        </a:rPr>
                        <a:t>Traditional Tales</a:t>
                      </a:r>
                      <a:endParaRPr lang="en-GB" sz="20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4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u="sng" dirty="0" smtClean="0">
                          <a:solidFill>
                            <a:schemeClr val="tx1"/>
                          </a:solidFill>
                          <a:latin typeface="+mn-lt"/>
                          <a:cs typeface="Amatic SC" panose="00000500000000000000" pitchFamily="2" charset="-79"/>
                        </a:rPr>
                        <a:t>Superheroes/People</a:t>
                      </a:r>
                      <a:r>
                        <a:rPr lang="en-US" sz="1400" b="1" u="sng" baseline="0" dirty="0" smtClean="0">
                          <a:solidFill>
                            <a:schemeClr val="tx1"/>
                          </a:solidFill>
                          <a:latin typeface="+mn-lt"/>
                          <a:cs typeface="Amatic SC" panose="00000500000000000000" pitchFamily="2" charset="-79"/>
                        </a:rPr>
                        <a:t> Who Help Us</a:t>
                      </a:r>
                      <a:endParaRPr lang="en-US" sz="1400" b="1" u="sng" dirty="0" smtClean="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07000"/>
                        </a:lnSpc>
                        <a:spcAft>
                          <a:spcPts val="800"/>
                        </a:spcAft>
                      </a:pPr>
                      <a:r>
                        <a:rPr lang="en-GB" sz="1400" b="1" u="sng" kern="1200" baseline="0" dirty="0" smtClean="0">
                          <a:solidFill>
                            <a:schemeClr val="dk1"/>
                          </a:solidFill>
                          <a:effectLst/>
                          <a:latin typeface="+mn-lt"/>
                          <a:ea typeface="+mn-ea"/>
                          <a:cs typeface="+mn-cs"/>
                        </a:rPr>
                        <a:t>Transport</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0">
                <a:tc>
                  <a:txBody>
                    <a:bodyPr/>
                    <a:lstStyle/>
                    <a:p>
                      <a:pPr algn="ctr"/>
                      <a:endParaRPr lang="en-US" sz="500" b="1" dirty="0">
                        <a:latin typeface="Amatic SC" panose="00000500000000000000" pitchFamily="2" charset="-79"/>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6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kern="1200" dirty="0" smtClean="0">
                          <a:solidFill>
                            <a:schemeClr val="tx1"/>
                          </a:solidFill>
                          <a:effectLst/>
                          <a:latin typeface="+mn-lt"/>
                          <a:ea typeface="+mn-ea"/>
                          <a:cs typeface="+mn-cs"/>
                        </a:rPr>
                        <a:t>British Values </a:t>
                      </a:r>
                      <a:endParaRPr lang="en-GB" sz="2000" b="0" dirty="0">
                        <a:solidFill>
                          <a:schemeClr val="tx1"/>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base"/>
                      <a:r>
                        <a:rPr lang="en-US" sz="1600" b="1" i="0" dirty="0" smtClean="0">
                          <a:solidFill>
                            <a:schemeClr val="bg1">
                              <a:lumMod val="50000"/>
                            </a:schemeClr>
                          </a:solidFill>
                          <a:effectLst/>
                          <a:latin typeface="+mn-lt"/>
                        </a:rPr>
                        <a:t>Democracy</a:t>
                      </a:r>
                    </a:p>
                    <a:p>
                      <a:pPr marL="0" indent="0" algn="ctr">
                        <a:buFont typeface="Arial" panose="020B0604020202020204" pitchFamily="34" charset="0"/>
                        <a:buNone/>
                      </a:pPr>
                      <a:r>
                        <a:rPr lang="en-GB" sz="1000" dirty="0" smtClean="0">
                          <a:solidFill>
                            <a:schemeClr val="tx1"/>
                          </a:solidFill>
                          <a:latin typeface="+mn-lt"/>
                        </a:rPr>
                        <a:t>We all have the right to be listened to. </a:t>
                      </a:r>
                    </a:p>
                    <a:p>
                      <a:pPr marL="0" indent="0" algn="ctr">
                        <a:buFont typeface="Arial" panose="020B0604020202020204" pitchFamily="34" charset="0"/>
                        <a:buNone/>
                      </a:pPr>
                      <a:r>
                        <a:rPr lang="en-GB" sz="1000" dirty="0" smtClean="0">
                          <a:solidFill>
                            <a:schemeClr val="tx1"/>
                          </a:solidFill>
                          <a:latin typeface="+mn-lt"/>
                        </a:rPr>
                        <a:t>We respect everyone and we value their different  ideas and opinions. </a:t>
                      </a:r>
                    </a:p>
                    <a:p>
                      <a:pPr marL="0" indent="0" algn="ctr">
                        <a:buFont typeface="Arial" panose="020B0604020202020204" pitchFamily="34" charset="0"/>
                        <a:buNone/>
                      </a:pPr>
                      <a:r>
                        <a:rPr lang="en-GB" sz="1000" dirty="0" smtClean="0">
                          <a:solidFill>
                            <a:schemeClr val="tx1"/>
                          </a:solidFill>
                          <a:latin typeface="+mn-lt"/>
                        </a:rPr>
                        <a:t>We have the opportunity to play with who we want to play with. </a:t>
                      </a:r>
                    </a:p>
                    <a:p>
                      <a:pPr marL="0" indent="0" algn="ctr">
                        <a:buFont typeface="Arial" panose="020B0604020202020204" pitchFamily="34" charset="0"/>
                        <a:buNone/>
                      </a:pPr>
                      <a:r>
                        <a:rPr lang="en-GB" sz="1000" dirty="0" smtClean="0">
                          <a:solidFill>
                            <a:schemeClr val="tx1"/>
                          </a:solidFill>
                          <a:latin typeface="+mn-lt"/>
                        </a:rPr>
                        <a:t>We listen with intrigue and value and respect the opinions of others. </a:t>
                      </a:r>
                      <a:r>
                        <a:rPr lang="en-US" sz="1050" b="0" i="0" dirty="0" smtClean="0">
                          <a:solidFill>
                            <a:schemeClr val="tx1"/>
                          </a:solidFill>
                          <a:effectLst/>
                          <a:latin typeface="+mn-lt"/>
                        </a:rPr>
                        <a:t> </a:t>
                      </a:r>
                    </a:p>
                    <a:p>
                      <a:pPr marL="0" lvl="0" indent="0" algn="ctr">
                        <a:buFont typeface="Arial" panose="020B0604020202020204" pitchFamily="34" charset="0"/>
                        <a:buNone/>
                      </a:pPr>
                      <a:endParaRPr lang="en-GB" sz="1000" dirty="0">
                        <a:solidFill>
                          <a:schemeClr val="tx1"/>
                        </a:solidFill>
                        <a:latin typeface="+mn-lt"/>
                      </a:endParaRPr>
                    </a:p>
                    <a:p>
                      <a:pPr algn="ctr" rtl="0" fontAlgn="base"/>
                      <a:endParaRPr lang="en-US" sz="1600" b="0" i="0" dirty="0">
                        <a:solidFill>
                          <a:schemeClr val="bg1">
                            <a:lumMod val="50000"/>
                          </a:schemeClr>
                        </a:solidFill>
                        <a:effectLst/>
                        <a:latin typeface="+mn-lt"/>
                      </a:endParaRPr>
                    </a:p>
                    <a:p>
                      <a:pPr algn="ctr" rtl="0" fontAlgn="base"/>
                      <a:r>
                        <a:rPr lang="en-US" sz="1600" b="0" i="0" dirty="0">
                          <a:solidFill>
                            <a:schemeClr val="bg1">
                              <a:lumMod val="50000"/>
                            </a:schemeClr>
                          </a:solidFill>
                          <a:effectLst/>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rtl="0" fontAlgn="base"/>
                      <a:r>
                        <a:rPr lang="en-US" sz="1800" b="1" i="0" dirty="0" smtClean="0">
                          <a:solidFill>
                            <a:schemeClr val="bg1">
                              <a:lumMod val="50000"/>
                            </a:schemeClr>
                          </a:solidFill>
                          <a:effectLst/>
                          <a:latin typeface="+mn-lt"/>
                        </a:rPr>
                        <a:t>Individual liberty</a:t>
                      </a:r>
                    </a:p>
                    <a:p>
                      <a:pPr marL="0" indent="0" algn="ctr">
                        <a:buFont typeface="Arial" panose="020B0604020202020204" pitchFamily="34" charset="0"/>
                        <a:buNone/>
                      </a:pPr>
                      <a:r>
                        <a:rPr lang="en-GB" sz="1050" dirty="0" smtClean="0">
                          <a:solidFill>
                            <a:schemeClr val="tx1"/>
                          </a:solidFill>
                          <a:latin typeface="+mn-lt"/>
                        </a:rPr>
                        <a:t>We all have the right to have our own views. </a:t>
                      </a:r>
                    </a:p>
                    <a:p>
                      <a:pPr marL="0" indent="0" algn="ctr">
                        <a:buFont typeface="Arial" panose="020B0604020202020204" pitchFamily="34" charset="0"/>
                        <a:buNone/>
                      </a:pPr>
                      <a:r>
                        <a:rPr lang="en-GB" sz="1050" dirty="0" smtClean="0">
                          <a:solidFill>
                            <a:schemeClr val="tx1"/>
                          </a:solidFill>
                          <a:latin typeface="+mn-lt"/>
                        </a:rPr>
                        <a:t>We are all respected as individuals. </a:t>
                      </a:r>
                    </a:p>
                    <a:p>
                      <a:pPr marL="0" indent="0" algn="ctr">
                        <a:buFont typeface="Arial" panose="020B0604020202020204" pitchFamily="34" charset="0"/>
                        <a:buNone/>
                      </a:pPr>
                      <a:r>
                        <a:rPr lang="en-GB" sz="1050" dirty="0" smtClean="0">
                          <a:solidFill>
                            <a:schemeClr val="tx1"/>
                          </a:solidFill>
                          <a:latin typeface="+mn-lt"/>
                        </a:rPr>
                        <a:t>We feel safe to have a go at new activities. </a:t>
                      </a:r>
                    </a:p>
                    <a:p>
                      <a:pPr marL="0" indent="0" algn="ctr">
                        <a:buFont typeface="Arial" panose="020B0604020202020204" pitchFamily="34" charset="0"/>
                        <a:buNone/>
                      </a:pPr>
                      <a:r>
                        <a:rPr lang="en-GB" sz="1050" dirty="0" smtClean="0">
                          <a:solidFill>
                            <a:schemeClr val="tx1"/>
                          </a:solidFill>
                          <a:latin typeface="+mn-lt"/>
                        </a:rPr>
                        <a:t>We understand and celebrate the fact that everyone is different. </a:t>
                      </a:r>
                    </a:p>
                    <a:p>
                      <a:pPr algn="ctr" rtl="0" fontAlgn="base"/>
                      <a:endParaRPr lang="en-US" sz="1050" b="0" i="0" dirty="0">
                        <a:solidFill>
                          <a:schemeClr val="bg1">
                            <a:lumMod val="50000"/>
                          </a:schemeClr>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rtl="0" fontAlgn="base"/>
                      <a:r>
                        <a:rPr lang="en-US" sz="1400" b="1" i="0" dirty="0" smtClean="0">
                          <a:solidFill>
                            <a:schemeClr val="bg1">
                              <a:lumMod val="50000"/>
                            </a:schemeClr>
                          </a:solidFill>
                          <a:effectLst/>
                          <a:latin typeface="+mn-lt"/>
                        </a:rPr>
                        <a:t>Tolerance </a:t>
                      </a:r>
                    </a:p>
                    <a:p>
                      <a:pPr algn="ctr" eaLnBrk="1" hangingPunct="1"/>
                      <a:r>
                        <a:rPr lang="en-GB" altLang="en-US" sz="1000" b="0" dirty="0" smtClean="0">
                          <a:latin typeface="+mn-lt"/>
                          <a:cs typeface="Amatic SC" panose="00000500000000000000" pitchFamily="2" charset="-79"/>
                        </a:rPr>
                        <a:t>Everyone is valued, all cultures are celebrated and we all share and respect the opinions of others. </a:t>
                      </a:r>
                    </a:p>
                    <a:p>
                      <a:pPr algn="ctr" rtl="0" fontAlgn="base"/>
                      <a:r>
                        <a:rPr lang="en-US" sz="1400" b="0" i="0" dirty="0" smtClean="0">
                          <a:solidFill>
                            <a:schemeClr val="bg1">
                              <a:lumMod val="50000"/>
                            </a:schemeClr>
                          </a:solidFill>
                          <a:effectLst/>
                          <a:latin typeface="+mn-lt"/>
                        </a:rPr>
                        <a:t> </a:t>
                      </a:r>
                      <a:r>
                        <a:rPr lang="en-US" sz="1000" b="0" i="0" kern="1200" dirty="0" smtClean="0">
                          <a:solidFill>
                            <a:schemeClr val="dk1"/>
                          </a:solidFill>
                          <a:effectLst/>
                          <a:latin typeface="+mn-lt"/>
                          <a:ea typeface="+mn-ea"/>
                          <a:cs typeface="+mn-cs"/>
                        </a:rPr>
                        <a:t>Mutual tolerance of those with different faiths and beliefs and for those without faith.</a:t>
                      </a:r>
                      <a:endParaRPr lang="en-US" sz="1000" b="0" i="0" dirty="0" smtClean="0">
                        <a:solidFill>
                          <a:schemeClr val="bg1">
                            <a:lumMod val="50000"/>
                          </a:schemeClr>
                        </a:solidFill>
                        <a:effectLst/>
                        <a:latin typeface="+mn-lt"/>
                      </a:endParaRPr>
                    </a:p>
                    <a:p>
                      <a:pPr algn="ctr" rtl="0" fontAlgn="base"/>
                      <a:endParaRPr lang="en-GB" sz="10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indent="0" algn="ctr" rtl="0" fontAlgn="base">
                        <a:buFont typeface="Arial" panose="020B0604020202020204" pitchFamily="34" charset="0"/>
                        <a:buNone/>
                      </a:pPr>
                      <a:r>
                        <a:rPr lang="en-US" sz="1000" b="0" i="0" dirty="0">
                          <a:solidFill>
                            <a:schemeClr val="tx1"/>
                          </a:solidFill>
                          <a:effectLst/>
                          <a:latin typeface="+mn-lt"/>
                        </a:rPr>
                        <a:t> </a:t>
                      </a:r>
                    </a:p>
                    <a:p>
                      <a:pPr algn="ctr" rtl="0" fontAlgn="base"/>
                      <a:r>
                        <a:rPr lang="en-US" sz="1000" b="1" i="0" dirty="0" smtClean="0">
                          <a:solidFill>
                            <a:schemeClr val="bg1">
                              <a:lumMod val="50000"/>
                            </a:schemeClr>
                          </a:solidFill>
                          <a:effectLst/>
                          <a:latin typeface="+mn-lt"/>
                        </a:rPr>
                        <a:t>Mutual respect </a:t>
                      </a:r>
                    </a:p>
                    <a:p>
                      <a:pPr marL="0" indent="0" algn="ctr">
                        <a:buFont typeface="Arial" panose="020B0604020202020204" pitchFamily="34" charset="0"/>
                        <a:buNone/>
                      </a:pPr>
                      <a:r>
                        <a:rPr lang="en-US" sz="1000" b="0" i="0" dirty="0" smtClean="0">
                          <a:solidFill>
                            <a:schemeClr val="tx1"/>
                          </a:solidFill>
                          <a:effectLst/>
                          <a:latin typeface="+mn-lt"/>
                        </a:rPr>
                        <a:t> </a:t>
                      </a:r>
                      <a:r>
                        <a:rPr lang="en-GB" sz="1000" dirty="0" smtClean="0">
                          <a:solidFill>
                            <a:schemeClr val="tx1"/>
                          </a:solidFill>
                          <a:latin typeface="+mn-lt"/>
                        </a:rPr>
                        <a:t>We are all unique. </a:t>
                      </a:r>
                    </a:p>
                    <a:p>
                      <a:pPr marL="0" lvl="0" indent="0" algn="ctr">
                        <a:buFont typeface="Arial" panose="020B0604020202020204" pitchFamily="34" charset="0"/>
                        <a:buNone/>
                      </a:pPr>
                      <a:r>
                        <a:rPr lang="en-GB" sz="1000" dirty="0" smtClean="0">
                          <a:solidFill>
                            <a:schemeClr val="tx1"/>
                          </a:solidFill>
                          <a:latin typeface="+mn-lt"/>
                        </a:rPr>
                        <a:t>We respect differences between different people and their beliefs in our community, in this country and all around the world.</a:t>
                      </a:r>
                    </a:p>
                    <a:p>
                      <a:pPr marL="0" lvl="0" indent="0" algn="ctr">
                        <a:buFont typeface="Arial" panose="020B0604020202020204" pitchFamily="34" charset="0"/>
                        <a:buNone/>
                      </a:pPr>
                      <a:r>
                        <a:rPr lang="en-GB" sz="1000" dirty="0" smtClean="0">
                          <a:solidFill>
                            <a:schemeClr val="tx1"/>
                          </a:solidFill>
                          <a:latin typeface="+mn-lt"/>
                        </a:rPr>
                        <a:t>All cultures are learned , respected, and celebrated. </a:t>
                      </a:r>
                    </a:p>
                    <a:p>
                      <a:pPr algn="ctr" rtl="0" fontAlgn="base"/>
                      <a:r>
                        <a:rPr lang="en-US" sz="1600" b="0" i="0" dirty="0">
                          <a:solidFill>
                            <a:schemeClr val="bg1">
                              <a:lumMod val="50000"/>
                            </a:schemeClr>
                          </a:solidFill>
                          <a:effectLst/>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rtl="0" fontAlgn="base"/>
                      <a:r>
                        <a:rPr lang="en-US" sz="1800" b="1" i="0" dirty="0" smtClean="0">
                          <a:solidFill>
                            <a:schemeClr val="bg1">
                              <a:lumMod val="50000"/>
                            </a:schemeClr>
                          </a:solidFill>
                          <a:effectLst/>
                          <a:latin typeface="+mn-lt"/>
                        </a:rPr>
                        <a:t>Rule of law </a:t>
                      </a:r>
                    </a:p>
                    <a:p>
                      <a:pPr marL="0" indent="0" algn="ctr">
                        <a:buFont typeface="Arial" panose="020B0604020202020204" pitchFamily="34" charset="0"/>
                        <a:buNone/>
                      </a:pPr>
                      <a:r>
                        <a:rPr lang="en-GB" sz="1050" dirty="0" smtClean="0">
                          <a:solidFill>
                            <a:schemeClr val="tx1"/>
                          </a:solidFill>
                          <a:latin typeface="+mn-lt"/>
                        </a:rPr>
                        <a:t>We all know that we have rules at school that we must follow. </a:t>
                      </a:r>
                    </a:p>
                    <a:p>
                      <a:pPr marL="0" indent="0" algn="ctr">
                        <a:buFont typeface="Arial" panose="020B0604020202020204" pitchFamily="34" charset="0"/>
                        <a:buNone/>
                      </a:pPr>
                      <a:r>
                        <a:rPr lang="en-GB" sz="1050" dirty="0" smtClean="0">
                          <a:solidFill>
                            <a:schemeClr val="tx1"/>
                          </a:solidFill>
                          <a:latin typeface="+mn-lt"/>
                        </a:rPr>
                        <a:t>We know who to talk to if we do not feel safe. </a:t>
                      </a:r>
                    </a:p>
                    <a:p>
                      <a:pPr marL="0" indent="0" algn="ctr">
                        <a:buFont typeface="Arial" panose="020B0604020202020204" pitchFamily="34" charset="0"/>
                        <a:buNone/>
                      </a:pPr>
                      <a:r>
                        <a:rPr lang="en-GB" sz="1050" dirty="0" smtClean="0">
                          <a:solidFill>
                            <a:schemeClr val="tx1"/>
                          </a:solidFill>
                          <a:latin typeface="+mn-lt"/>
                        </a:rPr>
                        <a:t>We know right from wrong. </a:t>
                      </a:r>
                    </a:p>
                    <a:p>
                      <a:pPr marL="0" indent="0" algn="ctr">
                        <a:buFont typeface="Arial" panose="020B0604020202020204" pitchFamily="34" charset="0"/>
                        <a:buNone/>
                      </a:pPr>
                      <a:r>
                        <a:rPr lang="en-GB" sz="1050" dirty="0" smtClean="0">
                          <a:solidFill>
                            <a:schemeClr val="tx1"/>
                          </a:solidFill>
                          <a:latin typeface="+mn-lt"/>
                        </a:rPr>
                        <a:t>We recognise that we are accountable for our actions. </a:t>
                      </a:r>
                    </a:p>
                    <a:p>
                      <a:pPr marL="0" indent="0" algn="ctr">
                        <a:buFont typeface="Arial" panose="020B0604020202020204" pitchFamily="34" charset="0"/>
                        <a:buNone/>
                      </a:pPr>
                      <a:r>
                        <a:rPr lang="en-GB" sz="1050" dirty="0" smtClean="0">
                          <a:solidFill>
                            <a:schemeClr val="tx1"/>
                          </a:solidFill>
                          <a:latin typeface="+mn-lt"/>
                        </a:rPr>
                        <a:t>We must work together as a team when it is necessary. </a:t>
                      </a:r>
                    </a:p>
                    <a:p>
                      <a:pPr algn="ctr" rtl="0" fontAlgn="base"/>
                      <a:endParaRPr lang="en-US" sz="1050" b="0" i="0" dirty="0">
                        <a:solidFill>
                          <a:schemeClr val="tx1"/>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rtl="0" fontAlgn="base"/>
                      <a:r>
                        <a:rPr lang="en-US" sz="1600" b="1" i="0" dirty="0">
                          <a:solidFill>
                            <a:schemeClr val="bg1">
                              <a:lumMod val="50000"/>
                            </a:schemeClr>
                          </a:solidFill>
                          <a:effectLst/>
                          <a:latin typeface="+mn-lt"/>
                        </a:rPr>
                        <a:t>Recap all British Values </a:t>
                      </a:r>
                    </a:p>
                    <a:p>
                      <a:pPr algn="ctr"/>
                      <a:r>
                        <a:rPr lang="en-US" sz="1600" b="0" i="0" dirty="0">
                          <a:solidFill>
                            <a:schemeClr val="bg1">
                              <a:lumMod val="50000"/>
                            </a:schemeClr>
                          </a:solidFill>
                          <a:effectLst/>
                          <a:latin typeface="+mn-lt"/>
                        </a:rPr>
                        <a:t> </a:t>
                      </a:r>
                      <a:r>
                        <a:rPr lang="en-US" sz="1000" b="0" i="0" kern="1200" dirty="0">
                          <a:solidFill>
                            <a:schemeClr val="dk1"/>
                          </a:solidFill>
                          <a:effectLst/>
                          <a:latin typeface="+mn-lt"/>
                          <a:ea typeface="+mn-ea"/>
                          <a:cs typeface="+mn-cs"/>
                        </a:rPr>
                        <a:t>Fundamental British Values underpin what it is to be a citizen in a modern and diverse Great Britain valuing our community and celebrating diversity of the UK.</a:t>
                      </a:r>
                    </a:p>
                    <a:p>
                      <a:pPr algn="ctr"/>
                      <a:r>
                        <a:rPr lang="en-US" sz="1000" b="0" i="0" kern="1200" dirty="0">
                          <a:solidFill>
                            <a:schemeClr val="dk1"/>
                          </a:solidFill>
                          <a:effectLst/>
                          <a:latin typeface="+mn-lt"/>
                          <a:ea typeface="+mn-ea"/>
                          <a:cs typeface="+mn-cs"/>
                        </a:rPr>
                        <a:t>Fundamental British Values are not exclusive to being British and are shared by other democratic countries.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860817584"/>
                  </a:ext>
                </a:extLst>
              </a:tr>
              <a:tr h="989017">
                <a:tc>
                  <a:txBody>
                    <a:bodyPr/>
                    <a:lstStyle/>
                    <a:p>
                      <a:pPr algn="ctr"/>
                      <a:r>
                        <a:rPr lang="en-US" sz="2400" b="1" dirty="0">
                          <a:latin typeface="Amatic SC" panose="00000500000000000000" pitchFamily="2" charset="-79"/>
                          <a:cs typeface="Amatic SC" panose="00000500000000000000" pitchFamily="2" charset="-79"/>
                        </a:rPr>
                        <a:t>Assessment opportunities </a:t>
                      </a:r>
                      <a:endParaRPr lang="en-GB" sz="2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dirty="0" smtClean="0">
                          <a:solidFill>
                            <a:schemeClr val="tx1"/>
                          </a:solidFill>
                          <a:latin typeface="+mn-lt"/>
                          <a:cs typeface="Amatic SC" panose="00000500000000000000" pitchFamily="2" charset="-79"/>
                        </a:rPr>
                        <a:t>Baseline assessments</a:t>
                      </a:r>
                      <a:endParaRPr lang="en-US" sz="1050" dirty="0">
                        <a:solidFill>
                          <a:schemeClr val="tx1"/>
                        </a:solidFill>
                        <a:latin typeface="+mn-lt"/>
                        <a:cs typeface="Amatic SC" panose="00000500000000000000" pitchFamily="2" charset="-79"/>
                      </a:endParaRPr>
                    </a:p>
                    <a:p>
                      <a:pPr algn="ctr"/>
                      <a:r>
                        <a:rPr lang="en-US" sz="1050" dirty="0" smtClean="0">
                          <a:solidFill>
                            <a:schemeClr val="tx1"/>
                          </a:solidFill>
                          <a:latin typeface="+mn-lt"/>
                          <a:cs typeface="Amatic SC" panose="00000500000000000000" pitchFamily="2" charset="-79"/>
                        </a:rPr>
                        <a:t>Set </a:t>
                      </a:r>
                      <a:r>
                        <a:rPr lang="en-US" sz="1050" dirty="0">
                          <a:solidFill>
                            <a:schemeClr val="tx1"/>
                          </a:solidFill>
                          <a:latin typeface="+mn-lt"/>
                          <a:cs typeface="Amatic SC" panose="00000500000000000000" pitchFamily="2" charset="-79"/>
                        </a:rPr>
                        <a:t>up </a:t>
                      </a:r>
                      <a:r>
                        <a:rPr lang="en-US" sz="1050" dirty="0" smtClean="0">
                          <a:solidFill>
                            <a:schemeClr val="tx1"/>
                          </a:solidFill>
                          <a:latin typeface="+mn-lt"/>
                          <a:cs typeface="Amatic SC" panose="00000500000000000000" pitchFamily="2" charset="-79"/>
                        </a:rPr>
                        <a:t>tracking</a:t>
                      </a:r>
                      <a:r>
                        <a:rPr lang="en-US" sz="1050" baseline="0" dirty="0" smtClean="0">
                          <a:solidFill>
                            <a:schemeClr val="tx1"/>
                          </a:solidFill>
                          <a:latin typeface="+mn-lt"/>
                          <a:cs typeface="Amatic SC" panose="00000500000000000000" pitchFamily="2" charset="-79"/>
                        </a:rPr>
                        <a:t> </a:t>
                      </a:r>
                      <a:endParaRPr lang="en-US" sz="1050" dirty="0">
                        <a:solidFill>
                          <a:schemeClr val="tx1"/>
                        </a:solidFill>
                        <a:latin typeface="+mn-lt"/>
                        <a:cs typeface="Amatic SC" panose="00000500000000000000" pitchFamily="2" charset="-79"/>
                      </a:endParaRPr>
                    </a:p>
                    <a:p>
                      <a:pPr algn="ctr"/>
                      <a:r>
                        <a:rPr lang="en-US" sz="1050" dirty="0" smtClean="0">
                          <a:solidFill>
                            <a:schemeClr val="tx1"/>
                          </a:solidFill>
                          <a:latin typeface="+mn-lt"/>
                          <a:cs typeface="Amatic SC" panose="00000500000000000000" pitchFamily="2" charset="-79"/>
                        </a:rPr>
                        <a:t>Wellcomm</a:t>
                      </a:r>
                      <a:r>
                        <a:rPr lang="en-US" sz="1050" baseline="0" dirty="0" smtClean="0">
                          <a:solidFill>
                            <a:schemeClr val="tx1"/>
                          </a:solidFill>
                          <a:latin typeface="+mn-lt"/>
                          <a:cs typeface="Amatic SC" panose="00000500000000000000" pitchFamily="2" charset="-79"/>
                        </a:rPr>
                        <a:t> assessment </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50" dirty="0">
                          <a:solidFill>
                            <a:schemeClr val="tx1"/>
                          </a:solidFill>
                          <a:latin typeface="+mn-lt"/>
                          <a:cs typeface="Amatic SC" panose="00000500000000000000" pitchFamily="2" charset="-79"/>
                        </a:rPr>
                        <a:t>On going assessments</a:t>
                      </a:r>
                    </a:p>
                    <a:p>
                      <a:pPr algn="ctr"/>
                      <a:r>
                        <a:rPr lang="en-US" sz="1050" dirty="0">
                          <a:solidFill>
                            <a:schemeClr val="tx1"/>
                          </a:solidFill>
                          <a:latin typeface="+mn-lt"/>
                          <a:cs typeface="Amatic SC" panose="00000500000000000000" pitchFamily="2" charset="-79"/>
                        </a:rPr>
                        <a:t>Baseline analysis </a:t>
                      </a:r>
                    </a:p>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Parents evening info </a:t>
                      </a:r>
                    </a:p>
                    <a:p>
                      <a:pPr algn="ctr"/>
                      <a:r>
                        <a:rPr lang="en-US" sz="1050" dirty="0">
                          <a:solidFill>
                            <a:schemeClr val="tx1"/>
                          </a:solidFill>
                          <a:latin typeface="+mn-lt"/>
                          <a:cs typeface="Amatic SC" panose="00000500000000000000" pitchFamily="2" charset="-79"/>
                        </a:rPr>
                        <a:t>EYFS team meetings </a:t>
                      </a:r>
                    </a:p>
                    <a:p>
                      <a:pPr algn="ctr"/>
                      <a:r>
                        <a:rPr lang="en-US" sz="1050" dirty="0">
                          <a:solidFill>
                            <a:schemeClr val="tx1"/>
                          </a:solidFill>
                          <a:latin typeface="+mn-lt"/>
                          <a:cs typeface="Amatic SC" panose="00000500000000000000" pitchFamily="2" charset="-79"/>
                        </a:rPr>
                        <a:t>In </a:t>
                      </a:r>
                      <a:r>
                        <a:rPr lang="en-US" sz="1050" dirty="0" smtClean="0">
                          <a:solidFill>
                            <a:schemeClr val="tx1"/>
                          </a:solidFill>
                          <a:latin typeface="+mn-lt"/>
                          <a:cs typeface="Amatic SC" panose="00000500000000000000" pitchFamily="2" charset="-79"/>
                        </a:rPr>
                        <a:t>house/external </a:t>
                      </a:r>
                      <a:r>
                        <a:rPr lang="en-US" sz="1050" dirty="0">
                          <a:solidFill>
                            <a:schemeClr val="tx1"/>
                          </a:solidFill>
                          <a:latin typeface="+mn-lt"/>
                          <a:cs typeface="Amatic SC" panose="00000500000000000000" pitchFamily="2" charset="-79"/>
                        </a:rPr>
                        <a:t>moderation </a:t>
                      </a:r>
                    </a:p>
                    <a:p>
                      <a:pPr algn="ctr"/>
                      <a:r>
                        <a:rPr lang="en-US" sz="1050" dirty="0" smtClean="0">
                          <a:solidFill>
                            <a:schemeClr val="tx1"/>
                          </a:solidFill>
                          <a:latin typeface="+mn-lt"/>
                          <a:cs typeface="Amatic SC" panose="00000500000000000000" pitchFamily="2" charset="-79"/>
                        </a:rPr>
                        <a:t>End</a:t>
                      </a:r>
                      <a:r>
                        <a:rPr lang="en-US" sz="1050" baseline="0" dirty="0" smtClean="0">
                          <a:solidFill>
                            <a:schemeClr val="tx1"/>
                          </a:solidFill>
                          <a:latin typeface="+mn-lt"/>
                          <a:cs typeface="Amatic SC" panose="00000500000000000000" pitchFamily="2" charset="-79"/>
                        </a:rPr>
                        <a:t> of </a:t>
                      </a:r>
                      <a:r>
                        <a:rPr lang="en-US" sz="1050" dirty="0" smtClean="0">
                          <a:solidFill>
                            <a:schemeClr val="tx1"/>
                          </a:solidFill>
                          <a:latin typeface="+mn-lt"/>
                          <a:cs typeface="Amatic SC" panose="00000500000000000000" pitchFamily="2" charset="-79"/>
                        </a:rPr>
                        <a:t>term </a:t>
                      </a:r>
                      <a:r>
                        <a:rPr lang="en-US" sz="1050" dirty="0">
                          <a:solidFill>
                            <a:schemeClr val="tx1"/>
                          </a:solidFill>
                          <a:latin typeface="+mn-lt"/>
                          <a:cs typeface="Amatic SC" panose="00000500000000000000" pitchFamily="2" charset="-79"/>
                        </a:rPr>
                        <a:t>Assessments </a:t>
                      </a:r>
                      <a:endParaRPr lang="en-US" sz="1050" dirty="0" smtClean="0">
                        <a:solidFill>
                          <a:schemeClr val="tx1"/>
                        </a:solidFill>
                        <a:latin typeface="+mn-lt"/>
                        <a:cs typeface="Amatic SC" panose="00000500000000000000" pitchFamily="2" charset="-79"/>
                      </a:endParaRPr>
                    </a:p>
                    <a:p>
                      <a:pPr algn="ctr"/>
                      <a:r>
                        <a:rPr lang="en-US" sz="1050" dirty="0" smtClean="0">
                          <a:solidFill>
                            <a:schemeClr val="tx1"/>
                          </a:solidFill>
                          <a:latin typeface="+mn-lt"/>
                          <a:cs typeface="Amatic SC" panose="00000500000000000000" pitchFamily="2" charset="-79"/>
                        </a:rPr>
                        <a:t>Wellcomm</a:t>
                      </a:r>
                      <a:r>
                        <a:rPr lang="en-US" sz="1050" baseline="0" dirty="0" smtClean="0">
                          <a:solidFill>
                            <a:schemeClr val="tx1"/>
                          </a:solidFill>
                          <a:latin typeface="+mn-lt"/>
                          <a:cs typeface="Amatic SC" panose="00000500000000000000" pitchFamily="2" charset="-79"/>
                        </a:rPr>
                        <a:t> intervention groups up and running</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On going assessments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EYFS </a:t>
                      </a:r>
                      <a:r>
                        <a:rPr lang="en-US" sz="1050" dirty="0">
                          <a:solidFill>
                            <a:schemeClr val="tx1"/>
                          </a:solidFill>
                          <a:latin typeface="+mn-lt"/>
                          <a:cs typeface="Amatic SC" panose="00000500000000000000" pitchFamily="2" charset="-79"/>
                        </a:rPr>
                        <a:t>team meetings </a:t>
                      </a:r>
                    </a:p>
                    <a:p>
                      <a:pPr algn="ctr"/>
                      <a:r>
                        <a:rPr lang="en-US" sz="1050" dirty="0" smtClean="0">
                          <a:solidFill>
                            <a:schemeClr val="tx1"/>
                          </a:solidFill>
                          <a:latin typeface="+mn-lt"/>
                          <a:cs typeface="Amatic SC" panose="00000500000000000000" pitchFamily="2" charset="-79"/>
                        </a:rPr>
                        <a:t>In house/external moderation </a:t>
                      </a:r>
                    </a:p>
                    <a:p>
                      <a:pPr algn="ctr"/>
                      <a:r>
                        <a:rPr lang="en-US" sz="1050" dirty="0" smtClean="0">
                          <a:solidFill>
                            <a:schemeClr val="tx1"/>
                          </a:solidFill>
                          <a:latin typeface="+mn-lt"/>
                          <a:cs typeface="Amatic SC" panose="00000500000000000000" pitchFamily="2" charset="-79"/>
                        </a:rPr>
                        <a:t>Wellcomm assessment </a:t>
                      </a:r>
                    </a:p>
                    <a:p>
                      <a:pPr algn="ctr"/>
                      <a:r>
                        <a:rPr lang="en-GB" sz="1050" dirty="0" smtClean="0">
                          <a:solidFill>
                            <a:schemeClr val="tx1"/>
                          </a:solidFill>
                          <a:latin typeface="+mn-lt"/>
                          <a:cs typeface="Amatic SC" panose="00000500000000000000" pitchFamily="2" charset="-79"/>
                        </a:rPr>
                        <a:t> </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Parents evening info </a:t>
                      </a:r>
                    </a:p>
                    <a:p>
                      <a:pPr algn="ctr"/>
                      <a:r>
                        <a:rPr lang="en-US" sz="1050" dirty="0">
                          <a:solidFill>
                            <a:schemeClr val="tx1"/>
                          </a:solidFill>
                          <a:latin typeface="+mn-lt"/>
                          <a:cs typeface="Amatic SC" panose="00000500000000000000" pitchFamily="2" charset="-79"/>
                        </a:rPr>
                        <a:t>EYFS team meetings</a:t>
                      </a:r>
                    </a:p>
                    <a:p>
                      <a:pPr algn="ctr"/>
                      <a:r>
                        <a:rPr lang="en-GB" sz="1050" dirty="0" smtClean="0">
                          <a:solidFill>
                            <a:schemeClr val="tx1"/>
                          </a:solidFill>
                          <a:latin typeface="+mn-lt"/>
                          <a:cs typeface="Amatic SC" panose="00000500000000000000" pitchFamily="2" charset="-79"/>
                        </a:rPr>
                        <a:t>End of term assessments </a:t>
                      </a:r>
                      <a:endParaRPr lang="en-GB" sz="1050" dirty="0">
                        <a:solidFill>
                          <a:schemeClr val="tx1"/>
                        </a:solidFill>
                        <a:latin typeface="+mn-lt"/>
                        <a:cs typeface="Amatic SC" panose="00000500000000000000" pitchFamily="2" charset="-79"/>
                      </a:endParaRPr>
                    </a:p>
                    <a:p>
                      <a:pPr algn="ct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EYFS </a:t>
                      </a:r>
                      <a:r>
                        <a:rPr lang="en-US" sz="1050" dirty="0">
                          <a:solidFill>
                            <a:schemeClr val="tx1"/>
                          </a:solidFill>
                          <a:latin typeface="+mn-lt"/>
                          <a:cs typeface="Amatic SC" panose="00000500000000000000" pitchFamily="2" charset="-79"/>
                        </a:rPr>
                        <a:t>team meetings </a:t>
                      </a:r>
                      <a:endParaRPr lang="en-US" sz="1050" dirty="0" smtClean="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In house/external moderation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Wellcomm assessment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p>
                      <a:pPr algn="ctr"/>
                      <a:endParaRPr lang="en-GB" sz="1050" dirty="0">
                        <a:solidFill>
                          <a:schemeClr val="tx1"/>
                        </a:solidFill>
                        <a:latin typeface="+mn-lt"/>
                        <a:cs typeface="Amatic SC" panose="00000500000000000000" pitchFamily="2" charset="-79"/>
                      </a:endParaRP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50" dirty="0">
                          <a:solidFill>
                            <a:schemeClr val="tx1"/>
                          </a:solidFill>
                          <a:latin typeface="+mn-lt"/>
                          <a:cs typeface="Amatic SC" panose="00000500000000000000" pitchFamily="2" charset="-79"/>
                        </a:rPr>
                        <a:t>Pupil progress meetings</a:t>
                      </a:r>
                    </a:p>
                    <a:p>
                      <a:pPr algn="ctr"/>
                      <a:r>
                        <a:rPr lang="en-US" sz="1050" dirty="0" smtClean="0">
                          <a:solidFill>
                            <a:schemeClr val="tx1"/>
                          </a:solidFill>
                          <a:latin typeface="+mn-lt"/>
                          <a:cs typeface="Amatic SC" panose="00000500000000000000" pitchFamily="2" charset="-79"/>
                        </a:rPr>
                        <a:t>EYFS </a:t>
                      </a:r>
                      <a:r>
                        <a:rPr lang="en-US" sz="1050" dirty="0">
                          <a:solidFill>
                            <a:schemeClr val="tx1"/>
                          </a:solidFill>
                          <a:latin typeface="+mn-lt"/>
                          <a:cs typeface="Amatic SC" panose="00000500000000000000" pitchFamily="2" charset="-79"/>
                        </a:rPr>
                        <a:t>team meetings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Tracker </a:t>
                      </a:r>
                      <a:r>
                        <a:rPr lang="en-US" sz="1050" dirty="0">
                          <a:solidFill>
                            <a:schemeClr val="tx1"/>
                          </a:solidFill>
                          <a:latin typeface="+mn-lt"/>
                          <a:cs typeface="Amatic SC" panose="00000500000000000000" pitchFamily="2" charset="-79"/>
                        </a:rPr>
                        <a:t>data  </a:t>
                      </a:r>
                      <a:endParaRPr lang="en-GB" sz="1050" dirty="0">
                        <a:solidFill>
                          <a:schemeClr val="tx1"/>
                        </a:solidFill>
                        <a:latin typeface="+mn-lt"/>
                        <a:cs typeface="Amatic SC" panose="00000500000000000000" pitchFamily="2" charset="-79"/>
                      </a:endParaRPr>
                    </a:p>
                    <a:p>
                      <a:pPr algn="ctr"/>
                      <a:r>
                        <a:rPr lang="en-GB" sz="1050" dirty="0">
                          <a:solidFill>
                            <a:schemeClr val="tx1"/>
                          </a:solidFill>
                          <a:latin typeface="+mn-lt"/>
                          <a:cs typeface="Amatic SC" panose="00000500000000000000" pitchFamily="2" charset="-79"/>
                        </a:rPr>
                        <a:t>EOY data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774966">
                <a:tc>
                  <a:txBody>
                    <a:bodyPr/>
                    <a:lstStyle/>
                    <a:p>
                      <a:pPr algn="ctr"/>
                      <a:r>
                        <a:rPr lang="en-US" sz="2400" b="1" dirty="0">
                          <a:latin typeface="Amatic SC" panose="00000500000000000000" pitchFamily="2" charset="-79"/>
                          <a:cs typeface="Amatic SC" panose="00000500000000000000" pitchFamily="2" charset="-79"/>
                        </a:rPr>
                        <a:t>Parental </a:t>
                      </a:r>
                    </a:p>
                    <a:p>
                      <a:pPr algn="ctr"/>
                      <a:r>
                        <a:rPr lang="en-US" sz="2400" b="1" dirty="0">
                          <a:latin typeface="Amatic SC" panose="00000500000000000000" pitchFamily="2" charset="-79"/>
                          <a:cs typeface="Amatic SC" panose="00000500000000000000" pitchFamily="2" charset="-79"/>
                        </a:rPr>
                        <a:t>Involvement </a:t>
                      </a:r>
                      <a:endParaRPr lang="en-GB" sz="2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dirty="0">
                          <a:solidFill>
                            <a:schemeClr val="tx1"/>
                          </a:solidFill>
                          <a:latin typeface="+mn-lt"/>
                          <a:cs typeface="Amatic SC" panose="00000500000000000000" pitchFamily="2" charset="-79"/>
                        </a:rPr>
                        <a:t>Staggered Start </a:t>
                      </a:r>
                    </a:p>
                    <a:p>
                      <a:pPr algn="ctr"/>
                      <a:r>
                        <a:rPr lang="en-US" sz="1050" dirty="0" smtClean="0">
                          <a:solidFill>
                            <a:schemeClr val="tx1"/>
                          </a:solidFill>
                          <a:latin typeface="+mn-lt"/>
                          <a:cs typeface="Amatic SC" panose="00000500000000000000" pitchFamily="2" charset="-79"/>
                        </a:rPr>
                        <a:t>Play and Stay sessions</a:t>
                      </a:r>
                      <a:endParaRPr lang="en-US" sz="1050" dirty="0">
                        <a:solidFill>
                          <a:schemeClr val="tx1"/>
                        </a:solidFill>
                        <a:latin typeface="+mn-lt"/>
                        <a:cs typeface="Amatic SC" panose="00000500000000000000" pitchFamily="2" charset="-79"/>
                      </a:endParaRPr>
                    </a:p>
                    <a:p>
                      <a:pPr algn="ctr"/>
                      <a:r>
                        <a:rPr lang="en-US" sz="1050" dirty="0" smtClean="0">
                          <a:solidFill>
                            <a:schemeClr val="tx1"/>
                          </a:solidFill>
                          <a:latin typeface="+mn-lt"/>
                          <a:cs typeface="Amatic SC" panose="00000500000000000000" pitchFamily="2" charset="-79"/>
                        </a:rPr>
                        <a:t>Home </a:t>
                      </a:r>
                      <a:r>
                        <a:rPr lang="en-US" sz="1050" dirty="0">
                          <a:solidFill>
                            <a:schemeClr val="tx1"/>
                          </a:solidFill>
                          <a:latin typeface="+mn-lt"/>
                          <a:cs typeface="Amatic SC" panose="00000500000000000000" pitchFamily="2" charset="-79"/>
                        </a:rPr>
                        <a:t>/ School Agreement </a:t>
                      </a:r>
                      <a:endParaRPr lang="en-US" sz="1050" dirty="0" smtClean="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Tapestry set 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EYFS disco</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smtClean="0">
                          <a:solidFill>
                            <a:schemeClr val="tx1"/>
                          </a:solidFill>
                          <a:latin typeface="+mn-lt"/>
                          <a:cs typeface="Amatic SC" panose="00000500000000000000" pitchFamily="2" charset="-79"/>
                        </a:rPr>
                        <a:t>WellComm</a:t>
                      </a:r>
                      <a:endParaRPr lang="en-GB" sz="1050" dirty="0" smtClean="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50" dirty="0" smtClean="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Nativity  </a:t>
                      </a:r>
                      <a:endParaRPr lang="en-US"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Fine</a:t>
                      </a:r>
                      <a:r>
                        <a:rPr lang="en-GB" sz="1050" baseline="0" dirty="0" smtClean="0">
                          <a:solidFill>
                            <a:schemeClr val="tx1"/>
                          </a:solidFill>
                          <a:latin typeface="+mn-lt"/>
                          <a:cs typeface="Amatic SC" panose="00000500000000000000" pitchFamily="2" charset="-79"/>
                        </a:rPr>
                        <a:t> motor skills</a:t>
                      </a:r>
                      <a:r>
                        <a:rPr lang="en-GB" sz="1050" dirty="0" smtClean="0">
                          <a:solidFill>
                            <a:schemeClr val="tx1"/>
                          </a:solidFill>
                          <a:latin typeface="+mn-lt"/>
                          <a:cs typeface="Amatic SC" panose="00000500000000000000" pitchFamily="2" charset="-79"/>
                        </a:rPr>
                        <a:t> Workshop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WellComm</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50" dirty="0" smtClean="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Phonics </a:t>
                      </a:r>
                      <a:r>
                        <a:rPr lang="en-GB" sz="1050" dirty="0">
                          <a:solidFill>
                            <a:schemeClr val="tx1"/>
                          </a:solidFill>
                          <a:latin typeface="+mn-lt"/>
                          <a:cs typeface="Amatic SC" panose="00000500000000000000" pitchFamily="2" charset="-79"/>
                        </a:rPr>
                        <a:t>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smtClean="0">
                          <a:solidFill>
                            <a:schemeClr val="tx1"/>
                          </a:solidFill>
                          <a:latin typeface="+mn-lt"/>
                          <a:cs typeface="Amatic SC" panose="00000500000000000000" pitchFamily="2" charset="-79"/>
                        </a:rPr>
                        <a:t>WellComm</a:t>
                      </a:r>
                      <a:endParaRPr lang="en-GB" sz="1050" dirty="0" smtClean="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Library weekly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Stay and play sessions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50" dirty="0" smtClean="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Parents </a:t>
                      </a:r>
                      <a:r>
                        <a:rPr lang="en-GB" sz="1050" dirty="0">
                          <a:solidFill>
                            <a:schemeClr val="tx1"/>
                          </a:solidFill>
                          <a:latin typeface="+mn-lt"/>
                          <a:cs typeface="Amatic SC" panose="00000500000000000000" pitchFamily="2" charset="-79"/>
                        </a:rPr>
                        <a:t>Evening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 Maths workshop</a:t>
                      </a:r>
                      <a:r>
                        <a:rPr lang="en-GB" sz="1050" baseline="0" dirty="0" smtClean="0">
                          <a:solidFill>
                            <a:schemeClr val="tx1"/>
                          </a:solidFill>
                          <a:latin typeface="+mn-lt"/>
                          <a:cs typeface="Amatic SC" panose="00000500000000000000" pitchFamily="2" charset="-79"/>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aseline="0" dirty="0" smtClean="0">
                          <a:solidFill>
                            <a:schemeClr val="tx1"/>
                          </a:solidFill>
                          <a:latin typeface="+mn-lt"/>
                          <a:cs typeface="Amatic SC" panose="00000500000000000000" pitchFamily="2" charset="-79"/>
                        </a:rPr>
                        <a:t>Nursery come dine with 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aseline="0" dirty="0" smtClean="0">
                          <a:solidFill>
                            <a:schemeClr val="tx1"/>
                          </a:solidFill>
                          <a:latin typeface="+mn-lt"/>
                          <a:cs typeface="Amatic SC" panose="00000500000000000000" pitchFamily="2" charset="-79"/>
                        </a:rPr>
                        <a:t>Easter assembly </a:t>
                      </a: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WellComm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50" dirty="0" smtClean="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smtClean="0">
                          <a:solidFill>
                            <a:schemeClr val="tx1"/>
                          </a:solidFill>
                          <a:latin typeface="+mn-lt"/>
                          <a:cs typeface="Amatic SC" panose="00000500000000000000" pitchFamily="2" charset="-79"/>
                        </a:rPr>
                        <a:t>Reading workshop </a:t>
                      </a:r>
                      <a:endParaRPr lang="en-US"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Stay and play sessions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WellComm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50" dirty="0" smtClean="0">
                          <a:solidFill>
                            <a:schemeClr val="tx1"/>
                          </a:solidFill>
                          <a:latin typeface="+mn-lt"/>
                          <a:cs typeface="Amatic SC" panose="00000500000000000000" pitchFamily="2" charset="-79"/>
                        </a:rPr>
                        <a:t>Tapestry</a:t>
                      </a:r>
                    </a:p>
                    <a:p>
                      <a:pPr algn="ctr"/>
                      <a:r>
                        <a:rPr lang="en-US" sz="1050" dirty="0" smtClean="0">
                          <a:solidFill>
                            <a:schemeClr val="tx1"/>
                          </a:solidFill>
                          <a:latin typeface="+mn-lt"/>
                          <a:cs typeface="Amatic SC" panose="00000500000000000000" pitchFamily="2" charset="-79"/>
                        </a:rPr>
                        <a:t>Fathers Day celebration</a:t>
                      </a:r>
                      <a:r>
                        <a:rPr lang="en-US" sz="1050" baseline="0" dirty="0" smtClean="0">
                          <a:solidFill>
                            <a:schemeClr val="tx1"/>
                          </a:solidFill>
                          <a:latin typeface="+mn-lt"/>
                          <a:cs typeface="Amatic SC" panose="00000500000000000000" pitchFamily="2" charset="-79"/>
                        </a:rPr>
                        <a:t> in school </a:t>
                      </a:r>
                      <a:endParaRPr lang="en-US" sz="1050" dirty="0" smtClean="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End of Year Report</a:t>
                      </a: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Parent’s Picnic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smtClean="0">
                          <a:solidFill>
                            <a:schemeClr val="tx1"/>
                          </a:solidFill>
                          <a:latin typeface="+mn-lt"/>
                          <a:cs typeface="Amatic SC" panose="00000500000000000000" pitchFamily="2" charset="-79"/>
                        </a:rPr>
                        <a:t>WellComm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984788128"/>
                  </a:ext>
                </a:extLst>
              </a:tr>
            </a:tbl>
          </a:graphicData>
        </a:graphic>
      </p:graphicFrame>
    </p:spTree>
    <p:extLst>
      <p:ext uri="{BB962C8B-B14F-4D97-AF65-F5344CB8AC3E}">
        <p14:creationId xmlns:p14="http://schemas.microsoft.com/office/powerpoint/2010/main" val="447986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4118633864"/>
              </p:ext>
            </p:extLst>
          </p:nvPr>
        </p:nvGraphicFramePr>
        <p:xfrm>
          <a:off x="197738" y="719663"/>
          <a:ext cx="11796523" cy="5876090"/>
        </p:xfrm>
        <a:graphic>
          <a:graphicData uri="http://schemas.openxmlformats.org/drawingml/2006/table">
            <a:tbl>
              <a:tblPr firstRow="1" bandRow="1">
                <a:tableStyleId>{5C22544A-7EE6-4342-B048-85BDC9FD1C3A}</a:tableStyleId>
              </a:tblPr>
              <a:tblGrid>
                <a:gridCol w="1735869">
                  <a:extLst>
                    <a:ext uri="{9D8B030D-6E8A-4147-A177-3AD203B41FA5}">
                      <a16:colId xmlns:a16="http://schemas.microsoft.com/office/drawing/2014/main" val="385991600"/>
                    </a:ext>
                  </a:extLst>
                </a:gridCol>
                <a:gridCol w="1538235">
                  <a:extLst>
                    <a:ext uri="{9D8B030D-6E8A-4147-A177-3AD203B41FA5}">
                      <a16:colId xmlns:a16="http://schemas.microsoft.com/office/drawing/2014/main" val="2865123548"/>
                    </a:ext>
                  </a:extLst>
                </a:gridCol>
                <a:gridCol w="116840">
                  <a:extLst>
                    <a:ext uri="{9D8B030D-6E8A-4147-A177-3AD203B41FA5}">
                      <a16:colId xmlns:a16="http://schemas.microsoft.com/office/drawing/2014/main" val="872926247"/>
                    </a:ext>
                  </a:extLst>
                </a:gridCol>
                <a:gridCol w="1554705">
                  <a:extLst>
                    <a:ext uri="{9D8B030D-6E8A-4147-A177-3AD203B41FA5}">
                      <a16:colId xmlns:a16="http://schemas.microsoft.com/office/drawing/2014/main" val="2690459710"/>
                    </a:ext>
                  </a:extLst>
                </a:gridCol>
                <a:gridCol w="116840">
                  <a:extLst>
                    <a:ext uri="{9D8B030D-6E8A-4147-A177-3AD203B41FA5}">
                      <a16:colId xmlns:a16="http://schemas.microsoft.com/office/drawing/2014/main" val="1315738151"/>
                    </a:ext>
                  </a:extLst>
                </a:gridCol>
                <a:gridCol w="1571174">
                  <a:extLst>
                    <a:ext uri="{9D8B030D-6E8A-4147-A177-3AD203B41FA5}">
                      <a16:colId xmlns:a16="http://schemas.microsoft.com/office/drawing/2014/main" val="1848787987"/>
                    </a:ext>
                  </a:extLst>
                </a:gridCol>
                <a:gridCol w="116840">
                  <a:extLst>
                    <a:ext uri="{9D8B030D-6E8A-4147-A177-3AD203B41FA5}">
                      <a16:colId xmlns:a16="http://schemas.microsoft.com/office/drawing/2014/main" val="2709165749"/>
                    </a:ext>
                  </a:extLst>
                </a:gridCol>
                <a:gridCol w="1587644">
                  <a:extLst>
                    <a:ext uri="{9D8B030D-6E8A-4147-A177-3AD203B41FA5}">
                      <a16:colId xmlns:a16="http://schemas.microsoft.com/office/drawing/2014/main" val="1626726412"/>
                    </a:ext>
                  </a:extLst>
                </a:gridCol>
                <a:gridCol w="116840">
                  <a:extLst>
                    <a:ext uri="{9D8B030D-6E8A-4147-A177-3AD203B41FA5}">
                      <a16:colId xmlns:a16="http://schemas.microsoft.com/office/drawing/2014/main" val="2335150482"/>
                    </a:ext>
                  </a:extLst>
                </a:gridCol>
                <a:gridCol w="1604113">
                  <a:extLst>
                    <a:ext uri="{9D8B030D-6E8A-4147-A177-3AD203B41FA5}">
                      <a16:colId xmlns:a16="http://schemas.microsoft.com/office/drawing/2014/main" val="3189764146"/>
                    </a:ext>
                  </a:extLst>
                </a:gridCol>
                <a:gridCol w="116840">
                  <a:extLst>
                    <a:ext uri="{9D8B030D-6E8A-4147-A177-3AD203B41FA5}">
                      <a16:colId xmlns:a16="http://schemas.microsoft.com/office/drawing/2014/main" val="4046203905"/>
                    </a:ext>
                  </a:extLst>
                </a:gridCol>
                <a:gridCol w="1620583">
                  <a:extLst>
                    <a:ext uri="{9D8B030D-6E8A-4147-A177-3AD203B41FA5}">
                      <a16:colId xmlns:a16="http://schemas.microsoft.com/office/drawing/2014/main" val="1588033082"/>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Autumn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1">
                              <a:lumMod val="50000"/>
                            </a:schemeClr>
                          </a:solidFill>
                          <a:latin typeface="Amatic SC" panose="00000500000000000000" pitchFamily="2" charset="-79"/>
                          <a:cs typeface="Amatic SC" panose="00000500000000000000" pitchFamily="2" charset="-79"/>
                        </a:rPr>
                        <a:t>Autumn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1913285939"/>
                  </a:ext>
                </a:extLst>
              </a:tr>
              <a:tr h="709730">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smtClean="0"/>
                        <a:t>All</a:t>
                      </a:r>
                      <a:r>
                        <a:rPr lang="en-GB" sz="1200" b="1" u="sng" baseline="0" dirty="0" smtClean="0"/>
                        <a:t> about Me</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smtClean="0"/>
                        <a:t>Seasons</a:t>
                      </a:r>
                      <a:r>
                        <a:rPr lang="en-GB" sz="1200" b="1" u="sng" baseline="0" dirty="0" smtClean="0"/>
                        <a:t> and Celebrations </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p>
                      <a:pPr algn="ct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GB" sz="12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smtClean="0">
                          <a:solidFill>
                            <a:schemeClr val="tx1"/>
                          </a:solidFill>
                          <a:latin typeface="+mn-lt"/>
                          <a:cs typeface="Amatic SC" panose="00000500000000000000" pitchFamily="2" charset="-79"/>
                        </a:rPr>
                        <a:t>Superheroes/People</a:t>
                      </a:r>
                      <a:r>
                        <a:rPr lang="en-US" sz="1200" b="1" u="sng" baseline="0" dirty="0" smtClean="0">
                          <a:solidFill>
                            <a:schemeClr val="tx1"/>
                          </a:solidFill>
                          <a:latin typeface="+mn-lt"/>
                          <a:cs typeface="Amatic SC" panose="00000500000000000000" pitchFamily="2" charset="-79"/>
                        </a:rPr>
                        <a:t> Who Help Us</a:t>
                      </a:r>
                      <a:endParaRPr lang="en-US" sz="1200" b="1" u="sng" dirty="0" smtClean="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effectLst/>
                          <a:latin typeface="+mn-lt"/>
                          <a:ea typeface="+mn-ea"/>
                          <a:cs typeface="+mn-cs"/>
                        </a:rPr>
                        <a:t>Transport</a:t>
                      </a:r>
                      <a:endParaRPr kumimoji="0" lang="en-US" sz="1200" b="1" i="0" u="sng" strike="noStrike" kern="1200" cap="none" spc="0" normalizeH="0" baseline="0" noProof="0" dirty="0" smtClean="0">
                        <a:ln>
                          <a:noFill/>
                        </a:ln>
                        <a:solidFill>
                          <a:prstClr val="black"/>
                        </a:solidFill>
                        <a:effectLst/>
                        <a:uLnTx/>
                        <a:uFillTx/>
                        <a:latin typeface="Calibri"/>
                        <a:ea typeface="+mn-ea"/>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dirty="0"/>
                    </a:p>
                  </a:txBody>
                  <a:tcPr/>
                </a:tc>
                <a:extLst>
                  <a:ext uri="{0D108BD9-81ED-4DB2-BD59-A6C34878D82A}">
                    <a16:rowId xmlns:a16="http://schemas.microsoft.com/office/drawing/2014/main" val="2272033691"/>
                  </a:ext>
                </a:extLst>
              </a:tr>
              <a:tr h="4221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latin typeface="Amatic SC" panose="00000500000000000000" pitchFamily="2" charset="-79"/>
                          <a:cs typeface="Amatic SC" panose="00000500000000000000" pitchFamily="2" charset="-79"/>
                        </a:rPr>
                        <a:t>Communication and Language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mn-lt"/>
                        </a:rPr>
                        <a:t>Talk to parents about what language they speak at home, try and learn a few key words and celebrate multilingualism in your setting. </a:t>
                      </a:r>
                      <a:endParaRPr lang="en-GB" sz="800" b="1"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11">
                  <a:txBody>
                    <a:bodyPr/>
                    <a:lstStyle/>
                    <a:p>
                      <a:pPr algn="l"/>
                      <a:r>
                        <a:rPr lang="en-US" sz="1200" b="0" i="0" dirty="0">
                          <a:latin typeface="+mn-lt"/>
                        </a:rPr>
                        <a:t>The development of children’s spoken language underpins all seven areas of learning and development. Children’s back-and-forth interactions from an early age form the foundations for language and cognitive development. The number and quality of the conversations they have with adults and peers throughout the day in a language-rich environment is crucial. By commenting on what children are interested in or doing, and echoing back what they say with new vocabulary added, practitioners will build children's language effectively. Reading frequently to children, and engaging them actively in stories, non-fiction, rhymes and poems, and then providing them with extensive opportunities to use and embed new words in a range of contexts, will give children the opportunity to thrive. Through conversation, story-telling and role play, where children share their ideas with support and modelling from their teacher, and sensitive questioning that invites them to elaborate, children become comfortable using a rich range of vocabulary and language structures.</a:t>
                      </a:r>
                      <a:endParaRPr lang="en-US" sz="1200" b="0" i="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2765929432"/>
                  </a:ext>
                </a:extLst>
              </a:tr>
              <a:tr h="989017">
                <a:tc>
                  <a:txBody>
                    <a:bodyPr/>
                    <a:lstStyle/>
                    <a:p>
                      <a:pPr algn="ctr"/>
                      <a:r>
                        <a:rPr lang="en-US" sz="1100" dirty="0"/>
                        <a:t>Whole EYFS Focus – C&amp;L is developed throughout the year through high quality interactions, daily group discussions, sharing circles, PSHE times,  stories, singing, speech and language interventions, </a:t>
                      </a:r>
                      <a:r>
                        <a:rPr lang="en-US" sz="1100" dirty="0" smtClean="0"/>
                        <a:t>EYFS </a:t>
                      </a:r>
                      <a:r>
                        <a:rPr lang="en-US" sz="1100" dirty="0"/>
                        <a:t>productions, assemblies  and weekly interventions. </a:t>
                      </a:r>
                    </a:p>
                    <a:p>
                      <a:pPr algn="ctr"/>
                      <a:endParaRPr lang="en-US" sz="1100" b="1" dirty="0">
                        <a:latin typeface="Amatic SC" panose="00000500000000000000" pitchFamily="2" charset="-79"/>
                        <a:cs typeface="Amatic SC" panose="00000500000000000000" pitchFamily="2" charset="-79"/>
                      </a:endParaRPr>
                    </a:p>
                    <a:p>
                      <a:pPr algn="ctr"/>
                      <a:r>
                        <a:rPr lang="en-US" sz="2800" b="1" dirty="0">
                          <a:latin typeface="Amatic SC" panose="00000500000000000000" pitchFamily="2" charset="-79"/>
                          <a:cs typeface="Amatic SC" panose="00000500000000000000" pitchFamily="2" charset="-79"/>
                        </a:rPr>
                        <a:t>Daily story time </a:t>
                      </a:r>
                      <a:endParaRPr lang="en-GB" sz="2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r>
                        <a:rPr lang="en-GB" sz="1100" dirty="0" smtClean="0"/>
                        <a:t>Listening games, listen to the sounds in and around the Nursery. </a:t>
                      </a:r>
                    </a:p>
                    <a:p>
                      <a:pPr algn="ctr"/>
                      <a:r>
                        <a:rPr lang="en-GB" sz="1100" dirty="0" smtClean="0"/>
                        <a:t>Exploring natural sounds, loud and quiet, instrument sounds and sounds we can make with our bodies. </a:t>
                      </a:r>
                    </a:p>
                    <a:p>
                      <a:pPr algn="ctr"/>
                      <a:r>
                        <a:rPr lang="en-GB" sz="1100" dirty="0" smtClean="0"/>
                        <a:t>Singing and making up our own songs, ring games and stories. </a:t>
                      </a:r>
                    </a:p>
                    <a:p>
                      <a:pPr algn="ctr"/>
                      <a:r>
                        <a:rPr lang="en-GB" sz="1100" dirty="0" smtClean="0"/>
                        <a:t>Responding to own name when called. </a:t>
                      </a:r>
                    </a:p>
                    <a:p>
                      <a:pPr algn="ctr"/>
                      <a:r>
                        <a:rPr lang="en-GB" sz="1100" dirty="0" smtClean="0"/>
                        <a:t>Following simple instructions. </a:t>
                      </a:r>
                    </a:p>
                    <a:p>
                      <a:pPr algn="ctr"/>
                      <a:r>
                        <a:rPr lang="en-GB" sz="1100" dirty="0" smtClean="0"/>
                        <a:t>Using simple sentences Communicating basic needs to adults and peers.</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algn="ctr"/>
                      <a:r>
                        <a:rPr lang="en-US" sz="1100" b="0" dirty="0" smtClean="0">
                          <a:solidFill>
                            <a:schemeClr val="tx1"/>
                          </a:solidFill>
                          <a:latin typeface="+mn-lt"/>
                          <a:cs typeface="Amatic SC" panose="00000500000000000000" pitchFamily="2" charset="-79"/>
                        </a:rPr>
                        <a:t>Develop </a:t>
                      </a:r>
                      <a:r>
                        <a:rPr lang="en-US" sz="1100" b="0" dirty="0">
                          <a:solidFill>
                            <a:schemeClr val="tx1"/>
                          </a:solidFill>
                          <a:latin typeface="+mn-lt"/>
                          <a:cs typeface="Amatic SC" panose="00000500000000000000" pitchFamily="2" charset="-79"/>
                        </a:rPr>
                        <a:t>vocabulary  </a:t>
                      </a:r>
                    </a:p>
                    <a:p>
                      <a:pPr algn="ctr"/>
                      <a:r>
                        <a:rPr lang="en-GB" sz="1100" dirty="0" smtClean="0"/>
                        <a:t>Circle time activities and sharing news, encouraging speaking and listening skills. </a:t>
                      </a:r>
                    </a:p>
                    <a:p>
                      <a:pPr algn="ctr"/>
                      <a:r>
                        <a:rPr lang="en-GB" sz="1100" dirty="0" smtClean="0"/>
                        <a:t>Speaking in full sentences, developing our vocabulary. </a:t>
                      </a:r>
                      <a:endParaRPr lang="en-GB" sz="1100" b="0" dirty="0" smtClean="0">
                        <a:solidFill>
                          <a:schemeClr val="tx1"/>
                        </a:solidFill>
                        <a:latin typeface="+mn-lt"/>
                        <a:cs typeface="Amatic SC" panose="00000500000000000000" pitchFamily="2" charset="-79"/>
                      </a:endParaRPr>
                    </a:p>
                    <a:p>
                      <a:pPr algn="ctr"/>
                      <a:r>
                        <a:rPr lang="en-US" sz="1100" dirty="0" smtClean="0"/>
                        <a:t>Choose </a:t>
                      </a:r>
                      <a:r>
                        <a:rPr lang="en-US" sz="1100" dirty="0"/>
                        <a:t>books that will develop their vocabulary</a:t>
                      </a:r>
                      <a:r>
                        <a:rPr lang="en-US" sz="1100" dirty="0" smtClean="0"/>
                        <a:t>.</a:t>
                      </a:r>
                    </a:p>
                    <a:p>
                      <a:pPr algn="ctr"/>
                      <a:r>
                        <a:rPr lang="en-GB" sz="1100" dirty="0" smtClean="0"/>
                        <a:t>To sit and listen during activities </a:t>
                      </a:r>
                    </a:p>
                    <a:p>
                      <a:pPr algn="ctr"/>
                      <a:r>
                        <a:rPr lang="en-GB" sz="1100" dirty="0" smtClean="0"/>
                        <a:t>Holding simple conversations with adults and peers</a:t>
                      </a:r>
                      <a:r>
                        <a:rPr lang="en-US" sz="1100" dirty="0" smtClean="0"/>
                        <a:t> </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GB" sz="1100" dirty="0" smtClean="0"/>
                        <a:t>Exploring rhyme and rhythm, listening and joining in with rhyming songs and stories. Alliteration games. Listening to stories and joining in with repeated refrains. Retelling our favourite stories. Positional language games. Circle time activities and sharing news, encouraging speaking and listening skills. Speaking in full sentences., developing vocabulary.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GB" sz="1100" dirty="0" smtClean="0"/>
                        <a:t>Recall of basic stories and events </a:t>
                      </a:r>
                    </a:p>
                    <a:p>
                      <a:pPr algn="ctr"/>
                      <a:r>
                        <a:rPr lang="en-GB" sz="1100" dirty="0" smtClean="0"/>
                        <a:t>Beginning to follow more complex instructions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dirty="0" smtClean="0"/>
                        <a:t>Beginning to ask questions Listening with increased attention and some recall</a:t>
                      </a:r>
                      <a:endParaRPr lang="en-GB" sz="1100" b="0" dirty="0" smtClean="0">
                        <a:solidFill>
                          <a:schemeClr val="tx1"/>
                        </a:solidFill>
                        <a:latin typeface="+mn-lt"/>
                        <a:cs typeface="Amatic SC" panose="00000500000000000000" pitchFamily="2" charset="-79"/>
                      </a:endParaRPr>
                    </a:p>
                    <a:p>
                      <a:pPr algn="ct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algn="ctr"/>
                      <a:r>
                        <a:rPr lang="en-GB" sz="1100" dirty="0" smtClean="0"/>
                        <a:t>Exploring voice sounds, rhyming and alliteration games. </a:t>
                      </a:r>
                    </a:p>
                    <a:p>
                      <a:pPr algn="ctr"/>
                      <a:r>
                        <a:rPr lang="en-GB" sz="1100" dirty="0" smtClean="0"/>
                        <a:t>Exploring words and the sounds in them.</a:t>
                      </a:r>
                    </a:p>
                    <a:p>
                      <a:pPr algn="ctr"/>
                      <a:r>
                        <a:rPr lang="en-GB" sz="1100" dirty="0" smtClean="0"/>
                        <a:t> Circle time activities and sharing news, encouraging speaking and listening skills. </a:t>
                      </a:r>
                    </a:p>
                    <a:p>
                      <a:pPr algn="ctr"/>
                      <a:r>
                        <a:rPr lang="en-GB" sz="1100" dirty="0" smtClean="0"/>
                        <a:t>Speaking in full sentences, developing vocabulary. Beginning to use ‘and’ and ‘because’ when sharing ideas and news. </a:t>
                      </a:r>
                    </a:p>
                    <a:p>
                      <a:pPr algn="ctr"/>
                      <a:r>
                        <a:rPr lang="en-GB" sz="1100" dirty="0" smtClean="0"/>
                        <a:t>Using talk in our pretend play.</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l"/>
                      <a:r>
                        <a:rPr lang="en-GB" sz="1100" dirty="0" smtClean="0"/>
                        <a:t>Maintaining attention and concentrating for during appropriate activities </a:t>
                      </a:r>
                    </a:p>
                    <a:p>
                      <a:pPr algn="l"/>
                      <a:r>
                        <a:rPr lang="en-GB" sz="1100" dirty="0" smtClean="0"/>
                        <a:t>Extending vocabulary Using a range of vocabulary during activities and experiences </a:t>
                      </a:r>
                    </a:p>
                    <a:p>
                      <a:pPr algn="l"/>
                      <a:r>
                        <a:rPr lang="en-GB" sz="1100" dirty="0" smtClean="0"/>
                        <a:t>Asking and responding to questions </a:t>
                      </a:r>
                      <a:endParaRPr lang="en-GB" sz="11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4193036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677413863"/>
              </p:ext>
            </p:extLst>
          </p:nvPr>
        </p:nvGraphicFramePr>
        <p:xfrm>
          <a:off x="187378" y="467118"/>
          <a:ext cx="11922031" cy="5897880"/>
        </p:xfrm>
        <a:graphic>
          <a:graphicData uri="http://schemas.openxmlformats.org/drawingml/2006/table">
            <a:tbl>
              <a:tblPr firstRow="1" bandRow="1">
                <a:tableStyleId>{5C22544A-7EE6-4342-B048-85BDC9FD1C3A}</a:tableStyleId>
              </a:tblPr>
              <a:tblGrid>
                <a:gridCol w="1682078">
                  <a:extLst>
                    <a:ext uri="{9D8B030D-6E8A-4147-A177-3AD203B41FA5}">
                      <a16:colId xmlns:a16="http://schemas.microsoft.com/office/drawing/2014/main" val="385991600"/>
                    </a:ext>
                  </a:extLst>
                </a:gridCol>
                <a:gridCol w="1490568">
                  <a:extLst>
                    <a:ext uri="{9D8B030D-6E8A-4147-A177-3AD203B41FA5}">
                      <a16:colId xmlns:a16="http://schemas.microsoft.com/office/drawing/2014/main" val="2865123548"/>
                    </a:ext>
                  </a:extLst>
                </a:gridCol>
                <a:gridCol w="201826">
                  <a:extLst>
                    <a:ext uri="{9D8B030D-6E8A-4147-A177-3AD203B41FA5}">
                      <a16:colId xmlns:a16="http://schemas.microsoft.com/office/drawing/2014/main" val="872926247"/>
                    </a:ext>
                  </a:extLst>
                </a:gridCol>
                <a:gridCol w="1506529">
                  <a:extLst>
                    <a:ext uri="{9D8B030D-6E8A-4147-A177-3AD203B41FA5}">
                      <a16:colId xmlns:a16="http://schemas.microsoft.com/office/drawing/2014/main" val="663868259"/>
                    </a:ext>
                  </a:extLst>
                </a:gridCol>
                <a:gridCol w="201826">
                  <a:extLst>
                    <a:ext uri="{9D8B030D-6E8A-4147-A177-3AD203B41FA5}">
                      <a16:colId xmlns:a16="http://schemas.microsoft.com/office/drawing/2014/main" val="1315738151"/>
                    </a:ext>
                  </a:extLst>
                </a:gridCol>
                <a:gridCol w="1522487">
                  <a:extLst>
                    <a:ext uri="{9D8B030D-6E8A-4147-A177-3AD203B41FA5}">
                      <a16:colId xmlns:a16="http://schemas.microsoft.com/office/drawing/2014/main" val="167047094"/>
                    </a:ext>
                  </a:extLst>
                </a:gridCol>
                <a:gridCol w="234878">
                  <a:extLst>
                    <a:ext uri="{9D8B030D-6E8A-4147-A177-3AD203B41FA5}">
                      <a16:colId xmlns:a16="http://schemas.microsoft.com/office/drawing/2014/main" val="2709165749"/>
                    </a:ext>
                  </a:extLst>
                </a:gridCol>
                <a:gridCol w="1636459">
                  <a:extLst>
                    <a:ext uri="{9D8B030D-6E8A-4147-A177-3AD203B41FA5}">
                      <a16:colId xmlns:a16="http://schemas.microsoft.com/office/drawing/2014/main" val="2243997706"/>
                    </a:ext>
                  </a:extLst>
                </a:gridCol>
                <a:gridCol w="143137">
                  <a:extLst>
                    <a:ext uri="{9D8B030D-6E8A-4147-A177-3AD203B41FA5}">
                      <a16:colId xmlns:a16="http://schemas.microsoft.com/office/drawing/2014/main" val="2335150482"/>
                    </a:ext>
                  </a:extLst>
                </a:gridCol>
                <a:gridCol w="1613093">
                  <a:extLst>
                    <a:ext uri="{9D8B030D-6E8A-4147-A177-3AD203B41FA5}">
                      <a16:colId xmlns:a16="http://schemas.microsoft.com/office/drawing/2014/main" val="2836676925"/>
                    </a:ext>
                  </a:extLst>
                </a:gridCol>
                <a:gridCol w="1689150">
                  <a:extLst>
                    <a:ext uri="{9D8B030D-6E8A-4147-A177-3AD203B41FA5}">
                      <a16:colId xmlns:a16="http://schemas.microsoft.com/office/drawing/2014/main" val="4046203905"/>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Autumn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lumMod val="50000"/>
                            </a:schemeClr>
                          </a:solidFill>
                          <a:latin typeface="Amatic SC" panose="00000500000000000000" pitchFamily="2" charset="-79"/>
                          <a:cs typeface="Amatic SC" panose="00000500000000000000" pitchFamily="2" charset="-79"/>
                        </a:rPr>
                        <a:t>Autumn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smtClean="0"/>
                        <a:t>All</a:t>
                      </a:r>
                      <a:r>
                        <a:rPr lang="en-GB" sz="1200" b="1" u="sng" baseline="0" dirty="0" smtClean="0"/>
                        <a:t> about Me</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smtClean="0"/>
                        <a:t>Seasons</a:t>
                      </a:r>
                      <a:r>
                        <a:rPr lang="en-GB" sz="1200" b="1" u="sng" baseline="0" dirty="0" smtClean="0"/>
                        <a:t> and Celebrations </a:t>
                      </a:r>
                      <a:endParaRPr lang="en-GB" sz="1200" b="1" u="sng" dirty="0" smtClean="0"/>
                    </a:p>
                    <a:p>
                      <a:pPr algn="ct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p>
                      <a:pPr algn="ct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dirty="0"/>
                    </a:p>
                  </a:txBody>
                  <a:tcPr/>
                </a:tc>
                <a:tc gridSpan="2">
                  <a:txBody>
                    <a:bodyPr/>
                    <a:lstStyle/>
                    <a:p>
                      <a:pPr algn="ctr"/>
                      <a:r>
                        <a:rPr lang="en-GB" sz="12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smtClean="0">
                          <a:solidFill>
                            <a:schemeClr val="tx1"/>
                          </a:solidFill>
                          <a:latin typeface="+mn-lt"/>
                          <a:cs typeface="Amatic SC" panose="00000500000000000000" pitchFamily="2" charset="-79"/>
                        </a:rPr>
                        <a:t>Superheroes/People</a:t>
                      </a:r>
                      <a:r>
                        <a:rPr lang="en-US" sz="1200" b="1" u="sng" baseline="0" dirty="0" smtClean="0">
                          <a:solidFill>
                            <a:schemeClr val="tx1"/>
                          </a:solidFill>
                          <a:latin typeface="+mn-lt"/>
                          <a:cs typeface="Amatic SC" panose="00000500000000000000" pitchFamily="2" charset="-79"/>
                        </a:rPr>
                        <a:t> Who Help Us</a:t>
                      </a:r>
                      <a:endParaRPr lang="en-US" sz="1200" b="1" u="sng" dirty="0" smtClean="0">
                        <a:solidFill>
                          <a:schemeClr val="tx1"/>
                        </a:solidFill>
                        <a:latin typeface="+mn-lt"/>
                        <a:cs typeface="Amatic SC" panose="00000500000000000000" pitchFamily="2" charset="-79"/>
                      </a:endParaRPr>
                    </a:p>
                    <a:p>
                      <a:pPr algn="ct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effectLst/>
                          <a:latin typeface="+mn-lt"/>
                          <a:ea typeface="+mn-ea"/>
                          <a:cs typeface="+mn-cs"/>
                        </a:rPr>
                        <a:t>Transport</a:t>
                      </a:r>
                      <a:r>
                        <a:rPr lang="en-US" sz="1200" dirty="0" smtClean="0">
                          <a:latin typeface="Amatic SC" panose="00000500000000000000" pitchFamily="2" charset="-79"/>
                          <a:cs typeface="Amatic SC" panose="00000500000000000000" pitchFamily="2" charset="-79"/>
                        </a:rPr>
                        <a:t>  </a:t>
                      </a: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989017">
                <a:tc>
                  <a:txBody>
                    <a:bodyPr/>
                    <a:lstStyle/>
                    <a:p>
                      <a:pPr algn="ctr"/>
                      <a:r>
                        <a:rPr lang="en-US" sz="2000" b="1" dirty="0">
                          <a:latin typeface="Amatic SC" panose="00000500000000000000" pitchFamily="2" charset="-79"/>
                          <a:cs typeface="Amatic SC" panose="00000500000000000000" pitchFamily="2" charset="-79"/>
                        </a:rPr>
                        <a:t>Personal, Social and Emotional Development  </a:t>
                      </a:r>
                      <a:endParaRPr lang="en-US" sz="2000" b="1" dirty="0" smtClean="0">
                        <a:latin typeface="Amatic SC" panose="00000500000000000000" pitchFamily="2" charset="-79"/>
                        <a:cs typeface="Amatic SC" panose="00000500000000000000" pitchFamily="2" charset="-79"/>
                      </a:endParaRPr>
                    </a:p>
                    <a:p>
                      <a:pPr algn="ctr"/>
                      <a:endParaRPr lang="en-US" sz="2000" b="1" dirty="0" smtClean="0">
                        <a:latin typeface="Amatic SC" panose="00000500000000000000" pitchFamily="2" charset="-79"/>
                        <a:cs typeface="Amatic SC" panose="00000500000000000000" pitchFamily="2" charset="-79"/>
                      </a:endParaRPr>
                    </a:p>
                    <a:p>
                      <a:pPr algn="ctr"/>
                      <a:r>
                        <a:rPr lang="en-US" sz="2000" b="1" dirty="0" smtClean="0">
                          <a:latin typeface="Amatic SC" panose="00000500000000000000" pitchFamily="2" charset="-79"/>
                          <a:cs typeface="Amatic SC" panose="00000500000000000000" pitchFamily="2" charset="-79"/>
                        </a:rPr>
                        <a:t>Think</a:t>
                      </a:r>
                      <a:r>
                        <a:rPr lang="en-US" sz="2000" b="1" baseline="0" dirty="0" smtClean="0">
                          <a:latin typeface="Amatic SC" panose="00000500000000000000" pitchFamily="2" charset="-79"/>
                          <a:cs typeface="Amatic SC" panose="00000500000000000000" pitchFamily="2" charset="-79"/>
                        </a:rPr>
                        <a:t> equal </a:t>
                      </a:r>
                      <a:endParaRPr lang="en-GB" sz="20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10">
                  <a:txBody>
                    <a:bodyPr/>
                    <a:lstStyle/>
                    <a:p>
                      <a:pPr algn="l"/>
                      <a:r>
                        <a:rPr lang="en-US" sz="1200" b="0" dirty="0"/>
                        <a:t>Children’s personal, social and emotional development (PSED) is crucial for children to lead healthy and happy lives, and is fundamental to their cognitive development. Underpinning their personal development are the important attachments that shape their social world. Strong, warm and supportive  relationships with adults enable children to learn how to understand their own feelings and those of others. Children should be supported to manage emotions, develop a positive sense of self, set themselves simple goals, have confidence in their own abilities, to persist and wait for what they want and direct attention as necessary. Through adult modelling and guidance, they will learn how to look after their bodies, including healthy eating, and manage personal needs independently. Through supported interaction with other children, they learn how to make good friendships, co-operate and resolve conflicts peaceably. These attributes will provide a secure platform from which children can achieve at school and in later life.</a:t>
                      </a:r>
                      <a:endParaRPr lang="en-GB" sz="1200" b="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989017">
                <a:tc rowSpan="2">
                  <a:txBody>
                    <a:bodyPr/>
                    <a:lstStyle/>
                    <a:p>
                      <a:pPr algn="ctr"/>
                      <a:r>
                        <a:rPr lang="en-US" sz="2000" b="1" dirty="0">
                          <a:latin typeface="Amatic SC" panose="00000500000000000000" pitchFamily="2" charset="-79"/>
                          <a:cs typeface="Amatic SC" panose="00000500000000000000" pitchFamily="2" charset="-79"/>
                        </a:rPr>
                        <a:t>Managing Self </a:t>
                      </a:r>
                    </a:p>
                    <a:p>
                      <a:pPr algn="ctr"/>
                      <a:endParaRPr lang="en-US" sz="2000" b="1" dirty="0">
                        <a:latin typeface="Amatic SC" panose="00000500000000000000" pitchFamily="2" charset="-79"/>
                        <a:cs typeface="Amatic SC" panose="00000500000000000000" pitchFamily="2" charset="-79"/>
                      </a:endParaRPr>
                    </a:p>
                    <a:p>
                      <a:pPr algn="ctr"/>
                      <a:r>
                        <a:rPr lang="en-US" sz="2400" b="1" dirty="0">
                          <a:latin typeface="Amatic SC" panose="00000500000000000000" pitchFamily="2" charset="-79"/>
                          <a:cs typeface="Amatic SC" panose="00000500000000000000" pitchFamily="2" charset="-79"/>
                        </a:rPr>
                        <a:t>Self -  Regulation</a:t>
                      </a:r>
                    </a:p>
                    <a:p>
                      <a:pPr algn="ctr"/>
                      <a:endParaRPr lang="en-US" sz="2400" b="1" dirty="0">
                        <a:solidFill>
                          <a:srgbClr val="CC66FF"/>
                        </a:solidFill>
                        <a:latin typeface="Amatic SC" panose="00000500000000000000" pitchFamily="2" charset="-79"/>
                        <a:cs typeface="Amatic SC" panose="00000500000000000000" pitchFamily="2" charset="-79"/>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smtClean="0">
                          <a:latin typeface="Amatic SC" panose="00000500000000000000" pitchFamily="2" charset="-79"/>
                          <a:cs typeface="Amatic SC" panose="00000500000000000000" pitchFamily="2" charset="-79"/>
                        </a:rPr>
                        <a:t>Building Relationships</a:t>
                      </a:r>
                    </a:p>
                    <a:p>
                      <a:pPr algn="ctr"/>
                      <a:endParaRPr lang="en-US" sz="1800" b="1" dirty="0">
                        <a:solidFill>
                          <a:srgbClr val="CC66FF"/>
                        </a:solidFill>
                        <a:latin typeface="Amatic SC" panose="00000500000000000000" pitchFamily="2" charset="-79"/>
                        <a:cs typeface="Amatic SC" panose="00000500000000000000" pitchFamily="2" charset="-79"/>
                      </a:endParaRPr>
                    </a:p>
                    <a:p>
                      <a:pPr algn="ctr"/>
                      <a:endParaRPr lang="en-GB" sz="1800" b="1" dirty="0">
                        <a:solidFill>
                          <a:srgbClr val="CC66FF"/>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r>
                        <a:rPr lang="en-GB" sz="900" dirty="0" smtClean="0"/>
                        <a:t>Building relationships with peers and new staff members Building confidence to separate from familiar adults</a:t>
                      </a:r>
                    </a:p>
                    <a:p>
                      <a:pPr algn="ctr"/>
                      <a:r>
                        <a:rPr lang="en-GB" sz="900" b="0" dirty="0" smtClean="0">
                          <a:solidFill>
                            <a:schemeClr val="tx1"/>
                          </a:solidFill>
                          <a:latin typeface="+mn-lt"/>
                          <a:cs typeface="Amatic SC" panose="00000500000000000000" pitchFamily="2" charset="-79"/>
                        </a:rPr>
                        <a:t>Talk about their feelings using words</a:t>
                      </a:r>
                      <a:r>
                        <a:rPr lang="en-GB" sz="900" b="0" baseline="0" dirty="0" smtClean="0">
                          <a:solidFill>
                            <a:schemeClr val="tx1"/>
                          </a:solidFill>
                          <a:latin typeface="+mn-lt"/>
                          <a:cs typeface="Amatic SC" panose="00000500000000000000" pitchFamily="2" charset="-79"/>
                        </a:rPr>
                        <a:t> like ‘happy’, ‘sad’, ‘angry’ or ‘worried</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GB" sz="900" b="0" dirty="0" smtClean="0">
                          <a:solidFill>
                            <a:schemeClr val="tx1"/>
                          </a:solidFill>
                          <a:latin typeface="+mn-lt"/>
                          <a:cs typeface="Amatic SC" panose="00000500000000000000" pitchFamily="2" charset="-79"/>
                        </a:rPr>
                        <a:t>Show more confidence in new social situations </a:t>
                      </a:r>
                    </a:p>
                    <a:p>
                      <a:pPr algn="ctr"/>
                      <a:r>
                        <a:rPr lang="en-GB" sz="900" b="0" dirty="0" smtClean="0">
                          <a:solidFill>
                            <a:schemeClr val="tx1"/>
                          </a:solidFill>
                          <a:latin typeface="+mn-lt"/>
                          <a:cs typeface="Amatic SC" panose="00000500000000000000" pitchFamily="2" charset="-79"/>
                        </a:rPr>
                        <a:t>Begin to play with one or more children, extending and elaborating ideas</a:t>
                      </a:r>
                    </a:p>
                    <a:p>
                      <a:pPr algn="ctr"/>
                      <a:r>
                        <a:rPr lang="en-GB" sz="900" b="0" dirty="0" smtClean="0">
                          <a:solidFill>
                            <a:schemeClr val="tx1"/>
                          </a:solidFill>
                          <a:latin typeface="+mn-lt"/>
                          <a:cs typeface="Amatic SC" panose="00000500000000000000" pitchFamily="2" charset="-79"/>
                        </a:rPr>
                        <a:t>Increasingly follow rules, understanding why they are important </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5FB"/>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GB" sz="900" dirty="0" smtClean="0"/>
                        <a:t>Building and extending friendship groups</a:t>
                      </a:r>
                    </a:p>
                    <a:p>
                      <a:pPr algn="ctr"/>
                      <a:r>
                        <a:rPr lang="en-GB" sz="900" dirty="0" smtClean="0"/>
                        <a:t> Accepting needs of others, sharing, taking turns and tolerating delay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t>Continuing to follow boundaries and new routines</a:t>
                      </a:r>
                      <a:endParaRPr lang="en-GB" sz="900" b="0" dirty="0" smtClean="0">
                        <a:solidFill>
                          <a:schemeClr val="tx1"/>
                        </a:solidFill>
                        <a:latin typeface="+mn-lt"/>
                        <a:cs typeface="Amatic SC" panose="00000500000000000000" pitchFamily="2" charset="-79"/>
                      </a:endParaRPr>
                    </a:p>
                    <a:p>
                      <a:pPr algn="ctr"/>
                      <a:r>
                        <a:rPr lang="en-GB" sz="900" b="0" dirty="0" smtClean="0">
                          <a:solidFill>
                            <a:schemeClr val="tx1"/>
                          </a:solidFill>
                          <a:latin typeface="+mn-lt"/>
                          <a:cs typeface="Amatic SC" panose="00000500000000000000" pitchFamily="2" charset="-79"/>
                        </a:rPr>
                        <a:t>Develop</a:t>
                      </a:r>
                      <a:r>
                        <a:rPr lang="en-GB" sz="900" b="0" baseline="0" dirty="0" smtClean="0">
                          <a:solidFill>
                            <a:schemeClr val="tx1"/>
                          </a:solidFill>
                          <a:latin typeface="+mn-lt"/>
                          <a:cs typeface="Amatic SC" panose="00000500000000000000" pitchFamily="2" charset="-79"/>
                        </a:rPr>
                        <a:t> appropriate ways of being assertive </a:t>
                      </a:r>
                    </a:p>
                    <a:p>
                      <a:pPr algn="ct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FFF"/>
                    </a:solidFill>
                  </a:tcPr>
                </a:tc>
                <a:tc hMerge="1">
                  <a:txBody>
                    <a:bodyPr/>
                    <a:lstStyle/>
                    <a:p>
                      <a:pPr algn="ctr"/>
                      <a:r>
                        <a:rPr lang="en-US" sz="1200" b="0" dirty="0">
                          <a:solidFill>
                            <a:schemeClr val="tx1"/>
                          </a:solidFill>
                        </a:rPr>
                        <a:t>Looking after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a:txBody>
                    <a:bodyPr/>
                    <a:lstStyle/>
                    <a:p>
                      <a:pPr algn="ctr"/>
                      <a:r>
                        <a:rPr lang="en-GB" sz="900" dirty="0" smtClean="0"/>
                        <a:t>Resolving conflicts </a:t>
                      </a:r>
                    </a:p>
                    <a:p>
                      <a:pPr algn="ctr"/>
                      <a:r>
                        <a:rPr lang="en-GB" sz="900" dirty="0" smtClean="0"/>
                        <a:t>Sharing ideas and opinions Working together</a:t>
                      </a:r>
                    </a:p>
                    <a:p>
                      <a:pPr algn="ctr"/>
                      <a:r>
                        <a:rPr lang="en-GB" sz="900" dirty="0" smtClean="0"/>
                        <a:t> Adapting to different situations and routines </a:t>
                      </a:r>
                      <a:endParaRPr 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a:txBody>
                    <a:bodyPr/>
                    <a:lstStyle/>
                    <a:p>
                      <a:pPr algn="ctr"/>
                      <a:r>
                        <a:rPr lang="en-GB" sz="900" dirty="0" smtClean="0"/>
                        <a:t>Understanding how others might be feeling </a:t>
                      </a:r>
                    </a:p>
                    <a:p>
                      <a:pPr algn="ctr"/>
                      <a:r>
                        <a:rPr lang="en-GB" sz="900" dirty="0" smtClean="0"/>
                        <a:t>To understand</a:t>
                      </a:r>
                      <a:r>
                        <a:rPr lang="en-GB" sz="900" baseline="0" dirty="0" smtClean="0"/>
                        <a:t> their sense of responsibility and being part of the school community </a:t>
                      </a:r>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extLst>
                  <a:ext uri="{0D108BD9-81ED-4DB2-BD59-A6C34878D82A}">
                    <a16:rowId xmlns:a16="http://schemas.microsoft.com/office/drawing/2014/main" val="4290435388"/>
                  </a:ext>
                </a:extLst>
              </a:tr>
              <a:tr h="989017">
                <a:tc vMerge="1">
                  <a:txBody>
                    <a:bodyPr/>
                    <a:lstStyle/>
                    <a:p>
                      <a:pPr algn="ctr"/>
                      <a:r>
                        <a:rPr lang="en-US" sz="2400" b="1" dirty="0">
                          <a:latin typeface="Amatic SC" panose="00000500000000000000" pitchFamily="2" charset="-79"/>
                          <a:cs typeface="Amatic SC" panose="00000500000000000000" pitchFamily="2" charset="-79"/>
                        </a:rPr>
                        <a:t>Self -  Regulation</a:t>
                      </a:r>
                    </a:p>
                    <a:p>
                      <a:pPr algn="ctr"/>
                      <a:r>
                        <a:rPr lang="en-US" sz="1800" b="1" dirty="0">
                          <a:latin typeface="Amatic SC" panose="00000500000000000000" pitchFamily="2" charset="-79"/>
                          <a:cs typeface="Amatic SC" panose="00000500000000000000" pitchFamily="2" charset="-79"/>
                        </a:rPr>
                        <a:t>Link to Behaviour for Learning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marL="0" indent="0" algn="l">
                        <a:buFont typeface="Wingdings" panose="05000000000000000000" pitchFamily="2" charset="2"/>
                        <a:buNone/>
                      </a:pPr>
                      <a:r>
                        <a:rPr lang="en-US" sz="900" b="0" dirty="0">
                          <a:solidFill>
                            <a:schemeClr val="tx1"/>
                          </a:solidFill>
                          <a:latin typeface="+mn-lt"/>
                          <a:cs typeface="RM Typerighter old" panose="00000400000000000000" pitchFamily="2" charset="-79"/>
                        </a:rPr>
                        <a:t>Show an understanding of their own feelings and those of others, and begin to regulate their behaviour accordingly. Set and work towards simple goals, being able to wait for what they want and control their immediate impulses when appropriate. Give focused attention to what the teacher says, responding appropriately even when engaged in activity, and show an ability to follow instructions involving several ideas or actions.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Controlling own feelings and behaviours</a:t>
                      </a:r>
                    </a:p>
                    <a:p>
                      <a:pPr marL="171450" indent="-171450" algn="ctr">
                        <a:buFont typeface="Wingdings" panose="05000000000000000000" pitchFamily="2" charset="2"/>
                        <a:buChar char="ü"/>
                      </a:pPr>
                      <a:r>
                        <a:rPr lang="en-US" sz="1000" b="1" i="0" kern="1200" dirty="0" smtClean="0">
                          <a:solidFill>
                            <a:schemeClr val="bg1">
                              <a:lumMod val="50000"/>
                            </a:schemeClr>
                          </a:solidFill>
                          <a:effectLst/>
                          <a:latin typeface="+mn-lt"/>
                          <a:ea typeface="+mn-ea"/>
                          <a:cs typeface="+mn-cs"/>
                        </a:rPr>
                        <a:t>Applying personalised strategies to return to a state of calm</a:t>
                      </a:r>
                    </a:p>
                    <a:p>
                      <a:pPr marL="171450" indent="-171450" algn="ctr">
                        <a:buFont typeface="Wingdings" panose="05000000000000000000" pitchFamily="2" charset="2"/>
                        <a:buChar char="ü"/>
                      </a:pPr>
                      <a:r>
                        <a:rPr lang="en-US" sz="1000" b="1" i="0" kern="1200" dirty="0" smtClean="0">
                          <a:solidFill>
                            <a:schemeClr val="bg1">
                              <a:lumMod val="50000"/>
                            </a:schemeClr>
                          </a:solidFill>
                          <a:effectLst/>
                          <a:latin typeface="+mn-lt"/>
                          <a:ea typeface="+mn-ea"/>
                          <a:cs typeface="+mn-cs"/>
                        </a:rPr>
                        <a:t>Being </a:t>
                      </a:r>
                      <a:r>
                        <a:rPr lang="en-US" sz="1000" b="1" i="0" kern="1200" dirty="0">
                          <a:solidFill>
                            <a:schemeClr val="bg1">
                              <a:lumMod val="50000"/>
                            </a:schemeClr>
                          </a:solidFill>
                          <a:effectLst/>
                          <a:latin typeface="+mn-lt"/>
                          <a:ea typeface="+mn-ea"/>
                          <a:cs typeface="+mn-cs"/>
                        </a:rPr>
                        <a:t>able to curb impulsive behaviours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concentrate on a task</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ignore distractions</a:t>
                      </a:r>
                    </a:p>
                    <a:p>
                      <a:pPr marL="171450" indent="-171450" algn="ctr">
                        <a:buFont typeface="Wingdings" panose="05000000000000000000" pitchFamily="2" charset="2"/>
                        <a:buChar char="ü"/>
                      </a:pPr>
                      <a:r>
                        <a:rPr lang="en-US" sz="1000" b="1" i="0" kern="1200" dirty="0" smtClean="0">
                          <a:solidFill>
                            <a:schemeClr val="bg1">
                              <a:lumMod val="50000"/>
                            </a:schemeClr>
                          </a:solidFill>
                          <a:effectLst/>
                          <a:latin typeface="+mn-lt"/>
                          <a:ea typeface="+mn-ea"/>
                          <a:cs typeface="+mn-cs"/>
                        </a:rPr>
                        <a:t>Thinking </a:t>
                      </a:r>
                      <a:r>
                        <a:rPr lang="en-US" sz="1000" b="1" i="0" kern="1200" dirty="0">
                          <a:solidFill>
                            <a:schemeClr val="bg1">
                              <a:lumMod val="50000"/>
                            </a:schemeClr>
                          </a:solidFill>
                          <a:effectLst/>
                          <a:latin typeface="+mn-lt"/>
                          <a:ea typeface="+mn-ea"/>
                          <a:cs typeface="+mn-cs"/>
                        </a:rPr>
                        <a:t>before acting</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Delaying gratification</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Persisting in the face of difficulty.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lnT w="12700" cap="flat" cmpd="sng" algn="ctr">
                      <a:solidFill>
                        <a:schemeClr val="tx1"/>
                      </a:solidFill>
                      <a:prstDash val="solid"/>
                      <a:round/>
                      <a:headEnd type="none" w="med" len="med"/>
                      <a:tailEnd type="none" w="med" len="med"/>
                    </a:lnT>
                  </a:tcPr>
                </a:tc>
                <a:tc hMerge="1">
                  <a:txBody>
                    <a:bodyPr/>
                    <a:lstStyle/>
                    <a:p>
                      <a:pPr algn="ctr"/>
                      <a:endParaRPr lang="en-GB" sz="1400" dirty="0">
                        <a:latin typeface="Amatic SC" panose="00000500000000000000" pitchFamily="2" charset="-79"/>
                        <a:cs typeface="Amatic SC" panose="00000500000000000000" pitchFamily="2" charset="-79"/>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gridSpan="4">
                  <a:txBody>
                    <a:bodyPr/>
                    <a:lstStyle/>
                    <a:p>
                      <a:pPr algn="ctr"/>
                      <a:r>
                        <a:rPr lang="en-US" sz="1100" b="0" i="1" kern="1200" dirty="0">
                          <a:solidFill>
                            <a:schemeClr val="tx1"/>
                          </a:solidFill>
                          <a:effectLst/>
                          <a:latin typeface="+mn-lt"/>
                          <a:ea typeface="+mn-ea"/>
                          <a:cs typeface="+mn-cs"/>
                        </a:rPr>
                        <a:t>“Self-regulatory skills can be defined as the ability of children to manage their own behaviour and aspects of their learning. In the early years, efforts to develop self-regulation often seek to improve levels of self-control and reduce impulsivity. Activities typically include supporting children in articulating their plans and learning strategies and reviewing what they have done.” Education Endowment Foundation.</a:t>
                      </a:r>
                      <a:endParaRPr lang="en-GB" sz="11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80869022"/>
                  </a:ext>
                </a:extLst>
              </a:tr>
            </a:tbl>
          </a:graphicData>
        </a:graphic>
      </p:graphicFrame>
    </p:spTree>
    <p:extLst>
      <p:ext uri="{BB962C8B-B14F-4D97-AF65-F5344CB8AC3E}">
        <p14:creationId xmlns:p14="http://schemas.microsoft.com/office/powerpoint/2010/main" val="1440818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223462912"/>
              </p:ext>
            </p:extLst>
          </p:nvPr>
        </p:nvGraphicFramePr>
        <p:xfrm>
          <a:off x="472644" y="500600"/>
          <a:ext cx="11459371" cy="6090147"/>
        </p:xfrm>
        <a:graphic>
          <a:graphicData uri="http://schemas.openxmlformats.org/drawingml/2006/table">
            <a:tbl>
              <a:tblPr firstRow="1" bandRow="1">
                <a:tableStyleId>{5C22544A-7EE6-4342-B048-85BDC9FD1C3A}</a:tableStyleId>
              </a:tblPr>
              <a:tblGrid>
                <a:gridCol w="1579440">
                  <a:extLst>
                    <a:ext uri="{9D8B030D-6E8A-4147-A177-3AD203B41FA5}">
                      <a16:colId xmlns:a16="http://schemas.microsoft.com/office/drawing/2014/main" val="385991600"/>
                    </a:ext>
                  </a:extLst>
                </a:gridCol>
                <a:gridCol w="1694666">
                  <a:extLst>
                    <a:ext uri="{9D8B030D-6E8A-4147-A177-3AD203B41FA5}">
                      <a16:colId xmlns:a16="http://schemas.microsoft.com/office/drawing/2014/main" val="2865123548"/>
                    </a:ext>
                  </a:extLst>
                </a:gridCol>
                <a:gridCol w="1637053">
                  <a:extLst>
                    <a:ext uri="{9D8B030D-6E8A-4147-A177-3AD203B41FA5}">
                      <a16:colId xmlns:a16="http://schemas.microsoft.com/office/drawing/2014/main" val="872926247"/>
                    </a:ext>
                  </a:extLst>
                </a:gridCol>
                <a:gridCol w="1637053">
                  <a:extLst>
                    <a:ext uri="{9D8B030D-6E8A-4147-A177-3AD203B41FA5}">
                      <a16:colId xmlns:a16="http://schemas.microsoft.com/office/drawing/2014/main" val="1315738151"/>
                    </a:ext>
                  </a:extLst>
                </a:gridCol>
                <a:gridCol w="1637053">
                  <a:extLst>
                    <a:ext uri="{9D8B030D-6E8A-4147-A177-3AD203B41FA5}">
                      <a16:colId xmlns:a16="http://schemas.microsoft.com/office/drawing/2014/main" val="2709165749"/>
                    </a:ext>
                  </a:extLst>
                </a:gridCol>
                <a:gridCol w="1637053">
                  <a:extLst>
                    <a:ext uri="{9D8B030D-6E8A-4147-A177-3AD203B41FA5}">
                      <a16:colId xmlns:a16="http://schemas.microsoft.com/office/drawing/2014/main" val="2335150482"/>
                    </a:ext>
                  </a:extLst>
                </a:gridCol>
                <a:gridCol w="1637053">
                  <a:extLst>
                    <a:ext uri="{9D8B030D-6E8A-4147-A177-3AD203B41FA5}">
                      <a16:colId xmlns:a16="http://schemas.microsoft.com/office/drawing/2014/main" val="4046203905"/>
                    </a:ext>
                  </a:extLst>
                </a:gridCol>
              </a:tblGrid>
              <a:tr h="46055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Autumn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lumMod val="50000"/>
                            </a:schemeClr>
                          </a:solidFill>
                          <a:latin typeface="Amatic SC" panose="00000500000000000000" pitchFamily="2" charset="-79"/>
                          <a:cs typeface="Amatic SC" panose="00000500000000000000" pitchFamily="2" charset="-79"/>
                        </a:rPr>
                        <a:t>Autumn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smtClean="0"/>
                        <a:t>All</a:t>
                      </a:r>
                      <a:r>
                        <a:rPr lang="en-GB" sz="1200" b="1" u="sng" baseline="0" dirty="0" smtClean="0"/>
                        <a:t> about Me</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smtClean="0"/>
                        <a:t>Seasons</a:t>
                      </a:r>
                      <a:r>
                        <a:rPr lang="en-GB" sz="1200" b="1" u="sng" baseline="0" dirty="0" smtClean="0"/>
                        <a:t> and Celebrations </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en-US" sz="1200" b="1" u="sng" dirty="0" smtClean="0">
                          <a:solidFill>
                            <a:schemeClr val="tx1"/>
                          </a:solidFill>
                          <a:latin typeface="+mn-lt"/>
                          <a:cs typeface="Amatic SC" panose="00000500000000000000" pitchFamily="2" charset="-79"/>
                        </a:rPr>
                        <a:t>Superheroes/People</a:t>
                      </a:r>
                      <a:r>
                        <a:rPr lang="en-US" sz="1200" b="1" u="sng" baseline="0" dirty="0" smtClean="0">
                          <a:solidFill>
                            <a:schemeClr val="tx1"/>
                          </a:solidFill>
                          <a:latin typeface="+mn-lt"/>
                          <a:cs typeface="Amatic SC" panose="00000500000000000000" pitchFamily="2" charset="-79"/>
                        </a:rPr>
                        <a:t> Who Help Us</a:t>
                      </a:r>
                      <a:endParaRPr lang="en-US" sz="1200" b="1" u="sng" dirty="0" smtClean="0">
                        <a:solidFill>
                          <a:schemeClr val="tx1"/>
                        </a:solidFill>
                        <a:latin typeface="+mn-lt"/>
                        <a:cs typeface="Amatic SC" panose="00000500000000000000" pitchFamily="2" charset="-79"/>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lang="en-GB" sz="2400" kern="1200" baseline="0" dirty="0" smtClean="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effectLst/>
                          <a:latin typeface="+mn-lt"/>
                          <a:ea typeface="+mn-ea"/>
                          <a:cs typeface="+mn-cs"/>
                        </a:rPr>
                        <a:t>Transport</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4">
                  <a:txBody>
                    <a:bodyPr/>
                    <a:lstStyle/>
                    <a:p>
                      <a:pPr algn="ctr"/>
                      <a:r>
                        <a:rPr lang="en-US" sz="2000" b="1" dirty="0">
                          <a:latin typeface="Amatic SC" panose="00000500000000000000" pitchFamily="2" charset="-79"/>
                          <a:cs typeface="Amatic SC" panose="00000500000000000000" pitchFamily="2" charset="-79"/>
                        </a:rPr>
                        <a:t>Physical development </a:t>
                      </a:r>
                    </a:p>
                    <a:p>
                      <a:pPr algn="ctr"/>
                      <a:endParaRPr lang="en-US" sz="1000" b="0" dirty="0">
                        <a:latin typeface="Amatic SC" panose="00000500000000000000" pitchFamily="2" charset="-79"/>
                        <a:cs typeface="Amatic SC" panose="00000500000000000000" pitchFamily="2" charset="-79"/>
                      </a:endParaRPr>
                    </a:p>
                    <a:p>
                      <a:pPr algn="ctr"/>
                      <a:endParaRPr lang="en-US" sz="1000" b="0" dirty="0">
                        <a:latin typeface="Amatic SC" panose="00000500000000000000" pitchFamily="2" charset="-79"/>
                        <a:cs typeface="Amatic SC" panose="00000500000000000000" pitchFamily="2" charset="-79"/>
                      </a:endParaRPr>
                    </a:p>
                    <a:p>
                      <a:pPr algn="ctr"/>
                      <a:r>
                        <a:rPr lang="en-US" sz="3200" b="0" dirty="0">
                          <a:latin typeface="Amatic SC" panose="00000500000000000000" pitchFamily="2" charset="-79"/>
                          <a:cs typeface="Amatic SC" panose="00000500000000000000" pitchFamily="2" charset="-79"/>
                        </a:rPr>
                        <a:t>Fine motor </a:t>
                      </a:r>
                    </a:p>
                    <a:p>
                      <a:pPr algn="ctr"/>
                      <a:r>
                        <a:rPr lang="en-US" sz="700" dirty="0"/>
                        <a:t>Continuously check the process of children’s handwriting (pencil grip and letter formation, including directionality). Provide extra help and guidance when needed.</a:t>
                      </a:r>
                    </a:p>
                    <a:p>
                      <a:pPr algn="ctr"/>
                      <a:endParaRPr lang="en-US" sz="800" dirty="0" smtClean="0"/>
                    </a:p>
                    <a:p>
                      <a:pPr algn="ctr"/>
                      <a:endParaRPr lang="en-US" sz="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dirty="0" smtClean="0">
                          <a:latin typeface="Amatic SC" panose="00000500000000000000" pitchFamily="2" charset="-79"/>
                          <a:cs typeface="Amatic SC" panose="00000500000000000000" pitchFamily="2" charset="-79"/>
                        </a:rPr>
                        <a:t>Gross </a:t>
                      </a:r>
                      <a:r>
                        <a:rPr lang="en-US" sz="3200" b="0" dirty="0">
                          <a:latin typeface="Amatic SC" panose="00000500000000000000" pitchFamily="2" charset="-79"/>
                          <a:cs typeface="Amatic SC" panose="00000500000000000000" pitchFamily="2" charset="-79"/>
                        </a:rPr>
                        <a:t>motor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l"/>
                      <a:r>
                        <a:rPr lang="en-US" sz="1050" b="0" dirty="0"/>
                        <a:t>Physical activity is vital in children’s all-round development, enabling them to pursue happy, healthy and active lives. Gross and fine motor experiences develop incrementally throughout early </a:t>
                      </a:r>
                      <a:r>
                        <a:rPr lang="en-US" sz="1050" b="0" dirty="0" smtClean="0"/>
                        <a:t>childhood. </a:t>
                      </a:r>
                      <a:r>
                        <a:rPr lang="en-US" sz="1050" b="0" dirty="0"/>
                        <a:t>By creating games and providing opportunities for play both indoors and outdoors, adults can support children to develop their core strength, stability, balance, spatial awareness, co-ordination and agility. Gross motor skills provide the foundation for developing healthy bodies and social and emotional well-being. Fine motor control and precision helps with hand-eye co-ordination, which is later linked to early literacy. Repeated and varied opportunities to explore and play with small world activities, puzzles, arts and crafts and the practice of using small tools, with feedback and support from adults, allow children to develop proficiency, control and confidence.</a:t>
                      </a:r>
                      <a:endParaRPr lang="en-US" sz="105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773595032"/>
                  </a:ext>
                </a:extLst>
              </a:tr>
              <a:tr h="989017">
                <a:tc vMerge="1">
                  <a:txBody>
                    <a:bodyPr/>
                    <a:lstStyle/>
                    <a:p>
                      <a:pPr algn="ctr"/>
                      <a:r>
                        <a:rPr lang="en-US" sz="4000" b="0" dirty="0">
                          <a:latin typeface="Amatic SC" panose="00000500000000000000" pitchFamily="2" charset="-79"/>
                          <a:cs typeface="Amatic SC" panose="00000500000000000000" pitchFamily="2" charset="-79"/>
                        </a:rPr>
                        <a:t>Fine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latin typeface="+mn-lt"/>
                          <a:cs typeface="Amatic SC" panose="00000500000000000000" pitchFamily="2" charset="-79"/>
                        </a:rPr>
                        <a:t>Threading, </a:t>
                      </a:r>
                      <a:r>
                        <a:rPr lang="en-US" sz="800" dirty="0" smtClean="0">
                          <a:solidFill>
                            <a:schemeClr val="tx1"/>
                          </a:solidFill>
                          <a:latin typeface="+mn-lt"/>
                          <a:cs typeface="Amatic SC" panose="00000500000000000000" pitchFamily="2" charset="-79"/>
                        </a:rPr>
                        <a:t>playdough, using tweezers and other one handed tools.</a:t>
                      </a:r>
                    </a:p>
                    <a:p>
                      <a:pPr algn="ctr"/>
                      <a:r>
                        <a:rPr lang="en-US" sz="800" dirty="0" smtClean="0">
                          <a:solidFill>
                            <a:schemeClr val="tx1"/>
                          </a:solidFill>
                          <a:latin typeface="+mn-lt"/>
                          <a:cs typeface="Amatic SC" panose="00000500000000000000" pitchFamily="2" charset="-79"/>
                        </a:rPr>
                        <a:t>Daily dough disco – YouTube ‘Dough Disco’</a:t>
                      </a: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mn-lt"/>
                          <a:cs typeface="Amatic SC" panose="00000500000000000000" pitchFamily="2" charset="-79"/>
                        </a:rPr>
                        <a:t>Threading, </a:t>
                      </a:r>
                      <a:r>
                        <a:rPr lang="en-US" sz="800" dirty="0" smtClean="0">
                          <a:solidFill>
                            <a:schemeClr val="tx1"/>
                          </a:solidFill>
                          <a:latin typeface="+mn-lt"/>
                          <a:cs typeface="Amatic SC" panose="00000500000000000000" pitchFamily="2" charset="-79"/>
                        </a:rPr>
                        <a:t>using</a:t>
                      </a:r>
                      <a:r>
                        <a:rPr lang="en-US" sz="800" baseline="0" dirty="0" smtClean="0">
                          <a:solidFill>
                            <a:schemeClr val="tx1"/>
                          </a:solidFill>
                          <a:latin typeface="+mn-lt"/>
                          <a:cs typeface="Amatic SC" panose="00000500000000000000" pitchFamily="2" charset="-79"/>
                        </a:rPr>
                        <a:t> one handed tools</a:t>
                      </a:r>
                      <a:r>
                        <a:rPr lang="en-US" sz="800" dirty="0" smtClean="0">
                          <a:solidFill>
                            <a:schemeClr val="tx1"/>
                          </a:solidFill>
                          <a:latin typeface="+mn-lt"/>
                          <a:cs typeface="Amatic SC" panose="00000500000000000000" pitchFamily="2" charset="-79"/>
                        </a:rPr>
                        <a:t>, </a:t>
                      </a:r>
                      <a:r>
                        <a:rPr lang="en-US" sz="800" dirty="0">
                          <a:solidFill>
                            <a:schemeClr val="tx1"/>
                          </a:solidFill>
                          <a:latin typeface="+mn-lt"/>
                          <a:cs typeface="Amatic SC" panose="00000500000000000000" pitchFamily="2" charset="-79"/>
                        </a:rPr>
                        <a:t>weaving, playdough, </a:t>
                      </a:r>
                      <a:r>
                        <a:rPr lang="en-US" sz="800" dirty="0" smtClean="0">
                          <a:solidFill>
                            <a:schemeClr val="tx1"/>
                          </a:solidFill>
                          <a:latin typeface="+mn-lt"/>
                          <a:cs typeface="Amatic SC" panose="00000500000000000000" pitchFamily="2" charset="-79"/>
                        </a:rPr>
                        <a:t>fine motor activities</a:t>
                      </a:r>
                      <a:r>
                        <a:rPr lang="en-US" sz="800" dirty="0">
                          <a:solidFill>
                            <a:schemeClr val="tx1"/>
                          </a:solidFill>
                          <a:latin typeface="+mn-lt"/>
                          <a:cs typeface="Amatic SC" panose="00000500000000000000" pitchFamily="2" charset="-79"/>
                        </a:rPr>
                        <a:t>. </a:t>
                      </a:r>
                      <a:endParaRPr lang="en-US" sz="800" dirty="0" smtClean="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smtClean="0">
                          <a:solidFill>
                            <a:schemeClr val="tx1"/>
                          </a:solidFill>
                          <a:latin typeface="+mn-lt"/>
                          <a:cs typeface="Amatic SC" panose="00000500000000000000" pitchFamily="2" charset="-79"/>
                        </a:rPr>
                        <a:t>Daily dough disco – YouTube ‘Dough Disco’</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smtClean="0">
                          <a:solidFill>
                            <a:schemeClr val="tx1"/>
                          </a:solidFill>
                          <a:latin typeface="+mn-lt"/>
                          <a:cs typeface="Amatic SC" panose="00000500000000000000" pitchFamily="2" charset="-79"/>
                        </a:rPr>
                        <a:t>Make snips in</a:t>
                      </a:r>
                      <a:r>
                        <a:rPr lang="en-US" sz="800" baseline="0" dirty="0" smtClean="0">
                          <a:solidFill>
                            <a:schemeClr val="tx1"/>
                          </a:solidFill>
                          <a:latin typeface="+mn-lt"/>
                          <a:cs typeface="Amatic SC" panose="00000500000000000000" pitchFamily="2" charset="-79"/>
                        </a:rPr>
                        <a:t> paper with scissors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aseline="0" dirty="0" smtClean="0">
                          <a:solidFill>
                            <a:schemeClr val="tx1"/>
                          </a:solidFill>
                          <a:latin typeface="+mn-lt"/>
                          <a:cs typeface="Amatic SC" panose="00000500000000000000" pitchFamily="2" charset="-79"/>
                        </a:rPr>
                        <a:t>Adult to start off zip on coat, children to pull it up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aseline="0" dirty="0" smtClean="0">
                          <a:solidFill>
                            <a:schemeClr val="tx1"/>
                          </a:solidFill>
                          <a:latin typeface="+mn-lt"/>
                          <a:cs typeface="Amatic SC" panose="00000500000000000000" pitchFamily="2" charset="-79"/>
                        </a:rPr>
                        <a:t>Button/poppers on coats – model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smtClean="0"/>
                        <a:t>To be able to take coat and shoes on/off with some support.</a:t>
                      </a:r>
                      <a:endParaRPr lang="en-US" sz="800" dirty="0" smtClean="0">
                        <a:solidFill>
                          <a:schemeClr val="tx1"/>
                        </a:solidFill>
                        <a:latin typeface="+mn-lt"/>
                        <a:cs typeface="Amatic SC" panose="00000500000000000000" pitchFamily="2" charset="-79"/>
                      </a:endParaRPr>
                    </a:p>
                    <a:p>
                      <a:pPr algn="ct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a:t>
                      </a:r>
                      <a:r>
                        <a:rPr lang="en-US" sz="800" dirty="0" smtClean="0">
                          <a:solidFill>
                            <a:schemeClr val="tx1"/>
                          </a:solidFill>
                          <a:latin typeface="+mn-lt"/>
                          <a:cs typeface="Amatic SC" panose="00000500000000000000" pitchFamily="2" charset="-79"/>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smtClean="0">
                          <a:solidFill>
                            <a:schemeClr val="tx1"/>
                          </a:solidFill>
                          <a:latin typeface="+mn-lt"/>
                          <a:cs typeface="Amatic SC" panose="00000500000000000000" pitchFamily="2" charset="-79"/>
                        </a:rPr>
                        <a:t>Daily dough disco</a:t>
                      </a:r>
                      <a:endParaRPr lang="en-US" sz="800" dirty="0">
                        <a:solidFill>
                          <a:schemeClr val="tx1"/>
                        </a:solidFill>
                        <a:latin typeface="+mn-lt"/>
                        <a:cs typeface="Amatic SC" panose="00000500000000000000" pitchFamily="2" charset="-79"/>
                      </a:endParaRPr>
                    </a:p>
                    <a:p>
                      <a:pPr algn="ctr"/>
                      <a:r>
                        <a:rPr lang="en-GB" sz="800" dirty="0" smtClean="0"/>
                        <a:t>making marks in damp sand, glitter, foam, using jumbo chalks in the outdoor area.</a:t>
                      </a:r>
                    </a:p>
                    <a:p>
                      <a:pPr algn="ctr"/>
                      <a:r>
                        <a:rPr lang="en-GB" sz="800" dirty="0" smtClean="0"/>
                        <a:t> To begin to show a preference for a dominant hand. </a:t>
                      </a:r>
                    </a:p>
                    <a:p>
                      <a:pPr algn="ctr"/>
                      <a:r>
                        <a:rPr lang="en-GB" sz="800" dirty="0" smtClean="0"/>
                        <a:t>Using scissors to cut effectively. To attend toileting needs independently. To be able to take coat / shoes on / off independently.</a:t>
                      </a:r>
                      <a:endParaRPr lang="en-US" sz="800" b="0" i="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a:t>
                      </a:r>
                      <a:r>
                        <a:rPr lang="en-US" sz="800" dirty="0" smtClean="0">
                          <a:solidFill>
                            <a:schemeClr val="tx1"/>
                          </a:solidFill>
                          <a:latin typeface="+mn-lt"/>
                          <a:cs typeface="Amatic SC" panose="00000500000000000000" pitchFamily="2" charset="-79"/>
                        </a:rPr>
                        <a:t>fine motor activities</a:t>
                      </a:r>
                      <a:r>
                        <a:rPr lang="en-US" sz="800" dirty="0">
                          <a:solidFill>
                            <a:schemeClr val="tx1"/>
                          </a:solidFill>
                          <a:latin typeface="+mn-lt"/>
                          <a:cs typeface="Amatic SC" panose="00000500000000000000" pitchFamily="2" charset="-79"/>
                        </a:rPr>
                        <a:t>. </a:t>
                      </a:r>
                    </a:p>
                    <a:p>
                      <a:pPr algn="ctr"/>
                      <a:r>
                        <a:rPr lang="en-US" sz="800" dirty="0">
                          <a:solidFill>
                            <a:schemeClr val="tx1"/>
                          </a:solidFill>
                        </a:rPr>
                        <a:t>Hold pencil effectively with comfortable </a:t>
                      </a:r>
                      <a:r>
                        <a:rPr lang="en-US" sz="800" dirty="0" smtClean="0">
                          <a:solidFill>
                            <a:schemeClr val="tx1"/>
                          </a:solidFill>
                        </a:rPr>
                        <a:t>grip.</a:t>
                      </a:r>
                      <a:r>
                        <a:rPr lang="en-US" sz="800" baseline="0" dirty="0" smtClean="0">
                          <a:solidFill>
                            <a:schemeClr val="tx1"/>
                          </a:solidFill>
                        </a:rPr>
                        <a:t> </a:t>
                      </a:r>
                      <a:endParaRPr lang="en-US"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a:t>
                      </a:r>
                      <a:r>
                        <a:rPr lang="en-US" sz="800" dirty="0" smtClean="0">
                          <a:solidFill>
                            <a:schemeClr val="tx1"/>
                          </a:solidFill>
                          <a:latin typeface="+mn-lt"/>
                          <a:cs typeface="Amatic SC" panose="00000500000000000000" pitchFamily="2" charset="-79"/>
                        </a:rPr>
                        <a:t>fine motor activities</a:t>
                      </a:r>
                      <a:r>
                        <a:rPr lang="en-US" sz="800" dirty="0">
                          <a:solidFill>
                            <a:schemeClr val="tx1"/>
                          </a:solidFill>
                          <a:latin typeface="+mn-lt"/>
                          <a:cs typeface="Amatic SC" panose="00000500000000000000" pitchFamily="2" charset="-79"/>
                        </a:rPr>
                        <a:t>. </a:t>
                      </a:r>
                    </a:p>
                    <a:p>
                      <a:pPr algn="ctr"/>
                      <a:r>
                        <a:rPr lang="en-US" sz="800" dirty="0">
                          <a:solidFill>
                            <a:schemeClr val="tx1"/>
                          </a:solidFill>
                        </a:rPr>
                        <a:t>Develop pencil grip and letter formation continually </a:t>
                      </a:r>
                    </a:p>
                    <a:p>
                      <a:pPr algn="ctr" fontAlgn="base"/>
                      <a:r>
                        <a:rPr lang="en-GB" sz="800" dirty="0" smtClean="0"/>
                        <a:t>Drawing shapes of different sizes. Copy letters of their name / write name independently.</a:t>
                      </a:r>
                      <a:endParaRPr lang="en-US" sz="800" b="0" i="0" kern="1200" dirty="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a:t>
                      </a:r>
                      <a:r>
                        <a:rPr lang="en-US" sz="800" dirty="0" smtClean="0">
                          <a:solidFill>
                            <a:schemeClr val="tx1"/>
                          </a:solidFill>
                          <a:latin typeface="+mn-lt"/>
                          <a:cs typeface="Amatic SC" panose="00000500000000000000" pitchFamily="2" charset="-79"/>
                        </a:rPr>
                        <a:t>fine motor activities</a:t>
                      </a:r>
                      <a:r>
                        <a:rPr lang="en-US" sz="800" dirty="0">
                          <a:solidFill>
                            <a:schemeClr val="tx1"/>
                          </a:solidFill>
                          <a:latin typeface="+mn-lt"/>
                          <a:cs typeface="Amatic SC" panose="00000500000000000000" pitchFamily="2" charset="-79"/>
                        </a:rPr>
                        <a:t>. </a:t>
                      </a:r>
                    </a:p>
                    <a:p>
                      <a:pPr algn="ctr"/>
                      <a:r>
                        <a:rPr lang="en-GB" sz="800" dirty="0" smtClean="0"/>
                        <a:t>To be able to unfasten and fasten coat independently.</a:t>
                      </a:r>
                    </a:p>
                    <a:p>
                      <a:pPr algn="ctr"/>
                      <a:r>
                        <a:rPr lang="en-US" sz="800" b="0" i="0" kern="1200" dirty="0" smtClean="0">
                          <a:solidFill>
                            <a:schemeClr val="dk1"/>
                          </a:solidFill>
                          <a:effectLst/>
                          <a:latin typeface="+mn-lt"/>
                          <a:ea typeface="+mn-ea"/>
                          <a:cs typeface="+mn-cs"/>
                        </a:rPr>
                        <a:t>Start </a:t>
                      </a:r>
                      <a:r>
                        <a:rPr lang="en-US" sz="800" b="0" i="0" kern="1200" dirty="0">
                          <a:solidFill>
                            <a:schemeClr val="dk1"/>
                          </a:solidFill>
                          <a:effectLst/>
                          <a:latin typeface="+mn-lt"/>
                          <a:ea typeface="+mn-ea"/>
                          <a:cs typeface="+mn-cs"/>
                        </a:rPr>
                        <a:t>to draw pictures that are recognisable </a:t>
                      </a:r>
                    </a:p>
                    <a:p>
                      <a:pPr algn="ctr" fontAlgn="base"/>
                      <a:r>
                        <a:rPr lang="en-US" sz="800" b="0" i="0" kern="1200" dirty="0">
                          <a:solidFill>
                            <a:schemeClr val="dk1"/>
                          </a:solidFill>
                          <a:effectLst/>
                          <a:latin typeface="+mn-lt"/>
                          <a:ea typeface="+mn-ea"/>
                          <a:cs typeface="+mn-cs"/>
                        </a:rPr>
                        <a:t>Build things with smaller linking blocks, such as Duplo or Lego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latin typeface="Amatic SC" panose="00000500000000000000" pitchFamily="2" charset="-79"/>
                          <a:cs typeface="Amatic SC" panose="00000500000000000000" pitchFamily="2" charset="-79"/>
                        </a:rPr>
                        <a:t>Gross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Fundamental Movement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ctr">
                        <a:spcAft>
                          <a:spcPts val="0"/>
                        </a:spcAft>
                      </a:pPr>
                      <a:r>
                        <a:rPr lang="en-GB" sz="800" dirty="0">
                          <a:effectLst/>
                          <a:latin typeface="Calibri" panose="020F050202020403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A,B,C’S (Agility Balance and Co-Ordination) - SAQ</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Understanding Space</a:t>
                      </a:r>
                      <a:endParaRPr lang="en-GB"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A,B,C’S (Agility Balance and Co-Ordination) - SAQ</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Throwing, catching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cs typeface="Calibri" panose="020F0502020204030204" pitchFamily="34" charset="0"/>
                        </a:rPr>
                        <a:t>Rolling, receiving </a:t>
                      </a:r>
                      <a:endParaRPr lang="en-GB"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A,B,C’S (Agility Balance and Co-Ordination) - SAQ</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Kicking, receiving</a:t>
                      </a:r>
                      <a:endParaRPr lang="en-GB" sz="1200" dirty="0">
                        <a:effectLst/>
                        <a:latin typeface="Times New Roman" panose="02020603050405020304" pitchFamily="18" charset="0"/>
                        <a:ea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Striking, receiving </a:t>
                      </a:r>
                      <a:endParaRPr lang="en-GB"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A,B,C’S (Agility Balance and Co-Ordination) - SAQ</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Throwing, catching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Bouncing and receiving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A,B,C’S (Agility Balance and Co-Ordination) - SAQ</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Striking, receiving, catching</a:t>
                      </a:r>
                      <a:endParaRPr lang="en-GB"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A,B,C’S (Agility Balance and Co-Ordination) - SAQ</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ctr">
                        <a:lnSpc>
                          <a:spcPct val="115000"/>
                        </a:lnSpc>
                        <a:spcAft>
                          <a:spcPts val="0"/>
                        </a:spcAft>
                      </a:pPr>
                      <a:r>
                        <a:rPr lang="en-GB" sz="800" dirty="0">
                          <a:effectLst/>
                          <a:latin typeface="Calibri" panose="020F050202020403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en-GB" sz="800" dirty="0">
                          <a:effectLst/>
                          <a:latin typeface="Calibri" panose="020F0502020204030204" pitchFamily="34" charset="0"/>
                          <a:ea typeface="Times New Roman" panose="02020603050405020304" pitchFamily="18" charset="0"/>
                        </a:rPr>
                        <a:t>Running, landing, jumping</a:t>
                      </a:r>
                      <a:endParaRPr lang="en-GB"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8086902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800" dirty="0"/>
                        <a:t>From Development Matters 20’:</a:t>
                      </a:r>
                    </a:p>
                    <a:p>
                      <a:pPr algn="ctr"/>
                      <a:r>
                        <a:rPr lang="en-US" sz="800" dirty="0"/>
                        <a:t>Revise and refine the fundamental movement skills they have already acquired: - rolling - crawling - walking - jumping - running - hopping - skipping – climbing</a:t>
                      </a:r>
                    </a:p>
                    <a:p>
                      <a:pPr algn="ctr"/>
                      <a:r>
                        <a:rPr lang="en-US" sz="800" dirty="0"/>
                        <a:t>Progress towards a more fluent style of moving, with developing control and grace.</a:t>
                      </a:r>
                    </a:p>
                    <a:p>
                      <a:pPr algn="ctr"/>
                      <a:r>
                        <a:rPr lang="en-US" sz="800" dirty="0"/>
                        <a:t>Develop the overall body strength, co-ordination, balance and agility needed to engage successfully with future physical education sessions and other physical disciplines including dance, gymnastics, sport and swimming.</a:t>
                      </a:r>
                    </a:p>
                    <a:p>
                      <a:pPr algn="ctr"/>
                      <a:r>
                        <a:rPr lang="en-US" sz="800" dirty="0"/>
                        <a:t>Develop their small motor skills so that they can use a range of tools competently, safely and confidently. Suggested tools: pencils for drawing and writing, paintbrushes, scissors, knives, forks and spoons. </a:t>
                      </a:r>
                    </a:p>
                    <a:p>
                      <a:pPr algn="ctr"/>
                      <a:r>
                        <a:rPr lang="en-US" sz="800" dirty="0"/>
                        <a:t>Use their core muscle strength to achieve a good posture when sitting at a table or sitting on the floor.</a:t>
                      </a:r>
                    </a:p>
                    <a:p>
                      <a:pPr algn="ctr"/>
                      <a:r>
                        <a:rPr lang="en-US" sz="800" dirty="0"/>
                        <a:t>Confidently and safely use a range of large and small apparatus indoors and outside, alone and in a group. Develop overall body-strength, balance, co-ordination and agility.</a:t>
                      </a:r>
                    </a:p>
                    <a:p>
                      <a:pPr algn="ctr"/>
                      <a:r>
                        <a:rPr lang="en-US" sz="800" dirty="0"/>
                        <a:t>Further develop and refine a range of ball skills including: throwing, catching, kicking, passing, batting, and aiming. Develop confidence, competence, precision and accuracy when engaging in activities that involve a ball.</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929556540"/>
                  </a:ext>
                </a:extLst>
              </a:tr>
            </a:tbl>
          </a:graphicData>
        </a:graphic>
      </p:graphicFrame>
    </p:spTree>
    <p:extLst>
      <p:ext uri="{BB962C8B-B14F-4D97-AF65-F5344CB8AC3E}">
        <p14:creationId xmlns:p14="http://schemas.microsoft.com/office/powerpoint/2010/main" val="5409661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296064752"/>
              </p:ext>
            </p:extLst>
          </p:nvPr>
        </p:nvGraphicFramePr>
        <p:xfrm>
          <a:off x="366318" y="600880"/>
          <a:ext cx="11459364" cy="6392602"/>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11258">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Autumn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1">
                              <a:lumMod val="50000"/>
                            </a:schemeClr>
                          </a:solidFill>
                          <a:latin typeface="Amatic SC" panose="00000500000000000000" pitchFamily="2" charset="-79"/>
                          <a:cs typeface="Amatic SC" panose="00000500000000000000" pitchFamily="2" charset="-79"/>
                        </a:rPr>
                        <a:t>Autumn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709760">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smtClean="0"/>
                        <a:t>All</a:t>
                      </a:r>
                      <a:r>
                        <a:rPr lang="en-GB" sz="1200" b="1" u="sng" baseline="0" dirty="0" smtClean="0"/>
                        <a:t> about Me</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smtClean="0"/>
                        <a:t>Seasons</a:t>
                      </a:r>
                      <a:r>
                        <a:rPr lang="en-GB" sz="1200" b="1" u="sng" baseline="0" dirty="0" smtClean="0"/>
                        <a:t> and Celebrations </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en-US" sz="1200" b="1" u="sng" dirty="0" smtClean="0">
                          <a:solidFill>
                            <a:schemeClr val="tx1"/>
                          </a:solidFill>
                          <a:latin typeface="+mn-lt"/>
                          <a:cs typeface="Amatic SC" panose="00000500000000000000" pitchFamily="2" charset="-79"/>
                        </a:rPr>
                        <a:t>Superheroes/People</a:t>
                      </a:r>
                      <a:r>
                        <a:rPr lang="en-US" sz="1200" b="1" u="sng" baseline="0" dirty="0" smtClean="0">
                          <a:solidFill>
                            <a:schemeClr val="tx1"/>
                          </a:solidFill>
                          <a:latin typeface="+mn-lt"/>
                          <a:cs typeface="Amatic SC" panose="00000500000000000000" pitchFamily="2" charset="-79"/>
                        </a:rPr>
                        <a:t> Who Help Us</a:t>
                      </a:r>
                      <a:endParaRPr lang="en-US" sz="1200" b="1" u="sng" dirty="0" smtClean="0">
                        <a:solidFill>
                          <a:schemeClr val="tx1"/>
                        </a:solidFill>
                        <a:latin typeface="+mn-lt"/>
                        <a:cs typeface="Amatic SC" panose="00000500000000000000" pitchFamily="2" charset="-79"/>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lang="en-GB" sz="2400" kern="1200" baseline="0" dirty="0" smtClean="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effectLst/>
                          <a:latin typeface="+mn-lt"/>
                          <a:ea typeface="+mn-ea"/>
                          <a:cs typeface="+mn-cs"/>
                        </a:rPr>
                        <a:t>Transport</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569492">
                <a:tc rowSpan="3">
                  <a:txBody>
                    <a:bodyPr/>
                    <a:lstStyle/>
                    <a:p>
                      <a:pPr algn="ctr"/>
                      <a:r>
                        <a:rPr lang="en-US" sz="3600" b="0" dirty="0">
                          <a:latin typeface="Amatic SC" panose="00000500000000000000" pitchFamily="2" charset="-79"/>
                          <a:cs typeface="Amatic SC" panose="00000500000000000000" pitchFamily="2" charset="-79"/>
                        </a:rPr>
                        <a:t>Literacy</a:t>
                      </a:r>
                    </a:p>
                    <a:p>
                      <a:pPr algn="ctr"/>
                      <a:endParaRPr lang="en-US" sz="2400" b="0" dirty="0">
                        <a:latin typeface="Amatic SC" panose="00000500000000000000" pitchFamily="2" charset="-79"/>
                        <a:cs typeface="Amatic SC" panose="00000500000000000000" pitchFamily="2" charset="-79"/>
                      </a:endParaRPr>
                    </a:p>
                    <a:p>
                      <a:pPr algn="ctr"/>
                      <a:r>
                        <a:rPr lang="en-US" sz="2000" b="0" dirty="0">
                          <a:latin typeface="Amatic SC" panose="00000500000000000000" pitchFamily="2" charset="-79"/>
                          <a:cs typeface="Amatic SC" panose="00000500000000000000" pitchFamily="2" charset="-79"/>
                        </a:rPr>
                        <a:t>Comprehension</a:t>
                      </a:r>
                    </a:p>
                    <a:p>
                      <a:pPr algn="ctr"/>
                      <a:r>
                        <a:rPr lang="en-US" sz="2000" b="0" dirty="0">
                          <a:latin typeface="Amatic SC" panose="00000500000000000000" pitchFamily="2" charset="-79"/>
                          <a:cs typeface="Amatic SC" panose="00000500000000000000" pitchFamily="2" charset="-79"/>
                        </a:rPr>
                        <a:t>- Developing a passion for reading</a:t>
                      </a:r>
                    </a:p>
                    <a:p>
                      <a:pPr algn="ctr"/>
                      <a:endParaRPr lang="en-US" sz="2800" b="0" dirty="0">
                        <a:latin typeface="Amatic SC" panose="00000500000000000000" pitchFamily="2" charset="-79"/>
                        <a:cs typeface="Amatic SC" panose="00000500000000000000" pitchFamily="2" charset="-79"/>
                      </a:endParaRPr>
                    </a:p>
                    <a:p>
                      <a:pPr algn="ctr"/>
                      <a:r>
                        <a:rPr lang="en-US" sz="2800" b="0" dirty="0">
                          <a:latin typeface="Amatic SC" panose="00000500000000000000" pitchFamily="2" charset="-79"/>
                          <a:cs typeface="Amatic SC" panose="00000500000000000000" pitchFamily="2" charset="-79"/>
                        </a:rPr>
                        <a:t>Word</a:t>
                      </a:r>
                    </a:p>
                    <a:p>
                      <a:pPr algn="ctr"/>
                      <a:r>
                        <a:rPr lang="en-US" sz="2800" b="0" dirty="0">
                          <a:latin typeface="Amatic SC" panose="00000500000000000000" pitchFamily="2" charset="-79"/>
                          <a:cs typeface="Amatic SC" panose="00000500000000000000" pitchFamily="2" charset="-79"/>
                        </a:rPr>
                        <a:t> Reading </a:t>
                      </a:r>
                    </a:p>
                    <a:p>
                      <a:pPr algn="ctr"/>
                      <a:r>
                        <a:rPr lang="en-US" sz="800" b="0" i="0" kern="1200" dirty="0">
                          <a:solidFill>
                            <a:schemeClr val="dk1"/>
                          </a:solidFill>
                          <a:effectLst/>
                          <a:latin typeface="+mn-lt"/>
                          <a:ea typeface="+mn-ea"/>
                          <a:cs typeface="+mn-cs"/>
                        </a:rPr>
                        <a:t>Children will be working in different groups for Read Write Inc. </a:t>
                      </a:r>
                      <a:endParaRPr lang="en-GB"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l"/>
                      <a:r>
                        <a:rPr lang="en-US" sz="800" b="0" dirty="0"/>
                        <a:t>It is crucial for children to develop a life-long love of reading. Reading consists of two dimensions: language comprehension and word reading. Language comprehension (necessary for both reading and writing) starts from birth. It only develops when adults talk with children about the world around them and the books (stories and non-fiction) they read with them, and enjoy rhymes, poems and songs together. Skilled word reading, taught later, involves both the speedy working out of the pronunciation of unfamiliar printed words (decoding) and the speedy recognition of familiar printed words. Writing involves transcription (spelling and handwriting) and composition (articulating ideas and structuring them in speech, before writing)</a:t>
                      </a:r>
                      <a:endParaRPr lang="en-US"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24877487"/>
                  </a:ext>
                </a:extLst>
              </a:tr>
              <a:tr h="1859811">
                <a:tc vMerge="1">
                  <a:txBody>
                    <a:bodyPr/>
                    <a:lstStyle/>
                    <a:p>
                      <a:pPr algn="ctr"/>
                      <a:r>
                        <a:rPr lang="en-US" sz="3600" b="0" dirty="0">
                          <a:latin typeface="Amatic SC" panose="00000500000000000000" pitchFamily="2" charset="-79"/>
                          <a:cs typeface="Amatic SC" panose="00000500000000000000" pitchFamily="2" charset="-79"/>
                        </a:rPr>
                        <a:t>Literacy</a:t>
                      </a:r>
                    </a:p>
                    <a:p>
                      <a:pPr algn="ctr"/>
                      <a:r>
                        <a:rPr lang="en-US" sz="2400" b="0" dirty="0">
                          <a:latin typeface="Amatic SC" panose="00000500000000000000" pitchFamily="2" charset="-79"/>
                          <a:cs typeface="Amatic SC" panose="00000500000000000000" pitchFamily="2" charset="-79"/>
                        </a:rPr>
                        <a:t>Comprehension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800" dirty="0" smtClean="0"/>
                        <a:t>Hearing, listening to and identifying different sounds in the environment.</a:t>
                      </a:r>
                    </a:p>
                    <a:p>
                      <a:pPr algn="ctr"/>
                      <a:r>
                        <a:rPr lang="en-GB" sz="800" dirty="0" smtClean="0"/>
                        <a:t> Joining in with repeated phrases in familiar stories and rhymes</a:t>
                      </a:r>
                    </a:p>
                    <a:p>
                      <a:pPr algn="ctr"/>
                      <a:r>
                        <a:rPr lang="en-GB" sz="800" dirty="0" smtClean="0"/>
                        <a:t>Listening to and joining in with stories, rhymes and songs.</a:t>
                      </a:r>
                    </a:p>
                    <a:p>
                      <a:pPr algn="ctr"/>
                      <a:r>
                        <a:rPr lang="en-GB" sz="800" dirty="0" smtClean="0"/>
                        <a:t> Fills in the missing word from favourite rhymes and songs.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800" dirty="0" smtClean="0"/>
                        <a:t>Participate in listening and communication activities. </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800" dirty="0" smtClean="0"/>
                        <a:t>Listen to short stories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800" dirty="0" smtClean="0">
                          <a:solidFill>
                            <a:schemeClr val="tx1"/>
                          </a:solidFill>
                          <a:effectLst/>
                          <a:latin typeface="+mn-lt"/>
                          <a:ea typeface="Calibri" panose="020F0502020204030204" pitchFamily="34" charset="0"/>
                          <a:cs typeface="Amatic SC" panose="00000500000000000000" pitchFamily="2" charset="-79"/>
                        </a:rPr>
                        <a:t>Answer who, what,</a:t>
                      </a:r>
                      <a:r>
                        <a:rPr lang="en-GB" sz="800" baseline="0" dirty="0" smtClean="0">
                          <a:solidFill>
                            <a:schemeClr val="tx1"/>
                          </a:solidFill>
                          <a:effectLst/>
                          <a:latin typeface="+mn-lt"/>
                          <a:ea typeface="Calibri" panose="020F0502020204030204" pitchFamily="34" charset="0"/>
                          <a:cs typeface="Amatic SC" panose="00000500000000000000" pitchFamily="2" charset="-79"/>
                        </a:rPr>
                        <a:t> where questions about stories.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800" baseline="0" dirty="0" smtClean="0">
                          <a:solidFill>
                            <a:schemeClr val="tx1"/>
                          </a:solidFill>
                          <a:effectLst/>
                          <a:latin typeface="+mn-lt"/>
                          <a:ea typeface="Calibri" panose="020F0502020204030204" pitchFamily="34" charset="0"/>
                          <a:cs typeface="Amatic SC" panose="00000500000000000000" pitchFamily="2" charset="-79"/>
                        </a:rPr>
                        <a:t>Sequence stories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800" dirty="0" smtClean="0"/>
                        <a:t>Exploring books and songs with adults and independently.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07000"/>
                        </a:lnSpc>
                        <a:spcAft>
                          <a:spcPts val="800"/>
                        </a:spcAft>
                      </a:pPr>
                      <a:r>
                        <a:rPr lang="en-GB" sz="800" dirty="0" smtClean="0"/>
                        <a:t>Exploring a selection of  books. Rhyming activities and games. Sequencing and joining in with repeated refrains in stories. I spy games. Suggesting what might happen next or at the end of a story. </a:t>
                      </a:r>
                      <a:r>
                        <a:rPr lang="en-US" sz="800" baseline="0" dirty="0" smtClean="0"/>
                        <a:t> Answer who, what, where, when questions in stories. </a:t>
                      </a:r>
                      <a:endParaRPr lang="en-GB" sz="800" dirty="0" smtClean="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dirty="0" smtClean="0"/>
                        <a:t>Follow a simple sequence using picture prompts.. Recall key events in short stories. Suggesting what might happen next or at the end of a story. </a:t>
                      </a:r>
                      <a:r>
                        <a:rPr lang="en-US" sz="800" baseline="0" dirty="0" smtClean="0"/>
                        <a:t> Answer who, what, where, when and why questions in stories. </a:t>
                      </a:r>
                      <a:endParaRPr lang="en-GB" sz="800" dirty="0" smtClean="0"/>
                    </a:p>
                    <a:p>
                      <a:pPr algn="ctr">
                        <a:lnSpc>
                          <a:spcPct val="107000"/>
                        </a:lnSpc>
                        <a:spcAft>
                          <a:spcPts val="800"/>
                        </a:spcAft>
                      </a:pPr>
                      <a:endParaRPr lang="en-US" sz="800"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07000"/>
                        </a:lnSpc>
                        <a:spcAft>
                          <a:spcPts val="0"/>
                        </a:spcAft>
                      </a:pPr>
                      <a:r>
                        <a:rPr lang="en-GB" sz="800" dirty="0" smtClean="0"/>
                        <a:t>Express thoughts about shared stories. </a:t>
                      </a:r>
                    </a:p>
                    <a:p>
                      <a:pPr algn="ctr">
                        <a:lnSpc>
                          <a:spcPct val="107000"/>
                        </a:lnSpc>
                        <a:spcAft>
                          <a:spcPts val="0"/>
                        </a:spcAft>
                      </a:pPr>
                      <a:r>
                        <a:rPr lang="en-GB" sz="800" dirty="0" smtClean="0"/>
                        <a:t>Recognising logos and familiar print. Rhyming activities and games. Sequencing and joining in with repeated refrains in stories. I spy games. To talk about stories, the characters, the events and to suggest how a story might end. </a:t>
                      </a:r>
                    </a:p>
                    <a:p>
                      <a:pPr algn="ctr">
                        <a:lnSpc>
                          <a:spcPct val="107000"/>
                        </a:lnSpc>
                        <a:spcAft>
                          <a:spcPts val="0"/>
                        </a:spcAft>
                      </a:pPr>
                      <a:r>
                        <a:rPr lang="en-US" sz="800" baseline="0" dirty="0" smtClean="0"/>
                        <a:t>Answer who, what, where, when and why questions in stories</a:t>
                      </a:r>
                    </a:p>
                    <a:p>
                      <a:pPr algn="ctr">
                        <a:lnSpc>
                          <a:spcPct val="107000"/>
                        </a:lnSpc>
                        <a:spcAft>
                          <a:spcPts val="0"/>
                        </a:spcAft>
                      </a:pPr>
                      <a:r>
                        <a:rPr lang="en-GB" sz="800" dirty="0" smtClean="0"/>
                        <a:t>Exploring books and songs with adults and independently.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07000"/>
                        </a:lnSpc>
                        <a:spcAft>
                          <a:spcPts val="800"/>
                        </a:spcAft>
                      </a:pPr>
                      <a:r>
                        <a:rPr lang="en-GB" sz="800" dirty="0" smtClean="0"/>
                        <a:t>Beginning to hear initial sounds in words. Beginning to blend sounds to identify short words. To re-tell a familiar story in simple terms.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dirty="0" smtClean="0"/>
                        <a:t>To talk about stories, the characters, the events and to suggest how a story might end.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baseline="0" dirty="0" smtClean="0"/>
                        <a:t>Answer who, what, where, when and why questions in stories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dirty="0" smtClean="0"/>
                        <a:t>Exploring books and songs with adults and independently. </a:t>
                      </a:r>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2317934">
                <a:tc vMerge="1">
                  <a:txBody>
                    <a:bodyPr/>
                    <a:lstStyle/>
                    <a:p>
                      <a:pPr algn="ctr"/>
                      <a:r>
                        <a:rPr lang="en-US" sz="3600" b="0" dirty="0">
                          <a:latin typeface="Amatic SC" panose="00000500000000000000" pitchFamily="2" charset="-79"/>
                          <a:cs typeface="Amatic SC" panose="00000500000000000000" pitchFamily="2" charset="-79"/>
                        </a:rPr>
                        <a:t>Word Reading </a:t>
                      </a: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GB" sz="800" b="1" dirty="0" smtClean="0">
                          <a:solidFill>
                            <a:schemeClr val="tx1"/>
                          </a:solidFill>
                          <a:effectLst/>
                          <a:latin typeface="+mn-lt"/>
                          <a:ea typeface="Calibri" panose="020F0502020204030204" pitchFamily="34" charset="0"/>
                          <a:cs typeface="Amatic SC" panose="00000500000000000000" pitchFamily="2" charset="-79"/>
                        </a:rPr>
                        <a:t>Phonic Sounds: </a:t>
                      </a:r>
                      <a:r>
                        <a:rPr lang="en-GB" sz="800" b="0" dirty="0" smtClean="0">
                          <a:solidFill>
                            <a:schemeClr val="tx1"/>
                          </a:solidFill>
                          <a:effectLst/>
                          <a:latin typeface="+mn-lt"/>
                          <a:ea typeface="Calibri" panose="020F0502020204030204" pitchFamily="34" charset="0"/>
                          <a:cs typeface="Amatic SC" panose="00000500000000000000" pitchFamily="2" charset="-79"/>
                        </a:rPr>
                        <a:t>Phase</a:t>
                      </a:r>
                      <a:r>
                        <a:rPr lang="en-GB" sz="800" b="0" baseline="0" dirty="0" smtClean="0">
                          <a:solidFill>
                            <a:schemeClr val="tx1"/>
                          </a:solidFill>
                          <a:effectLst/>
                          <a:latin typeface="+mn-lt"/>
                          <a:ea typeface="Calibri" panose="020F0502020204030204" pitchFamily="34" charset="0"/>
                          <a:cs typeface="Amatic SC" panose="00000500000000000000" pitchFamily="2" charset="-79"/>
                        </a:rPr>
                        <a:t> 1 </a:t>
                      </a:r>
                    </a:p>
                    <a:p>
                      <a:r>
                        <a:rPr lang="en-GB" sz="800" b="0" i="0" kern="1200" dirty="0" smtClean="0">
                          <a:solidFill>
                            <a:schemeClr val="dk1"/>
                          </a:solidFill>
                          <a:effectLst/>
                          <a:latin typeface="+mn-lt"/>
                          <a:ea typeface="+mn-ea"/>
                          <a:cs typeface="+mn-cs"/>
                        </a:rPr>
                        <a:t>General Sound Discrimination - Environmental </a:t>
                      </a:r>
                    </a:p>
                    <a:p>
                      <a:r>
                        <a:rPr lang="en-GB" sz="800" b="0" i="0" kern="1200" dirty="0" smtClean="0">
                          <a:solidFill>
                            <a:schemeClr val="dk1"/>
                          </a:solidFill>
                          <a:effectLst/>
                          <a:latin typeface="+mn-lt"/>
                          <a:ea typeface="+mn-ea"/>
                          <a:cs typeface="+mn-cs"/>
                        </a:rPr>
                        <a:t>General Sound Discrimination - Instrumental Sounds</a:t>
                      </a:r>
                    </a:p>
                    <a:p>
                      <a:r>
                        <a:rPr lang="en-GB" sz="800" b="0" i="0" kern="1200" dirty="0" smtClean="0">
                          <a:solidFill>
                            <a:schemeClr val="dk1"/>
                          </a:solidFill>
                          <a:effectLst/>
                          <a:latin typeface="+mn-lt"/>
                          <a:ea typeface="+mn-ea"/>
                          <a:cs typeface="+mn-cs"/>
                        </a:rPr>
                        <a:t>General Sound Discrimination - Body Percussion</a:t>
                      </a:r>
                    </a:p>
                    <a:p>
                      <a:r>
                        <a:rPr lang="en-GB" sz="800" b="0" i="0" kern="1200" dirty="0" smtClean="0">
                          <a:solidFill>
                            <a:schemeClr val="dk1"/>
                          </a:solidFill>
                          <a:effectLst/>
                          <a:latin typeface="+mn-lt"/>
                          <a:ea typeface="+mn-ea"/>
                          <a:cs typeface="+mn-cs"/>
                        </a:rPr>
                        <a:t>Rhythm and Rhyme</a:t>
                      </a:r>
                    </a:p>
                    <a:p>
                      <a:r>
                        <a:rPr lang="en-GB" sz="800" b="0" i="0" kern="1200" dirty="0" smtClean="0">
                          <a:solidFill>
                            <a:schemeClr val="dk1"/>
                          </a:solidFill>
                          <a:effectLst/>
                          <a:latin typeface="+mn-lt"/>
                          <a:ea typeface="+mn-ea"/>
                          <a:cs typeface="+mn-cs"/>
                        </a:rPr>
                        <a:t>Alliteration</a:t>
                      </a:r>
                    </a:p>
                    <a:p>
                      <a:r>
                        <a:rPr lang="en-GB" sz="800" b="0" i="0" kern="1200" dirty="0" smtClean="0">
                          <a:solidFill>
                            <a:schemeClr val="dk1"/>
                          </a:solidFill>
                          <a:effectLst/>
                          <a:latin typeface="+mn-lt"/>
                          <a:ea typeface="+mn-ea"/>
                          <a:cs typeface="+mn-cs"/>
                        </a:rPr>
                        <a:t>Voices Sounds</a:t>
                      </a:r>
                    </a:p>
                    <a:p>
                      <a:r>
                        <a:rPr lang="en-GB" sz="800" b="0" i="0" kern="1200" dirty="0" smtClean="0">
                          <a:solidFill>
                            <a:schemeClr val="dk1"/>
                          </a:solidFill>
                          <a:effectLst/>
                          <a:latin typeface="+mn-lt"/>
                          <a:ea typeface="+mn-ea"/>
                          <a:cs typeface="+mn-cs"/>
                        </a:rPr>
                        <a:t>Oral Blending and Segmenting</a:t>
                      </a:r>
                    </a:p>
                    <a:p>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800" b="1" dirty="0" smtClean="0">
                          <a:solidFill>
                            <a:schemeClr val="tx1"/>
                          </a:solidFill>
                          <a:effectLst/>
                          <a:latin typeface="+mn-lt"/>
                          <a:ea typeface="Calibri" panose="020F0502020204030204" pitchFamily="34" charset="0"/>
                          <a:cs typeface="Amatic SC" panose="00000500000000000000" pitchFamily="2" charset="-79"/>
                        </a:rPr>
                        <a:t>Reading: </a:t>
                      </a:r>
                      <a:r>
                        <a:rPr lang="en-GB" sz="800" dirty="0" smtClean="0">
                          <a:solidFill>
                            <a:schemeClr val="tx1"/>
                          </a:solidFill>
                          <a:effectLst/>
                          <a:latin typeface="+mn-lt"/>
                          <a:ea typeface="Calibri" panose="020F0502020204030204" pitchFamily="34" charset="0"/>
                          <a:cs typeface="Amatic SC" panose="00000500000000000000" pitchFamily="2" charset="-79"/>
                        </a:rPr>
                        <a:t>Exposing children to a wide range of stories and repeating stories frequently.</a:t>
                      </a:r>
                      <a:r>
                        <a:rPr lang="en-GB" sz="800" baseline="0" dirty="0" smtClean="0">
                          <a:solidFill>
                            <a:schemeClr val="tx1"/>
                          </a:solidFill>
                          <a:effectLst/>
                          <a:latin typeface="+mn-lt"/>
                          <a:ea typeface="Calibri" panose="020F0502020204030204" pitchFamily="34" charset="0"/>
                          <a:cs typeface="Amatic SC" panose="00000500000000000000" pitchFamily="2" charset="-79"/>
                        </a:rPr>
                        <a:t> Children to repeat language in stories ‘repeated refrains.’’</a:t>
                      </a:r>
                      <a:endParaRPr lang="en-GB" sz="800" dirty="0" smtClean="0">
                        <a:solidFill>
                          <a:schemeClr val="tx1"/>
                        </a:solidFill>
                        <a:effectLst/>
                        <a:latin typeface="+mn-lt"/>
                        <a:ea typeface="Calibri" panose="020F0502020204030204" pitchFamily="34"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800" b="1" dirty="0" smtClean="0">
                          <a:solidFill>
                            <a:schemeClr val="tx1"/>
                          </a:solidFill>
                          <a:effectLst/>
                          <a:latin typeface="+mn-lt"/>
                          <a:ea typeface="Calibri" panose="020F0502020204030204" pitchFamily="34" charset="0"/>
                          <a:cs typeface="Amatic SC" panose="00000500000000000000" pitchFamily="2" charset="-79"/>
                        </a:rPr>
                        <a:t>c Sounds: </a:t>
                      </a:r>
                      <a:r>
                        <a:rPr lang="en-GB" sz="800" b="0" dirty="0" smtClean="0">
                          <a:solidFill>
                            <a:schemeClr val="tx1"/>
                          </a:solidFill>
                          <a:effectLst/>
                          <a:latin typeface="+mn-lt"/>
                          <a:ea typeface="Calibri" panose="020F0502020204030204" pitchFamily="34" charset="0"/>
                          <a:cs typeface="Amatic SC" panose="00000500000000000000" pitchFamily="2" charset="-79"/>
                        </a:rPr>
                        <a:t>Phase</a:t>
                      </a:r>
                      <a:r>
                        <a:rPr lang="en-GB" sz="800" b="0" baseline="0" dirty="0" smtClean="0">
                          <a:solidFill>
                            <a:schemeClr val="tx1"/>
                          </a:solidFill>
                          <a:effectLst/>
                          <a:latin typeface="+mn-lt"/>
                          <a:ea typeface="Calibri" panose="020F0502020204030204" pitchFamily="34" charset="0"/>
                          <a:cs typeface="Amatic SC" panose="00000500000000000000" pitchFamily="2" charset="-79"/>
                        </a:rPr>
                        <a:t> 1 </a:t>
                      </a:r>
                    </a:p>
                    <a:p>
                      <a:r>
                        <a:rPr lang="en-GB" sz="800" b="0" i="0" kern="1200" dirty="0" smtClean="0">
                          <a:solidFill>
                            <a:schemeClr val="dk1"/>
                          </a:solidFill>
                          <a:effectLst/>
                          <a:latin typeface="+mn-lt"/>
                          <a:ea typeface="+mn-ea"/>
                          <a:cs typeface="+mn-cs"/>
                        </a:rPr>
                        <a:t>General Sound Discrimination - Environmental </a:t>
                      </a:r>
                    </a:p>
                    <a:p>
                      <a:r>
                        <a:rPr lang="en-GB" sz="800" b="0" i="0" kern="1200" dirty="0" smtClean="0">
                          <a:solidFill>
                            <a:schemeClr val="dk1"/>
                          </a:solidFill>
                          <a:effectLst/>
                          <a:latin typeface="+mn-lt"/>
                          <a:ea typeface="+mn-ea"/>
                          <a:cs typeface="+mn-cs"/>
                        </a:rPr>
                        <a:t>General Sound Discrimination - Instrumental Sounds</a:t>
                      </a:r>
                    </a:p>
                    <a:p>
                      <a:r>
                        <a:rPr lang="en-GB" sz="800" b="0" i="0" kern="1200" dirty="0" smtClean="0">
                          <a:solidFill>
                            <a:schemeClr val="dk1"/>
                          </a:solidFill>
                          <a:effectLst/>
                          <a:latin typeface="+mn-lt"/>
                          <a:ea typeface="+mn-ea"/>
                          <a:cs typeface="+mn-cs"/>
                        </a:rPr>
                        <a:t>General Sound Discrimination - Body Percussion</a:t>
                      </a:r>
                    </a:p>
                    <a:p>
                      <a:r>
                        <a:rPr lang="en-GB" sz="800" b="0" i="0" kern="1200" dirty="0" smtClean="0">
                          <a:solidFill>
                            <a:schemeClr val="dk1"/>
                          </a:solidFill>
                          <a:effectLst/>
                          <a:latin typeface="+mn-lt"/>
                          <a:ea typeface="+mn-ea"/>
                          <a:cs typeface="+mn-cs"/>
                        </a:rPr>
                        <a:t>Rhythm and Rhyme</a:t>
                      </a:r>
                    </a:p>
                    <a:p>
                      <a:r>
                        <a:rPr lang="en-GB" sz="800" b="0" i="0" kern="1200" dirty="0" smtClean="0">
                          <a:solidFill>
                            <a:schemeClr val="dk1"/>
                          </a:solidFill>
                          <a:effectLst/>
                          <a:latin typeface="+mn-lt"/>
                          <a:ea typeface="+mn-ea"/>
                          <a:cs typeface="+mn-cs"/>
                        </a:rPr>
                        <a:t>Alliteration</a:t>
                      </a:r>
                    </a:p>
                    <a:p>
                      <a:r>
                        <a:rPr lang="en-GB" sz="800" b="0" i="0" kern="1200" dirty="0" smtClean="0">
                          <a:solidFill>
                            <a:schemeClr val="dk1"/>
                          </a:solidFill>
                          <a:effectLst/>
                          <a:latin typeface="+mn-lt"/>
                          <a:ea typeface="+mn-ea"/>
                          <a:cs typeface="+mn-cs"/>
                        </a:rPr>
                        <a:t>Voices Sounds</a:t>
                      </a:r>
                    </a:p>
                    <a:p>
                      <a:r>
                        <a:rPr lang="en-GB" sz="800" b="0" i="0" kern="1200" dirty="0" smtClean="0">
                          <a:solidFill>
                            <a:schemeClr val="dk1"/>
                          </a:solidFill>
                          <a:effectLst/>
                          <a:latin typeface="+mn-lt"/>
                          <a:ea typeface="+mn-ea"/>
                          <a:cs typeface="+mn-cs"/>
                        </a:rPr>
                        <a:t>Oral Blending and Segmenting</a:t>
                      </a:r>
                    </a:p>
                    <a:p>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800" b="1" dirty="0" smtClean="0">
                          <a:solidFill>
                            <a:schemeClr val="tx1"/>
                          </a:solidFill>
                          <a:effectLst/>
                          <a:latin typeface="+mn-lt"/>
                          <a:ea typeface="Calibri" panose="020F0502020204030204" pitchFamily="34" charset="0"/>
                          <a:cs typeface="Amatic SC" panose="00000500000000000000" pitchFamily="2" charset="-79"/>
                        </a:rPr>
                        <a:t>Reading: </a:t>
                      </a:r>
                      <a:r>
                        <a:rPr lang="en-GB" sz="800" dirty="0" smtClean="0">
                          <a:solidFill>
                            <a:schemeClr val="tx1"/>
                          </a:solidFill>
                          <a:effectLst/>
                          <a:latin typeface="+mn-lt"/>
                          <a:ea typeface="Calibri" panose="020F0502020204030204" pitchFamily="34" charset="0"/>
                          <a:cs typeface="Amatic SC" panose="00000500000000000000" pitchFamily="2" charset="-79"/>
                        </a:rPr>
                        <a:t>Exposing children to a wide range of stories and repeating stories frequently.</a:t>
                      </a:r>
                      <a:r>
                        <a:rPr lang="en-GB" sz="800" baseline="0" dirty="0" smtClean="0">
                          <a:solidFill>
                            <a:schemeClr val="tx1"/>
                          </a:solidFill>
                          <a:effectLst/>
                          <a:latin typeface="+mn-lt"/>
                          <a:ea typeface="Calibri" panose="020F0502020204030204" pitchFamily="34" charset="0"/>
                          <a:cs typeface="Amatic SC" panose="00000500000000000000" pitchFamily="2" charset="-79"/>
                        </a:rPr>
                        <a:t> Children to repeat language in stories ‘repeated refrains.’’</a:t>
                      </a:r>
                      <a:endParaRPr lang="en-GB" sz="800" dirty="0" smtClean="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800" b="1" dirty="0" smtClean="0">
                          <a:solidFill>
                            <a:schemeClr val="tx1"/>
                          </a:solidFill>
                          <a:effectLst/>
                          <a:latin typeface="+mn-lt"/>
                          <a:ea typeface="Calibri" panose="020F0502020204030204" pitchFamily="34" charset="0"/>
                          <a:cs typeface="Amatic SC" panose="00000500000000000000" pitchFamily="2" charset="-79"/>
                        </a:rPr>
                        <a:t>Sounds: </a:t>
                      </a:r>
                      <a:r>
                        <a:rPr lang="en-GB" sz="800" b="0" dirty="0" smtClean="0">
                          <a:solidFill>
                            <a:schemeClr val="tx1"/>
                          </a:solidFill>
                          <a:effectLst/>
                          <a:latin typeface="+mn-lt"/>
                          <a:ea typeface="Calibri" panose="020F0502020204030204" pitchFamily="34" charset="0"/>
                          <a:cs typeface="Amatic SC" panose="00000500000000000000" pitchFamily="2" charset="-79"/>
                        </a:rPr>
                        <a:t>Phase</a:t>
                      </a:r>
                      <a:r>
                        <a:rPr lang="en-GB" sz="800" b="0" baseline="0" dirty="0" smtClean="0">
                          <a:solidFill>
                            <a:schemeClr val="tx1"/>
                          </a:solidFill>
                          <a:effectLst/>
                          <a:latin typeface="+mn-lt"/>
                          <a:ea typeface="Calibri" panose="020F0502020204030204" pitchFamily="34" charset="0"/>
                          <a:cs typeface="Amatic SC" panose="00000500000000000000" pitchFamily="2" charset="-79"/>
                        </a:rPr>
                        <a:t> 1 </a:t>
                      </a:r>
                    </a:p>
                    <a:p>
                      <a:r>
                        <a:rPr lang="en-GB" sz="800" b="0" i="0" kern="1200" dirty="0" smtClean="0">
                          <a:solidFill>
                            <a:schemeClr val="dk1"/>
                          </a:solidFill>
                          <a:effectLst/>
                          <a:latin typeface="+mn-lt"/>
                          <a:ea typeface="+mn-ea"/>
                          <a:cs typeface="+mn-cs"/>
                        </a:rPr>
                        <a:t>General Sound Discrimination - Environmental </a:t>
                      </a:r>
                    </a:p>
                    <a:p>
                      <a:r>
                        <a:rPr lang="en-GB" sz="800" b="0" i="0" kern="1200" dirty="0" smtClean="0">
                          <a:solidFill>
                            <a:schemeClr val="dk1"/>
                          </a:solidFill>
                          <a:effectLst/>
                          <a:latin typeface="+mn-lt"/>
                          <a:ea typeface="+mn-ea"/>
                          <a:cs typeface="+mn-cs"/>
                        </a:rPr>
                        <a:t>General Sound Discrimination - Instrumental Sounds</a:t>
                      </a:r>
                    </a:p>
                    <a:p>
                      <a:r>
                        <a:rPr lang="en-GB" sz="800" b="0" i="0" kern="1200" dirty="0" smtClean="0">
                          <a:solidFill>
                            <a:schemeClr val="dk1"/>
                          </a:solidFill>
                          <a:effectLst/>
                          <a:latin typeface="+mn-lt"/>
                          <a:ea typeface="+mn-ea"/>
                          <a:cs typeface="+mn-cs"/>
                        </a:rPr>
                        <a:t>General Sound Discrimination - Body Percussion</a:t>
                      </a:r>
                    </a:p>
                    <a:p>
                      <a:r>
                        <a:rPr lang="en-GB" sz="800" b="0" i="0" kern="1200" dirty="0" smtClean="0">
                          <a:solidFill>
                            <a:schemeClr val="dk1"/>
                          </a:solidFill>
                          <a:effectLst/>
                          <a:latin typeface="+mn-lt"/>
                          <a:ea typeface="+mn-ea"/>
                          <a:cs typeface="+mn-cs"/>
                        </a:rPr>
                        <a:t>Rhythm and Rhyme</a:t>
                      </a:r>
                    </a:p>
                    <a:p>
                      <a:r>
                        <a:rPr lang="en-GB" sz="800" b="0" i="0" kern="1200" dirty="0" smtClean="0">
                          <a:solidFill>
                            <a:schemeClr val="dk1"/>
                          </a:solidFill>
                          <a:effectLst/>
                          <a:latin typeface="+mn-lt"/>
                          <a:ea typeface="+mn-ea"/>
                          <a:cs typeface="+mn-cs"/>
                        </a:rPr>
                        <a:t>Alliteration</a:t>
                      </a:r>
                    </a:p>
                    <a:p>
                      <a:r>
                        <a:rPr lang="en-GB" sz="800" b="0" i="0" kern="1200" dirty="0" smtClean="0">
                          <a:solidFill>
                            <a:schemeClr val="dk1"/>
                          </a:solidFill>
                          <a:effectLst/>
                          <a:latin typeface="+mn-lt"/>
                          <a:ea typeface="+mn-ea"/>
                          <a:cs typeface="+mn-cs"/>
                        </a:rPr>
                        <a:t>Voices Sounds</a:t>
                      </a:r>
                    </a:p>
                    <a:p>
                      <a:r>
                        <a:rPr lang="en-GB" sz="800" b="0" i="0" kern="1200" dirty="0" smtClean="0">
                          <a:solidFill>
                            <a:schemeClr val="dk1"/>
                          </a:solidFill>
                          <a:effectLst/>
                          <a:latin typeface="+mn-lt"/>
                          <a:ea typeface="+mn-ea"/>
                          <a:cs typeface="+mn-cs"/>
                        </a:rPr>
                        <a:t>Oral Blending and Segmenting</a:t>
                      </a:r>
                    </a:p>
                    <a:p>
                      <a:pPr algn="ctr">
                        <a:lnSpc>
                          <a:spcPct val="107000"/>
                        </a:lnSpc>
                        <a:spcAft>
                          <a:spcPts val="0"/>
                        </a:spcAft>
                      </a:pPr>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800" b="1" dirty="0" smtClean="0">
                          <a:solidFill>
                            <a:schemeClr val="tx1"/>
                          </a:solidFill>
                          <a:effectLst/>
                          <a:latin typeface="+mn-lt"/>
                          <a:ea typeface="Calibri" panose="020F0502020204030204" pitchFamily="34" charset="0"/>
                          <a:cs typeface="Amatic SC" panose="00000500000000000000" pitchFamily="2" charset="-79"/>
                        </a:rPr>
                        <a:t>Reading: </a:t>
                      </a:r>
                      <a:r>
                        <a:rPr lang="en-GB" sz="800" dirty="0" smtClean="0">
                          <a:solidFill>
                            <a:schemeClr val="tx1"/>
                          </a:solidFill>
                          <a:effectLst/>
                          <a:latin typeface="+mn-lt"/>
                          <a:ea typeface="Calibri" panose="020F0502020204030204" pitchFamily="34" charset="0"/>
                          <a:cs typeface="Amatic SC" panose="00000500000000000000" pitchFamily="2" charset="-79"/>
                        </a:rPr>
                        <a:t>Exposing children to a wide range of stories and repeating stories frequently.</a:t>
                      </a:r>
                      <a:r>
                        <a:rPr lang="en-GB" sz="800" baseline="0" dirty="0" smtClean="0">
                          <a:solidFill>
                            <a:schemeClr val="tx1"/>
                          </a:solidFill>
                          <a:effectLst/>
                          <a:latin typeface="+mn-lt"/>
                          <a:ea typeface="Calibri" panose="020F0502020204030204" pitchFamily="34" charset="0"/>
                          <a:cs typeface="Amatic SC" panose="00000500000000000000" pitchFamily="2" charset="-79"/>
                        </a:rPr>
                        <a:t> Children to repeat language in stories ‘repeated refrains.’’</a:t>
                      </a:r>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800" b="1" kern="1200" dirty="0" smtClean="0">
                          <a:solidFill>
                            <a:schemeClr val="tx1"/>
                          </a:solidFill>
                          <a:effectLst/>
                          <a:latin typeface="+mn-lt"/>
                          <a:ea typeface="+mn-ea"/>
                          <a:cs typeface="Amatic SC" panose="00000500000000000000" pitchFamily="2" charset="-79"/>
                        </a:rPr>
                        <a:t>Phonic Sounds: </a:t>
                      </a:r>
                      <a:r>
                        <a:rPr lang="en-GB" sz="800" kern="1200" dirty="0" smtClean="0">
                          <a:solidFill>
                            <a:schemeClr val="tx1"/>
                          </a:solidFill>
                          <a:effectLst/>
                          <a:latin typeface="+mn-lt"/>
                          <a:ea typeface="+mn-ea"/>
                          <a:cs typeface="Amatic SC" panose="00000500000000000000" pitchFamily="2" charset="-79"/>
                        </a:rPr>
                        <a:t>RWI – introduce 2 sounds a week </a:t>
                      </a:r>
                    </a:p>
                    <a:p>
                      <a:pPr algn="ctr"/>
                      <a:r>
                        <a:rPr lang="en-GB" sz="800" kern="1200" dirty="0" smtClean="0">
                          <a:solidFill>
                            <a:schemeClr val="tx1"/>
                          </a:solidFill>
                          <a:effectLst/>
                          <a:latin typeface="+mn-lt"/>
                          <a:ea typeface="+mn-ea"/>
                          <a:cs typeface="Amatic SC" panose="00000500000000000000" pitchFamily="2" charset="-79"/>
                        </a:rPr>
                        <a:t>Differentiated groups </a:t>
                      </a:r>
                    </a:p>
                    <a:p>
                      <a:pPr algn="ctr"/>
                      <a:r>
                        <a:rPr lang="en-GB" sz="800" b="1" kern="1200" dirty="0" smtClean="0">
                          <a:solidFill>
                            <a:schemeClr val="tx1"/>
                          </a:solidFill>
                          <a:effectLst/>
                          <a:latin typeface="+mn-lt"/>
                          <a:ea typeface="+mn-ea"/>
                          <a:cs typeface="Amatic SC" panose="00000500000000000000" pitchFamily="2" charset="-79"/>
                        </a:rPr>
                        <a:t>Reading: </a:t>
                      </a:r>
                      <a:r>
                        <a:rPr lang="en-GB" sz="800" kern="1200" dirty="0" smtClean="0">
                          <a:solidFill>
                            <a:schemeClr val="tx1"/>
                          </a:solidFill>
                          <a:effectLst/>
                          <a:latin typeface="+mn-lt"/>
                          <a:ea typeface="+mn-ea"/>
                          <a:cs typeface="Amatic SC" panose="00000500000000000000" pitchFamily="2" charset="-79"/>
                        </a:rPr>
                        <a:t>Initial sounds, oral blending, reciting know stories, listening to stories with attention and recall.</a:t>
                      </a:r>
                    </a:p>
                    <a:p>
                      <a:pPr algn="ctr"/>
                      <a:r>
                        <a:rPr lang="en-US" sz="800" dirty="0" smtClean="0">
                          <a:solidFill>
                            <a:schemeClr val="tx1"/>
                          </a:solidFill>
                          <a:effectLst/>
                          <a:latin typeface="+mn-lt"/>
                          <a:ea typeface="+mn-ea"/>
                          <a:cs typeface="+mn-cs"/>
                        </a:rPr>
                        <a:t>Expose</a:t>
                      </a:r>
                      <a:r>
                        <a:rPr lang="en-US" sz="800" baseline="0" dirty="0" smtClean="0">
                          <a:solidFill>
                            <a:schemeClr val="tx1"/>
                          </a:solidFill>
                          <a:effectLst/>
                          <a:latin typeface="+mn-lt"/>
                          <a:ea typeface="+mn-ea"/>
                          <a:cs typeface="+mn-cs"/>
                        </a:rPr>
                        <a:t> children to a range of stories.</a:t>
                      </a:r>
                    </a:p>
                    <a:p>
                      <a:pPr algn="ctr"/>
                      <a:r>
                        <a:rPr lang="en-US" sz="800" baseline="0" dirty="0" smtClean="0">
                          <a:solidFill>
                            <a:schemeClr val="tx1"/>
                          </a:solidFill>
                          <a:effectLst/>
                          <a:latin typeface="+mn-lt"/>
                          <a:ea typeface="+mn-ea"/>
                          <a:cs typeface="+mn-cs"/>
                        </a:rPr>
                        <a:t>Rhyming </a:t>
                      </a:r>
                    </a:p>
                    <a:p>
                      <a:pPr algn="ctr"/>
                      <a:r>
                        <a:rPr lang="en-US" sz="800" baseline="0" dirty="0" smtClean="0">
                          <a:solidFill>
                            <a:schemeClr val="tx1"/>
                          </a:solidFill>
                          <a:effectLst/>
                          <a:latin typeface="+mn-lt"/>
                          <a:ea typeface="+mn-ea"/>
                          <a:cs typeface="+mn-cs"/>
                        </a:rPr>
                        <a:t>Alliteration </a:t>
                      </a:r>
                    </a:p>
                    <a:p>
                      <a:pPr algn="ctr"/>
                      <a:r>
                        <a:rPr lang="en-US" sz="800" baseline="0" dirty="0" smtClean="0">
                          <a:solidFill>
                            <a:schemeClr val="tx1"/>
                          </a:solidFill>
                          <a:effectLst/>
                          <a:latin typeface="+mn-lt"/>
                          <a:ea typeface="+mn-ea"/>
                          <a:cs typeface="+mn-cs"/>
                        </a:rPr>
                        <a:t>Simple CVC words – mat, sat, mad, sad</a:t>
                      </a:r>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07000"/>
                        </a:lnSpc>
                        <a:spcAft>
                          <a:spcPts val="0"/>
                        </a:spcAft>
                      </a:pPr>
                      <a:r>
                        <a:rPr lang="en-GB" sz="800" b="1" dirty="0" smtClean="0">
                          <a:solidFill>
                            <a:schemeClr val="tx1"/>
                          </a:solidFill>
                          <a:effectLst/>
                          <a:latin typeface="+mn-lt"/>
                          <a:ea typeface="Calibri" panose="020F0502020204030204" pitchFamily="34" charset="0"/>
                          <a:cs typeface="Amatic SC" panose="00000500000000000000" pitchFamily="2" charset="-79"/>
                        </a:rPr>
                        <a:t>Phonic Sounds: </a:t>
                      </a:r>
                      <a:r>
                        <a:rPr lang="en-GB" sz="800" dirty="0" smtClean="0">
                          <a:solidFill>
                            <a:schemeClr val="tx1"/>
                          </a:solidFill>
                          <a:effectLst/>
                          <a:latin typeface="+mn-lt"/>
                          <a:ea typeface="Calibri" panose="020F0502020204030204" pitchFamily="34" charset="0"/>
                          <a:cs typeface="Amatic SC" panose="00000500000000000000" pitchFamily="2" charset="-79"/>
                        </a:rPr>
                        <a:t>RWI – Introduce 2 sounds a week.</a:t>
                      </a:r>
                    </a:p>
                    <a:p>
                      <a:pPr algn="ctr">
                        <a:lnSpc>
                          <a:spcPct val="107000"/>
                        </a:lnSpc>
                        <a:spcAft>
                          <a:spcPts val="0"/>
                        </a:spcAft>
                      </a:pPr>
                      <a:r>
                        <a:rPr lang="en-GB" sz="800" dirty="0" smtClean="0">
                          <a:solidFill>
                            <a:schemeClr val="tx1"/>
                          </a:solidFill>
                          <a:effectLst/>
                          <a:latin typeface="+mn-lt"/>
                          <a:ea typeface="Calibri" panose="020F0502020204030204" pitchFamily="34" charset="0"/>
                          <a:cs typeface="Amatic SC" panose="00000500000000000000" pitchFamily="2" charset="-79"/>
                        </a:rPr>
                        <a:t>Differentiated groups</a:t>
                      </a:r>
                    </a:p>
                    <a:p>
                      <a:pPr algn="ctr">
                        <a:lnSpc>
                          <a:spcPct val="107000"/>
                        </a:lnSpc>
                        <a:spcAft>
                          <a:spcPts val="800"/>
                        </a:spcAft>
                      </a:pPr>
                      <a:r>
                        <a:rPr lang="en-GB" sz="800" b="1" dirty="0" smtClean="0">
                          <a:solidFill>
                            <a:schemeClr val="tx1"/>
                          </a:solidFill>
                          <a:effectLst/>
                          <a:latin typeface="+mn-lt"/>
                          <a:ea typeface="Calibri" panose="020F0502020204030204" pitchFamily="34" charset="0"/>
                          <a:cs typeface="Amatic SC" panose="00000500000000000000" pitchFamily="2" charset="-79"/>
                        </a:rPr>
                        <a:t>Reading: </a:t>
                      </a:r>
                      <a:r>
                        <a:rPr lang="en-GB" sz="800" dirty="0" smtClean="0">
                          <a:solidFill>
                            <a:schemeClr val="tx1"/>
                          </a:solidFill>
                          <a:effectLst/>
                          <a:latin typeface="+mn-lt"/>
                          <a:ea typeface="Calibri" panose="020F0502020204030204" pitchFamily="34" charset="0"/>
                          <a:cs typeface="Amatic SC" panose="00000500000000000000" pitchFamily="2" charset="-79"/>
                        </a:rPr>
                        <a:t>Blending CVC sounds, rhyming, alliteration, knows that print is read from left to right.. </a:t>
                      </a:r>
                      <a:endParaRPr lang="en-GB"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800" dirty="0" smtClean="0">
                          <a:solidFill>
                            <a:schemeClr val="tx1"/>
                          </a:solidFill>
                          <a:effectLst/>
                          <a:latin typeface="+mn-lt"/>
                          <a:ea typeface="Calibri" panose="020F0502020204030204" pitchFamily="34" charset="0"/>
                          <a:cs typeface="Amatic SC" panose="00000500000000000000" pitchFamily="2" charset="-79"/>
                        </a:rPr>
                        <a:t>CVC</a:t>
                      </a:r>
                      <a:r>
                        <a:rPr lang="en-GB" sz="800" baseline="0" dirty="0" smtClean="0">
                          <a:solidFill>
                            <a:schemeClr val="tx1"/>
                          </a:solidFill>
                          <a:effectLst/>
                          <a:latin typeface="+mn-lt"/>
                          <a:ea typeface="Calibri" panose="020F0502020204030204" pitchFamily="34" charset="0"/>
                          <a:cs typeface="Amatic SC" panose="00000500000000000000" pitchFamily="2" charset="-79"/>
                        </a:rPr>
                        <a:t> words – box, van, bed</a:t>
                      </a:r>
                      <a:endParaRPr lang="en-GB" sz="800" dirty="0" smtClean="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07000"/>
                        </a:lnSpc>
                        <a:spcAft>
                          <a:spcPts val="0"/>
                        </a:spcAft>
                      </a:pPr>
                      <a:r>
                        <a:rPr lang="en-GB" sz="800" b="1" dirty="0" smtClean="0">
                          <a:solidFill>
                            <a:schemeClr val="tx1"/>
                          </a:solidFill>
                          <a:effectLst/>
                          <a:latin typeface="+mn-lt"/>
                          <a:ea typeface="Calibri" panose="020F0502020204030204" pitchFamily="34" charset="0"/>
                          <a:cs typeface="Amatic SC" panose="00000500000000000000" pitchFamily="2" charset="-79"/>
                        </a:rPr>
                        <a:t>Phonic Sounds: </a:t>
                      </a:r>
                      <a:r>
                        <a:rPr lang="en-GB" sz="800" dirty="0" smtClean="0">
                          <a:solidFill>
                            <a:schemeClr val="tx1"/>
                          </a:solidFill>
                          <a:effectLst/>
                          <a:latin typeface="+mn-lt"/>
                          <a:ea typeface="Calibri" panose="020F0502020204030204" pitchFamily="34" charset="0"/>
                          <a:cs typeface="Amatic SC" panose="00000500000000000000" pitchFamily="2" charset="-79"/>
                        </a:rPr>
                        <a:t>RWI – Introduce 2 sounds a week.</a:t>
                      </a:r>
                    </a:p>
                    <a:p>
                      <a:pPr algn="ctr">
                        <a:lnSpc>
                          <a:spcPct val="107000"/>
                        </a:lnSpc>
                        <a:spcAft>
                          <a:spcPts val="0"/>
                        </a:spcAft>
                      </a:pPr>
                      <a:r>
                        <a:rPr lang="en-GB" sz="800" dirty="0" smtClean="0">
                          <a:solidFill>
                            <a:schemeClr val="tx1"/>
                          </a:solidFill>
                          <a:effectLst/>
                          <a:latin typeface="+mn-lt"/>
                          <a:ea typeface="Calibri" panose="020F0502020204030204" pitchFamily="34" charset="0"/>
                          <a:cs typeface="Amatic SC" panose="00000500000000000000" pitchFamily="2" charset="-79"/>
                        </a:rPr>
                        <a:t>Differentiated groups</a:t>
                      </a:r>
                    </a:p>
                    <a:p>
                      <a:pPr algn="ctr">
                        <a:lnSpc>
                          <a:spcPct val="107000"/>
                        </a:lnSpc>
                        <a:spcAft>
                          <a:spcPts val="800"/>
                        </a:spcAft>
                      </a:pPr>
                      <a:r>
                        <a:rPr lang="en-GB" sz="800" b="1" dirty="0" smtClean="0">
                          <a:solidFill>
                            <a:schemeClr val="tx1"/>
                          </a:solidFill>
                          <a:effectLst/>
                          <a:latin typeface="+mn-lt"/>
                          <a:ea typeface="Calibri" panose="020F0502020204030204" pitchFamily="34" charset="0"/>
                          <a:cs typeface="Amatic SC" panose="00000500000000000000" pitchFamily="2" charset="-79"/>
                        </a:rPr>
                        <a:t>Reading: </a:t>
                      </a:r>
                      <a:r>
                        <a:rPr lang="en-GB" sz="800" dirty="0" smtClean="0">
                          <a:solidFill>
                            <a:schemeClr val="tx1"/>
                          </a:solidFill>
                          <a:effectLst/>
                          <a:latin typeface="+mn-lt"/>
                          <a:ea typeface="Calibri" panose="020F0502020204030204" pitchFamily="34" charset="0"/>
                          <a:cs typeface="Amatic SC" panose="00000500000000000000" pitchFamily="2" charset="-79"/>
                        </a:rPr>
                        <a:t>Blending CVC sounds, rhyming, alliteration, knows that print is read from left to right.. Read</a:t>
                      </a:r>
                      <a:r>
                        <a:rPr lang="en-GB" sz="800" baseline="0" dirty="0" smtClean="0">
                          <a:solidFill>
                            <a:schemeClr val="tx1"/>
                          </a:solidFill>
                          <a:effectLst/>
                          <a:latin typeface="+mn-lt"/>
                          <a:ea typeface="Calibri" panose="020F0502020204030204" pitchFamily="34" charset="0"/>
                          <a:cs typeface="Amatic SC" panose="00000500000000000000" pitchFamily="2" charset="-79"/>
                        </a:rPr>
                        <a:t> CVC words in simple reading books.</a:t>
                      </a:r>
                      <a:r>
                        <a:rPr lang="en-GB" sz="800" dirty="0" smtClean="0">
                          <a:solidFill>
                            <a:schemeClr val="tx1"/>
                          </a:solidFill>
                          <a:effectLst/>
                          <a:latin typeface="+mn-lt"/>
                          <a:ea typeface="Calibri" panose="020F0502020204030204" pitchFamily="34" charset="0"/>
                          <a:cs typeface="Amatic SC" panose="00000500000000000000" pitchFamily="2" charset="-79"/>
                        </a:rPr>
                        <a:t> </a:t>
                      </a:r>
                    </a:p>
                    <a:p>
                      <a:pPr algn="ctr">
                        <a:lnSpc>
                          <a:spcPct val="107000"/>
                        </a:lnSpc>
                        <a:spcAft>
                          <a:spcPts val="800"/>
                        </a:spcAft>
                      </a:pPr>
                      <a:r>
                        <a:rPr lang="en-GB" sz="800" dirty="0" smtClean="0">
                          <a:solidFill>
                            <a:schemeClr val="tx1"/>
                          </a:solidFill>
                          <a:effectLst/>
                          <a:latin typeface="+mn-lt"/>
                          <a:ea typeface="Calibri" panose="020F0502020204030204" pitchFamily="34" charset="0"/>
                          <a:cs typeface="Amatic SC" panose="00000500000000000000" pitchFamily="2" charset="-79"/>
                        </a:rPr>
                        <a:t>CVC</a:t>
                      </a:r>
                      <a:r>
                        <a:rPr lang="en-GB" sz="800" baseline="0" dirty="0" smtClean="0">
                          <a:solidFill>
                            <a:schemeClr val="tx1"/>
                          </a:solidFill>
                          <a:effectLst/>
                          <a:latin typeface="+mn-lt"/>
                          <a:ea typeface="Calibri" panose="020F0502020204030204" pitchFamily="34" charset="0"/>
                          <a:cs typeface="Amatic SC" panose="00000500000000000000" pitchFamily="2" charset="-79"/>
                        </a:rPr>
                        <a:t> words – yet, zig, win</a:t>
                      </a:r>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GB"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GB" sz="800" dirty="0" smtClean="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474909330"/>
                  </a:ext>
                </a:extLst>
              </a:tr>
            </a:tbl>
          </a:graphicData>
        </a:graphic>
      </p:graphicFrame>
    </p:spTree>
    <p:extLst>
      <p:ext uri="{BB962C8B-B14F-4D97-AF65-F5344CB8AC3E}">
        <p14:creationId xmlns:p14="http://schemas.microsoft.com/office/powerpoint/2010/main" val="41376876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298601580"/>
              </p:ext>
            </p:extLst>
          </p:nvPr>
        </p:nvGraphicFramePr>
        <p:xfrm>
          <a:off x="231033" y="575513"/>
          <a:ext cx="11459364" cy="6400800"/>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43278">
                  <a:extLst>
                    <a:ext uri="{9D8B030D-6E8A-4147-A177-3AD203B41FA5}">
                      <a16:colId xmlns:a16="http://schemas.microsoft.com/office/drawing/2014/main" val="4046203905"/>
                    </a:ext>
                  </a:extLst>
                </a:gridCol>
                <a:gridCol w="1493774">
                  <a:extLst>
                    <a:ext uri="{9D8B030D-6E8A-4147-A177-3AD203B41FA5}">
                      <a16:colId xmlns:a16="http://schemas.microsoft.com/office/drawing/2014/main" val="124247196"/>
                    </a:ext>
                  </a:extLst>
                </a:gridCol>
              </a:tblGrid>
              <a:tr h="53419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400" b="0" dirty="0">
                          <a:latin typeface="Amatic SC" panose="00000500000000000000" pitchFamily="2" charset="-79"/>
                          <a:cs typeface="Amatic SC" panose="00000500000000000000" pitchFamily="2" charset="-79"/>
                        </a:rPr>
                        <a:t>General Themes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smtClean="0"/>
                        <a:t>All</a:t>
                      </a:r>
                      <a:r>
                        <a:rPr lang="en-GB" sz="1200" b="1" u="sng" baseline="0" dirty="0" smtClean="0"/>
                        <a:t> about Me</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smtClean="0"/>
                        <a:t>Seasons</a:t>
                      </a:r>
                      <a:r>
                        <a:rPr lang="en-GB" sz="1200" b="1" u="sng" baseline="0" dirty="0" smtClean="0"/>
                        <a:t> and Celebrations </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p>
                      <a:pPr algn="ct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smtClean="0">
                          <a:solidFill>
                            <a:schemeClr val="dk1"/>
                          </a:solidFill>
                          <a:latin typeface="+mn-lt"/>
                          <a:ea typeface="+mn-ea"/>
                          <a:cs typeface="+mn-cs"/>
                        </a:rPr>
                        <a:t>New Life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smtClean="0">
                          <a:solidFill>
                            <a:schemeClr val="tx1"/>
                          </a:solidFill>
                          <a:latin typeface="+mn-lt"/>
                          <a:cs typeface="Amatic SC" panose="00000500000000000000" pitchFamily="2" charset="-79"/>
                        </a:rPr>
                        <a:t>Superheroes/People</a:t>
                      </a:r>
                      <a:r>
                        <a:rPr lang="en-US" sz="1200" b="1" u="sng" baseline="0" dirty="0" smtClean="0">
                          <a:solidFill>
                            <a:schemeClr val="tx1"/>
                          </a:solidFill>
                          <a:latin typeface="+mn-lt"/>
                          <a:cs typeface="Amatic SC" panose="00000500000000000000" pitchFamily="2" charset="-79"/>
                        </a:rPr>
                        <a:t> Who Help Us</a:t>
                      </a:r>
                      <a:endParaRPr lang="en-US" sz="1200" b="1" u="sng" dirty="0" smtClean="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latin typeface="+mn-lt"/>
                          <a:ea typeface="+mn-ea"/>
                          <a:cs typeface="+mn-cs"/>
                        </a:rPr>
                        <a:t> </a:t>
                      </a: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effectLst/>
                          <a:latin typeface="+mn-lt"/>
                          <a:ea typeface="+mn-ea"/>
                          <a:cs typeface="+mn-cs"/>
                        </a:rPr>
                        <a:t>Transport</a:t>
                      </a:r>
                      <a:r>
                        <a:rPr lang="en-US" sz="1200" dirty="0" smtClean="0">
                          <a:latin typeface="Amatic SC" panose="00000500000000000000" pitchFamily="2" charset="-79"/>
                          <a:cs typeface="Amatic SC" panose="00000500000000000000" pitchFamily="2" charset="-79"/>
                        </a:rPr>
                        <a:t> </a:t>
                      </a:r>
                      <a:endParaRPr lang="en-US" sz="12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2">
                  <a:txBody>
                    <a:bodyPr/>
                    <a:lstStyle/>
                    <a:p>
                      <a:pPr algn="ctr"/>
                      <a:r>
                        <a:rPr lang="en-US" sz="3200" b="0" dirty="0">
                          <a:latin typeface="Amatic SC" panose="00000500000000000000" pitchFamily="2" charset="-79"/>
                          <a:cs typeface="Amatic SC" panose="00000500000000000000" pitchFamily="2" charset="-79"/>
                        </a:rPr>
                        <a:t>Maths</a:t>
                      </a:r>
                    </a:p>
                    <a:p>
                      <a:pPr algn="ctr"/>
                      <a:endParaRPr lang="en-US" sz="1600" b="1" i="1" kern="1200" dirty="0">
                        <a:solidFill>
                          <a:schemeClr val="bg1">
                            <a:lumMod val="50000"/>
                          </a:schemeClr>
                        </a:solidFill>
                        <a:effectLst/>
                        <a:latin typeface="+mn-lt"/>
                        <a:ea typeface="+mn-ea"/>
                        <a:cs typeface="+mn-cs"/>
                      </a:endParaRPr>
                    </a:p>
                    <a:p>
                      <a:pPr algn="ctr"/>
                      <a:endParaRPr lang="en-US" sz="1600" b="1" i="1" kern="1200" dirty="0">
                        <a:solidFill>
                          <a:schemeClr val="bg1">
                            <a:lumMod val="50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7">
                  <a:txBody>
                    <a:bodyPr/>
                    <a:lstStyle/>
                    <a:p>
                      <a:pPr algn="l"/>
                      <a:r>
                        <a:rPr lang="en-US" sz="900" b="0" dirty="0"/>
                        <a:t>Developing a strong grounding in number is essential so that all children develop the necessary building blocks to excel mathematically. Children should be able to count confidently, develop a deep understanding of the numbers to 10, the relationships between them and the patterns within those numbers. By providing frequent and varied opportunities to build and apply this understanding - such as using manipulatives, including small pebbles and tens frames for organising counting - children will develop a secure base of knowledge and vocabulary from which mastery of mathematics is built. In addition, it is important that the curriculum includes rich opportunities for children to develop their spatial reasoning skills across all areas of mathematics including shape, space and measures. It is important that children develop positive attitudes and interests in mathematics, look for patterns and relationships, spot connections, ‘have a go’, talk to adults and peers about what they notice and not be afraid to make mistakes.</a:t>
                      </a:r>
                      <a:endParaRPr lang="en-US" sz="9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US" sz="9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extLst>
                  <a:ext uri="{0D108BD9-81ED-4DB2-BD59-A6C34878D82A}">
                    <a16:rowId xmlns:a16="http://schemas.microsoft.com/office/drawing/2014/main" val="1850951761"/>
                  </a:ext>
                </a:extLst>
              </a:tr>
              <a:tr h="781483">
                <a:tc vMerge="1">
                  <a:txBody>
                    <a:bodyPr/>
                    <a:lstStyle/>
                    <a:p>
                      <a:pPr algn="ctr"/>
                      <a:r>
                        <a:rPr lang="en-US" sz="3600" b="0" dirty="0" err="1">
                          <a:latin typeface="Amatic SC" panose="00000500000000000000" pitchFamily="2" charset="-79"/>
                          <a:cs typeface="Amatic SC" panose="00000500000000000000" pitchFamily="2" charset="-79"/>
                        </a:rPr>
                        <a:t>Maths</a:t>
                      </a:r>
                      <a:r>
                        <a:rPr lang="en-US" sz="3600" b="0" dirty="0">
                          <a:latin typeface="Amatic SC" panose="00000500000000000000" pitchFamily="2" charset="-79"/>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GB" sz="1000" kern="1200" dirty="0" smtClean="0">
                          <a:solidFill>
                            <a:schemeClr val="dk1"/>
                          </a:solidFill>
                          <a:effectLst/>
                          <a:latin typeface="+mn-lt"/>
                          <a:ea typeface="+mn-ea"/>
                          <a:cs typeface="+mn-cs"/>
                        </a:rPr>
                        <a:t>Number </a:t>
                      </a:r>
                    </a:p>
                    <a:p>
                      <a:r>
                        <a:rPr lang="en-GB" sz="1000" kern="1200" dirty="0" smtClean="0">
                          <a:solidFill>
                            <a:schemeClr val="dk1"/>
                          </a:solidFill>
                          <a:effectLst/>
                          <a:latin typeface="+mn-lt"/>
                          <a:ea typeface="+mn-ea"/>
                          <a:cs typeface="+mn-cs"/>
                        </a:rPr>
                        <a:t>Opportunities to settle in. Number rhymes </a:t>
                      </a:r>
                    </a:p>
                    <a:p>
                      <a:r>
                        <a:rPr lang="en-GB" sz="1000" dirty="0" smtClean="0"/>
                        <a:t>Number 1 • </a:t>
                      </a:r>
                      <a:r>
                        <a:rPr lang="en-GB" sz="1000" dirty="0" err="1" smtClean="0"/>
                        <a:t>Subitising</a:t>
                      </a:r>
                      <a:r>
                        <a:rPr lang="en-GB" sz="1000" dirty="0" smtClean="0"/>
                        <a:t> • Counting • Numeral</a:t>
                      </a:r>
                      <a:endParaRPr lang="en-GB" sz="1000" kern="1200" dirty="0" smtClean="0">
                        <a:solidFill>
                          <a:schemeClr val="dk1"/>
                        </a:solidFill>
                        <a:effectLst/>
                        <a:latin typeface="+mn-lt"/>
                        <a:ea typeface="+mn-ea"/>
                        <a:cs typeface="+mn-cs"/>
                      </a:endParaRPr>
                    </a:p>
                    <a:p>
                      <a:r>
                        <a:rPr lang="en-GB" sz="1000" kern="1200" dirty="0" smtClean="0">
                          <a:solidFill>
                            <a:schemeClr val="dk1"/>
                          </a:solidFill>
                          <a:effectLst/>
                          <a:latin typeface="+mn-lt"/>
                          <a:ea typeface="+mn-ea"/>
                          <a:cs typeface="+mn-cs"/>
                        </a:rPr>
                        <a:t> </a:t>
                      </a:r>
                    </a:p>
                    <a:p>
                      <a:r>
                        <a:rPr lang="en-GB" sz="1000" kern="1200" dirty="0" smtClean="0">
                          <a:solidFill>
                            <a:schemeClr val="dk1"/>
                          </a:solidFill>
                          <a:effectLst/>
                          <a:latin typeface="+mn-lt"/>
                          <a:ea typeface="+mn-ea"/>
                          <a:cs typeface="+mn-cs"/>
                        </a:rPr>
                        <a:t>Colours – </a:t>
                      </a:r>
                    </a:p>
                    <a:p>
                      <a:r>
                        <a:rPr lang="en-GB" sz="1000" dirty="0" smtClean="0"/>
                        <a:t>Colours • Red • Blue • Yellow</a:t>
                      </a:r>
                    </a:p>
                    <a:p>
                      <a:r>
                        <a:rPr lang="en-GB" sz="1000" dirty="0" smtClean="0"/>
                        <a:t>Colours • Green • Purple • Mix of colours </a:t>
                      </a:r>
                    </a:p>
                    <a:p>
                      <a:r>
                        <a:rPr lang="en-GB" sz="1000" dirty="0" smtClean="0"/>
                        <a:t>Match • Buttons and colours • Matching towers • Matching shoes </a:t>
                      </a:r>
                    </a:p>
                    <a:p>
                      <a:r>
                        <a:rPr lang="en-GB" sz="1000" dirty="0" smtClean="0"/>
                        <a:t>Match • Match number shapes • Match shapes • Pattern handprints – big and small</a:t>
                      </a:r>
                    </a:p>
                    <a:p>
                      <a:r>
                        <a:rPr lang="en-GB" sz="1000" dirty="0" smtClean="0"/>
                        <a:t>Sort • Colour • Size • Shape Sort • What do you notice? • Guess the rule • Guess the rule</a:t>
                      </a:r>
                      <a:endParaRPr lang="en-GB" sz="1000" kern="1200" dirty="0" smtClean="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smtClean="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Measure, Shape and Spatial Thinking </a:t>
                      </a:r>
                    </a:p>
                    <a:p>
                      <a:r>
                        <a:rPr lang="en-GB" sz="1000" kern="1200" dirty="0" smtClean="0">
                          <a:solidFill>
                            <a:schemeClr val="dk1"/>
                          </a:solidFill>
                          <a:effectLst/>
                          <a:latin typeface="+mn-lt"/>
                          <a:ea typeface="+mn-ea"/>
                          <a:cs typeface="+mn-cs"/>
                        </a:rPr>
                        <a:t>Key times of the day, Class routines.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smtClean="0">
                          <a:solidFill>
                            <a:schemeClr val="dk1"/>
                          </a:solidFill>
                          <a:effectLst/>
                          <a:latin typeface="+mn-lt"/>
                          <a:ea typeface="+mn-ea"/>
                          <a:cs typeface="+mn-cs"/>
                        </a:rPr>
                        <a:t>Number</a:t>
                      </a:r>
                    </a:p>
                    <a:p>
                      <a:r>
                        <a:rPr lang="en-GB" sz="1000" dirty="0" smtClean="0"/>
                        <a:t>Number 2 </a:t>
                      </a:r>
                      <a:r>
                        <a:rPr lang="en-GB" sz="1000" dirty="0" err="1" smtClean="0"/>
                        <a:t>Subitising</a:t>
                      </a:r>
                      <a:r>
                        <a:rPr lang="en-GB" sz="1000" dirty="0" smtClean="0"/>
                        <a:t>-dice pattern </a:t>
                      </a:r>
                      <a:r>
                        <a:rPr lang="en-GB" sz="1000" dirty="0" err="1" smtClean="0"/>
                        <a:t>Subitising</a:t>
                      </a:r>
                      <a:r>
                        <a:rPr lang="en-GB" sz="1000" dirty="0" smtClean="0"/>
                        <a:t>-random pattern </a:t>
                      </a:r>
                      <a:r>
                        <a:rPr lang="en-GB" sz="1000" dirty="0" err="1" smtClean="0"/>
                        <a:t>Subitising</a:t>
                      </a:r>
                      <a:r>
                        <a:rPr lang="en-GB" sz="1000" dirty="0" smtClean="0"/>
                        <a:t> – different sizes </a:t>
                      </a:r>
                    </a:p>
                    <a:p>
                      <a:r>
                        <a:rPr lang="en-GB" sz="1000" dirty="0" smtClean="0"/>
                        <a:t>Number 2 • Counting • Numeral • Numeral</a:t>
                      </a:r>
                    </a:p>
                    <a:p>
                      <a:r>
                        <a:rPr lang="en-GB" sz="1000" kern="1200" dirty="0" smtClean="0">
                          <a:solidFill>
                            <a:schemeClr val="dk1"/>
                          </a:solidFill>
                          <a:effectLst/>
                          <a:latin typeface="+mn-lt"/>
                          <a:ea typeface="+mn-ea"/>
                          <a:cs typeface="+mn-cs"/>
                        </a:rPr>
                        <a:t>Number rhymes </a:t>
                      </a:r>
                    </a:p>
                    <a:p>
                      <a:endParaRPr lang="en-GB" sz="1000" kern="1200" dirty="0" smtClean="0">
                        <a:solidFill>
                          <a:schemeClr val="dk1"/>
                        </a:solidFill>
                        <a:effectLst/>
                        <a:latin typeface="+mn-lt"/>
                        <a:ea typeface="+mn-ea"/>
                        <a:cs typeface="+mn-cs"/>
                      </a:endParaRPr>
                    </a:p>
                    <a:p>
                      <a:endParaRPr lang="en-GB" sz="1000" kern="1200" dirty="0" smtClean="0">
                        <a:solidFill>
                          <a:schemeClr val="dk1"/>
                        </a:solidFill>
                        <a:effectLst/>
                        <a:latin typeface="+mn-lt"/>
                        <a:ea typeface="+mn-ea"/>
                        <a:cs typeface="+mn-cs"/>
                      </a:endParaRPr>
                    </a:p>
                    <a:p>
                      <a:r>
                        <a:rPr lang="en-GB" sz="1000" kern="1200" dirty="0" smtClean="0">
                          <a:solidFill>
                            <a:schemeClr val="dk1"/>
                          </a:solidFill>
                          <a:effectLst/>
                          <a:latin typeface="+mn-lt"/>
                          <a:ea typeface="+mn-ea"/>
                          <a:cs typeface="+mn-cs"/>
                        </a:rPr>
                        <a:t> </a:t>
                      </a:r>
                    </a:p>
                    <a:p>
                      <a:r>
                        <a:rPr lang="en-GB" sz="1000" kern="1200" dirty="0" smtClean="0">
                          <a:solidFill>
                            <a:schemeClr val="dk1"/>
                          </a:solidFill>
                          <a:effectLst/>
                          <a:latin typeface="+mn-lt"/>
                          <a:ea typeface="+mn-ea"/>
                          <a:cs typeface="+mn-cs"/>
                        </a:rPr>
                        <a:t>Measure, Shape and Spatial </a:t>
                      </a:r>
                    </a:p>
                    <a:p>
                      <a:r>
                        <a:rPr lang="en-GB" sz="1000" kern="1200" dirty="0" smtClean="0">
                          <a:solidFill>
                            <a:schemeClr val="dk1"/>
                          </a:solidFill>
                          <a:effectLst/>
                          <a:latin typeface="+mn-lt"/>
                          <a:ea typeface="+mn-ea"/>
                          <a:cs typeface="+mn-cs"/>
                        </a:rPr>
                        <a:t>Patterns</a:t>
                      </a:r>
                    </a:p>
                    <a:p>
                      <a:r>
                        <a:rPr lang="en-GB" sz="1000" dirty="0" smtClean="0"/>
                        <a:t>• Extend AB Colour patterns • Extend AB Outdoor Patterns • AB Movement Patterns • Fix my Pattern • Extend ABC Colour patterns • Extend ABC Outdoor Patterns </a:t>
                      </a:r>
                      <a:r>
                        <a:rPr lang="en-GB" sz="1000" b="0" kern="1200" dirty="0" smtClean="0">
                          <a:solidFill>
                            <a:schemeClr val="dk1"/>
                          </a:solidFill>
                          <a:effectLst/>
                          <a:latin typeface="+mn-lt"/>
                          <a:ea typeface="+mn-ea"/>
                          <a:cs typeface="+mn-cs"/>
                        </a:rPr>
                        <a:t>Using positional language – over, under, through</a:t>
                      </a:r>
                      <a:endParaRPr lang="en-GB" sz="1000" b="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smtClean="0">
                          <a:solidFill>
                            <a:schemeClr val="dk1"/>
                          </a:solidFill>
                          <a:effectLst/>
                          <a:latin typeface="+mn-lt"/>
                          <a:ea typeface="+mn-ea"/>
                          <a:cs typeface="+mn-cs"/>
                        </a:rPr>
                        <a:t>Number</a:t>
                      </a:r>
                    </a:p>
                    <a:p>
                      <a:r>
                        <a:rPr lang="en-GB" sz="1000" dirty="0" smtClean="0"/>
                        <a:t>Number 3 </a:t>
                      </a:r>
                      <a:r>
                        <a:rPr lang="en-GB" sz="1000" dirty="0" err="1" smtClean="0"/>
                        <a:t>Subitising</a:t>
                      </a:r>
                      <a:r>
                        <a:rPr lang="en-GB" sz="1000" dirty="0" smtClean="0"/>
                        <a:t> </a:t>
                      </a:r>
                      <a:r>
                        <a:rPr lang="en-GB" sz="1000" dirty="0" err="1" smtClean="0"/>
                        <a:t>Subitising</a:t>
                      </a:r>
                      <a:r>
                        <a:rPr lang="en-GB" sz="1000" dirty="0" smtClean="0"/>
                        <a:t> </a:t>
                      </a:r>
                      <a:r>
                        <a:rPr lang="en-GB" sz="1000" dirty="0" err="1" smtClean="0"/>
                        <a:t>Subitising</a:t>
                      </a:r>
                      <a:r>
                        <a:rPr lang="en-GB" sz="1000" dirty="0" smtClean="0"/>
                        <a:t> Number 3 3 Little pigs 1:1 counting Numerals/</a:t>
                      </a:r>
                      <a:r>
                        <a:rPr lang="en-GB" sz="1000" dirty="0" err="1" smtClean="0"/>
                        <a:t>Tria</a:t>
                      </a:r>
                      <a:r>
                        <a:rPr lang="en-GB" sz="1000" dirty="0" smtClean="0"/>
                        <a:t> </a:t>
                      </a:r>
                      <a:r>
                        <a:rPr lang="en-GB" sz="1000" dirty="0" err="1" smtClean="0"/>
                        <a:t>ngles</a:t>
                      </a:r>
                      <a:r>
                        <a:rPr lang="en-GB" sz="1000" dirty="0" smtClean="0"/>
                        <a:t> </a:t>
                      </a:r>
                    </a:p>
                    <a:p>
                      <a:r>
                        <a:rPr lang="en-GB" sz="1000" dirty="0" smtClean="0"/>
                        <a:t>Number 4 1:1 counting Numerals Squares/recta </a:t>
                      </a:r>
                      <a:r>
                        <a:rPr lang="en-GB" sz="1000" dirty="0" err="1" smtClean="0"/>
                        <a:t>ngles</a:t>
                      </a:r>
                      <a:r>
                        <a:rPr lang="en-GB" sz="1000" dirty="0" smtClean="0"/>
                        <a:t> </a:t>
                      </a:r>
                    </a:p>
                    <a:p>
                      <a:r>
                        <a:rPr lang="en-GB" sz="1000" dirty="0" smtClean="0"/>
                        <a:t>Number 4 Composition of 4 Composition of 4 Composition of 4</a:t>
                      </a:r>
                    </a:p>
                    <a:p>
                      <a:r>
                        <a:rPr lang="en-GB" sz="1000" dirty="0" smtClean="0"/>
                        <a:t>Number 5 1:1 counting Numerals Pentagon Number 5 Composition of 5 Composition of 5 Composition of 5</a:t>
                      </a:r>
                      <a:endParaRPr lang="en-GB" sz="1000" kern="1200" dirty="0" smtClean="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Number rhymes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smtClean="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smtClean="0">
                        <a:solidFill>
                          <a:schemeClr val="dk1"/>
                        </a:solidFill>
                        <a:effectLst/>
                        <a:latin typeface="+mn-lt"/>
                        <a:ea typeface="+mn-ea"/>
                        <a:cs typeface="+mn-cs"/>
                      </a:endParaRPr>
                    </a:p>
                    <a:p>
                      <a:r>
                        <a:rPr lang="en-GB" sz="1000" kern="1200" dirty="0" smtClean="0">
                          <a:solidFill>
                            <a:schemeClr val="dk1"/>
                          </a:solidFill>
                          <a:effectLst/>
                          <a:latin typeface="+mn-lt"/>
                          <a:ea typeface="+mn-ea"/>
                          <a:cs typeface="+mn-cs"/>
                        </a:rPr>
                        <a:t> Measure, Shape and Spatial Thinking </a:t>
                      </a:r>
                    </a:p>
                    <a:p>
                      <a:r>
                        <a:rPr lang="en-GB" sz="1000" kern="1200" dirty="0" smtClean="0">
                          <a:solidFill>
                            <a:schemeClr val="dk1"/>
                          </a:solidFill>
                          <a:effectLst/>
                          <a:latin typeface="+mn-lt"/>
                          <a:ea typeface="+mn-ea"/>
                          <a:cs typeface="+mn-cs"/>
                        </a:rPr>
                        <a:t>Naming 2D shapes</a:t>
                      </a:r>
                      <a:r>
                        <a:rPr lang="en-GB" sz="1000" kern="1200" baseline="0" dirty="0" smtClean="0">
                          <a:solidFill>
                            <a:schemeClr val="dk1"/>
                          </a:solidFill>
                          <a:effectLst/>
                          <a:latin typeface="+mn-lt"/>
                          <a:ea typeface="+mn-ea"/>
                          <a:cs typeface="+mn-cs"/>
                        </a:rPr>
                        <a:t> in our environment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latin typeface="+mn-lt"/>
                        <a:cs typeface="Amatic SC" panose="00000500000000000000" pitchFamily="2" charset="-79"/>
                      </a:endParaRPr>
                    </a:p>
                    <a:p>
                      <a:pPr algn="ctr"/>
                      <a:endParaRPr lang="en-GB" sz="10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r>
                        <a:rPr lang="en-GB" sz="1000" kern="1200" dirty="0" smtClean="0">
                          <a:solidFill>
                            <a:schemeClr val="dk1"/>
                          </a:solidFill>
                          <a:effectLst/>
                          <a:latin typeface="+mn-lt"/>
                          <a:ea typeface="+mn-ea"/>
                          <a:cs typeface="+mn-cs"/>
                        </a:rPr>
                        <a:t>Number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smtClean="0"/>
                        <a:t>Number 6 Introduce 10 frame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Number rhymes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smtClean="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kern="1200" dirty="0" smtClean="0">
                        <a:solidFill>
                          <a:schemeClr val="dk1"/>
                        </a:solidFill>
                        <a:effectLst/>
                        <a:latin typeface="+mn-lt"/>
                        <a:ea typeface="+mn-ea"/>
                        <a:cs typeface="+mn-cs"/>
                      </a:endParaRPr>
                    </a:p>
                    <a:p>
                      <a:pPr algn="ctr"/>
                      <a:endParaRPr lang="en-GB" sz="1000" dirty="0" smtClean="0">
                        <a:solidFill>
                          <a:schemeClr val="bg1">
                            <a:lumMod val="50000"/>
                          </a:schemeClr>
                        </a:solidFill>
                        <a:latin typeface="+mn-lt"/>
                        <a:cs typeface="Amatic SC" panose="00000500000000000000" pitchFamily="2" charset="-79"/>
                      </a:endParaRPr>
                    </a:p>
                    <a:p>
                      <a:r>
                        <a:rPr lang="en-GB" sz="1000" kern="1200" dirty="0" smtClean="0">
                          <a:solidFill>
                            <a:schemeClr val="dk1"/>
                          </a:solidFill>
                          <a:effectLst/>
                          <a:latin typeface="+mn-lt"/>
                          <a:ea typeface="+mn-ea"/>
                          <a:cs typeface="+mn-cs"/>
                        </a:rPr>
                        <a:t>Measure, Shape and Spatial Thinking </a:t>
                      </a:r>
                    </a:p>
                    <a:p>
                      <a:r>
                        <a:rPr lang="en-GB" sz="1000" dirty="0" smtClean="0"/>
                        <a:t>Height &amp; Length • Tall and short • Long and short • Tall/long and short</a:t>
                      </a:r>
                    </a:p>
                    <a:p>
                      <a:r>
                        <a:rPr lang="en-GB" sz="1000" dirty="0" smtClean="0"/>
                        <a:t>Mass Relate to books 3 little pigs goldilocks</a:t>
                      </a:r>
                    </a:p>
                    <a:p>
                      <a:r>
                        <a:rPr lang="en-GB" sz="1000" dirty="0" err="1" smtClean="0">
                          <a:solidFill>
                            <a:schemeClr val="bg1">
                              <a:lumMod val="50000"/>
                            </a:schemeClr>
                          </a:solidFill>
                          <a:latin typeface="+mn-lt"/>
                          <a:cs typeface="Amatic SC" panose="00000500000000000000" pitchFamily="2" charset="-79"/>
                        </a:rPr>
                        <a:t>Capcaity</a:t>
                      </a:r>
                      <a:endParaRPr lang="en-GB" sz="10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r>
                        <a:rPr lang="en-GB" sz="1000" kern="1200" dirty="0" smtClean="0">
                          <a:solidFill>
                            <a:schemeClr val="dk1"/>
                          </a:solidFill>
                          <a:effectLst/>
                          <a:latin typeface="+mn-lt"/>
                          <a:ea typeface="+mn-ea"/>
                          <a:cs typeface="+mn-cs"/>
                        </a:rPr>
                        <a:t>Number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smtClean="0"/>
                        <a:t>More than/fewer than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smtClean="0"/>
                        <a:t>One more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smtClean="0"/>
                        <a:t>One less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Number rhymes </a:t>
                      </a:r>
                    </a:p>
                    <a:p>
                      <a:r>
                        <a:rPr lang="en-GB" sz="1000" kern="1200" dirty="0" smtClean="0">
                          <a:solidFill>
                            <a:schemeClr val="dk1"/>
                          </a:solidFill>
                          <a:effectLst/>
                          <a:latin typeface="+mn-lt"/>
                          <a:ea typeface="+mn-ea"/>
                          <a:cs typeface="+mn-cs"/>
                        </a:rPr>
                        <a:t> </a:t>
                      </a:r>
                    </a:p>
                    <a:p>
                      <a:r>
                        <a:rPr lang="en-GB" sz="1000" kern="1200" dirty="0" smtClean="0">
                          <a:solidFill>
                            <a:schemeClr val="dk1"/>
                          </a:solidFill>
                          <a:effectLst/>
                          <a:latin typeface="+mn-lt"/>
                          <a:ea typeface="+mn-ea"/>
                          <a:cs typeface="+mn-cs"/>
                        </a:rPr>
                        <a:t>Measure, Shape and Spatial Thinking </a:t>
                      </a:r>
                    </a:p>
                    <a:p>
                      <a:r>
                        <a:rPr lang="en-GB" sz="1000" dirty="0" smtClean="0"/>
                        <a:t>Shape – 2D</a:t>
                      </a:r>
                    </a:p>
                    <a:p>
                      <a:r>
                        <a:rPr lang="en-GB" sz="1000" dirty="0" smtClean="0"/>
                        <a:t>Revisit pattern from Autumn</a:t>
                      </a:r>
                    </a:p>
                    <a:p>
                      <a:r>
                        <a:rPr lang="en-GB" sz="1000" dirty="0" smtClean="0"/>
                        <a:t> Shape – 3D</a:t>
                      </a:r>
                      <a:endParaRPr lang="en-GB" sz="1000" kern="1200" dirty="0" smtClean="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r>
                        <a:rPr lang="en-US" sz="1400" b="1" dirty="0">
                          <a:solidFill>
                            <a:schemeClr val="bg1">
                              <a:lumMod val="50000"/>
                            </a:schemeClr>
                          </a:solidFill>
                        </a:rPr>
                        <a:t>Depth of numbers within 20 </a:t>
                      </a:r>
                    </a:p>
                    <a:p>
                      <a:pPr algn="ctr"/>
                      <a:r>
                        <a:rPr lang="en-US" sz="1000" dirty="0"/>
                        <a:t>Explore numbers and strategies •Recognise and extend patterns •Apply number, shape and measures knowledge •Count forwards and backwards</a:t>
                      </a:r>
                      <a:endParaRPr lang="en-US" sz="1000" b="1" dirty="0">
                        <a:solidFill>
                          <a:schemeClr val="bg1">
                            <a:lumMod val="50000"/>
                          </a:schemeClr>
                        </a:solidFill>
                      </a:endParaRPr>
                    </a:p>
                    <a:p>
                      <a:pPr algn="ctr"/>
                      <a:r>
                        <a:rPr lang="en-GB" sz="1400" b="1" dirty="0">
                          <a:solidFill>
                            <a:schemeClr val="bg1">
                              <a:lumMod val="50000"/>
                            </a:schemeClr>
                          </a:solidFill>
                        </a:rPr>
                        <a:t>Numbers beyond 20 </a:t>
                      </a:r>
                    </a:p>
                    <a:p>
                      <a:pPr algn="ctr"/>
                      <a:r>
                        <a:rPr lang="en-US" sz="1000" dirty="0"/>
                        <a:t>One more one less •Estimate and count •Grouping and sharing</a:t>
                      </a:r>
                      <a:endParaRPr lang="en-US" sz="1000" b="1" dirty="0">
                        <a:solidFill>
                          <a:schemeClr val="bg1">
                            <a:lumMod val="50000"/>
                          </a:schemeClr>
                        </a:solidFill>
                        <a:latin typeface="+mn-lt"/>
                        <a:cs typeface="Amatic SC" panose="00000500000000000000" pitchFamily="2" charset="-79"/>
                      </a:endParaRPr>
                    </a:p>
                    <a:p>
                      <a:pPr algn="ctr"/>
                      <a:endParaRPr lang="en-GB" sz="18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r>
                        <a:rPr lang="en-GB" sz="1000" kern="1200" dirty="0" smtClean="0">
                          <a:solidFill>
                            <a:schemeClr val="dk1"/>
                          </a:solidFill>
                          <a:effectLst/>
                          <a:latin typeface="+mn-lt"/>
                          <a:ea typeface="+mn-ea"/>
                          <a:cs typeface="+mn-cs"/>
                        </a:rPr>
                        <a:t>Number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smtClean="0"/>
                        <a:t>Number composition 1 – 5 Revision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Number rhymes </a:t>
                      </a:r>
                    </a:p>
                    <a:p>
                      <a:r>
                        <a:rPr lang="en-GB" sz="1000" kern="1200" dirty="0" smtClean="0">
                          <a:solidFill>
                            <a:schemeClr val="dk1"/>
                          </a:solidFill>
                          <a:effectLst/>
                          <a:latin typeface="+mn-lt"/>
                          <a:ea typeface="+mn-ea"/>
                          <a:cs typeface="+mn-cs"/>
                        </a:rPr>
                        <a:t> </a:t>
                      </a:r>
                    </a:p>
                    <a:p>
                      <a:r>
                        <a:rPr lang="en-GB" sz="1000" kern="1200" dirty="0" smtClean="0">
                          <a:solidFill>
                            <a:schemeClr val="dk1"/>
                          </a:solidFill>
                          <a:effectLst/>
                          <a:latin typeface="+mn-lt"/>
                          <a:ea typeface="+mn-ea"/>
                          <a:cs typeface="+mn-cs"/>
                        </a:rPr>
                        <a:t>Measure, Shape and Spatial Thinking </a:t>
                      </a:r>
                    </a:p>
                    <a:p>
                      <a:r>
                        <a:rPr lang="en-GB" sz="1000" dirty="0" smtClean="0"/>
                        <a:t>Night and Day </a:t>
                      </a:r>
                    </a:p>
                    <a:p>
                      <a:r>
                        <a:rPr lang="en-GB" sz="1000" dirty="0" smtClean="0"/>
                        <a:t>Order events in their day at nursery </a:t>
                      </a:r>
                    </a:p>
                    <a:p>
                      <a:r>
                        <a:rPr lang="en-GB" sz="1000" dirty="0" smtClean="0"/>
                        <a:t>What happens day/night Positional Language</a:t>
                      </a:r>
                      <a:endParaRPr lang="en-GB" sz="1000" kern="1200" dirty="0" smtClean="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35002150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Amatic SC" panose="00000500000000000000" pitchFamily="2" charset="-79"/>
                <a:cs typeface="Amatic SC" panose="00000500000000000000" pitchFamily="2" charset="-79"/>
              </a:rPr>
              <a:t>nursery Long Term Plan </a:t>
            </a:r>
            <a:r>
              <a:rPr lang="en-US" dirty="0" smtClean="0">
                <a:latin typeface="Amatic SC" panose="00000500000000000000" pitchFamily="2" charset="-79"/>
                <a:cs typeface="Amatic SC" panose="00000500000000000000" pitchFamily="2" charset="-79"/>
              </a:rPr>
              <a:t>26-27</a:t>
            </a:r>
            <a:r>
              <a:rPr lang="en-GB" dirty="0">
                <a:latin typeface="Amatic SC" panose="00000500000000000000" pitchFamily="2" charset="-79"/>
                <a:cs typeface="Amatic SC" panose="00000500000000000000" pitchFamily="2" charset="-79"/>
              </a:rPr>
              <a:t/>
            </a:r>
            <a:br>
              <a:rPr lang="en-GB" dirty="0">
                <a:latin typeface="Amatic SC" panose="00000500000000000000" pitchFamily="2" charset="-79"/>
                <a:cs typeface="Amatic SC" panose="00000500000000000000" pitchFamily="2" charset="-79"/>
              </a:rPr>
            </a:br>
            <a:r>
              <a:rPr lang="en-GB" dirty="0">
                <a:latin typeface="Amatic SC" panose="00000500000000000000" pitchFamily="2" charset="-79"/>
                <a:cs typeface="Amatic SC" panose="00000500000000000000" pitchFamily="2" charset="-79"/>
              </a:rPr>
              <a:t/>
            </a:r>
            <a:br>
              <a:rPr lang="en-GB" dirty="0">
                <a:latin typeface="Amatic SC" panose="00000500000000000000" pitchFamily="2" charset="-79"/>
                <a:cs typeface="Amatic SC" panose="00000500000000000000" pitchFamily="2" charset="-79"/>
              </a:rPr>
            </a:br>
            <a:endParaRPr lang="en-GB" dirty="0"/>
          </a:p>
        </p:txBody>
      </p:sp>
      <p:graphicFrame>
        <p:nvGraphicFramePr>
          <p:cNvPr id="4"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581544090"/>
              </p:ext>
            </p:extLst>
          </p:nvPr>
        </p:nvGraphicFramePr>
        <p:xfrm>
          <a:off x="366318" y="1027906"/>
          <a:ext cx="11459364" cy="5706323"/>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446225">
                  <a:extLst>
                    <a:ext uri="{9D8B030D-6E8A-4147-A177-3AD203B41FA5}">
                      <a16:colId xmlns:a16="http://schemas.microsoft.com/office/drawing/2014/main" val="872926247"/>
                    </a:ext>
                  </a:extLst>
                </a:gridCol>
                <a:gridCol w="1641267">
                  <a:extLst>
                    <a:ext uri="{9D8B030D-6E8A-4147-A177-3AD203B41FA5}">
                      <a16:colId xmlns:a16="http://schemas.microsoft.com/office/drawing/2014/main" val="20004"/>
                    </a:ext>
                  </a:extLst>
                </a:gridCol>
                <a:gridCol w="1823664">
                  <a:extLst>
                    <a:ext uri="{9D8B030D-6E8A-4147-A177-3AD203B41FA5}">
                      <a16:colId xmlns:a16="http://schemas.microsoft.com/office/drawing/2014/main" val="257349169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04045">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Autumn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1">
                              <a:lumMod val="50000"/>
                            </a:schemeClr>
                          </a:solidFill>
                          <a:latin typeface="Amatic SC" panose="00000500000000000000" pitchFamily="2" charset="-79"/>
                          <a:cs typeface="Amatic SC" panose="00000500000000000000" pitchFamily="2" charset="-79"/>
                        </a:rPr>
                        <a:t>Autumn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1061094">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smtClean="0"/>
                        <a:t>All</a:t>
                      </a:r>
                      <a:r>
                        <a:rPr lang="en-GB" sz="1200" b="1" u="sng" baseline="0" dirty="0" smtClean="0"/>
                        <a:t> about Me</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smtClean="0"/>
                        <a:t>Seasons</a:t>
                      </a:r>
                      <a:r>
                        <a:rPr lang="en-GB" sz="1200" b="1" u="sng" baseline="0" dirty="0" smtClean="0"/>
                        <a:t> and Celebrations </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en-US" sz="1200" b="1" u="sng" dirty="0" smtClean="0">
                          <a:solidFill>
                            <a:schemeClr val="tx1"/>
                          </a:solidFill>
                          <a:latin typeface="+mn-lt"/>
                          <a:cs typeface="Amatic SC" panose="00000500000000000000" pitchFamily="2" charset="-79"/>
                        </a:rPr>
                        <a:t>Superheroes/People</a:t>
                      </a:r>
                      <a:r>
                        <a:rPr lang="en-US" sz="1200" b="1" u="sng" baseline="0" dirty="0" smtClean="0">
                          <a:solidFill>
                            <a:schemeClr val="tx1"/>
                          </a:solidFill>
                          <a:latin typeface="+mn-lt"/>
                          <a:cs typeface="Amatic SC" panose="00000500000000000000" pitchFamily="2" charset="-79"/>
                        </a:rPr>
                        <a:t> Who Help Us</a:t>
                      </a:r>
                      <a:endParaRPr lang="en-US" sz="1200" b="1" u="sng" dirty="0" smtClean="0">
                        <a:solidFill>
                          <a:schemeClr val="tx1"/>
                        </a:solidFill>
                        <a:latin typeface="+mn-lt"/>
                        <a:cs typeface="Amatic SC" panose="00000500000000000000" pitchFamily="2" charset="-79"/>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lang="en-GB" sz="2400" kern="1200" baseline="0" dirty="0" smtClean="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effectLst/>
                          <a:latin typeface="+mn-lt"/>
                          <a:ea typeface="+mn-ea"/>
                          <a:cs typeface="+mn-cs"/>
                        </a:rPr>
                        <a:t>Transport</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127069">
                <a:tc>
                  <a:txBody>
                    <a:bodyPr/>
                    <a:lstStyle/>
                    <a:p>
                      <a:pPr algn="ctr"/>
                      <a:r>
                        <a:rPr lang="en-US" sz="2400" b="1" dirty="0" smtClean="0">
                          <a:latin typeface="Amatic SC" panose="00000500000000000000" pitchFamily="2" charset="-79"/>
                          <a:cs typeface="Amatic SC" panose="00000500000000000000" pitchFamily="2" charset="-79"/>
                        </a:rPr>
                        <a:t>Religious education</a:t>
                      </a:r>
                    </a:p>
                    <a:p>
                      <a:pPr algn="ct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r>
                        <a:rPr lang="en-US" sz="2400" b="1" dirty="0" smtClean="0">
                          <a:latin typeface="Amatic SC" panose="00000500000000000000" pitchFamily="2" charset="-79"/>
                          <a:cs typeface="Amatic SC" panose="00000500000000000000" pitchFamily="2" charset="-79"/>
                        </a:rPr>
                        <a:t>Gospel values  </a:t>
                      </a:r>
                      <a:endParaRPr lang="en-US" sz="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en-GB" sz="1200" b="1" u="none" dirty="0" smtClean="0">
                          <a:solidFill>
                            <a:schemeClr val="tx1"/>
                          </a:solidFill>
                          <a:latin typeface="+mn-lt"/>
                          <a:cs typeface="Amatic SC" panose="020B0604020202020204" charset="-79"/>
                        </a:rPr>
                        <a:t>Branch 1</a:t>
                      </a:r>
                      <a:r>
                        <a:rPr lang="en-GB" sz="1200" b="1" u="none" baseline="0" dirty="0" smtClean="0">
                          <a:solidFill>
                            <a:schemeClr val="tx1"/>
                          </a:solidFill>
                          <a:latin typeface="+mn-lt"/>
                          <a:cs typeface="Amatic SC" panose="020B0604020202020204" charset="-79"/>
                        </a:rPr>
                        <a:t> – Creation and Covenant </a:t>
                      </a:r>
                    </a:p>
                    <a:p>
                      <a:pPr algn="l"/>
                      <a:r>
                        <a:rPr lang="en-GB" sz="1200" b="0" kern="1200" dirty="0" smtClean="0">
                          <a:solidFill>
                            <a:schemeClr val="dk1"/>
                          </a:solidFill>
                          <a:effectLst/>
                          <a:latin typeface="+mn-lt"/>
                          <a:ea typeface="+mn-ea"/>
                          <a:cs typeface="+mn-cs"/>
                        </a:rPr>
                        <a:t>God made a wonderful world and what God creates is good. </a:t>
                      </a:r>
                    </a:p>
                    <a:p>
                      <a:pPr algn="l"/>
                      <a:r>
                        <a:rPr lang="en-GB" sz="1200" b="0" kern="1200" dirty="0" smtClean="0">
                          <a:solidFill>
                            <a:schemeClr val="dk1"/>
                          </a:solidFill>
                          <a:effectLst/>
                          <a:latin typeface="+mn-lt"/>
                          <a:ea typeface="+mn-ea"/>
                          <a:cs typeface="+mn-cs"/>
                        </a:rPr>
                        <a:t>God created the world and said, ‘Indeed, it is very good’. (CST Stewardship) </a:t>
                      </a:r>
                    </a:p>
                    <a:p>
                      <a:pPr algn="l"/>
                      <a:r>
                        <a:rPr lang="en-GB" sz="1200" b="0" u="none" dirty="0" smtClean="0">
                          <a:solidFill>
                            <a:schemeClr val="tx1"/>
                          </a:solidFill>
                          <a:latin typeface="+mn-lt"/>
                          <a:cs typeface="Amatic SC" panose="020B0604020202020204" charset="-79"/>
                        </a:rPr>
                        <a:t>The words and</a:t>
                      </a:r>
                      <a:r>
                        <a:rPr lang="en-GB" sz="1200" b="0" u="none" baseline="0" dirty="0" smtClean="0">
                          <a:solidFill>
                            <a:schemeClr val="tx1"/>
                          </a:solidFill>
                          <a:latin typeface="+mn-lt"/>
                          <a:cs typeface="Amatic SC" panose="020B0604020202020204" charset="-79"/>
                        </a:rPr>
                        <a:t> actions of the sign of the cross. </a:t>
                      </a:r>
                      <a:endParaRPr lang="en-GB" sz="1200" b="0" u="none" dirty="0" smtClean="0">
                        <a:solidFill>
                          <a:schemeClr val="tx1"/>
                        </a:solidFill>
                        <a:latin typeface="+mn-lt"/>
                        <a:cs typeface="Amatic SC" panose="020B0604020202020204" charset="-79"/>
                      </a:endParaRPr>
                    </a:p>
                    <a:p>
                      <a:pPr algn="l"/>
                      <a:endParaRPr lang="en-GB" sz="1800" b="1" u="none" dirty="0" smtClean="0">
                        <a:solidFill>
                          <a:schemeClr val="tx1"/>
                        </a:solidFill>
                        <a:latin typeface="+mn-lt"/>
                        <a:cs typeface="Amatic SC" panose="020B0604020202020204" charset="-79"/>
                      </a:endParaRPr>
                    </a:p>
                    <a:p>
                      <a:pPr algn="l"/>
                      <a:endParaRPr lang="en-GB" sz="1800" b="1" u="none" dirty="0" smtClean="0">
                        <a:solidFill>
                          <a:schemeClr val="tx1"/>
                        </a:solidFill>
                        <a:latin typeface="+mn-lt"/>
                        <a:cs typeface="Amatic SC" panose="020B0604020202020204" charset="-79"/>
                      </a:endParaRPr>
                    </a:p>
                    <a:p>
                      <a:pPr algn="l"/>
                      <a:endParaRPr lang="en-GB" sz="1800" b="1" u="none" dirty="0" smtClean="0">
                        <a:solidFill>
                          <a:schemeClr val="tx1"/>
                        </a:solidFill>
                        <a:latin typeface="+mn-lt"/>
                        <a:cs typeface="Amatic SC" panose="020B0604020202020204" charset="-79"/>
                      </a:endParaRPr>
                    </a:p>
                    <a:p>
                      <a:pPr algn="l"/>
                      <a:endParaRPr lang="en-GB" sz="1800" b="1" u="none" dirty="0" smtClean="0">
                        <a:solidFill>
                          <a:schemeClr val="tx1"/>
                        </a:solidFill>
                        <a:latin typeface="+mn-lt"/>
                        <a:cs typeface="Amatic SC" panose="020B0604020202020204" charset="-79"/>
                      </a:endParaRPr>
                    </a:p>
                    <a:p>
                      <a:pPr algn="l"/>
                      <a:endParaRPr lang="en-GB" sz="1800" b="1" u="none" dirty="0" smtClean="0">
                        <a:solidFill>
                          <a:schemeClr val="tx1"/>
                        </a:solidFill>
                        <a:latin typeface="+mn-lt"/>
                        <a:cs typeface="Amatic SC" panose="020B0604020202020204" charset="-79"/>
                      </a:endParaRPr>
                    </a:p>
                    <a:p>
                      <a:pPr algn="l"/>
                      <a:endParaRPr lang="en-GB" sz="1800" b="1" u="none" dirty="0" smtClean="0">
                        <a:solidFill>
                          <a:schemeClr val="tx1"/>
                        </a:solidFill>
                        <a:latin typeface="+mn-lt"/>
                        <a:cs typeface="Amatic SC" panose="020B0604020202020204" charset="-79"/>
                      </a:endParaRPr>
                    </a:p>
                    <a:p>
                      <a:pPr algn="l"/>
                      <a:r>
                        <a:rPr lang="en-GB" sz="1800" b="1" u="none" dirty="0" smtClean="0">
                          <a:solidFill>
                            <a:schemeClr val="tx1"/>
                          </a:solidFill>
                          <a:latin typeface="+mn-lt"/>
                          <a:cs typeface="Amatic SC" panose="020B0604020202020204" charset="-79"/>
                        </a:rPr>
                        <a:t>Kindness </a:t>
                      </a:r>
                      <a:endParaRPr lang="en-GB" sz="1800" b="1" u="none" dirty="0">
                        <a:solidFill>
                          <a:schemeClr val="tx1"/>
                        </a:solidFill>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200" b="1" u="none" dirty="0" smtClean="0">
                          <a:solidFill>
                            <a:schemeClr val="tx1"/>
                          </a:solidFill>
                          <a:latin typeface="+mn-lt"/>
                          <a:cs typeface="Amatic SC" panose="020B0604020202020204" charset="-79"/>
                        </a:rPr>
                        <a:t>Branch 2 – Prophecy and Promise</a:t>
                      </a:r>
                    </a:p>
                    <a:p>
                      <a:pPr rtl="0" fontAlgn="base"/>
                      <a:r>
                        <a:rPr lang="en-GB" sz="1200" b="0" i="0" kern="1200" dirty="0" smtClean="0">
                          <a:solidFill>
                            <a:schemeClr val="dk1"/>
                          </a:solidFill>
                          <a:effectLst/>
                          <a:latin typeface="+mn-lt"/>
                          <a:ea typeface="+mn-ea"/>
                          <a:cs typeface="+mn-cs"/>
                        </a:rPr>
                        <a:t>God sent Jesus to love us all.  </a:t>
                      </a:r>
                    </a:p>
                    <a:p>
                      <a:pPr rtl="0" fontAlgn="base"/>
                      <a:r>
                        <a:rPr lang="en-GB" sz="1200" b="0" i="0" kern="1200" dirty="0" smtClean="0">
                          <a:solidFill>
                            <a:schemeClr val="dk1"/>
                          </a:solidFill>
                          <a:effectLst/>
                          <a:latin typeface="+mn-lt"/>
                          <a:ea typeface="+mn-ea"/>
                          <a:cs typeface="+mn-cs"/>
                        </a:rPr>
                        <a:t>The </a:t>
                      </a:r>
                      <a:r>
                        <a:rPr lang="en-GB" sz="1200" b="0" i="0" kern="1200" dirty="0" err="1" smtClean="0">
                          <a:solidFill>
                            <a:schemeClr val="dk1"/>
                          </a:solidFill>
                          <a:effectLst/>
                          <a:latin typeface="+mn-lt"/>
                          <a:ea typeface="+mn-ea"/>
                          <a:cs typeface="+mn-cs"/>
                        </a:rPr>
                        <a:t>nnunciation</a:t>
                      </a:r>
                      <a:endParaRPr lang="en-GB" sz="1200" b="0" i="0" kern="1200" dirty="0" smtClean="0">
                        <a:solidFill>
                          <a:schemeClr val="dk1"/>
                        </a:solidFill>
                        <a:effectLst/>
                        <a:latin typeface="+mn-lt"/>
                        <a:ea typeface="+mn-ea"/>
                        <a:cs typeface="+mn-cs"/>
                      </a:endParaRPr>
                    </a:p>
                    <a:p>
                      <a:pPr rtl="0" fontAlgn="base"/>
                      <a:r>
                        <a:rPr lang="en-GB" sz="1200" b="0" i="0" kern="1200" dirty="0" smtClean="0">
                          <a:solidFill>
                            <a:schemeClr val="dk1"/>
                          </a:solidFill>
                          <a:effectLst/>
                          <a:latin typeface="+mn-lt"/>
                          <a:ea typeface="+mn-ea"/>
                          <a:cs typeface="+mn-cs"/>
                        </a:rPr>
                        <a:t>Mary was chosen by God to give birth to his Son. </a:t>
                      </a:r>
                    </a:p>
                    <a:p>
                      <a:pPr rtl="0" fontAlgn="base"/>
                      <a:r>
                        <a:rPr lang="en-GB" sz="1200" b="0" i="0" kern="1200" dirty="0" smtClean="0">
                          <a:solidFill>
                            <a:schemeClr val="dk1"/>
                          </a:solidFill>
                          <a:effectLst/>
                          <a:latin typeface="+mn-lt"/>
                          <a:ea typeface="+mn-ea"/>
                          <a:cs typeface="+mn-cs"/>
                        </a:rPr>
                        <a:t>Jesus was born in Bethlehem. </a:t>
                      </a:r>
                    </a:p>
                    <a:p>
                      <a:pPr rtl="0" fontAlgn="base"/>
                      <a:r>
                        <a:rPr lang="en-GB" sz="1200" b="0" i="0" kern="1200" dirty="0" smtClean="0">
                          <a:solidFill>
                            <a:schemeClr val="dk1"/>
                          </a:solidFill>
                          <a:effectLst/>
                          <a:latin typeface="+mn-lt"/>
                          <a:ea typeface="+mn-ea"/>
                          <a:cs typeface="+mn-cs"/>
                        </a:rPr>
                        <a:t>Mary had a baby called Jesus. </a:t>
                      </a:r>
                    </a:p>
                    <a:p>
                      <a:pPr rtl="0" fontAlgn="base"/>
                      <a:r>
                        <a:rPr lang="en-GB" sz="1200" b="0" i="0" kern="1200" dirty="0" smtClean="0">
                          <a:solidFill>
                            <a:schemeClr val="dk1"/>
                          </a:solidFill>
                          <a:effectLst/>
                          <a:latin typeface="+mn-lt"/>
                          <a:ea typeface="+mn-ea"/>
                          <a:cs typeface="+mn-cs"/>
                        </a:rPr>
                        <a:t>The Nativity</a:t>
                      </a:r>
                    </a:p>
                    <a:p>
                      <a:pPr rtl="0" fontAlgn="base"/>
                      <a:r>
                        <a:rPr lang="en-GB" sz="1200" b="0" i="0" kern="1200" dirty="0" smtClean="0">
                          <a:solidFill>
                            <a:schemeClr val="dk1"/>
                          </a:solidFill>
                          <a:effectLst/>
                          <a:latin typeface="+mn-lt"/>
                          <a:ea typeface="+mn-ea"/>
                          <a:cs typeface="+mn-cs"/>
                        </a:rPr>
                        <a:t>Shepherds were told by angels to visit him. </a:t>
                      </a:r>
                    </a:p>
                    <a:p>
                      <a:pPr rtl="0" fontAlgn="base"/>
                      <a:r>
                        <a:rPr lang="en-GB" sz="1200" b="0" i="0" kern="1200" dirty="0" smtClean="0">
                          <a:solidFill>
                            <a:schemeClr val="dk1"/>
                          </a:solidFill>
                          <a:effectLst/>
                          <a:latin typeface="+mn-lt"/>
                          <a:ea typeface="+mn-ea"/>
                          <a:cs typeface="+mn-cs"/>
                        </a:rPr>
                        <a:t>The shepherds visit the manger.</a:t>
                      </a:r>
                    </a:p>
                    <a:p>
                      <a:pPr rtl="0" fontAlgn="base"/>
                      <a:r>
                        <a:rPr lang="en-GB" sz="1200" b="0" i="0" kern="1200" dirty="0" smtClean="0">
                          <a:solidFill>
                            <a:schemeClr val="dk1"/>
                          </a:solidFill>
                          <a:effectLst/>
                          <a:latin typeface="+mn-lt"/>
                          <a:ea typeface="+mn-ea"/>
                          <a:cs typeface="+mn-cs"/>
                        </a:rPr>
                        <a:t>Advent.</a:t>
                      </a:r>
                      <a:endParaRPr lang="en-GB" sz="1800" b="1" u="none" dirty="0" smtClean="0">
                        <a:solidFill>
                          <a:schemeClr val="tx1"/>
                        </a:solidFill>
                        <a:latin typeface="+mn-lt"/>
                        <a:cs typeface="Amatic SC" panose="020B0604020202020204" charset="-79"/>
                      </a:endParaRP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800" b="1" u="none" dirty="0" smtClean="0">
                          <a:solidFill>
                            <a:schemeClr val="tx1"/>
                          </a:solidFill>
                          <a:latin typeface="+mn-lt"/>
                          <a:cs typeface="Amatic SC" panose="020B0604020202020204" charset="-79"/>
                        </a:rPr>
                        <a:t>Joy</a:t>
                      </a:r>
                    </a:p>
                  </a:txBody>
                  <a:tcPr marL="80645" marR="806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200" b="1" u="none" dirty="0" smtClean="0">
                          <a:solidFill>
                            <a:schemeClr val="tx1"/>
                          </a:solidFill>
                          <a:latin typeface="+mn-lt"/>
                          <a:cs typeface="Amatic SC" panose="020B0604020202020204" charset="-79"/>
                        </a:rPr>
                        <a:t>Branch 3 – Galilee to Jerusalem</a:t>
                      </a: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200" b="0" dirty="0" smtClean="0">
                          <a:effectLst/>
                          <a:latin typeface="Calibri" panose="020F0502020204030204" pitchFamily="34" charset="0"/>
                          <a:ea typeface="Calibri" panose="020F0502020204030204" pitchFamily="34" charset="0"/>
                          <a:cs typeface="Times New Roman" panose="02020603050405020304" pitchFamily="18" charset="0"/>
                        </a:rPr>
                        <a:t>The wise men visit Jesus.</a:t>
                      </a: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200" b="0" dirty="0" smtClean="0">
                          <a:effectLst/>
                          <a:latin typeface="Calibri" panose="020F0502020204030204" pitchFamily="34" charset="0"/>
                          <a:ea typeface="Calibri" panose="020F0502020204030204" pitchFamily="34" charset="0"/>
                          <a:cs typeface="Times New Roman" panose="02020603050405020304" pitchFamily="18" charset="0"/>
                        </a:rPr>
                        <a:t>The Magi visits Jesus with gifts. </a:t>
                      </a: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200" b="0" dirty="0" smtClean="0">
                          <a:effectLst/>
                          <a:latin typeface="Calibri" panose="020F0502020204030204" pitchFamily="34" charset="0"/>
                          <a:ea typeface="Calibri" panose="020F0502020204030204" pitchFamily="34" charset="0"/>
                          <a:cs typeface="Times New Roman" panose="02020603050405020304" pitchFamily="18" charset="0"/>
                        </a:rPr>
                        <a:t>Jesus came to show Gods love and welcomes</a:t>
                      </a:r>
                      <a:r>
                        <a:rPr lang="en-GB" sz="1200" b="0" baseline="0" dirty="0" smtClean="0">
                          <a:effectLst/>
                          <a:latin typeface="Calibri" panose="020F0502020204030204" pitchFamily="34" charset="0"/>
                          <a:ea typeface="Calibri" panose="020F0502020204030204" pitchFamily="34" charset="0"/>
                          <a:cs typeface="Times New Roman" panose="02020603050405020304" pitchFamily="18" charset="0"/>
                        </a:rPr>
                        <a:t> everyone. </a:t>
                      </a: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200" b="0" baseline="0" dirty="0" smtClean="0">
                          <a:effectLst/>
                          <a:latin typeface="Calibri" panose="020F0502020204030204" pitchFamily="34" charset="0"/>
                          <a:ea typeface="Calibri" panose="020F0502020204030204" pitchFamily="34" charset="0"/>
                          <a:cs typeface="Times New Roman" panose="02020603050405020304" pitchFamily="18" charset="0"/>
                        </a:rPr>
                        <a:t>Feeding of the 5000. </a:t>
                      </a: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2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endParaRPr lang="en-GB" sz="18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endParaRPr lang="en-GB" sz="18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endParaRPr lang="en-GB" sz="18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endParaRPr lang="en-GB" sz="18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endParaRPr lang="en-GB" sz="18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endParaRPr lang="en-GB" sz="18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r>
                        <a:rPr lang="en-GB" sz="1800" b="1" dirty="0" smtClean="0">
                          <a:effectLst/>
                          <a:latin typeface="Calibri" panose="020F0502020204030204" pitchFamily="34" charset="0"/>
                          <a:ea typeface="Calibri" panose="020F0502020204030204" pitchFamily="34" charset="0"/>
                          <a:cs typeface="Times New Roman" panose="02020603050405020304" pitchFamily="18" charset="0"/>
                        </a:rPr>
                        <a:t>Peace</a:t>
                      </a:r>
                      <a:r>
                        <a:rPr lang="en-GB" sz="10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dirty="0" smtClean="0">
                          <a:solidFill>
                            <a:schemeClr val="tx1"/>
                          </a:solidFill>
                          <a:latin typeface="+mn-lt"/>
                          <a:cs typeface="Amatic SC" panose="020B0604020202020204" charset="-79"/>
                        </a:rPr>
                        <a:t>Branch 4 – Desert</a:t>
                      </a:r>
                      <a:r>
                        <a:rPr lang="en-GB" sz="1200" b="1" u="none" baseline="0" dirty="0" smtClean="0">
                          <a:solidFill>
                            <a:schemeClr val="tx1"/>
                          </a:solidFill>
                          <a:latin typeface="+mn-lt"/>
                          <a:cs typeface="Amatic SC" panose="020B0604020202020204" charset="-79"/>
                        </a:rPr>
                        <a:t> to Garden</a:t>
                      </a:r>
                      <a:endParaRPr lang="en-GB" sz="1200" b="0"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dk1"/>
                          </a:solidFill>
                          <a:effectLst/>
                          <a:latin typeface="+mn-lt"/>
                          <a:ea typeface="+mn-ea"/>
                          <a:cs typeface="+mn-cs"/>
                        </a:rPr>
                        <a:t>Listen to and talk about the season of Lent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dk1"/>
                          </a:solidFill>
                          <a:effectLst/>
                          <a:latin typeface="+mn-lt"/>
                          <a:ea typeface="+mn-ea"/>
                          <a:cs typeface="+mn-cs"/>
                        </a:rPr>
                        <a:t>The Church uses purple and ashes as signs of Lent and being sorry.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u="none" kern="1200" dirty="0" smtClean="0">
                          <a:solidFill>
                            <a:schemeClr val="dk1"/>
                          </a:solidFill>
                          <a:effectLst/>
                          <a:latin typeface="+mn-lt"/>
                          <a:ea typeface="+mn-ea"/>
                          <a:cs typeface="+mn-cs"/>
                        </a:rPr>
                        <a:t>Discussion</a:t>
                      </a:r>
                      <a:r>
                        <a:rPr lang="en-GB" sz="1200" b="0" u="none" kern="1200" baseline="0" dirty="0" smtClean="0">
                          <a:solidFill>
                            <a:schemeClr val="dk1"/>
                          </a:solidFill>
                          <a:effectLst/>
                          <a:latin typeface="+mn-lt"/>
                          <a:ea typeface="+mn-ea"/>
                          <a:cs typeface="+mn-cs"/>
                        </a:rPr>
                        <a:t> of Holy week.</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u="none" kern="1200" baseline="0" dirty="0" smtClean="0">
                          <a:solidFill>
                            <a:schemeClr val="dk1"/>
                          </a:solidFill>
                          <a:effectLst/>
                          <a:latin typeface="+mn-lt"/>
                          <a:ea typeface="+mn-ea"/>
                          <a:cs typeface="+mn-cs"/>
                        </a:rPr>
                        <a:t>Discuss of </a:t>
                      </a:r>
                      <a:r>
                        <a:rPr lang="en-GB" sz="1200" b="0" u="none" kern="1200" dirty="0" smtClean="0">
                          <a:solidFill>
                            <a:schemeClr val="dk1"/>
                          </a:solidFill>
                          <a:effectLst/>
                          <a:latin typeface="+mn-lt"/>
                          <a:ea typeface="+mn-ea"/>
                          <a:cs typeface="+mn-cs"/>
                        </a:rPr>
                        <a:t>Good Friday</a:t>
                      </a:r>
                      <a:r>
                        <a:rPr lang="en-GB" sz="1200" b="0" u="none" kern="1200" baseline="0" dirty="0" smtClean="0">
                          <a:solidFill>
                            <a:schemeClr val="dk1"/>
                          </a:solidFill>
                          <a:effectLst/>
                          <a:latin typeface="+mn-lt"/>
                          <a:ea typeface="+mn-ea"/>
                          <a:cs typeface="+mn-cs"/>
                        </a:rPr>
                        <a:t> and </a:t>
                      </a:r>
                      <a:r>
                        <a:rPr lang="en-GB" sz="1200" b="0" u="none" kern="1200" dirty="0" smtClean="0">
                          <a:solidFill>
                            <a:schemeClr val="dk1"/>
                          </a:solidFill>
                          <a:effectLst/>
                          <a:latin typeface="+mn-lt"/>
                          <a:ea typeface="+mn-ea"/>
                          <a:cs typeface="+mn-cs"/>
                        </a:rPr>
                        <a:t>Easter</a:t>
                      </a:r>
                      <a:r>
                        <a:rPr lang="en-GB" sz="1200" b="0" u="none" kern="1200" baseline="0" dirty="0" smtClean="0">
                          <a:solidFill>
                            <a:schemeClr val="dk1"/>
                          </a:solidFill>
                          <a:effectLst/>
                          <a:latin typeface="+mn-lt"/>
                          <a:ea typeface="+mn-ea"/>
                          <a:cs typeface="+mn-cs"/>
                        </a:rPr>
                        <a:t> Sunday.</a:t>
                      </a:r>
                      <a:endParaRPr lang="en-GB" sz="1200" b="0"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1" u="none" dirty="0" smtClean="0">
                          <a:solidFill>
                            <a:schemeClr val="tx1"/>
                          </a:solidFill>
                          <a:latin typeface="+mn-lt"/>
                          <a:cs typeface="Amatic SC" panose="00000500000000000000" pitchFamily="2" charset="-79"/>
                        </a:rPr>
                        <a:t>Love</a:t>
                      </a:r>
                      <a:r>
                        <a:rPr lang="en-GB" sz="1200" b="1" u="none" baseline="0" dirty="0" smtClean="0">
                          <a:solidFill>
                            <a:schemeClr val="tx1"/>
                          </a:solidFill>
                          <a:latin typeface="+mn-lt"/>
                          <a:cs typeface="Amatic SC" panose="00000500000000000000" pitchFamily="2" charset="-79"/>
                        </a:rPr>
                        <a:t> </a:t>
                      </a:r>
                      <a:endParaRPr lang="en-GB" sz="1200" b="0" u="none" dirty="0" smtClean="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dirty="0" smtClean="0">
                          <a:solidFill>
                            <a:schemeClr val="tx1"/>
                          </a:solidFill>
                          <a:latin typeface="+mn-lt"/>
                          <a:cs typeface="Amatic SC" panose="020B0604020202020204" charset="-79"/>
                        </a:rPr>
                        <a:t>Branch 5 – To the ends of the Earth</a:t>
                      </a:r>
                    </a:p>
                    <a:p>
                      <a:pPr marL="38100" algn="l">
                        <a:spcBef>
                          <a:spcPts val="125"/>
                        </a:spcBef>
                        <a:spcAft>
                          <a:spcPts val="0"/>
                        </a:spcAft>
                      </a:pPr>
                      <a:r>
                        <a:rPr lang="en-GB" sz="1200" b="0" u="none" dirty="0" smtClean="0">
                          <a:solidFill>
                            <a:schemeClr val="tx1"/>
                          </a:solidFill>
                          <a:latin typeface="+mn-lt"/>
                          <a:cs typeface="Amatic SC" panose="020B0604020202020204" charset="-79"/>
                        </a:rPr>
                        <a:t>Jesus went back to his Father.</a:t>
                      </a:r>
                    </a:p>
                    <a:p>
                      <a:pPr marL="38100" algn="l">
                        <a:spcBef>
                          <a:spcPts val="125"/>
                        </a:spcBef>
                        <a:spcAft>
                          <a:spcPts val="0"/>
                        </a:spcAft>
                      </a:pPr>
                      <a:r>
                        <a:rPr lang="en-GB" sz="1200" b="0" u="none" dirty="0" smtClean="0">
                          <a:solidFill>
                            <a:schemeClr val="tx1"/>
                          </a:solidFill>
                          <a:latin typeface="+mn-lt"/>
                          <a:cs typeface="Amatic SC" panose="020B0604020202020204" charset="-79"/>
                        </a:rPr>
                        <a:t>The story of Pentecost. </a:t>
                      </a:r>
                    </a:p>
                    <a:p>
                      <a:pPr marL="38100" algn="l">
                        <a:spcBef>
                          <a:spcPts val="125"/>
                        </a:spcBef>
                        <a:spcAft>
                          <a:spcPts val="0"/>
                        </a:spcAft>
                      </a:pPr>
                      <a:r>
                        <a:rPr lang="en-GB" sz="1200" b="0" u="none" dirty="0" smtClean="0">
                          <a:solidFill>
                            <a:schemeClr val="tx1"/>
                          </a:solidFill>
                          <a:latin typeface="+mn-lt"/>
                          <a:cs typeface="Amatic SC" panose="020B0604020202020204" charset="-79"/>
                        </a:rPr>
                        <a:t>The Holy Spirit is our</a:t>
                      </a:r>
                      <a:r>
                        <a:rPr lang="en-GB" sz="1200" b="0" u="none" baseline="0" dirty="0" smtClean="0">
                          <a:solidFill>
                            <a:schemeClr val="tx1"/>
                          </a:solidFill>
                          <a:latin typeface="+mn-lt"/>
                          <a:cs typeface="Amatic SC" panose="020B0604020202020204" charset="-79"/>
                        </a:rPr>
                        <a:t> friend. </a:t>
                      </a:r>
                    </a:p>
                    <a:p>
                      <a:pPr marL="38100" algn="l">
                        <a:spcBef>
                          <a:spcPts val="125"/>
                        </a:spcBef>
                        <a:spcAft>
                          <a:spcPts val="0"/>
                        </a:spcAft>
                      </a:pPr>
                      <a:r>
                        <a:rPr lang="en-GB" sz="1200" b="0" u="none" baseline="0" dirty="0" smtClean="0">
                          <a:solidFill>
                            <a:schemeClr val="tx1"/>
                          </a:solidFill>
                          <a:latin typeface="+mn-lt"/>
                          <a:cs typeface="Amatic SC" panose="020B0604020202020204" charset="-79"/>
                        </a:rPr>
                        <a:t>The good news of Jesus lived out by our Christian community. </a:t>
                      </a:r>
                    </a:p>
                    <a:p>
                      <a:pPr marL="38100" algn="l">
                        <a:spcBef>
                          <a:spcPts val="125"/>
                        </a:spcBef>
                        <a:spcAft>
                          <a:spcPts val="0"/>
                        </a:spcAft>
                      </a:pPr>
                      <a:r>
                        <a:rPr lang="en-GB" sz="1200" b="0" u="none" baseline="0" dirty="0" smtClean="0">
                          <a:solidFill>
                            <a:schemeClr val="tx1"/>
                          </a:solidFill>
                          <a:latin typeface="+mn-lt"/>
                          <a:cs typeface="Amatic SC" panose="020B0604020202020204" charset="-79"/>
                        </a:rPr>
                        <a:t>Discussion of the </a:t>
                      </a:r>
                      <a:r>
                        <a:rPr lang="en-GB" sz="1200" b="0" u="none" baseline="0" dirty="0" err="1" smtClean="0">
                          <a:solidFill>
                            <a:schemeClr val="tx1"/>
                          </a:solidFill>
                          <a:latin typeface="+mn-lt"/>
                          <a:cs typeface="Amatic SC" panose="020B0604020202020204" charset="-79"/>
                        </a:rPr>
                        <a:t>the</a:t>
                      </a:r>
                      <a:r>
                        <a:rPr lang="en-GB" sz="1200" b="0" u="none" baseline="0" dirty="0" smtClean="0">
                          <a:solidFill>
                            <a:schemeClr val="tx1"/>
                          </a:solidFill>
                          <a:latin typeface="+mn-lt"/>
                          <a:cs typeface="Amatic SC" panose="020B0604020202020204" charset="-79"/>
                        </a:rPr>
                        <a:t> Parish Church.</a:t>
                      </a:r>
                      <a:endParaRPr lang="en-GB" sz="1200" b="0" u="none" dirty="0" smtClean="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u="none" dirty="0" smtClean="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u="none" dirty="0" smtClean="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dirty="0" smtClean="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1" u="none" dirty="0" smtClean="0">
                          <a:solidFill>
                            <a:schemeClr val="tx1"/>
                          </a:solidFill>
                          <a:latin typeface="+mn-lt"/>
                          <a:cs typeface="Amatic SC" panose="020B0604020202020204" charset="-79"/>
                        </a:rPr>
                        <a:t>Truth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dirty="0" smtClean="0">
                          <a:solidFill>
                            <a:schemeClr val="tx1"/>
                          </a:solidFill>
                          <a:latin typeface="+mn-lt"/>
                          <a:cs typeface="Amatic SC" panose="020B0604020202020204" charset="-79"/>
                        </a:rPr>
                        <a:t>Branch 6 – Dialogue and</a:t>
                      </a:r>
                      <a:r>
                        <a:rPr lang="en-GB" sz="1200" b="1" u="none" baseline="0" dirty="0" smtClean="0">
                          <a:solidFill>
                            <a:schemeClr val="tx1"/>
                          </a:solidFill>
                          <a:latin typeface="+mn-lt"/>
                          <a:cs typeface="Amatic SC" panose="020B0604020202020204" charset="-79"/>
                        </a:rPr>
                        <a:t> Encounter</a:t>
                      </a:r>
                      <a:endParaRPr lang="en-GB" sz="12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smtClean="0">
                          <a:solidFill>
                            <a:schemeClr val="tx1"/>
                          </a:solidFill>
                          <a:latin typeface="+mn-lt"/>
                          <a:cs typeface="Amatic SC" panose="00000500000000000000" pitchFamily="2" charset="-79"/>
                        </a:rPr>
                        <a:t>Hear a simple story of St Peter and St Paul, friends of Jesus.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smtClean="0">
                          <a:solidFill>
                            <a:schemeClr val="tx1"/>
                          </a:solidFill>
                          <a:latin typeface="+mn-lt"/>
                          <a:cs typeface="Amatic SC" panose="00000500000000000000" pitchFamily="2" charset="-79"/>
                        </a:rPr>
                        <a:t>The Parish Family.</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smtClean="0">
                          <a:solidFill>
                            <a:schemeClr val="tx1"/>
                          </a:solidFill>
                          <a:latin typeface="+mn-lt"/>
                          <a:cs typeface="Amatic SC" panose="00000500000000000000" pitchFamily="2" charset="-79"/>
                        </a:rPr>
                        <a:t>Learn about the Jewish day of rest, Shabbat.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u="none" baseline="0" dirty="0" smtClean="0">
                          <a:solidFill>
                            <a:schemeClr val="tx1"/>
                          </a:solidFill>
                          <a:latin typeface="+mn-lt"/>
                          <a:cs typeface="Amatic SC" panose="00000500000000000000" pitchFamily="2" charset="-79"/>
                        </a:rPr>
                        <a:t>Discuss where Muslims pray .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1" u="none" baseline="0" dirty="0" smtClean="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1" u="none" baseline="0" dirty="0" smtClean="0">
                          <a:solidFill>
                            <a:schemeClr val="tx1"/>
                          </a:solidFill>
                          <a:latin typeface="+mn-lt"/>
                          <a:cs typeface="Amatic SC" panose="00000500000000000000" pitchFamily="2" charset="-79"/>
                        </a:rPr>
                        <a:t>Respect </a:t>
                      </a:r>
                      <a:endParaRPr lang="en-GB" sz="1800" b="1" u="none"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2733062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494964152"/>
              </p:ext>
            </p:extLst>
          </p:nvPr>
        </p:nvGraphicFramePr>
        <p:xfrm>
          <a:off x="262488" y="492233"/>
          <a:ext cx="11459364" cy="7300126"/>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52906">
                  <a:extLst>
                    <a:ext uri="{9D8B030D-6E8A-4147-A177-3AD203B41FA5}">
                      <a16:colId xmlns:a16="http://schemas.microsoft.com/office/drawing/2014/main" val="872926247"/>
                    </a:ext>
                  </a:extLst>
                </a:gridCol>
                <a:gridCol w="1293319">
                  <a:extLst>
                    <a:ext uri="{9D8B030D-6E8A-4147-A177-3AD203B41FA5}">
                      <a16:colId xmlns:a16="http://schemas.microsoft.com/office/drawing/2014/main" val="4138297329"/>
                    </a:ext>
                  </a:extLst>
                </a:gridCol>
                <a:gridCol w="1641267">
                  <a:extLst>
                    <a:ext uri="{9D8B030D-6E8A-4147-A177-3AD203B41FA5}">
                      <a16:colId xmlns:a16="http://schemas.microsoft.com/office/drawing/2014/main" val="20004"/>
                    </a:ext>
                  </a:extLst>
                </a:gridCol>
                <a:gridCol w="1703170">
                  <a:extLst>
                    <a:ext uri="{9D8B030D-6E8A-4147-A177-3AD203B41FA5}">
                      <a16:colId xmlns:a16="http://schemas.microsoft.com/office/drawing/2014/main" val="2573491699"/>
                    </a:ext>
                  </a:extLst>
                </a:gridCol>
                <a:gridCol w="120494">
                  <a:extLst>
                    <a:ext uri="{9D8B030D-6E8A-4147-A177-3AD203B41FA5}">
                      <a16:colId xmlns:a16="http://schemas.microsoft.com/office/drawing/2014/main" val="345752596"/>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38116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100" dirty="0">
                          <a:solidFill>
                            <a:schemeClr val="bg1">
                              <a:lumMod val="50000"/>
                            </a:schemeClr>
                          </a:solidFill>
                          <a:latin typeface="Amatic SC" panose="00000500000000000000" pitchFamily="2" charset="-79"/>
                          <a:cs typeface="Amatic SC" panose="00000500000000000000" pitchFamily="2" charset="-79"/>
                        </a:rPr>
                        <a:t>Autumn 1</a:t>
                      </a:r>
                      <a:endParaRPr lang="en-GB" sz="11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dirty="0">
                          <a:solidFill>
                            <a:schemeClr val="bg1">
                              <a:lumMod val="50000"/>
                            </a:schemeClr>
                          </a:solidFill>
                          <a:latin typeface="Amatic SC" panose="00000500000000000000" pitchFamily="2" charset="-79"/>
                          <a:cs typeface="Amatic SC" panose="00000500000000000000" pitchFamily="2" charset="-79"/>
                        </a:rPr>
                        <a:t>Autumn 2</a:t>
                      </a:r>
                      <a:endParaRPr lang="en-GB" sz="11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100" dirty="0">
                          <a:solidFill>
                            <a:schemeClr val="bg1">
                              <a:lumMod val="50000"/>
                            </a:schemeClr>
                          </a:solidFill>
                          <a:latin typeface="Amatic SC" panose="00000500000000000000" pitchFamily="2" charset="-79"/>
                          <a:cs typeface="Amatic SC" panose="00000500000000000000" pitchFamily="2" charset="-79"/>
                        </a:rPr>
                        <a:t>Spring 1</a:t>
                      </a:r>
                      <a:endParaRPr lang="en-GB" sz="11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US" sz="1100" dirty="0">
                          <a:solidFill>
                            <a:schemeClr val="bg1">
                              <a:lumMod val="50000"/>
                            </a:schemeClr>
                          </a:solidFill>
                          <a:latin typeface="Amatic SC" panose="00000500000000000000" pitchFamily="2" charset="-79"/>
                          <a:cs typeface="Amatic SC" panose="00000500000000000000" pitchFamily="2" charset="-79"/>
                        </a:rPr>
                        <a:t>Spring 2</a:t>
                      </a:r>
                      <a:endParaRPr lang="en-GB" sz="11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100" dirty="0">
                          <a:solidFill>
                            <a:schemeClr val="bg1">
                              <a:lumMod val="50000"/>
                            </a:schemeClr>
                          </a:solidFill>
                          <a:latin typeface="Amatic SC" panose="00000500000000000000" pitchFamily="2" charset="-79"/>
                          <a:cs typeface="Amatic SC" panose="00000500000000000000" pitchFamily="2" charset="-79"/>
                        </a:rPr>
                        <a:t>Summer 1</a:t>
                      </a:r>
                      <a:endParaRPr lang="en-GB" sz="11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100" dirty="0">
                          <a:solidFill>
                            <a:schemeClr val="bg1">
                              <a:lumMod val="50000"/>
                            </a:schemeClr>
                          </a:solidFill>
                          <a:latin typeface="Amatic SC" panose="00000500000000000000" pitchFamily="2" charset="-79"/>
                          <a:cs typeface="Amatic SC" panose="00000500000000000000" pitchFamily="2" charset="-79"/>
                        </a:rPr>
                        <a:t>Summer 2</a:t>
                      </a:r>
                      <a:endParaRPr lang="en-GB" sz="11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193847">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100" b="1" u="sng" dirty="0" smtClean="0"/>
                        <a:t>All</a:t>
                      </a:r>
                      <a:r>
                        <a:rPr lang="en-GB" sz="1100" b="1" u="sng" baseline="0" dirty="0" smtClean="0"/>
                        <a:t> about Me</a:t>
                      </a:r>
                      <a:endParaRPr lang="en-GB" sz="11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u="sng" dirty="0" smtClean="0"/>
                        <a:t>Seasons</a:t>
                      </a:r>
                      <a:r>
                        <a:rPr lang="en-GB" sz="1100" b="1" u="sng" baseline="0" dirty="0" smtClean="0"/>
                        <a:t> and Celebrations </a:t>
                      </a:r>
                      <a:endParaRPr lang="en-GB" sz="11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100" b="1" u="sng" kern="1200" baseline="0" dirty="0" smtClean="0">
                          <a:solidFill>
                            <a:schemeClr val="dk1"/>
                          </a:solidFill>
                          <a:latin typeface="+mn-lt"/>
                          <a:ea typeface="+mn-ea"/>
                          <a:cs typeface="+mn-cs"/>
                        </a:rPr>
                        <a:t>Traditional Tales</a:t>
                      </a:r>
                      <a:endParaRPr lang="en-GB" sz="1600" kern="1200" baseline="0" dirty="0" smtClean="0">
                        <a:solidFill>
                          <a:schemeClr val="dk1"/>
                        </a:solidFill>
                        <a:latin typeface="+mn-lt"/>
                        <a:ea typeface="+mn-ea"/>
                        <a:cs typeface="+mn-cs"/>
                      </a:endParaRPr>
                    </a:p>
                    <a:p>
                      <a:pPr algn="ctr"/>
                      <a:endParaRPr lang="en-US" sz="1100" dirty="0">
                        <a:latin typeface="Amatic SC" panose="020B0604020202020204" charset="-79"/>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GB" sz="11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1" u="sng" dirty="0" smtClean="0">
                          <a:solidFill>
                            <a:schemeClr val="tx1"/>
                          </a:solidFill>
                          <a:latin typeface="+mn-lt"/>
                          <a:cs typeface="Amatic SC" panose="00000500000000000000" pitchFamily="2" charset="-79"/>
                        </a:rPr>
                        <a:t>Superheroes/People</a:t>
                      </a:r>
                      <a:r>
                        <a:rPr lang="en-US" sz="1100" b="1" u="sng" baseline="0" dirty="0" smtClean="0">
                          <a:solidFill>
                            <a:schemeClr val="tx1"/>
                          </a:solidFill>
                          <a:latin typeface="+mn-lt"/>
                          <a:cs typeface="Amatic SC" panose="00000500000000000000" pitchFamily="2" charset="-79"/>
                        </a:rPr>
                        <a:t> Who Help Us</a:t>
                      </a:r>
                      <a:endParaRPr lang="en-US" sz="1100" b="1" u="sng" dirty="0" smtClean="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sng" strike="noStrike" kern="1200" cap="none" spc="0" normalizeH="0" baseline="0" noProof="0" dirty="0" smtClean="0">
                        <a:ln>
                          <a:noFill/>
                        </a:ln>
                        <a:solidFill>
                          <a:prstClr val="black"/>
                        </a:solidFill>
                        <a:effectLst/>
                        <a:uLnTx/>
                        <a:uFillTx/>
                        <a:latin typeface="Calibri"/>
                        <a:ea typeface="+mn-ea"/>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u="sng" kern="1200" baseline="0" dirty="0" smtClean="0">
                          <a:solidFill>
                            <a:schemeClr val="dk1"/>
                          </a:solidFill>
                          <a:effectLst/>
                          <a:latin typeface="+mn-lt"/>
                          <a:ea typeface="+mn-ea"/>
                          <a:cs typeface="+mn-cs"/>
                        </a:rPr>
                        <a:t>Transport</a:t>
                      </a:r>
                      <a:endParaRPr kumimoji="0" lang="en-US" sz="1100" b="1" i="0" u="sng" strike="noStrike" kern="1200" cap="none" spc="0" normalizeH="0" baseline="0" noProof="0" dirty="0" smtClean="0">
                        <a:ln>
                          <a:noFill/>
                        </a:ln>
                        <a:solidFill>
                          <a:prstClr val="black"/>
                        </a:solidFill>
                        <a:effectLst/>
                        <a:uLnTx/>
                        <a:uFillTx/>
                        <a:latin typeface="Calibri"/>
                        <a:ea typeface="+mn-ea"/>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93847">
                <a:tc rowSpan="2">
                  <a:txBody>
                    <a:bodyPr/>
                    <a:lstStyle/>
                    <a:p>
                      <a:pPr algn="ctr"/>
                      <a:r>
                        <a:rPr lang="en-US" sz="2400" b="1" dirty="0">
                          <a:latin typeface="Amatic SC" panose="00000500000000000000" pitchFamily="2" charset="-79"/>
                          <a:cs typeface="Amatic SC" panose="00000500000000000000" pitchFamily="2" charset="-79"/>
                        </a:rPr>
                        <a:t>Understanding the </a:t>
                      </a:r>
                      <a:r>
                        <a:rPr lang="en-US" sz="2400" b="1" dirty="0" smtClean="0">
                          <a:latin typeface="Amatic SC" panose="00000500000000000000" pitchFamily="2" charset="-79"/>
                          <a:cs typeface="Amatic SC" panose="00000500000000000000" pitchFamily="2" charset="-79"/>
                        </a:rPr>
                        <a:t>world</a:t>
                      </a:r>
                    </a:p>
                    <a:p>
                      <a:pPr algn="ct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r>
                        <a:rPr lang="en-US" sz="1000" b="1" dirty="0" smtClean="0">
                          <a:latin typeface="+mn-lt"/>
                          <a:cs typeface="Amatic SC" panose="00000500000000000000" pitchFamily="2" charset="-79"/>
                        </a:rPr>
                        <a:t>The children will also have the opportunity throughout the year to access</a:t>
                      </a:r>
                      <a:r>
                        <a:rPr lang="en-US" sz="1000" b="1" baseline="0" dirty="0" smtClean="0">
                          <a:latin typeface="+mn-lt"/>
                          <a:cs typeface="Amatic SC" panose="00000500000000000000" pitchFamily="2" charset="-79"/>
                        </a:rPr>
                        <a:t> a variety of activities, enrichment and enhancements opportunities linked to festivals, topics (general theme), special occasions and community.  This will be provided through both  indoor and outdoor provision. </a:t>
                      </a:r>
                      <a:endParaRPr lang="en-US" sz="1000" b="1" dirty="0">
                        <a:latin typeface="+mn-lt"/>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endParaRPr lang="en-US" sz="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8">
                  <a:txBody>
                    <a:bodyPr/>
                    <a:lstStyle/>
                    <a:p>
                      <a:pPr algn="l"/>
                      <a:r>
                        <a:rPr lang="en-US" sz="800" b="0" dirty="0"/>
                        <a:t>Understanding the world involves guiding children to make sense of their physical world and their community. The frequency and range of children’s personal experiences increases their knowledge and sense of the world around them – from visiting parks, libraries and museums to meeting important members of society such as police officers, nurses and firefighters. In addition, listening to a broad selection of stories, non-fiction, rhymes and poems will foster their understanding of our culturally, socially, technologically and ecologically diverse world. As well as building important knowledge, this extends their familiarity with words that support understanding across domains. Enriching and widening children’s vocabulary will support later reading comprehension.</a:t>
                      </a:r>
                      <a:endParaRPr lang="en-US"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879381019"/>
                  </a:ext>
                </a:extLst>
              </a:tr>
              <a:tr h="3590636">
                <a:tc vMerge="1">
                  <a:txBody>
                    <a:bodyPr/>
                    <a:lstStyle/>
                    <a:p>
                      <a:pPr algn="ctr"/>
                      <a:r>
                        <a:rPr lang="en-US" sz="2400" b="1" dirty="0">
                          <a:latin typeface="Amatic SC" panose="00000500000000000000" pitchFamily="2" charset="-79"/>
                          <a:cs typeface="Amatic SC" panose="00000500000000000000" pitchFamily="2" charset="-79"/>
                        </a:rPr>
                        <a:t>Understanding the world</a:t>
                      </a:r>
                    </a:p>
                    <a:p>
                      <a:pPr algn="ctr"/>
                      <a:r>
                        <a:rPr lang="en-US" sz="2400" b="1" dirty="0">
                          <a:latin typeface="Amatic SC" panose="00000500000000000000" pitchFamily="2" charset="-79"/>
                          <a:cs typeface="Amatic SC" panose="00000500000000000000" pitchFamily="2" charset="-79"/>
                        </a:rPr>
                        <a:t>RE / Festivals </a:t>
                      </a:r>
                    </a:p>
                    <a:p>
                      <a:pPr algn="ctr"/>
                      <a:endParaRPr lang="en-US" sz="2400" b="1" dirty="0">
                        <a:latin typeface="Amatic SC" panose="00000500000000000000" pitchFamily="2" charset="-79"/>
                        <a:cs typeface="Amatic SC" panose="00000500000000000000" pitchFamily="2" charset="-79"/>
                      </a:endParaRPr>
                    </a:p>
                    <a:p>
                      <a:pPr algn="ctr"/>
                      <a:r>
                        <a:rPr lang="en-US" sz="800" dirty="0"/>
                        <a:t>Our RE Curriculum enables children to develop a positive sense of themselves and others and learn how to form positive and respectful relationships. </a:t>
                      </a:r>
                    </a:p>
                    <a:p>
                      <a:pPr algn="ctr"/>
                      <a:endParaRPr lang="en-US" sz="800" dirty="0"/>
                    </a:p>
                    <a:p>
                      <a:pPr algn="ctr"/>
                      <a:r>
                        <a:rPr lang="en-US" sz="800" dirty="0"/>
                        <a:t> They will begin to understand and value the differences of individuals and groups within their own community. </a:t>
                      </a:r>
                    </a:p>
                    <a:p>
                      <a:pPr algn="ctr"/>
                      <a:endParaRPr lang="en-US" sz="800" dirty="0"/>
                    </a:p>
                    <a:p>
                      <a:pPr algn="ctr"/>
                      <a:r>
                        <a:rPr lang="en-US" sz="800" dirty="0"/>
                        <a:t>Children will have opportunity to develop their emerging moral and cultural awareness.</a:t>
                      </a:r>
                      <a:endParaRPr lang="en-US" sz="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0" indent="0">
                        <a:lnSpc>
                          <a:spcPct val="100000"/>
                        </a:lnSpc>
                        <a:spcBef>
                          <a:spcPts val="100"/>
                        </a:spcBef>
                        <a:spcAft>
                          <a:spcPts val="800"/>
                        </a:spcAft>
                        <a:buFont typeface="Courier New" panose="02070309020205020404" pitchFamily="49" charset="0"/>
                        <a:buNone/>
                      </a:pPr>
                      <a:r>
                        <a:rPr lang="en-GB" sz="800" b="1" dirty="0" smtClean="0">
                          <a:solidFill>
                            <a:schemeClr val="tx1"/>
                          </a:solidFill>
                          <a:effectLst/>
                          <a:latin typeface="+mn-lt"/>
                          <a:ea typeface="Calibri" panose="020F0502020204030204" pitchFamily="34" charset="0"/>
                          <a:cs typeface="Amatic SC" panose="00000500000000000000" pitchFamily="2" charset="-79"/>
                        </a:rPr>
                        <a:t>Our</a:t>
                      </a:r>
                      <a:r>
                        <a:rPr lang="en-GB" sz="800" b="1" baseline="0" dirty="0" smtClean="0">
                          <a:solidFill>
                            <a:schemeClr val="tx1"/>
                          </a:solidFill>
                          <a:effectLst/>
                          <a:latin typeface="+mn-lt"/>
                          <a:ea typeface="Calibri" panose="020F0502020204030204" pitchFamily="34" charset="0"/>
                          <a:cs typeface="Amatic SC" panose="00000500000000000000" pitchFamily="2" charset="-79"/>
                        </a:rPr>
                        <a:t> Body </a:t>
                      </a:r>
                      <a:endParaRPr lang="en-GB" sz="800" b="1" dirty="0" smtClean="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Learn about your body parts: the arms, legs and chest.</a:t>
                      </a:r>
                      <a:r>
                        <a:rPr lang="en-GB" sz="800" b="0" i="0" kern="1200" baseline="0" dirty="0" smtClean="0">
                          <a:solidFill>
                            <a:schemeClr val="tx1"/>
                          </a:solidFill>
                          <a:effectLst/>
                          <a:latin typeface="+mn-lt"/>
                          <a:ea typeface="+mn-ea"/>
                          <a:cs typeface="+mn-cs"/>
                        </a:rPr>
                        <a:t> </a:t>
                      </a:r>
                      <a:endParaRPr lang="en-GB" sz="800" b="0" i="0" kern="1200" dirty="0" smtClean="0">
                        <a:solidFill>
                          <a:schemeClr val="tx1"/>
                        </a:solidFill>
                        <a:effectLst/>
                        <a:latin typeface="+mn-lt"/>
                        <a:ea typeface="+mn-ea"/>
                        <a:cs typeface="+mn-cs"/>
                      </a:endParaRP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Learn about your body parts: the hands and feet.</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Learn about your body parts; the eyes and nose.</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Describe your ears, mouth, and hair.</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Learn about changes in your body since you were a baby</a:t>
                      </a:r>
                    </a:p>
                    <a:p>
                      <a:r>
                        <a:rPr lang="en-GB" sz="800" kern="1200" dirty="0" smtClean="0">
                          <a:solidFill>
                            <a:schemeClr val="dk1"/>
                          </a:solidFill>
                          <a:effectLst/>
                          <a:latin typeface="+mn-lt"/>
                          <a:ea typeface="+mn-ea"/>
                          <a:cs typeface="+mn-cs"/>
                        </a:rPr>
                        <a:t> </a:t>
                      </a:r>
                    </a:p>
                    <a:p>
                      <a:r>
                        <a:rPr lang="en-GB" sz="800" b="1" kern="1200" dirty="0" smtClean="0">
                          <a:solidFill>
                            <a:schemeClr val="dk1"/>
                          </a:solidFill>
                          <a:effectLst/>
                          <a:latin typeface="+mn-lt"/>
                          <a:ea typeface="+mn-ea"/>
                          <a:cs typeface="+mn-cs"/>
                        </a:rPr>
                        <a:t>What was I like as a baby? – History </a:t>
                      </a:r>
                      <a:endParaRPr lang="en-GB" sz="800" kern="1200" dirty="0" smtClean="0">
                        <a:solidFill>
                          <a:schemeClr val="dk1"/>
                        </a:solidFill>
                        <a:effectLst/>
                        <a:latin typeface="+mn-lt"/>
                        <a:ea typeface="+mn-ea"/>
                        <a:cs typeface="+mn-cs"/>
                      </a:endParaRPr>
                    </a:p>
                    <a:p>
                      <a:r>
                        <a:rPr lang="en-GB" sz="800" kern="1200" dirty="0" smtClean="0">
                          <a:solidFill>
                            <a:schemeClr val="dk1"/>
                          </a:solidFill>
                          <a:effectLst/>
                          <a:latin typeface="+mn-lt"/>
                          <a:ea typeface="+mn-ea"/>
                          <a:cs typeface="+mn-cs"/>
                        </a:rPr>
                        <a:t>How do I look as  baby?</a:t>
                      </a:r>
                    </a:p>
                    <a:p>
                      <a:r>
                        <a:rPr lang="en-GB" sz="800" kern="1200" dirty="0" smtClean="0">
                          <a:solidFill>
                            <a:schemeClr val="dk1"/>
                          </a:solidFill>
                          <a:effectLst/>
                          <a:latin typeface="+mn-lt"/>
                          <a:ea typeface="+mn-ea"/>
                          <a:cs typeface="+mn-cs"/>
                        </a:rPr>
                        <a:t>What do babies need?</a:t>
                      </a:r>
                    </a:p>
                    <a:p>
                      <a:r>
                        <a:rPr lang="en-GB" sz="800" kern="1200" dirty="0" smtClean="0">
                          <a:solidFill>
                            <a:schemeClr val="dk1"/>
                          </a:solidFill>
                          <a:effectLst/>
                          <a:latin typeface="+mn-lt"/>
                          <a:ea typeface="+mn-ea"/>
                          <a:cs typeface="+mn-cs"/>
                        </a:rPr>
                        <a:t>What will I grow into after a baby</a:t>
                      </a:r>
                      <a:endParaRPr lang="en-GB" sz="800" baseline="0" dirty="0" smtClean="0">
                        <a:solidFill>
                          <a:schemeClr val="tx1"/>
                        </a:solidFill>
                        <a:latin typeface="+mn-lt"/>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1050" baseline="0" dirty="0" smtClean="0">
                        <a:solidFill>
                          <a:schemeClr val="tx1"/>
                        </a:solidFill>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1050" baseline="0" dirty="0" smtClean="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talk about what they have done with their families during Christmas’ in the past.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Show photos of how Christmas used to be celebrated in the past.  Use world maps to show children where some stories are based. Use the Jolly Postman to draw information from a map and begin to understand why maps are so important to postmen.</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Share different cultures versions of famous fairy tales.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To introduce children to a range of fictional characters and creatures from stories and to begin to differentiate these characters from real people in their lives.</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Stranger danger (based on Jack and the beanstalk). Talking about occupations and how to identify strangers that can help them when they are in need.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indent="0">
                        <a:lnSpc>
                          <a:spcPct val="100000"/>
                        </a:lnSpc>
                        <a:spcBef>
                          <a:spcPts val="100"/>
                        </a:spcBef>
                        <a:spcAft>
                          <a:spcPts val="800"/>
                        </a:spcAft>
                        <a:buFont typeface="Courier New" panose="02070309020205020404" pitchFamily="49" charset="0"/>
                        <a:buNone/>
                      </a:pPr>
                      <a:r>
                        <a:rPr lang="en-GB" sz="800" b="1" dirty="0" smtClean="0">
                          <a:solidFill>
                            <a:schemeClr val="tx1"/>
                          </a:solidFill>
                          <a:effectLst/>
                          <a:latin typeface="+mn-lt"/>
                          <a:ea typeface="Calibri" panose="020F0502020204030204" pitchFamily="34" charset="0"/>
                          <a:cs typeface="Amatic SC" panose="00000500000000000000" pitchFamily="2" charset="-79"/>
                        </a:rPr>
                        <a:t>Weather and Seasons</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Learn about the seasonal changes that happen in Autumn and Winter.</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Learn about the seasonal changes that happen in Spring and Summer</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tx1"/>
                          </a:solidFill>
                          <a:effectLst/>
                          <a:latin typeface="+mn-lt"/>
                          <a:ea typeface="+mn-ea"/>
                          <a:cs typeface="+mn-cs"/>
                        </a:rPr>
                        <a:t>Learn about rain, ice, and water</a:t>
                      </a:r>
                      <a:endParaRPr lang="en-GB" sz="800" b="0" dirty="0" smtClean="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0"/>
                        </a:spcBef>
                        <a:spcAft>
                          <a:spcPts val="0"/>
                        </a:spcAft>
                        <a:buFont typeface="Courier New" panose="02070309020205020404" pitchFamily="49" charset="0"/>
                        <a:buNone/>
                      </a:pPr>
                      <a:r>
                        <a:rPr lang="en-GB" sz="800" b="0" dirty="0" smtClean="0">
                          <a:solidFill>
                            <a:schemeClr val="tx1"/>
                          </a:solidFill>
                          <a:effectLst/>
                          <a:latin typeface="+mn-lt"/>
                          <a:ea typeface="Calibri" panose="020F0502020204030204" pitchFamily="34" charset="0"/>
                          <a:cs typeface="Amatic SC" panose="00000500000000000000" pitchFamily="2" charset="-79"/>
                        </a:rPr>
                        <a:t>Know about snow and melting.</a:t>
                      </a:r>
                      <a:r>
                        <a:rPr lang="en-GB" sz="800" b="0" baseline="0" dirty="0" smtClean="0">
                          <a:solidFill>
                            <a:schemeClr val="tx1"/>
                          </a:solidFill>
                          <a:effectLst/>
                          <a:latin typeface="+mn-lt"/>
                          <a:ea typeface="Calibri" panose="020F0502020204030204" pitchFamily="34" charset="0"/>
                          <a:cs typeface="Amatic SC" panose="00000500000000000000" pitchFamily="2" charset="-79"/>
                        </a:rPr>
                        <a:t> </a:t>
                      </a:r>
                    </a:p>
                    <a:p>
                      <a:pPr marL="0" indent="0">
                        <a:lnSpc>
                          <a:spcPct val="100000"/>
                        </a:lnSpc>
                        <a:spcBef>
                          <a:spcPts val="0"/>
                        </a:spcBef>
                        <a:spcAft>
                          <a:spcPts val="0"/>
                        </a:spcAft>
                        <a:buFont typeface="Courier New" panose="02070309020205020404" pitchFamily="49" charset="0"/>
                        <a:buNone/>
                      </a:pPr>
                      <a:r>
                        <a:rPr lang="en-GB" sz="800" b="0" baseline="0" dirty="0" smtClean="0">
                          <a:solidFill>
                            <a:schemeClr val="tx1"/>
                          </a:solidFill>
                          <a:effectLst/>
                          <a:latin typeface="+mn-lt"/>
                          <a:ea typeface="Calibri" panose="020F0502020204030204" pitchFamily="34" charset="0"/>
                          <a:cs typeface="Amatic SC" panose="00000500000000000000" pitchFamily="2" charset="-79"/>
                        </a:rPr>
                        <a:t>Learn about rainbows in the sky. </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dk1"/>
                          </a:solidFill>
                          <a:effectLst/>
                          <a:latin typeface="+mn-lt"/>
                          <a:ea typeface="+mn-ea"/>
                          <a:cs typeface="+mn-cs"/>
                        </a:rPr>
                        <a:t>Explore the natural world around them.</a:t>
                      </a:r>
                    </a:p>
                    <a:p>
                      <a:pPr marL="0" indent="0">
                        <a:lnSpc>
                          <a:spcPct val="100000"/>
                        </a:lnSpc>
                        <a:spcBef>
                          <a:spcPts val="0"/>
                        </a:spcBef>
                        <a:spcAft>
                          <a:spcPts val="0"/>
                        </a:spcAft>
                        <a:buFont typeface="Courier New" panose="02070309020205020404" pitchFamily="49" charset="0"/>
                        <a:buNone/>
                      </a:pPr>
                      <a:r>
                        <a:rPr lang="en-GB" sz="800" b="0" i="0" kern="1200" dirty="0" smtClean="0">
                          <a:solidFill>
                            <a:schemeClr val="dk1"/>
                          </a:solidFill>
                          <a:effectLst/>
                          <a:latin typeface="+mn-lt"/>
                          <a:ea typeface="+mn-ea"/>
                          <a:cs typeface="+mn-cs"/>
                        </a:rPr>
                        <a:t>Describe what they see, hear and feel whilst outside.</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800" b="0" i="0" kern="1200" dirty="0" smtClean="0">
                          <a:solidFill>
                            <a:schemeClr val="dk1"/>
                          </a:solidFill>
                          <a:effectLst/>
                          <a:latin typeface="+mn-lt"/>
                          <a:ea typeface="+mn-ea"/>
                          <a:cs typeface="+mn-cs"/>
                        </a:rPr>
                        <a:t>Understand the effect of changing seasons on the natural world around them.</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800" b="0" i="0" kern="1200" dirty="0" smtClean="0">
                          <a:solidFill>
                            <a:schemeClr val="dk1"/>
                          </a:solidFill>
                          <a:effectLst/>
                          <a:latin typeface="+mn-lt"/>
                          <a:ea typeface="+mn-ea"/>
                          <a:cs typeface="+mn-cs"/>
                        </a:rPr>
                        <a:t>Understand some important processes and changes in the natural world around them, including the seasons and changing states of matter.</a:t>
                      </a:r>
                      <a:endParaRPr lang="en-GB" sz="800" b="0" dirty="0" smtClean="0">
                        <a:solidFill>
                          <a:schemeClr val="tx1"/>
                        </a:solidFill>
                        <a:effectLst/>
                        <a:latin typeface="+mn-lt"/>
                        <a:ea typeface="Calibri" panose="020F0502020204030204" pitchFamily="34" charset="0"/>
                        <a:cs typeface="Amatic SC" panose="00000500000000000000" pitchFamily="2" charset="-79"/>
                      </a:endParaRPr>
                    </a:p>
                    <a:p>
                      <a:r>
                        <a:rPr lang="en-GB" sz="1100" kern="1200" dirty="0" smtClean="0">
                          <a:solidFill>
                            <a:schemeClr val="dk1"/>
                          </a:solidFill>
                          <a:effectLst/>
                          <a:latin typeface="+mn-lt"/>
                          <a:ea typeface="+mn-ea"/>
                          <a:cs typeface="+mn-cs"/>
                        </a:rPr>
                        <a:t> </a:t>
                      </a:r>
                    </a:p>
                    <a:p>
                      <a:r>
                        <a:rPr lang="en-US" sz="1100" b="1" kern="1200" dirty="0" smtClean="0">
                          <a:solidFill>
                            <a:schemeClr val="dk1"/>
                          </a:solidFill>
                          <a:effectLst/>
                          <a:latin typeface="+mn-lt"/>
                          <a:ea typeface="+mn-ea"/>
                          <a:cs typeface="+mn-cs"/>
                        </a:rPr>
                        <a:t>Winter compared to summer  - Geography </a:t>
                      </a:r>
                      <a:endParaRPr lang="en-GB"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What is summer?</a:t>
                      </a:r>
                      <a:endParaRPr lang="en-GB"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What is winter?</a:t>
                      </a:r>
                      <a:endParaRPr lang="en-GB"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What are the differences? </a:t>
                      </a:r>
                      <a:endParaRPr lang="en-GB" sz="1100" kern="1200" dirty="0" smtClean="0">
                        <a:solidFill>
                          <a:schemeClr val="dk1"/>
                        </a:solidFill>
                        <a:effectLst/>
                        <a:latin typeface="+mn-lt"/>
                        <a:ea typeface="+mn-ea"/>
                        <a:cs typeface="+mn-cs"/>
                      </a:endParaRPr>
                    </a:p>
                    <a:p>
                      <a:r>
                        <a:rPr lang="en-US" sz="1100" kern="1200" dirty="0" smtClean="0">
                          <a:solidFill>
                            <a:schemeClr val="dk1"/>
                          </a:solidFill>
                          <a:effectLst/>
                          <a:latin typeface="+mn-lt"/>
                          <a:ea typeface="+mn-ea"/>
                          <a:cs typeface="+mn-cs"/>
                        </a:rPr>
                        <a:t>Go </a:t>
                      </a:r>
                      <a:r>
                        <a:rPr lang="en-US" sz="1100" kern="1200" dirty="0" err="1" smtClean="0">
                          <a:solidFill>
                            <a:schemeClr val="dk1"/>
                          </a:solidFill>
                          <a:effectLst/>
                          <a:latin typeface="+mn-lt"/>
                          <a:ea typeface="+mn-ea"/>
                          <a:cs typeface="+mn-cs"/>
                        </a:rPr>
                        <a:t>Jetters</a:t>
                      </a:r>
                      <a:r>
                        <a:rPr lang="en-US" sz="1100" kern="1200" dirty="0" smtClean="0">
                          <a:solidFill>
                            <a:schemeClr val="dk1"/>
                          </a:solidFill>
                          <a:effectLst/>
                          <a:latin typeface="+mn-lt"/>
                          <a:ea typeface="+mn-ea"/>
                          <a:cs typeface="+mn-cs"/>
                        </a:rPr>
                        <a:t> – North Pole and Jamaica. What would they need to pack to go to these places? </a:t>
                      </a:r>
                      <a:endParaRPr lang="en-GB" sz="1100" kern="1200" dirty="0" smtClean="0">
                        <a:solidFill>
                          <a:schemeClr val="dk1"/>
                        </a:solidFill>
                        <a:effectLst/>
                        <a:latin typeface="+mn-lt"/>
                        <a:ea typeface="+mn-ea"/>
                        <a:cs typeface="+mn-cs"/>
                      </a:endParaRPr>
                    </a:p>
                    <a:p>
                      <a:pPr marL="0" indent="0">
                        <a:lnSpc>
                          <a:spcPct val="100000"/>
                        </a:lnSpc>
                        <a:spcBef>
                          <a:spcPts val="100"/>
                        </a:spcBef>
                        <a:spcAft>
                          <a:spcPts val="800"/>
                        </a:spcAft>
                        <a:buFont typeface="Courier New" panose="02070309020205020404" pitchFamily="49" charset="0"/>
                        <a:buNone/>
                      </a:pPr>
                      <a:endParaRPr lang="en-US" sz="1050" b="0" u="none" kern="1200" baseline="0" dirty="0" smtClean="0">
                        <a:solidFill>
                          <a:schemeClr val="dk1"/>
                        </a:solidFill>
                        <a:effectLst/>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b="1" dirty="0" smtClean="0">
                          <a:solidFill>
                            <a:schemeClr val="tx1"/>
                          </a:solidFill>
                          <a:effectLst/>
                          <a:latin typeface="+mn-lt"/>
                          <a:ea typeface="Calibri" panose="020F0502020204030204" pitchFamily="34" charset="0"/>
                          <a:cs typeface="Amatic SC" panose="00000500000000000000" pitchFamily="2" charset="-79"/>
                        </a:rPr>
                        <a:t>Food</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b="0" dirty="0" smtClean="0">
                          <a:solidFill>
                            <a:schemeClr val="tx1"/>
                          </a:solidFill>
                          <a:effectLst/>
                          <a:latin typeface="+mn-lt"/>
                          <a:ea typeface="Calibri" panose="020F0502020204030204" pitchFamily="34" charset="0"/>
                          <a:cs typeface="Amatic SC" panose="00000500000000000000" pitchFamily="2" charset="-79"/>
                        </a:rPr>
                        <a:t>Learn about your diet and how to stay healthy.</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b="0" dirty="0" smtClean="0">
                          <a:solidFill>
                            <a:schemeClr val="tx1"/>
                          </a:solidFill>
                          <a:effectLst/>
                          <a:latin typeface="+mn-lt"/>
                          <a:ea typeface="Calibri" panose="020F0502020204030204" pitchFamily="34" charset="0"/>
                          <a:cs typeface="Amatic SC" panose="00000500000000000000" pitchFamily="2" charset="-79"/>
                        </a:rPr>
                        <a:t>Learn about fruit.</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b="0" dirty="0" smtClean="0">
                          <a:solidFill>
                            <a:schemeClr val="tx1"/>
                          </a:solidFill>
                          <a:effectLst/>
                          <a:latin typeface="+mn-lt"/>
                          <a:ea typeface="Calibri" panose="020F0502020204030204" pitchFamily="34" charset="0"/>
                          <a:cs typeface="Amatic SC" panose="00000500000000000000" pitchFamily="2" charset="-79"/>
                        </a:rPr>
                        <a:t>Learn about</a:t>
                      </a:r>
                      <a:r>
                        <a:rPr lang="en-GB" sz="800" b="0" baseline="0" dirty="0" smtClean="0">
                          <a:solidFill>
                            <a:schemeClr val="tx1"/>
                          </a:solidFill>
                          <a:effectLst/>
                          <a:latin typeface="+mn-lt"/>
                          <a:ea typeface="Calibri" panose="020F0502020204030204" pitchFamily="34" charset="0"/>
                          <a:cs typeface="Amatic SC" panose="00000500000000000000" pitchFamily="2" charset="-79"/>
                        </a:rPr>
                        <a:t> vegetables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b="0" baseline="0" dirty="0" smtClean="0">
                          <a:solidFill>
                            <a:schemeClr val="tx1"/>
                          </a:solidFill>
                          <a:effectLst/>
                          <a:latin typeface="+mn-lt"/>
                          <a:ea typeface="Calibri" panose="020F0502020204030204" pitchFamily="34" charset="0"/>
                          <a:cs typeface="Amatic SC" panose="00000500000000000000" pitchFamily="2" charset="-79"/>
                        </a:rPr>
                        <a:t>Learn about chicken and eggs.</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b="0" baseline="0" dirty="0" smtClean="0">
                          <a:solidFill>
                            <a:schemeClr val="tx1"/>
                          </a:solidFill>
                          <a:effectLst/>
                          <a:latin typeface="+mn-lt"/>
                          <a:ea typeface="Calibri" panose="020F0502020204030204" pitchFamily="34" charset="0"/>
                          <a:cs typeface="Amatic SC" panose="00000500000000000000" pitchFamily="2" charset="-79"/>
                        </a:rPr>
                        <a:t>Learn about cows and milk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b="0" baseline="0" dirty="0" smtClean="0">
                          <a:solidFill>
                            <a:schemeClr val="tx1"/>
                          </a:solidFill>
                          <a:effectLst/>
                          <a:latin typeface="+mn-lt"/>
                          <a:ea typeface="Calibri" panose="020F0502020204030204" pitchFamily="34" charset="0"/>
                          <a:cs typeface="Amatic SC" panose="00000500000000000000" pitchFamily="2" charset="-79"/>
                        </a:rPr>
                        <a:t>Learn about flour and wheat (Chinese New Year)</a:t>
                      </a:r>
                      <a:endParaRPr lang="en-GB" sz="800" b="1" dirty="0" smtClean="0">
                        <a:solidFill>
                          <a:schemeClr val="tx1"/>
                        </a:solidFill>
                        <a:effectLst/>
                        <a:latin typeface="+mn-lt"/>
                        <a:ea typeface="Calibri" panose="020F0502020204030204" pitchFamily="34" charset="0"/>
                        <a:cs typeface="Amatic SC" panose="00000500000000000000" pitchFamily="2" charset="-79"/>
                      </a:endParaRPr>
                    </a:p>
                    <a:p>
                      <a:r>
                        <a:rPr lang="en-GB" sz="800" kern="1200" dirty="0" smtClean="0">
                          <a:solidFill>
                            <a:schemeClr val="dk1"/>
                          </a:solidFill>
                          <a:effectLst/>
                          <a:latin typeface="+mn-lt"/>
                          <a:ea typeface="+mn-ea"/>
                          <a:cs typeface="+mn-cs"/>
                        </a:rPr>
                        <a:t> </a:t>
                      </a:r>
                    </a:p>
                    <a:p>
                      <a:r>
                        <a:rPr lang="en-GB" sz="800" kern="1200" dirty="0" smtClean="0">
                          <a:solidFill>
                            <a:schemeClr val="dk1"/>
                          </a:solidFill>
                          <a:effectLst/>
                          <a:latin typeface="+mn-lt"/>
                          <a:ea typeface="+mn-ea"/>
                          <a:cs typeface="+mn-cs"/>
                        </a:rPr>
                        <a:t> </a:t>
                      </a:r>
                    </a:p>
                    <a:p>
                      <a:r>
                        <a:rPr lang="en-GB" sz="800" kern="1200" dirty="0" smtClean="0">
                          <a:solidFill>
                            <a:schemeClr val="dk1"/>
                          </a:solidFill>
                          <a:effectLst/>
                          <a:latin typeface="+mn-lt"/>
                          <a:ea typeface="+mn-ea"/>
                          <a:cs typeface="+mn-cs"/>
                        </a:rPr>
                        <a:t> </a:t>
                      </a:r>
                    </a:p>
                    <a:p>
                      <a:r>
                        <a:rPr lang="en-GB" sz="800" kern="1200" dirty="0" smtClean="0">
                          <a:solidFill>
                            <a:schemeClr val="dk1"/>
                          </a:solidFill>
                          <a:effectLst/>
                          <a:latin typeface="+mn-lt"/>
                          <a:ea typeface="+mn-ea"/>
                          <a:cs typeface="+mn-cs"/>
                        </a:rPr>
                        <a:t> </a:t>
                      </a:r>
                    </a:p>
                    <a:p>
                      <a:r>
                        <a:rPr lang="en-GB" sz="800" b="1" kern="1200" dirty="0" smtClean="0">
                          <a:solidFill>
                            <a:schemeClr val="dk1"/>
                          </a:solidFill>
                          <a:effectLst/>
                          <a:latin typeface="+mn-lt"/>
                          <a:ea typeface="+mn-ea"/>
                          <a:cs typeface="+mn-cs"/>
                        </a:rPr>
                        <a:t>Me and my family – History </a:t>
                      </a:r>
                      <a:endParaRPr lang="en-GB" sz="800" kern="1200" dirty="0" smtClean="0">
                        <a:solidFill>
                          <a:schemeClr val="dk1"/>
                        </a:solidFill>
                        <a:effectLst/>
                        <a:latin typeface="+mn-lt"/>
                        <a:ea typeface="+mn-ea"/>
                        <a:cs typeface="+mn-cs"/>
                      </a:endParaRPr>
                    </a:p>
                    <a:p>
                      <a:r>
                        <a:rPr lang="en-GB" sz="800" kern="1200" dirty="0" smtClean="0">
                          <a:solidFill>
                            <a:schemeClr val="dk1"/>
                          </a:solidFill>
                          <a:effectLst/>
                          <a:latin typeface="+mn-lt"/>
                          <a:ea typeface="+mn-ea"/>
                          <a:cs typeface="+mn-cs"/>
                        </a:rPr>
                        <a:t>Who is in my family? </a:t>
                      </a:r>
                    </a:p>
                    <a:p>
                      <a:r>
                        <a:rPr lang="en-GB" sz="800" kern="1200" dirty="0" smtClean="0">
                          <a:solidFill>
                            <a:schemeClr val="dk1"/>
                          </a:solidFill>
                          <a:effectLst/>
                          <a:latin typeface="+mn-lt"/>
                          <a:ea typeface="+mn-ea"/>
                          <a:cs typeface="+mn-cs"/>
                        </a:rPr>
                        <a:t>Who am I in my family?</a:t>
                      </a:r>
                    </a:p>
                    <a:p>
                      <a:r>
                        <a:rPr lang="en-GB" sz="800" kern="1200" dirty="0" smtClean="0">
                          <a:solidFill>
                            <a:schemeClr val="dk1"/>
                          </a:solidFill>
                          <a:effectLst/>
                          <a:latin typeface="+mn-lt"/>
                          <a:ea typeface="+mn-ea"/>
                          <a:cs typeface="+mn-cs"/>
                        </a:rPr>
                        <a:t>Why is my Mum fantastic</a:t>
                      </a:r>
                      <a:r>
                        <a:rPr lang="en-GB" sz="1100" kern="1200" dirty="0" smtClean="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100"/>
                        </a:spcBef>
                        <a:spcAft>
                          <a:spcPts val="800"/>
                        </a:spcAft>
                        <a:buClrTx/>
                        <a:buSzTx/>
                        <a:buFont typeface="Courier New" panose="02070309020205020404" pitchFamily="49" charset="0"/>
                        <a:buNone/>
                        <a:tabLst/>
                        <a:defRPr/>
                      </a:pPr>
                      <a:endParaRPr lang="en-GB" sz="1100" b="0" dirty="0" smtClean="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US" sz="800" b="1" dirty="0" smtClean="0">
                          <a:solidFill>
                            <a:schemeClr val="tx1"/>
                          </a:solidFill>
                        </a:rPr>
                        <a:t>Plants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US" sz="800" b="0" dirty="0" smtClean="0">
                          <a:solidFill>
                            <a:schemeClr val="tx1"/>
                          </a:solidFill>
                        </a:rPr>
                        <a:t>Learn about living things which are plants.</a:t>
                      </a:r>
                      <a:r>
                        <a:rPr lang="en-US" sz="800" b="0" baseline="0" dirty="0" smtClean="0">
                          <a:solidFill>
                            <a:schemeClr val="tx1"/>
                          </a:solidFill>
                        </a:rPr>
                        <a:t>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US" sz="800" b="0" baseline="0" dirty="0" smtClean="0">
                          <a:solidFill>
                            <a:schemeClr val="tx1"/>
                          </a:solidFill>
                        </a:rPr>
                        <a:t>Learn about plants and where they come from.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US" sz="800" b="0" baseline="0" dirty="0" smtClean="0">
                          <a:solidFill>
                            <a:schemeClr val="tx1"/>
                          </a:solidFill>
                        </a:rPr>
                        <a:t>Learn how to look after plants.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US" sz="800" b="0" baseline="0" dirty="0" smtClean="0">
                          <a:solidFill>
                            <a:schemeClr val="tx1"/>
                          </a:solidFill>
                        </a:rPr>
                        <a:t>To plant seeds and observe the changes.</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US" sz="800" b="0" baseline="0" dirty="0" smtClean="0">
                          <a:solidFill>
                            <a:schemeClr val="tx1"/>
                          </a:solidFill>
                        </a:rPr>
                        <a:t>To observe the changes that have happened in our vegetable garden</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US" sz="800" b="0" u="none" strike="noStrike"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800" u="none" strike="noStrike" kern="1200" dirty="0" smtClean="0">
                          <a:solidFill>
                            <a:schemeClr val="dk1"/>
                          </a:solidFill>
                          <a:effectLst/>
                          <a:latin typeface="+mn-lt"/>
                          <a:ea typeface="+mn-ea"/>
                          <a:cs typeface="+mn-cs"/>
                        </a:rPr>
                        <a:t> </a:t>
                      </a:r>
                      <a:endParaRPr lang="en-GB" sz="800" kern="1200" dirty="0" smtClean="0">
                        <a:solidFill>
                          <a:schemeClr val="dk1"/>
                        </a:solidFill>
                        <a:effectLst/>
                        <a:latin typeface="+mn-lt"/>
                        <a:ea typeface="+mn-ea"/>
                        <a:cs typeface="+mn-cs"/>
                      </a:endParaRPr>
                    </a:p>
                    <a:p>
                      <a:r>
                        <a:rPr lang="en-US" sz="800" b="1" kern="1200" dirty="0" smtClean="0">
                          <a:solidFill>
                            <a:schemeClr val="dk1"/>
                          </a:solidFill>
                          <a:effectLst/>
                          <a:latin typeface="+mn-lt"/>
                          <a:ea typeface="+mn-ea"/>
                          <a:cs typeface="+mn-cs"/>
                        </a:rPr>
                        <a:t>Local Area -EYFS department – Geography </a:t>
                      </a:r>
                      <a:endParaRPr lang="en-GB" sz="800" kern="1200" dirty="0" smtClean="0">
                        <a:solidFill>
                          <a:schemeClr val="dk1"/>
                        </a:solidFill>
                        <a:effectLst/>
                        <a:latin typeface="+mn-lt"/>
                        <a:ea typeface="+mn-ea"/>
                        <a:cs typeface="+mn-cs"/>
                      </a:endParaRPr>
                    </a:p>
                    <a:p>
                      <a:r>
                        <a:rPr lang="en-US" sz="800" kern="1200" dirty="0" smtClean="0">
                          <a:solidFill>
                            <a:schemeClr val="dk1"/>
                          </a:solidFill>
                          <a:effectLst/>
                          <a:latin typeface="+mn-lt"/>
                          <a:ea typeface="+mn-ea"/>
                          <a:cs typeface="+mn-cs"/>
                        </a:rPr>
                        <a:t>(fieldwork opportunity)</a:t>
                      </a:r>
                      <a:endParaRPr lang="en-GB" sz="800" kern="1200" dirty="0" smtClean="0">
                        <a:solidFill>
                          <a:schemeClr val="dk1"/>
                        </a:solidFill>
                        <a:effectLst/>
                        <a:latin typeface="+mn-lt"/>
                        <a:ea typeface="+mn-ea"/>
                        <a:cs typeface="+mn-cs"/>
                      </a:endParaRPr>
                    </a:p>
                    <a:p>
                      <a:r>
                        <a:rPr lang="en-US" sz="800" kern="1200" dirty="0" smtClean="0">
                          <a:solidFill>
                            <a:schemeClr val="dk1"/>
                          </a:solidFill>
                          <a:effectLst/>
                          <a:latin typeface="+mn-lt"/>
                          <a:ea typeface="+mn-ea"/>
                          <a:cs typeface="+mn-cs"/>
                        </a:rPr>
                        <a:t>Map of our school and area around school</a:t>
                      </a:r>
                      <a:r>
                        <a:rPr lang="en-GB" sz="800" kern="1200" dirty="0" smtClean="0">
                          <a:solidFill>
                            <a:schemeClr val="dk1"/>
                          </a:solidFill>
                          <a:effectLst/>
                          <a:latin typeface="+mn-lt"/>
                          <a:ea typeface="+mn-ea"/>
                          <a:cs typeface="+mn-cs"/>
                        </a:rPr>
                        <a:t>.</a:t>
                      </a:r>
                    </a:p>
                    <a:p>
                      <a:r>
                        <a:rPr lang="en-GB" sz="800" kern="1200" dirty="0" smtClean="0">
                          <a:solidFill>
                            <a:schemeClr val="dk1"/>
                          </a:solidFill>
                          <a:effectLst/>
                          <a:latin typeface="+mn-lt"/>
                          <a:ea typeface="+mn-ea"/>
                          <a:cs typeface="+mn-cs"/>
                        </a:rPr>
                        <a:t>What is around my school?</a:t>
                      </a:r>
                    </a:p>
                    <a:p>
                      <a:r>
                        <a:rPr lang="en-GB" sz="800" kern="1200" dirty="0" smtClean="0">
                          <a:solidFill>
                            <a:schemeClr val="dk1"/>
                          </a:solidFill>
                          <a:effectLst/>
                          <a:latin typeface="+mn-lt"/>
                          <a:ea typeface="+mn-ea"/>
                          <a:cs typeface="+mn-cs"/>
                        </a:rPr>
                        <a:t>Locate on map what I can see from my school. </a:t>
                      </a:r>
                    </a:p>
                    <a:p>
                      <a:r>
                        <a:rPr lang="en-GB" sz="800" kern="1200" dirty="0" smtClean="0">
                          <a:solidFill>
                            <a:schemeClr val="dk1"/>
                          </a:solidFill>
                          <a:effectLst/>
                          <a:latin typeface="+mn-lt"/>
                          <a:ea typeface="+mn-ea"/>
                          <a:cs typeface="+mn-cs"/>
                        </a:rPr>
                        <a:t>Where do I live? </a:t>
                      </a:r>
                    </a:p>
                    <a:p>
                      <a:r>
                        <a:rPr lang="en-GB" sz="800" kern="1200" dirty="0" smtClean="0">
                          <a:solidFill>
                            <a:schemeClr val="dk1"/>
                          </a:solidFill>
                          <a:effectLst/>
                          <a:latin typeface="+mn-lt"/>
                          <a:ea typeface="+mn-ea"/>
                          <a:cs typeface="+mn-cs"/>
                        </a:rPr>
                        <a:t>Salford features. </a:t>
                      </a:r>
                    </a:p>
                    <a:p>
                      <a:pPr algn="l">
                        <a:spcAft>
                          <a:spcPts val="0"/>
                        </a:spcAft>
                      </a:pPr>
                      <a:endParaRPr lang="en-GB" sz="1100" baseline="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800" b="1" dirty="0" smtClean="0">
                          <a:solidFill>
                            <a:schemeClr val="tx1"/>
                          </a:solidFill>
                          <a:effectLst/>
                          <a:latin typeface="+mn-lt"/>
                          <a:ea typeface="Calibri" panose="020F0502020204030204" pitchFamily="34" charset="0"/>
                          <a:cs typeface="Amatic SC" panose="00000500000000000000" pitchFamily="2" charset="-79"/>
                        </a:rPr>
                        <a:t>Health</a:t>
                      </a:r>
                      <a:r>
                        <a:rPr lang="en-GB" sz="800" b="1" baseline="0" dirty="0" smtClean="0">
                          <a:solidFill>
                            <a:schemeClr val="tx1"/>
                          </a:solidFill>
                          <a:effectLst/>
                          <a:latin typeface="+mn-lt"/>
                          <a:ea typeface="Calibri" panose="020F0502020204030204" pitchFamily="34" charset="0"/>
                          <a:cs typeface="Amatic SC" panose="00000500000000000000" pitchFamily="2" charset="-79"/>
                        </a:rPr>
                        <a:t> and Safety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800" b="0" baseline="0" dirty="0" smtClean="0">
                          <a:solidFill>
                            <a:schemeClr val="tx1"/>
                          </a:solidFill>
                          <a:effectLst/>
                          <a:latin typeface="+mn-lt"/>
                          <a:ea typeface="Calibri" panose="020F0502020204030204" pitchFamily="34" charset="0"/>
                          <a:cs typeface="Amatic SC" panose="00000500000000000000" pitchFamily="2" charset="-79"/>
                        </a:rPr>
                        <a:t>Learn about your home and what you need.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800" b="0" baseline="0" dirty="0" smtClean="0">
                          <a:solidFill>
                            <a:schemeClr val="tx1"/>
                          </a:solidFill>
                          <a:effectLst/>
                          <a:latin typeface="+mn-lt"/>
                          <a:ea typeface="Calibri" panose="020F0502020204030204" pitchFamily="34" charset="0"/>
                          <a:cs typeface="Amatic SC" panose="00000500000000000000" pitchFamily="2" charset="-79"/>
                        </a:rPr>
                        <a:t>Know how to stay safe when using electricity.</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800" b="0" baseline="0" dirty="0" smtClean="0">
                          <a:solidFill>
                            <a:schemeClr val="tx1"/>
                          </a:solidFill>
                          <a:effectLst/>
                          <a:latin typeface="+mn-lt"/>
                          <a:ea typeface="Calibri" panose="020F0502020204030204" pitchFamily="34" charset="0"/>
                          <a:cs typeface="Amatic SC" panose="00000500000000000000" pitchFamily="2" charset="-79"/>
                        </a:rPr>
                        <a:t>Know the people you can trust.</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800" b="0" baseline="0" dirty="0" smtClean="0">
                          <a:solidFill>
                            <a:schemeClr val="tx1"/>
                          </a:solidFill>
                          <a:effectLst/>
                          <a:latin typeface="+mn-lt"/>
                          <a:ea typeface="Calibri" panose="020F0502020204030204" pitchFamily="34" charset="0"/>
                          <a:cs typeface="Amatic SC" panose="00000500000000000000" pitchFamily="2" charset="-79"/>
                        </a:rPr>
                        <a:t>All about first aid.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endParaRPr lang="en-GB" sz="800" b="0" baseline="0" dirty="0" smtClean="0">
                        <a:solidFill>
                          <a:schemeClr val="tx1"/>
                        </a:solidFill>
                        <a:effectLst/>
                        <a:latin typeface="+mn-lt"/>
                        <a:ea typeface="Calibri" panose="020F0502020204030204" pitchFamily="34" charset="0"/>
                        <a:cs typeface="Amatic SC" panose="00000500000000000000" pitchFamily="2" charset="-79"/>
                      </a:endParaRPr>
                    </a:p>
                    <a:p>
                      <a:r>
                        <a:rPr lang="en-GB" sz="800" b="1" kern="1200" dirty="0" smtClean="0">
                          <a:solidFill>
                            <a:schemeClr val="dk1"/>
                          </a:solidFill>
                          <a:effectLst/>
                          <a:latin typeface="+mn-lt"/>
                          <a:ea typeface="+mn-ea"/>
                          <a:cs typeface="+mn-cs"/>
                        </a:rPr>
                        <a:t>People who help us-Emergency services</a:t>
                      </a:r>
                      <a:endParaRPr lang="en-GB" sz="800" kern="1200" dirty="0" smtClean="0">
                        <a:solidFill>
                          <a:schemeClr val="dk1"/>
                        </a:solidFill>
                        <a:effectLst/>
                        <a:latin typeface="+mn-lt"/>
                        <a:ea typeface="+mn-ea"/>
                        <a:cs typeface="+mn-cs"/>
                      </a:endParaRPr>
                    </a:p>
                    <a:p>
                      <a:r>
                        <a:rPr lang="en-GB" sz="800" b="1" kern="1200" dirty="0" smtClean="0">
                          <a:solidFill>
                            <a:schemeClr val="dk1"/>
                          </a:solidFill>
                          <a:effectLst/>
                          <a:latin typeface="+mn-lt"/>
                          <a:ea typeface="+mn-ea"/>
                          <a:cs typeface="+mn-cs"/>
                        </a:rPr>
                        <a:t>History </a:t>
                      </a:r>
                      <a:endParaRPr lang="en-GB" sz="800" kern="1200" dirty="0" smtClean="0">
                        <a:solidFill>
                          <a:schemeClr val="dk1"/>
                        </a:solidFill>
                        <a:effectLst/>
                        <a:latin typeface="+mn-lt"/>
                        <a:ea typeface="+mn-ea"/>
                        <a:cs typeface="+mn-cs"/>
                      </a:endParaRPr>
                    </a:p>
                    <a:p>
                      <a:r>
                        <a:rPr lang="en-GB" sz="800" kern="1200" dirty="0" smtClean="0">
                          <a:solidFill>
                            <a:schemeClr val="dk1"/>
                          </a:solidFill>
                          <a:effectLst/>
                          <a:latin typeface="+mn-lt"/>
                          <a:ea typeface="+mn-ea"/>
                          <a:cs typeface="+mn-cs"/>
                        </a:rPr>
                        <a:t>Who are the emergency services?</a:t>
                      </a:r>
                    </a:p>
                    <a:p>
                      <a:r>
                        <a:rPr lang="en-GB" sz="800" kern="1200" dirty="0" smtClean="0">
                          <a:solidFill>
                            <a:schemeClr val="dk1"/>
                          </a:solidFill>
                          <a:effectLst/>
                          <a:latin typeface="+mn-lt"/>
                          <a:ea typeface="+mn-ea"/>
                          <a:cs typeface="+mn-cs"/>
                        </a:rPr>
                        <a:t>What do the police do?</a:t>
                      </a:r>
                    </a:p>
                    <a:p>
                      <a:r>
                        <a:rPr lang="en-GB" sz="800" kern="1200" dirty="0" smtClean="0">
                          <a:solidFill>
                            <a:schemeClr val="dk1"/>
                          </a:solidFill>
                          <a:effectLst/>
                          <a:latin typeface="+mn-lt"/>
                          <a:ea typeface="+mn-ea"/>
                          <a:cs typeface="+mn-cs"/>
                        </a:rPr>
                        <a:t>What do the firefighter do? </a:t>
                      </a:r>
                    </a:p>
                    <a:p>
                      <a:r>
                        <a:rPr lang="en-GB" sz="800" kern="1200" dirty="0" smtClean="0">
                          <a:solidFill>
                            <a:schemeClr val="dk1"/>
                          </a:solidFill>
                          <a:effectLst/>
                          <a:latin typeface="+mn-lt"/>
                          <a:ea typeface="+mn-ea"/>
                          <a:cs typeface="+mn-cs"/>
                        </a:rPr>
                        <a:t>What do the doctors/nurses do? </a:t>
                      </a: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US" sz="1100" b="0" dirty="0" smtClean="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Use </a:t>
                      </a:r>
                      <a:r>
                        <a:rPr lang="en-GB" sz="700" b="0" dirty="0" err="1">
                          <a:solidFill>
                            <a:schemeClr val="tx1"/>
                          </a:solidFill>
                          <a:effectLst/>
                          <a:latin typeface="+mn-lt"/>
                          <a:ea typeface="Calibri" panose="020F0502020204030204" pitchFamily="34" charset="0"/>
                          <a:cs typeface="Amatic SC" panose="00000500000000000000" pitchFamily="2" charset="-79"/>
                        </a:rPr>
                        <a:t>Handa’s</a:t>
                      </a:r>
                      <a:r>
                        <a:rPr lang="en-GB" sz="700" b="0" dirty="0">
                          <a:solidFill>
                            <a:schemeClr val="tx1"/>
                          </a:solidFill>
                          <a:effectLst/>
                          <a:latin typeface="+mn-lt"/>
                          <a:ea typeface="Calibri" panose="020F0502020204030204" pitchFamily="34" charset="0"/>
                          <a:cs typeface="Amatic SC" panose="00000500000000000000" pitchFamily="2" charset="-79"/>
                        </a:rPr>
                        <a:t> Surprise to explore a different country.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Discuss how they got to school and what mode of transport they used. Introduce the children to a range of transport and where they can be found.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Look at the difference between transport in this country and one other country. Encourage the children to make simple comparisons.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Use bee-bots on simple maps. Encourage the children to use navigational language.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talk about their homes and what there is to do near their homes?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Look out for children drawing/painting or constructing their homes.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Encourage them to comment on what their home is like. Show photos of the children’s homes and encourage them to draw comparisons.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00" dirty="0">
                          <a:latin typeface="+mn-lt"/>
                        </a:rPr>
                        <a:t>Environments – Features of local environment Maps of local area Comparing places on Google Earth – how are they similar/different?</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the children to NASA and America.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Introduce children to significant figures who have been to space and begin to understand that these events happened before they were born.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700" b="0" dirty="0">
                          <a:solidFill>
                            <a:schemeClr val="tx1"/>
                          </a:solidFill>
                          <a:effectLst/>
                          <a:latin typeface="+mn-lt"/>
                          <a:ea typeface="Calibri" panose="020F0502020204030204" pitchFamily="34" charset="0"/>
                          <a:cs typeface="Amatic SC" panose="00000500000000000000" pitchFamily="2" charset="-79"/>
                        </a:rPr>
                        <a:t>Can children differentiate between land and water.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indent="0">
                        <a:lnSpc>
                          <a:spcPct val="100000"/>
                        </a:lnSpc>
                        <a:spcBef>
                          <a:spcPts val="100"/>
                        </a:spcBef>
                        <a:spcAft>
                          <a:spcPts val="800"/>
                        </a:spcAft>
                        <a:buFont typeface="Courier New" panose="02070309020205020404" pitchFamily="49" charset="0"/>
                        <a:buNone/>
                      </a:pPr>
                      <a:r>
                        <a:rPr lang="en-GB" sz="1100" kern="1200" dirty="0" smtClean="0">
                          <a:solidFill>
                            <a:schemeClr val="dk1"/>
                          </a:solidFill>
                          <a:effectLst/>
                          <a:latin typeface="+mn-lt"/>
                          <a:ea typeface="+mn-ea"/>
                          <a:cs typeface="+mn-cs"/>
                        </a:rPr>
                        <a:t> </a:t>
                      </a:r>
                      <a:r>
                        <a:rPr lang="en-GB" sz="800" b="1" dirty="0" smtClean="0">
                          <a:solidFill>
                            <a:schemeClr val="tx1"/>
                          </a:solidFill>
                          <a:effectLst/>
                          <a:latin typeface="+mn-lt"/>
                          <a:ea typeface="Calibri" panose="020F0502020204030204" pitchFamily="34" charset="0"/>
                          <a:cs typeface="Amatic SC" panose="00000500000000000000" pitchFamily="2" charset="-79"/>
                        </a:rPr>
                        <a:t>The Beach </a:t>
                      </a:r>
                    </a:p>
                    <a:p>
                      <a:pPr marL="0" indent="0">
                        <a:lnSpc>
                          <a:spcPct val="100000"/>
                        </a:lnSpc>
                        <a:spcBef>
                          <a:spcPts val="100"/>
                        </a:spcBef>
                        <a:spcAft>
                          <a:spcPts val="800"/>
                        </a:spcAft>
                        <a:buFont typeface="Courier New" panose="02070309020205020404" pitchFamily="49" charset="0"/>
                        <a:buNone/>
                      </a:pPr>
                      <a:r>
                        <a:rPr lang="en-GB" sz="800" b="0" dirty="0" smtClean="0">
                          <a:solidFill>
                            <a:schemeClr val="tx1"/>
                          </a:solidFill>
                          <a:effectLst/>
                          <a:latin typeface="+mn-lt"/>
                          <a:ea typeface="Calibri" panose="020F0502020204030204" pitchFamily="34" charset="0"/>
                          <a:cs typeface="Amatic SC" panose="00000500000000000000" pitchFamily="2" charset="-79"/>
                        </a:rPr>
                        <a:t>Explore how waves wear away the coastline. </a:t>
                      </a:r>
                    </a:p>
                    <a:p>
                      <a:pPr marL="0" indent="0">
                        <a:lnSpc>
                          <a:spcPct val="100000"/>
                        </a:lnSpc>
                        <a:spcBef>
                          <a:spcPts val="100"/>
                        </a:spcBef>
                        <a:spcAft>
                          <a:spcPts val="800"/>
                        </a:spcAft>
                        <a:buFont typeface="Courier New" panose="02070309020205020404" pitchFamily="49" charset="0"/>
                        <a:buNone/>
                      </a:pPr>
                      <a:r>
                        <a:rPr lang="en-GB" sz="800" b="0" dirty="0" smtClean="0">
                          <a:solidFill>
                            <a:schemeClr val="tx1"/>
                          </a:solidFill>
                          <a:effectLst/>
                          <a:latin typeface="+mn-lt"/>
                          <a:ea typeface="Calibri" panose="020F0502020204030204" pitchFamily="34" charset="0"/>
                          <a:cs typeface="Amatic SC" panose="00000500000000000000" pitchFamily="2" charset="-79"/>
                        </a:rPr>
                        <a:t>Make the perfect sandcastle</a:t>
                      </a:r>
                      <a:r>
                        <a:rPr lang="en-GB" sz="800" b="0" baseline="0" dirty="0" smtClean="0">
                          <a:solidFill>
                            <a:schemeClr val="tx1"/>
                          </a:solidFill>
                          <a:effectLst/>
                          <a:latin typeface="+mn-lt"/>
                          <a:ea typeface="Calibri" panose="020F0502020204030204" pitchFamily="34" charset="0"/>
                          <a:cs typeface="Amatic SC" panose="00000500000000000000" pitchFamily="2" charset="-79"/>
                        </a:rPr>
                        <a:t>’</a:t>
                      </a:r>
                    </a:p>
                    <a:p>
                      <a:pPr marL="0" indent="0">
                        <a:lnSpc>
                          <a:spcPct val="100000"/>
                        </a:lnSpc>
                        <a:spcBef>
                          <a:spcPts val="100"/>
                        </a:spcBef>
                        <a:spcAft>
                          <a:spcPts val="800"/>
                        </a:spcAft>
                        <a:buFont typeface="Courier New" panose="02070309020205020404" pitchFamily="49" charset="0"/>
                        <a:buNone/>
                      </a:pPr>
                      <a:r>
                        <a:rPr lang="en-GB" sz="800" b="0" baseline="0" dirty="0" smtClean="0">
                          <a:solidFill>
                            <a:schemeClr val="tx1"/>
                          </a:solidFill>
                          <a:effectLst/>
                          <a:latin typeface="+mn-lt"/>
                          <a:ea typeface="Calibri" panose="020F0502020204030204" pitchFamily="34" charset="0"/>
                          <a:cs typeface="Amatic SC" panose="00000500000000000000" pitchFamily="2" charset="-79"/>
                        </a:rPr>
                        <a:t>Measure footprints in the sand. </a:t>
                      </a:r>
                      <a:endParaRPr lang="en-GB" sz="800" b="1" dirty="0" smtClean="0">
                        <a:solidFill>
                          <a:schemeClr val="tx1"/>
                        </a:solidFill>
                        <a:effectLst/>
                        <a:latin typeface="+mn-lt"/>
                        <a:ea typeface="Calibri" panose="020F0502020204030204" pitchFamily="34" charset="0"/>
                        <a:cs typeface="Amatic SC" panose="00000500000000000000" pitchFamily="2" charset="-79"/>
                      </a:endParaRPr>
                    </a:p>
                    <a:p>
                      <a:endParaRPr lang="en-GB" sz="800" kern="1200" dirty="0" smtClean="0">
                        <a:solidFill>
                          <a:schemeClr val="dk1"/>
                        </a:solidFill>
                        <a:effectLst/>
                        <a:latin typeface="+mn-lt"/>
                        <a:ea typeface="+mn-ea"/>
                        <a:cs typeface="+mn-cs"/>
                      </a:endParaRPr>
                    </a:p>
                    <a:p>
                      <a:r>
                        <a:rPr lang="en-US" sz="800" b="1" kern="1200" dirty="0" smtClean="0">
                          <a:solidFill>
                            <a:schemeClr val="dk1"/>
                          </a:solidFill>
                          <a:effectLst/>
                          <a:latin typeface="+mn-lt"/>
                          <a:ea typeface="+mn-ea"/>
                          <a:cs typeface="+mn-cs"/>
                        </a:rPr>
                        <a:t>City to countryside comparison -  Geography </a:t>
                      </a:r>
                      <a:endParaRPr lang="en-GB" sz="800" kern="1200" dirty="0" smtClean="0">
                        <a:solidFill>
                          <a:schemeClr val="dk1"/>
                        </a:solidFill>
                        <a:effectLst/>
                        <a:latin typeface="+mn-lt"/>
                        <a:ea typeface="+mn-ea"/>
                        <a:cs typeface="+mn-cs"/>
                      </a:endParaRPr>
                    </a:p>
                    <a:p>
                      <a:r>
                        <a:rPr lang="en-US" sz="800" kern="1200" dirty="0" err="1" smtClean="0">
                          <a:solidFill>
                            <a:schemeClr val="dk1"/>
                          </a:solidFill>
                          <a:effectLst/>
                          <a:latin typeface="+mn-lt"/>
                          <a:ea typeface="+mn-ea"/>
                          <a:cs typeface="+mn-cs"/>
                        </a:rPr>
                        <a:t>Salford</a:t>
                      </a:r>
                      <a:r>
                        <a:rPr lang="en-US" sz="800" kern="1200" dirty="0" smtClean="0">
                          <a:solidFill>
                            <a:schemeClr val="dk1"/>
                          </a:solidFill>
                          <a:effectLst/>
                          <a:latin typeface="+mn-lt"/>
                          <a:ea typeface="+mn-ea"/>
                          <a:cs typeface="+mn-cs"/>
                        </a:rPr>
                        <a:t> and Lake District</a:t>
                      </a:r>
                      <a:endParaRPr lang="en-GB" sz="800" kern="1200" dirty="0" smtClean="0">
                        <a:solidFill>
                          <a:schemeClr val="dk1"/>
                        </a:solidFill>
                        <a:effectLst/>
                        <a:latin typeface="+mn-lt"/>
                        <a:ea typeface="+mn-ea"/>
                        <a:cs typeface="+mn-cs"/>
                      </a:endParaRPr>
                    </a:p>
                    <a:p>
                      <a:r>
                        <a:rPr lang="en-US" sz="800" kern="1200" dirty="0" smtClean="0">
                          <a:solidFill>
                            <a:schemeClr val="dk1"/>
                          </a:solidFill>
                          <a:effectLst/>
                          <a:latin typeface="+mn-lt"/>
                          <a:ea typeface="+mn-ea"/>
                          <a:cs typeface="+mn-cs"/>
                        </a:rPr>
                        <a:t>Show picture maps of both areas, what can you see?</a:t>
                      </a:r>
                      <a:endParaRPr lang="en-GB" sz="800" kern="1200" dirty="0" smtClean="0">
                        <a:solidFill>
                          <a:schemeClr val="dk1"/>
                        </a:solidFill>
                        <a:effectLst/>
                        <a:latin typeface="+mn-lt"/>
                        <a:ea typeface="+mn-ea"/>
                        <a:cs typeface="+mn-cs"/>
                      </a:endParaRPr>
                    </a:p>
                    <a:p>
                      <a:r>
                        <a:rPr lang="en-US" sz="800" kern="1200" dirty="0" smtClean="0">
                          <a:solidFill>
                            <a:schemeClr val="dk1"/>
                          </a:solidFill>
                          <a:effectLst/>
                          <a:latin typeface="+mn-lt"/>
                          <a:ea typeface="+mn-ea"/>
                          <a:cs typeface="+mn-cs"/>
                        </a:rPr>
                        <a:t>What do you see in a city?</a:t>
                      </a:r>
                      <a:endParaRPr lang="en-GB" sz="800" kern="1200" dirty="0" smtClean="0">
                        <a:solidFill>
                          <a:schemeClr val="dk1"/>
                        </a:solidFill>
                        <a:effectLst/>
                        <a:latin typeface="+mn-lt"/>
                        <a:ea typeface="+mn-ea"/>
                        <a:cs typeface="+mn-cs"/>
                      </a:endParaRPr>
                    </a:p>
                    <a:p>
                      <a:r>
                        <a:rPr lang="en-US" sz="800" kern="1200" dirty="0" smtClean="0">
                          <a:solidFill>
                            <a:schemeClr val="dk1"/>
                          </a:solidFill>
                          <a:effectLst/>
                          <a:latin typeface="+mn-lt"/>
                          <a:ea typeface="+mn-ea"/>
                          <a:cs typeface="+mn-cs"/>
                        </a:rPr>
                        <a:t>What do you se in the countryside</a:t>
                      </a:r>
                      <a:endParaRPr lang="en-GB" sz="800" b="0" u="none"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2315999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594456880"/>
              </p:ext>
            </p:extLst>
          </p:nvPr>
        </p:nvGraphicFramePr>
        <p:xfrm>
          <a:off x="366318" y="337483"/>
          <a:ext cx="11459364" cy="6202680"/>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424323">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smtClean="0"/>
                        <a:t>All</a:t>
                      </a:r>
                      <a:r>
                        <a:rPr lang="en-GB" sz="1200" b="1" u="sng" baseline="0" dirty="0" smtClean="0"/>
                        <a:t> about Me</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smtClean="0"/>
                        <a:t>Seasons</a:t>
                      </a:r>
                      <a:r>
                        <a:rPr lang="en-GB" sz="1200" b="1" u="sng" baseline="0" dirty="0" smtClean="0"/>
                        <a:t> and Celebrations </a:t>
                      </a:r>
                      <a:endParaRPr lang="en-GB" sz="1200" b="1" u="sng"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200" b="1" u="sng" kern="1200" baseline="0" dirty="0" smtClean="0">
                          <a:solidFill>
                            <a:schemeClr val="dk1"/>
                          </a:solidFill>
                          <a:latin typeface="+mn-lt"/>
                          <a:ea typeface="+mn-ea"/>
                          <a:cs typeface="+mn-cs"/>
                        </a:rPr>
                        <a:t>Traditional Tales</a:t>
                      </a:r>
                      <a:endParaRPr lang="en-GB" sz="1800" kern="1200" baseline="0" dirty="0" smtClean="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smtClean="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lang="en-US" sz="1200" b="1" u="sng" dirty="0" smtClean="0">
                          <a:solidFill>
                            <a:schemeClr val="tx1"/>
                          </a:solidFill>
                          <a:latin typeface="+mn-lt"/>
                          <a:cs typeface="Amatic SC" panose="00000500000000000000" pitchFamily="2" charset="-79"/>
                        </a:rPr>
                        <a:t>Superheroes/People</a:t>
                      </a:r>
                      <a:r>
                        <a:rPr lang="en-US" sz="1200" b="1" u="sng" baseline="0" dirty="0" smtClean="0">
                          <a:solidFill>
                            <a:schemeClr val="tx1"/>
                          </a:solidFill>
                          <a:latin typeface="+mn-lt"/>
                          <a:cs typeface="Amatic SC" panose="00000500000000000000" pitchFamily="2" charset="-79"/>
                        </a:rPr>
                        <a:t> Who Help Us</a:t>
                      </a:r>
                      <a:endParaRPr lang="en-US" sz="1200" b="1" u="sng" dirty="0" smtClean="0">
                        <a:solidFill>
                          <a:schemeClr val="tx1"/>
                        </a:solidFill>
                        <a:latin typeface="+mn-lt"/>
                        <a:cs typeface="Amatic SC" panose="00000500000000000000" pitchFamily="2" charset="-79"/>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lang="en-GB" sz="2400" kern="1200" baseline="0" dirty="0" smtClean="0">
                          <a:solidFill>
                            <a:schemeClr val="dk1"/>
                          </a:solidFill>
                          <a:latin typeface="+mn-lt"/>
                          <a:ea typeface="+mn-ea"/>
                          <a:cs typeface="+mn-cs"/>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smtClean="0">
                          <a:solidFill>
                            <a:schemeClr val="dk1"/>
                          </a:solidFill>
                          <a:effectLst/>
                          <a:latin typeface="+mn-lt"/>
                          <a:ea typeface="+mn-ea"/>
                          <a:cs typeface="+mn-cs"/>
                        </a:rPr>
                        <a:t>Transport</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2">
                  <a:txBody>
                    <a:bodyPr/>
                    <a:lstStyle/>
                    <a:p>
                      <a:pPr algn="ctr"/>
                      <a:r>
                        <a:rPr lang="en-US" sz="2400" b="1" dirty="0">
                          <a:latin typeface="Amatic SC" panose="00000500000000000000" pitchFamily="2" charset="-79"/>
                          <a:cs typeface="Amatic SC" panose="00000500000000000000" pitchFamily="2" charset="-79"/>
                        </a:rPr>
                        <a:t>Expressive Arts and Design </a:t>
                      </a:r>
                      <a:endParaRPr lang="en-US" sz="2400" b="1" dirty="0" smtClean="0">
                        <a:latin typeface="Amatic SC" panose="00000500000000000000" pitchFamily="2" charset="-79"/>
                        <a:cs typeface="Amatic SC" panose="00000500000000000000" pitchFamily="2" charset="-79"/>
                      </a:endParaRPr>
                    </a:p>
                    <a:p>
                      <a:pPr algn="ctr"/>
                      <a:endParaRPr lang="en-US" sz="2400" b="1" dirty="0" smtClean="0">
                        <a:latin typeface="Amatic SC" panose="00000500000000000000" pitchFamily="2" charset="-79"/>
                        <a:cs typeface="Amatic SC" panose="00000500000000000000" pitchFamily="2" charset="-79"/>
                      </a:endParaRPr>
                    </a:p>
                    <a:p>
                      <a:pPr algn="ctr"/>
                      <a:r>
                        <a:rPr lang="en-US" sz="2400" b="1" dirty="0" smtClean="0">
                          <a:latin typeface="Amatic SC" panose="00000500000000000000" pitchFamily="2" charset="-79"/>
                          <a:cs typeface="Amatic SC" panose="00000500000000000000" pitchFamily="2" charset="-79"/>
                        </a:rPr>
                        <a:t>(Music, art,</a:t>
                      </a:r>
                      <a:r>
                        <a:rPr lang="en-US" sz="2400" b="1" baseline="0" dirty="0" smtClean="0">
                          <a:latin typeface="Amatic SC" panose="00000500000000000000" pitchFamily="2" charset="-79"/>
                          <a:cs typeface="Amatic SC" panose="00000500000000000000" pitchFamily="2" charset="-79"/>
                        </a:rPr>
                        <a:t> design and technology)</a:t>
                      </a:r>
                      <a:endParaRPr lang="en-US" sz="2400" b="1" dirty="0">
                        <a:latin typeface="Amatic SC" panose="00000500000000000000" pitchFamily="2" charset="-79"/>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l"/>
                      <a:r>
                        <a:rPr lang="en-US" sz="800" b="0" dirty="0"/>
                        <a:t>The development of children’s artistic and cultural awareness supports their imagination and creativity. It is important that children have regular opportunities to engage with the arts, enabling them to explore and play with a wide range of media and materials. The quality and variety of what children see, hear and participate in is crucial for developing their understanding, self-expression, vocabulary and ability to communicate through the arts. The frequency, repetition and depth of their experiences are fundamental to their progress in interpreting and appreciating what they hear, respond to and observe.</a:t>
                      </a:r>
                    </a:p>
                    <a:p>
                      <a:pPr algn="l"/>
                      <a:r>
                        <a:rPr lang="en-US" sz="800" b="0" dirty="0"/>
                        <a:t>Give children an insight into new musical worlds. Invite musicians in to play music to children and talk about it. Encourage children to listen attentively to music. Discuss changes and patterns as a piece of music develops. </a:t>
                      </a:r>
                      <a:endParaRPr lang="en-US"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049813326"/>
                  </a:ext>
                </a:extLst>
              </a:tr>
              <a:tr h="0">
                <a:tc vMerge="1">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Children to produce a piece of art work each half term to be displayed for ‘Celebration wall’ for school / parents  to show how drawings have developed  -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solidFill>
                            <a:schemeClr val="tx1"/>
                          </a:solidFill>
                        </a:rPr>
                        <a:t> </a:t>
                      </a:r>
                      <a:r>
                        <a:rPr lang="en-GB" sz="900" dirty="0">
                          <a:solidFill>
                            <a:srgbClr val="FF0000"/>
                          </a:solidFill>
                        </a:rPr>
                        <a:t>Join in with songs</a:t>
                      </a:r>
                      <a:r>
                        <a:rPr lang="en-GB" sz="900" dirty="0">
                          <a:solidFill>
                            <a:srgbClr val="00B050"/>
                          </a:solidFill>
                        </a:rPr>
                        <a:t>; </a:t>
                      </a:r>
                      <a:endParaRPr lang="en-GB" sz="900" dirty="0" smtClean="0">
                        <a:solidFill>
                          <a:srgbClr val="00B050"/>
                        </a:solidFill>
                      </a:endParaRPr>
                    </a:p>
                    <a:p>
                      <a:pPr algn="ctr"/>
                      <a:endParaRPr lang="en-GB" sz="900" dirty="0" smtClean="0">
                        <a:solidFill>
                          <a:srgbClr val="00B050"/>
                        </a:solidFill>
                      </a:endParaRPr>
                    </a:p>
                    <a:p>
                      <a:pPr algn="ctr"/>
                      <a:r>
                        <a:rPr lang="en-GB" sz="900" dirty="0" smtClean="0">
                          <a:solidFill>
                            <a:srgbClr val="FF0000"/>
                          </a:solidFill>
                        </a:rPr>
                        <a:t>Listen with increased attention to sounds. </a:t>
                      </a:r>
                    </a:p>
                    <a:p>
                      <a:pPr algn="ctr"/>
                      <a:endParaRPr lang="en-GB" sz="900" dirty="0" smtClean="0">
                        <a:solidFill>
                          <a:schemeClr val="tx1"/>
                        </a:solidFill>
                      </a:endParaRPr>
                    </a:p>
                    <a:p>
                      <a:pPr algn="ctr"/>
                      <a:r>
                        <a:rPr lang="en-GB" sz="900" dirty="0" smtClean="0">
                          <a:solidFill>
                            <a:srgbClr val="FF0000"/>
                          </a:solidFill>
                        </a:rPr>
                        <a:t>Play instruments with increasing control to express their feelings &amp; ideas. </a:t>
                      </a:r>
                    </a:p>
                    <a:p>
                      <a:pPr algn="ctr"/>
                      <a:endParaRPr lang="en-GB" sz="900" dirty="0" smtClean="0">
                        <a:solidFill>
                          <a:srgbClr val="00B050"/>
                        </a:solidFill>
                      </a:endParaRPr>
                    </a:p>
                    <a:p>
                      <a:pPr algn="ctr"/>
                      <a:r>
                        <a:rPr lang="en-US" sz="900" dirty="0" smtClean="0">
                          <a:solidFill>
                            <a:srgbClr val="00B050"/>
                          </a:solidFill>
                        </a:rPr>
                        <a:t>Self-portraits</a:t>
                      </a:r>
                      <a:endParaRPr lang="en-US" sz="900" dirty="0" smtClean="0">
                        <a:solidFill>
                          <a:schemeClr val="dk1"/>
                        </a:solidFill>
                      </a:endParaRPr>
                    </a:p>
                    <a:p>
                      <a:pPr algn="ctr"/>
                      <a:endParaRPr lang="en-US" sz="900" dirty="0" smtClean="0">
                        <a:solidFill>
                          <a:schemeClr val="dk1"/>
                        </a:solidFill>
                      </a:endParaRPr>
                    </a:p>
                    <a:p>
                      <a:pPr algn="ctr"/>
                      <a:endParaRPr lang="en-US" sz="900" dirty="0" smtClean="0">
                        <a:solidFill>
                          <a:srgbClr val="0070C0"/>
                        </a:solidFill>
                      </a:endParaRPr>
                    </a:p>
                    <a:p>
                      <a:pPr algn="ctr"/>
                      <a:r>
                        <a:rPr lang="en-US" sz="900" dirty="0" smtClean="0">
                          <a:solidFill>
                            <a:srgbClr val="0070C0"/>
                          </a:solidFill>
                        </a:rPr>
                        <a:t>junk </a:t>
                      </a:r>
                      <a:r>
                        <a:rPr lang="en-US" sz="900" dirty="0">
                          <a:solidFill>
                            <a:srgbClr val="0070C0"/>
                          </a:solidFill>
                        </a:rPr>
                        <a:t>modelling</a:t>
                      </a:r>
                      <a:r>
                        <a:rPr lang="en-US" sz="900" dirty="0"/>
                        <a:t>, </a:t>
                      </a:r>
                      <a:endParaRPr lang="en-US" sz="900" dirty="0" smtClean="0"/>
                    </a:p>
                    <a:p>
                      <a:pPr algn="ctr"/>
                      <a:endParaRPr lang="en-US" sz="900" dirty="0" smtClean="0"/>
                    </a:p>
                    <a:p>
                      <a:pPr algn="ctr"/>
                      <a:r>
                        <a:rPr lang="en-GB" sz="900" dirty="0" smtClean="0">
                          <a:solidFill>
                            <a:schemeClr val="accent1"/>
                          </a:solidFill>
                        </a:rPr>
                        <a:t>Make imaginative &amp; complex ‘small worlds’ with blocks &amp; construction kits, such as a city with different buildings &amp; a park</a:t>
                      </a:r>
                      <a:r>
                        <a:rPr lang="en-GB" sz="900" baseline="0" dirty="0" smtClean="0">
                          <a:solidFill>
                            <a:schemeClr val="accent1"/>
                          </a:solidFill>
                        </a:rPr>
                        <a:t> – houses/homes where we live </a:t>
                      </a:r>
                    </a:p>
                    <a:p>
                      <a:pPr algn="ctr"/>
                      <a:endParaRPr lang="en-GB" sz="900" baseline="0" dirty="0" smtClean="0">
                        <a:solidFill>
                          <a:schemeClr val="accent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smtClean="0">
                          <a:solidFill>
                            <a:srgbClr val="92D050"/>
                          </a:solidFill>
                        </a:rPr>
                        <a:t>Art – Early</a:t>
                      </a:r>
                      <a:r>
                        <a:rPr lang="en-US" sz="900" baseline="0" dirty="0" smtClean="0">
                          <a:solidFill>
                            <a:srgbClr val="92D050"/>
                          </a:solidFill>
                        </a:rPr>
                        <a:t> mark making with colour – pencil crayons, wax crayon's, pencils, paint</a:t>
                      </a:r>
                      <a:endParaRPr lang="en-US" sz="900" dirty="0" smtClean="0">
                        <a:solidFill>
                          <a:srgbClr val="92D050"/>
                        </a:solidFill>
                      </a:endParaRPr>
                    </a:p>
                    <a:p>
                      <a:pPr algn="ctr"/>
                      <a:endParaRPr lang="en-US" sz="900" dirty="0" smtClean="0">
                        <a:solidFill>
                          <a:schemeClr val="accent1"/>
                        </a:solidFill>
                      </a:endParaRPr>
                    </a:p>
                    <a:p>
                      <a:pPr algn="ctr"/>
                      <a:r>
                        <a:rPr lang="en-US" sz="900" dirty="0" smtClean="0"/>
                        <a:t> </a:t>
                      </a:r>
                    </a:p>
                    <a:p>
                      <a:pPr algn="ctr"/>
                      <a:endParaRPr lang="en-US" sz="900" dirty="0" smtClean="0">
                        <a:solidFill>
                          <a:srgbClr val="00B050"/>
                        </a:solidFill>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n-GB" sz="900" b="1" kern="1200" baseline="0" dirty="0" smtClean="0">
                        <a:solidFill>
                          <a:srgbClr val="FF0000"/>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err="1" smtClean="0">
                          <a:solidFill>
                            <a:srgbClr val="FF0000"/>
                          </a:solidFill>
                          <a:latin typeface="+mn-lt"/>
                          <a:ea typeface="+mn-ea"/>
                          <a:cs typeface="+mn-cs"/>
                        </a:rPr>
                        <a:t>Charanga</a:t>
                      </a:r>
                      <a:r>
                        <a:rPr lang="en-GB" sz="900" b="1" kern="1200" baseline="0" dirty="0" smtClean="0">
                          <a:solidFill>
                            <a:srgbClr val="FF0000"/>
                          </a:solidFill>
                          <a:latin typeface="+mn-lt"/>
                          <a:ea typeface="+mn-ea"/>
                          <a:cs typeface="+mn-cs"/>
                        </a:rPr>
                        <a:t> </a:t>
                      </a:r>
                      <a:r>
                        <a:rPr lang="en-GB" sz="900" b="1" kern="1200" baseline="0" dirty="0" smtClean="0">
                          <a:solidFill>
                            <a:srgbClr val="FF0000"/>
                          </a:solidFill>
                          <a:latin typeface="+mn-lt"/>
                          <a:ea typeface="+mn-ea"/>
                          <a:cs typeface="+mn-cs"/>
                        </a:rPr>
                        <a:t>– Bounce into action</a:t>
                      </a:r>
                      <a:endParaRPr lang="en-US" sz="900"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07000"/>
                        </a:lnSpc>
                        <a:spcAft>
                          <a:spcPts val="800"/>
                        </a:spcAft>
                      </a:pPr>
                      <a:r>
                        <a:rPr lang="en-US" sz="900" dirty="0" smtClean="0">
                          <a:solidFill>
                            <a:srgbClr val="00B050"/>
                          </a:solidFill>
                        </a:rPr>
                        <a:t>Firework </a:t>
                      </a:r>
                      <a:r>
                        <a:rPr lang="en-US" sz="900" dirty="0">
                          <a:solidFill>
                            <a:srgbClr val="00B050"/>
                          </a:solidFill>
                        </a:rPr>
                        <a:t>pictures</a:t>
                      </a:r>
                      <a:r>
                        <a:rPr lang="en-US" sz="900" dirty="0"/>
                        <a:t>, </a:t>
                      </a:r>
                      <a:endParaRPr lang="en-US" sz="900" dirty="0" smtClean="0"/>
                    </a:p>
                    <a:p>
                      <a:pPr algn="ctr">
                        <a:lnSpc>
                          <a:spcPct val="107000"/>
                        </a:lnSpc>
                        <a:spcAft>
                          <a:spcPts val="800"/>
                        </a:spcAft>
                      </a:pPr>
                      <a:r>
                        <a:rPr lang="en-US" sz="900" dirty="0" smtClean="0">
                          <a:solidFill>
                            <a:srgbClr val="00B050"/>
                          </a:solidFill>
                        </a:rPr>
                        <a:t>Christmas </a:t>
                      </a:r>
                      <a:r>
                        <a:rPr lang="en-US" sz="900" dirty="0">
                          <a:solidFill>
                            <a:srgbClr val="00B050"/>
                          </a:solidFill>
                        </a:rPr>
                        <a:t>cards</a:t>
                      </a:r>
                      <a:r>
                        <a:rPr lang="en-US" sz="900" dirty="0"/>
                        <a:t>, </a:t>
                      </a:r>
                      <a:endParaRPr lang="en-US" sz="900" dirty="0" smtClean="0"/>
                    </a:p>
                    <a:p>
                      <a:pPr algn="ctr">
                        <a:lnSpc>
                          <a:spcPct val="107000"/>
                        </a:lnSpc>
                        <a:spcAft>
                          <a:spcPts val="800"/>
                        </a:spcAft>
                      </a:pPr>
                      <a:r>
                        <a:rPr lang="en-GB" sz="900" dirty="0" smtClean="0">
                          <a:solidFill>
                            <a:schemeClr val="tx1"/>
                          </a:solidFill>
                        </a:rPr>
                        <a:t>Take part in simple pretend</a:t>
                      </a:r>
                      <a:r>
                        <a:rPr lang="en-GB" sz="900" baseline="0" dirty="0" smtClean="0">
                          <a:solidFill>
                            <a:schemeClr val="tx1"/>
                          </a:solidFill>
                        </a:rPr>
                        <a:t> play, </a:t>
                      </a:r>
                      <a:r>
                        <a:rPr lang="en-GB" sz="900" dirty="0" smtClean="0">
                          <a:solidFill>
                            <a:schemeClr val="tx1"/>
                          </a:solidFill>
                        </a:rPr>
                        <a:t>using an object to represent something else even though they are not similar. </a:t>
                      </a:r>
                      <a:endParaRPr lang="en-GB" sz="900" dirty="0">
                        <a:solidFill>
                          <a:schemeClr val="tx1"/>
                        </a:solidFill>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smtClean="0">
                          <a:solidFill>
                            <a:srgbClr val="FF0000"/>
                          </a:solidFill>
                        </a:rPr>
                        <a:t>Remember &amp; sing entire songs</a:t>
                      </a:r>
                      <a:r>
                        <a:rPr lang="en-US" sz="900" baseline="0" dirty="0" smtClean="0">
                          <a:solidFill>
                            <a:srgbClr val="FF0000"/>
                          </a:solidFill>
                        </a:rPr>
                        <a:t> The Nativity songs </a:t>
                      </a:r>
                      <a:endParaRPr lang="en-US" sz="900" dirty="0" smtClean="0">
                        <a:solidFill>
                          <a:srgbClr val="FF0000"/>
                        </a:solidFill>
                      </a:endParaRPr>
                    </a:p>
                    <a:p>
                      <a:pPr algn="ctr"/>
                      <a:endParaRPr lang="en-US" sz="900" dirty="0" smtClean="0">
                        <a:solidFill>
                          <a:schemeClr val="tx1"/>
                        </a:solidFill>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dirty="0" smtClean="0">
                          <a:solidFill>
                            <a:srgbClr val="FF0000"/>
                          </a:solidFill>
                        </a:rPr>
                        <a:t>Sing the pitch of a tone sung by another person (‘pitch match’)</a:t>
                      </a:r>
                      <a:r>
                        <a:rPr lang="en-GB" sz="900" baseline="0" dirty="0" smtClean="0">
                          <a:solidFill>
                            <a:srgbClr val="FF0000"/>
                          </a:solidFill>
                        </a:rPr>
                        <a:t> – Christmas songs </a:t>
                      </a:r>
                      <a:r>
                        <a:rPr lang="en-GB" sz="900" dirty="0" smtClean="0">
                          <a:solidFill>
                            <a:srgbClr val="FF0000"/>
                          </a:solidFill>
                        </a:rPr>
                        <a:t>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0" dirty="0" smtClean="0">
                          <a:solidFill>
                            <a:srgbClr val="0070C0"/>
                          </a:solidFill>
                        </a:rPr>
                        <a:t>D&amp;T -</a:t>
                      </a:r>
                      <a:r>
                        <a:rPr lang="en-GB" sz="900" b="0" baseline="0" dirty="0" smtClean="0">
                          <a:solidFill>
                            <a:srgbClr val="0070C0"/>
                          </a:solidFill>
                        </a:rPr>
                        <a:t>  use different tools and techniques to assemble and join materials.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kern="1200" dirty="0" smtClean="0">
                          <a:solidFill>
                            <a:schemeClr val="accent1"/>
                          </a:solidFill>
                          <a:effectLst/>
                          <a:latin typeface="+mn-lt"/>
                          <a:ea typeface="+mn-ea"/>
                          <a:cs typeface="+mn-cs"/>
                        </a:rPr>
                        <a:t>Using tape, using glue, using string, making a Christmas decoration. </a:t>
                      </a:r>
                      <a:endParaRPr lang="en-US" sz="900" dirty="0" smtClean="0">
                        <a:solidFill>
                          <a:srgbClr val="FF0000"/>
                        </a:solidFill>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1" kern="1200" baseline="0" dirty="0" err="1" smtClean="0">
                          <a:solidFill>
                            <a:srgbClr val="FF0000"/>
                          </a:solidFill>
                          <a:latin typeface="+mn-lt"/>
                          <a:ea typeface="+mn-ea"/>
                          <a:cs typeface="+mn-cs"/>
                        </a:rPr>
                        <a:t>Charanga</a:t>
                      </a:r>
                      <a:r>
                        <a:rPr lang="en-GB" sz="900" b="1" kern="1200" baseline="0" dirty="0" smtClean="0">
                          <a:solidFill>
                            <a:srgbClr val="FF0000"/>
                          </a:solidFill>
                          <a:latin typeface="+mn-lt"/>
                          <a:ea typeface="+mn-ea"/>
                          <a:cs typeface="+mn-cs"/>
                        </a:rPr>
                        <a:t> – </a:t>
                      </a:r>
                      <a:r>
                        <a:rPr lang="en-GB" sz="900" b="1" kern="1200" baseline="0" dirty="0" smtClean="0">
                          <a:solidFill>
                            <a:srgbClr val="FF0000"/>
                          </a:solidFill>
                          <a:latin typeface="+mn-lt"/>
                          <a:ea typeface="+mn-ea"/>
                          <a:cs typeface="+mn-cs"/>
                        </a:rPr>
                        <a:t>Rainbow magic</a:t>
                      </a:r>
                      <a:endParaRPr lang="en-GB" sz="900" b="1" kern="1200" baseline="0" dirty="0" smtClean="0">
                        <a:solidFill>
                          <a:srgbClr val="FF0000"/>
                        </a:solidFill>
                        <a:latin typeface="+mn-lt"/>
                        <a:ea typeface="+mn-ea"/>
                        <a:cs typeface="+mn-cs"/>
                      </a:endParaRP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GB" sz="900" b="1" kern="1200" baseline="0" dirty="0" smtClean="0">
                        <a:solidFill>
                          <a:srgbClr val="FF0000"/>
                        </a:solidFill>
                        <a:latin typeface="+mn-lt"/>
                        <a:ea typeface="+mn-ea"/>
                        <a:cs typeface="+mn-cs"/>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smtClean="0">
                          <a:solidFill>
                            <a:schemeClr val="accent1"/>
                          </a:solidFill>
                        </a:rPr>
                        <a:t>Making lanterns</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b="1" dirty="0" smtClean="0">
                          <a:solidFill>
                            <a:srgbClr val="00B050"/>
                          </a:solidFill>
                        </a:rPr>
                        <a:t>Explore different materials freely, in order to develop their ideas about how to use them &amp; what to make</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dirty="0" smtClean="0">
                        <a:solidFill>
                          <a:srgbClr val="92D050"/>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dirty="0" smtClean="0">
                        <a:solidFill>
                          <a:srgbClr val="92D050"/>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dirty="0" smtClean="0">
                          <a:solidFill>
                            <a:schemeClr val="tx1"/>
                          </a:solidFill>
                        </a:rPr>
                        <a:t>Begin to develop complex stories using small world equipment like animal sets, dolls &amp; dolls houses etc</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dirty="0" smtClean="0">
                          <a:solidFill>
                            <a:schemeClr val="tx1"/>
                          </a:solidFill>
                        </a:rPr>
                        <a:t> </a:t>
                      </a:r>
                    </a:p>
                    <a:p>
                      <a:pPr marL="0" marR="0" lvl="0" indent="0" algn="ctr" defTabSz="914400" rtl="0" eaLnBrk="1" fontAlgn="auto" latinLnBrk="0" hangingPunct="1">
                        <a:lnSpc>
                          <a:spcPct val="107000"/>
                        </a:lnSpc>
                        <a:spcBef>
                          <a:spcPts val="0"/>
                        </a:spcBef>
                        <a:spcAft>
                          <a:spcPts val="0"/>
                        </a:spcAft>
                        <a:buClrTx/>
                        <a:buSzTx/>
                        <a:buFontTx/>
                        <a:buNone/>
                        <a:tabLst/>
                        <a:defRPr/>
                      </a:pPr>
                      <a:r>
                        <a:rPr lang="en-GB" sz="800" b="1" u="none" kern="1200" dirty="0" smtClean="0">
                          <a:solidFill>
                            <a:schemeClr val="accent1"/>
                          </a:solidFill>
                          <a:effectLst/>
                          <a:latin typeface="+mn-lt"/>
                          <a:ea typeface="+mn-ea"/>
                          <a:cs typeface="+mn-cs"/>
                        </a:rPr>
                        <a:t>Junk modelling – making boats and animal homes</a:t>
                      </a:r>
                      <a:r>
                        <a:rPr lang="en-GB" sz="900" b="1" kern="1200" baseline="0" dirty="0" smtClean="0">
                          <a:solidFill>
                            <a:schemeClr val="dk1"/>
                          </a:solidFill>
                          <a:latin typeface="+mn-lt"/>
                          <a:ea typeface="+mn-ea"/>
                          <a:cs typeface="+mn-cs"/>
                        </a:rPr>
                        <a:t>	</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kern="1200" baseline="0" dirty="0" smtClean="0">
                        <a:solidFill>
                          <a:schemeClr val="dk1"/>
                        </a:solidFill>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US" sz="900" dirty="0" smtClean="0">
                          <a:solidFill>
                            <a:srgbClr val="92D050"/>
                          </a:solidFill>
                        </a:rPr>
                        <a:t>Art </a:t>
                      </a:r>
                      <a:r>
                        <a:rPr lang="en-US" sz="900" dirty="0" smtClean="0">
                          <a:solidFill>
                            <a:schemeClr val="accent6"/>
                          </a:solidFill>
                        </a:rPr>
                        <a:t>- </a:t>
                      </a:r>
                      <a:r>
                        <a:rPr lang="en-GB" sz="900" kern="1200" dirty="0" smtClean="0">
                          <a:solidFill>
                            <a:schemeClr val="accent6"/>
                          </a:solidFill>
                          <a:effectLst/>
                          <a:latin typeface="+mn-lt"/>
                          <a:ea typeface="+mn-ea"/>
                          <a:cs typeface="+mn-cs"/>
                        </a:rPr>
                        <a:t>Exploring different mediums – watercolours, oil crayons, pastels, chalk, powder paint</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US" sz="900" dirty="0" smtClean="0">
                        <a:solidFill>
                          <a:srgbClr val="92D050"/>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kern="1200" baseline="0" dirty="0" smtClean="0">
                        <a:solidFill>
                          <a:schemeClr val="dk1"/>
                        </a:solidFill>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kern="1200" baseline="0" dirty="0" smtClean="0">
                        <a:solidFill>
                          <a:schemeClr val="dk1"/>
                        </a:solidFill>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b="1" kern="1200" baseline="0" dirty="0" err="1" smtClean="0">
                          <a:solidFill>
                            <a:srgbClr val="FF0000"/>
                          </a:solidFill>
                          <a:latin typeface="+mn-lt"/>
                          <a:ea typeface="+mn-ea"/>
                          <a:cs typeface="+mn-cs"/>
                        </a:rPr>
                        <a:t>Charanga</a:t>
                      </a:r>
                      <a:r>
                        <a:rPr lang="en-GB" sz="900" b="1" kern="1200" baseline="0" dirty="0" smtClean="0">
                          <a:solidFill>
                            <a:srgbClr val="FF0000"/>
                          </a:solidFill>
                          <a:latin typeface="+mn-lt"/>
                          <a:ea typeface="+mn-ea"/>
                          <a:cs typeface="+mn-cs"/>
                        </a:rPr>
                        <a:t> – Happy Talk</a:t>
                      </a:r>
                      <a:endParaRPr lang="en-GB" sz="900" dirty="0">
                        <a:solidFill>
                          <a:srgbClr val="FF0000"/>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dirty="0" smtClean="0">
                          <a:solidFill>
                            <a:schemeClr val="tx1"/>
                          </a:solidFill>
                        </a:rPr>
                        <a:t>  </a:t>
                      </a:r>
                      <a:r>
                        <a:rPr lang="en-GB" sz="900" b="1" dirty="0" smtClean="0">
                          <a:solidFill>
                            <a:srgbClr val="00B050"/>
                          </a:solidFill>
                        </a:rPr>
                        <a:t>Create closed shapes with continuous lines, &amp; begin to use these shapes to represent objects</a:t>
                      </a:r>
                      <a:r>
                        <a:rPr lang="en-GB" sz="900" b="1" baseline="0" dirty="0" smtClean="0">
                          <a:solidFill>
                            <a:srgbClr val="00B050"/>
                          </a:solidFill>
                        </a:rPr>
                        <a:t> – observational drawing </a:t>
                      </a:r>
                      <a:r>
                        <a:rPr lang="en-GB" sz="900" dirty="0" smtClean="0">
                          <a:solidFill>
                            <a:schemeClr val="tx1"/>
                          </a:solidFill>
                        </a:rPr>
                        <a:t> </a:t>
                      </a:r>
                      <a:endParaRPr lang="en-GB" sz="900" dirty="0">
                        <a:solidFill>
                          <a:schemeClr val="tx1"/>
                        </a:solidFill>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0" dirty="0" smtClean="0">
                          <a:solidFill>
                            <a:srgbClr val="0070C0"/>
                          </a:solidFill>
                        </a:rPr>
                        <a:t>D&amp;T – designing</a:t>
                      </a:r>
                      <a:r>
                        <a:rPr lang="en-GB" sz="900" b="0" baseline="0" dirty="0" smtClean="0">
                          <a:solidFill>
                            <a:srgbClr val="0070C0"/>
                          </a:solidFill>
                        </a:rPr>
                        <a:t> and deciding what types of resources needed to make an object</a:t>
                      </a:r>
                      <a:endParaRPr lang="en-GB" sz="900" b="1" kern="1200" baseline="0" dirty="0" smtClean="0">
                        <a:solidFill>
                          <a:srgbClr val="FF0000"/>
                        </a:solidFill>
                        <a:latin typeface="+mn-lt"/>
                        <a:ea typeface="+mn-ea"/>
                        <a:cs typeface="+mn-cs"/>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1" kern="1200" baseline="0" dirty="0" err="1" smtClean="0">
                          <a:solidFill>
                            <a:srgbClr val="FF0000"/>
                          </a:solidFill>
                          <a:latin typeface="+mn-lt"/>
                          <a:ea typeface="+mn-ea"/>
                          <a:cs typeface="+mn-cs"/>
                        </a:rPr>
                        <a:t>Charanga</a:t>
                      </a:r>
                      <a:r>
                        <a:rPr lang="en-GB" sz="900" b="1" kern="1200" baseline="0" dirty="0" smtClean="0">
                          <a:solidFill>
                            <a:srgbClr val="FF0000"/>
                          </a:solidFill>
                          <a:latin typeface="+mn-lt"/>
                          <a:ea typeface="+mn-ea"/>
                          <a:cs typeface="+mn-cs"/>
                        </a:rPr>
                        <a:t> – </a:t>
                      </a:r>
                      <a:r>
                        <a:rPr lang="en-GB" sz="900" b="1" kern="1200" baseline="0" dirty="0" smtClean="0">
                          <a:solidFill>
                            <a:srgbClr val="FF0000"/>
                          </a:solidFill>
                          <a:latin typeface="+mn-lt"/>
                          <a:ea typeface="+mn-ea"/>
                          <a:cs typeface="+mn-cs"/>
                        </a:rPr>
                        <a:t>Amazing animals</a:t>
                      </a:r>
                      <a:endParaRPr lang="en-GB" sz="9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900" dirty="0">
                          <a:solidFill>
                            <a:schemeClr val="tx1"/>
                          </a:solidFill>
                        </a:rPr>
                        <a:t> </a:t>
                      </a:r>
                      <a:r>
                        <a:rPr lang="en-GB" sz="900" dirty="0">
                          <a:solidFill>
                            <a:srgbClr val="0070C0"/>
                          </a:solidFill>
                        </a:rPr>
                        <a:t> </a:t>
                      </a:r>
                      <a:endParaRPr lang="en-GB" sz="900" dirty="0" smtClean="0">
                        <a:solidFill>
                          <a:schemeClr val="tx1"/>
                        </a:solidFill>
                      </a:endParaRPr>
                    </a:p>
                    <a:p>
                      <a:pPr algn="ctr"/>
                      <a:endParaRPr lang="en-GB" sz="900" dirty="0">
                        <a:solidFill>
                          <a:schemeClr val="tx1"/>
                        </a:solidFill>
                      </a:endParaRPr>
                    </a:p>
                    <a:p>
                      <a:pPr algn="ctr"/>
                      <a:r>
                        <a:rPr lang="en-GB" sz="900" dirty="0" smtClean="0">
                          <a:solidFill>
                            <a:srgbClr val="FF0000"/>
                          </a:solidFill>
                        </a:rPr>
                        <a:t>Sing the melodic shape (moving melody, such as up &amp; down, down &amp; up) of familiar songs. </a:t>
                      </a:r>
                      <a:endParaRPr lang="en-US" sz="900" dirty="0" smtClean="0">
                        <a:solidFill>
                          <a:srgbClr val="FF0000"/>
                        </a:solidFill>
                      </a:endParaRPr>
                    </a:p>
                    <a:p>
                      <a:pPr algn="ctr"/>
                      <a:endParaRPr lang="en-US" sz="900"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dirty="0" smtClean="0">
                          <a:solidFill>
                            <a:srgbClr val="00B050"/>
                          </a:solidFill>
                        </a:rPr>
                        <a:t>Art - Experimenting shades</a:t>
                      </a:r>
                      <a:r>
                        <a:rPr lang="en-GB" sz="900" baseline="0" dirty="0" smtClean="0">
                          <a:solidFill>
                            <a:srgbClr val="00B050"/>
                          </a:solidFill>
                        </a:rPr>
                        <a:t> of different colours  - light, dark, types of red, blue and green (</a:t>
                      </a:r>
                      <a:r>
                        <a:rPr lang="en-GB" sz="900" baseline="0" dirty="0" err="1" smtClean="0">
                          <a:solidFill>
                            <a:srgbClr val="00B050"/>
                          </a:solidFill>
                        </a:rPr>
                        <a:t>scarlett</a:t>
                      </a:r>
                      <a:r>
                        <a:rPr lang="en-GB" sz="900" baseline="0" dirty="0" smtClean="0">
                          <a:solidFill>
                            <a:srgbClr val="00B050"/>
                          </a:solidFill>
                        </a:rPr>
                        <a:t>, sky blue, green grass)</a:t>
                      </a:r>
                      <a:endParaRPr lang="en-GB" sz="900" dirty="0" smtClean="0">
                        <a:solidFill>
                          <a:srgbClr val="00B050"/>
                        </a:solidFill>
                      </a:endParaRPr>
                    </a:p>
                    <a:p>
                      <a:pPr algn="ctr"/>
                      <a:endParaRPr lang="en-US" sz="900" dirty="0" smtClean="0"/>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smtClean="0">
                          <a:solidFill>
                            <a:schemeClr val="dk1"/>
                          </a:solidFill>
                          <a:latin typeface="+mn-lt"/>
                          <a:ea typeface="+mn-ea"/>
                          <a:cs typeface="+mn-cs"/>
                        </a:rPr>
                        <a:t>	</a:t>
                      </a:r>
                    </a:p>
                    <a:p>
                      <a:pPr algn="ctr"/>
                      <a:r>
                        <a:rPr lang="en-GB" sz="900" b="1" kern="1200" baseline="0" dirty="0" err="1" smtClean="0">
                          <a:solidFill>
                            <a:srgbClr val="FF0000"/>
                          </a:solidFill>
                          <a:latin typeface="+mn-lt"/>
                          <a:ea typeface="+mn-ea"/>
                          <a:cs typeface="+mn-cs"/>
                        </a:rPr>
                        <a:t>Charanga</a:t>
                      </a:r>
                      <a:r>
                        <a:rPr lang="en-GB" sz="900" b="1" kern="1200" baseline="0" dirty="0" smtClean="0">
                          <a:solidFill>
                            <a:srgbClr val="FF0000"/>
                          </a:solidFill>
                          <a:latin typeface="+mn-lt"/>
                          <a:ea typeface="+mn-ea"/>
                          <a:cs typeface="+mn-cs"/>
                        </a:rPr>
                        <a:t> – </a:t>
                      </a:r>
                      <a:r>
                        <a:rPr lang="en-GB" sz="900" b="1" kern="1200" baseline="0" dirty="0" smtClean="0">
                          <a:solidFill>
                            <a:srgbClr val="FF0000"/>
                          </a:solidFill>
                          <a:latin typeface="+mn-lt"/>
                          <a:ea typeface="+mn-ea"/>
                          <a:cs typeface="+mn-cs"/>
                        </a:rPr>
                        <a:t>Number fun</a:t>
                      </a:r>
                      <a:endParaRPr lang="en-GB" sz="9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900" dirty="0" smtClean="0">
                          <a:solidFill>
                            <a:srgbClr val="00B050"/>
                          </a:solidFill>
                        </a:rPr>
                        <a:t>Explore colour &amp; colour-mixing</a:t>
                      </a:r>
                      <a:r>
                        <a:rPr lang="en-US" sz="900" dirty="0" smtClean="0">
                          <a:solidFill>
                            <a:schemeClr val="tx1"/>
                          </a:solidFill>
                        </a:rPr>
                        <a:t>.</a:t>
                      </a:r>
                    </a:p>
                    <a:p>
                      <a:pPr algn="ctr"/>
                      <a:endParaRPr lang="en-US" sz="900" dirty="0" smtClean="0">
                        <a:solidFill>
                          <a:schemeClr val="tx1"/>
                        </a:solidFill>
                      </a:endParaRPr>
                    </a:p>
                    <a:p>
                      <a:pPr algn="ctr"/>
                      <a:r>
                        <a:rPr lang="en-GB" sz="900" dirty="0" smtClean="0">
                          <a:solidFill>
                            <a:srgbClr val="FF0000"/>
                          </a:solidFill>
                        </a:rPr>
                        <a:t>Create their own songs, or improvise a song around one they know.</a:t>
                      </a:r>
                    </a:p>
                    <a:p>
                      <a:pPr algn="ctr"/>
                      <a:endParaRPr lang="en-GB" sz="900" dirty="0" smtClean="0">
                        <a:solidFill>
                          <a:srgbClr val="FF0000"/>
                        </a:solidFill>
                      </a:endParaRPr>
                    </a:p>
                    <a:p>
                      <a:pPr algn="ctr"/>
                      <a:r>
                        <a:rPr lang="en-GB" sz="900" dirty="0" smtClean="0">
                          <a:solidFill>
                            <a:srgbClr val="00B050"/>
                          </a:solidFill>
                        </a:rPr>
                        <a:t>Use drawing to represent ideas like movement or loud noises – different animals under the sea </a:t>
                      </a:r>
                    </a:p>
                    <a:p>
                      <a:pPr algn="ctr"/>
                      <a:endParaRPr lang="en-US" sz="900" dirty="0">
                        <a:solidFill>
                          <a:srgbClr val="FF0000"/>
                        </a:solidFill>
                      </a:endParaRPr>
                    </a:p>
                    <a:p>
                      <a:pPr algn="ctr"/>
                      <a:r>
                        <a:rPr lang="en-US" sz="900" dirty="0" smtClean="0">
                          <a:solidFill>
                            <a:srgbClr val="0070C0"/>
                          </a:solidFill>
                        </a:rPr>
                        <a:t>Junk Modelling - Recycled</a:t>
                      </a:r>
                      <a:r>
                        <a:rPr lang="en-US" sz="900" baseline="0" dirty="0" smtClean="0">
                          <a:solidFill>
                            <a:srgbClr val="0070C0"/>
                          </a:solidFill>
                        </a:rPr>
                        <a:t> materials to make an object. Lan, design, resources and final product. </a:t>
                      </a:r>
                      <a:endParaRPr lang="en-US" sz="900" dirty="0" smtClean="0">
                        <a:solidFill>
                          <a:srgbClr val="0070C0"/>
                        </a:solidFill>
                      </a:endParaRPr>
                    </a:p>
                    <a:p>
                      <a:pPr algn="ctr"/>
                      <a:endParaRPr lang="en-US" sz="900" dirty="0" smtClean="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smtClean="0">
                          <a:solidFill>
                            <a:srgbClr val="0070C0"/>
                          </a:solidFill>
                          <a:latin typeface="+mn-lt"/>
                          <a:ea typeface="+mn-ea"/>
                          <a:cs typeface="+mn-cs"/>
                        </a:rPr>
                        <a:t>	</a:t>
                      </a:r>
                    </a:p>
                    <a:p>
                      <a:pPr algn="ctr"/>
                      <a:r>
                        <a:rPr lang="en-GB" sz="900" b="1" kern="1200" baseline="0" dirty="0" err="1" smtClean="0">
                          <a:solidFill>
                            <a:srgbClr val="FF0000"/>
                          </a:solidFill>
                          <a:latin typeface="+mn-lt"/>
                          <a:ea typeface="+mn-ea"/>
                          <a:cs typeface="+mn-cs"/>
                        </a:rPr>
                        <a:t>Charanga</a:t>
                      </a:r>
                      <a:r>
                        <a:rPr lang="en-GB" sz="900" b="1" kern="1200" baseline="0" dirty="0" smtClean="0">
                          <a:solidFill>
                            <a:srgbClr val="FF0000"/>
                          </a:solidFill>
                          <a:latin typeface="+mn-lt"/>
                          <a:ea typeface="+mn-ea"/>
                          <a:cs typeface="+mn-cs"/>
                        </a:rPr>
                        <a:t> – </a:t>
                      </a:r>
                      <a:r>
                        <a:rPr lang="en-GB" sz="900" b="1" kern="1200" baseline="0" dirty="0" smtClean="0">
                          <a:solidFill>
                            <a:srgbClr val="FF0000"/>
                          </a:solidFill>
                          <a:latin typeface="+mn-lt"/>
                          <a:ea typeface="+mn-ea"/>
                          <a:cs typeface="+mn-cs"/>
                        </a:rPr>
                        <a:t>Beep </a:t>
                      </a:r>
                      <a:r>
                        <a:rPr lang="en-GB" sz="900" b="1" kern="1200" baseline="0" dirty="0" err="1" smtClean="0">
                          <a:solidFill>
                            <a:srgbClr val="FF0000"/>
                          </a:solidFill>
                          <a:latin typeface="+mn-lt"/>
                          <a:ea typeface="+mn-ea"/>
                          <a:cs typeface="+mn-cs"/>
                        </a:rPr>
                        <a:t>beep</a:t>
                      </a:r>
                      <a:r>
                        <a:rPr lang="en-GB" sz="900" b="1" kern="1200" baseline="0" dirty="0" smtClean="0">
                          <a:solidFill>
                            <a:srgbClr val="FF0000"/>
                          </a:solidFill>
                          <a:latin typeface="+mn-lt"/>
                          <a:ea typeface="+mn-ea"/>
                          <a:cs typeface="+mn-cs"/>
                        </a:rPr>
                        <a:t> toot </a:t>
                      </a:r>
                      <a:r>
                        <a:rPr lang="en-GB" sz="900" b="1" kern="1200" baseline="0" dirty="0" err="1" smtClean="0">
                          <a:solidFill>
                            <a:srgbClr val="FF0000"/>
                          </a:solidFill>
                          <a:latin typeface="+mn-lt"/>
                          <a:ea typeface="+mn-ea"/>
                          <a:cs typeface="+mn-cs"/>
                        </a:rPr>
                        <a:t>toot</a:t>
                      </a:r>
                      <a:endParaRPr lang="en-GB" sz="9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
        <p:nvSpPr>
          <p:cNvPr id="2" name="Footer Placeholder 1"/>
          <p:cNvSpPr>
            <a:spLocks noGrp="1"/>
          </p:cNvSpPr>
          <p:nvPr>
            <p:ph type="ftr" sz="quarter" idx="11"/>
          </p:nvPr>
        </p:nvSpPr>
        <p:spPr>
          <a:xfrm>
            <a:off x="4038600" y="6498552"/>
            <a:ext cx="4114800" cy="222923"/>
          </a:xfrm>
        </p:spPr>
        <p:txBody>
          <a:bodyPr/>
          <a:lstStyle/>
          <a:p>
            <a:r>
              <a:rPr lang="en-GB" dirty="0" smtClean="0">
                <a:solidFill>
                  <a:srgbClr val="FF0000"/>
                </a:solidFill>
              </a:rPr>
              <a:t>Music </a:t>
            </a:r>
            <a:r>
              <a:rPr lang="en-GB" dirty="0" smtClean="0"/>
              <a:t>        </a:t>
            </a:r>
            <a:r>
              <a:rPr lang="en-GB" dirty="0" smtClean="0">
                <a:solidFill>
                  <a:srgbClr val="00B050"/>
                </a:solidFill>
              </a:rPr>
              <a:t>Art  </a:t>
            </a:r>
            <a:r>
              <a:rPr lang="en-GB" dirty="0" smtClean="0"/>
              <a:t>          </a:t>
            </a:r>
            <a:r>
              <a:rPr lang="en-GB" dirty="0" smtClean="0">
                <a:solidFill>
                  <a:srgbClr val="0070C0"/>
                </a:solidFill>
              </a:rPr>
              <a:t>Design and Technology </a:t>
            </a:r>
            <a:endParaRPr lang="en-GB" dirty="0">
              <a:solidFill>
                <a:srgbClr val="0070C0"/>
              </a:solidFill>
            </a:endParaRPr>
          </a:p>
        </p:txBody>
      </p:sp>
    </p:spTree>
    <p:extLst>
      <p:ext uri="{BB962C8B-B14F-4D97-AF65-F5344CB8AC3E}">
        <p14:creationId xmlns:p14="http://schemas.microsoft.com/office/powerpoint/2010/main" val="15830675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62372"/>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smtClean="0">
                <a:latin typeface="Amatic SC" panose="00000500000000000000" pitchFamily="2" charset="-79"/>
                <a:cs typeface="Amatic SC" panose="00000500000000000000" pitchFamily="2" charset="-79"/>
              </a:rPr>
              <a:t>nursery </a:t>
            </a:r>
            <a:r>
              <a:rPr lang="en-US" sz="3600" dirty="0">
                <a:latin typeface="Amatic SC" panose="00000500000000000000" pitchFamily="2" charset="-79"/>
                <a:cs typeface="Amatic SC" panose="00000500000000000000" pitchFamily="2" charset="-79"/>
              </a:rPr>
              <a:t>Long Term Plan </a:t>
            </a:r>
            <a:r>
              <a:rPr lang="en-US" sz="3600" dirty="0" smtClean="0">
                <a:latin typeface="Amatic SC" panose="00000500000000000000" pitchFamily="2" charset="-79"/>
                <a:cs typeface="Amatic SC" panose="00000500000000000000" pitchFamily="2" charset="-79"/>
              </a:rPr>
              <a:t>26-27</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996297783"/>
              </p:ext>
            </p:extLst>
          </p:nvPr>
        </p:nvGraphicFramePr>
        <p:xfrm>
          <a:off x="366318" y="506944"/>
          <a:ext cx="11459364" cy="5019802"/>
        </p:xfrm>
        <a:graphic>
          <a:graphicData uri="http://schemas.openxmlformats.org/drawingml/2006/table">
            <a:tbl>
              <a:tblPr firstRow="1" bandRow="1">
                <a:tableStyleId>{5C22544A-7EE6-4342-B048-85BDC9FD1C3A}</a:tableStyleId>
              </a:tblPr>
              <a:tblGrid>
                <a:gridCol w="1605357">
                  <a:extLst>
                    <a:ext uri="{9D8B030D-6E8A-4147-A177-3AD203B41FA5}">
                      <a16:colId xmlns:a16="http://schemas.microsoft.com/office/drawing/2014/main" val="385991600"/>
                    </a:ext>
                  </a:extLst>
                </a:gridCol>
                <a:gridCol w="1476375">
                  <a:extLst>
                    <a:ext uri="{9D8B030D-6E8A-4147-A177-3AD203B41FA5}">
                      <a16:colId xmlns:a16="http://schemas.microsoft.com/office/drawing/2014/main" val="2865123548"/>
                    </a:ext>
                  </a:extLst>
                </a:gridCol>
                <a:gridCol w="1943100">
                  <a:extLst>
                    <a:ext uri="{9D8B030D-6E8A-4147-A177-3AD203B41FA5}">
                      <a16:colId xmlns:a16="http://schemas.microsoft.com/office/drawing/2014/main" val="872926247"/>
                    </a:ext>
                  </a:extLst>
                </a:gridCol>
                <a:gridCol w="1152525">
                  <a:extLst>
                    <a:ext uri="{9D8B030D-6E8A-4147-A177-3AD203B41FA5}">
                      <a16:colId xmlns:a16="http://schemas.microsoft.com/office/drawing/2014/main" val="1315738151"/>
                    </a:ext>
                  </a:extLst>
                </a:gridCol>
                <a:gridCol w="2114550">
                  <a:extLst>
                    <a:ext uri="{9D8B030D-6E8A-4147-A177-3AD203B41FA5}">
                      <a16:colId xmlns:a16="http://schemas.microsoft.com/office/drawing/2014/main" val="2709165749"/>
                    </a:ext>
                  </a:extLst>
                </a:gridCol>
                <a:gridCol w="1343025">
                  <a:extLst>
                    <a:ext uri="{9D8B030D-6E8A-4147-A177-3AD203B41FA5}">
                      <a16:colId xmlns:a16="http://schemas.microsoft.com/office/drawing/2014/main" val="2335150482"/>
                    </a:ext>
                  </a:extLst>
                </a:gridCol>
                <a:gridCol w="1824432">
                  <a:extLst>
                    <a:ext uri="{9D8B030D-6E8A-4147-A177-3AD203B41FA5}">
                      <a16:colId xmlns:a16="http://schemas.microsoft.com/office/drawing/2014/main" val="4046203905"/>
                    </a:ext>
                  </a:extLst>
                </a:gridCol>
              </a:tblGrid>
              <a:tr h="327592">
                <a:tc gridSpan="7">
                  <a:txBody>
                    <a:bodyPr/>
                    <a:lstStyle/>
                    <a:p>
                      <a:pPr algn="ctr"/>
                      <a:r>
                        <a:rPr lang="en-US" sz="2400" dirty="0" smtClean="0">
                          <a:solidFill>
                            <a:schemeClr val="bg1">
                              <a:lumMod val="50000"/>
                            </a:schemeClr>
                          </a:solidFill>
                          <a:latin typeface="Amatic SC" panose="00000500000000000000" pitchFamily="2" charset="-79"/>
                          <a:cs typeface="Amatic SC" panose="00000500000000000000" pitchFamily="2" charset="-79"/>
                        </a:rPr>
                        <a:t>3</a:t>
                      </a:r>
                      <a:r>
                        <a:rPr lang="en-US" sz="2400" baseline="0" dirty="0" smtClean="0">
                          <a:solidFill>
                            <a:schemeClr val="bg1">
                              <a:lumMod val="50000"/>
                            </a:schemeClr>
                          </a:solidFill>
                          <a:latin typeface="Amatic SC" panose="00000500000000000000" pitchFamily="2" charset="-79"/>
                          <a:cs typeface="Amatic SC" panose="00000500000000000000" pitchFamily="2" charset="-79"/>
                        </a:rPr>
                        <a:t> and 4 years olds</a:t>
                      </a:r>
                      <a:r>
                        <a:rPr lang="en-US" sz="2400" dirty="0" smtClean="0">
                          <a:solidFill>
                            <a:schemeClr val="bg1">
                              <a:lumMod val="50000"/>
                            </a:schemeClr>
                          </a:solidFill>
                          <a:latin typeface="Amatic SC" panose="00000500000000000000" pitchFamily="2" charset="-79"/>
                          <a:cs typeface="Amatic SC" panose="00000500000000000000" pitchFamily="2" charset="-79"/>
                        </a:rPr>
                        <a:t> </a:t>
                      </a:r>
                      <a:r>
                        <a:rPr lang="en-US" sz="2400" dirty="0">
                          <a:solidFill>
                            <a:schemeClr val="bg1">
                              <a:lumMod val="50000"/>
                            </a:schemeClr>
                          </a:solidFill>
                          <a:latin typeface="Amatic SC" panose="00000500000000000000" pitchFamily="2" charset="-79"/>
                          <a:cs typeface="Amatic SC" panose="00000500000000000000" pitchFamily="2" charset="-79"/>
                        </a:rPr>
                        <a:t>– for the </a:t>
                      </a:r>
                      <a:r>
                        <a:rPr lang="en-US" sz="2800" dirty="0">
                          <a:solidFill>
                            <a:srgbClr val="FF0000"/>
                          </a:solidFill>
                          <a:latin typeface="Amatic SC" panose="00000500000000000000" pitchFamily="2" charset="-79"/>
                          <a:cs typeface="Amatic SC" panose="00000500000000000000" pitchFamily="2" charset="-79"/>
                        </a:rPr>
                        <a:t>end of the year  </a:t>
                      </a:r>
                      <a:r>
                        <a:rPr lang="en-US" sz="2400" dirty="0">
                          <a:solidFill>
                            <a:srgbClr val="FF0000"/>
                          </a:solidFill>
                          <a:latin typeface="Amatic SC" panose="00000500000000000000" pitchFamily="2" charset="-79"/>
                          <a:cs typeface="Amatic SC" panose="00000500000000000000" pitchFamily="2" charset="-79"/>
                        </a:rPr>
                        <a:t>- </a:t>
                      </a:r>
                      <a:r>
                        <a:rPr lang="en-US" sz="2400" dirty="0">
                          <a:solidFill>
                            <a:schemeClr val="bg1">
                              <a:lumMod val="50000"/>
                            </a:schemeClr>
                          </a:solidFill>
                          <a:latin typeface="Amatic SC" panose="00000500000000000000" pitchFamily="2" charset="-79"/>
                          <a:cs typeface="Amatic SC" panose="00000500000000000000" pitchFamily="2" charset="-79"/>
                        </a:rPr>
                        <a:t>Holistic / best fit Judgement! </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Early Learning Goals </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88791">
                <a:tc>
                  <a:txBody>
                    <a:bodyPr/>
                    <a:lstStyle/>
                    <a:p>
                      <a:pPr algn="ctr"/>
                      <a:r>
                        <a:rPr lang="en-US" sz="1400" b="1" dirty="0">
                          <a:latin typeface="Amatic SC" panose="00000500000000000000" pitchFamily="2" charset="-79"/>
                          <a:cs typeface="Amatic SC" panose="00000500000000000000" pitchFamily="2" charset="-79"/>
                        </a:rPr>
                        <a:t>Communication and Language </a:t>
                      </a:r>
                      <a:endParaRPr lang="en-GB" sz="1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1400" b="1" dirty="0">
                          <a:latin typeface="Amatic SC" panose="00000500000000000000" pitchFamily="2" charset="-79"/>
                          <a:cs typeface="Amatic SC" panose="00000500000000000000" pitchFamily="2" charset="-79"/>
                        </a:rPr>
                        <a:t>Personal, social, emotional 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Physical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400" b="1" dirty="0">
                          <a:latin typeface="Amatic SC" panose="00000500000000000000" pitchFamily="2" charset="-79"/>
                          <a:cs typeface="Amatic SC" panose="00000500000000000000" pitchFamily="2" charset="-79"/>
                        </a:rPr>
                        <a:t>Literacy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smtClean="0">
                          <a:latin typeface="Amatic SC" panose="00000500000000000000" pitchFamily="2" charset="-79"/>
                          <a:cs typeface="Amatic SC" panose="00000500000000000000" pitchFamily="2" charset="-79"/>
                        </a:rPr>
                        <a:t>Math's </a:t>
                      </a:r>
                      <a:endParaRPr lang="en-US" sz="1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400" b="1" dirty="0">
                          <a:latin typeface="Amatic SC" panose="00000500000000000000" pitchFamily="2" charset="-79"/>
                          <a:cs typeface="Amatic SC" panose="00000500000000000000" pitchFamily="2" charset="-79"/>
                        </a:rPr>
                        <a:t>Understanding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Expressive arts and design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0">
                <a:tc>
                  <a:txBody>
                    <a:bodyPr/>
                    <a:lstStyle/>
                    <a:p>
                      <a:pPr algn="ctr"/>
                      <a:r>
                        <a:rPr lang="en-GB" sz="700" b="0" dirty="0" smtClean="0">
                          <a:latin typeface="+mn-lt"/>
                          <a:cs typeface="Amatic SC" panose="00000500000000000000" pitchFamily="2" charset="-79"/>
                        </a:rPr>
                        <a:t>Enjoys listening to longer stories &amp; can remember much of what happens. </a:t>
                      </a:r>
                    </a:p>
                    <a:p>
                      <a:pPr algn="ctr"/>
                      <a:r>
                        <a:rPr lang="en-GB" sz="700" b="0" dirty="0" smtClean="0">
                          <a:latin typeface="+mn-lt"/>
                          <a:cs typeface="Amatic SC" panose="00000500000000000000" pitchFamily="2" charset="-79"/>
                        </a:rPr>
                        <a:t>Can find it difficult to pay attention to more than one thing at a time.</a:t>
                      </a:r>
                    </a:p>
                    <a:p>
                      <a:pPr algn="ctr"/>
                      <a:r>
                        <a:rPr lang="en-GB" sz="700" b="0" dirty="0" smtClean="0">
                          <a:latin typeface="+mn-lt"/>
                          <a:cs typeface="Amatic SC" panose="00000500000000000000" pitchFamily="2" charset="-79"/>
                        </a:rPr>
                        <a:t> Uses a wider range of vocabulary. Understand a question or instruction that has two parts, such as “Get your coat &amp; wait at the door”. </a:t>
                      </a:r>
                    </a:p>
                    <a:p>
                      <a:pPr algn="ctr"/>
                      <a:r>
                        <a:rPr lang="en-GB" sz="700" b="0" dirty="0" smtClean="0">
                          <a:latin typeface="+mn-lt"/>
                          <a:cs typeface="Amatic SC" panose="00000500000000000000" pitchFamily="2" charset="-79"/>
                        </a:rPr>
                        <a:t>Understand ‘why’ questions, like: “Why do you think the caterpillar got so fat?” Sing a large repertoire of songs. </a:t>
                      </a:r>
                    </a:p>
                    <a:p>
                      <a:pPr algn="ctr"/>
                      <a:r>
                        <a:rPr lang="en-GB" sz="700" b="0" dirty="0" smtClean="0">
                          <a:latin typeface="+mn-lt"/>
                          <a:cs typeface="Amatic SC" panose="00000500000000000000" pitchFamily="2" charset="-79"/>
                        </a:rPr>
                        <a:t>Know many rhymes, be able to talk about familiar books, &amp; be able to tell a long story. </a:t>
                      </a:r>
                    </a:p>
                    <a:p>
                      <a:pPr algn="ctr"/>
                      <a:r>
                        <a:rPr lang="en-GB" sz="700" b="0" dirty="0" smtClean="0">
                          <a:latin typeface="+mn-lt"/>
                          <a:cs typeface="Amatic SC" panose="00000500000000000000" pitchFamily="2" charset="-79"/>
                        </a:rPr>
                        <a:t>Develop their communication but may continue to have problems with irregular tenses &amp; plurals, such as ‘runned’ for ‘ran’, ‘swimmed’ for ‘swam’. </a:t>
                      </a:r>
                    </a:p>
                    <a:p>
                      <a:pPr algn="ctr"/>
                      <a:r>
                        <a:rPr lang="en-GB" sz="700" b="0" dirty="0" smtClean="0">
                          <a:latin typeface="+mn-lt"/>
                          <a:cs typeface="Amatic SC" panose="00000500000000000000" pitchFamily="2" charset="-79"/>
                        </a:rPr>
                        <a:t>May have problems saying: some sounds: r, j, th, ch &amp; sh – multisyllabic words such as ‘pterodactyl’, ‘planetarium’ or ‘hippopotamus’.</a:t>
                      </a:r>
                    </a:p>
                    <a:p>
                      <a:pPr algn="ctr"/>
                      <a:r>
                        <a:rPr lang="en-GB" sz="700" b="0" dirty="0" smtClean="0">
                          <a:latin typeface="+mn-lt"/>
                          <a:cs typeface="Amatic SC" panose="00000500000000000000" pitchFamily="2" charset="-79"/>
                        </a:rPr>
                        <a:t> Use longer sentences of four to six words. </a:t>
                      </a:r>
                    </a:p>
                    <a:p>
                      <a:pPr algn="ctr"/>
                      <a:r>
                        <a:rPr lang="en-GB" sz="700" b="0" dirty="0" smtClean="0">
                          <a:latin typeface="+mn-lt"/>
                          <a:cs typeface="Amatic SC" panose="00000500000000000000" pitchFamily="2" charset="-79"/>
                        </a:rPr>
                        <a:t>Be able to express a point of view &amp; to debate when they disagree with an adult/friend, using words as well as actions. </a:t>
                      </a:r>
                    </a:p>
                    <a:p>
                      <a:pPr algn="ctr"/>
                      <a:r>
                        <a:rPr lang="en-GB" sz="700" b="0" dirty="0" smtClean="0">
                          <a:latin typeface="+mn-lt"/>
                          <a:cs typeface="Amatic SC" panose="00000500000000000000" pitchFamily="2" charset="-79"/>
                        </a:rPr>
                        <a:t>Can start a conversation with an adult/friend &amp; continue it for many turns.</a:t>
                      </a:r>
                    </a:p>
                    <a:p>
                      <a:pPr algn="ctr"/>
                      <a:r>
                        <a:rPr lang="en-GB" sz="700" b="0" dirty="0" smtClean="0">
                          <a:latin typeface="+mn-lt"/>
                          <a:cs typeface="Amatic SC" panose="00000500000000000000" pitchFamily="2" charset="-79"/>
                        </a:rPr>
                        <a:t> Use talk to organise themselves &amp; their play: “Let’s go on a bus… you sit there… I’ll be the driver.”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GB" sz="700" dirty="0" smtClean="0">
                          <a:solidFill>
                            <a:schemeClr val="tx1"/>
                          </a:solidFill>
                          <a:latin typeface="+mn-lt"/>
                        </a:rPr>
                        <a:t>Select &amp; use activities &amp; resources, with help when needed. This helps them to achieve a goal they have chosen, or one which is suggested to them. </a:t>
                      </a:r>
                    </a:p>
                    <a:p>
                      <a:pPr algn="ctr"/>
                      <a:r>
                        <a:rPr lang="en-GB" sz="700" dirty="0" smtClean="0">
                          <a:solidFill>
                            <a:schemeClr val="tx1"/>
                          </a:solidFill>
                          <a:latin typeface="+mn-lt"/>
                        </a:rPr>
                        <a:t>Develop their sense of responsibility &amp; membership of a community. </a:t>
                      </a:r>
                    </a:p>
                    <a:p>
                      <a:pPr algn="ctr"/>
                      <a:r>
                        <a:rPr lang="en-GB" sz="700" dirty="0" smtClean="0">
                          <a:solidFill>
                            <a:schemeClr val="tx1"/>
                          </a:solidFill>
                          <a:latin typeface="+mn-lt"/>
                        </a:rPr>
                        <a:t>Become more outgoing with unfamiliar people, in the safe context of their setting. </a:t>
                      </a:r>
                    </a:p>
                    <a:p>
                      <a:pPr algn="ctr"/>
                      <a:r>
                        <a:rPr lang="en-GB" sz="700" dirty="0" smtClean="0">
                          <a:solidFill>
                            <a:schemeClr val="tx1"/>
                          </a:solidFill>
                          <a:latin typeface="+mn-lt"/>
                        </a:rPr>
                        <a:t>Show more confidence in new social situations. </a:t>
                      </a:r>
                    </a:p>
                    <a:p>
                      <a:pPr algn="ctr"/>
                      <a:r>
                        <a:rPr lang="en-GB" sz="700" dirty="0" smtClean="0">
                          <a:solidFill>
                            <a:schemeClr val="tx1"/>
                          </a:solidFill>
                          <a:latin typeface="+mn-lt"/>
                        </a:rPr>
                        <a:t>Play with one or more other children, extending &amp; elaborating play ideas. Help to find solutions to conflicts &amp; rivalries. For example, accepting that not everyone can be Spider-Man in the game, &amp; suggesting other ideas. Increasingly follow rules, understanding why they are important. </a:t>
                      </a:r>
                    </a:p>
                    <a:p>
                      <a:pPr algn="ctr"/>
                      <a:r>
                        <a:rPr lang="en-GB" sz="700" dirty="0" smtClean="0">
                          <a:solidFill>
                            <a:schemeClr val="tx1"/>
                          </a:solidFill>
                          <a:latin typeface="+mn-lt"/>
                        </a:rPr>
                        <a:t>Do not always need an adult to remind them of a rule. </a:t>
                      </a:r>
                    </a:p>
                    <a:p>
                      <a:pPr algn="ctr"/>
                      <a:r>
                        <a:rPr lang="en-GB" sz="700" dirty="0" smtClean="0">
                          <a:solidFill>
                            <a:schemeClr val="tx1"/>
                          </a:solidFill>
                          <a:latin typeface="+mn-lt"/>
                        </a:rPr>
                        <a:t>Develop appropriate ways of being assertive. </a:t>
                      </a:r>
                    </a:p>
                    <a:p>
                      <a:pPr algn="ctr"/>
                      <a:r>
                        <a:rPr lang="en-GB" sz="700" dirty="0" smtClean="0">
                          <a:solidFill>
                            <a:schemeClr val="tx1"/>
                          </a:solidFill>
                          <a:latin typeface="+mn-lt"/>
                        </a:rPr>
                        <a:t>Talk with others to solve conflicts.</a:t>
                      </a:r>
                    </a:p>
                    <a:p>
                      <a:pPr algn="ctr"/>
                      <a:r>
                        <a:rPr lang="en-GB" sz="700" dirty="0" smtClean="0">
                          <a:solidFill>
                            <a:schemeClr val="tx1"/>
                          </a:solidFill>
                          <a:latin typeface="+mn-lt"/>
                        </a:rPr>
                        <a:t> Talk about their feelings using words like ‘happy’, ‘sad’, ‘angry’ or ‘worried’. Begin to understand how others might be feeling. </a:t>
                      </a:r>
                    </a:p>
                    <a:p>
                      <a:pPr algn="ct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700" dirty="0" smtClean="0">
                          <a:solidFill>
                            <a:schemeClr val="tx1"/>
                          </a:solidFill>
                          <a:latin typeface="+mn-lt"/>
                        </a:rPr>
                        <a:t>Continue to development their movement, balancing, riding (scooters, trikes &amp; bikes) &amp; basic skills. Go up steps and stairs, or climb up apparatus, using alternate feet. Skip, hop, stand on one leg &amp; hold a pose for a game like musical statues. Use large-muscle movements to wave flags &amp; streamers, paint &amp; make marks. Start taking part in some group activities which they make up for themselves, or in teams. Are increasingly able to use &amp; remember sequences &amp; patterns of movements which are related to music &amp; rhythm. Match their developing physical skills to tasks &amp; activities in the setting. For example, try to decide whether to crawl, walk/run across a plank, depending on its length &amp; width. Choose the right resources to carry out their own plan. For example, choose a spade to enlarge a small hole they dug with a trowel. Collaborate with others to manage large items, such as moving a long plank safely, carrying large hollow blocks. Use one-handed tools &amp; equipment, for example, making snips in paper with scissors. Use a comfortable grip with good control when holding pens &amp; pencils. Start to eat independently &amp; learning how to use a knife &amp; fork. Show a preference for a dominant hand. Be increasingly independent as they get dressed &amp; undressed, for example putting coats on &amp; doing up zips. Be increasingly independent in meeting their own care needs, e.g. brushing teeth, using the toilet, washing &amp; drying their hands thoroughly. Make healthy choices about food, drink, activity &amp; tooth brushing.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700" dirty="0" smtClean="0">
                          <a:solidFill>
                            <a:schemeClr val="tx1"/>
                          </a:solidFill>
                          <a:latin typeface="+mn-lt"/>
                        </a:rPr>
                        <a:t>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700" dirty="0" smtClean="0">
                          <a:solidFill>
                            <a:schemeClr val="tx1"/>
                          </a:solidFill>
                          <a:latin typeface="+mn-lt"/>
                        </a:rPr>
                        <a:t>Understand the five key concepts about print:  - Print has meaning, the names of the different parts of a book - Print can have different purposes - Page sequencing, we read English text from left to right &amp; from top to bottom. Develop their phonological awareness, so that they can:  - Spot &amp; suggest rhymes -  Count or clap syllables in a word - Recognise words with the same initial sound, such as money &amp; mother. Engage in extended conversations about stories, learning new vocabulary. Use some of their print and letter knowledge in their early writing. For example: writing a pretend shopping list that starts at the top of the page; write ‘m’ for mummy. Write some or all of their name. Write some letters accurately</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7000"/>
                        </a:lnSpc>
                        <a:spcAft>
                          <a:spcPts val="800"/>
                        </a:spcAft>
                      </a:pPr>
                      <a:r>
                        <a:rPr lang="en-GB" sz="700" dirty="0" smtClean="0">
                          <a:solidFill>
                            <a:schemeClr val="tx1"/>
                          </a:solidFill>
                          <a:latin typeface="+mn-lt"/>
                        </a:rPr>
                        <a:t>Fast recognition of up to 3 objects, without having to count them individually (subitising). Recite numbers past 5. Say one number for each item in order: 1, 2, 3, 4, 5. Know that the last number reached when counting a small set of objects tells you how many there are in total (cardinal principle). Show ‘finger numbers’ up to 5. Link numerals &amp; amounts: for example, showing the right number of objects to match the numeral, up to 5. Experiment with their own symbols &amp; marks as well as numerals. Solve real world mathematical problems with numbers up to 5. Compare quantities using language: ‘more than’, ‘fewer than’. Talk about &amp; explore 2D and 3D shapes (for example, circles, rectangles, triangles &amp; cuboids) using informal &amp; mathematical language: ‘sides’, ‘corners’, ‘straight’, ‘flat’, ‘round’. Understand position through words alone – for example, “The bag is under the table,” – with no pointing. Describe a familiar route. Discuss routes and locations, using words like ‘in front of’ &amp; ‘behind’. Make comparisons between objects relating to size, length, weight &amp; capacity. Select shapes appropriately: flat surfaces for building, a triangular prism for a roof etc. Combine shapes to make new ones – an arch, a bigger triangle etc. Talk about &amp; identifies the patterns around them. For example: stripes on clothes, designs on rugs &amp; wallpaper. Use informal language like ‘pointy’, ‘spotty’, ‘blobs’ etc. Extend &amp; create ABAB patterns – stick, leaf, stick, leaf. Notice &amp; correct an error in a repeating pattern. Begin to describe a sequence of events, real or fictional, using words such as ‘first’, ‘then’…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GB" sz="700" dirty="0" smtClean="0">
                          <a:solidFill>
                            <a:schemeClr val="tx1"/>
                          </a:solidFill>
                          <a:latin typeface="+mn-lt"/>
                        </a:rPr>
                        <a:t>all their senses in hands-on exploration of natural materials. Explore collections of materials with similar and/or different properties. Talk about what they see, using a wide vocabulary. Begin to make sense of their own life-story and family’s history. Show interest in different occupations. Explore how things work. Plant seeds &amp; care for growing plants. Understand the key features of the life cycle of a plant &amp; an animal. Begin to understand the need to respect &amp; care for the natural environment and all living things. Explore &amp; talk about different forces they can feel. Talk about the difference between materials &amp; changes they notice. Continue to develop positive attitudes about the differences between people. Know that there are different countries in the world &amp; talk about the differences they have experiences or seen in photos.</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GB" sz="700" dirty="0" smtClean="0">
                          <a:solidFill>
                            <a:schemeClr val="tx1"/>
                          </a:solidFill>
                          <a:latin typeface="+mn-lt"/>
                        </a:rPr>
                        <a:t>Taking part in simple pretend play using an object to represent something else even though they are not similar. Begin to develop complex stories using small world equipment like animal sets, dolls &amp; dolls houses etc. Make imaginative &amp; complex ‘small worlds’ with blocks &amp; construction kits, such as a city with different buildings &amp; a park. Explore different materials freely, in order to develop their ideas about how to use them &amp; what to make. Develop their own ideas &amp; then decide which materials to use to express them. Join different materials &amp; explore different textures. Create closed shapes with continuous lines, &amp; begin to use these shapes to represent objects. Draw with increasing complexity &amp; detail, such as representing a face with a circle &amp; including details. Use drawing to represent ideas like movement or loud noises. Show different emotions in their drawings &amp; paintings, like happiness, sadness, fear etc. Explore colour &amp; colour-mixing. Listen with increased attention to sounds. Respond to what they have heard, expressing their thoughts &amp; feelings. Remember &amp; sing entire songs. Sing the pitch of a tone sung by another person (‘pitch match’). Sing the melodic shape (moving melody, such as up &amp; down, down &amp; up) of familiar songs. Create their own songs, or improvise a song around one they know. Play instruments with increasing control to express their feelings &amp; ideas.</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pic>
        <p:nvPicPr>
          <p:cNvPr id="5" name="Picture 4">
            <a:extLst>
              <a:ext uri="{FF2B5EF4-FFF2-40B4-BE49-F238E27FC236}">
                <a16:creationId xmlns:a16="http://schemas.microsoft.com/office/drawing/2014/main" id="{20E47392-370A-4989-B303-86ED92B4CA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97730">
            <a:off x="3419419" y="179179"/>
            <a:ext cx="668437" cy="204833"/>
          </a:xfrm>
          <a:prstGeom prst="rect">
            <a:avLst/>
          </a:prstGeom>
        </p:spPr>
      </p:pic>
    </p:spTree>
    <p:extLst>
      <p:ext uri="{BB962C8B-B14F-4D97-AF65-F5344CB8AC3E}">
        <p14:creationId xmlns:p14="http://schemas.microsoft.com/office/powerpoint/2010/main" val="1979124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48B223E1060A49ACE325325DDF8D16" ma:contentTypeVersion="16" ma:contentTypeDescription="Create a new document." ma:contentTypeScope="" ma:versionID="07a19e870ca48f988fabec59fc7d243d">
  <xsd:schema xmlns:xsd="http://www.w3.org/2001/XMLSchema" xmlns:xs="http://www.w3.org/2001/XMLSchema" xmlns:p="http://schemas.microsoft.com/office/2006/metadata/properties" xmlns:ns2="651f9d9d-4666-4850-add7-21cf677d127b" xmlns:ns3="2cf7e183-f603-4ae7-aae7-1a497c7dff59" targetNamespace="http://schemas.microsoft.com/office/2006/metadata/properties" ma:root="true" ma:fieldsID="4656ad929d4cd07639a6782913d5b52d" ns2:_="" ns3:_="">
    <xsd:import namespace="651f9d9d-4666-4850-add7-21cf677d127b"/>
    <xsd:import namespace="2cf7e183-f603-4ae7-aae7-1a497c7dff5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SearchProperties"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f9d9d-4666-4850-add7-21cf677d12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f0d90e9a-5348-475f-87c0-8a705e0c44f6"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f7e183-f603-4ae7-aae7-1a497c7dff5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f9569d1-8aa1-421f-8090-429668021b34}" ma:internalName="TaxCatchAll" ma:showField="CatchAllData" ma:web="2cf7e183-f603-4ae7-aae7-1a497c7dff5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cf7e183-f603-4ae7-aae7-1a497c7dff59" xsi:nil="true"/>
    <lcf76f155ced4ddcb4097134ff3c332f xmlns="651f9d9d-4666-4850-add7-21cf677d127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2CB018-F96F-46A5-9DF6-0088D89432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f9d9d-4666-4850-add7-21cf677d127b"/>
    <ds:schemaRef ds:uri="2cf7e183-f603-4ae7-aae7-1a497c7dff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855BE5-3644-46F9-9072-905914D6D78F}">
  <ds:schemaRefs>
    <ds:schemaRef ds:uri="http://schemas.microsoft.com/office/2006/documentManagement/types"/>
    <ds:schemaRef ds:uri="http://purl.org/dc/dcmitype/"/>
    <ds:schemaRef ds:uri="http://purl.org/dc/elements/1.1/"/>
    <ds:schemaRef ds:uri="2cf7e183-f603-4ae7-aae7-1a497c7dff59"/>
    <ds:schemaRef ds:uri="http://www.w3.org/XML/1998/namespace"/>
    <ds:schemaRef ds:uri="http://schemas.microsoft.com/office/infopath/2007/PartnerControls"/>
    <ds:schemaRef ds:uri="http://purl.org/dc/terms/"/>
    <ds:schemaRef ds:uri="http://schemas.microsoft.com/office/2006/metadata/properties"/>
    <ds:schemaRef ds:uri="http://schemas.openxmlformats.org/package/2006/metadata/core-properties"/>
    <ds:schemaRef ds:uri="651f9d9d-4666-4850-add7-21cf677d127b"/>
  </ds:schemaRefs>
</ds:datastoreItem>
</file>

<file path=customXml/itemProps3.xml><?xml version="1.0" encoding="utf-8"?>
<ds:datastoreItem xmlns:ds="http://schemas.openxmlformats.org/officeDocument/2006/customXml" ds:itemID="{09657E54-FC6D-4918-BA43-54163F68AE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15545</TotalTime>
  <Words>8579</Words>
  <Application>Microsoft Office PowerPoint</Application>
  <PresentationFormat>Widescreen</PresentationFormat>
  <Paragraphs>942</Paragraphs>
  <Slides>13</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Arial</vt:lpstr>
      <vt:lpstr>Calibri Light</vt:lpstr>
      <vt:lpstr>Calibri</vt:lpstr>
      <vt:lpstr>Adler</vt:lpstr>
      <vt:lpstr>Wingdings</vt:lpstr>
      <vt:lpstr>Amatic SC</vt:lpstr>
      <vt:lpstr>RM Typerighter old</vt:lpstr>
      <vt:lpstr>Times New Roman</vt:lpstr>
      <vt:lpstr>Acumin Pro</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nursery Long Term Plan 26-27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Underwood (Avanti Gardens)</dc:creator>
  <cp:lastModifiedBy>Miss F Wolstencroft</cp:lastModifiedBy>
  <cp:revision>268</cp:revision>
  <cp:lastPrinted>2021-07-20T12:32:37Z</cp:lastPrinted>
  <dcterms:created xsi:type="dcterms:W3CDTF">2021-06-03T07:59:39Z</dcterms:created>
  <dcterms:modified xsi:type="dcterms:W3CDTF">2026-07-13T17:31:23Z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0x0101007F48B223E1060A49ACE325325DDF8D16</vt:lpwstr>
  </property>
</Properties>
</file>