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4"/>
  </p:sldMasterIdLst>
  <p:notesMasterIdLst>
    <p:notesMasterId r:id="rId21"/>
  </p:notesMasterIdLst>
  <p:sldIdLst>
    <p:sldId id="256" r:id="rId5"/>
    <p:sldId id="257" r:id="rId6"/>
    <p:sldId id="258" r:id="rId7"/>
    <p:sldId id="259" r:id="rId8"/>
    <p:sldId id="260" r:id="rId9"/>
    <p:sldId id="268" r:id="rId10"/>
    <p:sldId id="261" r:id="rId11"/>
    <p:sldId id="262" r:id="rId12"/>
    <p:sldId id="269" r:id="rId13"/>
    <p:sldId id="263" r:id="rId14"/>
    <p:sldId id="270" r:id="rId15"/>
    <p:sldId id="271" r:id="rId16"/>
    <p:sldId id="272" r:id="rId17"/>
    <p:sldId id="264" r:id="rId18"/>
    <p:sldId id="265" r:id="rId19"/>
    <p:sldId id="267" r:id="rId20"/>
  </p:sldIdLst>
  <p:sldSz cx="12192000" cy="6858000"/>
  <p:notesSz cx="6799263" cy="9929813"/>
  <p:embeddedFontLst>
    <p:embeddedFont>
      <p:font typeface="Adler" panose="020B0604020202020204"/>
      <p:regular r:id="rId22"/>
    </p:embeddedFont>
    <p:embeddedFont>
      <p:font typeface="Amatic SC" panose="00000500000000000000" pitchFamily="2" charset="-79"/>
      <p:regular r:id="rId23"/>
      <p:bold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E1FFFF"/>
    <a:srgbClr val="FFEFFF"/>
    <a:srgbClr val="E6E5FB"/>
    <a:srgbClr val="CCFFFF"/>
    <a:srgbClr val="FFCC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EC45A7-8416-44FA-9412-62C6D566DA28}" v="38" dt="2025-09-08T16:06:43.8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62" autoAdjust="0"/>
    <p:restoredTop sz="90469" autoAdjust="0"/>
  </p:normalViewPr>
  <p:slideViewPr>
    <p:cSldViewPr snapToGrid="0">
      <p:cViewPr varScale="1">
        <p:scale>
          <a:sx n="74" d="100"/>
          <a:sy n="74" d="100"/>
        </p:scale>
        <p:origin x="1380" y="90"/>
      </p:cViewPr>
      <p:guideLst>
        <p:guide orient="horz" pos="2160"/>
        <p:guide pos="3840"/>
      </p:guideLst>
    </p:cSldViewPr>
  </p:slideViewPr>
  <p:notesTextViewPr>
    <p:cViewPr>
      <p:scale>
        <a:sx n="1" d="1"/>
        <a:sy n="1" d="1"/>
      </p:scale>
      <p:origin x="0" y="0"/>
    </p:cViewPr>
  </p:notesTextViewPr>
  <p:sorterViewPr>
    <p:cViewPr>
      <p:scale>
        <a:sx n="180" d="100"/>
        <a:sy n="1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3.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2.fntdata"/><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1.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G O'Neill" userId="S::gemma.oneill@stsebastiansprimary.co.uk::a3534f9f-f5c7-4d0d-a39d-695ca743b1aa" providerId="AD" clId="Web-{72EC45A7-8416-44FA-9412-62C6D566DA28}"/>
    <pc:docChg chg="modSld">
      <pc:chgData name="Mrs G O'Neill" userId="S::gemma.oneill@stsebastiansprimary.co.uk::a3534f9f-f5c7-4d0d-a39d-695ca743b1aa" providerId="AD" clId="Web-{72EC45A7-8416-44FA-9412-62C6D566DA28}" dt="2025-09-08T16:06:34.490" v="35"/>
      <pc:docMkLst>
        <pc:docMk/>
      </pc:docMkLst>
      <pc:sldChg chg="modSp">
        <pc:chgData name="Mrs G O'Neill" userId="S::gemma.oneill@stsebastiansprimary.co.uk::a3534f9f-f5c7-4d0d-a39d-695ca743b1aa" providerId="AD" clId="Web-{72EC45A7-8416-44FA-9412-62C6D566DA28}" dt="2025-09-08T16:06:34.490" v="35"/>
        <pc:sldMkLst>
          <pc:docMk/>
          <pc:sldMk cId="727286170" sldId="272"/>
        </pc:sldMkLst>
        <pc:graphicFrameChg chg="mod modGraphic">
          <ac:chgData name="Mrs G O'Neill" userId="S::gemma.oneill@stsebastiansprimary.co.uk::a3534f9f-f5c7-4d0d-a39d-695ca743b1aa" providerId="AD" clId="Web-{72EC45A7-8416-44FA-9412-62C6D566DA28}" dt="2025-09-08T16:06:34.490" v="35"/>
          <ac:graphicFrameMkLst>
            <pc:docMk/>
            <pc:sldMk cId="727286170" sldId="272"/>
            <ac:graphicFrameMk id="3" creationId="{C309D6EC-D8CA-42E0-9877-E82797564D7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1976DE5F-DF04-4F27-A344-93FB2E432C72}" type="datetimeFigureOut">
              <a:rPr lang="en-GB" smtClean="0"/>
              <a:pPr/>
              <a:t>08/09/2025</a:t>
            </a:fld>
            <a:endParaRPr lang="en-GB"/>
          </a:p>
        </p:txBody>
      </p:sp>
      <p:sp>
        <p:nvSpPr>
          <p:cNvPr id="4" name="Slide Image Placeholder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4FEE44C5-FA99-4680-9B86-B28965A57CB9}" type="slidenum">
              <a:rPr lang="en-GB" smtClean="0"/>
              <a:pPr/>
              <a:t>‹#›</a:t>
            </a:fld>
            <a:endParaRPr lang="en-GB"/>
          </a:p>
        </p:txBody>
      </p:sp>
    </p:spTree>
    <p:extLst>
      <p:ext uri="{BB962C8B-B14F-4D97-AF65-F5344CB8AC3E}">
        <p14:creationId xmlns:p14="http://schemas.microsoft.com/office/powerpoint/2010/main" val="63777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EE44C5-FA99-4680-9B86-B28965A57CB9}" type="slidenum">
              <a:rPr lang="en-GB" smtClean="0"/>
              <a:pPr/>
              <a:t>2</a:t>
            </a:fld>
            <a:endParaRPr lang="en-GB"/>
          </a:p>
        </p:txBody>
      </p:sp>
    </p:spTree>
    <p:extLst>
      <p:ext uri="{BB962C8B-B14F-4D97-AF65-F5344CB8AC3E}">
        <p14:creationId xmlns:p14="http://schemas.microsoft.com/office/powerpoint/2010/main" val="3159169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EE44C5-FA99-4680-9B86-B28965A57CB9}" type="slidenum">
              <a:rPr lang="en-GB" smtClean="0"/>
              <a:pPr/>
              <a:t>5</a:t>
            </a:fld>
            <a:endParaRPr lang="en-GB"/>
          </a:p>
        </p:txBody>
      </p:sp>
    </p:spTree>
    <p:extLst>
      <p:ext uri="{BB962C8B-B14F-4D97-AF65-F5344CB8AC3E}">
        <p14:creationId xmlns:p14="http://schemas.microsoft.com/office/powerpoint/2010/main" val="2290762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EE44C5-FA99-4680-9B86-B28965A57CB9}" type="slidenum">
              <a:rPr lang="en-GB" smtClean="0"/>
              <a:pPr/>
              <a:t>6</a:t>
            </a:fld>
            <a:endParaRPr lang="en-GB"/>
          </a:p>
        </p:txBody>
      </p:sp>
    </p:spTree>
    <p:extLst>
      <p:ext uri="{BB962C8B-B14F-4D97-AF65-F5344CB8AC3E}">
        <p14:creationId xmlns:p14="http://schemas.microsoft.com/office/powerpoint/2010/main" val="1784133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D2F32-7798-4564-8282-CAE11DB41B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07FADDA-4B94-4A2E-88D3-B6613E9EC8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D899993-D5C4-4B50-B5A5-730EB644A32E}"/>
              </a:ext>
            </a:extLst>
          </p:cNvPr>
          <p:cNvSpPr>
            <a:spLocks noGrp="1"/>
          </p:cNvSpPr>
          <p:nvPr>
            <p:ph type="dt" sz="half" idx="10"/>
          </p:nvPr>
        </p:nvSpPr>
        <p:spPr/>
        <p:txBody>
          <a:bodyPr/>
          <a:lstStyle/>
          <a:p>
            <a:fld id="{CDC55D41-4AB0-4312-A420-B20A1BDF5A76}" type="datetimeFigureOut">
              <a:rPr lang="en-GB" smtClean="0"/>
              <a:pPr/>
              <a:t>08/09/2025</a:t>
            </a:fld>
            <a:endParaRPr lang="en-GB"/>
          </a:p>
        </p:txBody>
      </p:sp>
      <p:sp>
        <p:nvSpPr>
          <p:cNvPr id="5" name="Footer Placeholder 4">
            <a:extLst>
              <a:ext uri="{FF2B5EF4-FFF2-40B4-BE49-F238E27FC236}">
                <a16:creationId xmlns:a16="http://schemas.microsoft.com/office/drawing/2014/main" id="{B9F30A0B-5D12-454A-BA41-C1BF4AAFC2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165155-854B-4718-BE7A-D5248F348195}"/>
              </a:ext>
            </a:extLst>
          </p:cNvPr>
          <p:cNvSpPr>
            <a:spLocks noGrp="1"/>
          </p:cNvSpPr>
          <p:nvPr>
            <p:ph type="sldNum" sz="quarter" idx="12"/>
          </p:nvPr>
        </p:nvSpPr>
        <p:spPr/>
        <p:txBody>
          <a:bodyPr/>
          <a:lstStyle/>
          <a:p>
            <a:fld id="{42094630-06F6-4001-8D85-14896106F147}" type="slidenum">
              <a:rPr lang="en-GB" smtClean="0"/>
              <a:pPr/>
              <a:t>‹#›</a:t>
            </a:fld>
            <a:endParaRPr lang="en-GB"/>
          </a:p>
        </p:txBody>
      </p:sp>
    </p:spTree>
    <p:extLst>
      <p:ext uri="{BB962C8B-B14F-4D97-AF65-F5344CB8AC3E}">
        <p14:creationId xmlns:p14="http://schemas.microsoft.com/office/powerpoint/2010/main" val="354944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71855-7101-46C1-9608-C11FD928FEB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DF746A-1AB9-44D6-91C2-4E1D3687A8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0BE011-5903-490B-A6BB-4B7649794106}"/>
              </a:ext>
            </a:extLst>
          </p:cNvPr>
          <p:cNvSpPr>
            <a:spLocks noGrp="1"/>
          </p:cNvSpPr>
          <p:nvPr>
            <p:ph type="dt" sz="half" idx="10"/>
          </p:nvPr>
        </p:nvSpPr>
        <p:spPr/>
        <p:txBody>
          <a:bodyPr/>
          <a:lstStyle/>
          <a:p>
            <a:fld id="{CDC55D41-4AB0-4312-A420-B20A1BDF5A76}" type="datetimeFigureOut">
              <a:rPr lang="en-GB" smtClean="0"/>
              <a:pPr/>
              <a:t>08/09/2025</a:t>
            </a:fld>
            <a:endParaRPr lang="en-GB"/>
          </a:p>
        </p:txBody>
      </p:sp>
      <p:sp>
        <p:nvSpPr>
          <p:cNvPr id="5" name="Footer Placeholder 4">
            <a:extLst>
              <a:ext uri="{FF2B5EF4-FFF2-40B4-BE49-F238E27FC236}">
                <a16:creationId xmlns:a16="http://schemas.microsoft.com/office/drawing/2014/main" id="{9512082B-37B0-4E5A-9D06-029444C706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C7AA1B-FE0D-4371-B5E5-C3DF0BDB8421}"/>
              </a:ext>
            </a:extLst>
          </p:cNvPr>
          <p:cNvSpPr>
            <a:spLocks noGrp="1"/>
          </p:cNvSpPr>
          <p:nvPr>
            <p:ph type="sldNum" sz="quarter" idx="12"/>
          </p:nvPr>
        </p:nvSpPr>
        <p:spPr/>
        <p:txBody>
          <a:bodyPr/>
          <a:lstStyle/>
          <a:p>
            <a:fld id="{42094630-06F6-4001-8D85-14896106F147}" type="slidenum">
              <a:rPr lang="en-GB" smtClean="0"/>
              <a:pPr/>
              <a:t>‹#›</a:t>
            </a:fld>
            <a:endParaRPr lang="en-GB"/>
          </a:p>
        </p:txBody>
      </p:sp>
    </p:spTree>
    <p:extLst>
      <p:ext uri="{BB962C8B-B14F-4D97-AF65-F5344CB8AC3E}">
        <p14:creationId xmlns:p14="http://schemas.microsoft.com/office/powerpoint/2010/main" val="4113352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8D34B2-98C7-49C8-89D4-2CFFA92890E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3B59C2-E893-4D04-BE77-20443A9249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C2D4FD-8342-49A1-8FF9-E2EB2145CE83}"/>
              </a:ext>
            </a:extLst>
          </p:cNvPr>
          <p:cNvSpPr>
            <a:spLocks noGrp="1"/>
          </p:cNvSpPr>
          <p:nvPr>
            <p:ph type="dt" sz="half" idx="10"/>
          </p:nvPr>
        </p:nvSpPr>
        <p:spPr/>
        <p:txBody>
          <a:bodyPr/>
          <a:lstStyle/>
          <a:p>
            <a:fld id="{CDC55D41-4AB0-4312-A420-B20A1BDF5A76}" type="datetimeFigureOut">
              <a:rPr lang="en-GB" smtClean="0"/>
              <a:pPr/>
              <a:t>08/09/2025</a:t>
            </a:fld>
            <a:endParaRPr lang="en-GB"/>
          </a:p>
        </p:txBody>
      </p:sp>
      <p:sp>
        <p:nvSpPr>
          <p:cNvPr id="5" name="Footer Placeholder 4">
            <a:extLst>
              <a:ext uri="{FF2B5EF4-FFF2-40B4-BE49-F238E27FC236}">
                <a16:creationId xmlns:a16="http://schemas.microsoft.com/office/drawing/2014/main" id="{41B038CE-C8C9-4860-8A69-E940531365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2ED7DD-8F41-4D1D-9D69-BF631CEA6AC0}"/>
              </a:ext>
            </a:extLst>
          </p:cNvPr>
          <p:cNvSpPr>
            <a:spLocks noGrp="1"/>
          </p:cNvSpPr>
          <p:nvPr>
            <p:ph type="sldNum" sz="quarter" idx="12"/>
          </p:nvPr>
        </p:nvSpPr>
        <p:spPr/>
        <p:txBody>
          <a:bodyPr/>
          <a:lstStyle/>
          <a:p>
            <a:fld id="{42094630-06F6-4001-8D85-14896106F147}" type="slidenum">
              <a:rPr lang="en-GB" smtClean="0"/>
              <a:pPr/>
              <a:t>‹#›</a:t>
            </a:fld>
            <a:endParaRPr lang="en-GB"/>
          </a:p>
        </p:txBody>
      </p:sp>
    </p:spTree>
    <p:extLst>
      <p:ext uri="{BB962C8B-B14F-4D97-AF65-F5344CB8AC3E}">
        <p14:creationId xmlns:p14="http://schemas.microsoft.com/office/powerpoint/2010/main" val="1690097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DE126-D9F1-414E-A524-ABCDBD2918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E0B3AB-A0C1-476D-A37A-35CFFDD164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652B75-FE02-4D01-BAAE-DA345F51DA44}"/>
              </a:ext>
            </a:extLst>
          </p:cNvPr>
          <p:cNvSpPr>
            <a:spLocks noGrp="1"/>
          </p:cNvSpPr>
          <p:nvPr>
            <p:ph type="dt" sz="half" idx="10"/>
          </p:nvPr>
        </p:nvSpPr>
        <p:spPr/>
        <p:txBody>
          <a:bodyPr/>
          <a:lstStyle/>
          <a:p>
            <a:fld id="{CDC55D41-4AB0-4312-A420-B20A1BDF5A76}" type="datetimeFigureOut">
              <a:rPr lang="en-GB" smtClean="0"/>
              <a:pPr/>
              <a:t>08/09/2025</a:t>
            </a:fld>
            <a:endParaRPr lang="en-GB"/>
          </a:p>
        </p:txBody>
      </p:sp>
      <p:sp>
        <p:nvSpPr>
          <p:cNvPr id="5" name="Footer Placeholder 4">
            <a:extLst>
              <a:ext uri="{FF2B5EF4-FFF2-40B4-BE49-F238E27FC236}">
                <a16:creationId xmlns:a16="http://schemas.microsoft.com/office/drawing/2014/main" id="{B59F2088-0B61-49AD-8AEF-34A45B4AC5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C3F0FC-BDDB-4AE2-A261-3FC192508922}"/>
              </a:ext>
            </a:extLst>
          </p:cNvPr>
          <p:cNvSpPr>
            <a:spLocks noGrp="1"/>
          </p:cNvSpPr>
          <p:nvPr>
            <p:ph type="sldNum" sz="quarter" idx="12"/>
          </p:nvPr>
        </p:nvSpPr>
        <p:spPr/>
        <p:txBody>
          <a:bodyPr/>
          <a:lstStyle/>
          <a:p>
            <a:fld id="{42094630-06F6-4001-8D85-14896106F147}" type="slidenum">
              <a:rPr lang="en-GB" smtClean="0"/>
              <a:pPr/>
              <a:t>‹#›</a:t>
            </a:fld>
            <a:endParaRPr lang="en-GB"/>
          </a:p>
        </p:txBody>
      </p:sp>
    </p:spTree>
    <p:extLst>
      <p:ext uri="{BB962C8B-B14F-4D97-AF65-F5344CB8AC3E}">
        <p14:creationId xmlns:p14="http://schemas.microsoft.com/office/powerpoint/2010/main" val="4001926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D398B-46A2-4C16-8E6B-3FCAD4E686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7762F7-FA5F-4E83-9E1A-482AE2657F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B532D0-13FB-4D1F-834C-C4E5B5C94855}"/>
              </a:ext>
            </a:extLst>
          </p:cNvPr>
          <p:cNvSpPr>
            <a:spLocks noGrp="1"/>
          </p:cNvSpPr>
          <p:nvPr>
            <p:ph type="dt" sz="half" idx="10"/>
          </p:nvPr>
        </p:nvSpPr>
        <p:spPr/>
        <p:txBody>
          <a:bodyPr/>
          <a:lstStyle/>
          <a:p>
            <a:fld id="{CDC55D41-4AB0-4312-A420-B20A1BDF5A76}" type="datetimeFigureOut">
              <a:rPr lang="en-GB" smtClean="0"/>
              <a:pPr/>
              <a:t>08/09/2025</a:t>
            </a:fld>
            <a:endParaRPr lang="en-GB"/>
          </a:p>
        </p:txBody>
      </p:sp>
      <p:sp>
        <p:nvSpPr>
          <p:cNvPr id="5" name="Footer Placeholder 4">
            <a:extLst>
              <a:ext uri="{FF2B5EF4-FFF2-40B4-BE49-F238E27FC236}">
                <a16:creationId xmlns:a16="http://schemas.microsoft.com/office/drawing/2014/main" id="{4F19A6C8-0BB6-4E19-A634-62B3449DCF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61B6A6-140B-4F75-8410-CE1F5EBDA324}"/>
              </a:ext>
            </a:extLst>
          </p:cNvPr>
          <p:cNvSpPr>
            <a:spLocks noGrp="1"/>
          </p:cNvSpPr>
          <p:nvPr>
            <p:ph type="sldNum" sz="quarter" idx="12"/>
          </p:nvPr>
        </p:nvSpPr>
        <p:spPr/>
        <p:txBody>
          <a:bodyPr/>
          <a:lstStyle/>
          <a:p>
            <a:fld id="{42094630-06F6-4001-8D85-14896106F147}" type="slidenum">
              <a:rPr lang="en-GB" smtClean="0"/>
              <a:pPr/>
              <a:t>‹#›</a:t>
            </a:fld>
            <a:endParaRPr lang="en-GB"/>
          </a:p>
        </p:txBody>
      </p:sp>
    </p:spTree>
    <p:extLst>
      <p:ext uri="{BB962C8B-B14F-4D97-AF65-F5344CB8AC3E}">
        <p14:creationId xmlns:p14="http://schemas.microsoft.com/office/powerpoint/2010/main" val="791563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6127A-B3F6-45DF-B6A9-93108D4406A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8957FE-B6C1-4774-BFC8-D389935FFA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FDE26C5-36C2-409F-B5D1-6422B0F02CF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F1E25DC-CAE7-4F04-9FB3-9AC40781257D}"/>
              </a:ext>
            </a:extLst>
          </p:cNvPr>
          <p:cNvSpPr>
            <a:spLocks noGrp="1"/>
          </p:cNvSpPr>
          <p:nvPr>
            <p:ph type="dt" sz="half" idx="10"/>
          </p:nvPr>
        </p:nvSpPr>
        <p:spPr/>
        <p:txBody>
          <a:bodyPr/>
          <a:lstStyle/>
          <a:p>
            <a:fld id="{CDC55D41-4AB0-4312-A420-B20A1BDF5A76}" type="datetimeFigureOut">
              <a:rPr lang="en-GB" smtClean="0"/>
              <a:pPr/>
              <a:t>08/09/2025</a:t>
            </a:fld>
            <a:endParaRPr lang="en-GB"/>
          </a:p>
        </p:txBody>
      </p:sp>
      <p:sp>
        <p:nvSpPr>
          <p:cNvPr id="6" name="Footer Placeholder 5">
            <a:extLst>
              <a:ext uri="{FF2B5EF4-FFF2-40B4-BE49-F238E27FC236}">
                <a16:creationId xmlns:a16="http://schemas.microsoft.com/office/drawing/2014/main" id="{2DC6E613-CFD3-4890-B8D3-320F51689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50F7CA2-861E-4933-A1AD-07BBE3195208}"/>
              </a:ext>
            </a:extLst>
          </p:cNvPr>
          <p:cNvSpPr>
            <a:spLocks noGrp="1"/>
          </p:cNvSpPr>
          <p:nvPr>
            <p:ph type="sldNum" sz="quarter" idx="12"/>
          </p:nvPr>
        </p:nvSpPr>
        <p:spPr/>
        <p:txBody>
          <a:bodyPr/>
          <a:lstStyle/>
          <a:p>
            <a:fld id="{42094630-06F6-4001-8D85-14896106F147}" type="slidenum">
              <a:rPr lang="en-GB" smtClean="0"/>
              <a:pPr/>
              <a:t>‹#›</a:t>
            </a:fld>
            <a:endParaRPr lang="en-GB"/>
          </a:p>
        </p:txBody>
      </p:sp>
    </p:spTree>
    <p:extLst>
      <p:ext uri="{BB962C8B-B14F-4D97-AF65-F5344CB8AC3E}">
        <p14:creationId xmlns:p14="http://schemas.microsoft.com/office/powerpoint/2010/main" val="3007613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DD187-1F7F-4953-BE9D-AB85015AA53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29CF6E-BAB7-464D-8A88-2314BC18E7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EF2B6E-D889-4256-B447-2C5B5E8CDB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412A75A-DDDC-489C-917E-3349A73886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0BD1E8-501E-44B9-BF08-9A5F01F9AC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B7424F-EADF-428D-A783-A628D2E60555}"/>
              </a:ext>
            </a:extLst>
          </p:cNvPr>
          <p:cNvSpPr>
            <a:spLocks noGrp="1"/>
          </p:cNvSpPr>
          <p:nvPr>
            <p:ph type="dt" sz="half" idx="10"/>
          </p:nvPr>
        </p:nvSpPr>
        <p:spPr/>
        <p:txBody>
          <a:bodyPr/>
          <a:lstStyle/>
          <a:p>
            <a:fld id="{CDC55D41-4AB0-4312-A420-B20A1BDF5A76}" type="datetimeFigureOut">
              <a:rPr lang="en-GB" smtClean="0"/>
              <a:pPr/>
              <a:t>08/09/2025</a:t>
            </a:fld>
            <a:endParaRPr lang="en-GB"/>
          </a:p>
        </p:txBody>
      </p:sp>
      <p:sp>
        <p:nvSpPr>
          <p:cNvPr id="8" name="Footer Placeholder 7">
            <a:extLst>
              <a:ext uri="{FF2B5EF4-FFF2-40B4-BE49-F238E27FC236}">
                <a16:creationId xmlns:a16="http://schemas.microsoft.com/office/drawing/2014/main" id="{A29B5C68-FA0E-4128-B07C-54C96E28EE7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C4496B9-4598-4794-9016-8BDFC6BA0F66}"/>
              </a:ext>
            </a:extLst>
          </p:cNvPr>
          <p:cNvSpPr>
            <a:spLocks noGrp="1"/>
          </p:cNvSpPr>
          <p:nvPr>
            <p:ph type="sldNum" sz="quarter" idx="12"/>
          </p:nvPr>
        </p:nvSpPr>
        <p:spPr/>
        <p:txBody>
          <a:bodyPr/>
          <a:lstStyle/>
          <a:p>
            <a:fld id="{42094630-06F6-4001-8D85-14896106F147}" type="slidenum">
              <a:rPr lang="en-GB" smtClean="0"/>
              <a:pPr/>
              <a:t>‹#›</a:t>
            </a:fld>
            <a:endParaRPr lang="en-GB"/>
          </a:p>
        </p:txBody>
      </p:sp>
    </p:spTree>
    <p:extLst>
      <p:ext uri="{BB962C8B-B14F-4D97-AF65-F5344CB8AC3E}">
        <p14:creationId xmlns:p14="http://schemas.microsoft.com/office/powerpoint/2010/main" val="3096433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3793-06C6-4B90-ABCF-779B174050D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08F566-D2E1-4886-B215-095A4D1979E8}"/>
              </a:ext>
            </a:extLst>
          </p:cNvPr>
          <p:cNvSpPr>
            <a:spLocks noGrp="1"/>
          </p:cNvSpPr>
          <p:nvPr>
            <p:ph type="dt" sz="half" idx="10"/>
          </p:nvPr>
        </p:nvSpPr>
        <p:spPr/>
        <p:txBody>
          <a:bodyPr/>
          <a:lstStyle/>
          <a:p>
            <a:fld id="{CDC55D41-4AB0-4312-A420-B20A1BDF5A76}" type="datetimeFigureOut">
              <a:rPr lang="en-GB" smtClean="0"/>
              <a:pPr/>
              <a:t>08/09/2025</a:t>
            </a:fld>
            <a:endParaRPr lang="en-GB"/>
          </a:p>
        </p:txBody>
      </p:sp>
      <p:sp>
        <p:nvSpPr>
          <p:cNvPr id="4" name="Footer Placeholder 3">
            <a:extLst>
              <a:ext uri="{FF2B5EF4-FFF2-40B4-BE49-F238E27FC236}">
                <a16:creationId xmlns:a16="http://schemas.microsoft.com/office/drawing/2014/main" id="{8810A379-04BE-4DC4-ABFC-A59A8BFBB7F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DECCF29-89B7-40E4-B623-82A21A34D64F}"/>
              </a:ext>
            </a:extLst>
          </p:cNvPr>
          <p:cNvSpPr>
            <a:spLocks noGrp="1"/>
          </p:cNvSpPr>
          <p:nvPr>
            <p:ph type="sldNum" sz="quarter" idx="12"/>
          </p:nvPr>
        </p:nvSpPr>
        <p:spPr/>
        <p:txBody>
          <a:bodyPr/>
          <a:lstStyle/>
          <a:p>
            <a:fld id="{42094630-06F6-4001-8D85-14896106F147}" type="slidenum">
              <a:rPr lang="en-GB" smtClean="0"/>
              <a:pPr/>
              <a:t>‹#›</a:t>
            </a:fld>
            <a:endParaRPr lang="en-GB"/>
          </a:p>
        </p:txBody>
      </p:sp>
    </p:spTree>
    <p:extLst>
      <p:ext uri="{BB962C8B-B14F-4D97-AF65-F5344CB8AC3E}">
        <p14:creationId xmlns:p14="http://schemas.microsoft.com/office/powerpoint/2010/main" val="1180223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4CE185-F1AC-41D0-BF69-66ADCC0C2E51}"/>
              </a:ext>
            </a:extLst>
          </p:cNvPr>
          <p:cNvSpPr>
            <a:spLocks noGrp="1"/>
          </p:cNvSpPr>
          <p:nvPr>
            <p:ph type="dt" sz="half" idx="10"/>
          </p:nvPr>
        </p:nvSpPr>
        <p:spPr/>
        <p:txBody>
          <a:bodyPr/>
          <a:lstStyle/>
          <a:p>
            <a:fld id="{CDC55D41-4AB0-4312-A420-B20A1BDF5A76}" type="datetimeFigureOut">
              <a:rPr lang="en-GB" smtClean="0"/>
              <a:pPr/>
              <a:t>08/09/2025</a:t>
            </a:fld>
            <a:endParaRPr lang="en-GB"/>
          </a:p>
        </p:txBody>
      </p:sp>
      <p:sp>
        <p:nvSpPr>
          <p:cNvPr id="3" name="Footer Placeholder 2">
            <a:extLst>
              <a:ext uri="{FF2B5EF4-FFF2-40B4-BE49-F238E27FC236}">
                <a16:creationId xmlns:a16="http://schemas.microsoft.com/office/drawing/2014/main" id="{3006861C-BBFA-473E-83CD-C2233D5901F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B8C15F4-34EC-47C8-913F-6039A82C8554}"/>
              </a:ext>
            </a:extLst>
          </p:cNvPr>
          <p:cNvSpPr>
            <a:spLocks noGrp="1"/>
          </p:cNvSpPr>
          <p:nvPr>
            <p:ph type="sldNum" sz="quarter" idx="12"/>
          </p:nvPr>
        </p:nvSpPr>
        <p:spPr/>
        <p:txBody>
          <a:bodyPr/>
          <a:lstStyle/>
          <a:p>
            <a:fld id="{42094630-06F6-4001-8D85-14896106F147}" type="slidenum">
              <a:rPr lang="en-GB" smtClean="0"/>
              <a:pPr/>
              <a:t>‹#›</a:t>
            </a:fld>
            <a:endParaRPr lang="en-GB"/>
          </a:p>
        </p:txBody>
      </p:sp>
    </p:spTree>
    <p:extLst>
      <p:ext uri="{BB962C8B-B14F-4D97-AF65-F5344CB8AC3E}">
        <p14:creationId xmlns:p14="http://schemas.microsoft.com/office/powerpoint/2010/main" val="961491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197E3-D5BE-484A-BD27-CA1374AB16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62EA664-8C45-4A31-9788-2451EFADBB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04B2003-15C2-4980-A916-9ABD2CE448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314548-D2BF-40DD-BA45-E212ACDA14FD}"/>
              </a:ext>
            </a:extLst>
          </p:cNvPr>
          <p:cNvSpPr>
            <a:spLocks noGrp="1"/>
          </p:cNvSpPr>
          <p:nvPr>
            <p:ph type="dt" sz="half" idx="10"/>
          </p:nvPr>
        </p:nvSpPr>
        <p:spPr/>
        <p:txBody>
          <a:bodyPr/>
          <a:lstStyle/>
          <a:p>
            <a:fld id="{CDC55D41-4AB0-4312-A420-B20A1BDF5A76}" type="datetimeFigureOut">
              <a:rPr lang="en-GB" smtClean="0"/>
              <a:pPr/>
              <a:t>08/09/2025</a:t>
            </a:fld>
            <a:endParaRPr lang="en-GB"/>
          </a:p>
        </p:txBody>
      </p:sp>
      <p:sp>
        <p:nvSpPr>
          <p:cNvPr id="6" name="Footer Placeholder 5">
            <a:extLst>
              <a:ext uri="{FF2B5EF4-FFF2-40B4-BE49-F238E27FC236}">
                <a16:creationId xmlns:a16="http://schemas.microsoft.com/office/drawing/2014/main" id="{F1B764E1-94CC-42BD-8D0C-1CC02C56B3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11CDF1-17F6-4A79-9851-851A95D76B68}"/>
              </a:ext>
            </a:extLst>
          </p:cNvPr>
          <p:cNvSpPr>
            <a:spLocks noGrp="1"/>
          </p:cNvSpPr>
          <p:nvPr>
            <p:ph type="sldNum" sz="quarter" idx="12"/>
          </p:nvPr>
        </p:nvSpPr>
        <p:spPr/>
        <p:txBody>
          <a:bodyPr/>
          <a:lstStyle/>
          <a:p>
            <a:fld id="{42094630-06F6-4001-8D85-14896106F147}" type="slidenum">
              <a:rPr lang="en-GB" smtClean="0"/>
              <a:pPr/>
              <a:t>‹#›</a:t>
            </a:fld>
            <a:endParaRPr lang="en-GB"/>
          </a:p>
        </p:txBody>
      </p:sp>
    </p:spTree>
    <p:extLst>
      <p:ext uri="{BB962C8B-B14F-4D97-AF65-F5344CB8AC3E}">
        <p14:creationId xmlns:p14="http://schemas.microsoft.com/office/powerpoint/2010/main" val="2530275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43B49-50C4-4073-BA14-A1326DC535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887FDE0-B490-49A2-B142-ED137E8845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506A47-D125-47BC-A712-F4BDEAC214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AF8B02-0071-49C3-9832-BEC185F78F47}"/>
              </a:ext>
            </a:extLst>
          </p:cNvPr>
          <p:cNvSpPr>
            <a:spLocks noGrp="1"/>
          </p:cNvSpPr>
          <p:nvPr>
            <p:ph type="dt" sz="half" idx="10"/>
          </p:nvPr>
        </p:nvSpPr>
        <p:spPr/>
        <p:txBody>
          <a:bodyPr/>
          <a:lstStyle/>
          <a:p>
            <a:fld id="{CDC55D41-4AB0-4312-A420-B20A1BDF5A76}" type="datetimeFigureOut">
              <a:rPr lang="en-GB" smtClean="0"/>
              <a:pPr/>
              <a:t>08/09/2025</a:t>
            </a:fld>
            <a:endParaRPr lang="en-GB"/>
          </a:p>
        </p:txBody>
      </p:sp>
      <p:sp>
        <p:nvSpPr>
          <p:cNvPr id="6" name="Footer Placeholder 5">
            <a:extLst>
              <a:ext uri="{FF2B5EF4-FFF2-40B4-BE49-F238E27FC236}">
                <a16:creationId xmlns:a16="http://schemas.microsoft.com/office/drawing/2014/main" id="{1F4E4F1B-2ED6-4021-9074-0CDAC1C185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2F18865-2331-42D4-9583-FC687C77FB23}"/>
              </a:ext>
            </a:extLst>
          </p:cNvPr>
          <p:cNvSpPr>
            <a:spLocks noGrp="1"/>
          </p:cNvSpPr>
          <p:nvPr>
            <p:ph type="sldNum" sz="quarter" idx="12"/>
          </p:nvPr>
        </p:nvSpPr>
        <p:spPr/>
        <p:txBody>
          <a:bodyPr/>
          <a:lstStyle/>
          <a:p>
            <a:fld id="{42094630-06F6-4001-8D85-14896106F147}" type="slidenum">
              <a:rPr lang="en-GB" smtClean="0"/>
              <a:pPr/>
              <a:t>‹#›</a:t>
            </a:fld>
            <a:endParaRPr lang="en-GB"/>
          </a:p>
        </p:txBody>
      </p:sp>
    </p:spTree>
    <p:extLst>
      <p:ext uri="{BB962C8B-B14F-4D97-AF65-F5344CB8AC3E}">
        <p14:creationId xmlns:p14="http://schemas.microsoft.com/office/powerpoint/2010/main" val="2775241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6298A6-0EC2-43B7-AB67-33EA504CBB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9D6075-F7C7-4CA2-874F-9183FC42B5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2C6367-BED6-41DC-89F6-C2AB3128A9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C55D41-4AB0-4312-A420-B20A1BDF5A76}" type="datetimeFigureOut">
              <a:rPr lang="en-GB" smtClean="0"/>
              <a:pPr/>
              <a:t>08/09/2025</a:t>
            </a:fld>
            <a:endParaRPr lang="en-GB"/>
          </a:p>
        </p:txBody>
      </p:sp>
      <p:sp>
        <p:nvSpPr>
          <p:cNvPr id="5" name="Footer Placeholder 4">
            <a:extLst>
              <a:ext uri="{FF2B5EF4-FFF2-40B4-BE49-F238E27FC236}">
                <a16:creationId xmlns:a16="http://schemas.microsoft.com/office/drawing/2014/main" id="{9A01189D-DEFD-4D06-83E8-FAE720313A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6F245F4-DE9A-4E43-879E-EAABD86BA7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094630-06F6-4001-8D85-14896106F147}" type="slidenum">
              <a:rPr lang="en-GB" smtClean="0"/>
              <a:pPr/>
              <a:t>‹#›</a:t>
            </a:fld>
            <a:endParaRPr lang="en-GB"/>
          </a:p>
        </p:txBody>
      </p:sp>
    </p:spTree>
    <p:extLst>
      <p:ext uri="{BB962C8B-B14F-4D97-AF65-F5344CB8AC3E}">
        <p14:creationId xmlns:p14="http://schemas.microsoft.com/office/powerpoint/2010/main" val="1075080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FD53B2E-8907-4083-B887-CF915FD698E8}"/>
              </a:ext>
            </a:extLst>
          </p:cNvPr>
          <p:cNvPicPr>
            <a:picLocks noChangeAspect="1"/>
          </p:cNvPicPr>
          <p:nvPr/>
        </p:nvPicPr>
        <p:blipFill>
          <a:blip r:embed="rId2" cstate="print"/>
          <a:stretch>
            <a:fillRect/>
          </a:stretch>
        </p:blipFill>
        <p:spPr>
          <a:xfrm>
            <a:off x="4019956" y="1584357"/>
            <a:ext cx="8172044" cy="5203214"/>
          </a:xfrm>
          <a:prstGeom prst="rect">
            <a:avLst/>
          </a:prstGeom>
        </p:spPr>
      </p:pic>
      <p:sp>
        <p:nvSpPr>
          <p:cNvPr id="4" name="Title 1">
            <a:extLst>
              <a:ext uri="{FF2B5EF4-FFF2-40B4-BE49-F238E27FC236}">
                <a16:creationId xmlns:a16="http://schemas.microsoft.com/office/drawing/2014/main" id="{53FE212D-BFC9-4D6B-BB25-2170A4F1783E}"/>
              </a:ext>
            </a:extLst>
          </p:cNvPr>
          <p:cNvSpPr txBox="1">
            <a:spLocks/>
          </p:cNvSpPr>
          <p:nvPr/>
        </p:nvSpPr>
        <p:spPr>
          <a:xfrm>
            <a:off x="-3066973" y="-1080025"/>
            <a:ext cx="11344082" cy="347938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7200" dirty="0">
                <a:latin typeface="Amatic SC" panose="00000500000000000000" pitchFamily="2" charset="-79"/>
                <a:cs typeface="Amatic SC" panose="00000500000000000000" pitchFamily="2" charset="-79"/>
              </a:rPr>
              <a:t>Reception Long </a:t>
            </a:r>
          </a:p>
          <a:p>
            <a:r>
              <a:rPr lang="en-US" sz="7200" dirty="0">
                <a:latin typeface="Amatic SC" panose="00000500000000000000" pitchFamily="2" charset="-79"/>
                <a:cs typeface="Amatic SC" panose="00000500000000000000" pitchFamily="2" charset="-79"/>
              </a:rPr>
              <a:t>Term Plan </a:t>
            </a:r>
            <a:endParaRPr lang="en-GB" sz="7200" dirty="0">
              <a:latin typeface="Amatic SC" panose="00000500000000000000" pitchFamily="2" charset="-79"/>
              <a:cs typeface="Amatic SC" panose="00000500000000000000" pitchFamily="2" charset="-79"/>
            </a:endParaRPr>
          </a:p>
        </p:txBody>
      </p:sp>
      <p:sp>
        <p:nvSpPr>
          <p:cNvPr id="7" name="TextBox 6">
            <a:extLst>
              <a:ext uri="{FF2B5EF4-FFF2-40B4-BE49-F238E27FC236}">
                <a16:creationId xmlns:a16="http://schemas.microsoft.com/office/drawing/2014/main" id="{35190E74-8587-48B1-A2DC-DA613BB57499}"/>
              </a:ext>
            </a:extLst>
          </p:cNvPr>
          <p:cNvSpPr txBox="1"/>
          <p:nvPr/>
        </p:nvSpPr>
        <p:spPr>
          <a:xfrm>
            <a:off x="249300" y="3204553"/>
            <a:ext cx="3969615" cy="3046988"/>
          </a:xfrm>
          <a:prstGeom prst="rect">
            <a:avLst/>
          </a:prstGeom>
          <a:noFill/>
        </p:spPr>
        <p:txBody>
          <a:bodyPr wrap="square">
            <a:spAutoFit/>
          </a:bodyPr>
          <a:lstStyle/>
          <a:p>
            <a:r>
              <a:rPr lang="en-US" sz="1600" i="1" dirty="0"/>
              <a:t>Children will experience an abundance of opportunities to learn through play. We will ensure that learning will be fun, engaging and we will challenge and support all children where ever their starting point. As an EYFS team and effective role models, we will provide high quality interactions in order to develop and deepen the children’s learning opportunities. We will deliver our curriculum through a balance of adult led and child-initiated activities based on the current EYFS Framework  &amp; children’s interests.</a:t>
            </a:r>
            <a:endParaRPr lang="en-GB" sz="1600" i="1" dirty="0"/>
          </a:p>
        </p:txBody>
      </p:sp>
      <p:sp>
        <p:nvSpPr>
          <p:cNvPr id="8" name="TextBox 7">
            <a:extLst>
              <a:ext uri="{FF2B5EF4-FFF2-40B4-BE49-F238E27FC236}">
                <a16:creationId xmlns:a16="http://schemas.microsoft.com/office/drawing/2014/main" id="{26423087-9BE2-4DE3-9A6C-B07225FFFFA9}"/>
              </a:ext>
            </a:extLst>
          </p:cNvPr>
          <p:cNvSpPr txBox="1"/>
          <p:nvPr/>
        </p:nvSpPr>
        <p:spPr>
          <a:xfrm>
            <a:off x="4722998" y="70429"/>
            <a:ext cx="7632070" cy="1815882"/>
          </a:xfrm>
          <a:prstGeom prst="rect">
            <a:avLst/>
          </a:prstGeom>
          <a:noFill/>
        </p:spPr>
        <p:txBody>
          <a:bodyPr wrap="square">
            <a:spAutoFit/>
          </a:bodyPr>
          <a:lstStyle/>
          <a:p>
            <a:r>
              <a:rPr lang="en-US" sz="1600" i="1" dirty="0"/>
              <a:t>We understand and appreciate the importance of the outdoor environment for our children. It is a continuation of our indoor provision and it will be used at every opportunity. At St Sebastian’s, we provide our children with opportunities to develop their gross motor skills, to deepen their imaginations and also their sense of curiosity. We want the children to feel safe and secure at all times and ensure that our safeguarding procedures are rigorous and kept up to date. Communication is important to us and we greatly value the relationship that we develop with parents throughout this vital year.</a:t>
            </a:r>
            <a:endParaRPr lang="en-GB" sz="1600" i="1" dirty="0"/>
          </a:p>
        </p:txBody>
      </p:sp>
    </p:spTree>
    <p:extLst>
      <p:ext uri="{BB962C8B-B14F-4D97-AF65-F5344CB8AC3E}">
        <p14:creationId xmlns:p14="http://schemas.microsoft.com/office/powerpoint/2010/main" val="3286185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470099957"/>
              </p:ext>
            </p:extLst>
          </p:nvPr>
        </p:nvGraphicFramePr>
        <p:xfrm>
          <a:off x="231033" y="575513"/>
          <a:ext cx="11459364" cy="5303520"/>
        </p:xfrm>
        <a:graphic>
          <a:graphicData uri="http://schemas.openxmlformats.org/drawingml/2006/table">
            <a:tbl>
              <a:tblPr firstRow="1" bandRow="1">
                <a:tableStyleId>{5C22544A-7EE6-4342-B048-85BDC9FD1C3A}</a:tableStyleId>
              </a:tblPr>
              <a:tblGrid>
                <a:gridCol w="1637052">
                  <a:extLst>
                    <a:ext uri="{9D8B030D-6E8A-4147-A177-3AD203B41FA5}">
                      <a16:colId xmlns:a16="http://schemas.microsoft.com/office/drawing/2014/main" val="385991600"/>
                    </a:ext>
                  </a:extLst>
                </a:gridCol>
                <a:gridCol w="1637052">
                  <a:extLst>
                    <a:ext uri="{9D8B030D-6E8A-4147-A177-3AD203B41FA5}">
                      <a16:colId xmlns:a16="http://schemas.microsoft.com/office/drawing/2014/main" val="2865123548"/>
                    </a:ext>
                  </a:extLst>
                </a:gridCol>
                <a:gridCol w="1637052">
                  <a:extLst>
                    <a:ext uri="{9D8B030D-6E8A-4147-A177-3AD203B41FA5}">
                      <a16:colId xmlns:a16="http://schemas.microsoft.com/office/drawing/2014/main" val="872926247"/>
                    </a:ext>
                  </a:extLst>
                </a:gridCol>
                <a:gridCol w="1637052">
                  <a:extLst>
                    <a:ext uri="{9D8B030D-6E8A-4147-A177-3AD203B41FA5}">
                      <a16:colId xmlns:a16="http://schemas.microsoft.com/office/drawing/2014/main" val="1315738151"/>
                    </a:ext>
                  </a:extLst>
                </a:gridCol>
                <a:gridCol w="1637052">
                  <a:extLst>
                    <a:ext uri="{9D8B030D-6E8A-4147-A177-3AD203B41FA5}">
                      <a16:colId xmlns:a16="http://schemas.microsoft.com/office/drawing/2014/main" val="2709165749"/>
                    </a:ext>
                  </a:extLst>
                </a:gridCol>
                <a:gridCol w="1637052">
                  <a:extLst>
                    <a:ext uri="{9D8B030D-6E8A-4147-A177-3AD203B41FA5}">
                      <a16:colId xmlns:a16="http://schemas.microsoft.com/office/drawing/2014/main" val="2335150482"/>
                    </a:ext>
                  </a:extLst>
                </a:gridCol>
                <a:gridCol w="143278">
                  <a:extLst>
                    <a:ext uri="{9D8B030D-6E8A-4147-A177-3AD203B41FA5}">
                      <a16:colId xmlns:a16="http://schemas.microsoft.com/office/drawing/2014/main" val="4046203905"/>
                    </a:ext>
                  </a:extLst>
                </a:gridCol>
                <a:gridCol w="1493774">
                  <a:extLst>
                    <a:ext uri="{9D8B030D-6E8A-4147-A177-3AD203B41FA5}">
                      <a16:colId xmlns:a16="http://schemas.microsoft.com/office/drawing/2014/main" val="124247196"/>
                    </a:ext>
                  </a:extLst>
                </a:gridCol>
              </a:tblGrid>
              <a:tr h="534196">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Autumn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schemeClr val="bg1">
                              <a:lumMod val="50000"/>
                            </a:schemeClr>
                          </a:solidFill>
                          <a:latin typeface="Amatic SC" panose="00000500000000000000" pitchFamily="2" charset="-79"/>
                          <a:cs typeface="Amatic SC" panose="00000500000000000000" pitchFamily="2" charset="-79"/>
                        </a:rPr>
                        <a:t>Autumn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gridSpan="2">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22123">
                <a:tc>
                  <a:txBody>
                    <a:bodyPr/>
                    <a:lstStyle/>
                    <a:p>
                      <a:pPr algn="ctr"/>
                      <a:r>
                        <a:rPr lang="en-US" sz="2400" b="0" dirty="0">
                          <a:latin typeface="Amatic SC" panose="00000500000000000000" pitchFamily="2" charset="-79"/>
                          <a:cs typeface="Amatic SC" panose="00000500000000000000" pitchFamily="2" charset="-79"/>
                        </a:rPr>
                        <a:t>General Themes </a:t>
                      </a:r>
                      <a:endParaRPr lang="en-GB" sz="24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Seasons 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Amatic SC" charset="-79"/>
                        </a:rPr>
                        <a:t>Traditional Tales </a:t>
                      </a:r>
                      <a:endParaRPr lang="en-GB" sz="1200" kern="1200" baseline="0" dirty="0">
                        <a:solidFill>
                          <a:schemeClr val="dk1"/>
                        </a:solidFill>
                        <a:latin typeface="+mn-lt"/>
                        <a:ea typeface="+mn-ea"/>
                        <a:cs typeface="Amatic SC" charset="-79"/>
                      </a:endParaRPr>
                    </a:p>
                    <a:p>
                      <a:pPr algn="ct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mn-cs"/>
                        </a:rPr>
                        <a:t>New Life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charset="-79"/>
                        </a:rPr>
                        <a:t>People Who help us  </a:t>
                      </a: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mn-lt"/>
                          <a:cs typeface="Amatic SC" panose="00000500000000000000" pitchFamily="2" charset="-79"/>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422123">
                <a:tc rowSpan="2">
                  <a:txBody>
                    <a:bodyPr/>
                    <a:lstStyle/>
                    <a:p>
                      <a:pPr algn="ctr"/>
                      <a:r>
                        <a:rPr lang="en-US" sz="3200" b="0" dirty="0" err="1">
                          <a:latin typeface="Amatic SC" panose="00000500000000000000" pitchFamily="2" charset="-79"/>
                          <a:cs typeface="Amatic SC" panose="00000500000000000000" pitchFamily="2" charset="-79"/>
                        </a:rPr>
                        <a:t>Maths</a:t>
                      </a:r>
                      <a:endParaRPr lang="en-US" sz="3200" b="0" dirty="0">
                        <a:latin typeface="Amatic SC" panose="00000500000000000000" pitchFamily="2" charset="-79"/>
                        <a:cs typeface="Amatic SC" panose="00000500000000000000" pitchFamily="2" charset="-79"/>
                      </a:endParaRPr>
                    </a:p>
                    <a:p>
                      <a:pPr algn="ctr"/>
                      <a:endParaRPr lang="en-US" sz="1600" b="1" i="1" kern="1200" dirty="0">
                        <a:solidFill>
                          <a:schemeClr val="bg1">
                            <a:lumMod val="50000"/>
                          </a:schemeClr>
                        </a:solidFill>
                        <a:effectLst/>
                        <a:latin typeface="+mn-lt"/>
                        <a:ea typeface="+mn-ea"/>
                        <a:cs typeface="+mn-cs"/>
                      </a:endParaRPr>
                    </a:p>
                    <a:p>
                      <a:pPr algn="ctr"/>
                      <a:endParaRPr lang="en-US" sz="1600" b="1" i="1" kern="1200" dirty="0">
                        <a:solidFill>
                          <a:schemeClr val="bg1">
                            <a:lumMod val="50000"/>
                          </a:schemeClr>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7">
                  <a:txBody>
                    <a:bodyPr/>
                    <a:lstStyle/>
                    <a:p>
                      <a:pPr algn="l"/>
                      <a:r>
                        <a:rPr lang="en-US" sz="900" b="0" dirty="0"/>
                        <a:t>Developing a strong grounding in number is essential so that all children develop the necessary building blocks to excel mathematically. Children should be able to count confidently, develop a deep understanding of the numbers to 10, the relationships between them and the patterns within those numbers. By providing frequent and varied opportunities to build and apply this understanding - such as using manipulatives, including small pebbles and tens frames for organising counting - children will develop a secure base of knowledge and vocabulary from which mastery of mathematics is built. In addition, it is important that the curriculum includes rich opportunities for children to develop their spatial reasoning skills across all areas of mathematics including shape, space and measures. It is important that children develop positive attitudes and interests in mathematics, look for patterns and relationships, spot connections, ‘have a go’, talk to adults and peers about what they notice and not be afraid to make mistakes.</a:t>
                      </a:r>
                      <a:endParaRPr lang="en-US" sz="9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endParaRPr lang="en-US" sz="9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extLst>
                  <a:ext uri="{0D108BD9-81ED-4DB2-BD59-A6C34878D82A}">
                    <a16:rowId xmlns:a16="http://schemas.microsoft.com/office/drawing/2014/main" val="1850951761"/>
                  </a:ext>
                </a:extLst>
              </a:tr>
              <a:tr h="781483">
                <a:tc vMerge="1">
                  <a:txBody>
                    <a:bodyPr/>
                    <a:lstStyle/>
                    <a:p>
                      <a:pPr algn="ctr"/>
                      <a:r>
                        <a:rPr lang="en-US" sz="3600" b="0" dirty="0" err="1">
                          <a:latin typeface="Amatic SC" panose="00000500000000000000" pitchFamily="2" charset="-79"/>
                          <a:cs typeface="Amatic SC" panose="00000500000000000000" pitchFamily="2" charset="-79"/>
                        </a:rPr>
                        <a:t>Maths</a:t>
                      </a:r>
                      <a:r>
                        <a:rPr lang="en-US" sz="3600" b="0" dirty="0">
                          <a:latin typeface="Amatic SC" panose="00000500000000000000" pitchFamily="2" charset="-79"/>
                          <a:cs typeface="Amatic SC" panose="00000500000000000000" pitchFamily="2" charset="-79"/>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000" kern="1200" dirty="0">
                          <a:solidFill>
                            <a:schemeClr val="dk1"/>
                          </a:solidFill>
                          <a:effectLst/>
                          <a:latin typeface="+mn-lt"/>
                          <a:ea typeface="+mn-ea"/>
                          <a:cs typeface="+mn-cs"/>
                        </a:rPr>
                        <a:t>Number </a:t>
                      </a:r>
                    </a:p>
                    <a:p>
                      <a:r>
                        <a:rPr lang="en-GB" sz="1000" kern="1200" dirty="0">
                          <a:solidFill>
                            <a:schemeClr val="dk1"/>
                          </a:solidFill>
                          <a:effectLst/>
                          <a:latin typeface="+mn-lt"/>
                          <a:ea typeface="+mn-ea"/>
                          <a:cs typeface="+mn-cs"/>
                        </a:rPr>
                        <a:t> Opportunities to settle in.  Numbers in the environment and baseline assessment. </a:t>
                      </a:r>
                    </a:p>
                    <a:p>
                      <a:r>
                        <a:rPr lang="en-GB" sz="1000" kern="1200" dirty="0">
                          <a:solidFill>
                            <a:schemeClr val="dk1"/>
                          </a:solidFill>
                          <a:effectLst/>
                          <a:latin typeface="+mn-lt"/>
                          <a:ea typeface="+mn-ea"/>
                          <a:cs typeface="+mn-cs"/>
                        </a:rPr>
                        <a:t> </a:t>
                      </a:r>
                    </a:p>
                    <a:p>
                      <a:r>
                        <a:rPr lang="en-GB" sz="1000" kern="1200" dirty="0">
                          <a:solidFill>
                            <a:schemeClr val="dk1"/>
                          </a:solidFill>
                          <a:effectLst/>
                          <a:latin typeface="+mn-lt"/>
                          <a:ea typeface="+mn-ea"/>
                          <a:cs typeface="+mn-cs"/>
                        </a:rPr>
                        <a:t>Match and sort.</a:t>
                      </a:r>
                    </a:p>
                    <a:p>
                      <a:r>
                        <a:rPr lang="en-GB" sz="1000" kern="1200" dirty="0">
                          <a:solidFill>
                            <a:schemeClr val="dk1"/>
                          </a:solidFill>
                          <a:effectLst/>
                          <a:latin typeface="+mn-lt"/>
                          <a:ea typeface="+mn-ea"/>
                          <a:cs typeface="+mn-cs"/>
                        </a:rPr>
                        <a:t>Compare amounts</a:t>
                      </a:r>
                    </a:p>
                    <a:p>
                      <a:endParaRPr lang="en-GB" sz="1000" kern="1200" dirty="0">
                        <a:solidFill>
                          <a:schemeClr val="dk1"/>
                        </a:solidFill>
                        <a:effectLst/>
                        <a:latin typeface="+mn-lt"/>
                        <a:ea typeface="+mn-ea"/>
                        <a:cs typeface="+mn-cs"/>
                      </a:endParaRPr>
                    </a:p>
                    <a:p>
                      <a:r>
                        <a:rPr lang="en-GB" sz="1000" kern="1200" dirty="0">
                          <a:solidFill>
                            <a:schemeClr val="dk1"/>
                          </a:solidFill>
                          <a:effectLst/>
                          <a:latin typeface="+mn-lt"/>
                          <a:ea typeface="+mn-ea"/>
                          <a:cs typeface="+mn-cs"/>
                        </a:rPr>
                        <a:t> </a:t>
                      </a:r>
                    </a:p>
                    <a:p>
                      <a:r>
                        <a:rPr lang="en-GB" sz="1000" kern="1200" dirty="0">
                          <a:solidFill>
                            <a:schemeClr val="dk1"/>
                          </a:solidFill>
                          <a:effectLst/>
                          <a:latin typeface="+mn-lt"/>
                          <a:ea typeface="+mn-ea"/>
                          <a:cs typeface="+mn-cs"/>
                        </a:rPr>
                        <a:t>Measure, Shape and Spatial Thinking </a:t>
                      </a:r>
                    </a:p>
                    <a:p>
                      <a:r>
                        <a:rPr lang="en-GB" sz="1000" kern="1200" dirty="0">
                          <a:solidFill>
                            <a:schemeClr val="dk1"/>
                          </a:solidFill>
                          <a:effectLst/>
                          <a:latin typeface="+mn-lt"/>
                          <a:ea typeface="+mn-ea"/>
                          <a:cs typeface="+mn-cs"/>
                        </a:rPr>
                        <a:t>Key times of the day, Class routines. Exploring the continuous provision inside and out. Where do things belong? Prepositional language. </a:t>
                      </a:r>
                    </a:p>
                    <a:p>
                      <a:r>
                        <a:rPr lang="en-GB" sz="1000" kern="1200" dirty="0">
                          <a:solidFill>
                            <a:schemeClr val="dk1"/>
                          </a:solidFill>
                          <a:effectLst/>
                          <a:latin typeface="+mn-lt"/>
                          <a:ea typeface="+mn-ea"/>
                          <a:cs typeface="+mn-cs"/>
                        </a:rPr>
                        <a:t>Compare, size, mass and capacity. </a:t>
                      </a:r>
                    </a:p>
                    <a:p>
                      <a:r>
                        <a:rPr lang="en-GB" sz="1000" kern="1200" dirty="0">
                          <a:solidFill>
                            <a:schemeClr val="dk1"/>
                          </a:solidFill>
                          <a:effectLst/>
                          <a:latin typeface="+mn-lt"/>
                          <a:ea typeface="+mn-ea"/>
                          <a:cs typeface="+mn-cs"/>
                        </a:rPr>
                        <a:t>Exploring pattern</a:t>
                      </a:r>
                      <a:endParaRPr lang="en-GB" sz="1000" b="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r>
                        <a:rPr lang="en-GB" sz="1000" kern="1200" dirty="0">
                          <a:solidFill>
                            <a:schemeClr val="dk1"/>
                          </a:solidFill>
                          <a:effectLst/>
                          <a:latin typeface="+mn-lt"/>
                          <a:ea typeface="+mn-ea"/>
                          <a:cs typeface="+mn-cs"/>
                        </a:rPr>
                        <a:t>Number</a:t>
                      </a:r>
                    </a:p>
                    <a:p>
                      <a:r>
                        <a:rPr lang="en-GB" sz="1000" kern="1200" dirty="0">
                          <a:solidFill>
                            <a:schemeClr val="dk1"/>
                          </a:solidFill>
                          <a:effectLst/>
                          <a:latin typeface="+mn-lt"/>
                          <a:ea typeface="+mn-ea"/>
                          <a:cs typeface="+mn-cs"/>
                        </a:rPr>
                        <a:t>Representing 1, 2, 3. </a:t>
                      </a:r>
                    </a:p>
                    <a:p>
                      <a:r>
                        <a:rPr lang="en-GB" sz="1000" kern="1200" dirty="0">
                          <a:solidFill>
                            <a:schemeClr val="dk1"/>
                          </a:solidFill>
                          <a:effectLst/>
                          <a:latin typeface="+mn-lt"/>
                          <a:ea typeface="+mn-ea"/>
                          <a:cs typeface="+mn-cs"/>
                        </a:rPr>
                        <a:t>Comparing 1, 2, 3.</a:t>
                      </a:r>
                    </a:p>
                    <a:p>
                      <a:r>
                        <a:rPr lang="en-GB" sz="1000" kern="1200" dirty="0">
                          <a:solidFill>
                            <a:schemeClr val="dk1"/>
                          </a:solidFill>
                          <a:effectLst/>
                          <a:latin typeface="+mn-lt"/>
                          <a:ea typeface="+mn-ea"/>
                          <a:cs typeface="+mn-cs"/>
                        </a:rPr>
                        <a:t>Composition of 1, 2, 3.</a:t>
                      </a:r>
                    </a:p>
                    <a:p>
                      <a:r>
                        <a:rPr lang="en-GB" sz="1000" kern="1200" dirty="0">
                          <a:solidFill>
                            <a:schemeClr val="dk1"/>
                          </a:solidFill>
                          <a:effectLst/>
                          <a:latin typeface="+mn-lt"/>
                          <a:ea typeface="+mn-ea"/>
                          <a:cs typeface="+mn-cs"/>
                        </a:rPr>
                        <a:t>Representing numbers to 5. </a:t>
                      </a:r>
                    </a:p>
                    <a:p>
                      <a:r>
                        <a:rPr lang="en-GB" sz="1000" kern="1200" dirty="0">
                          <a:solidFill>
                            <a:schemeClr val="dk1"/>
                          </a:solidFill>
                          <a:effectLst/>
                          <a:latin typeface="+mn-lt"/>
                          <a:ea typeface="+mn-ea"/>
                          <a:cs typeface="+mn-cs"/>
                        </a:rPr>
                        <a:t>One more and one less. </a:t>
                      </a:r>
                    </a:p>
                    <a:p>
                      <a:endParaRPr lang="en-GB" sz="1000" kern="1200" dirty="0">
                        <a:solidFill>
                          <a:schemeClr val="dk1"/>
                        </a:solidFill>
                        <a:effectLst/>
                        <a:latin typeface="+mn-lt"/>
                        <a:ea typeface="+mn-ea"/>
                        <a:cs typeface="+mn-cs"/>
                      </a:endParaRPr>
                    </a:p>
                    <a:p>
                      <a:r>
                        <a:rPr lang="en-GB" sz="1000" kern="1200" dirty="0">
                          <a:solidFill>
                            <a:schemeClr val="dk1"/>
                          </a:solidFill>
                          <a:effectLst/>
                          <a:latin typeface="+mn-lt"/>
                          <a:ea typeface="+mn-ea"/>
                          <a:cs typeface="+mn-cs"/>
                        </a:rPr>
                        <a:t> </a:t>
                      </a:r>
                    </a:p>
                    <a:p>
                      <a:r>
                        <a:rPr lang="en-GB" sz="1000" kern="1200" dirty="0">
                          <a:solidFill>
                            <a:schemeClr val="dk1"/>
                          </a:solidFill>
                          <a:effectLst/>
                          <a:latin typeface="+mn-lt"/>
                          <a:ea typeface="+mn-ea"/>
                          <a:cs typeface="+mn-cs"/>
                        </a:rPr>
                        <a:t>Measure, Shape and Spatial Thinking </a:t>
                      </a:r>
                    </a:p>
                    <a:p>
                      <a:r>
                        <a:rPr lang="en-GB" sz="1000" kern="1200" dirty="0">
                          <a:solidFill>
                            <a:schemeClr val="dk1"/>
                          </a:solidFill>
                          <a:effectLst/>
                          <a:latin typeface="+mn-lt"/>
                          <a:ea typeface="+mn-ea"/>
                          <a:cs typeface="+mn-cs"/>
                        </a:rPr>
                        <a:t>Circles and triangles.</a:t>
                      </a:r>
                    </a:p>
                    <a:p>
                      <a:r>
                        <a:rPr lang="en-GB" sz="1000" kern="1200" dirty="0">
                          <a:solidFill>
                            <a:schemeClr val="dk1"/>
                          </a:solidFill>
                          <a:effectLst/>
                          <a:latin typeface="+mn-lt"/>
                          <a:ea typeface="+mn-ea"/>
                          <a:cs typeface="+mn-cs"/>
                        </a:rPr>
                        <a:t>Positional language</a:t>
                      </a:r>
                    </a:p>
                    <a:p>
                      <a:r>
                        <a:rPr lang="en-GB" sz="1000" kern="1200" dirty="0">
                          <a:solidFill>
                            <a:schemeClr val="dk1"/>
                          </a:solidFill>
                          <a:effectLst/>
                          <a:latin typeface="+mn-lt"/>
                          <a:ea typeface="+mn-ea"/>
                          <a:cs typeface="+mn-cs"/>
                        </a:rPr>
                        <a:t>Shapes with 4 sides.</a:t>
                      </a:r>
                    </a:p>
                    <a:p>
                      <a:r>
                        <a:rPr lang="en-GB" sz="1000" kern="1200" dirty="0">
                          <a:solidFill>
                            <a:schemeClr val="dk1"/>
                          </a:solidFill>
                          <a:effectLst/>
                          <a:latin typeface="+mn-lt"/>
                          <a:ea typeface="+mn-ea"/>
                          <a:cs typeface="+mn-cs"/>
                        </a:rPr>
                        <a:t>Time </a:t>
                      </a:r>
                      <a:endParaRPr lang="en-GB" sz="1000" b="1"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r>
                        <a:rPr lang="en-GB" sz="1000" kern="1200" dirty="0">
                          <a:solidFill>
                            <a:schemeClr val="dk1"/>
                          </a:solidFill>
                          <a:effectLst/>
                          <a:latin typeface="+mn-lt"/>
                          <a:ea typeface="+mn-ea"/>
                          <a:cs typeface="+mn-cs"/>
                        </a:rPr>
                        <a:t>Number</a:t>
                      </a:r>
                    </a:p>
                    <a:p>
                      <a:r>
                        <a:rPr lang="en-GB" sz="1000" kern="1200" dirty="0">
                          <a:solidFill>
                            <a:schemeClr val="dk1"/>
                          </a:solidFill>
                          <a:effectLst/>
                          <a:latin typeface="+mn-lt"/>
                          <a:ea typeface="+mn-ea"/>
                          <a:cs typeface="+mn-cs"/>
                        </a:rPr>
                        <a:t>Introducing zero.</a:t>
                      </a:r>
                    </a:p>
                    <a:p>
                      <a:r>
                        <a:rPr lang="en-GB" sz="1000" kern="1200" dirty="0">
                          <a:solidFill>
                            <a:schemeClr val="dk1"/>
                          </a:solidFill>
                          <a:effectLst/>
                          <a:latin typeface="+mn-lt"/>
                          <a:ea typeface="+mn-ea"/>
                          <a:cs typeface="+mn-cs"/>
                        </a:rPr>
                        <a:t>Representing 4</a:t>
                      </a:r>
                      <a:r>
                        <a:rPr lang="en-GB" sz="1000" kern="1200" baseline="0" dirty="0">
                          <a:solidFill>
                            <a:schemeClr val="dk1"/>
                          </a:solidFill>
                          <a:effectLst/>
                          <a:latin typeface="+mn-lt"/>
                          <a:ea typeface="+mn-ea"/>
                          <a:cs typeface="+mn-cs"/>
                        </a:rPr>
                        <a:t> and 5</a:t>
                      </a:r>
                      <a:endParaRPr lang="en-GB" sz="1000" kern="1200" dirty="0">
                        <a:solidFill>
                          <a:schemeClr val="dk1"/>
                        </a:solidFill>
                        <a:effectLst/>
                        <a:latin typeface="+mn-lt"/>
                        <a:ea typeface="+mn-ea"/>
                        <a:cs typeface="+mn-cs"/>
                      </a:endParaRPr>
                    </a:p>
                    <a:p>
                      <a:r>
                        <a:rPr lang="en-GB" sz="1000" kern="1200" dirty="0">
                          <a:solidFill>
                            <a:schemeClr val="dk1"/>
                          </a:solidFill>
                          <a:effectLst/>
                          <a:latin typeface="+mn-lt"/>
                          <a:ea typeface="+mn-ea"/>
                          <a:cs typeface="+mn-cs"/>
                        </a:rPr>
                        <a:t>Comparing numbers to 5. </a:t>
                      </a:r>
                    </a:p>
                    <a:p>
                      <a:r>
                        <a:rPr lang="en-GB" sz="1000" kern="1200" dirty="0">
                          <a:solidFill>
                            <a:schemeClr val="dk1"/>
                          </a:solidFill>
                          <a:effectLst/>
                          <a:latin typeface="+mn-lt"/>
                          <a:ea typeface="+mn-ea"/>
                          <a:cs typeface="+mn-cs"/>
                        </a:rPr>
                        <a:t>Composition of 4 and 5. </a:t>
                      </a:r>
                    </a:p>
                    <a:p>
                      <a:r>
                        <a:rPr lang="en-GB" sz="1000" kern="1200" dirty="0">
                          <a:solidFill>
                            <a:schemeClr val="dk1"/>
                          </a:solidFill>
                          <a:effectLst/>
                          <a:latin typeface="+mn-lt"/>
                          <a:ea typeface="+mn-ea"/>
                          <a:cs typeface="+mn-cs"/>
                        </a:rPr>
                        <a:t>Six, seven, eight.</a:t>
                      </a:r>
                    </a:p>
                    <a:p>
                      <a:endParaRPr lang="en-GB" sz="1000" kern="1200" dirty="0">
                        <a:solidFill>
                          <a:schemeClr val="dk1"/>
                        </a:solidFill>
                        <a:effectLst/>
                        <a:latin typeface="+mn-lt"/>
                        <a:ea typeface="+mn-ea"/>
                        <a:cs typeface="+mn-cs"/>
                      </a:endParaRPr>
                    </a:p>
                    <a:p>
                      <a:r>
                        <a:rPr lang="en-GB" sz="1000" kern="1200" dirty="0">
                          <a:solidFill>
                            <a:schemeClr val="dk1"/>
                          </a:solidFill>
                          <a:effectLst/>
                          <a:latin typeface="+mn-lt"/>
                          <a:ea typeface="+mn-ea"/>
                          <a:cs typeface="+mn-cs"/>
                        </a:rPr>
                        <a:t> </a:t>
                      </a:r>
                    </a:p>
                    <a:p>
                      <a:r>
                        <a:rPr lang="en-GB" sz="1000" kern="1200" dirty="0">
                          <a:solidFill>
                            <a:schemeClr val="dk1"/>
                          </a:solidFill>
                          <a:effectLst/>
                          <a:latin typeface="+mn-lt"/>
                          <a:ea typeface="+mn-ea"/>
                          <a:cs typeface="+mn-cs"/>
                        </a:rPr>
                        <a:t>Measure, Shape and Spatial Thinking </a:t>
                      </a:r>
                    </a:p>
                    <a:p>
                      <a:r>
                        <a:rPr lang="en-GB" sz="1000" kern="1200" dirty="0">
                          <a:solidFill>
                            <a:schemeClr val="dk1"/>
                          </a:solidFill>
                          <a:effectLst/>
                          <a:latin typeface="+mn-lt"/>
                          <a:ea typeface="+mn-ea"/>
                          <a:cs typeface="+mn-cs"/>
                        </a:rPr>
                        <a:t>Compare mass.</a:t>
                      </a:r>
                    </a:p>
                    <a:p>
                      <a:r>
                        <a:rPr lang="en-GB" sz="1000" kern="1200" dirty="0">
                          <a:solidFill>
                            <a:schemeClr val="dk1"/>
                          </a:solidFill>
                          <a:effectLst/>
                          <a:latin typeface="+mn-lt"/>
                          <a:ea typeface="+mn-ea"/>
                          <a:cs typeface="+mn-cs"/>
                        </a:rPr>
                        <a:t>Compare capacity. </a:t>
                      </a:r>
                    </a:p>
                    <a:p>
                      <a:r>
                        <a:rPr lang="en-GB" sz="1000" kern="1200" dirty="0">
                          <a:solidFill>
                            <a:schemeClr val="dk1"/>
                          </a:solidFill>
                          <a:effectLst/>
                          <a:latin typeface="+mn-lt"/>
                          <a:ea typeface="+mn-ea"/>
                          <a:cs typeface="+mn-cs"/>
                        </a:rPr>
                        <a:t>Length and Height.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1" dirty="0">
                        <a:solidFill>
                          <a:schemeClr val="bg1">
                            <a:lumMod val="50000"/>
                          </a:schemeClr>
                        </a:solidFill>
                        <a:latin typeface="+mn-lt"/>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1" dirty="0">
                        <a:solidFill>
                          <a:schemeClr val="bg1">
                            <a:lumMod val="50000"/>
                          </a:schemeClr>
                        </a:solidFill>
                        <a:latin typeface="+mn-lt"/>
                        <a:cs typeface="Amatic SC" panose="00000500000000000000" pitchFamily="2" charset="-79"/>
                      </a:endParaRPr>
                    </a:p>
                    <a:p>
                      <a:pPr algn="ctr"/>
                      <a:endParaRPr lang="en-GB" sz="10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r>
                        <a:rPr lang="en-GB" sz="1000" kern="1200" dirty="0">
                          <a:solidFill>
                            <a:schemeClr val="dk1"/>
                          </a:solidFill>
                          <a:effectLst/>
                          <a:latin typeface="+mn-lt"/>
                          <a:ea typeface="+mn-ea"/>
                          <a:cs typeface="+mn-cs"/>
                        </a:rPr>
                        <a:t>Number</a:t>
                      </a:r>
                    </a:p>
                    <a:p>
                      <a:r>
                        <a:rPr lang="en-GB" sz="1000" kern="1200" dirty="0">
                          <a:solidFill>
                            <a:schemeClr val="dk1"/>
                          </a:solidFill>
                          <a:effectLst/>
                          <a:latin typeface="+mn-lt"/>
                          <a:ea typeface="+mn-ea"/>
                          <a:cs typeface="+mn-cs"/>
                        </a:rPr>
                        <a:t>Nine and ten. </a:t>
                      </a:r>
                    </a:p>
                    <a:p>
                      <a:r>
                        <a:rPr lang="en-GB" sz="1000" kern="1200" dirty="0">
                          <a:solidFill>
                            <a:schemeClr val="dk1"/>
                          </a:solidFill>
                          <a:effectLst/>
                          <a:latin typeface="+mn-lt"/>
                          <a:ea typeface="+mn-ea"/>
                          <a:cs typeface="+mn-cs"/>
                        </a:rPr>
                        <a:t>Comparing numbers to 10. </a:t>
                      </a:r>
                    </a:p>
                    <a:p>
                      <a:r>
                        <a:rPr lang="en-GB" sz="1000" kern="1200" dirty="0">
                          <a:solidFill>
                            <a:schemeClr val="dk1"/>
                          </a:solidFill>
                          <a:effectLst/>
                          <a:latin typeface="+mn-lt"/>
                          <a:ea typeface="+mn-ea"/>
                          <a:cs typeface="+mn-cs"/>
                        </a:rPr>
                        <a:t>Bonds to 10 </a:t>
                      </a:r>
                    </a:p>
                    <a:p>
                      <a:r>
                        <a:rPr lang="en-GB" sz="1000" kern="1200" dirty="0">
                          <a:solidFill>
                            <a:schemeClr val="dk1"/>
                          </a:solidFill>
                          <a:effectLst/>
                          <a:latin typeface="+mn-lt"/>
                          <a:ea typeface="+mn-ea"/>
                          <a:cs typeface="+mn-cs"/>
                        </a:rPr>
                        <a:t>Making pairs.</a:t>
                      </a:r>
                    </a:p>
                    <a:p>
                      <a:r>
                        <a:rPr lang="en-GB" sz="1000" kern="1200" dirty="0">
                          <a:solidFill>
                            <a:schemeClr val="dk1"/>
                          </a:solidFill>
                          <a:effectLst/>
                          <a:latin typeface="+mn-lt"/>
                          <a:ea typeface="+mn-ea"/>
                          <a:cs typeface="+mn-cs"/>
                        </a:rPr>
                        <a:t>Combining 2 groups.</a:t>
                      </a:r>
                    </a:p>
                    <a:p>
                      <a:pPr algn="ctr"/>
                      <a:endParaRPr lang="en-GB" sz="1000" dirty="0">
                        <a:solidFill>
                          <a:schemeClr val="bg1">
                            <a:lumMod val="50000"/>
                          </a:schemeClr>
                        </a:solidFill>
                        <a:latin typeface="+mn-lt"/>
                        <a:cs typeface="Amatic SC" panose="00000500000000000000" pitchFamily="2" charset="-79"/>
                      </a:endParaRPr>
                    </a:p>
                    <a:p>
                      <a:pPr algn="ctr"/>
                      <a:endParaRPr lang="en-GB" sz="1000" dirty="0">
                        <a:solidFill>
                          <a:schemeClr val="bg1">
                            <a:lumMod val="50000"/>
                          </a:schemeClr>
                        </a:solidFill>
                        <a:latin typeface="+mn-lt"/>
                        <a:cs typeface="Amatic SC" panose="00000500000000000000" pitchFamily="2" charset="-79"/>
                      </a:endParaRPr>
                    </a:p>
                    <a:p>
                      <a:pPr algn="ctr"/>
                      <a:endParaRPr lang="en-GB" sz="1000" dirty="0">
                        <a:solidFill>
                          <a:schemeClr val="bg1">
                            <a:lumMod val="50000"/>
                          </a:schemeClr>
                        </a:solidFill>
                        <a:latin typeface="+mn-lt"/>
                        <a:cs typeface="Amatic SC" panose="00000500000000000000" pitchFamily="2" charset="-79"/>
                      </a:endParaRPr>
                    </a:p>
                    <a:p>
                      <a:r>
                        <a:rPr lang="en-GB" sz="1000" kern="1200" dirty="0">
                          <a:solidFill>
                            <a:schemeClr val="dk1"/>
                          </a:solidFill>
                          <a:effectLst/>
                          <a:latin typeface="+mn-lt"/>
                          <a:ea typeface="+mn-ea"/>
                          <a:cs typeface="+mn-cs"/>
                        </a:rPr>
                        <a:t>Measure, Shape and Spatial Thinking </a:t>
                      </a:r>
                    </a:p>
                    <a:p>
                      <a:r>
                        <a:rPr lang="en-GB" sz="1000" kern="1200" dirty="0">
                          <a:solidFill>
                            <a:schemeClr val="dk1"/>
                          </a:solidFill>
                          <a:effectLst/>
                          <a:latin typeface="+mn-lt"/>
                          <a:ea typeface="+mn-ea"/>
                          <a:cs typeface="+mn-cs"/>
                        </a:rPr>
                        <a:t>Time </a:t>
                      </a:r>
                    </a:p>
                    <a:p>
                      <a:r>
                        <a:rPr lang="en-GB" sz="1000" kern="1200" dirty="0">
                          <a:solidFill>
                            <a:schemeClr val="dk1"/>
                          </a:solidFill>
                          <a:effectLst/>
                          <a:latin typeface="+mn-lt"/>
                          <a:ea typeface="+mn-ea"/>
                          <a:cs typeface="+mn-cs"/>
                        </a:rPr>
                        <a:t>3D shape</a:t>
                      </a:r>
                    </a:p>
                    <a:p>
                      <a:r>
                        <a:rPr lang="en-GB" sz="1000" kern="1200" dirty="0">
                          <a:solidFill>
                            <a:schemeClr val="dk1"/>
                          </a:solidFill>
                          <a:effectLst/>
                          <a:latin typeface="+mn-lt"/>
                          <a:ea typeface="+mn-ea"/>
                          <a:cs typeface="+mn-cs"/>
                        </a:rPr>
                        <a:t>Pattern</a:t>
                      </a:r>
                    </a:p>
                    <a:p>
                      <a:endParaRPr lang="en-GB" sz="1000" kern="1200" dirty="0">
                        <a:solidFill>
                          <a:schemeClr val="dk1"/>
                        </a:solidFill>
                        <a:effectLst/>
                        <a:latin typeface="+mn-lt"/>
                        <a:ea typeface="+mn-ea"/>
                        <a:cs typeface="+mn-cs"/>
                      </a:endParaRPr>
                    </a:p>
                    <a:p>
                      <a:pPr algn="ctr"/>
                      <a:endParaRPr lang="en-GB" sz="10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gridSpan="2">
                  <a:txBody>
                    <a:bodyPr/>
                    <a:lstStyle/>
                    <a:p>
                      <a:r>
                        <a:rPr lang="en-GB" sz="1000" kern="1200" dirty="0">
                          <a:solidFill>
                            <a:schemeClr val="dk1"/>
                          </a:solidFill>
                          <a:effectLst/>
                          <a:latin typeface="+mn-lt"/>
                          <a:ea typeface="+mn-ea"/>
                          <a:cs typeface="+mn-cs"/>
                        </a:rPr>
                        <a:t>Number</a:t>
                      </a:r>
                    </a:p>
                    <a:p>
                      <a:r>
                        <a:rPr lang="en-GB" sz="1000" kern="1200" dirty="0">
                          <a:solidFill>
                            <a:schemeClr val="dk1"/>
                          </a:solidFill>
                          <a:effectLst/>
                          <a:latin typeface="+mn-lt"/>
                          <a:ea typeface="+mn-ea"/>
                          <a:cs typeface="+mn-cs"/>
                        </a:rPr>
                        <a:t>Building numbers beyond 10.</a:t>
                      </a:r>
                    </a:p>
                    <a:p>
                      <a:r>
                        <a:rPr lang="en-GB" sz="1000" kern="1200" dirty="0">
                          <a:solidFill>
                            <a:schemeClr val="dk1"/>
                          </a:solidFill>
                          <a:effectLst/>
                          <a:latin typeface="+mn-lt"/>
                          <a:ea typeface="+mn-ea"/>
                          <a:cs typeface="+mn-cs"/>
                        </a:rPr>
                        <a:t>Counting Patterns beyond 10.</a:t>
                      </a:r>
                    </a:p>
                    <a:p>
                      <a:r>
                        <a:rPr lang="en-GB" sz="1000" kern="1200" dirty="0">
                          <a:solidFill>
                            <a:schemeClr val="dk1"/>
                          </a:solidFill>
                          <a:effectLst/>
                          <a:latin typeface="+mn-lt"/>
                          <a:ea typeface="+mn-ea"/>
                          <a:cs typeface="+mn-cs"/>
                        </a:rPr>
                        <a:t>Adding more.</a:t>
                      </a:r>
                    </a:p>
                    <a:p>
                      <a:r>
                        <a:rPr lang="en-GB" sz="1000" kern="1200" dirty="0">
                          <a:solidFill>
                            <a:schemeClr val="dk1"/>
                          </a:solidFill>
                          <a:effectLst/>
                          <a:latin typeface="+mn-lt"/>
                          <a:ea typeface="+mn-ea"/>
                          <a:cs typeface="+mn-cs"/>
                        </a:rPr>
                        <a:t>Taking away</a:t>
                      </a:r>
                    </a:p>
                    <a:p>
                      <a:endParaRPr lang="en-GB" sz="1000" kern="1200" dirty="0">
                        <a:solidFill>
                          <a:schemeClr val="dk1"/>
                        </a:solidFill>
                        <a:effectLst/>
                        <a:latin typeface="+mn-lt"/>
                        <a:ea typeface="+mn-ea"/>
                        <a:cs typeface="+mn-cs"/>
                      </a:endParaRPr>
                    </a:p>
                    <a:p>
                      <a:r>
                        <a:rPr lang="en-GB" sz="1000" kern="1200" dirty="0">
                          <a:solidFill>
                            <a:schemeClr val="dk1"/>
                          </a:solidFill>
                          <a:effectLst/>
                          <a:latin typeface="+mn-lt"/>
                          <a:ea typeface="+mn-ea"/>
                          <a:cs typeface="+mn-cs"/>
                        </a:rPr>
                        <a:t> </a:t>
                      </a:r>
                    </a:p>
                    <a:p>
                      <a:r>
                        <a:rPr lang="en-GB" sz="1000" kern="1200" dirty="0">
                          <a:solidFill>
                            <a:schemeClr val="dk1"/>
                          </a:solidFill>
                          <a:effectLst/>
                          <a:latin typeface="+mn-lt"/>
                          <a:ea typeface="+mn-ea"/>
                          <a:cs typeface="+mn-cs"/>
                        </a:rPr>
                        <a:t>Measure, Shape and Spatial Thinking </a:t>
                      </a:r>
                    </a:p>
                    <a:p>
                      <a:r>
                        <a:rPr lang="en-GB" sz="1000" kern="1200" dirty="0">
                          <a:solidFill>
                            <a:schemeClr val="dk1"/>
                          </a:solidFill>
                          <a:effectLst/>
                          <a:latin typeface="+mn-lt"/>
                          <a:ea typeface="+mn-ea"/>
                          <a:cs typeface="+mn-cs"/>
                        </a:rPr>
                        <a:t>Match, rotate and manipulate.</a:t>
                      </a:r>
                    </a:p>
                    <a:p>
                      <a:r>
                        <a:rPr lang="en-GB" sz="1000" kern="1200" dirty="0">
                          <a:solidFill>
                            <a:schemeClr val="dk1"/>
                          </a:solidFill>
                          <a:effectLst/>
                          <a:latin typeface="+mn-lt"/>
                          <a:ea typeface="+mn-ea"/>
                          <a:cs typeface="+mn-cs"/>
                        </a:rPr>
                        <a:t>Compose and decompose. </a:t>
                      </a:r>
                      <a:endParaRPr lang="en-GB" sz="1000" b="1" dirty="0">
                        <a:solidFill>
                          <a:schemeClr val="bg1">
                            <a:lumMod val="5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r>
                        <a:rPr lang="en-US" sz="1400" b="1" dirty="0">
                          <a:solidFill>
                            <a:schemeClr val="bg1">
                              <a:lumMod val="50000"/>
                            </a:schemeClr>
                          </a:solidFill>
                        </a:rPr>
                        <a:t>Depth of numbers within 20 </a:t>
                      </a:r>
                    </a:p>
                    <a:p>
                      <a:pPr algn="ctr"/>
                      <a:r>
                        <a:rPr lang="en-US" sz="1000" dirty="0"/>
                        <a:t>Explore numbers and strategies •Recognise and extend patterns •Apply number, shape and measures knowledge •Count forwards and backwards</a:t>
                      </a:r>
                      <a:endParaRPr lang="en-US" sz="1000" b="1" dirty="0">
                        <a:solidFill>
                          <a:schemeClr val="bg1">
                            <a:lumMod val="50000"/>
                          </a:schemeClr>
                        </a:solidFill>
                      </a:endParaRPr>
                    </a:p>
                    <a:p>
                      <a:pPr algn="ctr"/>
                      <a:r>
                        <a:rPr lang="en-GB" sz="1400" b="1" dirty="0">
                          <a:solidFill>
                            <a:schemeClr val="bg1">
                              <a:lumMod val="50000"/>
                            </a:schemeClr>
                          </a:solidFill>
                        </a:rPr>
                        <a:t>Numbers beyond 20 </a:t>
                      </a:r>
                    </a:p>
                    <a:p>
                      <a:pPr algn="ctr"/>
                      <a:r>
                        <a:rPr lang="en-US" sz="1000" dirty="0"/>
                        <a:t>One more one less •Estimate and count •Grouping and sharing</a:t>
                      </a:r>
                      <a:endParaRPr lang="en-US" sz="1000" b="1" dirty="0">
                        <a:solidFill>
                          <a:schemeClr val="bg1">
                            <a:lumMod val="50000"/>
                          </a:schemeClr>
                        </a:solidFill>
                        <a:latin typeface="+mn-lt"/>
                        <a:cs typeface="Amatic SC" panose="00000500000000000000" pitchFamily="2" charset="-79"/>
                      </a:endParaRPr>
                    </a:p>
                    <a:p>
                      <a:pPr algn="ctr"/>
                      <a:endParaRPr lang="en-GB" sz="18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r>
                        <a:rPr lang="en-GB" sz="1000" kern="1200" dirty="0">
                          <a:solidFill>
                            <a:schemeClr val="dk1"/>
                          </a:solidFill>
                          <a:effectLst/>
                          <a:latin typeface="+mn-lt"/>
                          <a:ea typeface="+mn-ea"/>
                          <a:cs typeface="+mn-cs"/>
                        </a:rPr>
                        <a:t>Number</a:t>
                      </a:r>
                    </a:p>
                    <a:p>
                      <a:r>
                        <a:rPr lang="en-GB" sz="1000" kern="1200" dirty="0">
                          <a:solidFill>
                            <a:schemeClr val="dk1"/>
                          </a:solidFill>
                          <a:effectLst/>
                          <a:latin typeface="+mn-lt"/>
                          <a:ea typeface="+mn-ea"/>
                          <a:cs typeface="+mn-cs"/>
                        </a:rPr>
                        <a:t>Doubling, sharing and grouping.</a:t>
                      </a:r>
                    </a:p>
                    <a:p>
                      <a:r>
                        <a:rPr lang="en-GB" sz="1000" kern="1200" dirty="0">
                          <a:solidFill>
                            <a:schemeClr val="dk1"/>
                          </a:solidFill>
                          <a:effectLst/>
                          <a:latin typeface="+mn-lt"/>
                          <a:ea typeface="+mn-ea"/>
                          <a:cs typeface="+mn-cs"/>
                        </a:rPr>
                        <a:t>Even and odd. </a:t>
                      </a:r>
                    </a:p>
                    <a:p>
                      <a:pPr marL="0" marR="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mn-lt"/>
                          <a:ea typeface="+mn-ea"/>
                          <a:cs typeface="+mn-cs"/>
                        </a:rPr>
                        <a:t>Deepening understanding patterns and relationships.</a:t>
                      </a:r>
                    </a:p>
                    <a:p>
                      <a:endParaRPr lang="en-GB" sz="1000" kern="1200" dirty="0">
                        <a:solidFill>
                          <a:schemeClr val="dk1"/>
                        </a:solidFill>
                        <a:effectLst/>
                        <a:latin typeface="+mn-lt"/>
                        <a:ea typeface="+mn-ea"/>
                        <a:cs typeface="+mn-cs"/>
                      </a:endParaRPr>
                    </a:p>
                    <a:p>
                      <a:r>
                        <a:rPr lang="en-GB" sz="1000" kern="1200" dirty="0">
                          <a:solidFill>
                            <a:schemeClr val="dk1"/>
                          </a:solidFill>
                          <a:effectLst/>
                          <a:latin typeface="+mn-lt"/>
                          <a:ea typeface="+mn-ea"/>
                          <a:cs typeface="+mn-cs"/>
                        </a:rPr>
                        <a:t> </a:t>
                      </a:r>
                    </a:p>
                    <a:p>
                      <a:r>
                        <a:rPr lang="en-GB" sz="1000" kern="1200" dirty="0">
                          <a:solidFill>
                            <a:schemeClr val="dk1"/>
                          </a:solidFill>
                          <a:effectLst/>
                          <a:latin typeface="+mn-lt"/>
                          <a:ea typeface="+mn-ea"/>
                          <a:cs typeface="+mn-cs"/>
                        </a:rPr>
                        <a:t>Measure, Shape and Spatial Thinking </a:t>
                      </a:r>
                    </a:p>
                    <a:p>
                      <a:r>
                        <a:rPr lang="en-GB" sz="1000" kern="1200" dirty="0">
                          <a:solidFill>
                            <a:schemeClr val="dk1"/>
                          </a:solidFill>
                          <a:effectLst/>
                          <a:latin typeface="+mn-lt"/>
                          <a:ea typeface="+mn-ea"/>
                          <a:cs typeface="+mn-cs"/>
                        </a:rPr>
                        <a:t>Visualise and build. </a:t>
                      </a:r>
                    </a:p>
                    <a:p>
                      <a:r>
                        <a:rPr lang="en-GB" sz="1000" kern="1200" dirty="0">
                          <a:solidFill>
                            <a:schemeClr val="dk1"/>
                          </a:solidFill>
                          <a:effectLst/>
                          <a:latin typeface="+mn-lt"/>
                          <a:ea typeface="+mn-ea"/>
                          <a:cs typeface="+mn-cs"/>
                        </a:rPr>
                        <a:t>Mapping </a:t>
                      </a:r>
                      <a:endParaRPr lang="en-US" sz="1000" b="1"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bl>
          </a:graphicData>
        </a:graphic>
      </p:graphicFrame>
    </p:spTree>
    <p:extLst>
      <p:ext uri="{BB962C8B-B14F-4D97-AF65-F5344CB8AC3E}">
        <p14:creationId xmlns:p14="http://schemas.microsoft.com/office/powerpoint/2010/main" val="3500215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650520525"/>
              </p:ext>
            </p:extLst>
          </p:nvPr>
        </p:nvGraphicFramePr>
        <p:xfrm>
          <a:off x="231033" y="575513"/>
          <a:ext cx="11459364" cy="6080760"/>
        </p:xfrm>
        <a:graphic>
          <a:graphicData uri="http://schemas.openxmlformats.org/drawingml/2006/table">
            <a:tbl>
              <a:tblPr firstRow="1" bandRow="1">
                <a:tableStyleId>{5C22544A-7EE6-4342-B048-85BDC9FD1C3A}</a:tableStyleId>
              </a:tblPr>
              <a:tblGrid>
                <a:gridCol w="1171639">
                  <a:extLst>
                    <a:ext uri="{9D8B030D-6E8A-4147-A177-3AD203B41FA5}">
                      <a16:colId xmlns:a16="http://schemas.microsoft.com/office/drawing/2014/main" val="385991600"/>
                    </a:ext>
                  </a:extLst>
                </a:gridCol>
                <a:gridCol w="2102465">
                  <a:extLst>
                    <a:ext uri="{9D8B030D-6E8A-4147-A177-3AD203B41FA5}">
                      <a16:colId xmlns:a16="http://schemas.microsoft.com/office/drawing/2014/main" val="2865123548"/>
                    </a:ext>
                  </a:extLst>
                </a:gridCol>
                <a:gridCol w="1637052">
                  <a:extLst>
                    <a:ext uri="{9D8B030D-6E8A-4147-A177-3AD203B41FA5}">
                      <a16:colId xmlns:a16="http://schemas.microsoft.com/office/drawing/2014/main" val="872926247"/>
                    </a:ext>
                  </a:extLst>
                </a:gridCol>
                <a:gridCol w="1637052">
                  <a:extLst>
                    <a:ext uri="{9D8B030D-6E8A-4147-A177-3AD203B41FA5}">
                      <a16:colId xmlns:a16="http://schemas.microsoft.com/office/drawing/2014/main" val="1315738151"/>
                    </a:ext>
                  </a:extLst>
                </a:gridCol>
                <a:gridCol w="1476992">
                  <a:extLst>
                    <a:ext uri="{9D8B030D-6E8A-4147-A177-3AD203B41FA5}">
                      <a16:colId xmlns:a16="http://schemas.microsoft.com/office/drawing/2014/main" val="2709165749"/>
                    </a:ext>
                  </a:extLst>
                </a:gridCol>
                <a:gridCol w="1797112">
                  <a:extLst>
                    <a:ext uri="{9D8B030D-6E8A-4147-A177-3AD203B41FA5}">
                      <a16:colId xmlns:a16="http://schemas.microsoft.com/office/drawing/2014/main" val="2335150482"/>
                    </a:ext>
                  </a:extLst>
                </a:gridCol>
                <a:gridCol w="1637052">
                  <a:extLst>
                    <a:ext uri="{9D8B030D-6E8A-4147-A177-3AD203B41FA5}">
                      <a16:colId xmlns:a16="http://schemas.microsoft.com/office/drawing/2014/main" val="4046203905"/>
                    </a:ext>
                  </a:extLst>
                </a:gridCol>
              </a:tblGrid>
              <a:tr h="534196">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Autumn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schemeClr val="bg1">
                              <a:lumMod val="50000"/>
                            </a:schemeClr>
                          </a:solidFill>
                          <a:latin typeface="Amatic SC" panose="00000500000000000000" pitchFamily="2" charset="-79"/>
                          <a:cs typeface="Amatic SC" panose="00000500000000000000" pitchFamily="2" charset="-79"/>
                        </a:rPr>
                        <a:t>Autumn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266978">
                <a:tc>
                  <a:txBody>
                    <a:bodyPr/>
                    <a:lstStyle/>
                    <a:p>
                      <a:pPr algn="ctr"/>
                      <a:r>
                        <a:rPr lang="en-US" sz="2400" b="0" dirty="0">
                          <a:latin typeface="Amatic SC" panose="00000500000000000000" pitchFamily="2" charset="-79"/>
                          <a:cs typeface="Amatic SC" panose="00000500000000000000" pitchFamily="2" charset="-79"/>
                        </a:rPr>
                        <a:t>General Themes </a:t>
                      </a:r>
                      <a:endParaRPr lang="en-GB" sz="24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panose="020B0604020202020204" charset="-79"/>
                        </a:rPr>
                        <a:t>Seasons and</a:t>
                      </a:r>
                      <a:r>
                        <a:rPr lang="en-GB" sz="1200" b="1" u="sng" baseline="0" dirty="0">
                          <a:latin typeface="+mn-lt"/>
                          <a:cs typeface="Amatic SC" panose="020B0604020202020204" charset="-79"/>
                        </a:rPr>
                        <a:t> </a:t>
                      </a:r>
                      <a:r>
                        <a:rPr lang="en-GB" sz="1200" b="1" u="sng" dirty="0">
                          <a:latin typeface="+mn-lt"/>
                          <a:cs typeface="Amatic SC" panose="020B0604020202020204" charset="-79"/>
                        </a:rPr>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Amatic SC" charset="-79"/>
                        </a:rPr>
                        <a:t>Traditional Tales </a:t>
                      </a:r>
                      <a:endParaRPr lang="en-GB" sz="1200" kern="1200" baseline="0" dirty="0">
                        <a:solidFill>
                          <a:schemeClr val="dk1"/>
                        </a:solidFill>
                        <a:latin typeface="+mn-lt"/>
                        <a:ea typeface="+mn-ea"/>
                        <a:cs typeface="Amatic SC"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panose="020B0604020202020204" charset="-79"/>
                        </a:rPr>
                        <a:t>Growing and Spring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charset="-79"/>
                        </a:rPr>
                        <a:t>People Who help us  </a:t>
                      </a:r>
                      <a:endParaRPr lang="en-US" sz="1200" dirty="0">
                        <a:latin typeface="+mn-lt"/>
                        <a:cs typeface="Amatic SC" panose="020B0604020202020204"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r>
                        <a:rPr lang="en-US" sz="1200" dirty="0">
                          <a:latin typeface="+mn-lt"/>
                          <a:cs typeface="Amatic SC" panose="020B0604020202020204" charset="-79"/>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781483">
                <a:tc>
                  <a:txBody>
                    <a:bodyPr/>
                    <a:lstStyle/>
                    <a:p>
                      <a:pPr algn="ctr"/>
                      <a:r>
                        <a:rPr lang="en-US" sz="2200" b="0" dirty="0">
                          <a:latin typeface="Amatic SC" panose="00000500000000000000" pitchFamily="2" charset="-79"/>
                          <a:cs typeface="Amatic SC" panose="00000500000000000000" pitchFamily="2" charset="-79"/>
                        </a:rPr>
                        <a:t>Mastering</a:t>
                      </a:r>
                      <a:r>
                        <a:rPr lang="en-US" sz="2200" b="0" baseline="0" dirty="0">
                          <a:latin typeface="Amatic SC" panose="00000500000000000000" pitchFamily="2" charset="-79"/>
                          <a:cs typeface="Amatic SC" panose="00000500000000000000" pitchFamily="2" charset="-79"/>
                        </a:rPr>
                        <a:t> NUMBER</a:t>
                      </a:r>
                      <a:endParaRPr lang="en-US" sz="2200" b="0" dirty="0">
                        <a:latin typeface="Amatic SC" panose="00000500000000000000" pitchFamily="2" charset="-79"/>
                        <a:cs typeface="Amatic SC" panose="00000500000000000000" pitchFamily="2" charset="-79"/>
                      </a:endParaRPr>
                    </a:p>
                    <a:p>
                      <a:pPr algn="ctr"/>
                      <a:endParaRPr lang="en-US" sz="1600" b="1" i="1" kern="1200" dirty="0">
                        <a:solidFill>
                          <a:schemeClr val="bg1">
                            <a:lumMod val="50000"/>
                          </a:schemeClr>
                        </a:solidFill>
                        <a:effectLst/>
                        <a:latin typeface="+mn-lt"/>
                        <a:ea typeface="+mn-ea"/>
                        <a:cs typeface="+mn-cs"/>
                      </a:endParaRPr>
                    </a:p>
                    <a:p>
                      <a:pPr algn="ctr"/>
                      <a:endParaRPr lang="en-US" sz="1600" b="1" i="1" kern="1200" dirty="0">
                        <a:solidFill>
                          <a:schemeClr val="bg1">
                            <a:lumMod val="50000"/>
                          </a:schemeClr>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r>
                        <a:rPr lang="en-GB" sz="900" b="1" u="sng" kern="1200" dirty="0" err="1">
                          <a:solidFill>
                            <a:schemeClr val="dk1"/>
                          </a:solidFill>
                          <a:effectLst/>
                          <a:latin typeface="+mn-lt"/>
                          <a:ea typeface="+mn-ea"/>
                          <a:cs typeface="Amatic SC" panose="020B0604020202020204" charset="-79"/>
                        </a:rPr>
                        <a:t>Subitising</a:t>
                      </a:r>
                      <a:endParaRPr lang="en-GB" sz="900" b="1" u="sng" kern="1200" dirty="0">
                        <a:solidFill>
                          <a:schemeClr val="dk1"/>
                        </a:solidFill>
                        <a:effectLst/>
                        <a:latin typeface="+mn-lt"/>
                        <a:ea typeface="+mn-ea"/>
                        <a:cs typeface="Amatic SC" panose="020B0604020202020204" charset="-79"/>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P</a:t>
                      </a:r>
                      <a:r>
                        <a:rPr lang="en-US" sz="900" kern="1200">
                          <a:solidFill>
                            <a:schemeClr val="dk1"/>
                          </a:solidFill>
                          <a:effectLst/>
                          <a:latin typeface="+mn-lt"/>
                          <a:ea typeface="+mn-ea"/>
                          <a:cs typeface="+mn-cs"/>
                        </a:rPr>
                        <a:t>erceptually </a:t>
                      </a:r>
                      <a:r>
                        <a:rPr lang="en-US" sz="900" kern="1200" dirty="0" err="1">
                          <a:solidFill>
                            <a:schemeClr val="dk1"/>
                          </a:solidFill>
                          <a:effectLst/>
                          <a:latin typeface="+mn-lt"/>
                          <a:ea typeface="+mn-ea"/>
                          <a:cs typeface="+mn-cs"/>
                        </a:rPr>
                        <a:t>subitise</a:t>
                      </a:r>
                      <a:r>
                        <a:rPr lang="en-US" sz="900" kern="1200" dirty="0">
                          <a:solidFill>
                            <a:schemeClr val="dk1"/>
                          </a:solidFill>
                          <a:effectLst/>
                          <a:latin typeface="+mn-lt"/>
                          <a:ea typeface="+mn-ea"/>
                          <a:cs typeface="+mn-cs"/>
                        </a:rPr>
                        <a:t> within 3</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identify sub-groups in </a:t>
                      </a:r>
                      <a:r>
                        <a:rPr lang="en-US" sz="900" kern="1200">
                          <a:solidFill>
                            <a:schemeClr val="dk1"/>
                          </a:solidFill>
                          <a:effectLst/>
                          <a:latin typeface="+mn-lt"/>
                          <a:ea typeface="+mn-ea"/>
                          <a:cs typeface="+mn-cs"/>
                        </a:rPr>
                        <a:t>larger arrangements. </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a:t>
                      </a:r>
                      <a:r>
                        <a:rPr lang="en-US" sz="900" kern="1200">
                          <a:solidFill>
                            <a:schemeClr val="dk1"/>
                          </a:solidFill>
                          <a:effectLst/>
                          <a:latin typeface="+mn-lt"/>
                          <a:ea typeface="+mn-ea"/>
                          <a:cs typeface="+mn-cs"/>
                        </a:rPr>
                        <a:t>reate </a:t>
                      </a:r>
                      <a:r>
                        <a:rPr lang="en-US" sz="900" kern="1200" dirty="0">
                          <a:solidFill>
                            <a:schemeClr val="dk1"/>
                          </a:solidFill>
                          <a:effectLst/>
                          <a:latin typeface="+mn-lt"/>
                          <a:ea typeface="+mn-ea"/>
                          <a:cs typeface="+mn-cs"/>
                        </a:rPr>
                        <a:t>their own patterns for numbers </a:t>
                      </a:r>
                      <a:r>
                        <a:rPr lang="en-US" sz="900" kern="1200">
                          <a:solidFill>
                            <a:schemeClr val="dk1"/>
                          </a:solidFill>
                          <a:effectLst/>
                          <a:latin typeface="+mn-lt"/>
                          <a:ea typeface="+mn-ea"/>
                          <a:cs typeface="+mn-cs"/>
                        </a:rPr>
                        <a:t>within 4.</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err="1">
                          <a:solidFill>
                            <a:schemeClr val="dk1"/>
                          </a:solidFill>
                          <a:effectLst/>
                          <a:latin typeface="+mn-lt"/>
                          <a:ea typeface="+mn-ea"/>
                          <a:cs typeface="+mn-cs"/>
                        </a:rPr>
                        <a:t>P</a:t>
                      </a:r>
                      <a:r>
                        <a:rPr lang="en-US" sz="900" kern="1200">
                          <a:solidFill>
                            <a:schemeClr val="dk1"/>
                          </a:solidFill>
                          <a:effectLst/>
                          <a:latin typeface="+mn-lt"/>
                          <a:ea typeface="+mn-ea"/>
                          <a:cs typeface="+mn-cs"/>
                        </a:rPr>
                        <a:t>ractise </a:t>
                      </a:r>
                      <a:r>
                        <a:rPr lang="en-US" sz="900" kern="1200" dirty="0">
                          <a:solidFill>
                            <a:schemeClr val="dk1"/>
                          </a:solidFill>
                          <a:effectLst/>
                          <a:latin typeface="+mn-lt"/>
                          <a:ea typeface="+mn-ea"/>
                          <a:cs typeface="+mn-cs"/>
                        </a:rPr>
                        <a:t>using their fingers to represent quantities which they </a:t>
                      </a:r>
                      <a:r>
                        <a:rPr lang="en-US" sz="900" kern="1200">
                          <a:solidFill>
                            <a:schemeClr val="dk1"/>
                          </a:solidFill>
                          <a:effectLst/>
                          <a:latin typeface="+mn-lt"/>
                          <a:ea typeface="+mn-ea"/>
                          <a:cs typeface="+mn-cs"/>
                        </a:rPr>
                        <a:t>can subitise.</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E</a:t>
                      </a:r>
                      <a:r>
                        <a:rPr lang="en-US" sz="900" kern="1200">
                          <a:solidFill>
                            <a:schemeClr val="dk1"/>
                          </a:solidFill>
                          <a:effectLst/>
                          <a:latin typeface="+mn-lt"/>
                          <a:ea typeface="+mn-ea"/>
                          <a:cs typeface="+mn-cs"/>
                        </a:rPr>
                        <a:t>xperience </a:t>
                      </a:r>
                      <a:r>
                        <a:rPr lang="en-US" sz="900" kern="1200" dirty="0" err="1">
                          <a:solidFill>
                            <a:schemeClr val="dk1"/>
                          </a:solidFill>
                          <a:effectLst/>
                          <a:latin typeface="+mn-lt"/>
                          <a:ea typeface="+mn-ea"/>
                          <a:cs typeface="+mn-cs"/>
                        </a:rPr>
                        <a:t>subitising</a:t>
                      </a:r>
                      <a:r>
                        <a:rPr lang="en-US" sz="900" kern="1200" dirty="0">
                          <a:solidFill>
                            <a:schemeClr val="dk1"/>
                          </a:solidFill>
                          <a:effectLst/>
                          <a:latin typeface="+mn-lt"/>
                          <a:ea typeface="+mn-ea"/>
                          <a:cs typeface="+mn-cs"/>
                        </a:rPr>
                        <a:t> in a range of contexts, including temporal patterns made by sounds.</a:t>
                      </a:r>
                      <a:endParaRPr lang="en-GB" sz="900" kern="1200" dirty="0">
                        <a:solidFill>
                          <a:schemeClr val="dk1"/>
                        </a:solidFill>
                        <a:effectLst/>
                        <a:latin typeface="+mn-lt"/>
                        <a:ea typeface="+mn-ea"/>
                        <a:cs typeface="+mn-cs"/>
                      </a:endParaRPr>
                    </a:p>
                    <a:p>
                      <a:pPr algn="l"/>
                      <a:endParaRPr lang="en-GB" sz="900" b="0" u="sng">
                        <a:solidFill>
                          <a:schemeClr val="tx1"/>
                        </a:solidFill>
                        <a:latin typeface="+mn-lt"/>
                        <a:cs typeface="Amatic SC" panose="020B0604020202020204" charset="-79"/>
                      </a:endParaRPr>
                    </a:p>
                    <a:p>
                      <a:pPr algn="l"/>
                      <a:r>
                        <a:rPr lang="en-GB" sz="900" b="1" u="sng">
                          <a:solidFill>
                            <a:schemeClr val="tx1"/>
                          </a:solidFill>
                          <a:latin typeface="+mn-lt"/>
                          <a:cs typeface="Amatic SC" panose="020B0604020202020204" charset="-79"/>
                        </a:rPr>
                        <a:t>Cardinality</a:t>
                      </a:r>
                      <a:r>
                        <a:rPr lang="en-GB" sz="900" b="1" u="sng" baseline="0">
                          <a:solidFill>
                            <a:schemeClr val="tx1"/>
                          </a:solidFill>
                          <a:latin typeface="+mn-lt"/>
                          <a:cs typeface="Amatic SC" panose="020B0604020202020204" charset="-79"/>
                        </a:rPr>
                        <a:t>, Ordinality and counting </a:t>
                      </a:r>
                    </a:p>
                    <a:p>
                      <a:pPr marL="171450" lvl="0" indent="-171450">
                        <a:buFont typeface="Arial" panose="020B0604020202020204" pitchFamily="34" charset="0"/>
                        <a:buChar char="•"/>
                      </a:pPr>
                      <a:r>
                        <a:rPr lang="en-US" sz="900" kern="1200">
                          <a:solidFill>
                            <a:schemeClr val="dk1"/>
                          </a:solidFill>
                          <a:effectLst/>
                          <a:latin typeface="+mn-lt"/>
                          <a:ea typeface="+mn-ea"/>
                          <a:cs typeface="+mn-cs"/>
                        </a:rPr>
                        <a:t>Relate the counting sequence to cardinality, seeing that the last number spoken gives the number in the entire set.</a:t>
                      </a:r>
                      <a:endParaRPr lang="en-GB" sz="900" kern="120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a:solidFill>
                            <a:schemeClr val="dk1"/>
                          </a:solidFill>
                          <a:effectLst/>
                          <a:latin typeface="+mn-lt"/>
                          <a:ea typeface="+mn-ea"/>
                          <a:cs typeface="+mn-cs"/>
                        </a:rPr>
                        <a:t>Have a wide range of opportunities to develop their knowledge of the counting sequence, including through rhyme and song.</a:t>
                      </a:r>
                      <a:endParaRPr lang="en-GB" sz="900" kern="120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a:solidFill>
                            <a:schemeClr val="dk1"/>
                          </a:solidFill>
                          <a:effectLst/>
                          <a:latin typeface="+mn-lt"/>
                          <a:ea typeface="+mn-ea"/>
                          <a:cs typeface="+mn-cs"/>
                        </a:rPr>
                        <a:t>Have a wide range of opportunities to develop 1:1 correspondence, including by coordinating movement and counting.</a:t>
                      </a:r>
                      <a:endParaRPr lang="en-GB" sz="900" kern="120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a:solidFill>
                            <a:schemeClr val="dk1"/>
                          </a:solidFill>
                          <a:effectLst/>
                          <a:latin typeface="+mn-lt"/>
                          <a:ea typeface="+mn-ea"/>
                          <a:cs typeface="+mn-cs"/>
                        </a:rPr>
                        <a:t>Have opportunities to develop an understanding that anything can be counted, including actions and sounds.</a:t>
                      </a:r>
                      <a:endParaRPr lang="en-GB" sz="900" kern="120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a:solidFill>
                            <a:schemeClr val="dk1"/>
                          </a:solidFill>
                          <a:effectLst/>
                          <a:latin typeface="+mn-lt"/>
                          <a:ea typeface="+mn-ea"/>
                          <a:cs typeface="+mn-cs"/>
                        </a:rPr>
                        <a:t>Explore a range of strategies which support accurate counting. </a:t>
                      </a:r>
                      <a:endParaRPr lang="en-GB" sz="900" kern="1200">
                        <a:solidFill>
                          <a:schemeClr val="dk1"/>
                        </a:solidFill>
                        <a:effectLst/>
                        <a:latin typeface="+mn-lt"/>
                        <a:ea typeface="+mn-ea"/>
                        <a:cs typeface="+mn-cs"/>
                      </a:endParaRPr>
                    </a:p>
                    <a:p>
                      <a:pPr algn="l"/>
                      <a:endParaRPr lang="en-GB" sz="900" b="1" u="sng" dirty="0">
                        <a:solidFill>
                          <a:schemeClr val="tx1"/>
                        </a:solidFill>
                        <a:latin typeface="+mn-lt"/>
                        <a:cs typeface="Amatic SC" panose="020B0604020202020204"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kern="1200" dirty="0" err="1">
                          <a:solidFill>
                            <a:schemeClr val="dk1"/>
                          </a:solidFill>
                          <a:effectLst/>
                          <a:latin typeface="+mn-lt"/>
                          <a:ea typeface="+mn-ea"/>
                          <a:cs typeface="Amatic SC" panose="020B0604020202020204" charset="-79"/>
                        </a:rPr>
                        <a:t>Subitising</a:t>
                      </a:r>
                      <a:endParaRPr lang="en-GB" sz="900" b="0" u="sng" dirty="0">
                        <a:solidFill>
                          <a:schemeClr val="tx1"/>
                        </a:solidFill>
                        <a:latin typeface="+mn-lt"/>
                        <a:cs typeface="Amatic SC" panose="020B0604020202020204" charset="-79"/>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Continue from first half-term.</a:t>
                      </a:r>
                      <a:endParaRPr lang="en-GB" sz="900" kern="1200" dirty="0">
                        <a:solidFill>
                          <a:schemeClr val="dk1"/>
                        </a:solidFill>
                        <a:effectLst/>
                        <a:latin typeface="+mn-lt"/>
                        <a:ea typeface="+mn-ea"/>
                        <a:cs typeface="+mn-cs"/>
                      </a:endParaRPr>
                    </a:p>
                    <a:p>
                      <a:pPr marL="171450" indent="-171450">
                        <a:buFont typeface="Arial" panose="020B0604020202020204" pitchFamily="34" charset="0"/>
                        <a:buChar char="•"/>
                      </a:pPr>
                      <a:r>
                        <a:rPr lang="en-US" sz="900" kern="1200" dirty="0" err="1">
                          <a:solidFill>
                            <a:schemeClr val="dk1"/>
                          </a:solidFill>
                          <a:effectLst/>
                          <a:latin typeface="+mn-lt"/>
                          <a:ea typeface="+mn-ea"/>
                          <a:cs typeface="+mn-cs"/>
                        </a:rPr>
                        <a:t>Subitise</a:t>
                      </a:r>
                      <a:r>
                        <a:rPr lang="en-US" sz="900" kern="1200" dirty="0">
                          <a:solidFill>
                            <a:schemeClr val="dk1"/>
                          </a:solidFill>
                          <a:effectLst/>
                          <a:latin typeface="+mn-lt"/>
                          <a:ea typeface="+mn-ea"/>
                          <a:cs typeface="+mn-cs"/>
                        </a:rPr>
                        <a:t> within 5, perceptually and conceptually, depending on the arrangements.</a:t>
                      </a:r>
                    </a:p>
                    <a:p>
                      <a:pPr marL="171450" indent="-171450">
                        <a:buFont typeface="Arial" panose="020B0604020202020204" pitchFamily="34" charset="0"/>
                        <a:buChar char="•"/>
                      </a:pPr>
                      <a:endParaRPr lang="en-US" sz="900" b="1" kern="1200" dirty="0">
                        <a:solidFill>
                          <a:schemeClr val="dk1"/>
                        </a:solidFill>
                        <a:effectLst/>
                        <a:latin typeface="+mn-lt"/>
                        <a:ea typeface="+mn-ea"/>
                        <a:cs typeface="+mn-cs"/>
                      </a:endParaRPr>
                    </a:p>
                    <a:p>
                      <a:pPr marL="171450" indent="-171450">
                        <a:buFont typeface="Arial" panose="020B0604020202020204" pitchFamily="34" charset="0"/>
                        <a:buChar char="•"/>
                      </a:pPr>
                      <a:endParaRPr lang="en-GB" sz="900" b="1" dirty="0">
                        <a:solidFill>
                          <a:schemeClr val="bg1">
                            <a:lumMod val="50000"/>
                          </a:schemeClr>
                        </a:solidFill>
                        <a:latin typeface="+mn-lt"/>
                        <a:cs typeface="Amatic SC" panose="00000500000000000000" pitchFamily="2" charset="-79"/>
                      </a:endParaRPr>
                    </a:p>
                    <a:p>
                      <a:pPr marL="171450" indent="-171450">
                        <a:buFont typeface="Arial" panose="020B0604020202020204" pitchFamily="34" charset="0"/>
                        <a:buChar char="•"/>
                      </a:pPr>
                      <a:endParaRPr lang="en-GB" sz="900" b="1" dirty="0">
                        <a:solidFill>
                          <a:schemeClr val="bg1">
                            <a:lumMod val="50000"/>
                          </a:schemeClr>
                        </a:solidFill>
                        <a:latin typeface="+mn-lt"/>
                        <a:cs typeface="Amatic SC" panose="00000500000000000000" pitchFamily="2" charset="-79"/>
                      </a:endParaRPr>
                    </a:p>
                    <a:p>
                      <a:pPr marL="171450" indent="-171450">
                        <a:buFont typeface="Arial" panose="020B0604020202020204" pitchFamily="34" charset="0"/>
                        <a:buChar char="•"/>
                      </a:pPr>
                      <a:endParaRPr lang="en-GB" sz="900" b="1" dirty="0">
                        <a:solidFill>
                          <a:schemeClr val="bg1">
                            <a:lumMod val="50000"/>
                          </a:schemeClr>
                        </a:solidFill>
                        <a:latin typeface="+mn-lt"/>
                        <a:cs typeface="Amatic SC" panose="00000500000000000000" pitchFamily="2" charset="-79"/>
                      </a:endParaRPr>
                    </a:p>
                    <a:p>
                      <a:pPr marL="171450" indent="-171450">
                        <a:buFont typeface="Arial" panose="020B0604020202020204" pitchFamily="34" charset="0"/>
                        <a:buChar char="•"/>
                      </a:pPr>
                      <a:endParaRPr lang="en-GB" sz="900" b="1" dirty="0">
                        <a:solidFill>
                          <a:schemeClr val="bg1">
                            <a:lumMod val="50000"/>
                          </a:schemeClr>
                        </a:solidFill>
                        <a:latin typeface="+mn-lt"/>
                        <a:cs typeface="Amatic SC" panose="00000500000000000000" pitchFamily="2" charset="-79"/>
                      </a:endParaRPr>
                    </a:p>
                    <a:p>
                      <a:pPr marL="171450" indent="-171450">
                        <a:buFont typeface="Arial" panose="020B0604020202020204" pitchFamily="34" charset="0"/>
                        <a:buChar char="•"/>
                      </a:pPr>
                      <a:endParaRPr lang="en-GB" sz="900" b="1" dirty="0">
                        <a:solidFill>
                          <a:schemeClr val="bg1">
                            <a:lumMod val="50000"/>
                          </a:schemeClr>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1" u="sng" dirty="0">
                          <a:solidFill>
                            <a:schemeClr val="tx1"/>
                          </a:solidFill>
                          <a:latin typeface="+mn-lt"/>
                          <a:cs typeface="Amatic SC" panose="020B0604020202020204" charset="-79"/>
                        </a:rPr>
                        <a:t>Cardinality</a:t>
                      </a:r>
                      <a:r>
                        <a:rPr lang="en-GB" sz="900" b="1" u="sng" baseline="0" dirty="0">
                          <a:solidFill>
                            <a:schemeClr val="tx1"/>
                          </a:solidFill>
                          <a:latin typeface="+mn-lt"/>
                          <a:cs typeface="Amatic SC" panose="020B0604020202020204" charset="-79"/>
                        </a:rPr>
                        <a:t>, </a:t>
                      </a:r>
                      <a:r>
                        <a:rPr lang="en-GB" sz="900" b="1" u="sng" baseline="0" dirty="0" err="1">
                          <a:solidFill>
                            <a:schemeClr val="tx1"/>
                          </a:solidFill>
                          <a:latin typeface="+mn-lt"/>
                          <a:cs typeface="Amatic SC" panose="020B0604020202020204" charset="-79"/>
                        </a:rPr>
                        <a:t>Ordinality</a:t>
                      </a:r>
                      <a:r>
                        <a:rPr lang="en-GB" sz="900" b="1" u="sng" baseline="0" dirty="0">
                          <a:solidFill>
                            <a:schemeClr val="tx1"/>
                          </a:solidFill>
                          <a:latin typeface="+mn-lt"/>
                          <a:cs typeface="Amatic SC" panose="020B0604020202020204" charset="-79"/>
                        </a:rPr>
                        <a:t> and counting </a:t>
                      </a: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Continue to develop their counting skills.</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Explore the cardinality of 5, linking this to dice patterns and 5 fingers on 1 hand.</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Begin to count beyond 5.</a:t>
                      </a:r>
                      <a:endParaRPr lang="en-GB" sz="900" kern="1200" dirty="0">
                        <a:solidFill>
                          <a:schemeClr val="dk1"/>
                        </a:solidFill>
                        <a:effectLst/>
                        <a:latin typeface="+mn-lt"/>
                        <a:ea typeface="+mn-ea"/>
                        <a:cs typeface="+mn-cs"/>
                      </a:endParaRPr>
                    </a:p>
                    <a:p>
                      <a:pPr marL="171450" indent="-171450">
                        <a:buFont typeface="Arial" panose="020B0604020202020204" pitchFamily="34" charset="0"/>
                        <a:buChar char="•"/>
                      </a:pPr>
                      <a:r>
                        <a:rPr lang="en-US" sz="900" kern="1200" dirty="0">
                          <a:solidFill>
                            <a:schemeClr val="dk1"/>
                          </a:solidFill>
                          <a:effectLst/>
                          <a:latin typeface="+mn-lt"/>
                          <a:ea typeface="+mn-ea"/>
                          <a:cs typeface="+mn-cs"/>
                        </a:rPr>
                        <a:t>Begin to </a:t>
                      </a:r>
                      <a:r>
                        <a:rPr lang="en-US" sz="900" kern="1200" dirty="0" err="1">
                          <a:solidFill>
                            <a:schemeClr val="dk1"/>
                          </a:solidFill>
                          <a:effectLst/>
                          <a:latin typeface="+mn-lt"/>
                          <a:ea typeface="+mn-ea"/>
                          <a:cs typeface="+mn-cs"/>
                        </a:rPr>
                        <a:t>recognise</a:t>
                      </a:r>
                      <a:r>
                        <a:rPr lang="en-US" sz="900" kern="1200" dirty="0">
                          <a:solidFill>
                            <a:schemeClr val="dk1"/>
                          </a:solidFill>
                          <a:effectLst/>
                          <a:latin typeface="+mn-lt"/>
                          <a:ea typeface="+mn-ea"/>
                          <a:cs typeface="+mn-cs"/>
                        </a:rPr>
                        <a:t> numerals, relating these to quantities they can </a:t>
                      </a:r>
                      <a:r>
                        <a:rPr lang="en-US" sz="900" kern="1200" dirty="0" err="1">
                          <a:solidFill>
                            <a:schemeClr val="dk1"/>
                          </a:solidFill>
                          <a:effectLst/>
                          <a:latin typeface="+mn-lt"/>
                          <a:ea typeface="+mn-ea"/>
                          <a:cs typeface="+mn-cs"/>
                        </a:rPr>
                        <a:t>subitise</a:t>
                      </a:r>
                      <a:r>
                        <a:rPr lang="en-US" sz="900" kern="1200" dirty="0">
                          <a:solidFill>
                            <a:schemeClr val="dk1"/>
                          </a:solidFill>
                          <a:effectLst/>
                          <a:latin typeface="+mn-lt"/>
                          <a:ea typeface="+mn-ea"/>
                          <a:cs typeface="+mn-cs"/>
                        </a:rPr>
                        <a:t> and count.</a:t>
                      </a:r>
                      <a:endParaRPr lang="en-GB" sz="900" b="1"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u="sng" kern="1200" dirty="0" err="1">
                          <a:solidFill>
                            <a:schemeClr val="dk1"/>
                          </a:solidFill>
                          <a:effectLst/>
                          <a:latin typeface="+mn-lt"/>
                          <a:ea typeface="+mn-ea"/>
                          <a:cs typeface="Amatic SC" panose="020B0604020202020204" charset="-79"/>
                        </a:rPr>
                        <a:t>Subitising</a:t>
                      </a:r>
                      <a:endParaRPr lang="en-GB" sz="900" b="0" u="sng" dirty="0">
                        <a:solidFill>
                          <a:schemeClr val="tx1"/>
                        </a:solidFill>
                        <a:latin typeface="+mn-lt"/>
                        <a:cs typeface="Amatic SC" panose="020B0604020202020204" charset="-79"/>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Increase confidence in </a:t>
                      </a:r>
                      <a:r>
                        <a:rPr lang="en-US" sz="900" kern="1200" dirty="0" err="1">
                          <a:solidFill>
                            <a:schemeClr val="dk1"/>
                          </a:solidFill>
                          <a:effectLst/>
                          <a:latin typeface="+mn-lt"/>
                          <a:ea typeface="+mn-ea"/>
                          <a:cs typeface="+mn-cs"/>
                        </a:rPr>
                        <a:t>subitising</a:t>
                      </a:r>
                      <a:r>
                        <a:rPr lang="en-US" sz="900" kern="1200" dirty="0">
                          <a:solidFill>
                            <a:schemeClr val="dk1"/>
                          </a:solidFill>
                          <a:effectLst/>
                          <a:latin typeface="+mn-lt"/>
                          <a:ea typeface="+mn-ea"/>
                          <a:cs typeface="+mn-cs"/>
                        </a:rPr>
                        <a:t> by continuing to explore patterns within 5, including structured and random arrangements.</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Explore a range of patterns made by some numbers greater than 5, including structured patterns in which 5 is a clear part.</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Experience patterns which show a small group and ‘1 more’.</a:t>
                      </a:r>
                      <a:endParaRPr lang="en-GB" sz="900" kern="1200" dirty="0">
                        <a:solidFill>
                          <a:schemeClr val="dk1"/>
                        </a:solidFill>
                        <a:effectLst/>
                        <a:latin typeface="+mn-lt"/>
                        <a:ea typeface="+mn-ea"/>
                        <a:cs typeface="+mn-cs"/>
                      </a:endParaRPr>
                    </a:p>
                    <a:p>
                      <a:pPr marL="171450" indent="-171450">
                        <a:buFont typeface="Arial" panose="020B0604020202020204" pitchFamily="34" charset="0"/>
                        <a:buChar char="•"/>
                      </a:pPr>
                      <a:r>
                        <a:rPr lang="en-US" sz="900" kern="1200" dirty="0">
                          <a:solidFill>
                            <a:schemeClr val="dk1"/>
                          </a:solidFill>
                          <a:effectLst/>
                          <a:latin typeface="+mn-lt"/>
                          <a:ea typeface="+mn-ea"/>
                          <a:cs typeface="+mn-cs"/>
                        </a:rPr>
                        <a:t>Continue to match arrangements to finger patterns.</a:t>
                      </a:r>
                      <a:endParaRPr lang="en-US" sz="900" b="1" dirty="0">
                        <a:solidFill>
                          <a:schemeClr val="bg1">
                            <a:lumMod val="50000"/>
                          </a:schemeClr>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dirty="0">
                          <a:solidFill>
                            <a:schemeClr val="tx1"/>
                          </a:solidFill>
                          <a:latin typeface="+mn-lt"/>
                          <a:cs typeface="Amatic SC" panose="020B0604020202020204" charset="-79"/>
                        </a:rPr>
                        <a:t>Cardinality</a:t>
                      </a:r>
                      <a:r>
                        <a:rPr lang="en-GB" sz="900" b="1" u="sng" baseline="0" dirty="0">
                          <a:solidFill>
                            <a:schemeClr val="tx1"/>
                          </a:solidFill>
                          <a:latin typeface="+mn-lt"/>
                          <a:cs typeface="Amatic SC" panose="020B0604020202020204" charset="-79"/>
                        </a:rPr>
                        <a:t>, </a:t>
                      </a:r>
                      <a:r>
                        <a:rPr lang="en-GB" sz="900" b="1" u="sng" baseline="0" dirty="0" err="1">
                          <a:solidFill>
                            <a:schemeClr val="tx1"/>
                          </a:solidFill>
                          <a:latin typeface="+mn-lt"/>
                          <a:cs typeface="Amatic SC" panose="020B0604020202020204" charset="-79"/>
                        </a:rPr>
                        <a:t>Ordinality</a:t>
                      </a:r>
                      <a:r>
                        <a:rPr lang="en-GB" sz="900" b="1" u="sng" baseline="0" dirty="0">
                          <a:solidFill>
                            <a:schemeClr val="tx1"/>
                          </a:solidFill>
                          <a:latin typeface="+mn-lt"/>
                          <a:cs typeface="Amatic SC" panose="020B0604020202020204" charset="-79"/>
                        </a:rPr>
                        <a:t> and counting </a:t>
                      </a: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Continue to develop verbal counting to 20 and beyond.</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Continue to develop object counting skills, using a range of strategies to develop accuracy.</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Continue to link counting to cardinality, including using their fingers to represent quantities between 5 and 10.</a:t>
                      </a:r>
                      <a:endParaRPr lang="en-GB" sz="900" kern="1200" dirty="0">
                        <a:solidFill>
                          <a:schemeClr val="dk1"/>
                        </a:solidFill>
                        <a:effectLst/>
                        <a:latin typeface="+mn-lt"/>
                        <a:ea typeface="+mn-ea"/>
                        <a:cs typeface="+mn-cs"/>
                      </a:endParaRPr>
                    </a:p>
                    <a:p>
                      <a:pPr marL="171450" indent="-171450">
                        <a:buFont typeface="Arial" panose="020B0604020202020204" pitchFamily="34" charset="0"/>
                        <a:buChar char="•"/>
                      </a:pPr>
                      <a:r>
                        <a:rPr lang="en-US" sz="900" kern="1200" dirty="0">
                          <a:solidFill>
                            <a:schemeClr val="dk1"/>
                          </a:solidFill>
                          <a:effectLst/>
                          <a:latin typeface="+mn-lt"/>
                          <a:ea typeface="+mn-ea"/>
                          <a:cs typeface="+mn-cs"/>
                        </a:rPr>
                        <a:t>Order numbers, linking cardinal and ordinal representations of number.</a:t>
                      </a:r>
                      <a:endParaRPr lang="en-GB" sz="9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kern="1200" dirty="0" err="1">
                          <a:solidFill>
                            <a:schemeClr val="dk1"/>
                          </a:solidFill>
                          <a:effectLst/>
                          <a:latin typeface="+mn-lt"/>
                          <a:ea typeface="+mn-ea"/>
                          <a:cs typeface="Amatic SC" panose="020B0604020202020204" charset="-79"/>
                        </a:rPr>
                        <a:t>Subitising</a:t>
                      </a:r>
                      <a:endParaRPr lang="en-GB" sz="900" b="0" u="sng" dirty="0">
                        <a:solidFill>
                          <a:schemeClr val="tx1"/>
                        </a:solidFill>
                        <a:latin typeface="+mn-lt"/>
                        <a:cs typeface="Amatic SC" panose="020B0604020202020204" charset="-79"/>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a:solidFill>
                            <a:schemeClr val="dk1"/>
                          </a:solidFill>
                          <a:effectLst/>
                          <a:latin typeface="+mn-lt"/>
                          <a:ea typeface="+mn-ea"/>
                          <a:cs typeface="+mn-cs"/>
                        </a:rPr>
                        <a:t>Explore symmetrical patterns, in which each side is a familiar pattern, linking this to ‘doubles’.</a:t>
                      </a:r>
                      <a:endParaRPr lang="en-GB" sz="900" kern="1200" dirty="0">
                        <a:solidFill>
                          <a:schemeClr val="dk1"/>
                        </a:solidFill>
                        <a:effectLst/>
                        <a:latin typeface="+mn-lt"/>
                        <a:ea typeface="+mn-ea"/>
                        <a:cs typeface="+mn-cs"/>
                      </a:endParaRPr>
                    </a:p>
                    <a:p>
                      <a:pPr algn="l"/>
                      <a:endParaRPr lang="en-GB" sz="900" dirty="0">
                        <a:solidFill>
                          <a:schemeClr val="bg1">
                            <a:lumMod val="50000"/>
                          </a:schemeClr>
                        </a:solidFill>
                        <a:latin typeface="+mn-lt"/>
                        <a:cs typeface="Amatic SC" panose="00000500000000000000" pitchFamily="2" charset="-79"/>
                      </a:endParaRPr>
                    </a:p>
                    <a:p>
                      <a:pPr algn="l"/>
                      <a:endParaRPr lang="en-GB" sz="900" dirty="0">
                        <a:solidFill>
                          <a:schemeClr val="bg1">
                            <a:lumMod val="50000"/>
                          </a:schemeClr>
                        </a:solidFill>
                        <a:latin typeface="+mn-lt"/>
                        <a:cs typeface="Amatic SC" panose="00000500000000000000" pitchFamily="2" charset="-79"/>
                      </a:endParaRPr>
                    </a:p>
                    <a:p>
                      <a:pPr algn="l"/>
                      <a:endParaRPr lang="en-GB" sz="900" dirty="0">
                        <a:solidFill>
                          <a:schemeClr val="bg1">
                            <a:lumMod val="50000"/>
                          </a:schemeClr>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dirty="0">
                          <a:solidFill>
                            <a:schemeClr val="tx1"/>
                          </a:solidFill>
                          <a:latin typeface="+mn-lt"/>
                          <a:cs typeface="Amatic SC" panose="020B0604020202020204" charset="-79"/>
                        </a:rPr>
                        <a:t>Cardinality</a:t>
                      </a:r>
                      <a:r>
                        <a:rPr lang="en-GB" sz="900" b="1" u="sng" baseline="0" dirty="0">
                          <a:solidFill>
                            <a:schemeClr val="tx1"/>
                          </a:solidFill>
                          <a:latin typeface="+mn-lt"/>
                          <a:cs typeface="Amatic SC" panose="020B0604020202020204" charset="-79"/>
                        </a:rPr>
                        <a:t>, </a:t>
                      </a:r>
                      <a:r>
                        <a:rPr lang="en-GB" sz="900" b="1" u="sng" baseline="0" dirty="0" err="1">
                          <a:solidFill>
                            <a:schemeClr val="tx1"/>
                          </a:solidFill>
                          <a:latin typeface="+mn-lt"/>
                          <a:cs typeface="Amatic SC" panose="020B0604020202020204" charset="-79"/>
                        </a:rPr>
                        <a:t>Ordinality</a:t>
                      </a:r>
                      <a:r>
                        <a:rPr lang="en-GB" sz="900" b="1" u="sng" baseline="0" dirty="0">
                          <a:solidFill>
                            <a:schemeClr val="tx1"/>
                          </a:solidFill>
                          <a:latin typeface="+mn-lt"/>
                          <a:cs typeface="Amatic SC" panose="020B0604020202020204" charset="-79"/>
                        </a:rPr>
                        <a:t> and counting </a:t>
                      </a: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Continue to consolidate their understanding of cardinality, working with larger numbers within 10.</a:t>
                      </a:r>
                      <a:endParaRPr lang="en-GB" sz="900" kern="1200" dirty="0">
                        <a:solidFill>
                          <a:schemeClr val="dk1"/>
                        </a:solidFill>
                        <a:effectLst/>
                        <a:latin typeface="+mn-lt"/>
                        <a:ea typeface="+mn-ea"/>
                        <a:cs typeface="+mn-cs"/>
                      </a:endParaRPr>
                    </a:p>
                    <a:p>
                      <a:pPr marL="171450" indent="-171450">
                        <a:buFont typeface="Arial" panose="020B0604020202020204" pitchFamily="34" charset="0"/>
                        <a:buChar char="•"/>
                      </a:pPr>
                      <a:r>
                        <a:rPr lang="en-US" sz="900" kern="1200" dirty="0">
                          <a:solidFill>
                            <a:schemeClr val="dk1"/>
                          </a:solidFill>
                          <a:effectLst/>
                          <a:latin typeface="+mn-lt"/>
                          <a:ea typeface="+mn-ea"/>
                          <a:cs typeface="+mn-cs"/>
                        </a:rPr>
                        <a:t>Become more familiar with the counting pattern beyond 20.</a:t>
                      </a:r>
                      <a:endParaRPr lang="en-GB" sz="9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kern="1200" dirty="0" err="1">
                          <a:solidFill>
                            <a:schemeClr val="dk1"/>
                          </a:solidFill>
                          <a:effectLst/>
                          <a:latin typeface="+mn-lt"/>
                          <a:ea typeface="+mn-ea"/>
                          <a:cs typeface="Amatic SC" panose="020B0604020202020204" charset="-79"/>
                        </a:rPr>
                        <a:t>Subitising</a:t>
                      </a:r>
                      <a:endParaRPr lang="en-GB" sz="900" b="0" u="sng" dirty="0">
                        <a:solidFill>
                          <a:schemeClr val="tx1"/>
                        </a:solidFill>
                        <a:latin typeface="+mn-lt"/>
                        <a:cs typeface="Amatic SC" panose="020B0604020202020204" charset="-79"/>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Continue to </a:t>
                      </a:r>
                      <a:r>
                        <a:rPr lang="en-US" sz="900" kern="1200" dirty="0" err="1">
                          <a:solidFill>
                            <a:schemeClr val="dk1"/>
                          </a:solidFill>
                          <a:effectLst/>
                          <a:latin typeface="+mn-lt"/>
                          <a:ea typeface="+mn-ea"/>
                          <a:cs typeface="+mn-cs"/>
                        </a:rPr>
                        <a:t>practise</a:t>
                      </a:r>
                      <a:r>
                        <a:rPr lang="en-US" sz="900" kern="1200" dirty="0">
                          <a:solidFill>
                            <a:schemeClr val="dk1"/>
                          </a:solidFill>
                          <a:effectLst/>
                          <a:latin typeface="+mn-lt"/>
                          <a:ea typeface="+mn-ea"/>
                          <a:cs typeface="+mn-cs"/>
                        </a:rPr>
                        <a:t> increasingly familiar </a:t>
                      </a:r>
                      <a:r>
                        <a:rPr lang="en-US" sz="900" kern="1200" dirty="0" err="1">
                          <a:solidFill>
                            <a:schemeClr val="dk1"/>
                          </a:solidFill>
                          <a:effectLst/>
                          <a:latin typeface="+mn-lt"/>
                          <a:ea typeface="+mn-ea"/>
                          <a:cs typeface="+mn-cs"/>
                        </a:rPr>
                        <a:t>subitising</a:t>
                      </a:r>
                      <a:r>
                        <a:rPr lang="en-US" sz="900" kern="1200" dirty="0">
                          <a:solidFill>
                            <a:schemeClr val="dk1"/>
                          </a:solidFill>
                          <a:effectLst/>
                          <a:latin typeface="+mn-lt"/>
                          <a:ea typeface="+mn-ea"/>
                          <a:cs typeface="+mn-cs"/>
                        </a:rPr>
                        <a:t> arrangements, including those which expose ‘1 more’ or ‘doubles’ patterns.</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Use </a:t>
                      </a:r>
                      <a:r>
                        <a:rPr lang="en-US" sz="900" kern="1200" dirty="0" err="1">
                          <a:solidFill>
                            <a:schemeClr val="dk1"/>
                          </a:solidFill>
                          <a:effectLst/>
                          <a:latin typeface="+mn-lt"/>
                          <a:ea typeface="+mn-ea"/>
                          <a:cs typeface="+mn-cs"/>
                        </a:rPr>
                        <a:t>subitising</a:t>
                      </a:r>
                      <a:r>
                        <a:rPr lang="en-US" sz="900" kern="1200" dirty="0">
                          <a:solidFill>
                            <a:schemeClr val="dk1"/>
                          </a:solidFill>
                          <a:effectLst/>
                          <a:latin typeface="+mn-lt"/>
                          <a:ea typeface="+mn-ea"/>
                          <a:cs typeface="+mn-cs"/>
                        </a:rPr>
                        <a:t> skills to enable them to identify when patterns show the same number but in a different arrangement, or when patterns are similar but have a different number.</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err="1">
                          <a:solidFill>
                            <a:schemeClr val="dk1"/>
                          </a:solidFill>
                          <a:effectLst/>
                          <a:latin typeface="+mn-lt"/>
                          <a:ea typeface="+mn-ea"/>
                          <a:cs typeface="+mn-cs"/>
                        </a:rPr>
                        <a:t>Subitise</a:t>
                      </a:r>
                      <a:r>
                        <a:rPr lang="en-US" sz="900" kern="1200" dirty="0">
                          <a:solidFill>
                            <a:schemeClr val="dk1"/>
                          </a:solidFill>
                          <a:effectLst/>
                          <a:latin typeface="+mn-lt"/>
                          <a:ea typeface="+mn-ea"/>
                          <a:cs typeface="+mn-cs"/>
                        </a:rPr>
                        <a:t> structured and unstructured patterns, including those which show numbers within 10, in relation to 5 and 10.</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Be encouraged to identify when it is appropriate to count and when groups can be </a:t>
                      </a:r>
                      <a:r>
                        <a:rPr lang="en-US" sz="900" kern="1200" dirty="0" err="1">
                          <a:solidFill>
                            <a:schemeClr val="dk1"/>
                          </a:solidFill>
                          <a:effectLst/>
                          <a:latin typeface="+mn-lt"/>
                          <a:ea typeface="+mn-ea"/>
                          <a:cs typeface="+mn-cs"/>
                        </a:rPr>
                        <a:t>subitised</a:t>
                      </a:r>
                      <a:r>
                        <a:rPr lang="en-US" sz="900" kern="1200" dirty="0">
                          <a:solidFill>
                            <a:schemeClr val="dk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dirty="0">
                          <a:solidFill>
                            <a:schemeClr val="tx1"/>
                          </a:solidFill>
                          <a:latin typeface="+mn-lt"/>
                          <a:cs typeface="Amatic SC" panose="020B0604020202020204" charset="-79"/>
                        </a:rPr>
                        <a:t>Cardinality</a:t>
                      </a:r>
                      <a:r>
                        <a:rPr lang="en-GB" sz="900" b="1" u="sng" baseline="0" dirty="0">
                          <a:solidFill>
                            <a:schemeClr val="tx1"/>
                          </a:solidFill>
                          <a:latin typeface="+mn-lt"/>
                          <a:cs typeface="Amatic SC" panose="020B0604020202020204" charset="-79"/>
                        </a:rPr>
                        <a:t>, </a:t>
                      </a:r>
                      <a:r>
                        <a:rPr lang="en-GB" sz="900" b="1" u="sng" baseline="0" dirty="0" err="1">
                          <a:solidFill>
                            <a:schemeClr val="tx1"/>
                          </a:solidFill>
                          <a:latin typeface="+mn-lt"/>
                          <a:cs typeface="Amatic SC" panose="020B0604020202020204" charset="-79"/>
                        </a:rPr>
                        <a:t>Ordinality</a:t>
                      </a:r>
                      <a:r>
                        <a:rPr lang="en-GB" sz="900" b="1" u="sng" baseline="0" dirty="0">
                          <a:solidFill>
                            <a:schemeClr val="tx1"/>
                          </a:solidFill>
                          <a:latin typeface="+mn-lt"/>
                          <a:cs typeface="Amatic SC" panose="020B0604020202020204" charset="-79"/>
                        </a:rPr>
                        <a:t> and counting </a:t>
                      </a: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Continue to develop verbal counting to 20 and beyond, including counting from different starting numbers.</a:t>
                      </a:r>
                      <a:endParaRPr lang="en-GB" sz="900" kern="1200" dirty="0">
                        <a:solidFill>
                          <a:schemeClr val="dk1"/>
                        </a:solidFill>
                        <a:effectLst/>
                        <a:latin typeface="+mn-lt"/>
                        <a:ea typeface="+mn-ea"/>
                        <a:cs typeface="+mn-cs"/>
                      </a:endParaRPr>
                    </a:p>
                    <a:p>
                      <a:pPr marL="171450" indent="-171450">
                        <a:buFont typeface="Arial" panose="020B0604020202020204" pitchFamily="34" charset="0"/>
                        <a:buChar char="•"/>
                      </a:pPr>
                      <a:r>
                        <a:rPr lang="en-US" sz="900" kern="1200" dirty="0">
                          <a:solidFill>
                            <a:schemeClr val="dk1"/>
                          </a:solidFill>
                          <a:effectLst/>
                          <a:latin typeface="+mn-lt"/>
                          <a:ea typeface="+mn-ea"/>
                          <a:cs typeface="+mn-cs"/>
                        </a:rPr>
                        <a:t>C</a:t>
                      </a:r>
                      <a:r>
                        <a:rPr lang="en-US" sz="900" kern="1200">
                          <a:solidFill>
                            <a:schemeClr val="dk1"/>
                          </a:solidFill>
                          <a:effectLst/>
                          <a:latin typeface="+mn-lt"/>
                          <a:ea typeface="+mn-ea"/>
                          <a:cs typeface="+mn-cs"/>
                        </a:rPr>
                        <a:t>ontinue </a:t>
                      </a:r>
                      <a:r>
                        <a:rPr lang="en-US" sz="900" kern="1200" dirty="0">
                          <a:solidFill>
                            <a:schemeClr val="dk1"/>
                          </a:solidFill>
                          <a:effectLst/>
                          <a:latin typeface="+mn-lt"/>
                          <a:ea typeface="+mn-ea"/>
                          <a:cs typeface="+mn-cs"/>
                        </a:rPr>
                        <a:t>to develop confidence and accuracy in both verbal and object counting. </a:t>
                      </a:r>
                      <a:endParaRPr lang="en-GB" sz="900" b="1" dirty="0">
                        <a:solidFill>
                          <a:schemeClr val="bg1">
                            <a:lumMod val="5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a:solidFill>
                            <a:schemeClr val="dk1"/>
                          </a:solidFill>
                          <a:effectLst/>
                          <a:latin typeface="+mn-lt"/>
                          <a:ea typeface="+mn-ea"/>
                          <a:cs typeface="+mn-cs"/>
                        </a:rPr>
                        <a:t>In this half-term, the children will consolidate their understanding of concepts previously taught through working in a variety of contexts and with different numbers.</a:t>
                      </a:r>
                      <a:endParaRPr lang="en-GB" sz="9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bl>
          </a:graphicData>
        </a:graphic>
      </p:graphicFrame>
    </p:spTree>
    <p:extLst>
      <p:ext uri="{BB962C8B-B14F-4D97-AF65-F5344CB8AC3E}">
        <p14:creationId xmlns:p14="http://schemas.microsoft.com/office/powerpoint/2010/main" val="3840478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2489809842"/>
              </p:ext>
            </p:extLst>
          </p:nvPr>
        </p:nvGraphicFramePr>
        <p:xfrm>
          <a:off x="231033" y="575513"/>
          <a:ext cx="11459364" cy="4983480"/>
        </p:xfrm>
        <a:graphic>
          <a:graphicData uri="http://schemas.openxmlformats.org/drawingml/2006/table">
            <a:tbl>
              <a:tblPr firstRow="1" bandRow="1">
                <a:tableStyleId>{5C22544A-7EE6-4342-B048-85BDC9FD1C3A}</a:tableStyleId>
              </a:tblPr>
              <a:tblGrid>
                <a:gridCol w="1171639">
                  <a:extLst>
                    <a:ext uri="{9D8B030D-6E8A-4147-A177-3AD203B41FA5}">
                      <a16:colId xmlns:a16="http://schemas.microsoft.com/office/drawing/2014/main" val="385991600"/>
                    </a:ext>
                  </a:extLst>
                </a:gridCol>
                <a:gridCol w="2102465">
                  <a:extLst>
                    <a:ext uri="{9D8B030D-6E8A-4147-A177-3AD203B41FA5}">
                      <a16:colId xmlns:a16="http://schemas.microsoft.com/office/drawing/2014/main" val="2865123548"/>
                    </a:ext>
                  </a:extLst>
                </a:gridCol>
                <a:gridCol w="1637052">
                  <a:extLst>
                    <a:ext uri="{9D8B030D-6E8A-4147-A177-3AD203B41FA5}">
                      <a16:colId xmlns:a16="http://schemas.microsoft.com/office/drawing/2014/main" val="872926247"/>
                    </a:ext>
                  </a:extLst>
                </a:gridCol>
                <a:gridCol w="1637052">
                  <a:extLst>
                    <a:ext uri="{9D8B030D-6E8A-4147-A177-3AD203B41FA5}">
                      <a16:colId xmlns:a16="http://schemas.microsoft.com/office/drawing/2014/main" val="1315738151"/>
                    </a:ext>
                  </a:extLst>
                </a:gridCol>
                <a:gridCol w="1476992">
                  <a:extLst>
                    <a:ext uri="{9D8B030D-6E8A-4147-A177-3AD203B41FA5}">
                      <a16:colId xmlns:a16="http://schemas.microsoft.com/office/drawing/2014/main" val="2709165749"/>
                    </a:ext>
                  </a:extLst>
                </a:gridCol>
                <a:gridCol w="1797112">
                  <a:extLst>
                    <a:ext uri="{9D8B030D-6E8A-4147-A177-3AD203B41FA5}">
                      <a16:colId xmlns:a16="http://schemas.microsoft.com/office/drawing/2014/main" val="2335150482"/>
                    </a:ext>
                  </a:extLst>
                </a:gridCol>
                <a:gridCol w="1637052">
                  <a:extLst>
                    <a:ext uri="{9D8B030D-6E8A-4147-A177-3AD203B41FA5}">
                      <a16:colId xmlns:a16="http://schemas.microsoft.com/office/drawing/2014/main" val="4046203905"/>
                    </a:ext>
                  </a:extLst>
                </a:gridCol>
              </a:tblGrid>
              <a:tr h="534196">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Autumn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schemeClr val="bg1">
                              <a:lumMod val="50000"/>
                            </a:schemeClr>
                          </a:solidFill>
                          <a:latin typeface="Amatic SC" panose="00000500000000000000" pitchFamily="2" charset="-79"/>
                          <a:cs typeface="Amatic SC" panose="00000500000000000000" pitchFamily="2" charset="-79"/>
                        </a:rPr>
                        <a:t>Autumn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266978">
                <a:tc>
                  <a:txBody>
                    <a:bodyPr/>
                    <a:lstStyle/>
                    <a:p>
                      <a:pPr algn="ctr"/>
                      <a:r>
                        <a:rPr lang="en-US" sz="2400" b="0" dirty="0">
                          <a:latin typeface="Amatic SC" panose="00000500000000000000" pitchFamily="2" charset="-79"/>
                          <a:cs typeface="Amatic SC" panose="00000500000000000000" pitchFamily="2" charset="-79"/>
                        </a:rPr>
                        <a:t>General Themes </a:t>
                      </a:r>
                      <a:endParaRPr lang="en-GB" sz="24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panose="020B0604020202020204" charset="-79"/>
                        </a:rPr>
                        <a:t>Seasons and</a:t>
                      </a:r>
                      <a:r>
                        <a:rPr lang="en-GB" sz="1200" b="1" u="sng" baseline="0" dirty="0">
                          <a:latin typeface="+mn-lt"/>
                          <a:cs typeface="Amatic SC" panose="020B0604020202020204" charset="-79"/>
                        </a:rPr>
                        <a:t> </a:t>
                      </a:r>
                      <a:r>
                        <a:rPr lang="en-GB" sz="1200" b="1" u="sng" dirty="0">
                          <a:latin typeface="+mn-lt"/>
                          <a:cs typeface="Amatic SC" panose="020B0604020202020204" charset="-79"/>
                        </a:rPr>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Amatic SC" charset="-79"/>
                        </a:rPr>
                        <a:t>Traditional Tales </a:t>
                      </a:r>
                      <a:endParaRPr lang="en-GB" sz="1200" kern="1200" baseline="0" dirty="0">
                        <a:solidFill>
                          <a:schemeClr val="dk1"/>
                        </a:solidFill>
                        <a:latin typeface="+mn-lt"/>
                        <a:ea typeface="+mn-ea"/>
                        <a:cs typeface="Amatic SC"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panose="020B0604020202020204" charset="-79"/>
                        </a:rPr>
                        <a:t>Growing and Spring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charset="-79"/>
                        </a:rPr>
                        <a:t>People Who help us  </a:t>
                      </a:r>
                      <a:endParaRPr lang="en-US" sz="1200" dirty="0">
                        <a:latin typeface="+mn-lt"/>
                        <a:cs typeface="Amatic SC" panose="020B0604020202020204"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r>
                        <a:rPr lang="en-US" sz="1200" dirty="0">
                          <a:latin typeface="+mn-lt"/>
                          <a:cs typeface="Amatic SC" panose="020B0604020202020204" charset="-79"/>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781483">
                <a:tc>
                  <a:txBody>
                    <a:bodyPr/>
                    <a:lstStyle/>
                    <a:p>
                      <a:pPr algn="ctr"/>
                      <a:r>
                        <a:rPr lang="en-US" sz="2200" b="0" dirty="0">
                          <a:latin typeface="Amatic SC" panose="00000500000000000000" pitchFamily="2" charset="-79"/>
                          <a:cs typeface="Amatic SC" panose="00000500000000000000" pitchFamily="2" charset="-79"/>
                        </a:rPr>
                        <a:t>Mastering</a:t>
                      </a:r>
                      <a:r>
                        <a:rPr lang="en-US" sz="2200" b="0" baseline="0" dirty="0">
                          <a:latin typeface="Amatic SC" panose="00000500000000000000" pitchFamily="2" charset="-79"/>
                          <a:cs typeface="Amatic SC" panose="00000500000000000000" pitchFamily="2" charset="-79"/>
                        </a:rPr>
                        <a:t> NUMBER</a:t>
                      </a:r>
                      <a:endParaRPr lang="en-US" sz="2200" b="0" dirty="0">
                        <a:latin typeface="Amatic SC" panose="00000500000000000000" pitchFamily="2" charset="-79"/>
                        <a:cs typeface="Amatic SC" panose="00000500000000000000" pitchFamily="2" charset="-79"/>
                      </a:endParaRPr>
                    </a:p>
                    <a:p>
                      <a:pPr algn="ctr"/>
                      <a:endParaRPr lang="en-US" sz="1600" b="1" i="1" kern="1200" dirty="0">
                        <a:solidFill>
                          <a:schemeClr val="bg1">
                            <a:lumMod val="50000"/>
                          </a:schemeClr>
                        </a:solidFill>
                        <a:effectLst/>
                        <a:latin typeface="+mn-lt"/>
                        <a:ea typeface="+mn-ea"/>
                        <a:cs typeface="+mn-cs"/>
                      </a:endParaRPr>
                    </a:p>
                    <a:p>
                      <a:pPr algn="ctr"/>
                      <a:endParaRPr lang="en-US" sz="1600" b="1" i="1" kern="1200" dirty="0">
                        <a:solidFill>
                          <a:schemeClr val="bg1">
                            <a:lumMod val="50000"/>
                          </a:schemeClr>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r>
                        <a:rPr lang="en-GB" sz="900" b="1" u="sng" kern="1200" dirty="0">
                          <a:solidFill>
                            <a:schemeClr val="dk1"/>
                          </a:solidFill>
                          <a:effectLst/>
                          <a:latin typeface="+mn-lt"/>
                          <a:ea typeface="+mn-ea"/>
                          <a:cs typeface="+mn-cs"/>
                        </a:rPr>
                        <a:t>Composition</a:t>
                      </a: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See that all numbers can be made of 1s.</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Compose their own collections within 4.</a:t>
                      </a:r>
                      <a:endParaRPr lang="en-GB" sz="900" b="1" u="sng" kern="1200" dirty="0">
                        <a:solidFill>
                          <a:schemeClr val="dk1"/>
                        </a:solidFill>
                        <a:effectLst/>
                        <a:latin typeface="+mn-lt"/>
                        <a:ea typeface="+mn-ea"/>
                        <a:cs typeface="+mn-cs"/>
                      </a:endParaRPr>
                    </a:p>
                    <a:p>
                      <a:pPr algn="l"/>
                      <a:endParaRPr lang="en-GB" sz="900" b="1" u="sng" kern="1200" dirty="0">
                        <a:solidFill>
                          <a:schemeClr val="dk1"/>
                        </a:solidFill>
                        <a:effectLst/>
                        <a:latin typeface="+mn-lt"/>
                        <a:ea typeface="+mn-ea"/>
                        <a:cs typeface="+mn-cs"/>
                      </a:endParaRPr>
                    </a:p>
                    <a:p>
                      <a:pPr algn="l"/>
                      <a:r>
                        <a:rPr lang="en-GB" sz="900" b="1" u="sng" kern="1200" dirty="0">
                          <a:solidFill>
                            <a:schemeClr val="dk1"/>
                          </a:solidFill>
                          <a:effectLst/>
                          <a:latin typeface="+mn-lt"/>
                          <a:ea typeface="+mn-ea"/>
                          <a:cs typeface="+mn-cs"/>
                        </a:rPr>
                        <a:t>Comparison</a:t>
                      </a: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Understand that sets can be compared according to a range of attributes, including by their </a:t>
                      </a:r>
                      <a:r>
                        <a:rPr lang="en-US" sz="900" kern="1200" dirty="0" err="1">
                          <a:solidFill>
                            <a:schemeClr val="dk1"/>
                          </a:solidFill>
                          <a:effectLst/>
                          <a:latin typeface="+mn-lt"/>
                          <a:ea typeface="+mn-ea"/>
                          <a:cs typeface="+mn-cs"/>
                        </a:rPr>
                        <a:t>numerosity</a:t>
                      </a:r>
                      <a:r>
                        <a:rPr lang="en-US" sz="900" kern="1200" dirty="0">
                          <a:solidFill>
                            <a:schemeClr val="dk1"/>
                          </a:solidFill>
                          <a:effectLst/>
                          <a:latin typeface="+mn-lt"/>
                          <a:ea typeface="+mn-ea"/>
                          <a:cs typeface="+mn-cs"/>
                        </a:rPr>
                        <a:t>.</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Use the language of comparison, including ‘more than’ and ‘fewer than’.</a:t>
                      </a:r>
                      <a:endParaRPr lang="en-GB" sz="900" kern="1200" dirty="0">
                        <a:solidFill>
                          <a:schemeClr val="dk1"/>
                        </a:solidFill>
                        <a:effectLst/>
                        <a:latin typeface="+mn-lt"/>
                        <a:ea typeface="+mn-ea"/>
                        <a:cs typeface="+mn-cs"/>
                      </a:endParaRPr>
                    </a:p>
                    <a:p>
                      <a:pPr marL="171450" indent="-171450">
                        <a:buFont typeface="Arial" panose="020B0604020202020204" pitchFamily="34" charset="0"/>
                        <a:buChar char="•"/>
                      </a:pPr>
                      <a:r>
                        <a:rPr lang="en-US" sz="900" kern="1200" dirty="0">
                          <a:solidFill>
                            <a:schemeClr val="dk1"/>
                          </a:solidFill>
                          <a:effectLst/>
                          <a:latin typeface="+mn-lt"/>
                          <a:ea typeface="+mn-ea"/>
                          <a:cs typeface="+mn-cs"/>
                        </a:rPr>
                        <a:t>Compare sets ‘just by looking’.</a:t>
                      </a:r>
                      <a:endParaRPr lang="en-GB" sz="900" b="1" u="sng" dirty="0">
                        <a:solidFill>
                          <a:schemeClr val="tx1"/>
                        </a:solidFill>
                        <a:latin typeface="+mn-lt"/>
                        <a:cs typeface="Amatic SC" panose="020B0604020202020204"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kern="1200" dirty="0">
                          <a:solidFill>
                            <a:schemeClr val="dk1"/>
                          </a:solidFill>
                          <a:effectLst/>
                          <a:latin typeface="+mn-lt"/>
                          <a:ea typeface="+mn-ea"/>
                          <a:cs typeface="+mn-cs"/>
                        </a:rPr>
                        <a:t>Composition</a:t>
                      </a:r>
                      <a:endParaRPr lang="en-GB" sz="900" b="1" u="sng" dirty="0">
                        <a:solidFill>
                          <a:schemeClr val="tx1"/>
                        </a:solidFill>
                        <a:latin typeface="+mn-lt"/>
                        <a:cs typeface="Amatic SC" panose="020B0604020202020204" charset="-79"/>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Explore the concept of ‘wholes’ and ‘parts’ by looking at a range of objects that are composed of parts, some of which can be taken apart and some of which cannot.</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Explore the composition of numbers within 5. </a:t>
                      </a:r>
                      <a:endParaRPr lang="en-GB" sz="900" kern="1200" dirty="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900" b="1" dirty="0">
                        <a:solidFill>
                          <a:schemeClr val="bg1">
                            <a:lumMod val="50000"/>
                          </a:schemeClr>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kern="1200" dirty="0">
                          <a:solidFill>
                            <a:schemeClr val="dk1"/>
                          </a:solidFill>
                          <a:effectLst/>
                          <a:latin typeface="+mn-lt"/>
                          <a:ea typeface="+mn-ea"/>
                          <a:cs typeface="+mn-cs"/>
                        </a:rPr>
                        <a:t>Comparison</a:t>
                      </a:r>
                      <a:endParaRPr lang="en-GB" sz="900" b="1" u="sng" dirty="0">
                        <a:solidFill>
                          <a:schemeClr val="tx1"/>
                        </a:solidFill>
                        <a:latin typeface="+mn-lt"/>
                        <a:cs typeface="Amatic SC" panose="020B0604020202020204" charset="-79"/>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Compare sets using a variety of strategies, including ‘just by looking’, by </a:t>
                      </a:r>
                      <a:r>
                        <a:rPr lang="en-US" sz="900" kern="1200" dirty="0" err="1">
                          <a:solidFill>
                            <a:schemeClr val="dk1"/>
                          </a:solidFill>
                          <a:effectLst/>
                          <a:latin typeface="+mn-lt"/>
                          <a:ea typeface="+mn-ea"/>
                          <a:cs typeface="+mn-cs"/>
                        </a:rPr>
                        <a:t>subitising</a:t>
                      </a:r>
                      <a:r>
                        <a:rPr lang="en-US" sz="900" kern="1200" dirty="0">
                          <a:solidFill>
                            <a:schemeClr val="dk1"/>
                          </a:solidFill>
                          <a:effectLst/>
                          <a:latin typeface="+mn-lt"/>
                          <a:ea typeface="+mn-ea"/>
                          <a:cs typeface="+mn-cs"/>
                        </a:rPr>
                        <a:t> and by matching.</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Compare sets by matching, seeing that when every object in a set can be matched to one in the other set, they contain the same number and are equal amounts.</a:t>
                      </a:r>
                      <a:endParaRPr lang="en-GB" sz="900" kern="1200" dirty="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900" b="1"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u="sng" kern="1200" dirty="0">
                          <a:solidFill>
                            <a:schemeClr val="dk1"/>
                          </a:solidFill>
                          <a:effectLst/>
                          <a:latin typeface="+mn-lt"/>
                          <a:ea typeface="+mn-ea"/>
                          <a:cs typeface="+mn-cs"/>
                        </a:rPr>
                        <a:t>Composition</a:t>
                      </a:r>
                      <a:endParaRPr lang="en-GB" sz="900" b="1" u="sng" dirty="0">
                        <a:solidFill>
                          <a:schemeClr val="tx1"/>
                        </a:solidFill>
                        <a:latin typeface="+mn-lt"/>
                        <a:cs typeface="Amatic SC" panose="020B0604020202020204" charset="-79"/>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Continue to explore the composition of 5 and </a:t>
                      </a:r>
                      <a:r>
                        <a:rPr lang="en-US" sz="900" kern="1200" dirty="0" err="1">
                          <a:solidFill>
                            <a:schemeClr val="dk1"/>
                          </a:solidFill>
                          <a:effectLst/>
                          <a:latin typeface="+mn-lt"/>
                          <a:ea typeface="+mn-ea"/>
                          <a:cs typeface="+mn-cs"/>
                        </a:rPr>
                        <a:t>practise</a:t>
                      </a:r>
                      <a:r>
                        <a:rPr lang="en-US" sz="900" kern="1200" dirty="0">
                          <a:solidFill>
                            <a:schemeClr val="dk1"/>
                          </a:solidFill>
                          <a:effectLst/>
                          <a:latin typeface="+mn-lt"/>
                          <a:ea typeface="+mn-ea"/>
                          <a:cs typeface="+mn-cs"/>
                        </a:rPr>
                        <a:t> recalling ‘missing’ or ‘hidden’ parts for 5.</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Explore the composition of 6, linking this to familiar patterns, including symmetrical patterns.</a:t>
                      </a:r>
                      <a:endParaRPr lang="en-GB" sz="900" kern="1200" dirty="0">
                        <a:solidFill>
                          <a:schemeClr val="dk1"/>
                        </a:solidFill>
                        <a:effectLst/>
                        <a:latin typeface="+mn-lt"/>
                        <a:ea typeface="+mn-ea"/>
                        <a:cs typeface="+mn-cs"/>
                      </a:endParaRPr>
                    </a:p>
                    <a:p>
                      <a:pPr marL="171450" indent="-171450">
                        <a:buFont typeface="Arial" panose="020B0604020202020204" pitchFamily="34" charset="0"/>
                        <a:buChar char="•"/>
                      </a:pPr>
                      <a:r>
                        <a:rPr lang="en-US" sz="900" kern="1200" dirty="0">
                          <a:solidFill>
                            <a:schemeClr val="dk1"/>
                          </a:solidFill>
                          <a:effectLst/>
                          <a:latin typeface="+mn-lt"/>
                          <a:ea typeface="+mn-ea"/>
                          <a:cs typeface="+mn-cs"/>
                        </a:rPr>
                        <a:t>Begin to see that numbers within 10 can be composed of ‘5 and a bit’.</a:t>
                      </a:r>
                      <a:endParaRPr lang="en-GB" sz="900" kern="1200" dirty="0">
                        <a:solidFill>
                          <a:schemeClr val="bg1">
                            <a:lumMod val="50000"/>
                          </a:schemeClr>
                        </a:solidFill>
                        <a:effectLst/>
                        <a:latin typeface="+mn-lt"/>
                        <a:ea typeface="+mn-ea"/>
                        <a:cs typeface="Amatic SC" panose="00000500000000000000" pitchFamily="2" charset="-79"/>
                      </a:endParaRPr>
                    </a:p>
                    <a:p>
                      <a:pPr marL="171450" indent="-171450">
                        <a:buFont typeface="Arial" panose="020B0604020202020204" pitchFamily="34" charset="0"/>
                        <a:buChar char="•"/>
                      </a:pPr>
                      <a:endParaRPr lang="en-GB" sz="900" dirty="0">
                        <a:solidFill>
                          <a:schemeClr val="bg1">
                            <a:lumMod val="50000"/>
                          </a:schemeClr>
                        </a:solidFill>
                        <a:latin typeface="+mn-lt"/>
                        <a:cs typeface="Amatic SC" panose="00000500000000000000"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u="sng" kern="1200" dirty="0">
                          <a:solidFill>
                            <a:schemeClr val="dk1"/>
                          </a:solidFill>
                          <a:effectLst/>
                          <a:latin typeface="+mn-lt"/>
                          <a:ea typeface="+mn-ea"/>
                          <a:cs typeface="+mn-cs"/>
                        </a:rPr>
                        <a:t>Comparison</a:t>
                      </a:r>
                      <a:endParaRPr lang="en-GB" sz="900" b="1" u="sng" dirty="0">
                        <a:solidFill>
                          <a:schemeClr val="tx1"/>
                        </a:solidFill>
                        <a:latin typeface="+mn-lt"/>
                        <a:cs typeface="Amatic SC" panose="020B0604020202020204" charset="-79"/>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Continue to compare sets using the language of comparison, and play games which involve comparing sets.</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Continue to compare sets by matching, identifying when sets are equal. </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Explore ways of making unequal sets equal.</a:t>
                      </a:r>
                      <a:endParaRPr lang="en-GB" sz="9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kern="1200" dirty="0">
                          <a:solidFill>
                            <a:schemeClr val="dk1"/>
                          </a:solidFill>
                          <a:effectLst/>
                          <a:latin typeface="+mn-lt"/>
                          <a:ea typeface="+mn-ea"/>
                          <a:cs typeface="+mn-cs"/>
                        </a:rPr>
                        <a:t>Composition</a:t>
                      </a:r>
                      <a:endParaRPr lang="en-GB" sz="900" b="1" u="sng" dirty="0">
                        <a:solidFill>
                          <a:schemeClr val="tx1"/>
                        </a:solidFill>
                        <a:latin typeface="+mn-lt"/>
                        <a:cs typeface="Amatic SC" panose="020B0604020202020204" charset="-79"/>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Explore the composition of odd and even numbers, looking at the ‘shape’ of these numbers.</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Begin to link even numbers to doubles.</a:t>
                      </a:r>
                      <a:endParaRPr lang="en-GB" sz="900" kern="1200" dirty="0">
                        <a:solidFill>
                          <a:schemeClr val="dk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dk1"/>
                          </a:solidFill>
                          <a:effectLst/>
                          <a:latin typeface="+mn-lt"/>
                          <a:ea typeface="+mn-ea"/>
                          <a:cs typeface="+mn-cs"/>
                        </a:rPr>
                        <a:t>Begin to explore the composition of numbers within 10.</a:t>
                      </a:r>
                      <a:endParaRPr lang="en-GB" sz="900" kern="1200" dirty="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900" dirty="0">
                        <a:solidFill>
                          <a:schemeClr val="bg1">
                            <a:lumMod val="50000"/>
                          </a:schemeClr>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kern="1200" dirty="0">
                          <a:solidFill>
                            <a:schemeClr val="dk1"/>
                          </a:solidFill>
                          <a:effectLst/>
                          <a:latin typeface="+mn-lt"/>
                          <a:ea typeface="+mn-ea"/>
                          <a:cs typeface="+mn-cs"/>
                        </a:rPr>
                        <a:t>Comparison</a:t>
                      </a:r>
                      <a:endParaRPr lang="en-GB" sz="900" b="1" u="sng" dirty="0">
                        <a:solidFill>
                          <a:schemeClr val="tx1"/>
                        </a:solidFill>
                        <a:latin typeface="+mn-lt"/>
                        <a:cs typeface="Amatic SC" panose="020B0604020202020204" charset="-79"/>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a:solidFill>
                            <a:schemeClr val="dk1"/>
                          </a:solidFill>
                          <a:effectLst/>
                          <a:latin typeface="+mn-lt"/>
                          <a:ea typeface="+mn-ea"/>
                          <a:cs typeface="+mn-cs"/>
                        </a:rPr>
                        <a:t>Compare numbers, reasoning about which is more, using both an understanding of the ‘</a:t>
                      </a:r>
                      <a:r>
                        <a:rPr lang="en-US" sz="900" kern="1200" dirty="0" err="1">
                          <a:solidFill>
                            <a:schemeClr val="dk1"/>
                          </a:solidFill>
                          <a:effectLst/>
                          <a:latin typeface="+mn-lt"/>
                          <a:ea typeface="+mn-ea"/>
                          <a:cs typeface="+mn-cs"/>
                        </a:rPr>
                        <a:t>howmanyness</a:t>
                      </a:r>
                      <a:r>
                        <a:rPr lang="en-US" sz="900" kern="1200" dirty="0">
                          <a:solidFill>
                            <a:schemeClr val="dk1"/>
                          </a:solidFill>
                          <a:effectLst/>
                          <a:latin typeface="+mn-lt"/>
                          <a:ea typeface="+mn-ea"/>
                          <a:cs typeface="+mn-cs"/>
                        </a:rPr>
                        <a:t>’ of a number, and its position in the number system.</a:t>
                      </a:r>
                      <a:endParaRPr lang="en-GB" sz="900" kern="1200" dirty="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9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kern="1200" dirty="0">
                          <a:solidFill>
                            <a:schemeClr val="dk1"/>
                          </a:solidFill>
                          <a:effectLst/>
                          <a:latin typeface="+mn-lt"/>
                          <a:ea typeface="+mn-ea"/>
                          <a:cs typeface="+mn-cs"/>
                        </a:rPr>
                        <a:t>Composition</a:t>
                      </a:r>
                      <a:endParaRPr lang="en-GB" sz="900" b="1" u="sng" dirty="0">
                        <a:solidFill>
                          <a:schemeClr val="tx1"/>
                        </a:solidFill>
                        <a:latin typeface="+mn-lt"/>
                        <a:cs typeface="Amatic SC" panose="020B0604020202020204" charset="-79"/>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a:solidFill>
                            <a:schemeClr val="dk1"/>
                          </a:solidFill>
                          <a:effectLst/>
                          <a:latin typeface="+mn-lt"/>
                          <a:ea typeface="+mn-ea"/>
                          <a:cs typeface="+mn-cs"/>
                        </a:rPr>
                        <a:t>Explore the composition of 10.</a:t>
                      </a:r>
                      <a:endParaRPr lang="en-GB" sz="900" b="1" dirty="0">
                        <a:solidFill>
                          <a:schemeClr val="bg1">
                            <a:lumMod val="5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900" b="1" dirty="0">
                        <a:solidFill>
                          <a:schemeClr val="bg1">
                            <a:lumMod val="5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900" b="1" dirty="0">
                        <a:solidFill>
                          <a:schemeClr val="bg1">
                            <a:lumMod val="5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900" b="1" u="sng" kern="1200" dirty="0">
                          <a:solidFill>
                            <a:schemeClr val="dk1"/>
                          </a:solidFill>
                          <a:effectLst/>
                          <a:latin typeface="+mn-lt"/>
                          <a:ea typeface="+mn-ea"/>
                          <a:cs typeface="+mn-cs"/>
                        </a:rPr>
                        <a:t>Comparison</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900" b="1" u="sng" kern="1200" dirty="0">
                        <a:solidFill>
                          <a:schemeClr val="dk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a:solidFill>
                            <a:schemeClr val="dk1"/>
                          </a:solidFill>
                          <a:effectLst/>
                          <a:latin typeface="+mn-lt"/>
                          <a:ea typeface="+mn-ea"/>
                          <a:cs typeface="+mn-cs"/>
                        </a:rPr>
                        <a:t>Order sets of objects, linking this to their understanding of the ordinal number system.</a:t>
                      </a:r>
                      <a:endParaRPr lang="en-GB" sz="900" b="1" u="sng" dirty="0">
                        <a:solidFill>
                          <a:schemeClr val="tx1"/>
                        </a:solidFill>
                        <a:latin typeface="+mn-lt"/>
                        <a:cs typeface="Amatic SC" panose="020B0604020202020204"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a:solidFill>
                            <a:schemeClr val="dk1"/>
                          </a:solidFill>
                          <a:effectLst/>
                          <a:latin typeface="+mn-lt"/>
                          <a:ea typeface="+mn-ea"/>
                          <a:cs typeface="+mn-cs"/>
                        </a:rPr>
                        <a:t>In this half-term, the children will consolidate their understanding of concepts previously taught through working in a variety of contexts and with different numbers.</a:t>
                      </a:r>
                      <a:endParaRPr lang="en-GB" sz="9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bl>
          </a:graphicData>
        </a:graphic>
      </p:graphicFrame>
    </p:spTree>
    <p:extLst>
      <p:ext uri="{BB962C8B-B14F-4D97-AF65-F5344CB8AC3E}">
        <p14:creationId xmlns:p14="http://schemas.microsoft.com/office/powerpoint/2010/main" val="2408345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3572531383"/>
              </p:ext>
            </p:extLst>
          </p:nvPr>
        </p:nvGraphicFramePr>
        <p:xfrm>
          <a:off x="231033" y="575514"/>
          <a:ext cx="11459364" cy="6147615"/>
        </p:xfrm>
        <a:graphic>
          <a:graphicData uri="http://schemas.openxmlformats.org/drawingml/2006/table">
            <a:tbl>
              <a:tblPr firstRow="1" bandRow="1">
                <a:tableStyleId>{5C22544A-7EE6-4342-B048-85BDC9FD1C3A}</a:tableStyleId>
              </a:tblPr>
              <a:tblGrid>
                <a:gridCol w="1171639">
                  <a:extLst>
                    <a:ext uri="{9D8B030D-6E8A-4147-A177-3AD203B41FA5}">
                      <a16:colId xmlns:a16="http://schemas.microsoft.com/office/drawing/2014/main" val="385991600"/>
                    </a:ext>
                  </a:extLst>
                </a:gridCol>
                <a:gridCol w="1804552">
                  <a:extLst>
                    <a:ext uri="{9D8B030D-6E8A-4147-A177-3AD203B41FA5}">
                      <a16:colId xmlns:a16="http://schemas.microsoft.com/office/drawing/2014/main" val="2865123548"/>
                    </a:ext>
                  </a:extLst>
                </a:gridCol>
                <a:gridCol w="1624083">
                  <a:extLst>
                    <a:ext uri="{9D8B030D-6E8A-4147-A177-3AD203B41FA5}">
                      <a16:colId xmlns:a16="http://schemas.microsoft.com/office/drawing/2014/main" val="872926247"/>
                    </a:ext>
                  </a:extLst>
                </a:gridCol>
                <a:gridCol w="1719618">
                  <a:extLst>
                    <a:ext uri="{9D8B030D-6E8A-4147-A177-3AD203B41FA5}">
                      <a16:colId xmlns:a16="http://schemas.microsoft.com/office/drawing/2014/main" val="1315738151"/>
                    </a:ext>
                  </a:extLst>
                </a:gridCol>
                <a:gridCol w="1897039">
                  <a:extLst>
                    <a:ext uri="{9D8B030D-6E8A-4147-A177-3AD203B41FA5}">
                      <a16:colId xmlns:a16="http://schemas.microsoft.com/office/drawing/2014/main" val="2709165749"/>
                    </a:ext>
                  </a:extLst>
                </a:gridCol>
                <a:gridCol w="1605381">
                  <a:extLst>
                    <a:ext uri="{9D8B030D-6E8A-4147-A177-3AD203B41FA5}">
                      <a16:colId xmlns:a16="http://schemas.microsoft.com/office/drawing/2014/main" val="2335150482"/>
                    </a:ext>
                  </a:extLst>
                </a:gridCol>
                <a:gridCol w="1637052">
                  <a:extLst>
                    <a:ext uri="{9D8B030D-6E8A-4147-A177-3AD203B41FA5}">
                      <a16:colId xmlns:a16="http://schemas.microsoft.com/office/drawing/2014/main" val="4046203905"/>
                    </a:ext>
                  </a:extLst>
                </a:gridCol>
              </a:tblGrid>
              <a:tr h="667896">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Autumn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schemeClr val="bg1">
                              <a:lumMod val="50000"/>
                            </a:schemeClr>
                          </a:solidFill>
                          <a:latin typeface="Amatic SC" panose="00000500000000000000" pitchFamily="2" charset="-79"/>
                          <a:cs typeface="Amatic SC" panose="00000500000000000000" pitchFamily="2" charset="-79"/>
                        </a:rPr>
                        <a:t>Autumn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604355">
                <a:tc>
                  <a:txBody>
                    <a:bodyPr/>
                    <a:lstStyle/>
                    <a:p>
                      <a:pPr algn="ctr"/>
                      <a:r>
                        <a:rPr lang="en-US" sz="1800" b="0" dirty="0">
                          <a:latin typeface="Amatic SC" panose="00000500000000000000" pitchFamily="2" charset="-79"/>
                          <a:cs typeface="Amatic SC" panose="00000500000000000000" pitchFamily="2" charset="-79"/>
                        </a:rPr>
                        <a:t>General Themes </a:t>
                      </a:r>
                      <a:endParaRPr lang="en-GB" sz="18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panose="020B0604020202020204" charset="-79"/>
                        </a:rPr>
                        <a:t>Seasons and</a:t>
                      </a:r>
                      <a:r>
                        <a:rPr lang="en-GB" sz="1200" b="1" u="sng" baseline="0" dirty="0">
                          <a:latin typeface="+mn-lt"/>
                          <a:cs typeface="Amatic SC" panose="020B0604020202020204" charset="-79"/>
                        </a:rPr>
                        <a:t> </a:t>
                      </a:r>
                      <a:r>
                        <a:rPr lang="en-GB" sz="1200" b="1" u="sng" dirty="0">
                          <a:latin typeface="+mn-lt"/>
                          <a:cs typeface="Amatic SC" panose="020B0604020202020204" charset="-79"/>
                        </a:rPr>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38100" marR="0" lvl="0" indent="0" algn="ctr" defTabSz="914400" rtl="0" eaLnBrk="1" fontAlgn="auto" latinLnBrk="0" hangingPunct="1">
                        <a:lnSpc>
                          <a:spcPct val="100000"/>
                        </a:lnSpc>
                        <a:spcBef>
                          <a:spcPts val="125"/>
                        </a:spcBef>
                        <a:spcAft>
                          <a:spcPts val="0"/>
                        </a:spcAft>
                        <a:buClrTx/>
                        <a:buSzTx/>
                        <a:buFontTx/>
                        <a:buNone/>
                        <a:tabLst/>
                        <a:defRPr/>
                      </a:pPr>
                      <a:r>
                        <a:rPr lang="en-GB" sz="1200" b="1" u="sng" dirty="0">
                          <a:latin typeface="+mn-lt"/>
                          <a:cs typeface="Amatic SC" panose="020B0604020202020204" charset="-79"/>
                        </a:rPr>
                        <a:t>Traditional Tales </a:t>
                      </a:r>
                    </a:p>
                    <a:p>
                      <a:pPr marL="38100" algn="ctr">
                        <a:spcBef>
                          <a:spcPts val="125"/>
                        </a:spcBef>
                        <a:spcAft>
                          <a:spcPts val="0"/>
                        </a:spcAft>
                      </a:pPr>
                      <a:endParaRPr lang="en-GB" sz="1200" dirty="0">
                        <a:effectLst/>
                        <a:latin typeface="Calibri" panose="020F0502020204030204" pitchFamily="34" charset="0"/>
                        <a:ea typeface="Calibri" panose="020F0502020204030204" pitchFamily="34" charset="0"/>
                        <a:cs typeface="Arial" panose="020B060402020202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panose="020B0604020202020204" charset="-79"/>
                        </a:rPr>
                        <a:t>Growing and Spring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charset="-79"/>
                        </a:rPr>
                        <a:t>People Who help us  </a:t>
                      </a:r>
                      <a:endParaRPr lang="en-US" sz="1200" dirty="0">
                        <a:latin typeface="+mn-lt"/>
                        <a:cs typeface="Amatic SC" panose="020B0604020202020204"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r>
                        <a:rPr lang="en-US" sz="1200" dirty="0">
                          <a:latin typeface="+mn-lt"/>
                          <a:cs typeface="Amatic SC" panose="020B0604020202020204" charset="-79"/>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4839639">
                <a:tc>
                  <a:txBody>
                    <a:bodyPr/>
                    <a:lstStyle/>
                    <a:p>
                      <a:pPr algn="ctr"/>
                      <a:r>
                        <a:rPr lang="en-US" sz="2200" b="0" dirty="0">
                          <a:latin typeface="Amatic SC" panose="00000500000000000000" pitchFamily="2" charset="-79"/>
                          <a:cs typeface="Amatic SC" panose="00000500000000000000" pitchFamily="2" charset="-79"/>
                        </a:rPr>
                        <a:t>Religious Education </a:t>
                      </a:r>
                    </a:p>
                    <a:p>
                      <a:pPr algn="ctr"/>
                      <a:endParaRPr lang="en-US" sz="2200" b="0" dirty="0">
                        <a:latin typeface="Amatic SC" panose="00000500000000000000" pitchFamily="2" charset="-79"/>
                        <a:cs typeface="Amatic SC" panose="00000500000000000000" pitchFamily="2" charset="-79"/>
                      </a:endParaRPr>
                    </a:p>
                    <a:p>
                      <a:pPr algn="ctr"/>
                      <a:endParaRPr lang="en-US" sz="2200" b="0" dirty="0">
                        <a:latin typeface="Amatic SC" panose="00000500000000000000" pitchFamily="2" charset="-79"/>
                        <a:cs typeface="Amatic SC" panose="00000500000000000000" pitchFamily="2" charset="-79"/>
                      </a:endParaRPr>
                    </a:p>
                    <a:p>
                      <a:pPr algn="ctr"/>
                      <a:endParaRPr lang="en-US" sz="2200" b="0" dirty="0">
                        <a:latin typeface="Amatic SC" panose="00000500000000000000" pitchFamily="2" charset="-79"/>
                        <a:cs typeface="Amatic SC" panose="00000500000000000000" pitchFamily="2" charset="-79"/>
                      </a:endParaRPr>
                    </a:p>
                    <a:p>
                      <a:pPr algn="ctr"/>
                      <a:endParaRPr lang="en-US" sz="2200" b="0" dirty="0">
                        <a:latin typeface="Amatic SC" panose="00000500000000000000" pitchFamily="2" charset="-79"/>
                        <a:cs typeface="Amatic SC" panose="00000500000000000000" pitchFamily="2" charset="-79"/>
                      </a:endParaRPr>
                    </a:p>
                    <a:p>
                      <a:pPr algn="ctr"/>
                      <a:endParaRPr lang="en-US" sz="2200" b="0" dirty="0">
                        <a:latin typeface="Amatic SC" panose="00000500000000000000" pitchFamily="2" charset="-79"/>
                        <a:cs typeface="Amatic SC" panose="00000500000000000000" pitchFamily="2" charset="-79"/>
                      </a:endParaRPr>
                    </a:p>
                    <a:p>
                      <a:pPr algn="ctr"/>
                      <a:endParaRPr lang="en-US" sz="2200" b="0" dirty="0">
                        <a:latin typeface="Amatic SC" panose="00000500000000000000" pitchFamily="2" charset="-79"/>
                        <a:cs typeface="Amatic SC" panose="00000500000000000000" pitchFamily="2" charset="-79"/>
                      </a:endParaRPr>
                    </a:p>
                    <a:p>
                      <a:pPr algn="ctr"/>
                      <a:endParaRPr lang="en-US" sz="2200" b="0" dirty="0">
                        <a:latin typeface="Amatic SC" panose="00000500000000000000" pitchFamily="2" charset="-79"/>
                        <a:cs typeface="Amatic SC" panose="00000500000000000000" pitchFamily="2" charset="-79"/>
                      </a:endParaRPr>
                    </a:p>
                    <a:p>
                      <a:pPr algn="ctr"/>
                      <a:endParaRPr lang="en-US" sz="2200" b="0" dirty="0">
                        <a:latin typeface="Amatic SC" panose="00000500000000000000" pitchFamily="2" charset="-79"/>
                        <a:cs typeface="Amatic SC" panose="00000500000000000000" pitchFamily="2" charset="-79"/>
                      </a:endParaRPr>
                    </a:p>
                    <a:p>
                      <a:pPr algn="ctr"/>
                      <a:endParaRPr lang="en-US" sz="2200" b="0" dirty="0">
                        <a:latin typeface="Amatic SC" panose="00000500000000000000" pitchFamily="2" charset="-79"/>
                        <a:cs typeface="Amatic SC" panose="00000500000000000000" pitchFamily="2" charset="-79"/>
                      </a:endParaRPr>
                    </a:p>
                    <a:p>
                      <a:pPr algn="ctr"/>
                      <a:r>
                        <a:rPr lang="en-US" sz="2200" b="0" dirty="0">
                          <a:latin typeface="Amatic SC" panose="00000500000000000000" pitchFamily="2" charset="-79"/>
                          <a:cs typeface="Amatic SC" panose="00000500000000000000" pitchFamily="2" charset="-79"/>
                        </a:rPr>
                        <a:t>Gospel</a:t>
                      </a:r>
                      <a:r>
                        <a:rPr lang="en-US" sz="2200" b="0" baseline="0" dirty="0">
                          <a:latin typeface="Amatic SC" panose="00000500000000000000" pitchFamily="2" charset="-79"/>
                          <a:cs typeface="Amatic SC" panose="00000500000000000000" pitchFamily="2" charset="-79"/>
                        </a:rPr>
                        <a:t> </a:t>
                      </a:r>
                    </a:p>
                    <a:p>
                      <a:pPr algn="ctr"/>
                      <a:r>
                        <a:rPr lang="en-US" sz="2200" b="0" baseline="0" dirty="0">
                          <a:latin typeface="Amatic SC" panose="00000500000000000000" pitchFamily="2" charset="-79"/>
                          <a:cs typeface="Amatic SC" panose="00000500000000000000" pitchFamily="2" charset="-79"/>
                        </a:rPr>
                        <a:t>Values </a:t>
                      </a:r>
                      <a:endParaRPr lang="en-US" sz="2200" b="0" dirty="0">
                        <a:latin typeface="Amatic SC" panose="00000500000000000000" pitchFamily="2" charset="-79"/>
                        <a:cs typeface="Amatic SC" panose="00000500000000000000" pitchFamily="2" charset="-79"/>
                      </a:endParaRPr>
                    </a:p>
                    <a:p>
                      <a:pPr algn="ctr"/>
                      <a:endParaRPr lang="en-US" sz="1600" b="1" i="1" kern="1200" dirty="0">
                        <a:solidFill>
                          <a:schemeClr val="bg1">
                            <a:lumMod val="50000"/>
                          </a:schemeClr>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lvl="0" algn="just">
                        <a:lnSpc>
                          <a:spcPct val="100000"/>
                        </a:lnSpc>
                        <a:spcBef>
                          <a:spcPts val="0"/>
                        </a:spcBef>
                        <a:spcAft>
                          <a:spcPts val="0"/>
                        </a:spcAft>
                        <a:buNone/>
                      </a:pPr>
                      <a:r>
                        <a:rPr lang="en-GB" sz="1200" b="0" i="0" u="none" strike="noStrike" baseline="0" noProof="0">
                          <a:solidFill>
                            <a:srgbClr val="000000"/>
                          </a:solidFill>
                        </a:rPr>
                        <a:t>Lighting The Path – Creation and Covenan</a:t>
                      </a:r>
                      <a:r>
                        <a:rPr lang="en-GB" sz="800" b="0" i="0" u="none" strike="noStrike" baseline="0" noProof="0">
                          <a:solidFill>
                            <a:srgbClr val="000000"/>
                          </a:solidFill>
                        </a:rPr>
                        <a:t>t</a:t>
                      </a:r>
                      <a:endParaRPr lang="en-US"/>
                    </a:p>
                    <a:p>
                      <a:pPr lvl="0" algn="l">
                        <a:buNone/>
                      </a:pPr>
                      <a:endParaRPr lang="en-GB" sz="1200" b="1" u="none" baseline="0" dirty="0">
                        <a:solidFill>
                          <a:schemeClr val="tx1"/>
                        </a:solidFill>
                        <a:latin typeface="+mn-lt"/>
                        <a:cs typeface="Amatic SC"/>
                      </a:endParaRPr>
                    </a:p>
                    <a:p>
                      <a:pPr lvl="0" algn="l">
                        <a:lnSpc>
                          <a:spcPct val="100000"/>
                        </a:lnSpc>
                        <a:spcBef>
                          <a:spcPts val="0"/>
                        </a:spcBef>
                        <a:spcAft>
                          <a:spcPts val="0"/>
                        </a:spcAft>
                        <a:buNone/>
                      </a:pPr>
                      <a:r>
                        <a:rPr lang="en-GB" sz="1000" b="0" i="0" u="none" strike="noStrike" baseline="0" noProof="0">
                          <a:solidFill>
                            <a:schemeClr val="tx1"/>
                          </a:solidFill>
                        </a:rPr>
                        <a:t>God made our beautiful world and everything in it.</a:t>
                      </a:r>
                      <a:endParaRPr lang="en-GB"/>
                    </a:p>
                    <a:p>
                      <a:pPr lvl="0" algn="l">
                        <a:buNone/>
                      </a:pPr>
                      <a:r>
                        <a:rPr lang="en-GB" sz="1000" b="0" i="0" u="none" strike="noStrike" baseline="0" noProof="0" dirty="0">
                          <a:solidFill>
                            <a:schemeClr val="tx1"/>
                          </a:solidFill>
                          <a:latin typeface="Calibri"/>
                        </a:rPr>
                        <a:t>God made the wonderful world.</a:t>
                      </a:r>
                      <a:endParaRPr lang="en-GB" dirty="0"/>
                    </a:p>
                    <a:p>
                      <a:pPr lvl="0" algn="l">
                        <a:buNone/>
                      </a:pPr>
                      <a:endParaRPr lang="en-GB" sz="1000" b="0" i="0" u="none" strike="noStrike" baseline="0" noProof="0" dirty="0">
                        <a:solidFill>
                          <a:schemeClr val="tx1"/>
                        </a:solidFill>
                        <a:latin typeface="Calibri"/>
                      </a:endParaRPr>
                    </a:p>
                    <a:p>
                      <a:pPr lvl="0" algn="l">
                        <a:lnSpc>
                          <a:spcPct val="100000"/>
                        </a:lnSpc>
                        <a:spcBef>
                          <a:spcPts val="0"/>
                        </a:spcBef>
                        <a:spcAft>
                          <a:spcPts val="0"/>
                        </a:spcAft>
                        <a:buNone/>
                      </a:pPr>
                      <a:r>
                        <a:rPr lang="en-GB" sz="1000" b="0" i="0" u="none" strike="noStrike" baseline="0" noProof="0">
                          <a:solidFill>
                            <a:schemeClr val="tx1"/>
                          </a:solidFill>
                        </a:rPr>
                        <a:t>God made me.</a:t>
                      </a:r>
                      <a:endParaRPr lang="en-GB"/>
                    </a:p>
                    <a:p>
                      <a:pPr lvl="0" algn="l">
                        <a:lnSpc>
                          <a:spcPct val="100000"/>
                        </a:lnSpc>
                        <a:spcBef>
                          <a:spcPts val="0"/>
                        </a:spcBef>
                        <a:spcAft>
                          <a:spcPts val="0"/>
                        </a:spcAft>
                        <a:buNone/>
                      </a:pPr>
                      <a:r>
                        <a:rPr lang="en-GB" sz="1000" b="0" i="0" u="none" strike="noStrike" baseline="0" noProof="0">
                          <a:solidFill>
                            <a:schemeClr val="tx1"/>
                          </a:solidFill>
                        </a:rPr>
                        <a:t>God made each one of us.</a:t>
                      </a:r>
                      <a:endParaRPr lang="en-GB"/>
                    </a:p>
                    <a:p>
                      <a:pPr lvl="0" algn="l">
                        <a:buNone/>
                      </a:pPr>
                      <a:r>
                        <a:rPr lang="en-GB" sz="1000" b="0" i="0" u="none" strike="noStrike" baseline="0" noProof="0" dirty="0">
                          <a:solidFill>
                            <a:schemeClr val="tx1"/>
                          </a:solidFill>
                          <a:latin typeface="Calibri"/>
                        </a:rPr>
                        <a:t>God loves me. God loves everyone.</a:t>
                      </a:r>
                      <a:endParaRPr lang="en-GB" dirty="0"/>
                    </a:p>
                    <a:p>
                      <a:pPr lvl="0" algn="l">
                        <a:buNone/>
                      </a:pPr>
                      <a:endParaRPr lang="en-GB" sz="1000" b="0" i="0" u="none" strike="noStrike" baseline="0" noProof="0" dirty="0">
                        <a:solidFill>
                          <a:schemeClr val="tx1"/>
                        </a:solidFill>
                        <a:latin typeface="Calibri"/>
                      </a:endParaRPr>
                    </a:p>
                    <a:p>
                      <a:pPr lvl="0" algn="l">
                        <a:buNone/>
                      </a:pPr>
                      <a:r>
                        <a:rPr lang="en-GB" sz="1000" b="0" i="0" u="none" strike="noStrike" baseline="0" noProof="0" dirty="0">
                          <a:solidFill>
                            <a:schemeClr val="tx1"/>
                          </a:solidFill>
                          <a:latin typeface="Calibri"/>
                        </a:rPr>
                        <a:t>God made a wonderful world and what God creates is good.</a:t>
                      </a:r>
                      <a:r>
                        <a:rPr lang="en-GB" sz="1100" b="1" i="0" u="none" strike="noStrike" baseline="0" noProof="0" dirty="0">
                          <a:solidFill>
                            <a:schemeClr val="tx1"/>
                          </a:solidFill>
                          <a:latin typeface="Calibri"/>
                        </a:rPr>
                        <a:t> </a:t>
                      </a:r>
                      <a:r>
                        <a:rPr lang="en-GB" sz="1000" b="0" i="0" u="none" strike="noStrike" baseline="0" noProof="0" dirty="0">
                          <a:solidFill>
                            <a:schemeClr val="tx1"/>
                          </a:solidFill>
                          <a:latin typeface="Calibri"/>
                        </a:rPr>
                        <a:t>God created the world and said, ‘Indeed, it is very good’. (CST Stewardship)</a:t>
                      </a:r>
                      <a:endParaRPr lang="en-GB" dirty="0"/>
                    </a:p>
                    <a:p>
                      <a:pPr lvl="0" algn="l">
                        <a:buNone/>
                      </a:pPr>
                      <a:endParaRPr lang="en-GB" sz="1000" b="0" i="0" u="none" strike="noStrike" baseline="0" noProof="0" dirty="0">
                        <a:solidFill>
                          <a:schemeClr val="tx1"/>
                        </a:solidFill>
                        <a:latin typeface="Calibri"/>
                      </a:endParaRPr>
                    </a:p>
                    <a:p>
                      <a:pPr lvl="0" algn="l">
                        <a:lnSpc>
                          <a:spcPct val="100000"/>
                        </a:lnSpc>
                        <a:spcBef>
                          <a:spcPts val="0"/>
                        </a:spcBef>
                        <a:spcAft>
                          <a:spcPts val="0"/>
                        </a:spcAft>
                        <a:buNone/>
                      </a:pPr>
                      <a:r>
                        <a:rPr lang="en-GB" sz="1000" b="0" i="0" u="none" strike="noStrike" baseline="0" noProof="0">
                          <a:solidFill>
                            <a:schemeClr val="tx1"/>
                          </a:solidFill>
                        </a:rPr>
                        <a:t>The words and actions of the sign of the cross:</a:t>
                      </a:r>
                      <a:endParaRPr lang="en-GB"/>
                    </a:p>
                    <a:p>
                      <a:pPr lvl="0" algn="l">
                        <a:buNone/>
                      </a:pPr>
                      <a:r>
                        <a:rPr lang="en-GB" sz="1000" b="0" i="1" u="none" strike="noStrike" baseline="0" noProof="0" dirty="0">
                          <a:solidFill>
                            <a:schemeClr val="tx1"/>
                          </a:solidFill>
                          <a:latin typeface="Calibri"/>
                        </a:rPr>
                        <a:t>‘In the name of the Father, and of the Son, and of the Holy Spirit. Amen.’</a:t>
                      </a:r>
                      <a:endParaRPr lang="en-GB" dirty="0"/>
                    </a:p>
                    <a:p>
                      <a:pPr lvl="0" algn="l">
                        <a:buNone/>
                      </a:pPr>
                      <a:endParaRPr lang="en-GB" sz="1000" b="0" i="1" u="none" strike="noStrike" baseline="0" noProof="0" dirty="0">
                        <a:solidFill>
                          <a:schemeClr val="tx1"/>
                        </a:solidFill>
                        <a:latin typeface="Calibri"/>
                      </a:endParaRPr>
                    </a:p>
                    <a:p>
                      <a:pPr lvl="0" algn="l">
                        <a:buNone/>
                      </a:pPr>
                      <a:r>
                        <a:rPr lang="en-GB" sz="1000" b="0" i="0" u="none" strike="noStrike" baseline="0" noProof="0" dirty="0">
                          <a:solidFill>
                            <a:schemeClr val="tx1"/>
                          </a:solidFill>
                          <a:latin typeface="Calibri"/>
                        </a:rPr>
                        <a:t>We enter God’s family, the Church, through baptism.</a:t>
                      </a:r>
                      <a:endParaRPr lang="en-GB" dirty="0"/>
                    </a:p>
                    <a:p>
                      <a:pPr algn="l"/>
                      <a:endParaRPr lang="en-GB" sz="1200" b="1" u="none" dirty="0">
                        <a:solidFill>
                          <a:schemeClr val="tx1"/>
                        </a:solidFill>
                        <a:latin typeface="+mn-lt"/>
                        <a:cs typeface="Amatic SC" panose="020B0604020202020204" charset="-79"/>
                      </a:endParaRPr>
                    </a:p>
                    <a:p>
                      <a:pPr algn="l"/>
                      <a:r>
                        <a:rPr lang="en-GB" sz="1800" b="1" u="none" dirty="0">
                          <a:solidFill>
                            <a:schemeClr val="tx1"/>
                          </a:solidFill>
                          <a:latin typeface="+mn-lt"/>
                          <a:cs typeface="Amatic SC" panose="020B0604020202020204" charset="-79"/>
                        </a:rPr>
                        <a:t>Kindness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38100" marR="0" lvl="0" indent="0" algn="l" defTabSz="914400" rtl="0" eaLnBrk="1" fontAlgn="auto" latinLnBrk="0" hangingPunct="1">
                        <a:lnSpc>
                          <a:spcPct val="100000"/>
                        </a:lnSpc>
                        <a:spcBef>
                          <a:spcPts val="125"/>
                        </a:spcBef>
                        <a:spcAft>
                          <a:spcPts val="0"/>
                        </a:spcAft>
                        <a:buClrTx/>
                        <a:buSzTx/>
                        <a:buFontTx/>
                        <a:buNone/>
                        <a:tabLst/>
                        <a:defRPr/>
                      </a:pPr>
                      <a:r>
                        <a:rPr lang="en-GB" sz="1200" b="1" u="none" dirty="0">
                          <a:solidFill>
                            <a:schemeClr val="tx1"/>
                          </a:solidFill>
                          <a:latin typeface="+mn-lt"/>
                          <a:cs typeface="Amatic SC" panose="00000500000000000000" pitchFamily="2" charset="-79"/>
                        </a:rPr>
                        <a:t>Other faiths </a:t>
                      </a:r>
                    </a:p>
                    <a:p>
                      <a:pPr marL="38100" algn="l">
                        <a:spcBef>
                          <a:spcPts val="125"/>
                        </a:spcBef>
                        <a:spcAft>
                          <a:spcPts val="0"/>
                        </a:spcAft>
                      </a:pPr>
                      <a:endParaRPr lang="en-GB" sz="1000" b="1" dirty="0">
                        <a:effectLst/>
                        <a:latin typeface="Calibri" panose="020F0502020204030204" pitchFamily="34" charset="0"/>
                        <a:ea typeface="Calibri" panose="020F0502020204030204" pitchFamily="34" charset="0"/>
                        <a:cs typeface="Calibri" panose="020F0502020204030204" pitchFamily="34" charset="0"/>
                      </a:endParaRPr>
                    </a:p>
                    <a:p>
                      <a:pPr marL="38100" algn="l">
                        <a:spcBef>
                          <a:spcPts val="125"/>
                        </a:spcBef>
                        <a:spcAft>
                          <a:spcPts val="0"/>
                        </a:spcAft>
                      </a:pPr>
                      <a:endParaRPr lang="en-GB" sz="1000" b="1" dirty="0">
                        <a:effectLst/>
                        <a:latin typeface="Calibri" panose="020F0502020204030204" pitchFamily="34" charset="0"/>
                        <a:ea typeface="Calibri" panose="020F0502020204030204" pitchFamily="34" charset="0"/>
                        <a:cs typeface="Calibri" panose="020F0502020204030204" pitchFamily="34" charset="0"/>
                      </a:endParaRPr>
                    </a:p>
                    <a:p>
                      <a:pPr marL="38100" algn="l">
                        <a:spcBef>
                          <a:spcPts val="125"/>
                        </a:spcBef>
                        <a:spcAft>
                          <a:spcPts val="0"/>
                        </a:spcAft>
                      </a:pPr>
                      <a:endParaRPr lang="en-GB" sz="1000" b="1" dirty="0">
                        <a:effectLst/>
                        <a:latin typeface="Calibri" panose="020F0502020204030204" pitchFamily="34" charset="0"/>
                        <a:ea typeface="Calibri" panose="020F0502020204030204" pitchFamily="34" charset="0"/>
                        <a:cs typeface="Calibri" panose="020F0502020204030204" pitchFamily="34" charset="0"/>
                      </a:endParaRPr>
                    </a:p>
                    <a:p>
                      <a:pPr marL="38100" marR="0" lvl="0" indent="0" algn="l" defTabSz="914400" rtl="0" eaLnBrk="1" fontAlgn="auto" latinLnBrk="0" hangingPunct="1">
                        <a:lnSpc>
                          <a:spcPct val="100000"/>
                        </a:lnSpc>
                        <a:spcBef>
                          <a:spcPts val="125"/>
                        </a:spcBef>
                        <a:spcAft>
                          <a:spcPts val="0"/>
                        </a:spcAft>
                        <a:buClrTx/>
                        <a:buSzTx/>
                        <a:buFontTx/>
                        <a:buNone/>
                        <a:tabLst/>
                        <a:defRPr/>
                      </a:pPr>
                      <a:r>
                        <a:rPr lang="en-GB" sz="1200" b="1" u="none" dirty="0">
                          <a:solidFill>
                            <a:schemeClr val="tx1"/>
                          </a:solidFill>
                          <a:latin typeface="+mn-lt"/>
                          <a:cs typeface="Amatic SC" panose="00000500000000000000" pitchFamily="2" charset="-79"/>
                        </a:rPr>
                        <a:t>Advent/Christmas – Loving </a:t>
                      </a:r>
                      <a:endParaRPr lang="en-GB" sz="1200" b="1" dirty="0">
                        <a:effectLst/>
                        <a:latin typeface="Calibri" panose="020F0502020204030204" pitchFamily="34" charset="0"/>
                        <a:ea typeface="Calibri" panose="020F0502020204030204" pitchFamily="34" charset="0"/>
                        <a:cs typeface="Calibri" panose="020F0502020204030204" pitchFamily="34" charset="0"/>
                      </a:endParaRPr>
                    </a:p>
                    <a:p>
                      <a:pPr marL="38100" algn="l">
                        <a:spcBef>
                          <a:spcPts val="125"/>
                        </a:spcBef>
                        <a:spcAft>
                          <a:spcPts val="0"/>
                        </a:spcAft>
                      </a:pPr>
                      <a:r>
                        <a:rPr lang="en-GB" sz="1000" b="1" dirty="0">
                          <a:effectLst/>
                          <a:latin typeface="Calibri" panose="020F0502020204030204" pitchFamily="34" charset="0"/>
                          <a:ea typeface="Calibri" panose="020F0502020204030204" pitchFamily="34" charset="0"/>
                          <a:cs typeface="Calibri" panose="020F0502020204030204" pitchFamily="34" charset="0"/>
                        </a:rPr>
                        <a:t>Prior learning: </a:t>
                      </a:r>
                      <a:r>
                        <a:rPr lang="en-GB" sz="1000" dirty="0">
                          <a:effectLst/>
                          <a:latin typeface="Calibri" panose="020F0502020204030204" pitchFamily="34" charset="0"/>
                          <a:ea typeface="Calibri" panose="020F0502020204030204" pitchFamily="34" charset="0"/>
                          <a:cs typeface="Calibri" panose="020F0502020204030204" pitchFamily="34" charset="0"/>
                        </a:rPr>
                        <a:t>children will have the experience of celebrating birthdays at home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b="1" dirty="0">
                          <a:effectLst/>
                          <a:latin typeface="Calibri" panose="020F0502020204030204" pitchFamily="34" charset="0"/>
                          <a:ea typeface="Calibri" panose="020F0502020204030204" pitchFamily="34" charset="0"/>
                          <a:cs typeface="Calibri" panose="020F0502020204030204" pitchFamily="34" charset="0"/>
                        </a:rPr>
                        <a:t>This Topic: learning outcomes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Know and understand: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  what a birthday is; waiting for a birthday</a:t>
                      </a:r>
                      <a:r>
                        <a:rPr lang="en-GB" sz="1000" b="1" dirty="0">
                          <a:effectLst/>
                          <a:latin typeface="Calibri" panose="020F0502020204030204" pitchFamily="34" charset="0"/>
                          <a:ea typeface="Calibri" panose="020F0502020204030204" pitchFamily="34" charset="0"/>
                          <a:cs typeface="Calibri" panose="020F0502020204030204" pitchFamily="34" charset="0"/>
                        </a:rPr>
                        <a:t> – Explore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  Advent: looking forward to Christmas, the birthday of Jesus</a:t>
                      </a:r>
                      <a:r>
                        <a:rPr lang="en-GB" sz="1000" b="1" dirty="0">
                          <a:effectLst/>
                          <a:latin typeface="Calibri" panose="020F0502020204030204" pitchFamily="34" charset="0"/>
                          <a:ea typeface="Calibri" panose="020F0502020204030204" pitchFamily="34" charset="0"/>
                          <a:cs typeface="Calibri" panose="020F0502020204030204" pitchFamily="34" charset="0"/>
                        </a:rPr>
                        <a:t> – Reveal</a:t>
                      </a:r>
                    </a:p>
                    <a:p>
                      <a:pPr marL="38100" algn="l">
                        <a:spcBef>
                          <a:spcPts val="125"/>
                        </a:spcBef>
                        <a:spcAft>
                          <a:spcPts val="0"/>
                        </a:spcAft>
                      </a:pPr>
                      <a:endParaRPr lang="en-GB" sz="1000" b="1" dirty="0">
                        <a:effectLst/>
                        <a:latin typeface="Calibri" panose="020F0502020204030204" pitchFamily="34" charset="0"/>
                        <a:ea typeface="Calibri" panose="020F0502020204030204" pitchFamily="34" charset="0"/>
                        <a:cs typeface="Calibri" panose="020F0502020204030204" pitchFamily="34" charset="0"/>
                      </a:endParaRPr>
                    </a:p>
                    <a:p>
                      <a:pPr marL="38100" algn="l">
                        <a:spcBef>
                          <a:spcPts val="125"/>
                        </a:spcBef>
                        <a:spcAft>
                          <a:spcPts val="0"/>
                        </a:spcAft>
                      </a:pPr>
                      <a:endParaRPr lang="en-GB" sz="1000" b="1" dirty="0">
                        <a:effectLst/>
                        <a:latin typeface="Calibri" panose="020F0502020204030204" pitchFamily="34" charset="0"/>
                        <a:ea typeface="Calibri" panose="020F0502020204030204" pitchFamily="34" charset="0"/>
                        <a:cs typeface="Calibri" panose="020F0502020204030204" pitchFamily="34" charset="0"/>
                      </a:endParaRPr>
                    </a:p>
                    <a:p>
                      <a:pPr marL="38100" marR="0" lvl="0" indent="0" algn="l" defTabSz="914400" rtl="0" eaLnBrk="1" fontAlgn="auto" latinLnBrk="0" hangingPunct="1">
                        <a:lnSpc>
                          <a:spcPct val="100000"/>
                        </a:lnSpc>
                        <a:spcBef>
                          <a:spcPts val="125"/>
                        </a:spcBef>
                        <a:spcAft>
                          <a:spcPts val="0"/>
                        </a:spcAft>
                        <a:buClrTx/>
                        <a:buSzTx/>
                        <a:buFontTx/>
                        <a:buNone/>
                        <a:tabLst/>
                        <a:defRPr/>
                      </a:pPr>
                      <a:endParaRPr lang="en-GB" sz="1800" b="1" u="none" dirty="0">
                        <a:solidFill>
                          <a:schemeClr val="tx1"/>
                        </a:solidFill>
                        <a:latin typeface="+mn-lt"/>
                        <a:cs typeface="Amatic SC" panose="020B0604020202020204" charset="-79"/>
                      </a:endParaRPr>
                    </a:p>
                    <a:p>
                      <a:pPr marL="38100" marR="0" lvl="0" indent="0" algn="l" defTabSz="914400" rtl="0" eaLnBrk="1" fontAlgn="auto" latinLnBrk="0" hangingPunct="1">
                        <a:lnSpc>
                          <a:spcPct val="100000"/>
                        </a:lnSpc>
                        <a:spcBef>
                          <a:spcPts val="125"/>
                        </a:spcBef>
                        <a:spcAft>
                          <a:spcPts val="0"/>
                        </a:spcAft>
                        <a:buClrTx/>
                        <a:buSzTx/>
                        <a:buFontTx/>
                        <a:buNone/>
                        <a:tabLst/>
                        <a:defRPr/>
                      </a:pPr>
                      <a:endParaRPr lang="en-GB" sz="1800" b="1" u="none" dirty="0">
                        <a:solidFill>
                          <a:schemeClr val="tx1"/>
                        </a:solidFill>
                        <a:latin typeface="+mn-lt"/>
                        <a:cs typeface="Amatic SC" panose="020B0604020202020204" charset="-79"/>
                      </a:endParaRPr>
                    </a:p>
                    <a:p>
                      <a:pPr marL="38100" marR="0" lvl="0" indent="0" algn="l" defTabSz="914400" rtl="0" eaLnBrk="1" fontAlgn="auto" latinLnBrk="0" hangingPunct="1">
                        <a:lnSpc>
                          <a:spcPct val="100000"/>
                        </a:lnSpc>
                        <a:spcBef>
                          <a:spcPts val="125"/>
                        </a:spcBef>
                        <a:spcAft>
                          <a:spcPts val="0"/>
                        </a:spcAft>
                        <a:buClrTx/>
                        <a:buSzTx/>
                        <a:buFontTx/>
                        <a:buNone/>
                        <a:tabLst/>
                        <a:defRPr/>
                      </a:pPr>
                      <a:endParaRPr lang="en-GB" sz="1800" b="1" u="none" dirty="0">
                        <a:solidFill>
                          <a:schemeClr val="tx1"/>
                        </a:solidFill>
                        <a:latin typeface="+mn-lt"/>
                        <a:cs typeface="Amatic SC" panose="020B0604020202020204" charset="-79"/>
                      </a:endParaRPr>
                    </a:p>
                    <a:p>
                      <a:pPr marL="38100" marR="0" lvl="0" indent="0" algn="l" defTabSz="914400" rtl="0" eaLnBrk="1" fontAlgn="auto" latinLnBrk="0" hangingPunct="1">
                        <a:lnSpc>
                          <a:spcPct val="100000"/>
                        </a:lnSpc>
                        <a:spcBef>
                          <a:spcPts val="125"/>
                        </a:spcBef>
                        <a:spcAft>
                          <a:spcPts val="0"/>
                        </a:spcAft>
                        <a:buClrTx/>
                        <a:buSzTx/>
                        <a:buFontTx/>
                        <a:buNone/>
                        <a:tabLst/>
                        <a:defRPr/>
                      </a:pPr>
                      <a:r>
                        <a:rPr lang="en-GB" sz="1800" b="1" u="none" dirty="0">
                          <a:solidFill>
                            <a:schemeClr val="tx1"/>
                          </a:solidFill>
                          <a:latin typeface="+mn-lt"/>
                          <a:cs typeface="Amatic SC" panose="020B0604020202020204" charset="-79"/>
                        </a:rPr>
                        <a:t>Joy</a:t>
                      </a:r>
                    </a:p>
                  </a:txBody>
                  <a:tcPr marL="80645" marR="8064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38100" marR="0" lvl="0" indent="0" algn="l" defTabSz="914400" rtl="0" eaLnBrk="1" fontAlgn="auto" latinLnBrk="0" hangingPunct="1">
                        <a:lnSpc>
                          <a:spcPct val="100000"/>
                        </a:lnSpc>
                        <a:spcBef>
                          <a:spcPts val="125"/>
                        </a:spcBef>
                        <a:spcAft>
                          <a:spcPts val="0"/>
                        </a:spcAft>
                        <a:buClrTx/>
                        <a:buSzTx/>
                        <a:buFontTx/>
                        <a:buNone/>
                        <a:tabLst/>
                        <a:defRPr/>
                      </a:pPr>
                      <a:r>
                        <a:rPr lang="en-GB" sz="1200" b="1" u="none" dirty="0">
                          <a:solidFill>
                            <a:schemeClr val="tx1"/>
                          </a:solidFill>
                          <a:latin typeface="+mn-lt"/>
                          <a:cs typeface="Amatic SC" panose="00000500000000000000" pitchFamily="2" charset="-79"/>
                        </a:rPr>
                        <a:t>Local Church – Community </a:t>
                      </a:r>
                      <a:endParaRPr lang="en-GB" sz="1200" b="1" dirty="0">
                        <a:effectLst/>
                        <a:latin typeface="+mn-lt"/>
                        <a:ea typeface="Calibri" panose="020F0502020204030204" pitchFamily="34" charset="0"/>
                        <a:cs typeface="Calibri" panose="020F0502020204030204" pitchFamily="34" charset="0"/>
                      </a:endParaRPr>
                    </a:p>
                    <a:p>
                      <a:pPr marL="38100" algn="l">
                        <a:spcBef>
                          <a:spcPts val="125"/>
                        </a:spcBef>
                        <a:spcAft>
                          <a:spcPts val="0"/>
                        </a:spcAft>
                      </a:pPr>
                      <a:r>
                        <a:rPr lang="en-GB" sz="1000" b="1" dirty="0">
                          <a:effectLst/>
                          <a:latin typeface="Calibri" panose="020F0502020204030204" pitchFamily="34" charset="0"/>
                          <a:ea typeface="Calibri" panose="020F0502020204030204" pitchFamily="34" charset="0"/>
                          <a:cs typeface="Calibri" panose="020F0502020204030204" pitchFamily="34" charset="0"/>
                        </a:rPr>
                        <a:t>Prior learning: </a:t>
                      </a:r>
                      <a:r>
                        <a:rPr lang="en-GB" sz="1000" dirty="0">
                          <a:effectLst/>
                          <a:latin typeface="Calibri" panose="020F0502020204030204" pitchFamily="34" charset="0"/>
                          <a:ea typeface="Calibri" panose="020F0502020204030204" pitchFamily="34" charset="0"/>
                          <a:cs typeface="Calibri" panose="020F0502020204030204" pitchFamily="34" charset="0"/>
                        </a:rPr>
                        <a:t>children will have experienced celebrations at home.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b="1" dirty="0">
                          <a:effectLst/>
                          <a:latin typeface="Calibri" panose="020F0502020204030204" pitchFamily="34" charset="0"/>
                          <a:ea typeface="Calibri" panose="020F0502020204030204" pitchFamily="34" charset="0"/>
                          <a:cs typeface="Calibri" panose="020F0502020204030204" pitchFamily="34" charset="0"/>
                        </a:rPr>
                        <a:t>This Topic: learning outcomes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Know and understand: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  what a celebration is</a:t>
                      </a:r>
                      <a:r>
                        <a:rPr lang="en-GB" sz="1000" b="1" dirty="0">
                          <a:effectLst/>
                          <a:latin typeface="Calibri" panose="020F0502020204030204" pitchFamily="34" charset="0"/>
                          <a:ea typeface="Calibri" panose="020F0502020204030204" pitchFamily="34" charset="0"/>
                          <a:cs typeface="Calibri" panose="020F0502020204030204" pitchFamily="34" charset="0"/>
                        </a:rPr>
                        <a:t> – Explore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  how the parish family celebrate</a:t>
                      </a:r>
                      <a:r>
                        <a:rPr lang="en-GB" sz="1000" b="1" dirty="0">
                          <a:effectLst/>
                          <a:latin typeface="Calibri" panose="020F0502020204030204" pitchFamily="34" charset="0"/>
                          <a:ea typeface="Calibri" panose="020F0502020204030204" pitchFamily="34" charset="0"/>
                          <a:cs typeface="Calibri" panose="020F0502020204030204" pitchFamily="34" charset="0"/>
                        </a:rPr>
                        <a:t> – Reveal</a:t>
                      </a:r>
                    </a:p>
                    <a:p>
                      <a:pPr marL="38100" algn="l">
                        <a:spcBef>
                          <a:spcPts val="125"/>
                        </a:spcBef>
                        <a:spcAft>
                          <a:spcPts val="0"/>
                        </a:spcAft>
                      </a:pPr>
                      <a:endParaRPr lang="en-GB" sz="1000" b="1" dirty="0">
                        <a:effectLst/>
                        <a:latin typeface="Calibri" panose="020F0502020204030204" pitchFamily="34" charset="0"/>
                        <a:ea typeface="Calibri" panose="020F0502020204030204" pitchFamily="34" charset="0"/>
                        <a:cs typeface="Calibri" panose="020F0502020204030204" pitchFamily="34" charset="0"/>
                      </a:endParaRPr>
                    </a:p>
                    <a:p>
                      <a:pPr marL="38100" marR="0" lvl="0" indent="0" algn="l" defTabSz="914400" rtl="0" eaLnBrk="1" fontAlgn="auto" latinLnBrk="0" hangingPunct="1">
                        <a:lnSpc>
                          <a:spcPct val="100000"/>
                        </a:lnSpc>
                        <a:spcBef>
                          <a:spcPts val="125"/>
                        </a:spcBef>
                        <a:spcAft>
                          <a:spcPts val="0"/>
                        </a:spcAft>
                        <a:buClrTx/>
                        <a:buSzTx/>
                        <a:buFontTx/>
                        <a:buNone/>
                        <a:tabLst/>
                        <a:defRPr/>
                      </a:pPr>
                      <a:r>
                        <a:rPr lang="en-GB" sz="1200" b="1" u="none" dirty="0">
                          <a:solidFill>
                            <a:schemeClr val="tx1"/>
                          </a:solidFill>
                          <a:latin typeface="+mn-lt"/>
                          <a:cs typeface="Amatic SC" panose="00000500000000000000" pitchFamily="2" charset="-79"/>
                        </a:rPr>
                        <a:t>Eucharist – relating </a:t>
                      </a:r>
                    </a:p>
                    <a:p>
                      <a:pPr marL="38100" algn="l">
                        <a:spcBef>
                          <a:spcPts val="125"/>
                        </a:spcBef>
                        <a:spcAft>
                          <a:spcPts val="0"/>
                        </a:spcAft>
                      </a:pPr>
                      <a:r>
                        <a:rPr lang="en-GB" sz="1000" b="1" dirty="0">
                          <a:effectLst/>
                          <a:latin typeface="Calibri" panose="020F0502020204030204" pitchFamily="34" charset="0"/>
                          <a:ea typeface="Calibri" panose="020F0502020204030204" pitchFamily="34" charset="0"/>
                          <a:cs typeface="Calibri" panose="020F0502020204030204" pitchFamily="34" charset="0"/>
                        </a:rPr>
                        <a:t>Prior learning: </a:t>
                      </a:r>
                      <a:r>
                        <a:rPr lang="en-GB" sz="1000" dirty="0">
                          <a:effectLst/>
                          <a:latin typeface="Calibri" panose="020F0502020204030204" pitchFamily="34" charset="0"/>
                          <a:ea typeface="Calibri" panose="020F0502020204030204" pitchFamily="34" charset="0"/>
                          <a:cs typeface="Calibri" panose="020F0502020204030204" pitchFamily="34" charset="0"/>
                        </a:rPr>
                        <a:t>what a celebration is and that the parish family celebrates in church</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b="1" dirty="0">
                          <a:effectLst/>
                          <a:latin typeface="Calibri" panose="020F0502020204030204" pitchFamily="34" charset="0"/>
                          <a:ea typeface="Calibri" panose="020F0502020204030204" pitchFamily="34" charset="0"/>
                          <a:cs typeface="Calibri" panose="020F0502020204030204" pitchFamily="34" charset="0"/>
                        </a:rPr>
                        <a:t>This Topic: learning outcomes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Know and understand: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  how and why people gather together</a:t>
                      </a:r>
                      <a:r>
                        <a:rPr lang="en-GB" sz="1000" b="1" dirty="0">
                          <a:effectLst/>
                          <a:latin typeface="Calibri" panose="020F0502020204030204" pitchFamily="34" charset="0"/>
                          <a:ea typeface="Calibri" panose="020F0502020204030204" pitchFamily="34" charset="0"/>
                          <a:cs typeface="Calibri" panose="020F0502020204030204" pitchFamily="34" charset="0"/>
                        </a:rPr>
                        <a:t> – Explore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  the joy of gathering together to celebrate at</a:t>
                      </a:r>
                      <a:r>
                        <a:rPr lang="en-GB" sz="1000" b="1" dirty="0">
                          <a:effectLst/>
                          <a:latin typeface="Calibri" panose="020F0502020204030204" pitchFamily="34" charset="0"/>
                          <a:ea typeface="Calibri" panose="020F0502020204030204" pitchFamily="34" charset="0"/>
                          <a:cs typeface="Calibri" panose="020F0502020204030204" pitchFamily="34" charset="0"/>
                        </a:rPr>
                        <a:t> </a:t>
                      </a:r>
                      <a:r>
                        <a:rPr lang="en-GB" sz="1000" dirty="0">
                          <a:effectLst/>
                          <a:latin typeface="Calibri" panose="020F0502020204030204" pitchFamily="34" charset="0"/>
                          <a:ea typeface="Calibri" panose="020F0502020204030204" pitchFamily="34" charset="0"/>
                          <a:cs typeface="Calibri" panose="020F0502020204030204" pitchFamily="34" charset="0"/>
                        </a:rPr>
                        <a:t>Mass</a:t>
                      </a:r>
                      <a:r>
                        <a:rPr lang="en-GB" sz="1000" b="1" dirty="0">
                          <a:effectLst/>
                          <a:latin typeface="Calibri" panose="020F0502020204030204" pitchFamily="34" charset="0"/>
                          <a:ea typeface="Calibri" panose="020F0502020204030204" pitchFamily="34" charset="0"/>
                          <a:cs typeface="Calibri" panose="020F0502020204030204" pitchFamily="34" charset="0"/>
                        </a:rPr>
                        <a:t> – Reveal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Peace</a:t>
                      </a:r>
                      <a:r>
                        <a:rPr lang="en-GB"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u="none" dirty="0">
                          <a:solidFill>
                            <a:schemeClr val="tx1"/>
                          </a:solidFill>
                          <a:latin typeface="+mn-lt"/>
                          <a:cs typeface="Amatic SC" panose="00000500000000000000" pitchFamily="2" charset="-79"/>
                        </a:rPr>
                        <a:t>Eucharist – relating </a:t>
                      </a:r>
                    </a:p>
                    <a:p>
                      <a:pPr marL="38100" algn="l">
                        <a:spcBef>
                          <a:spcPts val="125"/>
                        </a:spcBef>
                        <a:spcAft>
                          <a:spcPts val="0"/>
                        </a:spcAft>
                      </a:pPr>
                      <a:r>
                        <a:rPr lang="en-GB" sz="1000" b="1" dirty="0">
                          <a:effectLst/>
                          <a:latin typeface="Calibri" panose="020F0502020204030204" pitchFamily="34" charset="0"/>
                          <a:ea typeface="Calibri" panose="020F0502020204030204" pitchFamily="34" charset="0"/>
                          <a:cs typeface="Calibri" panose="020F0502020204030204" pitchFamily="34" charset="0"/>
                        </a:rPr>
                        <a:t>Prior learning: </a:t>
                      </a:r>
                      <a:r>
                        <a:rPr lang="en-GB" sz="1000" dirty="0">
                          <a:effectLst/>
                          <a:latin typeface="Calibri" panose="020F0502020204030204" pitchFamily="34" charset="0"/>
                          <a:ea typeface="Calibri" panose="020F0502020204030204" pitchFamily="34" charset="0"/>
                          <a:cs typeface="Calibri" panose="020F0502020204030204" pitchFamily="34" charset="0"/>
                        </a:rPr>
                        <a:t>what a celebration is and that the parish family celebrates in church</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b="1" dirty="0">
                          <a:effectLst/>
                          <a:latin typeface="Calibri" panose="020F0502020204030204" pitchFamily="34" charset="0"/>
                          <a:ea typeface="Calibri" panose="020F0502020204030204" pitchFamily="34" charset="0"/>
                          <a:cs typeface="Calibri" panose="020F0502020204030204" pitchFamily="34" charset="0"/>
                        </a:rPr>
                        <a:t>This Topic: learning outcomes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Know and understand: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  how and why people gather together</a:t>
                      </a:r>
                      <a:r>
                        <a:rPr lang="en-GB" sz="1000" b="1" dirty="0">
                          <a:effectLst/>
                          <a:latin typeface="Calibri" panose="020F0502020204030204" pitchFamily="34" charset="0"/>
                          <a:ea typeface="Calibri" panose="020F0502020204030204" pitchFamily="34" charset="0"/>
                          <a:cs typeface="Calibri" panose="020F0502020204030204" pitchFamily="34" charset="0"/>
                        </a:rPr>
                        <a:t> – Explore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  the joy of gathering together to celebrate at</a:t>
                      </a:r>
                      <a:r>
                        <a:rPr lang="en-GB" sz="1000" b="1" dirty="0">
                          <a:effectLst/>
                          <a:latin typeface="Calibri" panose="020F0502020204030204" pitchFamily="34" charset="0"/>
                          <a:ea typeface="Calibri" panose="020F0502020204030204" pitchFamily="34" charset="0"/>
                          <a:cs typeface="Calibri" panose="020F0502020204030204" pitchFamily="34" charset="0"/>
                        </a:rPr>
                        <a:t> </a:t>
                      </a:r>
                      <a:r>
                        <a:rPr lang="en-GB" sz="1000" dirty="0">
                          <a:effectLst/>
                          <a:latin typeface="Calibri" panose="020F0502020204030204" pitchFamily="34" charset="0"/>
                          <a:ea typeface="Calibri" panose="020F0502020204030204" pitchFamily="34" charset="0"/>
                          <a:cs typeface="Calibri" panose="020F0502020204030204" pitchFamily="34" charset="0"/>
                        </a:rPr>
                        <a:t>Mass</a:t>
                      </a:r>
                      <a:r>
                        <a:rPr lang="en-GB" sz="1000" b="1" dirty="0">
                          <a:effectLst/>
                          <a:latin typeface="Calibri" panose="020F0502020204030204" pitchFamily="34" charset="0"/>
                          <a:ea typeface="Calibri" panose="020F0502020204030204" pitchFamily="34" charset="0"/>
                          <a:cs typeface="Calibri" panose="020F0502020204030204" pitchFamily="34" charset="0"/>
                        </a:rPr>
                        <a:t> – Reveal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u="none" dirty="0">
                        <a:solidFill>
                          <a:schemeClr val="tx1"/>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u="none" dirty="0">
                          <a:solidFill>
                            <a:schemeClr val="tx1"/>
                          </a:solidFill>
                          <a:latin typeface="+mn-lt"/>
                          <a:cs typeface="Amatic SC" panose="00000500000000000000" pitchFamily="2" charset="-79"/>
                        </a:rPr>
                        <a:t>Lent/Easter – giving </a:t>
                      </a:r>
                      <a:endParaRPr lang="en-GB" sz="1200" b="0" u="none" dirty="0">
                        <a:solidFill>
                          <a:schemeClr val="tx1"/>
                        </a:solidFill>
                        <a:latin typeface="+mn-lt"/>
                        <a:cs typeface="Amatic SC" panose="00000500000000000000" pitchFamily="2" charset="-79"/>
                      </a:endParaRPr>
                    </a:p>
                    <a:p>
                      <a:pPr marL="38100" algn="l">
                        <a:spcBef>
                          <a:spcPts val="125"/>
                        </a:spcBef>
                        <a:spcAft>
                          <a:spcPts val="0"/>
                        </a:spcAft>
                      </a:pPr>
                      <a:r>
                        <a:rPr lang="en-GB" sz="1000" b="1" dirty="0">
                          <a:effectLst/>
                          <a:latin typeface="Calibri" panose="020F0502020204030204" pitchFamily="34" charset="0"/>
                          <a:ea typeface="Calibri" panose="020F0502020204030204" pitchFamily="34" charset="0"/>
                          <a:cs typeface="Calibri" panose="020F0502020204030204" pitchFamily="34" charset="0"/>
                        </a:rPr>
                        <a:t>Prior learning: </a:t>
                      </a:r>
                      <a:r>
                        <a:rPr lang="en-GB" sz="1000" dirty="0">
                          <a:effectLst/>
                          <a:latin typeface="Calibri" panose="020F0502020204030204" pitchFamily="34" charset="0"/>
                          <a:ea typeface="Calibri" panose="020F0502020204030204" pitchFamily="34" charset="0"/>
                          <a:cs typeface="Calibri" panose="020F0502020204030204" pitchFamily="34" charset="0"/>
                        </a:rPr>
                        <a:t>experience of activities that are good to do together</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b="1" dirty="0">
                          <a:effectLst/>
                          <a:latin typeface="Calibri" panose="020F0502020204030204" pitchFamily="34" charset="0"/>
                          <a:ea typeface="Calibri" panose="020F0502020204030204" pitchFamily="34" charset="0"/>
                          <a:cs typeface="Calibri" panose="020F0502020204030204" pitchFamily="34" charset="0"/>
                        </a:rPr>
                        <a:t>This Topic</a:t>
                      </a:r>
                      <a:r>
                        <a:rPr lang="en-GB" sz="1000" dirty="0">
                          <a:effectLst/>
                          <a:latin typeface="Calibri" panose="020F0502020204030204" pitchFamily="34" charset="0"/>
                          <a:ea typeface="Calibri" panose="020F0502020204030204" pitchFamily="34" charset="0"/>
                          <a:cs typeface="Calibri" panose="020F0502020204030204" pitchFamily="34" charset="0"/>
                        </a:rPr>
                        <a:t>: learning outcomes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b="1" dirty="0">
                          <a:effectLst/>
                          <a:latin typeface="Calibri" panose="020F0502020204030204" pitchFamily="34" charset="0"/>
                          <a:ea typeface="Calibri" panose="020F0502020204030204" pitchFamily="34" charset="0"/>
                          <a:cs typeface="Calibri" panose="020F0502020204030204" pitchFamily="34" charset="0"/>
                        </a:rPr>
                        <a:t>Know and understand: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  Spring is a time when things begin to grow –</a:t>
                      </a:r>
                      <a:r>
                        <a:rPr lang="en-GB" sz="1000" b="1" dirty="0">
                          <a:effectLst/>
                          <a:latin typeface="Calibri" panose="020F0502020204030204" pitchFamily="34" charset="0"/>
                          <a:ea typeface="Calibri" panose="020F0502020204030204" pitchFamily="34" charset="0"/>
                          <a:cs typeface="Calibri" panose="020F0502020204030204" pitchFamily="34" charset="0"/>
                        </a:rPr>
                        <a:t> Explore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000" dirty="0">
                          <a:effectLst/>
                          <a:latin typeface="Calibri" panose="020F0502020204030204" pitchFamily="34" charset="0"/>
                          <a:ea typeface="Calibri" panose="020F0502020204030204" pitchFamily="34" charset="0"/>
                          <a:cs typeface="Calibri" panose="020F0502020204030204" pitchFamily="34" charset="0"/>
                        </a:rPr>
                        <a:t>•  Lent – a time to grow in love to be more like Jesus and to look forward to Easter –</a:t>
                      </a:r>
                      <a:r>
                        <a:rPr lang="en-GB" sz="1000" b="1" dirty="0">
                          <a:effectLst/>
                          <a:latin typeface="Calibri" panose="020F0502020204030204" pitchFamily="34" charset="0"/>
                          <a:ea typeface="Calibri" panose="020F0502020204030204" pitchFamily="34" charset="0"/>
                          <a:cs typeface="Calibri" panose="020F0502020204030204" pitchFamily="34" charset="0"/>
                        </a:rPr>
                        <a:t> Reveal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1" u="none" dirty="0">
                        <a:solidFill>
                          <a:schemeClr val="tx1"/>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1" u="none" dirty="0">
                        <a:solidFill>
                          <a:schemeClr val="tx1"/>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1" u="none" dirty="0">
                        <a:solidFill>
                          <a:schemeClr val="tx1"/>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1" u="none" dirty="0">
                        <a:solidFill>
                          <a:schemeClr val="tx1"/>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800" b="1" u="none" dirty="0">
                          <a:solidFill>
                            <a:schemeClr val="tx1"/>
                          </a:solidFill>
                          <a:latin typeface="+mn-lt"/>
                          <a:cs typeface="Amatic SC" panose="00000500000000000000" pitchFamily="2" charset="-79"/>
                        </a:rPr>
                        <a:t>Love</a:t>
                      </a:r>
                      <a:r>
                        <a:rPr lang="en-GB" sz="1200" b="1" u="none" baseline="0" dirty="0">
                          <a:solidFill>
                            <a:schemeClr val="tx1"/>
                          </a:solidFill>
                          <a:latin typeface="+mn-lt"/>
                          <a:cs typeface="Amatic SC" panose="00000500000000000000" pitchFamily="2" charset="-79"/>
                        </a:rPr>
                        <a:t> </a:t>
                      </a:r>
                      <a:endParaRPr lang="en-GB" sz="1200" b="0" u="none"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u="none" dirty="0">
                          <a:solidFill>
                            <a:schemeClr val="tx1"/>
                          </a:solidFill>
                          <a:latin typeface="+mn-lt"/>
                          <a:cs typeface="Amatic SC" panose="020B0604020202020204" charset="-79"/>
                        </a:rPr>
                        <a:t>Pentecost – serving </a:t>
                      </a:r>
                    </a:p>
                    <a:p>
                      <a:pPr marL="38100" algn="l">
                        <a:spcBef>
                          <a:spcPts val="125"/>
                        </a:spcBef>
                        <a:spcAft>
                          <a:spcPts val="0"/>
                        </a:spcAft>
                      </a:pPr>
                      <a:r>
                        <a:rPr lang="en-GB" sz="1200" b="1" dirty="0">
                          <a:effectLst/>
                          <a:latin typeface="Calibri" panose="020F0502020204030204" pitchFamily="34" charset="0"/>
                          <a:ea typeface="Calibri" panose="020F0502020204030204" pitchFamily="34" charset="0"/>
                          <a:cs typeface="Calibri" panose="020F0502020204030204" pitchFamily="34" charset="0"/>
                        </a:rPr>
                        <a:t>Prior learning: </a:t>
                      </a:r>
                      <a:r>
                        <a:rPr lang="en-GB" sz="1200" dirty="0">
                          <a:effectLst/>
                          <a:latin typeface="Calibri" panose="020F0502020204030204" pitchFamily="34" charset="0"/>
                          <a:ea typeface="Calibri" panose="020F0502020204030204" pitchFamily="34" charset="0"/>
                          <a:cs typeface="Calibri" panose="020F0502020204030204" pitchFamily="34" charset="0"/>
                        </a:rPr>
                        <a:t>The ways in which we grow and that Lent is a time to grow more like Jesus and look forward to Easter.</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200" b="1" dirty="0">
                          <a:effectLst/>
                          <a:latin typeface="Calibri" panose="020F0502020204030204" pitchFamily="34" charset="0"/>
                          <a:ea typeface="Calibri" panose="020F0502020204030204" pitchFamily="34" charset="0"/>
                          <a:cs typeface="Calibri" panose="020F0502020204030204" pitchFamily="34" charset="0"/>
                        </a:rPr>
                        <a:t>This Topic: learning outcomes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Know and understand:</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That everyone has Good News to share – </a:t>
                      </a:r>
                      <a:r>
                        <a:rPr lang="en-GB" sz="1200" b="1" dirty="0">
                          <a:effectLst/>
                          <a:latin typeface="Calibri" panose="020F0502020204030204" pitchFamily="34" charset="0"/>
                          <a:ea typeface="Calibri" panose="020F0502020204030204" pitchFamily="34" charset="0"/>
                          <a:cs typeface="Calibri" panose="020F0502020204030204" pitchFamily="34" charset="0"/>
                        </a:rPr>
                        <a:t>Explore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Pentecost: the celebration of the Good News of Jesus – </a:t>
                      </a:r>
                      <a:r>
                        <a:rPr lang="en-GB" sz="1200" b="1" dirty="0">
                          <a:effectLst/>
                          <a:latin typeface="Calibri" panose="020F0502020204030204" pitchFamily="34" charset="0"/>
                          <a:ea typeface="Calibri" panose="020F0502020204030204" pitchFamily="34" charset="0"/>
                          <a:cs typeface="Calibri" panose="020F0502020204030204" pitchFamily="34" charset="0"/>
                        </a:rPr>
                        <a:t>Reveal</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u="none" dirty="0">
                        <a:solidFill>
                          <a:schemeClr val="tx1"/>
                        </a:solidFill>
                        <a:latin typeface="+mn-lt"/>
                        <a:cs typeface="Amatic SC" panose="020B0604020202020204" charset="-79"/>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u="none" dirty="0">
                          <a:solidFill>
                            <a:schemeClr val="tx1"/>
                          </a:solidFill>
                          <a:latin typeface="+mn-lt"/>
                          <a:cs typeface="Amatic SC" panose="020B0604020202020204" charset="-79"/>
                        </a:rPr>
                        <a:t>Multi-faith week – Sikhism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u="none" dirty="0">
                        <a:solidFill>
                          <a:schemeClr val="tx1"/>
                        </a:solidFill>
                        <a:latin typeface="+mn-lt"/>
                        <a:cs typeface="Amatic SC" panose="020B0604020202020204" charset="-79"/>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u="none" dirty="0">
                        <a:solidFill>
                          <a:schemeClr val="tx1"/>
                        </a:solidFill>
                        <a:latin typeface="+mn-lt"/>
                        <a:cs typeface="Amatic SC" panose="020B0604020202020204" charset="-79"/>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u="none" dirty="0">
                        <a:solidFill>
                          <a:schemeClr val="tx1"/>
                        </a:solidFill>
                        <a:latin typeface="+mn-lt"/>
                        <a:cs typeface="Amatic SC" panose="020B0604020202020204" charset="-79"/>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800" b="1" u="none" dirty="0">
                          <a:solidFill>
                            <a:schemeClr val="tx1"/>
                          </a:solidFill>
                          <a:latin typeface="+mn-lt"/>
                          <a:cs typeface="Amatic SC" panose="020B0604020202020204" charset="-79"/>
                        </a:rPr>
                        <a:t>Truth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u="none" dirty="0">
                          <a:solidFill>
                            <a:schemeClr val="tx1"/>
                          </a:solidFill>
                          <a:latin typeface="+mn-lt"/>
                          <a:cs typeface="Amatic SC" panose="00000500000000000000" pitchFamily="2" charset="-79"/>
                        </a:rPr>
                        <a:t>Reconciliation – inter-relating</a:t>
                      </a:r>
                      <a:r>
                        <a:rPr lang="en-GB" sz="1200" b="1" u="none" baseline="0" dirty="0">
                          <a:solidFill>
                            <a:schemeClr val="tx1"/>
                          </a:solidFill>
                          <a:latin typeface="+mn-lt"/>
                          <a:cs typeface="Amatic SC" panose="00000500000000000000" pitchFamily="2" charset="-79"/>
                        </a:rPr>
                        <a:t> </a:t>
                      </a:r>
                    </a:p>
                    <a:p>
                      <a:pPr marL="38100" algn="l">
                        <a:spcBef>
                          <a:spcPts val="125"/>
                        </a:spcBef>
                        <a:spcAft>
                          <a:spcPts val="0"/>
                        </a:spcAft>
                      </a:pPr>
                      <a:r>
                        <a:rPr lang="en-GB" sz="1200" b="1" dirty="0">
                          <a:effectLst/>
                          <a:latin typeface="Calibri" panose="020F0502020204030204" pitchFamily="34" charset="0"/>
                          <a:ea typeface="Calibri" panose="020F0502020204030204" pitchFamily="34" charset="0"/>
                          <a:cs typeface="Calibri" panose="020F0502020204030204" pitchFamily="34" charset="0"/>
                        </a:rPr>
                        <a:t>Prior learning: </a:t>
                      </a:r>
                      <a:r>
                        <a:rPr lang="en-GB" sz="1200" dirty="0">
                          <a:effectLst/>
                          <a:latin typeface="Calibri" panose="020F0502020204030204" pitchFamily="34" charset="0"/>
                          <a:ea typeface="Calibri" panose="020F0502020204030204" pitchFamily="34" charset="0"/>
                          <a:cs typeface="Calibri" panose="020F0502020204030204" pitchFamily="34" charset="0"/>
                        </a:rPr>
                        <a:t>that everyone has good news, and that Pentecost is the celebration of the Good News of Jesus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200" b="1" dirty="0">
                          <a:effectLst/>
                          <a:latin typeface="Calibri" panose="020F0502020204030204" pitchFamily="34" charset="0"/>
                          <a:ea typeface="Calibri" panose="020F0502020204030204" pitchFamily="34" charset="0"/>
                          <a:cs typeface="Calibri" panose="020F0502020204030204" pitchFamily="34" charset="0"/>
                        </a:rPr>
                        <a:t>This topic learning outcomes</a:t>
                      </a:r>
                      <a:r>
                        <a:rPr lang="en-GB" sz="1200" dirty="0">
                          <a:effectLst/>
                          <a:latin typeface="Calibri" panose="020F0502020204030204" pitchFamily="34" charset="0"/>
                          <a:ea typeface="Calibri" panose="020F0502020204030204" pitchFamily="34" charset="0"/>
                          <a:cs typeface="Calibri" panose="020F0502020204030204" pitchFamily="34" charset="0"/>
                        </a:rPr>
                        <a:t>: Know and understand:</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We can make friends  – </a:t>
                      </a:r>
                      <a:r>
                        <a:rPr lang="en-GB" sz="1200" b="1" dirty="0">
                          <a:effectLst/>
                          <a:latin typeface="Calibri" panose="020F0502020204030204" pitchFamily="34" charset="0"/>
                          <a:ea typeface="Calibri" panose="020F0502020204030204" pitchFamily="34" charset="0"/>
                          <a:cs typeface="Calibri" panose="020F0502020204030204" pitchFamily="34" charset="0"/>
                        </a:rPr>
                        <a:t>Explore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38100" algn="l">
                        <a:spcBef>
                          <a:spcPts val="125"/>
                        </a:spcBef>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Jesus had good friends;  what Jesus tells us about friendship  – </a:t>
                      </a:r>
                      <a:r>
                        <a:rPr lang="en-GB" sz="1200" b="1" dirty="0">
                          <a:effectLst/>
                          <a:latin typeface="Calibri" panose="020F0502020204030204" pitchFamily="34" charset="0"/>
                          <a:ea typeface="Calibri" panose="020F0502020204030204" pitchFamily="34" charset="0"/>
                          <a:cs typeface="Calibri" panose="020F0502020204030204" pitchFamily="34" charset="0"/>
                        </a:rPr>
                        <a:t>Reveal</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u="none" baseline="0" dirty="0">
                        <a:solidFill>
                          <a:schemeClr val="tx1"/>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u="none" baseline="0" dirty="0">
                          <a:solidFill>
                            <a:schemeClr val="tx1"/>
                          </a:solidFill>
                          <a:latin typeface="+mn-lt"/>
                          <a:cs typeface="Amatic SC" panose="00000500000000000000" pitchFamily="2" charset="-79"/>
                        </a:rPr>
                        <a:t>Universal Church – World (CAFOD)</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1" u="none" baseline="0" dirty="0">
                        <a:solidFill>
                          <a:schemeClr val="tx1"/>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1" u="none" baseline="0" dirty="0">
                        <a:solidFill>
                          <a:schemeClr val="tx1"/>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1" u="none" baseline="0" dirty="0">
                        <a:solidFill>
                          <a:schemeClr val="tx1"/>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1" u="none" baseline="0" dirty="0">
                        <a:solidFill>
                          <a:schemeClr val="tx1"/>
                        </a:solidFill>
                        <a:latin typeface="+mn-lt"/>
                        <a:cs typeface="Amatic SC" panose="00000500000000000000" pitchFamily="2" charset="-79"/>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800" b="1" u="none" baseline="0" dirty="0">
                          <a:solidFill>
                            <a:schemeClr val="tx1"/>
                          </a:solidFill>
                          <a:latin typeface="+mn-lt"/>
                          <a:cs typeface="Amatic SC" panose="00000500000000000000" pitchFamily="2" charset="-79"/>
                        </a:rPr>
                        <a:t>Respect </a:t>
                      </a:r>
                      <a:endParaRPr lang="en-GB" sz="1800" b="1" u="none"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bl>
          </a:graphicData>
        </a:graphic>
      </p:graphicFrame>
    </p:spTree>
    <p:extLst>
      <p:ext uri="{BB962C8B-B14F-4D97-AF65-F5344CB8AC3E}">
        <p14:creationId xmlns:p14="http://schemas.microsoft.com/office/powerpoint/2010/main" val="727286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3082496697"/>
              </p:ext>
            </p:extLst>
          </p:nvPr>
        </p:nvGraphicFramePr>
        <p:xfrm>
          <a:off x="241223" y="449703"/>
          <a:ext cx="11459364" cy="5534660"/>
        </p:xfrm>
        <a:graphic>
          <a:graphicData uri="http://schemas.openxmlformats.org/drawingml/2006/table">
            <a:tbl>
              <a:tblPr firstRow="1" bandRow="1">
                <a:tableStyleId>{5C22544A-7EE6-4342-B048-85BDC9FD1C3A}</a:tableStyleId>
              </a:tblPr>
              <a:tblGrid>
                <a:gridCol w="1637052">
                  <a:extLst>
                    <a:ext uri="{9D8B030D-6E8A-4147-A177-3AD203B41FA5}">
                      <a16:colId xmlns:a16="http://schemas.microsoft.com/office/drawing/2014/main" val="385991600"/>
                    </a:ext>
                  </a:extLst>
                </a:gridCol>
                <a:gridCol w="1637052">
                  <a:extLst>
                    <a:ext uri="{9D8B030D-6E8A-4147-A177-3AD203B41FA5}">
                      <a16:colId xmlns:a16="http://schemas.microsoft.com/office/drawing/2014/main" val="2865123548"/>
                    </a:ext>
                  </a:extLst>
                </a:gridCol>
                <a:gridCol w="152906">
                  <a:extLst>
                    <a:ext uri="{9D8B030D-6E8A-4147-A177-3AD203B41FA5}">
                      <a16:colId xmlns:a16="http://schemas.microsoft.com/office/drawing/2014/main" val="872926247"/>
                    </a:ext>
                  </a:extLst>
                </a:gridCol>
                <a:gridCol w="1484146">
                  <a:extLst>
                    <a:ext uri="{9D8B030D-6E8A-4147-A177-3AD203B41FA5}">
                      <a16:colId xmlns:a16="http://schemas.microsoft.com/office/drawing/2014/main" val="4138297329"/>
                    </a:ext>
                  </a:extLst>
                </a:gridCol>
                <a:gridCol w="1450440">
                  <a:extLst>
                    <a:ext uri="{9D8B030D-6E8A-4147-A177-3AD203B41FA5}">
                      <a16:colId xmlns:a16="http://schemas.microsoft.com/office/drawing/2014/main" val="1315738151"/>
                    </a:ext>
                  </a:extLst>
                </a:gridCol>
                <a:gridCol w="1653141">
                  <a:extLst>
                    <a:ext uri="{9D8B030D-6E8A-4147-A177-3AD203B41FA5}">
                      <a16:colId xmlns:a16="http://schemas.microsoft.com/office/drawing/2014/main" val="2573491699"/>
                    </a:ext>
                  </a:extLst>
                </a:gridCol>
                <a:gridCol w="1807575">
                  <a:extLst>
                    <a:ext uri="{9D8B030D-6E8A-4147-A177-3AD203B41FA5}">
                      <a16:colId xmlns:a16="http://schemas.microsoft.com/office/drawing/2014/main" val="1087726210"/>
                    </a:ext>
                  </a:extLst>
                </a:gridCol>
                <a:gridCol w="1637052">
                  <a:extLst>
                    <a:ext uri="{9D8B030D-6E8A-4147-A177-3AD203B41FA5}">
                      <a16:colId xmlns:a16="http://schemas.microsoft.com/office/drawing/2014/main" val="4046203905"/>
                    </a:ext>
                  </a:extLst>
                </a:gridCol>
              </a:tblGrid>
              <a:tr h="381166">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Autumn 1</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lumMod val="50000"/>
                            </a:schemeClr>
                          </a:solidFill>
                          <a:latin typeface="Amatic SC" panose="00000500000000000000" pitchFamily="2" charset="-79"/>
                          <a:cs typeface="Amatic SC" panose="00000500000000000000" pitchFamily="2" charset="-79"/>
                        </a:rPr>
                        <a:t>Autumn 2</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Spring 1</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2800">
                          <a:solidFill>
                            <a:schemeClr val="bg1">
                              <a:lumMod val="50000"/>
                            </a:schemeClr>
                          </a:solidFill>
                          <a:latin typeface="Amatic SC" panose="00000500000000000000" pitchFamily="2" charset="-79"/>
                          <a:cs typeface="Amatic SC" panose="00000500000000000000" pitchFamily="2" charset="-79"/>
                        </a:rPr>
                        <a:t>Spring 2</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Summer 1</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Summer 2</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193847">
                <a:tc>
                  <a:txBody>
                    <a:bodyPr/>
                    <a:lstStyle/>
                    <a:p>
                      <a:pPr algn="ctr"/>
                      <a:r>
                        <a:rPr lang="en-US" sz="2000" b="0" dirty="0">
                          <a:latin typeface="Amatic SC" panose="00000500000000000000" pitchFamily="2" charset="-79"/>
                          <a:cs typeface="Amatic SC" panose="00000500000000000000" pitchFamily="2" charset="-79"/>
                        </a:rPr>
                        <a:t>General Themes </a:t>
                      </a:r>
                      <a:endParaRPr lang="en-GB" sz="2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panose="020B0604020202020204" charset="-79"/>
                        </a:rPr>
                        <a:t>Seasons 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panose="020B0604020202020204" charset="-79"/>
                        </a:rPr>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Amatic SC" charset="-79"/>
                        </a:rPr>
                        <a:t>Traditional Tales </a:t>
                      </a:r>
                      <a:endParaRPr lang="en-GB" sz="1200" kern="1200" baseline="0" dirty="0">
                        <a:solidFill>
                          <a:schemeClr val="dk1"/>
                        </a:solidFill>
                        <a:latin typeface="+mn-lt"/>
                        <a:ea typeface="+mn-ea"/>
                        <a:cs typeface="Amatic SC" charset="-79"/>
                      </a:endParaRPr>
                    </a:p>
                    <a:p>
                      <a:pPr algn="ctr"/>
                      <a:endParaRPr lang="en-US" sz="1200" dirty="0">
                        <a:latin typeface="+mn-lt"/>
                        <a:cs typeface="Amatic SC" panose="020B0604020202020204"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panose="020B0604020202020204" charset="-79"/>
                        </a:rPr>
                        <a:t>New Life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charset="-79"/>
                        </a:rPr>
                        <a:t>People Who help us  </a:t>
                      </a:r>
                      <a:endParaRPr lang="en-US" sz="1200" dirty="0">
                        <a:latin typeface="+mn-lt"/>
                        <a:cs typeface="Amatic SC" panose="020B0604020202020204"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20B0604020202020204"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193847">
                <a:tc rowSpan="2">
                  <a:txBody>
                    <a:bodyPr/>
                    <a:lstStyle/>
                    <a:p>
                      <a:pPr algn="ctr"/>
                      <a:r>
                        <a:rPr lang="en-US" sz="2400" b="1" dirty="0">
                          <a:latin typeface="Amatic SC" panose="00000500000000000000" pitchFamily="2" charset="-79"/>
                          <a:cs typeface="Amatic SC" panose="00000500000000000000" pitchFamily="2" charset="-79"/>
                        </a:rPr>
                        <a:t>Understanding the world</a:t>
                      </a:r>
                    </a:p>
                    <a:p>
                      <a:pPr algn="ctr"/>
                      <a:r>
                        <a:rPr lang="en-US" sz="2400" b="1" dirty="0">
                          <a:latin typeface="Amatic SC" panose="00000500000000000000" pitchFamily="2" charset="-79"/>
                          <a:cs typeface="Amatic SC" panose="00000500000000000000" pitchFamily="2" charset="-79"/>
                        </a:rPr>
                        <a:t> </a:t>
                      </a:r>
                    </a:p>
                    <a:p>
                      <a:pPr algn="ctr"/>
                      <a:endParaRPr lang="en-US" sz="2400" b="1" dirty="0">
                        <a:latin typeface="Amatic SC" panose="00000500000000000000" pitchFamily="2" charset="-79"/>
                        <a:cs typeface="Amatic SC" panose="00000500000000000000" pitchFamily="2" charset="-79"/>
                      </a:endParaRPr>
                    </a:p>
                    <a:p>
                      <a:pPr algn="ctr"/>
                      <a:r>
                        <a:rPr lang="en-US" sz="800" dirty="0"/>
                        <a:t>The children will also have the opportunity throughout the year to access</a:t>
                      </a:r>
                      <a:r>
                        <a:rPr lang="en-US" sz="800" baseline="0" dirty="0"/>
                        <a:t> a variety of activities, enrichment and enhancements opportunities linked to festivals, topics (general theme), special occasions and community. This will be provided through both indoor and outdoor </a:t>
                      </a:r>
                      <a:r>
                        <a:rPr lang="en-US" sz="800" baseline="0" dirty="0" err="1"/>
                        <a:t>provison</a:t>
                      </a:r>
                      <a:r>
                        <a:rPr lang="en-US" sz="800" baseline="0" dirty="0"/>
                        <a:t>. </a:t>
                      </a:r>
                      <a:endParaRPr lang="en-US"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7">
                  <a:txBody>
                    <a:bodyPr/>
                    <a:lstStyle/>
                    <a:p>
                      <a:pPr algn="l"/>
                      <a:r>
                        <a:rPr lang="en-US" sz="800" b="0" dirty="0"/>
                        <a:t>Understanding the world involves guiding children to make sense of their physical world and their community. The frequency and range of children’s personal experiences increases their knowledge and sense of the world around them – from visiting parks, libraries and museums to meeting important members of society such as police officers, nurses and firefighters. In addition, listening to a broad selection of stories, non-fiction, rhymes and poems will foster their understanding of our culturally, socially, technologically and ecologically diverse world. As well as building important knowledge, this extends their familiarity with words that support understanding across domains. Enriching and widening children’s vocabulary will support later reading comprehension. </a:t>
                      </a:r>
                      <a:endParaRPr lang="en-US" sz="8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a:p>
                  </a:txBody>
                  <a:tcPr/>
                </a:tc>
                <a:tc hMerge="1">
                  <a:txBody>
                    <a:bodyPr/>
                    <a:lstStyle/>
                    <a:p>
                      <a:pPr algn="ct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hMerge="1">
                  <a:txBody>
                    <a:bodyPr/>
                    <a:lstStyle/>
                    <a:p>
                      <a:endParaRPr lang="en-GB"/>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879381019"/>
                  </a:ext>
                </a:extLst>
              </a:tr>
              <a:tr h="3534937">
                <a:tc vMerge="1">
                  <a:txBody>
                    <a:bodyPr/>
                    <a:lstStyle/>
                    <a:p>
                      <a:pPr algn="ctr"/>
                      <a:r>
                        <a:rPr lang="en-US" sz="2400" b="1" dirty="0">
                          <a:latin typeface="Amatic SC" panose="00000500000000000000" pitchFamily="2" charset="-79"/>
                          <a:cs typeface="Amatic SC" panose="00000500000000000000" pitchFamily="2" charset="-79"/>
                        </a:rPr>
                        <a:t>Understanding the world</a:t>
                      </a:r>
                    </a:p>
                    <a:p>
                      <a:pPr algn="ctr"/>
                      <a:r>
                        <a:rPr lang="en-US" sz="2400" b="1" dirty="0">
                          <a:latin typeface="Amatic SC" panose="00000500000000000000" pitchFamily="2" charset="-79"/>
                          <a:cs typeface="Amatic SC" panose="00000500000000000000" pitchFamily="2" charset="-79"/>
                        </a:rPr>
                        <a:t>RE / Festivals </a:t>
                      </a:r>
                    </a:p>
                    <a:p>
                      <a:pPr algn="ctr"/>
                      <a:endParaRPr lang="en-US" sz="2400" b="1" dirty="0">
                        <a:latin typeface="Amatic SC" panose="00000500000000000000" pitchFamily="2" charset="-79"/>
                        <a:cs typeface="Amatic SC" panose="00000500000000000000" pitchFamily="2" charset="-79"/>
                      </a:endParaRPr>
                    </a:p>
                    <a:p>
                      <a:pPr algn="ctr"/>
                      <a:r>
                        <a:rPr lang="en-US" sz="800" dirty="0"/>
                        <a:t>Our RE Curriculum enables children to develop a positive sense of themselves and others and learn how to form positive and respectful relationships. </a:t>
                      </a:r>
                    </a:p>
                    <a:p>
                      <a:pPr algn="ctr"/>
                      <a:endParaRPr lang="en-US" sz="800" dirty="0"/>
                    </a:p>
                    <a:p>
                      <a:pPr algn="ctr"/>
                      <a:r>
                        <a:rPr lang="en-US" sz="800" dirty="0"/>
                        <a:t> They will begin to understand and value the differences of individuals and groups within their own community. </a:t>
                      </a:r>
                    </a:p>
                    <a:p>
                      <a:pPr algn="ctr"/>
                      <a:endParaRPr lang="en-US" sz="800" dirty="0"/>
                    </a:p>
                    <a:p>
                      <a:pPr algn="ctr"/>
                      <a:r>
                        <a:rPr lang="en-US" sz="800" dirty="0"/>
                        <a:t>Children will have opportunity to develop their emerging moral and cultural awareness.</a:t>
                      </a:r>
                      <a:endParaRPr lang="en-US" sz="800" b="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marL="0" indent="0">
                        <a:lnSpc>
                          <a:spcPct val="100000"/>
                        </a:lnSpc>
                        <a:spcBef>
                          <a:spcPts val="100"/>
                        </a:spcBef>
                        <a:spcAft>
                          <a:spcPts val="800"/>
                        </a:spcAft>
                        <a:buFont typeface="Courier New" panose="02070309020205020404" pitchFamily="49" charset="0"/>
                        <a:buNone/>
                      </a:pPr>
                      <a:r>
                        <a:rPr lang="en-GB" sz="700" b="1" dirty="0">
                          <a:solidFill>
                            <a:schemeClr val="tx1"/>
                          </a:solidFill>
                          <a:effectLst/>
                          <a:latin typeface="+mn-lt"/>
                          <a:ea typeface="Calibri" panose="020F0502020204030204" pitchFamily="34" charset="0"/>
                          <a:cs typeface="Amatic SC" panose="00000500000000000000" pitchFamily="2" charset="-79"/>
                        </a:rPr>
                        <a:t>Our</a:t>
                      </a:r>
                      <a:r>
                        <a:rPr lang="en-GB" sz="700" b="1" baseline="0" dirty="0">
                          <a:solidFill>
                            <a:schemeClr val="tx1"/>
                          </a:solidFill>
                          <a:effectLst/>
                          <a:latin typeface="+mn-lt"/>
                          <a:ea typeface="Calibri" panose="020F0502020204030204" pitchFamily="34" charset="0"/>
                          <a:cs typeface="Amatic SC" panose="00000500000000000000" pitchFamily="2" charset="-79"/>
                        </a:rPr>
                        <a:t> Body </a:t>
                      </a:r>
                      <a:endParaRPr lang="en-GB" sz="700" b="1" dirty="0">
                        <a:solidFill>
                          <a:schemeClr val="tx1"/>
                        </a:solidFill>
                        <a:effectLst/>
                        <a:latin typeface="+mn-lt"/>
                        <a:ea typeface="Calibri" panose="020F0502020204030204" pitchFamily="34" charset="0"/>
                        <a:cs typeface="Amatic SC" panose="00000500000000000000" pitchFamily="2" charset="-79"/>
                      </a:endParaRP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tx1"/>
                          </a:solidFill>
                          <a:effectLst/>
                          <a:latin typeface="+mn-lt"/>
                          <a:ea typeface="+mn-ea"/>
                          <a:cs typeface="+mn-cs"/>
                        </a:rPr>
                        <a:t>Learn about your body parts: the arms, legs and chest.</a:t>
                      </a:r>
                      <a:r>
                        <a:rPr lang="en-GB" sz="700" b="0" i="0" kern="1200" baseline="0" dirty="0">
                          <a:solidFill>
                            <a:schemeClr val="tx1"/>
                          </a:solidFill>
                          <a:effectLst/>
                          <a:latin typeface="+mn-lt"/>
                          <a:ea typeface="+mn-ea"/>
                          <a:cs typeface="+mn-cs"/>
                        </a:rPr>
                        <a:t> </a:t>
                      </a:r>
                      <a:endParaRPr lang="en-GB" sz="700" b="0" i="0" kern="1200" dirty="0">
                        <a:solidFill>
                          <a:schemeClr val="tx1"/>
                        </a:solidFill>
                        <a:effectLst/>
                        <a:latin typeface="+mn-lt"/>
                        <a:ea typeface="+mn-ea"/>
                        <a:cs typeface="+mn-cs"/>
                      </a:endParaRP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tx1"/>
                          </a:solidFill>
                          <a:effectLst/>
                          <a:latin typeface="+mn-lt"/>
                          <a:ea typeface="+mn-ea"/>
                          <a:cs typeface="+mn-cs"/>
                        </a:rPr>
                        <a:t>Learn about your body parts: the hands and feet.</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tx1"/>
                          </a:solidFill>
                          <a:effectLst/>
                          <a:latin typeface="+mn-lt"/>
                          <a:ea typeface="+mn-ea"/>
                          <a:cs typeface="+mn-cs"/>
                        </a:rPr>
                        <a:t>Learn about your body parts; the eyes and nose.</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tx1"/>
                          </a:solidFill>
                          <a:effectLst/>
                          <a:latin typeface="+mn-lt"/>
                          <a:ea typeface="+mn-ea"/>
                          <a:cs typeface="+mn-cs"/>
                        </a:rPr>
                        <a:t>Describe your ears, mouth, and hair.</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tx1"/>
                          </a:solidFill>
                          <a:effectLst/>
                          <a:latin typeface="+mn-lt"/>
                          <a:ea typeface="+mn-ea"/>
                          <a:cs typeface="+mn-cs"/>
                        </a:rPr>
                        <a:t>Learn about changes in your body since you were a baby</a:t>
                      </a:r>
                    </a:p>
                    <a:p>
                      <a:pPr marL="0" indent="0">
                        <a:lnSpc>
                          <a:spcPct val="100000"/>
                        </a:lnSpc>
                        <a:spcBef>
                          <a:spcPts val="0"/>
                        </a:spcBef>
                        <a:spcAft>
                          <a:spcPts val="0"/>
                        </a:spcAft>
                        <a:buFont typeface="Courier New" panose="02070309020205020404" pitchFamily="49" charset="0"/>
                        <a:buNone/>
                      </a:pPr>
                      <a:endParaRPr lang="en-GB" sz="700" b="0" dirty="0">
                        <a:solidFill>
                          <a:schemeClr val="tx1"/>
                        </a:solidFill>
                        <a:effectLst/>
                        <a:latin typeface="+mn-lt"/>
                        <a:ea typeface="Calibri" panose="020F0502020204030204" pitchFamily="34" charset="0"/>
                        <a:cs typeface="Amatic SC" panose="00000500000000000000" pitchFamily="2" charset="-79"/>
                      </a:endParaRPr>
                    </a:p>
                    <a:p>
                      <a:pPr marL="0" indent="0">
                        <a:lnSpc>
                          <a:spcPct val="100000"/>
                        </a:lnSpc>
                        <a:spcBef>
                          <a:spcPts val="0"/>
                        </a:spcBef>
                        <a:spcAft>
                          <a:spcPts val="0"/>
                        </a:spcAft>
                        <a:buFont typeface="Courier New" panose="02070309020205020404" pitchFamily="49" charset="0"/>
                        <a:buNone/>
                      </a:pPr>
                      <a:endParaRPr lang="en-GB" sz="700" b="0" dirty="0">
                        <a:solidFill>
                          <a:schemeClr val="tx1"/>
                        </a:solidFill>
                        <a:effectLst/>
                        <a:latin typeface="+mn-lt"/>
                        <a:ea typeface="Calibri" panose="020F0502020204030204" pitchFamily="34" charset="0"/>
                        <a:cs typeface="Amatic SC" panose="00000500000000000000" pitchFamily="2" charset="-79"/>
                      </a:endParaRPr>
                    </a:p>
                    <a:p>
                      <a:pPr marL="0" marR="0" lvl="0" indent="0" algn="l"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lang="en-GB" sz="700" b="1" dirty="0">
                          <a:solidFill>
                            <a:schemeClr val="tx1"/>
                          </a:solidFill>
                          <a:effectLst/>
                          <a:latin typeface="+mn-lt"/>
                          <a:ea typeface="Calibri" panose="020F0502020204030204" pitchFamily="34" charset="0"/>
                          <a:cs typeface="Amatic SC" panose="00000500000000000000" pitchFamily="2" charset="-79"/>
                        </a:rPr>
                        <a:t>How have I changed since I was</a:t>
                      </a:r>
                      <a:r>
                        <a:rPr lang="en-GB" sz="700" b="1" baseline="0" dirty="0">
                          <a:solidFill>
                            <a:schemeClr val="tx1"/>
                          </a:solidFill>
                          <a:effectLst/>
                          <a:latin typeface="+mn-lt"/>
                          <a:ea typeface="Calibri" panose="020F0502020204030204" pitchFamily="34" charset="0"/>
                          <a:cs typeface="Amatic SC" panose="00000500000000000000" pitchFamily="2" charset="-79"/>
                        </a:rPr>
                        <a:t> a baby?</a:t>
                      </a:r>
                      <a:endParaRPr lang="en-GB" sz="700" b="1" dirty="0">
                        <a:solidFill>
                          <a:schemeClr val="tx1"/>
                        </a:solidFill>
                        <a:effectLst/>
                        <a:latin typeface="+mn-lt"/>
                        <a:ea typeface="Calibri" panose="020F0502020204030204" pitchFamily="34" charset="0"/>
                        <a:cs typeface="Amatic SC" panose="00000500000000000000" pitchFamily="2" charset="-79"/>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dirty="0">
                          <a:solidFill>
                            <a:schemeClr val="tx1"/>
                          </a:solidFill>
                          <a:effectLst/>
                          <a:latin typeface="+mn-lt"/>
                          <a:ea typeface="Calibri" panose="020F0502020204030204" pitchFamily="34" charset="0"/>
                          <a:cs typeface="Amatic SC" panose="00000500000000000000" pitchFamily="2" charset="-79"/>
                        </a:rPr>
                        <a:t>Identifying their family. Commenting on photos of their family; naming who they can see and of what relation they are to them.</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dirty="0">
                          <a:solidFill>
                            <a:schemeClr val="tx1"/>
                          </a:solidFill>
                          <a:effectLst/>
                          <a:latin typeface="+mn-lt"/>
                          <a:ea typeface="Calibri" panose="020F0502020204030204" pitchFamily="34" charset="0"/>
                          <a:cs typeface="Amatic SC" panose="00000500000000000000" pitchFamily="2" charset="-79"/>
                        </a:rPr>
                        <a:t>Read fictional stories about families and start to tell the difference between real and fiction. </a:t>
                      </a:r>
                      <a:r>
                        <a:rPr lang="en-US" sz="700" dirty="0">
                          <a:solidFill>
                            <a:schemeClr val="tx1"/>
                          </a:solidFill>
                          <a:latin typeface="+mn-lt"/>
                        </a:rPr>
                        <a:t>Talk about members of their immediate family and community.</a:t>
                      </a:r>
                      <a:endParaRPr lang="en-GB" sz="700" b="0" dirty="0">
                        <a:solidFill>
                          <a:schemeClr val="tx1"/>
                        </a:solidFill>
                        <a:effectLst/>
                        <a:latin typeface="+mn-lt"/>
                        <a:ea typeface="Calibri" panose="020F0502020204030204" pitchFamily="34" charset="0"/>
                        <a:cs typeface="Amatic SC" panose="00000500000000000000" pitchFamily="2" charset="-79"/>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dirty="0">
                          <a:solidFill>
                            <a:schemeClr val="tx1"/>
                          </a:solidFill>
                          <a:effectLst/>
                          <a:latin typeface="+mn-lt"/>
                          <a:ea typeface="Calibri" panose="020F0502020204030204" pitchFamily="34" charset="0"/>
                          <a:cs typeface="Amatic SC" panose="00000500000000000000" pitchFamily="2" charset="-79"/>
                        </a:rPr>
                        <a:t>Listen out for and make note of children’s discussion between themselves regarding their experience of past birthday celebrations.</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US" sz="700" dirty="0">
                          <a:solidFill>
                            <a:schemeClr val="tx1"/>
                          </a:solidFill>
                          <a:latin typeface="+mn-lt"/>
                        </a:rPr>
                        <a:t>Timeline of changes baby to being at school.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GB" sz="700" b="0" dirty="0">
                          <a:solidFill>
                            <a:schemeClr val="tx1"/>
                          </a:solidFill>
                          <a:effectLst/>
                          <a:latin typeface="+mn-lt"/>
                          <a:ea typeface="Calibri" panose="020F0502020204030204" pitchFamily="34" charset="0"/>
                          <a:cs typeface="Amatic SC" panose="00000500000000000000" pitchFamily="2" charset="-79"/>
                        </a:rPr>
                        <a:t>Listening to stories and placing events in chronological order.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endParaRPr lang="en-US" sz="700" dirty="0">
                        <a:solidFill>
                          <a:schemeClr val="tx1"/>
                        </a:solidFill>
                        <a:latin typeface="+mn-lt"/>
                      </a:endParaRPr>
                    </a:p>
                    <a:p>
                      <a:pPr marL="0" marR="0" lvl="0" indent="0" algn="l" defTabSz="914400" rtl="0" eaLnBrk="1" fontAlgn="auto" latinLnBrk="0" hangingPunct="1">
                        <a:lnSpc>
                          <a:spcPct val="100000"/>
                        </a:lnSpc>
                        <a:spcBef>
                          <a:spcPts val="100"/>
                        </a:spcBef>
                        <a:spcAft>
                          <a:spcPts val="0"/>
                        </a:spcAft>
                        <a:buClrTx/>
                        <a:buSzTx/>
                        <a:buFont typeface="Courier New" panose="02070309020205020404" pitchFamily="49" charset="0"/>
                        <a:buNone/>
                        <a:tabLst/>
                        <a:defRPr/>
                      </a:pPr>
                      <a:endParaRPr lang="en-GB" sz="700" dirty="0">
                        <a:solidFill>
                          <a:schemeClr val="tx1"/>
                        </a:solidFill>
                        <a:latin typeface="+mn-l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171450" indent="-171450">
                        <a:lnSpc>
                          <a:spcPct val="100000"/>
                        </a:lnSpc>
                        <a:spcBef>
                          <a:spcPts val="100"/>
                        </a:spcBef>
                        <a:spcAft>
                          <a:spcPts val="800"/>
                        </a:spcAft>
                        <a:buFont typeface="Courier New" panose="02070309020205020404" pitchFamily="49" charset="0"/>
                        <a:buChar char="o"/>
                      </a:pPr>
                      <a:r>
                        <a:rPr lang="en-GB" sz="700" b="0" dirty="0">
                          <a:solidFill>
                            <a:schemeClr val="tx1"/>
                          </a:solidFill>
                          <a:effectLst/>
                          <a:latin typeface="+mn-lt"/>
                          <a:ea typeface="Calibri" panose="020F0502020204030204" pitchFamily="34" charset="0"/>
                          <a:cs typeface="Amatic SC" panose="00000500000000000000" pitchFamily="2" charset="-79"/>
                        </a:rPr>
                        <a:t>Can talk about what they have done with their families during Christmas’ in the past.  </a:t>
                      </a:r>
                    </a:p>
                    <a:p>
                      <a:pPr marL="171450" indent="-171450">
                        <a:lnSpc>
                          <a:spcPct val="100000"/>
                        </a:lnSpc>
                        <a:spcBef>
                          <a:spcPts val="100"/>
                        </a:spcBef>
                        <a:spcAft>
                          <a:spcPts val="800"/>
                        </a:spcAft>
                        <a:buFont typeface="Courier New" panose="02070309020205020404" pitchFamily="49" charset="0"/>
                        <a:buChar char="o"/>
                      </a:pPr>
                      <a:r>
                        <a:rPr lang="en-GB" sz="700" b="0" dirty="0">
                          <a:solidFill>
                            <a:schemeClr val="tx1"/>
                          </a:solidFill>
                          <a:effectLst/>
                          <a:latin typeface="+mn-lt"/>
                          <a:ea typeface="Calibri" panose="020F0502020204030204" pitchFamily="34" charset="0"/>
                          <a:cs typeface="Amatic SC" panose="00000500000000000000" pitchFamily="2" charset="-79"/>
                        </a:rPr>
                        <a:t>Show photos of how Christmas used to be celebrated in the past.  Use world maps to show children where some stories are based. Use the Jolly Postman to draw information from a map and begin to understand why maps are so important to postmen.</a:t>
                      </a:r>
                    </a:p>
                    <a:p>
                      <a:pPr marL="171450" marR="0" lvl="0" indent="-171450" algn="l" defTabSz="914400" rtl="0" eaLnBrk="1" fontAlgn="auto" latinLnBrk="0" hangingPunct="1">
                        <a:lnSpc>
                          <a:spcPct val="100000"/>
                        </a:lnSpc>
                        <a:spcBef>
                          <a:spcPts val="100"/>
                        </a:spcBef>
                        <a:spcAft>
                          <a:spcPts val="800"/>
                        </a:spcAft>
                        <a:buClrTx/>
                        <a:buSzTx/>
                        <a:buFont typeface="Courier New" panose="02070309020205020404" pitchFamily="49" charset="0"/>
                        <a:buChar char="o"/>
                        <a:tabLst/>
                        <a:defRPr/>
                      </a:pPr>
                      <a:r>
                        <a:rPr lang="en-GB" sz="700" b="0" dirty="0">
                          <a:solidFill>
                            <a:schemeClr val="tx1"/>
                          </a:solidFill>
                          <a:effectLst/>
                          <a:latin typeface="+mn-lt"/>
                          <a:ea typeface="Calibri" panose="020F0502020204030204" pitchFamily="34" charset="0"/>
                          <a:cs typeface="Amatic SC" panose="00000500000000000000" pitchFamily="2" charset="-79"/>
                        </a:rPr>
                        <a:t>Share different cultures versions of famous fairy tales. </a:t>
                      </a:r>
                    </a:p>
                    <a:p>
                      <a:pPr marL="171450" marR="0" lvl="0" indent="-171450" algn="l" defTabSz="914400" rtl="0" eaLnBrk="1" fontAlgn="auto" latinLnBrk="0" hangingPunct="1">
                        <a:lnSpc>
                          <a:spcPct val="100000"/>
                        </a:lnSpc>
                        <a:spcBef>
                          <a:spcPts val="100"/>
                        </a:spcBef>
                        <a:spcAft>
                          <a:spcPts val="800"/>
                        </a:spcAft>
                        <a:buClrTx/>
                        <a:buSzTx/>
                        <a:buFont typeface="Courier New" panose="02070309020205020404" pitchFamily="49" charset="0"/>
                        <a:buChar char="o"/>
                        <a:tabLst/>
                        <a:defRPr/>
                      </a:pPr>
                      <a:r>
                        <a:rPr lang="en-GB" sz="700" b="0" dirty="0">
                          <a:solidFill>
                            <a:schemeClr val="tx1"/>
                          </a:solidFill>
                          <a:effectLst/>
                          <a:latin typeface="+mn-lt"/>
                          <a:ea typeface="Calibri" panose="020F0502020204030204" pitchFamily="34" charset="0"/>
                          <a:cs typeface="Amatic SC" panose="00000500000000000000" pitchFamily="2" charset="-79"/>
                        </a:rPr>
                        <a:t>To introduce children to a range of fictional characters and creatures from stories and to begin to differentiate these characters from real people in their lives.</a:t>
                      </a:r>
                    </a:p>
                    <a:p>
                      <a:pPr marL="171450" marR="0" lvl="0" indent="-171450" algn="l" defTabSz="914400" rtl="0" eaLnBrk="1" fontAlgn="auto" latinLnBrk="0" hangingPunct="1">
                        <a:lnSpc>
                          <a:spcPct val="100000"/>
                        </a:lnSpc>
                        <a:spcBef>
                          <a:spcPts val="100"/>
                        </a:spcBef>
                        <a:spcAft>
                          <a:spcPts val="800"/>
                        </a:spcAft>
                        <a:buClrTx/>
                        <a:buSzTx/>
                        <a:buFont typeface="Courier New" panose="02070309020205020404" pitchFamily="49" charset="0"/>
                        <a:buChar char="o"/>
                        <a:tabLst/>
                        <a:defRPr/>
                      </a:pPr>
                      <a:r>
                        <a:rPr lang="en-GB" sz="700" b="0" dirty="0">
                          <a:solidFill>
                            <a:schemeClr val="tx1"/>
                          </a:solidFill>
                          <a:effectLst/>
                          <a:latin typeface="+mn-lt"/>
                          <a:ea typeface="Calibri" panose="020F0502020204030204" pitchFamily="34" charset="0"/>
                          <a:cs typeface="Amatic SC" panose="00000500000000000000" pitchFamily="2" charset="-79"/>
                        </a:rPr>
                        <a:t>Stranger danger (based on Jack and the beanstalk). Talking about occupations and how to identify strangers that can help them when they are in need. </a:t>
                      </a:r>
                    </a:p>
                    <a:p>
                      <a:pPr marL="171450" marR="0" lvl="0" indent="-171450" algn="l" defTabSz="914400" rtl="0" eaLnBrk="1" fontAlgn="auto" latinLnBrk="0" hangingPunct="1">
                        <a:lnSpc>
                          <a:spcPct val="100000"/>
                        </a:lnSpc>
                        <a:spcBef>
                          <a:spcPts val="100"/>
                        </a:spcBef>
                        <a:spcAft>
                          <a:spcPts val="800"/>
                        </a:spcAft>
                        <a:buClrTx/>
                        <a:buSzTx/>
                        <a:buFont typeface="Courier New" panose="02070309020205020404" pitchFamily="49" charset="0"/>
                        <a:buChar char="o"/>
                        <a:tabLst/>
                        <a:defRPr/>
                      </a:pPr>
                      <a:endParaRPr lang="en-GB" sz="700" b="0" dirty="0">
                        <a:solidFill>
                          <a:schemeClr val="tx1"/>
                        </a:solidFill>
                        <a:effectLst/>
                        <a:latin typeface="+mn-lt"/>
                        <a:ea typeface="Calibri" panose="020F0502020204030204" pitchFamily="34" charset="0"/>
                        <a:cs typeface="Amatic SC" panose="00000500000000000000" pitchFamily="2" charset="-79"/>
                      </a:endParaRPr>
                    </a:p>
                    <a:p>
                      <a:pPr marL="171450" marR="0" lvl="0" indent="-171450" algn="l" defTabSz="914400" rtl="0" eaLnBrk="1" fontAlgn="auto" latinLnBrk="0" hangingPunct="1">
                        <a:lnSpc>
                          <a:spcPct val="100000"/>
                        </a:lnSpc>
                        <a:spcBef>
                          <a:spcPts val="100"/>
                        </a:spcBef>
                        <a:spcAft>
                          <a:spcPts val="800"/>
                        </a:spcAft>
                        <a:buClrTx/>
                        <a:buSzTx/>
                        <a:buFont typeface="Courier New" panose="02070309020205020404" pitchFamily="49" charset="0"/>
                        <a:buChar char="o"/>
                        <a:tabLst/>
                        <a:defRPr/>
                      </a:pPr>
                      <a:endParaRPr lang="en-GB" sz="700" b="0" dirty="0">
                        <a:solidFill>
                          <a:schemeClr val="tx1"/>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indent="0">
                        <a:lnSpc>
                          <a:spcPct val="100000"/>
                        </a:lnSpc>
                        <a:spcBef>
                          <a:spcPts val="100"/>
                        </a:spcBef>
                        <a:spcAft>
                          <a:spcPts val="800"/>
                        </a:spcAft>
                        <a:buFont typeface="Courier New" panose="02070309020205020404" pitchFamily="49" charset="0"/>
                        <a:buNone/>
                      </a:pPr>
                      <a:r>
                        <a:rPr lang="en-GB" sz="700" b="1" dirty="0">
                          <a:solidFill>
                            <a:schemeClr val="tx1"/>
                          </a:solidFill>
                          <a:effectLst/>
                          <a:latin typeface="+mn-lt"/>
                          <a:ea typeface="Calibri" panose="020F0502020204030204" pitchFamily="34" charset="0"/>
                          <a:cs typeface="Amatic SC" panose="00000500000000000000" pitchFamily="2" charset="-79"/>
                        </a:rPr>
                        <a:t>Weather and Seasons</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tx1"/>
                          </a:solidFill>
                          <a:effectLst/>
                          <a:latin typeface="+mn-lt"/>
                          <a:ea typeface="+mn-ea"/>
                          <a:cs typeface="+mn-cs"/>
                        </a:rPr>
                        <a:t>Learn about the seasonal changes that happen in Autumn and Winter.</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tx1"/>
                          </a:solidFill>
                          <a:effectLst/>
                          <a:latin typeface="+mn-lt"/>
                          <a:ea typeface="+mn-ea"/>
                          <a:cs typeface="+mn-cs"/>
                        </a:rPr>
                        <a:t>Learn about the seasonal changes that happen in Spring and Summer</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tx1"/>
                          </a:solidFill>
                          <a:effectLst/>
                          <a:latin typeface="+mn-lt"/>
                          <a:ea typeface="+mn-ea"/>
                          <a:cs typeface="+mn-cs"/>
                        </a:rPr>
                        <a:t>Learn about rain, ice, and water</a:t>
                      </a:r>
                      <a:endParaRPr lang="en-GB" sz="700" b="0" dirty="0">
                        <a:solidFill>
                          <a:schemeClr val="tx1"/>
                        </a:solidFill>
                        <a:effectLst/>
                        <a:latin typeface="+mn-lt"/>
                        <a:ea typeface="Calibri" panose="020F0502020204030204" pitchFamily="34" charset="0"/>
                        <a:cs typeface="Amatic SC" panose="00000500000000000000" pitchFamily="2" charset="-79"/>
                      </a:endParaRPr>
                    </a:p>
                    <a:p>
                      <a:pPr marL="171450" indent="-171450">
                        <a:lnSpc>
                          <a:spcPct val="100000"/>
                        </a:lnSpc>
                        <a:spcBef>
                          <a:spcPts val="0"/>
                        </a:spcBef>
                        <a:spcAft>
                          <a:spcPts val="0"/>
                        </a:spcAft>
                        <a:buFont typeface="Courier New" panose="02070309020205020404" pitchFamily="49" charset="0"/>
                        <a:buChar char="o"/>
                      </a:pPr>
                      <a:r>
                        <a:rPr lang="en-GB" sz="700" b="0" dirty="0">
                          <a:solidFill>
                            <a:schemeClr val="tx1"/>
                          </a:solidFill>
                          <a:effectLst/>
                          <a:latin typeface="+mn-lt"/>
                          <a:ea typeface="Calibri" panose="020F0502020204030204" pitchFamily="34" charset="0"/>
                          <a:cs typeface="Amatic SC" panose="00000500000000000000" pitchFamily="2" charset="-79"/>
                        </a:rPr>
                        <a:t>Know about snow and melting.</a:t>
                      </a:r>
                      <a:r>
                        <a:rPr lang="en-GB" sz="700" b="0" baseline="0" dirty="0">
                          <a:solidFill>
                            <a:schemeClr val="tx1"/>
                          </a:solidFill>
                          <a:effectLst/>
                          <a:latin typeface="+mn-lt"/>
                          <a:ea typeface="Calibri" panose="020F0502020204030204" pitchFamily="34" charset="0"/>
                          <a:cs typeface="Amatic SC" panose="00000500000000000000" pitchFamily="2" charset="-79"/>
                        </a:rPr>
                        <a:t> </a:t>
                      </a:r>
                    </a:p>
                    <a:p>
                      <a:pPr marL="171450" indent="-171450">
                        <a:lnSpc>
                          <a:spcPct val="100000"/>
                        </a:lnSpc>
                        <a:spcBef>
                          <a:spcPts val="0"/>
                        </a:spcBef>
                        <a:spcAft>
                          <a:spcPts val="0"/>
                        </a:spcAft>
                        <a:buFont typeface="Courier New" panose="02070309020205020404" pitchFamily="49" charset="0"/>
                        <a:buChar char="o"/>
                      </a:pPr>
                      <a:r>
                        <a:rPr lang="en-GB" sz="700" b="0" baseline="0" dirty="0">
                          <a:solidFill>
                            <a:schemeClr val="tx1"/>
                          </a:solidFill>
                          <a:effectLst/>
                          <a:latin typeface="+mn-lt"/>
                          <a:ea typeface="Calibri" panose="020F0502020204030204" pitchFamily="34" charset="0"/>
                          <a:cs typeface="Amatic SC" panose="00000500000000000000" pitchFamily="2" charset="-79"/>
                        </a:rPr>
                        <a:t>Learn about rainbows in the sky. </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dk1"/>
                          </a:solidFill>
                          <a:effectLst/>
                          <a:latin typeface="+mn-lt"/>
                          <a:ea typeface="+mn-ea"/>
                          <a:cs typeface="+mn-cs"/>
                        </a:rPr>
                        <a:t>Explore the natural world around them.</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dk1"/>
                          </a:solidFill>
                          <a:effectLst/>
                          <a:latin typeface="+mn-lt"/>
                          <a:ea typeface="+mn-ea"/>
                          <a:cs typeface="+mn-cs"/>
                        </a:rPr>
                        <a:t>Describe what they see, hear and feel whilst outside.</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i="0" kern="1200" dirty="0">
                          <a:solidFill>
                            <a:schemeClr val="dk1"/>
                          </a:solidFill>
                          <a:effectLst/>
                          <a:latin typeface="+mn-lt"/>
                          <a:ea typeface="+mn-ea"/>
                          <a:cs typeface="+mn-cs"/>
                        </a:rPr>
                        <a:t>Understand the effect of changing seasons on the natural world around them.</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i="0" kern="1200" dirty="0">
                          <a:solidFill>
                            <a:schemeClr val="dk1"/>
                          </a:solidFill>
                          <a:effectLst/>
                          <a:latin typeface="+mn-lt"/>
                          <a:ea typeface="+mn-ea"/>
                          <a:cs typeface="+mn-cs"/>
                        </a:rPr>
                        <a:t>Understand some important processes and changes in the natural world around them, including the seasons and changing states of matter.</a:t>
                      </a:r>
                      <a:endParaRPr lang="en-GB" sz="700" b="0" dirty="0">
                        <a:solidFill>
                          <a:schemeClr val="tx1"/>
                        </a:solidFill>
                        <a:effectLst/>
                        <a:latin typeface="+mn-lt"/>
                        <a:ea typeface="Calibri" panose="020F0502020204030204" pitchFamily="34" charset="0"/>
                        <a:cs typeface="Amatic SC" panose="00000500000000000000" pitchFamily="2" charset="-79"/>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GB" sz="700" b="0" dirty="0">
                        <a:solidFill>
                          <a:schemeClr val="tx1"/>
                        </a:solidFill>
                        <a:effectLst/>
                        <a:latin typeface="+mn-lt"/>
                        <a:ea typeface="Calibri" panose="020F0502020204030204" pitchFamily="34" charset="0"/>
                        <a:cs typeface="Amatic SC" panose="00000500000000000000" pitchFamily="2" charset="-79"/>
                      </a:endParaRPr>
                    </a:p>
                    <a:p>
                      <a:pPr marL="171450" indent="-171450">
                        <a:lnSpc>
                          <a:spcPct val="100000"/>
                        </a:lnSpc>
                        <a:spcBef>
                          <a:spcPts val="0"/>
                        </a:spcBef>
                        <a:spcAft>
                          <a:spcPts val="0"/>
                        </a:spcAft>
                        <a:buFont typeface="Courier New" panose="02070309020205020404" pitchFamily="49" charset="0"/>
                        <a:buChar char="o"/>
                      </a:pPr>
                      <a:endParaRPr lang="en-GB" sz="700" b="0" i="0" kern="1200" dirty="0">
                        <a:solidFill>
                          <a:schemeClr val="dk1"/>
                        </a:solidFill>
                        <a:effectLst/>
                        <a:latin typeface="+mn-lt"/>
                        <a:ea typeface="+mn-ea"/>
                        <a:cs typeface="+mn-cs"/>
                      </a:endParaRPr>
                    </a:p>
                    <a:p>
                      <a:pPr marL="171450" indent="-171450">
                        <a:lnSpc>
                          <a:spcPct val="100000"/>
                        </a:lnSpc>
                        <a:spcBef>
                          <a:spcPts val="0"/>
                        </a:spcBef>
                        <a:spcAft>
                          <a:spcPts val="0"/>
                        </a:spcAft>
                        <a:buFont typeface="Courier New" panose="02070309020205020404" pitchFamily="49" charset="0"/>
                        <a:buChar char="o"/>
                      </a:pPr>
                      <a:endParaRPr lang="en-GB" sz="700" b="0" dirty="0">
                        <a:solidFill>
                          <a:schemeClr val="tx1"/>
                        </a:solidFill>
                        <a:effectLst/>
                        <a:latin typeface="+mn-lt"/>
                        <a:ea typeface="Calibri" panose="020F0502020204030204" pitchFamily="34" charset="0"/>
                        <a:cs typeface="Amatic SC" panose="00000500000000000000" pitchFamily="2" charset="-79"/>
                      </a:endParaRPr>
                    </a:p>
                    <a:p>
                      <a:pPr marL="0" indent="0">
                        <a:lnSpc>
                          <a:spcPct val="100000"/>
                        </a:lnSpc>
                        <a:spcBef>
                          <a:spcPts val="100"/>
                        </a:spcBef>
                        <a:spcAft>
                          <a:spcPts val="800"/>
                        </a:spcAft>
                        <a:buFont typeface="Courier New" panose="02070309020205020404" pitchFamily="49" charset="0"/>
                        <a:buNone/>
                      </a:pPr>
                      <a:endParaRPr lang="en-GB" sz="700" b="0" dirty="0">
                        <a:solidFill>
                          <a:schemeClr val="tx1"/>
                        </a:solidFill>
                        <a:effectLst/>
                        <a:latin typeface="+mn-lt"/>
                        <a:ea typeface="Calibri" panose="020F0502020204030204" pitchFamily="34" charset="0"/>
                        <a:cs typeface="Amatic SC" panose="00000500000000000000" pitchFamily="2" charset="-79"/>
                      </a:endParaRPr>
                    </a:p>
                    <a:p>
                      <a:pPr marL="0" indent="0">
                        <a:lnSpc>
                          <a:spcPct val="100000"/>
                        </a:lnSpc>
                        <a:spcBef>
                          <a:spcPts val="100"/>
                        </a:spcBef>
                        <a:spcAft>
                          <a:spcPts val="800"/>
                        </a:spcAft>
                        <a:buFont typeface="Courier New" panose="02070309020205020404" pitchFamily="49" charset="0"/>
                        <a:buNone/>
                      </a:pPr>
                      <a:endParaRPr lang="en-GB" sz="700" b="0" dirty="0">
                        <a:solidFill>
                          <a:schemeClr val="tx1"/>
                        </a:solidFill>
                        <a:effectLst/>
                        <a:latin typeface="+mn-lt"/>
                        <a:ea typeface="Calibri" panose="020F0502020204030204" pitchFamily="34" charset="0"/>
                        <a:cs typeface="Amatic SC" panose="00000500000000000000" pitchFamily="2" charset="-79"/>
                      </a:endParaRPr>
                    </a:p>
                    <a:p>
                      <a:pPr marL="0" indent="0">
                        <a:lnSpc>
                          <a:spcPct val="100000"/>
                        </a:lnSpc>
                        <a:spcBef>
                          <a:spcPts val="100"/>
                        </a:spcBef>
                        <a:spcAft>
                          <a:spcPts val="800"/>
                        </a:spcAft>
                        <a:buFont typeface="Courier New" panose="02070309020205020404" pitchFamily="49" charset="0"/>
                        <a:buNone/>
                      </a:pPr>
                      <a:endParaRPr lang="en-GB" sz="700" b="0" dirty="0">
                        <a:solidFill>
                          <a:schemeClr val="tx1"/>
                        </a:solidFill>
                        <a:effectLst/>
                        <a:latin typeface="+mn-lt"/>
                        <a:ea typeface="Calibri" panose="020F0502020204030204" pitchFamily="34" charset="0"/>
                        <a:cs typeface="Amatic SC" panose="00000500000000000000" pitchFamily="2" charset="-79"/>
                      </a:endParaRPr>
                    </a:p>
                    <a:p>
                      <a:pPr marL="0" marR="0" lvl="0" indent="0" algn="l" defTabSz="914400" rtl="0" eaLnBrk="1" fontAlgn="auto" latinLnBrk="0" hangingPunct="1">
                        <a:lnSpc>
                          <a:spcPct val="100000"/>
                        </a:lnSpc>
                        <a:spcBef>
                          <a:spcPts val="100"/>
                        </a:spcBef>
                        <a:spcAft>
                          <a:spcPts val="800"/>
                        </a:spcAft>
                        <a:buClrTx/>
                        <a:buSzTx/>
                        <a:buFont typeface="Courier New" panose="02070309020205020404" pitchFamily="49" charset="0"/>
                        <a:buNone/>
                        <a:tabLst/>
                        <a:defRPr/>
                      </a:pPr>
                      <a:endParaRPr lang="en-GB" sz="700" b="0" dirty="0">
                        <a:solidFill>
                          <a:schemeClr val="tx1"/>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l" defTabSz="914400" rtl="0" eaLnBrk="1" fontAlgn="auto" latinLnBrk="0" hangingPunct="1">
                        <a:lnSpc>
                          <a:spcPct val="100000"/>
                        </a:lnSpc>
                        <a:spcBef>
                          <a:spcPts val="100"/>
                        </a:spcBef>
                        <a:spcAft>
                          <a:spcPts val="0"/>
                        </a:spcAft>
                        <a:buClrTx/>
                        <a:buSzTx/>
                        <a:buFont typeface="Courier New" panose="02070309020205020404" pitchFamily="49" charset="0"/>
                        <a:buNone/>
                        <a:tabLst/>
                        <a:defRPr/>
                      </a:pPr>
                      <a:r>
                        <a:rPr lang="en-GB" sz="700" b="1" dirty="0">
                          <a:solidFill>
                            <a:schemeClr val="tx1"/>
                          </a:solidFill>
                          <a:effectLst/>
                          <a:latin typeface="+mn-lt"/>
                          <a:ea typeface="Calibri" panose="020F0502020204030204" pitchFamily="34" charset="0"/>
                          <a:cs typeface="Amatic SC" panose="00000500000000000000" pitchFamily="2" charset="-79"/>
                        </a:rPr>
                        <a:t>Food</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GB" sz="700" b="0" dirty="0">
                          <a:solidFill>
                            <a:schemeClr val="tx1"/>
                          </a:solidFill>
                          <a:effectLst/>
                          <a:latin typeface="+mn-lt"/>
                          <a:ea typeface="Calibri" panose="020F0502020204030204" pitchFamily="34" charset="0"/>
                          <a:cs typeface="Amatic SC" panose="00000500000000000000" pitchFamily="2" charset="-79"/>
                        </a:rPr>
                        <a:t>Learn about your diet and how to stay healthy.</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GB" sz="700" b="0" dirty="0">
                          <a:solidFill>
                            <a:schemeClr val="tx1"/>
                          </a:solidFill>
                          <a:effectLst/>
                          <a:latin typeface="+mn-lt"/>
                          <a:ea typeface="Calibri" panose="020F0502020204030204" pitchFamily="34" charset="0"/>
                          <a:cs typeface="Amatic SC" panose="00000500000000000000" pitchFamily="2" charset="-79"/>
                        </a:rPr>
                        <a:t>Learn about fruit.</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GB" sz="700" b="0" dirty="0">
                          <a:solidFill>
                            <a:schemeClr val="tx1"/>
                          </a:solidFill>
                          <a:effectLst/>
                          <a:latin typeface="+mn-lt"/>
                          <a:ea typeface="Calibri" panose="020F0502020204030204" pitchFamily="34" charset="0"/>
                          <a:cs typeface="Amatic SC" panose="00000500000000000000" pitchFamily="2" charset="-79"/>
                        </a:rPr>
                        <a:t>Learn about</a:t>
                      </a:r>
                      <a:r>
                        <a:rPr lang="en-GB" sz="700" b="0" baseline="0" dirty="0">
                          <a:solidFill>
                            <a:schemeClr val="tx1"/>
                          </a:solidFill>
                          <a:effectLst/>
                          <a:latin typeface="+mn-lt"/>
                          <a:ea typeface="Calibri" panose="020F0502020204030204" pitchFamily="34" charset="0"/>
                          <a:cs typeface="Amatic SC" panose="00000500000000000000" pitchFamily="2" charset="-79"/>
                        </a:rPr>
                        <a:t> vegetables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Learn about chicken and eggs.</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Learn about cows and milk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Learn about flour and wheat (Chinese New Year)</a:t>
                      </a:r>
                      <a:endParaRPr lang="en-GB" sz="700" b="1" dirty="0">
                        <a:solidFill>
                          <a:schemeClr val="tx1"/>
                        </a:solidFill>
                        <a:effectLst/>
                        <a:latin typeface="+mn-lt"/>
                        <a:ea typeface="Calibri" panose="020F0502020204030204" pitchFamily="34" charset="0"/>
                        <a:cs typeface="Amatic SC" panose="00000500000000000000" pitchFamily="2" charset="-79"/>
                      </a:endParaRPr>
                    </a:p>
                    <a:p>
                      <a:pPr marL="0" marR="0" lvl="0" indent="0" algn="l" defTabSz="914400" rtl="0" eaLnBrk="1" fontAlgn="auto" latinLnBrk="0" hangingPunct="1">
                        <a:lnSpc>
                          <a:spcPct val="100000"/>
                        </a:lnSpc>
                        <a:spcBef>
                          <a:spcPts val="100"/>
                        </a:spcBef>
                        <a:spcAft>
                          <a:spcPts val="0"/>
                        </a:spcAft>
                        <a:buClrTx/>
                        <a:buSzTx/>
                        <a:buFont typeface="Courier New" panose="02070309020205020404" pitchFamily="49" charset="0"/>
                        <a:buNone/>
                        <a:tabLst/>
                        <a:defRPr/>
                      </a:pPr>
                      <a:endParaRPr lang="en-GB" sz="700" b="1" dirty="0">
                        <a:solidFill>
                          <a:schemeClr val="tx1"/>
                        </a:solidFill>
                        <a:effectLst/>
                        <a:latin typeface="+mn-lt"/>
                        <a:ea typeface="Calibri" panose="020F0502020204030204" pitchFamily="34" charset="0"/>
                        <a:cs typeface="Amatic SC" panose="00000500000000000000" pitchFamily="2" charset="-79"/>
                      </a:endParaRPr>
                    </a:p>
                    <a:p>
                      <a:pPr marL="0" marR="0" lvl="0" indent="0" algn="l" defTabSz="914400" rtl="0" eaLnBrk="1" fontAlgn="auto" latinLnBrk="0" hangingPunct="1">
                        <a:lnSpc>
                          <a:spcPct val="100000"/>
                        </a:lnSpc>
                        <a:spcBef>
                          <a:spcPts val="100"/>
                        </a:spcBef>
                        <a:spcAft>
                          <a:spcPts val="0"/>
                        </a:spcAft>
                        <a:buClrTx/>
                        <a:buSzTx/>
                        <a:buFont typeface="Courier New" panose="02070309020205020404" pitchFamily="49" charset="0"/>
                        <a:buNone/>
                        <a:tabLst/>
                        <a:defRPr/>
                      </a:pPr>
                      <a:endParaRPr lang="en-GB" sz="700" b="1" dirty="0">
                        <a:solidFill>
                          <a:schemeClr val="tx1"/>
                        </a:solidFill>
                        <a:effectLst/>
                        <a:latin typeface="+mn-lt"/>
                        <a:ea typeface="Calibri" panose="020F0502020204030204" pitchFamily="34" charset="0"/>
                        <a:cs typeface="Amatic SC" panose="00000500000000000000" pitchFamily="2" charset="-79"/>
                      </a:endParaRPr>
                    </a:p>
                    <a:p>
                      <a:pPr marL="0" marR="0" lvl="0" indent="0" algn="l" defTabSz="914400" rtl="0" eaLnBrk="1" fontAlgn="auto" latinLnBrk="0" hangingPunct="1">
                        <a:lnSpc>
                          <a:spcPct val="100000"/>
                        </a:lnSpc>
                        <a:spcBef>
                          <a:spcPts val="100"/>
                        </a:spcBef>
                        <a:spcAft>
                          <a:spcPts val="0"/>
                        </a:spcAft>
                        <a:buClrTx/>
                        <a:buSzTx/>
                        <a:buFont typeface="Courier New" panose="02070309020205020404" pitchFamily="49" charset="0"/>
                        <a:buNone/>
                        <a:tabLst/>
                        <a:defRPr/>
                      </a:pPr>
                      <a:endParaRPr lang="en-GB" sz="700" b="1" dirty="0">
                        <a:solidFill>
                          <a:schemeClr val="tx1"/>
                        </a:solidFill>
                        <a:effectLst/>
                        <a:latin typeface="+mn-lt"/>
                        <a:ea typeface="Calibri" panose="020F0502020204030204" pitchFamily="34" charset="0"/>
                        <a:cs typeface="Amatic SC" panose="00000500000000000000" pitchFamily="2" charset="-79"/>
                      </a:endParaRPr>
                    </a:p>
                    <a:p>
                      <a:pPr marL="0" marR="0" lvl="0" indent="0" algn="l" defTabSz="914400" rtl="0" eaLnBrk="1" fontAlgn="auto" latinLnBrk="0" hangingPunct="1">
                        <a:lnSpc>
                          <a:spcPct val="100000"/>
                        </a:lnSpc>
                        <a:spcBef>
                          <a:spcPts val="100"/>
                        </a:spcBef>
                        <a:spcAft>
                          <a:spcPts val="0"/>
                        </a:spcAft>
                        <a:buClrTx/>
                        <a:buSzTx/>
                        <a:buFont typeface="Courier New" panose="02070309020205020404" pitchFamily="49" charset="0"/>
                        <a:buNone/>
                        <a:tabLst/>
                        <a:defRPr/>
                      </a:pPr>
                      <a:r>
                        <a:rPr lang="en-GB" sz="700" b="1" dirty="0">
                          <a:solidFill>
                            <a:schemeClr val="tx1"/>
                          </a:solidFill>
                          <a:effectLst/>
                          <a:latin typeface="+mn-lt"/>
                          <a:ea typeface="Calibri" panose="020F0502020204030204" pitchFamily="34" charset="0"/>
                          <a:cs typeface="Amatic SC" panose="00000500000000000000" pitchFamily="2" charset="-79"/>
                        </a:rPr>
                        <a:t>My Family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GB" sz="700" b="0" dirty="0">
                          <a:solidFill>
                            <a:schemeClr val="tx1"/>
                          </a:solidFill>
                          <a:effectLst/>
                          <a:latin typeface="+mn-lt"/>
                          <a:ea typeface="Calibri" panose="020F0502020204030204" pitchFamily="34" charset="0"/>
                          <a:cs typeface="Amatic SC" panose="00000500000000000000" pitchFamily="2" charset="-79"/>
                        </a:rPr>
                        <a:t>To name different people in my family.</a:t>
                      </a:r>
                      <a:r>
                        <a:rPr lang="en-GB" sz="700" b="0" baseline="0" dirty="0">
                          <a:solidFill>
                            <a:schemeClr val="tx1"/>
                          </a:solidFill>
                          <a:effectLst/>
                          <a:latin typeface="+mn-lt"/>
                          <a:ea typeface="Calibri" panose="020F0502020204030204" pitchFamily="34" charset="0"/>
                          <a:cs typeface="Amatic SC" panose="00000500000000000000" pitchFamily="2" charset="-79"/>
                        </a:rPr>
                        <a:t>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To understand what makes my family unique</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To understand how life has changed over time for members of my family.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To explore different generations within a family.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endParaRPr lang="en-GB" sz="700" b="0" dirty="0">
                        <a:solidFill>
                          <a:schemeClr val="tx1"/>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l" defTabSz="914400" rtl="0" eaLnBrk="1" fontAlgn="auto" latinLnBrk="0" hangingPunct="1">
                        <a:lnSpc>
                          <a:spcPct val="100000"/>
                        </a:lnSpc>
                        <a:spcBef>
                          <a:spcPts val="100"/>
                        </a:spcBef>
                        <a:spcAft>
                          <a:spcPts val="0"/>
                        </a:spcAft>
                        <a:buClrTx/>
                        <a:buSzTx/>
                        <a:buFont typeface="Courier New" panose="02070309020205020404" pitchFamily="49" charset="0"/>
                        <a:buNone/>
                        <a:tabLst/>
                        <a:defRPr/>
                      </a:pPr>
                      <a:r>
                        <a:rPr lang="en-US" sz="700" b="1" dirty="0">
                          <a:solidFill>
                            <a:schemeClr val="tx1"/>
                          </a:solidFill>
                        </a:rPr>
                        <a:t>Plants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US" sz="700" b="0" dirty="0">
                          <a:solidFill>
                            <a:schemeClr val="tx1"/>
                          </a:solidFill>
                        </a:rPr>
                        <a:t>Learn about living things which are plants.</a:t>
                      </a:r>
                      <a:r>
                        <a:rPr lang="en-US" sz="700" b="0" baseline="0" dirty="0">
                          <a:solidFill>
                            <a:schemeClr val="tx1"/>
                          </a:solidFill>
                        </a:rPr>
                        <a:t>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US" sz="700" b="0" baseline="0" dirty="0">
                          <a:solidFill>
                            <a:schemeClr val="tx1"/>
                          </a:solidFill>
                        </a:rPr>
                        <a:t>Learn about plants and where they come from.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US" sz="700" b="0" baseline="0" dirty="0">
                          <a:solidFill>
                            <a:schemeClr val="tx1"/>
                          </a:solidFill>
                        </a:rPr>
                        <a:t>Learn how to look after plants. </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US" sz="700" b="0" baseline="0" dirty="0">
                          <a:solidFill>
                            <a:schemeClr val="tx1"/>
                          </a:solidFill>
                        </a:rPr>
                        <a:t>To plant seeds and observe the changes.</a:t>
                      </a: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r>
                        <a:rPr lang="en-US" sz="700" b="0" baseline="0" dirty="0">
                          <a:solidFill>
                            <a:schemeClr val="tx1"/>
                          </a:solidFill>
                        </a:rPr>
                        <a:t>To observe the changes that have happened in our vegetable garden. </a:t>
                      </a:r>
                      <a:endParaRPr lang="en-US" sz="700" dirty="0">
                        <a:solidFill>
                          <a:schemeClr val="tx1"/>
                        </a:solidFill>
                      </a:endParaRP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endParaRPr lang="en-US" sz="700" dirty="0">
                        <a:solidFill>
                          <a:schemeClr val="tx1"/>
                        </a:solidFill>
                      </a:endParaRP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endParaRPr lang="en-US" sz="700" dirty="0">
                        <a:solidFill>
                          <a:schemeClr val="tx1"/>
                        </a:solidFill>
                      </a:endParaRPr>
                    </a:p>
                    <a:p>
                      <a:pPr marL="171450" indent="-171450">
                        <a:lnSpc>
                          <a:spcPct val="100000"/>
                        </a:lnSpc>
                        <a:spcBef>
                          <a:spcPts val="0"/>
                        </a:spcBef>
                        <a:spcAft>
                          <a:spcPts val="0"/>
                        </a:spcAft>
                        <a:buFont typeface="Courier New" panose="02070309020205020404" pitchFamily="49" charset="0"/>
                        <a:buChar char="o"/>
                      </a:pPr>
                      <a:r>
                        <a:rPr lang="en-GB" sz="700" b="1" dirty="0">
                          <a:solidFill>
                            <a:schemeClr val="tx1"/>
                          </a:solidFill>
                          <a:effectLst/>
                          <a:latin typeface="+mn-lt"/>
                          <a:ea typeface="Calibri" panose="020F0502020204030204" pitchFamily="34" charset="0"/>
                          <a:cs typeface="Amatic SC" panose="00000500000000000000" pitchFamily="2" charset="-79"/>
                        </a:rPr>
                        <a:t>Local Area – the school</a:t>
                      </a:r>
                    </a:p>
                    <a:p>
                      <a:pPr marL="171450" indent="-171450">
                        <a:lnSpc>
                          <a:spcPct val="100000"/>
                        </a:lnSpc>
                        <a:spcBef>
                          <a:spcPts val="0"/>
                        </a:spcBef>
                        <a:spcAft>
                          <a:spcPts val="0"/>
                        </a:spcAft>
                        <a:buFont typeface="Courier New" panose="02070309020205020404" pitchFamily="49" charset="0"/>
                        <a:buChar char="o"/>
                      </a:pPr>
                      <a:r>
                        <a:rPr lang="en-GB" sz="700" b="0" dirty="0">
                          <a:solidFill>
                            <a:schemeClr val="tx1"/>
                          </a:solidFill>
                          <a:effectLst/>
                          <a:latin typeface="+mn-lt"/>
                          <a:ea typeface="Calibri" panose="020F0502020204030204" pitchFamily="34" charset="0"/>
                          <a:cs typeface="Amatic SC" panose="00000500000000000000" pitchFamily="2" charset="-79"/>
                        </a:rPr>
                        <a:t>Navigating around our classroom and outdoor areas. Create treasure hunts to find places/ objects within our learning environment. </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dk1"/>
                          </a:solidFill>
                          <a:effectLst/>
                          <a:latin typeface="+mn-lt"/>
                          <a:ea typeface="+mn-ea"/>
                          <a:cs typeface="+mn-cs"/>
                        </a:rPr>
                        <a:t>Describe their immediate environment using knowledge from observation.</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dk1"/>
                          </a:solidFill>
                          <a:effectLst/>
                          <a:latin typeface="+mn-lt"/>
                          <a:ea typeface="+mn-ea"/>
                          <a:cs typeface="+mn-cs"/>
                        </a:rPr>
                        <a:t>Draw information from a simple map.</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dk1"/>
                          </a:solidFill>
                          <a:effectLst/>
                          <a:latin typeface="+mn-lt"/>
                          <a:ea typeface="+mn-ea"/>
                          <a:cs typeface="+mn-cs"/>
                        </a:rPr>
                        <a:t>Explore the natural world around them, making observations and drawing pictures of animals and plants.</a:t>
                      </a:r>
                    </a:p>
                    <a:p>
                      <a:pPr marL="171450" indent="-171450">
                        <a:lnSpc>
                          <a:spcPct val="100000"/>
                        </a:lnSpc>
                        <a:spcBef>
                          <a:spcPts val="0"/>
                        </a:spcBef>
                        <a:spcAft>
                          <a:spcPts val="0"/>
                        </a:spcAft>
                        <a:buFont typeface="Courier New" panose="02070309020205020404" pitchFamily="49" charset="0"/>
                        <a:buChar char="o"/>
                      </a:pPr>
                      <a:r>
                        <a:rPr lang="en-US" sz="700" dirty="0"/>
                        <a:t>They will begin to understand and value the differences of individuals and groups within their own community. </a:t>
                      </a:r>
                      <a:endParaRPr lang="en-GB" sz="700" b="0" i="0" kern="1200" dirty="0">
                        <a:solidFill>
                          <a:schemeClr val="dk1"/>
                        </a:solidFill>
                        <a:effectLst/>
                        <a:latin typeface="+mn-lt"/>
                        <a:ea typeface="+mn-ea"/>
                        <a:cs typeface="+mn-cs"/>
                      </a:endParaRPr>
                    </a:p>
                    <a:p>
                      <a:pPr marL="171450" marR="0" lvl="0" indent="-171450" algn="l" defTabSz="914400" rtl="0" eaLnBrk="1" fontAlgn="auto" latinLnBrk="0" hangingPunct="1">
                        <a:lnSpc>
                          <a:spcPct val="100000"/>
                        </a:lnSpc>
                        <a:spcBef>
                          <a:spcPts val="100"/>
                        </a:spcBef>
                        <a:spcAft>
                          <a:spcPts val="0"/>
                        </a:spcAft>
                        <a:buClrTx/>
                        <a:buSzTx/>
                        <a:buFont typeface="Courier New" panose="02070309020205020404" pitchFamily="49" charset="0"/>
                        <a:buChar char="o"/>
                        <a:tabLst/>
                        <a:defRPr/>
                      </a:pPr>
                      <a:endParaRPr lang="en-US" sz="700" dirty="0">
                        <a:solidFill>
                          <a:schemeClr val="tx1"/>
                        </a:solidFil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700" b="1" dirty="0">
                          <a:solidFill>
                            <a:schemeClr val="tx1"/>
                          </a:solidFill>
                          <a:effectLst/>
                          <a:latin typeface="+mn-lt"/>
                          <a:ea typeface="Calibri" panose="020F0502020204030204" pitchFamily="34" charset="0"/>
                          <a:cs typeface="Amatic SC" panose="00000500000000000000" pitchFamily="2" charset="-79"/>
                        </a:rPr>
                        <a:t>Health</a:t>
                      </a:r>
                      <a:r>
                        <a:rPr lang="en-GB" sz="700" b="1" baseline="0" dirty="0">
                          <a:solidFill>
                            <a:schemeClr val="tx1"/>
                          </a:solidFill>
                          <a:effectLst/>
                          <a:latin typeface="+mn-lt"/>
                          <a:ea typeface="Calibri" panose="020F0502020204030204" pitchFamily="34" charset="0"/>
                          <a:cs typeface="Amatic SC" panose="00000500000000000000" pitchFamily="2" charset="-79"/>
                        </a:rPr>
                        <a:t> and Safety </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Learn about your home and what you need. </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Know how to stay safe when using electricity.</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Know the people you can trust.</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All about first aid.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700" b="1" baseline="0" dirty="0">
                        <a:solidFill>
                          <a:schemeClr val="tx1"/>
                        </a:solidFill>
                        <a:effectLst/>
                        <a:latin typeface="+mn-lt"/>
                        <a:ea typeface="Calibri" panose="020F0502020204030204" pitchFamily="34" charset="0"/>
                        <a:cs typeface="Amatic SC" panose="00000500000000000000" pitchFamily="2" charset="-79"/>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700" b="1" baseline="0" dirty="0">
                        <a:solidFill>
                          <a:schemeClr val="tx1"/>
                        </a:solidFill>
                        <a:effectLst/>
                        <a:latin typeface="+mn-lt"/>
                        <a:ea typeface="Calibri" panose="020F0502020204030204" pitchFamily="34" charset="0"/>
                        <a:cs typeface="Amatic SC" panose="00000500000000000000" pitchFamily="2" charset="-79"/>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700" b="1" baseline="0" dirty="0">
                        <a:solidFill>
                          <a:schemeClr val="tx1"/>
                        </a:solidFill>
                        <a:effectLst/>
                        <a:latin typeface="+mn-lt"/>
                        <a:ea typeface="Calibri" panose="020F0502020204030204" pitchFamily="34" charset="0"/>
                        <a:cs typeface="Amatic SC" panose="00000500000000000000" pitchFamily="2" charset="-79"/>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700" b="1" baseline="0" dirty="0">
                        <a:solidFill>
                          <a:schemeClr val="tx1"/>
                        </a:solidFill>
                        <a:effectLst/>
                        <a:latin typeface="+mn-lt"/>
                        <a:ea typeface="Calibri" panose="020F0502020204030204" pitchFamily="34" charset="0"/>
                        <a:cs typeface="Amatic SC" panose="00000500000000000000" pitchFamily="2" charset="-79"/>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700" b="1" baseline="0" dirty="0">
                        <a:solidFill>
                          <a:schemeClr val="tx1"/>
                        </a:solidFill>
                        <a:effectLst/>
                        <a:latin typeface="+mn-lt"/>
                        <a:ea typeface="Calibri" panose="020F0502020204030204" pitchFamily="34" charset="0"/>
                        <a:cs typeface="Amatic SC" panose="00000500000000000000" pitchFamily="2" charset="-79"/>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700" b="1" baseline="0" dirty="0">
                          <a:solidFill>
                            <a:schemeClr val="tx1"/>
                          </a:solidFill>
                          <a:effectLst/>
                          <a:latin typeface="+mn-lt"/>
                          <a:ea typeface="Calibri" panose="020F0502020204030204" pitchFamily="34" charset="0"/>
                          <a:cs typeface="Amatic SC" panose="00000500000000000000" pitchFamily="2" charset="-79"/>
                        </a:rPr>
                        <a:t>People Who Help Us – Florence Nightingale</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To understand who Florence Nightingale is. </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baseline="0" dirty="0">
                          <a:solidFill>
                            <a:schemeClr val="tx1"/>
                          </a:solidFill>
                          <a:effectLst/>
                          <a:latin typeface="+mn-lt"/>
                          <a:ea typeface="Calibri" panose="020F0502020204030204" pitchFamily="34" charset="0"/>
                          <a:cs typeface="Amatic SC" panose="00000500000000000000" pitchFamily="2" charset="-79"/>
                        </a:rPr>
                        <a:t>To discuss how she helped the sick.</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i="0" kern="1200" dirty="0">
                          <a:solidFill>
                            <a:schemeClr val="dk1"/>
                          </a:solidFill>
                          <a:effectLst/>
                          <a:latin typeface="+mn-lt"/>
                          <a:ea typeface="+mn-ea"/>
                          <a:cs typeface="+mn-cs"/>
                        </a:rPr>
                        <a:t> How they can be kind and brave like Florence Nightingale.</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i="0" kern="1200" dirty="0">
                          <a:solidFill>
                            <a:schemeClr val="dk1"/>
                          </a:solidFill>
                          <a:effectLst/>
                          <a:latin typeface="+mn-lt"/>
                          <a:ea typeface="+mn-ea"/>
                          <a:cs typeface="+mn-cs"/>
                        </a:rPr>
                        <a:t>Compare Florence Nightingale with the doctors</a:t>
                      </a:r>
                      <a:r>
                        <a:rPr lang="en-GB" sz="700" b="0" i="0" kern="1200" baseline="0" dirty="0">
                          <a:solidFill>
                            <a:schemeClr val="dk1"/>
                          </a:solidFill>
                          <a:effectLst/>
                          <a:latin typeface="+mn-lt"/>
                          <a:ea typeface="+mn-ea"/>
                          <a:cs typeface="+mn-cs"/>
                        </a:rPr>
                        <a:t> and nurses who work in our hospitals today. </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i="0" kern="1200" dirty="0">
                          <a:solidFill>
                            <a:schemeClr val="dk1"/>
                          </a:solidFill>
                          <a:effectLst/>
                          <a:latin typeface="+mn-lt"/>
                          <a:ea typeface="+mn-ea"/>
                          <a:cs typeface="+mn-cs"/>
                        </a:rPr>
                        <a:t>Children will begin to make connections between different time periods and also gain a better understanding of why we remember different people.</a:t>
                      </a:r>
                      <a:endParaRPr lang="en-GB" sz="700" b="0" dirty="0">
                        <a:solidFill>
                          <a:schemeClr val="tx1"/>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indent="0">
                        <a:lnSpc>
                          <a:spcPct val="100000"/>
                        </a:lnSpc>
                        <a:spcBef>
                          <a:spcPts val="100"/>
                        </a:spcBef>
                        <a:spcAft>
                          <a:spcPts val="800"/>
                        </a:spcAft>
                        <a:buFont typeface="Courier New" panose="02070309020205020404" pitchFamily="49" charset="0"/>
                        <a:buNone/>
                      </a:pPr>
                      <a:r>
                        <a:rPr lang="en-GB" sz="700" b="1" dirty="0">
                          <a:solidFill>
                            <a:schemeClr val="tx1"/>
                          </a:solidFill>
                          <a:effectLst/>
                          <a:latin typeface="+mn-lt"/>
                          <a:ea typeface="Calibri" panose="020F0502020204030204" pitchFamily="34" charset="0"/>
                          <a:cs typeface="Amatic SC" panose="00000500000000000000" pitchFamily="2" charset="-79"/>
                        </a:rPr>
                        <a:t>The Beach </a:t>
                      </a:r>
                    </a:p>
                    <a:p>
                      <a:pPr marL="171450" indent="-171450">
                        <a:lnSpc>
                          <a:spcPct val="100000"/>
                        </a:lnSpc>
                        <a:spcBef>
                          <a:spcPts val="100"/>
                        </a:spcBef>
                        <a:spcAft>
                          <a:spcPts val="800"/>
                        </a:spcAft>
                        <a:buFont typeface="Courier New" panose="02070309020205020404" pitchFamily="49" charset="0"/>
                        <a:buChar char="o"/>
                      </a:pPr>
                      <a:r>
                        <a:rPr lang="en-GB" sz="700" b="0" dirty="0">
                          <a:solidFill>
                            <a:schemeClr val="tx1"/>
                          </a:solidFill>
                          <a:effectLst/>
                          <a:latin typeface="+mn-lt"/>
                          <a:ea typeface="Calibri" panose="020F0502020204030204" pitchFamily="34" charset="0"/>
                          <a:cs typeface="Amatic SC" panose="00000500000000000000" pitchFamily="2" charset="-79"/>
                        </a:rPr>
                        <a:t>Explore how waves wear away the coastline. </a:t>
                      </a:r>
                    </a:p>
                    <a:p>
                      <a:pPr marL="171450" indent="-171450">
                        <a:lnSpc>
                          <a:spcPct val="100000"/>
                        </a:lnSpc>
                        <a:spcBef>
                          <a:spcPts val="100"/>
                        </a:spcBef>
                        <a:spcAft>
                          <a:spcPts val="800"/>
                        </a:spcAft>
                        <a:buFont typeface="Courier New" panose="02070309020205020404" pitchFamily="49" charset="0"/>
                        <a:buChar char="o"/>
                      </a:pPr>
                      <a:r>
                        <a:rPr lang="en-GB" sz="700" b="0" dirty="0">
                          <a:solidFill>
                            <a:schemeClr val="tx1"/>
                          </a:solidFill>
                          <a:effectLst/>
                          <a:latin typeface="+mn-lt"/>
                          <a:ea typeface="Calibri" panose="020F0502020204030204" pitchFamily="34" charset="0"/>
                          <a:cs typeface="Amatic SC" panose="00000500000000000000" pitchFamily="2" charset="-79"/>
                        </a:rPr>
                        <a:t>Make the perfect sandcastle</a:t>
                      </a:r>
                      <a:r>
                        <a:rPr lang="en-GB" sz="700" b="0" baseline="0" dirty="0">
                          <a:solidFill>
                            <a:schemeClr val="tx1"/>
                          </a:solidFill>
                          <a:effectLst/>
                          <a:latin typeface="+mn-lt"/>
                          <a:ea typeface="Calibri" panose="020F0502020204030204" pitchFamily="34" charset="0"/>
                          <a:cs typeface="Amatic SC" panose="00000500000000000000" pitchFamily="2" charset="-79"/>
                        </a:rPr>
                        <a:t>’</a:t>
                      </a:r>
                    </a:p>
                    <a:p>
                      <a:pPr marL="171450" indent="-171450">
                        <a:lnSpc>
                          <a:spcPct val="100000"/>
                        </a:lnSpc>
                        <a:spcBef>
                          <a:spcPts val="100"/>
                        </a:spcBef>
                        <a:spcAft>
                          <a:spcPts val="800"/>
                        </a:spcAft>
                        <a:buFont typeface="Courier New" panose="02070309020205020404" pitchFamily="49" charset="0"/>
                        <a:buChar char="o"/>
                      </a:pPr>
                      <a:r>
                        <a:rPr lang="en-GB" sz="700" b="0" baseline="0" dirty="0">
                          <a:solidFill>
                            <a:schemeClr val="tx1"/>
                          </a:solidFill>
                          <a:effectLst/>
                          <a:latin typeface="+mn-lt"/>
                          <a:ea typeface="Calibri" panose="020F0502020204030204" pitchFamily="34" charset="0"/>
                          <a:cs typeface="Amatic SC" panose="00000500000000000000" pitchFamily="2" charset="-79"/>
                        </a:rPr>
                        <a:t>Measure footprints in the sand. </a:t>
                      </a:r>
                      <a:endParaRPr lang="en-GB" sz="700" b="1" dirty="0">
                        <a:solidFill>
                          <a:schemeClr val="tx1"/>
                        </a:solidFill>
                        <a:effectLst/>
                        <a:latin typeface="+mn-lt"/>
                        <a:ea typeface="Calibri" panose="020F0502020204030204" pitchFamily="34" charset="0"/>
                        <a:cs typeface="Amatic SC" panose="00000500000000000000" pitchFamily="2" charset="-79"/>
                      </a:endParaRPr>
                    </a:p>
                    <a:p>
                      <a:pPr marL="0" indent="0">
                        <a:lnSpc>
                          <a:spcPct val="100000"/>
                        </a:lnSpc>
                        <a:spcBef>
                          <a:spcPts val="100"/>
                        </a:spcBef>
                        <a:spcAft>
                          <a:spcPts val="800"/>
                        </a:spcAft>
                        <a:buFont typeface="Courier New" panose="02070309020205020404" pitchFamily="49" charset="0"/>
                        <a:buNone/>
                      </a:pPr>
                      <a:endParaRPr lang="en-GB" sz="700" b="1" dirty="0">
                        <a:solidFill>
                          <a:schemeClr val="tx1"/>
                        </a:solidFill>
                        <a:effectLst/>
                        <a:latin typeface="+mn-lt"/>
                        <a:ea typeface="Calibri" panose="020F0502020204030204" pitchFamily="34" charset="0"/>
                        <a:cs typeface="Amatic SC" panose="00000500000000000000" pitchFamily="2" charset="-79"/>
                      </a:endParaRPr>
                    </a:p>
                    <a:p>
                      <a:pPr marL="0" indent="0">
                        <a:lnSpc>
                          <a:spcPct val="100000"/>
                        </a:lnSpc>
                        <a:spcBef>
                          <a:spcPts val="100"/>
                        </a:spcBef>
                        <a:spcAft>
                          <a:spcPts val="800"/>
                        </a:spcAft>
                        <a:buFont typeface="Courier New" panose="02070309020205020404" pitchFamily="49" charset="0"/>
                        <a:buNone/>
                      </a:pPr>
                      <a:r>
                        <a:rPr lang="en-GB" sz="700" b="1" dirty="0">
                          <a:solidFill>
                            <a:schemeClr val="tx1"/>
                          </a:solidFill>
                          <a:effectLst/>
                          <a:latin typeface="+mn-lt"/>
                          <a:ea typeface="Calibri" panose="020F0502020204030204" pitchFamily="34" charset="0"/>
                          <a:cs typeface="Amatic SC" panose="00000500000000000000" pitchFamily="2" charset="-79"/>
                        </a:rPr>
                        <a:t>The Journey</a:t>
                      </a:r>
                      <a:r>
                        <a:rPr lang="en-GB" sz="700" b="1" baseline="0" dirty="0">
                          <a:solidFill>
                            <a:schemeClr val="tx1"/>
                          </a:solidFill>
                          <a:effectLst/>
                          <a:latin typeface="+mn-lt"/>
                          <a:ea typeface="Calibri" panose="020F0502020204030204" pitchFamily="34" charset="0"/>
                          <a:cs typeface="Amatic SC" panose="00000500000000000000" pitchFamily="2" charset="-79"/>
                        </a:rPr>
                        <a:t> – Costa Rica </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dk1"/>
                          </a:solidFill>
                          <a:effectLst/>
                          <a:latin typeface="+mn-lt"/>
                          <a:ea typeface="+mn-ea"/>
                          <a:cs typeface="+mn-cs"/>
                        </a:rPr>
                        <a:t>Recognise some similarities and differences between life in this country and life in other countries</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dk1"/>
                          </a:solidFill>
                          <a:effectLst/>
                          <a:latin typeface="+mn-lt"/>
                          <a:ea typeface="+mn-ea"/>
                          <a:cs typeface="+mn-cs"/>
                        </a:rPr>
                        <a:t>Recognise some environments that are different to the one in which they live</a:t>
                      </a:r>
                    </a:p>
                    <a:p>
                      <a:pPr marL="171450" indent="-171450">
                        <a:lnSpc>
                          <a:spcPct val="100000"/>
                        </a:lnSpc>
                        <a:spcBef>
                          <a:spcPts val="0"/>
                        </a:spcBef>
                        <a:spcAft>
                          <a:spcPts val="0"/>
                        </a:spcAft>
                        <a:buFont typeface="Courier New" panose="02070309020205020404" pitchFamily="49" charset="0"/>
                        <a:buChar char="o"/>
                      </a:pPr>
                      <a:r>
                        <a:rPr lang="en-GB" sz="700" b="0" i="0" kern="1200" dirty="0">
                          <a:solidFill>
                            <a:schemeClr val="dk1"/>
                          </a:solidFill>
                          <a:effectLst/>
                          <a:latin typeface="+mn-lt"/>
                          <a:ea typeface="+mn-ea"/>
                          <a:cs typeface="+mn-cs"/>
                        </a:rPr>
                        <a:t>Explain some similarities and differences between life in this country and life in other countries, drawing on knowledge from stories, non-fiction texts and (when appropriate) maps</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700" b="0" i="0" kern="1200" dirty="0">
                          <a:solidFill>
                            <a:schemeClr val="dk1"/>
                          </a:solidFill>
                          <a:effectLst/>
                          <a:latin typeface="+mn-lt"/>
                          <a:ea typeface="+mn-ea"/>
                          <a:cs typeface="+mn-cs"/>
                        </a:rPr>
                        <a:t>Know some similarities and differences between the natural world around them and contrasting environments, drawing on their experiences and what has been read in class</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700" dirty="0"/>
                        <a:t>Children will have opportunity to develop their emerging moral and cultural awareness.</a:t>
                      </a:r>
                      <a:endParaRPr lang="en-US" sz="700" b="1" dirty="0">
                        <a:latin typeface="Amatic SC" panose="00000500000000000000" pitchFamily="2" charset="-79"/>
                        <a:cs typeface="Amatic SC" panose="00000500000000000000" pitchFamily="2" charset="-79"/>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GB" sz="700" b="0" i="0" kern="1200" dirty="0">
                        <a:solidFill>
                          <a:schemeClr val="dk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GB" sz="700" b="0" dirty="0">
                        <a:solidFill>
                          <a:schemeClr val="tx1"/>
                        </a:solidFill>
                        <a:effectLst/>
                        <a:latin typeface="+mn-lt"/>
                        <a:ea typeface="Calibri" panose="020F0502020204030204" pitchFamily="34" charset="0"/>
                        <a:cs typeface="Amatic SC" panose="00000500000000000000" pitchFamily="2" charset="-79"/>
                      </a:endParaRPr>
                    </a:p>
                    <a:p>
                      <a:pPr marL="171450" indent="-171450">
                        <a:lnSpc>
                          <a:spcPct val="100000"/>
                        </a:lnSpc>
                        <a:spcBef>
                          <a:spcPts val="0"/>
                        </a:spcBef>
                        <a:spcAft>
                          <a:spcPts val="0"/>
                        </a:spcAft>
                        <a:buFont typeface="Courier New" panose="02070309020205020404" pitchFamily="49" charset="0"/>
                        <a:buChar char="o"/>
                      </a:pPr>
                      <a:endParaRPr lang="en-GB" sz="700" b="1" dirty="0">
                        <a:solidFill>
                          <a:schemeClr val="tx1"/>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bl>
          </a:graphicData>
        </a:graphic>
      </p:graphicFrame>
      <p:sp>
        <p:nvSpPr>
          <p:cNvPr id="2" name="Footer Placeholder 1"/>
          <p:cNvSpPr>
            <a:spLocks noGrp="1"/>
          </p:cNvSpPr>
          <p:nvPr>
            <p:ph type="ftr" sz="quarter" idx="11"/>
          </p:nvPr>
        </p:nvSpPr>
        <p:spPr>
          <a:xfrm>
            <a:off x="4038600" y="6213475"/>
            <a:ext cx="4114800" cy="365125"/>
          </a:xfrm>
        </p:spPr>
        <p:txBody>
          <a:bodyPr/>
          <a:lstStyle/>
          <a:p>
            <a:endParaRPr lang="en-GB" dirty="0">
              <a:solidFill>
                <a:srgbClr val="002060"/>
              </a:solidFill>
            </a:endParaRPr>
          </a:p>
        </p:txBody>
      </p:sp>
    </p:spTree>
    <p:extLst>
      <p:ext uri="{BB962C8B-B14F-4D97-AF65-F5344CB8AC3E}">
        <p14:creationId xmlns:p14="http://schemas.microsoft.com/office/powerpoint/2010/main" val="2315999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1437191618"/>
              </p:ext>
            </p:extLst>
          </p:nvPr>
        </p:nvGraphicFramePr>
        <p:xfrm>
          <a:off x="366318" y="524472"/>
          <a:ext cx="11459364" cy="5564442"/>
        </p:xfrm>
        <a:graphic>
          <a:graphicData uri="http://schemas.openxmlformats.org/drawingml/2006/table">
            <a:tbl>
              <a:tblPr firstRow="1" bandRow="1">
                <a:tableStyleId>{5C22544A-7EE6-4342-B048-85BDC9FD1C3A}</a:tableStyleId>
              </a:tblPr>
              <a:tblGrid>
                <a:gridCol w="1637052">
                  <a:extLst>
                    <a:ext uri="{9D8B030D-6E8A-4147-A177-3AD203B41FA5}">
                      <a16:colId xmlns:a16="http://schemas.microsoft.com/office/drawing/2014/main" val="385991600"/>
                    </a:ext>
                  </a:extLst>
                </a:gridCol>
                <a:gridCol w="1637052">
                  <a:extLst>
                    <a:ext uri="{9D8B030D-6E8A-4147-A177-3AD203B41FA5}">
                      <a16:colId xmlns:a16="http://schemas.microsoft.com/office/drawing/2014/main" val="2865123548"/>
                    </a:ext>
                  </a:extLst>
                </a:gridCol>
                <a:gridCol w="1637052">
                  <a:extLst>
                    <a:ext uri="{9D8B030D-6E8A-4147-A177-3AD203B41FA5}">
                      <a16:colId xmlns:a16="http://schemas.microsoft.com/office/drawing/2014/main" val="872926247"/>
                    </a:ext>
                  </a:extLst>
                </a:gridCol>
                <a:gridCol w="1637052">
                  <a:extLst>
                    <a:ext uri="{9D8B030D-6E8A-4147-A177-3AD203B41FA5}">
                      <a16:colId xmlns:a16="http://schemas.microsoft.com/office/drawing/2014/main" val="1315738151"/>
                    </a:ext>
                  </a:extLst>
                </a:gridCol>
                <a:gridCol w="1637052">
                  <a:extLst>
                    <a:ext uri="{9D8B030D-6E8A-4147-A177-3AD203B41FA5}">
                      <a16:colId xmlns:a16="http://schemas.microsoft.com/office/drawing/2014/main" val="2709165749"/>
                    </a:ext>
                  </a:extLst>
                </a:gridCol>
                <a:gridCol w="1637052">
                  <a:extLst>
                    <a:ext uri="{9D8B030D-6E8A-4147-A177-3AD203B41FA5}">
                      <a16:colId xmlns:a16="http://schemas.microsoft.com/office/drawing/2014/main" val="2335150482"/>
                    </a:ext>
                  </a:extLst>
                </a:gridCol>
                <a:gridCol w="1637052">
                  <a:extLst>
                    <a:ext uri="{9D8B030D-6E8A-4147-A177-3AD203B41FA5}">
                      <a16:colId xmlns:a16="http://schemas.microsoft.com/office/drawing/2014/main" val="4046203905"/>
                    </a:ext>
                  </a:extLst>
                </a:gridCol>
              </a:tblGrid>
              <a:tr h="540848">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Autumn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schemeClr val="bg1">
                              <a:lumMod val="50000"/>
                            </a:schemeClr>
                          </a:solidFill>
                          <a:latin typeface="Amatic SC" panose="00000500000000000000" pitchFamily="2" charset="-79"/>
                          <a:cs typeface="Amatic SC" panose="00000500000000000000" pitchFamily="2" charset="-79"/>
                        </a:rPr>
                        <a:t>Autumn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22123">
                <a:tc>
                  <a:txBody>
                    <a:bodyPr/>
                    <a:lstStyle/>
                    <a:p>
                      <a:pPr algn="ctr"/>
                      <a:r>
                        <a:rPr lang="en-US" sz="2000" b="0" dirty="0">
                          <a:latin typeface="Amatic SC" panose="00000500000000000000" pitchFamily="2" charset="-79"/>
                          <a:cs typeface="Amatic SC" panose="00000500000000000000" pitchFamily="2" charset="-79"/>
                        </a:rPr>
                        <a:t>General Themes </a:t>
                      </a:r>
                      <a:endParaRPr lang="en-GB" sz="2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Seasons 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Amatic SC" charset="-79"/>
                        </a:rPr>
                        <a:t>Traditional Tales </a:t>
                      </a:r>
                      <a:endParaRPr lang="en-GB" sz="1200" kern="1200" baseline="0" dirty="0">
                        <a:solidFill>
                          <a:schemeClr val="dk1"/>
                        </a:solidFill>
                        <a:latin typeface="+mn-lt"/>
                        <a:ea typeface="+mn-ea"/>
                        <a:cs typeface="Amatic SC" charset="-79"/>
                      </a:endParaRPr>
                    </a:p>
                    <a:p>
                      <a:pPr algn="ct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mn-cs"/>
                        </a:rPr>
                        <a:t>New Life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charset="-79"/>
                        </a:rPr>
                        <a:t>People Who help us  </a:t>
                      </a: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422123">
                <a:tc rowSpan="2">
                  <a:txBody>
                    <a:bodyPr/>
                    <a:lstStyle/>
                    <a:p>
                      <a:pPr algn="ctr"/>
                      <a:r>
                        <a:rPr lang="en-US" sz="2400" b="1" dirty="0">
                          <a:latin typeface="Amatic SC" panose="00000500000000000000" pitchFamily="2" charset="-79"/>
                          <a:cs typeface="Amatic SC" panose="00000500000000000000" pitchFamily="2" charset="-79"/>
                        </a:rPr>
                        <a:t>Expressive Arts and Design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dirty="0">
                        <a:solidFill>
                          <a:schemeClr val="tx1"/>
                        </a:solidFill>
                        <a:latin typeface="+mn-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i="1" dirty="0">
                          <a:solidFill>
                            <a:schemeClr val="tx1"/>
                          </a:solidFill>
                          <a:latin typeface="+mn-lt"/>
                        </a:rPr>
                        <a:t>Painting, 3D modelling, messy play, collage, cutting, drama, role play, threading, moving to music, clay sculptures, following music patterns with instruments, singing songs linked to topics, making instruments, percussion.</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i="1" dirty="0">
                        <a:solidFill>
                          <a:schemeClr val="tx1"/>
                        </a:solidFill>
                        <a:latin typeface="+mn-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i="1" dirty="0"/>
                        <a:t>Children to produce a piece of art work each half term - lots of  links to Fine Motor Skills. Children to explain their work to others. Children will have opportunities to learn and perform songs, nursery rhymes and poetry linked to their work / interests and passions. </a:t>
                      </a:r>
                      <a:endParaRPr lang="en-GB" sz="800" b="0" i="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6">
                  <a:txBody>
                    <a:bodyPr/>
                    <a:lstStyle/>
                    <a:p>
                      <a:pPr algn="l"/>
                      <a:r>
                        <a:rPr lang="en-US" sz="800" b="0" dirty="0"/>
                        <a:t>The development of children’s artistic and cultural awareness supports their imagination and creativity. It is important that children have regular opportunities to engage with the arts, enabling them to explore and play with a wide range of media and materials. The quality and variety of what children see, hear and participate in is crucial for developing their understanding, self-expression, vocabulary and ability to communicate through the arts. The frequency, repetition and depth of their experiences are fundamental to their progress in interpreting and appreciating what they hear, respond to and observe.</a:t>
                      </a:r>
                    </a:p>
                    <a:p>
                      <a:pPr algn="l"/>
                      <a:r>
                        <a:rPr lang="en-US" sz="800" b="0" dirty="0"/>
                        <a:t>Give children an insight into new musical worlds. Invite musicians in to play music to children and talk about it. Encourage children to listen attentively to music. Discuss changes and patterns as a piece of music develops. </a:t>
                      </a:r>
                      <a:endParaRPr lang="en-US" sz="8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049813326"/>
                  </a:ext>
                </a:extLst>
              </a:tr>
              <a:tr h="0">
                <a:tc vMerge="1">
                  <a:txBody>
                    <a:bodyPr/>
                    <a:lstStyle/>
                    <a:p>
                      <a:pPr algn="ctr"/>
                      <a:r>
                        <a:rPr lang="en-US" sz="2400" b="1" dirty="0">
                          <a:latin typeface="Amatic SC" panose="00000500000000000000" pitchFamily="2" charset="-79"/>
                          <a:cs typeface="Amatic SC" panose="00000500000000000000" pitchFamily="2" charset="-79"/>
                        </a:rPr>
                        <a:t>Expressive Arts and Design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dirty="0">
                        <a:solidFill>
                          <a:schemeClr val="tx1"/>
                        </a:solidFill>
                        <a:latin typeface="+mn-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i="1" dirty="0">
                          <a:solidFill>
                            <a:schemeClr val="tx1"/>
                          </a:solidFill>
                          <a:latin typeface="+mn-lt"/>
                        </a:rPr>
                        <a:t>Painting, 3D modelling, messy play, collage, cutting, drama, role play, threading, moving to music, clay sculptures, following music patterns with instruments, singing songs linked to topics, making instruments, percussion.</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i="1" dirty="0">
                        <a:solidFill>
                          <a:schemeClr val="tx1"/>
                        </a:solidFill>
                        <a:latin typeface="+mn-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i="1" dirty="0"/>
                        <a:t>Children to produce a piece of art work each half term to be displayed for ‘Celebration wall’ for school / parents  to show how drawings have developed  - lots of  links to Fine Motor Skills. Children to explain their work to others. Children will have opportunities to learn and perform songs, nursery rhymes and poetry linked to their work / interests and passions. </a:t>
                      </a:r>
                      <a:endParaRPr lang="en-GB" sz="800" b="0" i="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900" dirty="0">
                          <a:solidFill>
                            <a:schemeClr val="tx1"/>
                          </a:solidFill>
                        </a:rPr>
                        <a:t> </a:t>
                      </a:r>
                      <a:r>
                        <a:rPr lang="en-GB" sz="900" dirty="0">
                          <a:solidFill>
                            <a:srgbClr val="FF0000"/>
                          </a:solidFill>
                        </a:rPr>
                        <a:t>Join in with songs</a:t>
                      </a:r>
                      <a:r>
                        <a:rPr lang="en-GB" sz="900" dirty="0">
                          <a:solidFill>
                            <a:srgbClr val="00B050"/>
                          </a:solidFill>
                        </a:rPr>
                        <a:t>; beginning to mix colours</a:t>
                      </a:r>
                      <a:r>
                        <a:rPr lang="en-GB" sz="900" dirty="0">
                          <a:solidFill>
                            <a:schemeClr val="tx1"/>
                          </a:solidFill>
                        </a:rPr>
                        <a:t>, join in with role play games and use resources available for props</a:t>
                      </a:r>
                      <a:r>
                        <a:rPr lang="en-GB" sz="900" dirty="0">
                          <a:solidFill>
                            <a:srgbClr val="0070C0"/>
                          </a:solidFill>
                        </a:rPr>
                        <a:t>; build models using construction equipment.</a:t>
                      </a:r>
                    </a:p>
                    <a:p>
                      <a:pPr algn="ctr"/>
                      <a:r>
                        <a:rPr lang="en-US" sz="900" dirty="0">
                          <a:solidFill>
                            <a:srgbClr val="FF0000"/>
                          </a:solidFill>
                        </a:rPr>
                        <a:t>Sing call-and-response songs, so that children can echo phrases of songs you sing.</a:t>
                      </a:r>
                      <a:endParaRPr lang="en-GB" sz="900" dirty="0">
                        <a:solidFill>
                          <a:srgbClr val="FF0000"/>
                        </a:solidFill>
                      </a:endParaRPr>
                    </a:p>
                    <a:p>
                      <a:pPr algn="ctr"/>
                      <a:r>
                        <a:rPr lang="en-US" sz="900" dirty="0">
                          <a:solidFill>
                            <a:srgbClr val="00B050"/>
                          </a:solidFill>
                        </a:rPr>
                        <a:t>Self-portraits</a:t>
                      </a:r>
                      <a:r>
                        <a:rPr lang="en-US" sz="900" dirty="0"/>
                        <a:t>, </a:t>
                      </a:r>
                      <a:r>
                        <a:rPr lang="en-US" sz="900" dirty="0">
                          <a:solidFill>
                            <a:srgbClr val="0070C0"/>
                          </a:solidFill>
                        </a:rPr>
                        <a:t>junk modelling</a:t>
                      </a:r>
                      <a:r>
                        <a:rPr lang="en-US" sz="900" dirty="0"/>
                        <a:t>, take picture of children’s creations and record them explaining what they did.</a:t>
                      </a:r>
                    </a:p>
                    <a:p>
                      <a:pPr algn="ctr"/>
                      <a:r>
                        <a:rPr lang="en-US" sz="900" dirty="0"/>
                        <a:t>Provide opportunities to work together to develop and realise creative ideas. </a:t>
                      </a:r>
                    </a:p>
                    <a:p>
                      <a:pPr algn="ctr"/>
                      <a:endParaRPr lang="en-US" sz="900" dirty="0"/>
                    </a:p>
                    <a:p>
                      <a:pPr algn="ctr"/>
                      <a:r>
                        <a:rPr lang="en-GB" sz="900" dirty="0">
                          <a:solidFill>
                            <a:srgbClr val="FF0000"/>
                          </a:solidFill>
                        </a:rPr>
                        <a:t>Learn a traditional African song and dance and perform it / </a:t>
                      </a:r>
                      <a:r>
                        <a:rPr lang="en-US" sz="900" dirty="0">
                          <a:solidFill>
                            <a:srgbClr val="FF0000"/>
                          </a:solidFill>
                        </a:rPr>
                        <a:t>Encourage children to create their own music. </a:t>
                      </a:r>
                      <a:endParaRPr lang="en-GB" sz="900" dirty="0">
                        <a:solidFill>
                          <a:srgbClr val="FF0000"/>
                        </a:solidFill>
                      </a:endParaRPr>
                    </a:p>
                    <a:p>
                      <a:pPr algn="ctr"/>
                      <a:r>
                        <a:rPr lang="en-US" sz="900" dirty="0"/>
                        <a:t> </a:t>
                      </a:r>
                    </a:p>
                    <a:p>
                      <a:pPr algn="ctr"/>
                      <a:endParaRPr lang="en-US" sz="900" dirty="0"/>
                    </a:p>
                    <a:p>
                      <a:pPr marL="0" marR="0" indent="0" algn="ctr" defTabSz="914400" rtl="0" eaLnBrk="1" fontAlgn="auto" latinLnBrk="0" hangingPunct="1">
                        <a:lnSpc>
                          <a:spcPct val="100000"/>
                        </a:lnSpc>
                        <a:spcBef>
                          <a:spcPts val="0"/>
                        </a:spcBef>
                        <a:spcAft>
                          <a:spcPts val="0"/>
                        </a:spcAft>
                        <a:buClrTx/>
                        <a:buSzTx/>
                        <a:buFontTx/>
                        <a:buNone/>
                        <a:tabLst/>
                        <a:defRPr/>
                      </a:pPr>
                      <a:r>
                        <a:rPr lang="en-GB" sz="900" b="1" kern="1200" baseline="0" dirty="0">
                          <a:solidFill>
                            <a:srgbClr val="00B050"/>
                          </a:solidFill>
                          <a:latin typeface="+mn-lt"/>
                          <a:ea typeface="+mn-ea"/>
                          <a:cs typeface="+mn-cs"/>
                        </a:rPr>
                        <a:t>Spirals – Drawing and Mix Media. </a:t>
                      </a:r>
                    </a:p>
                    <a:p>
                      <a:pPr marL="0" marR="0" indent="0" algn="ctr" defTabSz="914400" rtl="0" eaLnBrk="1" fontAlgn="auto" latinLnBrk="0" hangingPunct="1">
                        <a:lnSpc>
                          <a:spcPct val="100000"/>
                        </a:lnSpc>
                        <a:spcBef>
                          <a:spcPts val="0"/>
                        </a:spcBef>
                        <a:spcAft>
                          <a:spcPts val="0"/>
                        </a:spcAft>
                        <a:buClrTx/>
                        <a:buSzTx/>
                        <a:buFontTx/>
                        <a:buNone/>
                        <a:tabLst/>
                        <a:defRPr/>
                      </a:pPr>
                      <a:r>
                        <a:rPr lang="en-GB" sz="900" b="1" kern="1200" baseline="0" dirty="0" err="1">
                          <a:solidFill>
                            <a:srgbClr val="FF0000"/>
                          </a:solidFill>
                          <a:latin typeface="+mn-lt"/>
                          <a:ea typeface="+mn-ea"/>
                          <a:cs typeface="+mn-cs"/>
                        </a:rPr>
                        <a:t>Charanga</a:t>
                      </a:r>
                      <a:r>
                        <a:rPr lang="en-GB" sz="900" b="1" kern="1200" baseline="0" dirty="0">
                          <a:solidFill>
                            <a:srgbClr val="FF0000"/>
                          </a:solidFill>
                          <a:latin typeface="+mn-lt"/>
                          <a:ea typeface="+mn-ea"/>
                          <a:cs typeface="+mn-cs"/>
                        </a:rPr>
                        <a:t> - Me</a:t>
                      </a:r>
                      <a:r>
                        <a:rPr lang="en-GB" sz="1800" b="1" kern="1200" baseline="0" dirty="0">
                          <a:solidFill>
                            <a:schemeClr val="dk1"/>
                          </a:solidFill>
                          <a:latin typeface="+mn-lt"/>
                          <a:ea typeface="+mn-ea"/>
                          <a:cs typeface="+mn-cs"/>
                        </a:rPr>
                        <a:t>	</a:t>
                      </a:r>
                    </a:p>
                    <a:p>
                      <a:pPr algn="ctr"/>
                      <a:endParaRPr lang="en-US" sz="900"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lnSpc>
                          <a:spcPct val="107000"/>
                        </a:lnSpc>
                        <a:spcAft>
                          <a:spcPts val="800"/>
                        </a:spcAft>
                      </a:pPr>
                      <a:r>
                        <a:rPr lang="en-GB" sz="900" dirty="0">
                          <a:solidFill>
                            <a:srgbClr val="FF0000"/>
                          </a:solidFill>
                        </a:rPr>
                        <a:t>Listen to music and make their own dances in response.</a:t>
                      </a:r>
                    </a:p>
                    <a:p>
                      <a:pPr algn="ctr">
                        <a:lnSpc>
                          <a:spcPct val="107000"/>
                        </a:lnSpc>
                        <a:spcAft>
                          <a:spcPts val="800"/>
                        </a:spcAft>
                      </a:pPr>
                      <a:r>
                        <a:rPr lang="en-US" sz="900" dirty="0">
                          <a:solidFill>
                            <a:srgbClr val="00B050"/>
                          </a:solidFill>
                        </a:rPr>
                        <a:t>Firework pictures</a:t>
                      </a:r>
                      <a:r>
                        <a:rPr lang="en-US" sz="900" dirty="0"/>
                        <a:t>, </a:t>
                      </a:r>
                      <a:r>
                        <a:rPr lang="en-US" sz="900" dirty="0">
                          <a:solidFill>
                            <a:srgbClr val="0070C0"/>
                          </a:solidFill>
                        </a:rPr>
                        <a:t>Christmas decorations,</a:t>
                      </a:r>
                      <a:r>
                        <a:rPr lang="en-US" sz="900" dirty="0"/>
                        <a:t> </a:t>
                      </a:r>
                      <a:r>
                        <a:rPr lang="en-US" sz="900" dirty="0">
                          <a:solidFill>
                            <a:srgbClr val="00B050"/>
                          </a:solidFill>
                        </a:rPr>
                        <a:t>Christmas cards</a:t>
                      </a:r>
                      <a:r>
                        <a:rPr lang="en-US" sz="900" dirty="0"/>
                        <a:t>, Divas, </a:t>
                      </a:r>
                      <a:r>
                        <a:rPr lang="en-US" sz="900" dirty="0">
                          <a:solidFill>
                            <a:srgbClr val="FF0000"/>
                          </a:solidFill>
                        </a:rPr>
                        <a:t>Christmas songs/poems</a:t>
                      </a:r>
                      <a:endParaRPr lang="en-GB" sz="900" dirty="0">
                        <a:solidFill>
                          <a:srgbClr val="FF0000"/>
                        </a:solidFill>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900" dirty="0"/>
                        <a:t>Role Play Party’s and Celebrations Role Play of The Nativity</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900" dirty="0">
                          <a:solidFill>
                            <a:srgbClr val="FF0000"/>
                          </a:solidFill>
                        </a:rPr>
                        <a:t>Julia Donaldson songs Exploring sounds and how they can be changed, tapping out of simple rhythms. </a:t>
                      </a:r>
                    </a:p>
                    <a:p>
                      <a:pPr algn="ctr"/>
                      <a:endParaRPr lang="en-US" sz="900" dirty="0">
                        <a:solidFill>
                          <a:schemeClr val="tx1"/>
                        </a:solidFill>
                      </a:endParaRPr>
                    </a:p>
                    <a:p>
                      <a:pPr algn="ctr"/>
                      <a:r>
                        <a:rPr lang="en-US" sz="900" dirty="0"/>
                        <a:t>Exploration of other countries – dressing up in different costumes.</a:t>
                      </a:r>
                    </a:p>
                    <a:p>
                      <a:pPr marL="0" marR="0" lvl="0" indent="0" algn="ctr" defTabSz="914400" rtl="0" eaLnBrk="1" fontAlgn="auto" latinLnBrk="0" hangingPunct="1">
                        <a:lnSpc>
                          <a:spcPct val="107000"/>
                        </a:lnSpc>
                        <a:spcBef>
                          <a:spcPts val="0"/>
                        </a:spcBef>
                        <a:spcAft>
                          <a:spcPts val="800"/>
                        </a:spcAft>
                        <a:buClrTx/>
                        <a:buSzTx/>
                        <a:buFontTx/>
                        <a:buNone/>
                        <a:tabLst/>
                        <a:defRPr/>
                      </a:pPr>
                      <a:endParaRPr lang="en-US" sz="900" dirty="0"/>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b="1" kern="1200" baseline="0" dirty="0">
                          <a:solidFill>
                            <a:srgbClr val="0070C0"/>
                          </a:solidFill>
                          <a:latin typeface="+mn-lt"/>
                          <a:ea typeface="+mn-ea"/>
                          <a:cs typeface="+mn-cs"/>
                        </a:rPr>
                        <a:t>Mechanisms  - leavers and </a:t>
                      </a:r>
                      <a:r>
                        <a:rPr lang="en-GB" sz="900" b="1" kern="1200" baseline="0" dirty="0" err="1">
                          <a:solidFill>
                            <a:srgbClr val="0070C0"/>
                          </a:solidFill>
                          <a:latin typeface="+mn-lt"/>
                          <a:ea typeface="+mn-ea"/>
                          <a:cs typeface="+mn-cs"/>
                        </a:rPr>
                        <a:t>pullies</a:t>
                      </a:r>
                      <a:r>
                        <a:rPr lang="en-GB" sz="900" b="1" kern="1200" baseline="0" dirty="0">
                          <a:solidFill>
                            <a:schemeClr val="dk1"/>
                          </a:solidFill>
                          <a:latin typeface="+mn-lt"/>
                          <a:ea typeface="+mn-ea"/>
                          <a:cs typeface="+mn-cs"/>
                        </a:rPr>
                        <a:t>	</a:t>
                      </a:r>
                    </a:p>
                    <a:p>
                      <a:pPr marL="0" marR="0" lvl="0" indent="0" algn="ctr" defTabSz="914400" rtl="0" eaLnBrk="1" fontAlgn="auto" latinLnBrk="0" hangingPunct="1">
                        <a:lnSpc>
                          <a:spcPct val="107000"/>
                        </a:lnSpc>
                        <a:spcBef>
                          <a:spcPts val="0"/>
                        </a:spcBef>
                        <a:spcAft>
                          <a:spcPts val="800"/>
                        </a:spcAft>
                        <a:buClrTx/>
                        <a:buSzTx/>
                        <a:buFontTx/>
                        <a:buNone/>
                        <a:tabLst/>
                        <a:defRPr/>
                      </a:pPr>
                      <a:endParaRPr lang="en-US" sz="900" dirty="0"/>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b="1" kern="1200" baseline="0" dirty="0" err="1">
                          <a:solidFill>
                            <a:srgbClr val="FF0000"/>
                          </a:solidFill>
                          <a:latin typeface="+mn-lt"/>
                          <a:ea typeface="+mn-ea"/>
                          <a:cs typeface="+mn-cs"/>
                        </a:rPr>
                        <a:t>Charanga</a:t>
                      </a:r>
                      <a:r>
                        <a:rPr lang="en-GB" sz="900" b="1" kern="1200" baseline="0" dirty="0">
                          <a:solidFill>
                            <a:srgbClr val="FF0000"/>
                          </a:solidFill>
                          <a:latin typeface="+mn-lt"/>
                          <a:ea typeface="+mn-ea"/>
                          <a:cs typeface="+mn-cs"/>
                        </a:rPr>
                        <a:t> – My Stories</a:t>
                      </a:r>
                      <a:r>
                        <a:rPr lang="en-GB" sz="900" b="1" kern="1200" baseline="0" dirty="0">
                          <a:solidFill>
                            <a:schemeClr val="dk1"/>
                          </a:solidFill>
                          <a:latin typeface="+mn-lt"/>
                          <a:ea typeface="+mn-ea"/>
                          <a:cs typeface="+mn-cs"/>
                        </a:rPr>
                        <a:t> </a:t>
                      </a:r>
                      <a:r>
                        <a:rPr lang="en-US" sz="900" dirty="0"/>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900" dirty="0"/>
                        <a:t>Making lanterns,</a:t>
                      </a:r>
                      <a:r>
                        <a:rPr lang="en-US" sz="900" dirty="0">
                          <a:solidFill>
                            <a:srgbClr val="00B050"/>
                          </a:solidFill>
                        </a:rPr>
                        <a:t> Chinese writing, </a:t>
                      </a:r>
                      <a:r>
                        <a:rPr lang="en-US" sz="900" dirty="0"/>
                        <a:t>puppet making, </a:t>
                      </a:r>
                      <a:r>
                        <a:rPr lang="en-US" sz="900" dirty="0">
                          <a:solidFill>
                            <a:srgbClr val="FF0000"/>
                          </a:solidFill>
                        </a:rPr>
                        <a:t>Chinese music and composition</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900" dirty="0">
                        <a:solidFill>
                          <a:srgbClr val="0070C0"/>
                        </a:solidFill>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sz="900" dirty="0">
                          <a:solidFill>
                            <a:srgbClr val="0070C0"/>
                          </a:solidFill>
                        </a:rPr>
                        <a:t>Use different textures and materials to make houses for the three little pigs and bridges for the Three Billy Goats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GB" sz="900" dirty="0">
                        <a:solidFill>
                          <a:schemeClr val="tx1"/>
                        </a:solidFill>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sz="900" dirty="0">
                          <a:solidFill>
                            <a:schemeClr val="tx1"/>
                          </a:solidFill>
                        </a:rPr>
                        <a:t> </a:t>
                      </a:r>
                      <a:r>
                        <a:rPr lang="en-US" sz="900" dirty="0"/>
                        <a:t>The use of </a:t>
                      </a:r>
                      <a:r>
                        <a:rPr lang="en-US" sz="900" dirty="0">
                          <a:solidFill>
                            <a:srgbClr val="00B050"/>
                          </a:solidFill>
                        </a:rPr>
                        <a:t>story maps, </a:t>
                      </a:r>
                      <a:r>
                        <a:rPr lang="en-US" sz="900" dirty="0"/>
                        <a:t>props, puppets &amp; story bags will encourage children to retell, invent and adapt stories.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GB" sz="900" dirty="0">
                        <a:solidFill>
                          <a:schemeClr val="tx1"/>
                        </a:solidFill>
                      </a:endParaRPr>
                    </a:p>
                    <a:p>
                      <a:pPr marL="0" marR="0" lvl="0" indent="0" algn="ctr" defTabSz="914400" rtl="0" eaLnBrk="1" fontAlgn="auto" latinLnBrk="0" hangingPunct="1">
                        <a:lnSpc>
                          <a:spcPct val="107000"/>
                        </a:lnSpc>
                        <a:spcBef>
                          <a:spcPts val="0"/>
                        </a:spcBef>
                        <a:spcAft>
                          <a:spcPts val="0"/>
                        </a:spcAft>
                        <a:buClrTx/>
                        <a:buSzTx/>
                        <a:buFontTx/>
                        <a:buNone/>
                        <a:tabLst/>
                        <a:defRPr/>
                      </a:pPr>
                      <a:endParaRPr lang="en-GB" sz="900" dirty="0">
                        <a:solidFill>
                          <a:schemeClr val="tx1"/>
                        </a:solidFill>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sz="900" b="1" kern="1200" baseline="0" dirty="0">
                          <a:solidFill>
                            <a:srgbClr val="0070C0"/>
                          </a:solidFill>
                          <a:latin typeface="+mn-lt"/>
                          <a:ea typeface="+mn-ea"/>
                          <a:cs typeface="+mn-cs"/>
                        </a:rPr>
                        <a:t>Junk Modelling – Houses (The Three Little Pigs) </a:t>
                      </a:r>
                      <a:r>
                        <a:rPr lang="en-GB" sz="900" b="1" kern="1200" baseline="0" dirty="0">
                          <a:solidFill>
                            <a:schemeClr val="dk1"/>
                          </a:solidFill>
                          <a:latin typeface="+mn-lt"/>
                          <a:ea typeface="+mn-ea"/>
                          <a:cs typeface="+mn-cs"/>
                        </a:rPr>
                        <a:t>	</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GB" sz="900" b="1" kern="1200" baseline="0" dirty="0">
                        <a:solidFill>
                          <a:schemeClr val="dk1"/>
                        </a:solidFill>
                        <a:latin typeface="+mn-lt"/>
                        <a:ea typeface="+mn-ea"/>
                        <a:cs typeface="+mn-cs"/>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sz="900" b="1" kern="1200" baseline="0" dirty="0">
                          <a:solidFill>
                            <a:srgbClr val="00B050"/>
                          </a:solidFill>
                          <a:latin typeface="+mn-lt"/>
                          <a:ea typeface="+mn-ea"/>
                          <a:cs typeface="+mn-cs"/>
                        </a:rPr>
                        <a:t>Eric Carle – Collage </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GB" sz="900" b="1" kern="1200" baseline="0" dirty="0">
                        <a:solidFill>
                          <a:schemeClr val="dk1"/>
                        </a:solidFill>
                        <a:latin typeface="+mn-lt"/>
                        <a:ea typeface="+mn-ea"/>
                        <a:cs typeface="+mn-cs"/>
                      </a:endParaRPr>
                    </a:p>
                    <a:p>
                      <a:pPr marL="0" marR="0" lvl="0" indent="0" algn="ctr" defTabSz="914400" rtl="0" eaLnBrk="1" fontAlgn="auto" latinLnBrk="0" hangingPunct="1">
                        <a:lnSpc>
                          <a:spcPct val="107000"/>
                        </a:lnSpc>
                        <a:spcBef>
                          <a:spcPts val="0"/>
                        </a:spcBef>
                        <a:spcAft>
                          <a:spcPts val="0"/>
                        </a:spcAft>
                        <a:buClrTx/>
                        <a:buSzTx/>
                        <a:buFontTx/>
                        <a:buNone/>
                        <a:tabLst/>
                        <a:defRPr/>
                      </a:pPr>
                      <a:endParaRPr lang="en-GB" sz="900" b="1" kern="1200" baseline="0" dirty="0">
                        <a:solidFill>
                          <a:schemeClr val="dk1"/>
                        </a:solidFill>
                        <a:latin typeface="+mn-lt"/>
                        <a:ea typeface="+mn-ea"/>
                        <a:cs typeface="+mn-cs"/>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sz="900" b="1" kern="1200" baseline="0" dirty="0" err="1">
                          <a:solidFill>
                            <a:srgbClr val="FF0000"/>
                          </a:solidFill>
                          <a:latin typeface="+mn-lt"/>
                          <a:ea typeface="+mn-ea"/>
                          <a:cs typeface="+mn-cs"/>
                        </a:rPr>
                        <a:t>Charanga</a:t>
                      </a:r>
                      <a:r>
                        <a:rPr lang="en-GB" sz="900" b="1" kern="1200" baseline="0" dirty="0">
                          <a:solidFill>
                            <a:srgbClr val="FF0000"/>
                          </a:solidFill>
                          <a:latin typeface="+mn-lt"/>
                          <a:ea typeface="+mn-ea"/>
                          <a:cs typeface="+mn-cs"/>
                        </a:rPr>
                        <a:t> - Everyone</a:t>
                      </a:r>
                      <a:endParaRPr lang="en-GB" sz="900" b="1" kern="1200" baseline="0" dirty="0">
                        <a:solidFill>
                          <a:schemeClr val="dk1"/>
                        </a:solidFill>
                        <a:latin typeface="+mn-lt"/>
                        <a:ea typeface="+mn-ea"/>
                        <a:cs typeface="+mn-cs"/>
                      </a:endParaRPr>
                    </a:p>
                    <a:p>
                      <a:pPr marL="0" marR="0" lvl="0" indent="0" algn="ctr" defTabSz="914400" rtl="0" eaLnBrk="1" fontAlgn="auto" latinLnBrk="0" hangingPunct="1">
                        <a:lnSpc>
                          <a:spcPct val="107000"/>
                        </a:lnSpc>
                        <a:spcBef>
                          <a:spcPts val="0"/>
                        </a:spcBef>
                        <a:spcAft>
                          <a:spcPts val="0"/>
                        </a:spcAft>
                        <a:buClrTx/>
                        <a:buSzTx/>
                        <a:buFontTx/>
                        <a:buNone/>
                        <a:tabLst/>
                        <a:defRPr/>
                      </a:pPr>
                      <a:endParaRPr lang="en-GB" sz="900" dirty="0">
                        <a:solidFill>
                          <a:schemeClr val="tx1"/>
                        </a:solidFil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900" dirty="0">
                          <a:solidFill>
                            <a:srgbClr val="00B050"/>
                          </a:solidFill>
                        </a:rPr>
                        <a:t>symmetrical butterflies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dirty="0">
                          <a:solidFill>
                            <a:srgbClr val="0070C0"/>
                          </a:solidFill>
                        </a:rPr>
                        <a:t>Children will be encouraged to select the tools and techniques they need to assemble materials that they are using </a:t>
                      </a:r>
                      <a:r>
                        <a:rPr lang="en-GB" sz="900" dirty="0" err="1">
                          <a:solidFill>
                            <a:srgbClr val="0070C0"/>
                          </a:solidFill>
                        </a:rPr>
                        <a:t>e.g</a:t>
                      </a:r>
                      <a:r>
                        <a:rPr lang="en-GB" sz="900" dirty="0">
                          <a:solidFill>
                            <a:srgbClr val="0070C0"/>
                          </a:solidFill>
                        </a:rPr>
                        <a:t> creating animal masks</a:t>
                      </a:r>
                      <a:r>
                        <a:rPr lang="en-GB" sz="900" dirty="0">
                          <a:solidFill>
                            <a:schemeClr val="tx1"/>
                          </a:solidFill>
                        </a:rPr>
                        <a:t>.</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dirty="0">
                          <a:solidFill>
                            <a:srgbClr val="0070C0"/>
                          </a:solidFill>
                        </a:rPr>
                        <a:t>Children will explore ways to protect the growing of plants by designing scarecrows</a:t>
                      </a:r>
                      <a:r>
                        <a:rPr lang="en-GB" sz="900" dirty="0">
                          <a:solidFill>
                            <a:schemeClr val="tx1"/>
                          </a:solidFill>
                        </a:rPr>
                        <a:t>.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900" dirty="0">
                          <a:solidFill>
                            <a:srgbClr val="0070C0"/>
                          </a:solidFill>
                        </a:rPr>
                        <a:t>Mother’s Day crafts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900" dirty="0">
                          <a:solidFill>
                            <a:srgbClr val="0070C0"/>
                          </a:solidFill>
                        </a:rPr>
                        <a:t> Easter crafts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900" dirty="0"/>
                        <a:t>Provide a wide range of props for play which encourage imagination.</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dirty="0">
                          <a:solidFill>
                            <a:srgbClr val="FF0000"/>
                          </a:solidFill>
                        </a:rPr>
                        <a:t>Listen to music and make their own dances representing</a:t>
                      </a:r>
                      <a:r>
                        <a:rPr lang="en-GB" sz="900" baseline="0" dirty="0">
                          <a:solidFill>
                            <a:srgbClr val="FF0000"/>
                          </a:solidFill>
                        </a:rPr>
                        <a:t> growing and changing. </a:t>
                      </a:r>
                      <a:endParaRPr lang="en-US" sz="900" dirty="0"/>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b="1" kern="1200" baseline="0" dirty="0">
                          <a:solidFill>
                            <a:srgbClr val="0070C0"/>
                          </a:solidFill>
                          <a:latin typeface="+mn-lt"/>
                          <a:ea typeface="+mn-ea"/>
                          <a:cs typeface="+mn-cs"/>
                        </a:rPr>
                        <a:t>Structures </a:t>
                      </a:r>
                      <a:endParaRPr lang="en-US" sz="900" dirty="0"/>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b="1" kern="1200" baseline="0" dirty="0" err="1">
                          <a:solidFill>
                            <a:srgbClr val="FF0000"/>
                          </a:solidFill>
                          <a:latin typeface="+mn-lt"/>
                          <a:ea typeface="+mn-ea"/>
                          <a:cs typeface="+mn-cs"/>
                        </a:rPr>
                        <a:t>Charanga</a:t>
                      </a:r>
                      <a:r>
                        <a:rPr lang="en-GB" sz="900" b="1" kern="1200" baseline="0" dirty="0">
                          <a:solidFill>
                            <a:srgbClr val="FF0000"/>
                          </a:solidFill>
                          <a:latin typeface="+mn-lt"/>
                          <a:ea typeface="+mn-ea"/>
                          <a:cs typeface="+mn-cs"/>
                        </a:rPr>
                        <a:t> – Our World </a:t>
                      </a:r>
                      <a:r>
                        <a:rPr lang="en-GB" sz="900" b="1" kern="1200" baseline="0" dirty="0">
                          <a:solidFill>
                            <a:schemeClr val="dk1"/>
                          </a:solidFill>
                          <a:latin typeface="+mn-lt"/>
                          <a:ea typeface="+mn-ea"/>
                          <a:cs typeface="+mn-cs"/>
                        </a:rPr>
                        <a:t>	</a:t>
                      </a:r>
                    </a:p>
                    <a:p>
                      <a:pPr marL="0" marR="0" lvl="0" indent="0" algn="ctr" defTabSz="914400" rtl="0" eaLnBrk="1" fontAlgn="auto" latinLnBrk="0" hangingPunct="1">
                        <a:lnSpc>
                          <a:spcPct val="107000"/>
                        </a:lnSpc>
                        <a:spcBef>
                          <a:spcPts val="0"/>
                        </a:spcBef>
                        <a:spcAft>
                          <a:spcPts val="800"/>
                        </a:spcAft>
                        <a:buClrTx/>
                        <a:buSzTx/>
                        <a:buFontTx/>
                        <a:buNone/>
                        <a:tabLst/>
                        <a:defRPr/>
                      </a:pPr>
                      <a:endParaRPr lang="en-GB" sz="900" dirty="0">
                        <a:solidFill>
                          <a:schemeClr val="tx1"/>
                        </a:solidFil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900" dirty="0">
                          <a:solidFill>
                            <a:schemeClr val="tx1"/>
                          </a:solidFill>
                        </a:rPr>
                        <a:t> </a:t>
                      </a:r>
                      <a:r>
                        <a:rPr lang="en-GB" sz="900" dirty="0">
                          <a:solidFill>
                            <a:srgbClr val="0070C0"/>
                          </a:solidFill>
                        </a:rPr>
                        <a:t> Design and make superhero </a:t>
                      </a:r>
                      <a:r>
                        <a:rPr lang="en-GB" sz="900" dirty="0" err="1">
                          <a:solidFill>
                            <a:srgbClr val="0070C0"/>
                          </a:solidFill>
                        </a:rPr>
                        <a:t>vegies</a:t>
                      </a:r>
                      <a:r>
                        <a:rPr lang="en-GB" sz="900" dirty="0">
                          <a:solidFill>
                            <a:srgbClr val="0070C0"/>
                          </a:solidFill>
                        </a:rPr>
                        <a:t>/fruits. Design and make them thinking about form and function. </a:t>
                      </a:r>
                    </a:p>
                    <a:p>
                      <a:pPr algn="ctr"/>
                      <a:endParaRPr lang="en-GB" sz="900" dirty="0">
                        <a:solidFill>
                          <a:schemeClr val="tx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GB" sz="900" dirty="0">
                          <a:solidFill>
                            <a:schemeClr val="tx1"/>
                          </a:solidFill>
                        </a:rPr>
                        <a:t>Make different textures</a:t>
                      </a:r>
                      <a:r>
                        <a:rPr lang="en-GB" sz="900" dirty="0">
                          <a:solidFill>
                            <a:srgbClr val="00B050"/>
                          </a:solidFill>
                        </a:rPr>
                        <a:t>; make  patterns using different colours</a:t>
                      </a:r>
                    </a:p>
                    <a:p>
                      <a:pPr algn="ctr"/>
                      <a:endParaRPr lang="en-GB" sz="900" dirty="0">
                        <a:solidFill>
                          <a:schemeClr val="tx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900" dirty="0">
                          <a:solidFill>
                            <a:srgbClr val="0070C0"/>
                          </a:solidFill>
                        </a:rPr>
                        <a:t>Superhero masks.</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900" dirty="0">
                        <a:solidFill>
                          <a:srgbClr val="0070C0"/>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GB" sz="900" dirty="0">
                          <a:solidFill>
                            <a:srgbClr val="0070C0"/>
                          </a:solidFill>
                        </a:rPr>
                        <a:t>Castle models </a:t>
                      </a:r>
                      <a:endParaRPr lang="en-US" sz="900" dirty="0">
                        <a:solidFill>
                          <a:srgbClr val="0070C0"/>
                        </a:solidFill>
                      </a:endParaRPr>
                    </a:p>
                    <a:p>
                      <a:pPr algn="ctr"/>
                      <a:endParaRPr lang="en-GB" sz="900" dirty="0">
                        <a:solidFill>
                          <a:schemeClr val="tx1"/>
                        </a:solidFill>
                      </a:endParaRPr>
                    </a:p>
                    <a:p>
                      <a:pPr algn="ctr"/>
                      <a:r>
                        <a:rPr lang="en-US" sz="900" dirty="0"/>
                        <a:t>Retelling familiar stories Creating outer of space pictures </a:t>
                      </a:r>
                    </a:p>
                    <a:p>
                      <a:pPr algn="ctr"/>
                      <a:r>
                        <a:rPr lang="en-US" sz="900" dirty="0">
                          <a:solidFill>
                            <a:srgbClr val="0070C0"/>
                          </a:solidFill>
                        </a:rPr>
                        <a:t>Provide children with a range of materials for children to construct with.</a:t>
                      </a:r>
                    </a:p>
                    <a:p>
                      <a:pPr algn="ctr"/>
                      <a:endParaRPr lang="en-US" sz="900" dirty="0"/>
                    </a:p>
                    <a:p>
                      <a:pPr algn="ctr"/>
                      <a:endParaRPr lang="en-US" sz="900" dirty="0"/>
                    </a:p>
                    <a:p>
                      <a:pPr algn="ctr"/>
                      <a:endParaRPr lang="en-US" sz="900" dirty="0"/>
                    </a:p>
                    <a:p>
                      <a:pPr algn="ctr"/>
                      <a:endParaRPr lang="en-US" sz="900" dirty="0">
                        <a:solidFill>
                          <a:schemeClr val="tx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GB" sz="900" b="1" kern="1200" baseline="0" dirty="0">
                          <a:solidFill>
                            <a:srgbClr val="00B050"/>
                          </a:solidFill>
                          <a:latin typeface="+mn-lt"/>
                          <a:ea typeface="+mn-ea"/>
                          <a:cs typeface="+mn-cs"/>
                        </a:rPr>
                        <a:t>Contemporary sculpture in </a:t>
                      </a:r>
                      <a:r>
                        <a:rPr lang="en-GB" sz="900" b="1" kern="1200" baseline="0" dirty="0" err="1">
                          <a:solidFill>
                            <a:srgbClr val="00B050"/>
                          </a:solidFill>
                          <a:latin typeface="+mn-lt"/>
                          <a:ea typeface="+mn-ea"/>
                          <a:cs typeface="+mn-cs"/>
                        </a:rPr>
                        <a:t>Narure</a:t>
                      </a:r>
                      <a:r>
                        <a:rPr lang="en-GB" sz="900" b="1" kern="1200" baseline="0" dirty="0">
                          <a:solidFill>
                            <a:srgbClr val="00B050"/>
                          </a:solidFill>
                          <a:latin typeface="+mn-lt"/>
                          <a:ea typeface="+mn-ea"/>
                          <a:cs typeface="+mn-cs"/>
                        </a:rPr>
                        <a:t> Andy Goldsworthy.  </a:t>
                      </a:r>
                      <a:r>
                        <a:rPr lang="en-GB" sz="900" b="1" kern="1200" baseline="0" dirty="0">
                          <a:solidFill>
                            <a:schemeClr val="dk1"/>
                          </a:solidFill>
                          <a:latin typeface="+mn-lt"/>
                          <a:ea typeface="+mn-ea"/>
                          <a:cs typeface="+mn-cs"/>
                        </a:rPr>
                        <a:t>	</a:t>
                      </a:r>
                    </a:p>
                    <a:p>
                      <a:pPr algn="ctr"/>
                      <a:r>
                        <a:rPr lang="en-GB" sz="900" b="1" kern="1200" baseline="0" dirty="0" err="1">
                          <a:solidFill>
                            <a:srgbClr val="FF0000"/>
                          </a:solidFill>
                          <a:latin typeface="+mn-lt"/>
                          <a:ea typeface="+mn-ea"/>
                          <a:cs typeface="+mn-cs"/>
                        </a:rPr>
                        <a:t>Charanga</a:t>
                      </a:r>
                      <a:r>
                        <a:rPr lang="en-GB" sz="900" b="1" kern="1200" baseline="0" dirty="0">
                          <a:solidFill>
                            <a:srgbClr val="FF0000"/>
                          </a:solidFill>
                          <a:latin typeface="+mn-lt"/>
                          <a:ea typeface="+mn-ea"/>
                          <a:cs typeface="+mn-cs"/>
                        </a:rPr>
                        <a:t> – Big Bear Funk</a:t>
                      </a:r>
                      <a:endParaRPr lang="en-GB" sz="900" dirty="0">
                        <a:solidFill>
                          <a:schemeClr val="tx1"/>
                        </a:solidFil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900" dirty="0">
                          <a:solidFill>
                            <a:srgbClr val="00B050"/>
                          </a:solidFill>
                        </a:rPr>
                        <a:t>Sand pictures / Rainbow fish collages</a:t>
                      </a:r>
                    </a:p>
                    <a:p>
                      <a:pPr algn="ctr"/>
                      <a:endParaRPr lang="en-US" sz="900" dirty="0">
                        <a:solidFill>
                          <a:schemeClr val="tx1"/>
                        </a:solidFill>
                      </a:endParaRPr>
                    </a:p>
                    <a:p>
                      <a:pPr algn="ctr"/>
                      <a:r>
                        <a:rPr lang="en-US" sz="900" dirty="0">
                          <a:solidFill>
                            <a:srgbClr val="0070C0"/>
                          </a:solidFill>
                        </a:rPr>
                        <a:t>Paper plate jellyfish </a:t>
                      </a:r>
                    </a:p>
                    <a:p>
                      <a:pPr algn="ctr"/>
                      <a:endParaRPr lang="en-US" sz="900" dirty="0">
                        <a:solidFill>
                          <a:srgbClr val="0070C0"/>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GB" sz="900" dirty="0">
                          <a:solidFill>
                            <a:srgbClr val="FF0000"/>
                          </a:solidFill>
                        </a:rPr>
                        <a:t>Seaside songs</a:t>
                      </a:r>
                    </a:p>
                    <a:p>
                      <a:pPr algn="ctr"/>
                      <a:endParaRPr lang="en-US" sz="900" dirty="0">
                        <a:solidFill>
                          <a:schemeClr val="tx1"/>
                        </a:solidFill>
                      </a:endParaRPr>
                    </a:p>
                    <a:p>
                      <a:pPr algn="ctr"/>
                      <a:r>
                        <a:rPr lang="en-US" sz="900" dirty="0">
                          <a:solidFill>
                            <a:schemeClr val="tx1"/>
                          </a:solidFill>
                        </a:rPr>
                        <a:t>Puppet shows: </a:t>
                      </a:r>
                      <a:r>
                        <a:rPr lang="en-US" sz="900" dirty="0"/>
                        <a:t>Provide a wide range of props for play which encourage imagination.</a:t>
                      </a:r>
                    </a:p>
                    <a:p>
                      <a:pPr algn="ctr"/>
                      <a:endParaRPr lang="en-US" sz="900" dirty="0">
                        <a:solidFill>
                          <a:srgbClr val="0070C0"/>
                        </a:solidFill>
                      </a:endParaRPr>
                    </a:p>
                    <a:p>
                      <a:pPr algn="ctr"/>
                      <a:r>
                        <a:rPr lang="en-US" sz="900" dirty="0">
                          <a:solidFill>
                            <a:srgbClr val="0070C0"/>
                          </a:solidFill>
                        </a:rPr>
                        <a:t>Salt dough fossils </a:t>
                      </a:r>
                    </a:p>
                    <a:p>
                      <a:pPr algn="ctr"/>
                      <a:endParaRPr lang="en-US" sz="900" dirty="0">
                        <a:solidFill>
                          <a:schemeClr val="tx1"/>
                        </a:solidFill>
                      </a:endParaRPr>
                    </a:p>
                    <a:p>
                      <a:pPr algn="ctr"/>
                      <a:r>
                        <a:rPr lang="en-US" sz="900" dirty="0">
                          <a:solidFill>
                            <a:srgbClr val="00B050"/>
                          </a:solidFill>
                        </a:rPr>
                        <a:t>Water pictures, collage, shading by adding black or white, colour mixing for beach huts, </a:t>
                      </a:r>
                      <a:r>
                        <a:rPr lang="en-US" sz="900" dirty="0"/>
                        <a:t>making passports. </a:t>
                      </a:r>
                    </a:p>
                    <a:p>
                      <a:pPr algn="ctr"/>
                      <a:endParaRPr lang="en-US" sz="900" dirty="0">
                        <a:solidFill>
                          <a:srgbClr val="00B050"/>
                        </a:solidFill>
                      </a:endParaRPr>
                    </a:p>
                    <a:p>
                      <a:pPr algn="ctr"/>
                      <a:r>
                        <a:rPr lang="en-US" sz="900" dirty="0">
                          <a:solidFill>
                            <a:srgbClr val="00B050"/>
                          </a:solidFill>
                        </a:rPr>
                        <a:t>Colour mixing – underwater pictures. </a:t>
                      </a:r>
                    </a:p>
                    <a:p>
                      <a:pPr algn="ctr"/>
                      <a:endParaRPr lang="en-US" sz="900" dirty="0">
                        <a:solidFill>
                          <a:schemeClr val="tx1"/>
                        </a:solidFill>
                      </a:endParaRPr>
                    </a:p>
                    <a:p>
                      <a:pPr algn="ctr"/>
                      <a:r>
                        <a:rPr lang="en-US" sz="900" dirty="0">
                          <a:solidFill>
                            <a:srgbClr val="0070C0"/>
                          </a:solidFill>
                        </a:rPr>
                        <a:t>Father’s </a:t>
                      </a:r>
                    </a:p>
                    <a:p>
                      <a:pPr algn="ctr"/>
                      <a:r>
                        <a:rPr lang="en-US" sz="900" dirty="0">
                          <a:solidFill>
                            <a:srgbClr val="0070C0"/>
                          </a:solidFill>
                        </a:rPr>
                        <a:t>Day Crafts </a:t>
                      </a:r>
                    </a:p>
                    <a:p>
                      <a:pPr algn="ctr"/>
                      <a:endParaRPr lang="en-US" sz="900" dirty="0">
                        <a:solidFill>
                          <a:srgbClr val="0070C0"/>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GB" sz="900" b="1" kern="1200" baseline="0" dirty="0">
                          <a:solidFill>
                            <a:srgbClr val="0070C0"/>
                          </a:solidFill>
                          <a:latin typeface="+mn-lt"/>
                          <a:ea typeface="+mn-ea"/>
                          <a:cs typeface="+mn-cs"/>
                        </a:rPr>
                        <a:t>Junk Modelling – Transport 	</a:t>
                      </a:r>
                    </a:p>
                    <a:p>
                      <a:pPr algn="ctr"/>
                      <a:r>
                        <a:rPr lang="en-GB" sz="900" b="1" kern="1200" baseline="0" dirty="0" err="1">
                          <a:solidFill>
                            <a:srgbClr val="FF0000"/>
                          </a:solidFill>
                          <a:latin typeface="+mn-lt"/>
                          <a:ea typeface="+mn-ea"/>
                          <a:cs typeface="+mn-cs"/>
                        </a:rPr>
                        <a:t>Charanga</a:t>
                      </a:r>
                      <a:r>
                        <a:rPr lang="en-GB" sz="900" b="1" kern="1200" baseline="0" dirty="0">
                          <a:solidFill>
                            <a:srgbClr val="FF0000"/>
                          </a:solidFill>
                          <a:latin typeface="+mn-lt"/>
                          <a:ea typeface="+mn-ea"/>
                          <a:cs typeface="+mn-cs"/>
                        </a:rPr>
                        <a:t> – Reflect, Rewind and Replay </a:t>
                      </a:r>
                      <a:endParaRPr lang="en-GB" sz="900" dirty="0">
                        <a:solidFill>
                          <a:schemeClr val="tx1"/>
                        </a:solidFil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bl>
          </a:graphicData>
        </a:graphic>
      </p:graphicFrame>
      <p:sp>
        <p:nvSpPr>
          <p:cNvPr id="2" name="Footer Placeholder 1"/>
          <p:cNvSpPr>
            <a:spLocks noGrp="1"/>
          </p:cNvSpPr>
          <p:nvPr>
            <p:ph type="ftr" sz="quarter" idx="11"/>
          </p:nvPr>
        </p:nvSpPr>
        <p:spPr/>
        <p:txBody>
          <a:bodyPr/>
          <a:lstStyle/>
          <a:p>
            <a:r>
              <a:rPr lang="en-GB" dirty="0">
                <a:solidFill>
                  <a:srgbClr val="FF0000"/>
                </a:solidFill>
              </a:rPr>
              <a:t>Music </a:t>
            </a:r>
            <a:r>
              <a:rPr lang="en-GB" dirty="0"/>
              <a:t>        </a:t>
            </a:r>
            <a:r>
              <a:rPr lang="en-GB" dirty="0">
                <a:solidFill>
                  <a:srgbClr val="00B050"/>
                </a:solidFill>
              </a:rPr>
              <a:t>Art  </a:t>
            </a:r>
            <a:r>
              <a:rPr lang="en-GB" dirty="0"/>
              <a:t>          </a:t>
            </a:r>
            <a:r>
              <a:rPr lang="en-GB" dirty="0">
                <a:solidFill>
                  <a:srgbClr val="0070C0"/>
                </a:solidFill>
              </a:rPr>
              <a:t>Design and Technology </a:t>
            </a:r>
          </a:p>
        </p:txBody>
      </p:sp>
    </p:spTree>
    <p:extLst>
      <p:ext uri="{BB962C8B-B14F-4D97-AF65-F5344CB8AC3E}">
        <p14:creationId xmlns:p14="http://schemas.microsoft.com/office/powerpoint/2010/main" val="1583067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62372"/>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a:t>
            </a:r>
            <a:r>
              <a:rPr lang="en-US" sz="3600">
                <a:latin typeface="Amatic SC" panose="00000500000000000000" pitchFamily="2" charset="-79"/>
                <a:cs typeface="Amatic SC" panose="00000500000000000000" pitchFamily="2" charset="-79"/>
              </a:rPr>
              <a:t>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2586586501"/>
              </p:ext>
            </p:extLst>
          </p:nvPr>
        </p:nvGraphicFramePr>
        <p:xfrm>
          <a:off x="366318" y="506944"/>
          <a:ext cx="11459364" cy="5730240"/>
        </p:xfrm>
        <a:graphic>
          <a:graphicData uri="http://schemas.openxmlformats.org/drawingml/2006/table">
            <a:tbl>
              <a:tblPr firstRow="1" bandRow="1">
                <a:tableStyleId>{5C22544A-7EE6-4342-B048-85BDC9FD1C3A}</a:tableStyleId>
              </a:tblPr>
              <a:tblGrid>
                <a:gridCol w="1682603">
                  <a:extLst>
                    <a:ext uri="{9D8B030D-6E8A-4147-A177-3AD203B41FA5}">
                      <a16:colId xmlns:a16="http://schemas.microsoft.com/office/drawing/2014/main" val="385991600"/>
                    </a:ext>
                  </a:extLst>
                </a:gridCol>
                <a:gridCol w="1591501">
                  <a:extLst>
                    <a:ext uri="{9D8B030D-6E8A-4147-A177-3AD203B41FA5}">
                      <a16:colId xmlns:a16="http://schemas.microsoft.com/office/drawing/2014/main" val="2865123548"/>
                    </a:ext>
                  </a:extLst>
                </a:gridCol>
                <a:gridCol w="1206786">
                  <a:extLst>
                    <a:ext uri="{9D8B030D-6E8A-4147-A177-3AD203B41FA5}">
                      <a16:colId xmlns:a16="http://schemas.microsoft.com/office/drawing/2014/main" val="872926247"/>
                    </a:ext>
                  </a:extLst>
                </a:gridCol>
                <a:gridCol w="2068497">
                  <a:extLst>
                    <a:ext uri="{9D8B030D-6E8A-4147-A177-3AD203B41FA5}">
                      <a16:colId xmlns:a16="http://schemas.microsoft.com/office/drawing/2014/main" val="1315738151"/>
                    </a:ext>
                  </a:extLst>
                </a:gridCol>
                <a:gridCol w="1384916">
                  <a:extLst>
                    <a:ext uri="{9D8B030D-6E8A-4147-A177-3AD203B41FA5}">
                      <a16:colId xmlns:a16="http://schemas.microsoft.com/office/drawing/2014/main" val="2709165749"/>
                    </a:ext>
                  </a:extLst>
                </a:gridCol>
                <a:gridCol w="2148396">
                  <a:extLst>
                    <a:ext uri="{9D8B030D-6E8A-4147-A177-3AD203B41FA5}">
                      <a16:colId xmlns:a16="http://schemas.microsoft.com/office/drawing/2014/main" val="2335150482"/>
                    </a:ext>
                  </a:extLst>
                </a:gridCol>
                <a:gridCol w="1376665">
                  <a:extLst>
                    <a:ext uri="{9D8B030D-6E8A-4147-A177-3AD203B41FA5}">
                      <a16:colId xmlns:a16="http://schemas.microsoft.com/office/drawing/2014/main" val="4046203905"/>
                    </a:ext>
                  </a:extLst>
                </a:gridCol>
              </a:tblGrid>
              <a:tr h="327592">
                <a:tc gridSpan="7">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Early Learning Goals – for the </a:t>
                      </a:r>
                      <a:r>
                        <a:rPr lang="en-US" sz="2800" dirty="0">
                          <a:solidFill>
                            <a:srgbClr val="FF0000"/>
                          </a:solidFill>
                          <a:latin typeface="Amatic SC" panose="00000500000000000000" pitchFamily="2" charset="-79"/>
                          <a:cs typeface="Amatic SC" panose="00000500000000000000" pitchFamily="2" charset="-79"/>
                        </a:rPr>
                        <a:t>end of the year  </a:t>
                      </a:r>
                      <a:r>
                        <a:rPr lang="en-US" sz="2400" dirty="0">
                          <a:solidFill>
                            <a:srgbClr val="FF0000"/>
                          </a:solidFill>
                          <a:latin typeface="Amatic SC" panose="00000500000000000000" pitchFamily="2" charset="-79"/>
                          <a:cs typeface="Amatic SC" panose="00000500000000000000" pitchFamily="2" charset="-79"/>
                        </a:rPr>
                        <a:t>- </a:t>
                      </a:r>
                      <a:r>
                        <a:rPr lang="en-US" sz="2400" dirty="0">
                          <a:solidFill>
                            <a:schemeClr val="bg1">
                              <a:lumMod val="50000"/>
                            </a:schemeClr>
                          </a:solidFill>
                          <a:latin typeface="Amatic SC" panose="00000500000000000000" pitchFamily="2" charset="-79"/>
                          <a:cs typeface="Amatic SC" panose="00000500000000000000" pitchFamily="2" charset="-79"/>
                        </a:rPr>
                        <a:t>Holistic / best fit Judgement! </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Early Learning Goals </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schemeClr val="bg1">
                              <a:lumMod val="50000"/>
                            </a:schemeClr>
                          </a:solidFill>
                          <a:latin typeface="Amatic SC" panose="00000500000000000000" pitchFamily="2" charset="-79"/>
                          <a:cs typeface="Amatic SC" panose="00000500000000000000" pitchFamily="2" charset="-79"/>
                        </a:rPr>
                        <a:t>Autumn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288791">
                <a:tc>
                  <a:txBody>
                    <a:bodyPr/>
                    <a:lstStyle/>
                    <a:p>
                      <a:pPr algn="ctr"/>
                      <a:r>
                        <a:rPr lang="en-US" sz="1400" b="1" dirty="0">
                          <a:latin typeface="Amatic SC" panose="00000500000000000000" pitchFamily="2" charset="-79"/>
                          <a:cs typeface="Amatic SC" panose="00000500000000000000" pitchFamily="2" charset="-79"/>
                        </a:rPr>
                        <a:t>Communication and Language </a:t>
                      </a:r>
                      <a:endParaRPr lang="en-GB" sz="1400" b="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ctr"/>
                      <a:r>
                        <a:rPr lang="en-US" sz="1400" b="1" dirty="0">
                          <a:latin typeface="Amatic SC" panose="00000500000000000000" pitchFamily="2" charset="-79"/>
                          <a:cs typeface="Amatic SC" panose="00000500000000000000" pitchFamily="2" charset="-79"/>
                        </a:rPr>
                        <a:t>Personal, social, emotional development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Amatic SC" panose="00000500000000000000" pitchFamily="2" charset="-79"/>
                          <a:cs typeface="Amatic SC" panose="00000500000000000000" pitchFamily="2" charset="-79"/>
                        </a:rPr>
                        <a:t>Physical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Amatic SC" panose="00000500000000000000" pitchFamily="2" charset="-79"/>
                          <a:cs typeface="Amatic SC" panose="00000500000000000000" pitchFamily="2" charset="-79"/>
                        </a:rPr>
                        <a:t>Development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1400" b="1" dirty="0">
                          <a:latin typeface="Amatic SC" panose="00000500000000000000" pitchFamily="2" charset="-79"/>
                          <a:cs typeface="Amatic SC" panose="00000500000000000000" pitchFamily="2" charset="-79"/>
                        </a:rPr>
                        <a:t>Literacy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err="1">
                          <a:latin typeface="Amatic SC" panose="00000500000000000000" pitchFamily="2" charset="-79"/>
                          <a:cs typeface="Amatic SC" panose="00000500000000000000" pitchFamily="2" charset="-79"/>
                        </a:rPr>
                        <a:t>Maths</a:t>
                      </a:r>
                      <a:r>
                        <a:rPr lang="en-US" sz="1400" b="1" dirty="0">
                          <a:latin typeface="Amatic SC" panose="00000500000000000000" pitchFamily="2" charset="-79"/>
                          <a:cs typeface="Amatic SC" panose="00000500000000000000" pitchFamily="2" charset="-79"/>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sz="1400" b="1" dirty="0">
                          <a:latin typeface="Amatic SC" panose="00000500000000000000" pitchFamily="2" charset="-79"/>
                          <a:cs typeface="Amatic SC" panose="00000500000000000000" pitchFamily="2" charset="-79"/>
                        </a:rPr>
                        <a:t>Understanding the World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Amatic SC" panose="00000500000000000000" pitchFamily="2" charset="-79"/>
                          <a:cs typeface="Amatic SC" panose="00000500000000000000" pitchFamily="2" charset="-79"/>
                        </a:rPr>
                        <a:t>Expressive arts and design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0">
                <a:tc>
                  <a:txBody>
                    <a:bodyPr/>
                    <a:lstStyle/>
                    <a:p>
                      <a:pPr algn="ctr"/>
                      <a:r>
                        <a:rPr lang="en-US" sz="700" b="1" dirty="0">
                          <a:latin typeface="+mn-lt"/>
                        </a:rPr>
                        <a:t>ELG: Listening, Attention and Understanding</a:t>
                      </a:r>
                    </a:p>
                    <a:p>
                      <a:pPr algn="ctr"/>
                      <a:endParaRPr lang="en-US" sz="700" dirty="0">
                        <a:latin typeface="+mn-lt"/>
                      </a:endParaRPr>
                    </a:p>
                    <a:p>
                      <a:pPr algn="ctr"/>
                      <a:r>
                        <a:rPr lang="en-US" sz="700" dirty="0">
                          <a:latin typeface="+mn-lt"/>
                        </a:rPr>
                        <a:t> Listen attentively and respond to what they hear with relevant questions, comments and actions when being read to and during whole class discussions and small group interactions</a:t>
                      </a:r>
                    </a:p>
                    <a:p>
                      <a:pPr algn="ctr"/>
                      <a:endParaRPr lang="en-US" sz="700" dirty="0">
                        <a:latin typeface="+mn-lt"/>
                      </a:endParaRPr>
                    </a:p>
                    <a:p>
                      <a:pPr algn="ctr"/>
                      <a:r>
                        <a:rPr lang="en-US" sz="700" dirty="0">
                          <a:latin typeface="+mn-lt"/>
                        </a:rPr>
                        <a:t> Make comments about what they have heard and ask questions to clarify their understanding</a:t>
                      </a:r>
                    </a:p>
                    <a:p>
                      <a:pPr algn="ctr"/>
                      <a:endParaRPr lang="en-US" sz="700" dirty="0">
                        <a:latin typeface="+mn-lt"/>
                      </a:endParaRPr>
                    </a:p>
                    <a:p>
                      <a:pPr algn="ctr"/>
                      <a:r>
                        <a:rPr lang="en-US" sz="700" dirty="0">
                          <a:latin typeface="+mn-lt"/>
                        </a:rPr>
                        <a:t> Hold conversation when engaged in back-and-forth exchanges with their teacher and peers</a:t>
                      </a:r>
                    </a:p>
                    <a:p>
                      <a:pPr algn="ctr"/>
                      <a:endParaRPr lang="en-US" sz="700" b="0" dirty="0">
                        <a:latin typeface="+mn-lt"/>
                        <a:cs typeface="Amatic SC" panose="00000500000000000000" pitchFamily="2" charset="-79"/>
                      </a:endParaRPr>
                    </a:p>
                    <a:p>
                      <a:pPr algn="ctr"/>
                      <a:r>
                        <a:rPr lang="en-US" sz="700" b="1" dirty="0">
                          <a:latin typeface="+mn-lt"/>
                        </a:rPr>
                        <a:t>ELG: Speaking</a:t>
                      </a:r>
                    </a:p>
                    <a:p>
                      <a:pPr algn="ctr"/>
                      <a:endParaRPr lang="en-US" sz="700" dirty="0">
                        <a:latin typeface="+mn-lt"/>
                      </a:endParaRPr>
                    </a:p>
                    <a:p>
                      <a:pPr algn="ctr"/>
                      <a:r>
                        <a:rPr lang="en-US" sz="700" dirty="0">
                          <a:latin typeface="+mn-lt"/>
                        </a:rPr>
                        <a:t>Participate in small group, class and one-to-one discussions, offering their own ideas, using recently introduced vocabulary. </a:t>
                      </a:r>
                    </a:p>
                    <a:p>
                      <a:pPr algn="ctr"/>
                      <a:endParaRPr lang="en-US" sz="700" dirty="0">
                        <a:latin typeface="+mn-lt"/>
                      </a:endParaRPr>
                    </a:p>
                    <a:p>
                      <a:pPr algn="ctr"/>
                      <a:r>
                        <a:rPr lang="en-US" sz="700" dirty="0">
                          <a:latin typeface="+mn-lt"/>
                        </a:rPr>
                        <a:t>Offer explanations for why things might happen, making use of recently introduced vocabulary from stories, non-fiction, rhymes and poems when appropriate. </a:t>
                      </a:r>
                    </a:p>
                    <a:p>
                      <a:pPr algn="ctr"/>
                      <a:endParaRPr lang="en-US" sz="700" dirty="0">
                        <a:latin typeface="+mn-lt"/>
                      </a:endParaRPr>
                    </a:p>
                    <a:p>
                      <a:pPr algn="ctr"/>
                      <a:r>
                        <a:rPr lang="en-US" sz="700" dirty="0">
                          <a:latin typeface="+mn-lt"/>
                        </a:rPr>
                        <a:t> Express their ideas and feelings about their experiences using full sentences, including use of past, present and future tenses and making use of conjunctions, with modelling and support from their teacher. </a:t>
                      </a:r>
                      <a:endParaRPr lang="en-US" sz="700" b="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ctr"/>
                      <a:r>
                        <a:rPr lang="en-US" sz="700" b="1" dirty="0">
                          <a:latin typeface="+mn-lt"/>
                        </a:rPr>
                        <a:t>ELG: Self-Regulation </a:t>
                      </a:r>
                    </a:p>
                    <a:p>
                      <a:pPr algn="ctr"/>
                      <a:endParaRPr lang="en-US" sz="700" dirty="0">
                        <a:latin typeface="+mn-lt"/>
                      </a:endParaRPr>
                    </a:p>
                    <a:p>
                      <a:pPr algn="ctr"/>
                      <a:r>
                        <a:rPr lang="en-US" sz="700" dirty="0">
                          <a:latin typeface="+mn-lt"/>
                        </a:rPr>
                        <a:t>Show an understanding of their own feelings and those of others, and begin to regulate their behaviour accordingly. </a:t>
                      </a:r>
                    </a:p>
                    <a:p>
                      <a:pPr algn="ctr"/>
                      <a:endParaRPr lang="en-US" sz="700" dirty="0">
                        <a:latin typeface="+mn-lt"/>
                      </a:endParaRPr>
                    </a:p>
                    <a:p>
                      <a:pPr algn="ctr"/>
                      <a:r>
                        <a:rPr lang="en-US" sz="700" dirty="0">
                          <a:latin typeface="+mn-lt"/>
                        </a:rPr>
                        <a:t> Set and work towards simple goals, being able to wait for what they want and control their immediate impulses when appropriate. </a:t>
                      </a:r>
                    </a:p>
                    <a:p>
                      <a:pPr algn="ctr"/>
                      <a:endParaRPr lang="en-US" sz="700" dirty="0">
                        <a:latin typeface="+mn-lt"/>
                      </a:endParaRPr>
                    </a:p>
                    <a:p>
                      <a:pPr algn="ctr"/>
                      <a:r>
                        <a:rPr lang="en-US" sz="700" dirty="0">
                          <a:latin typeface="+mn-lt"/>
                        </a:rPr>
                        <a:t>Give focused attention to what the teacher says, responding appropriately even when engaged in activity, and show an ability to follow instructions involving several ideas or actions.</a:t>
                      </a:r>
                    </a:p>
                    <a:p>
                      <a:pPr algn="ctr"/>
                      <a:endParaRPr lang="en-US" sz="700" b="1" dirty="0">
                        <a:latin typeface="+mn-lt"/>
                      </a:endParaRPr>
                    </a:p>
                    <a:p>
                      <a:pPr algn="ctr"/>
                      <a:r>
                        <a:rPr lang="en-US" sz="700" b="1" dirty="0">
                          <a:latin typeface="+mn-lt"/>
                        </a:rPr>
                        <a:t> ELG: Managing Self </a:t>
                      </a:r>
                    </a:p>
                    <a:p>
                      <a:pPr algn="ctr"/>
                      <a:endParaRPr lang="en-US" sz="700" dirty="0">
                        <a:latin typeface="+mn-lt"/>
                      </a:endParaRPr>
                    </a:p>
                    <a:p>
                      <a:pPr algn="ctr"/>
                      <a:r>
                        <a:rPr lang="en-US" sz="700" dirty="0">
                          <a:latin typeface="+mn-lt"/>
                        </a:rPr>
                        <a:t>Be confident to try new activities and show independence, resilience and perseverance in the face of challenge. </a:t>
                      </a:r>
                    </a:p>
                    <a:p>
                      <a:pPr algn="ctr"/>
                      <a:endParaRPr lang="en-US" sz="700" dirty="0">
                        <a:latin typeface="+mn-lt"/>
                      </a:endParaRPr>
                    </a:p>
                    <a:p>
                      <a:pPr algn="ctr"/>
                      <a:r>
                        <a:rPr lang="en-US" sz="700" dirty="0">
                          <a:latin typeface="+mn-lt"/>
                        </a:rPr>
                        <a:t>Explain the reasons for rules, know right from wrong and try to behave accordingly. </a:t>
                      </a:r>
                    </a:p>
                    <a:p>
                      <a:pPr algn="ctr"/>
                      <a:endParaRPr lang="en-US" sz="700" dirty="0">
                        <a:latin typeface="+mn-lt"/>
                      </a:endParaRPr>
                    </a:p>
                    <a:p>
                      <a:pPr algn="ctr"/>
                      <a:r>
                        <a:rPr lang="en-US" sz="700" dirty="0">
                          <a:latin typeface="+mn-lt"/>
                        </a:rPr>
                        <a:t>Manage their own basic hygiene and personal needs, including dressing, going to the toilet and understanding the importance of healthy food choices. </a:t>
                      </a:r>
                    </a:p>
                    <a:p>
                      <a:pPr algn="ctr"/>
                      <a:endParaRPr lang="en-US" sz="700" dirty="0">
                        <a:latin typeface="+mn-lt"/>
                      </a:endParaRPr>
                    </a:p>
                    <a:p>
                      <a:pPr algn="ctr"/>
                      <a:endParaRPr lang="en-US" sz="700" dirty="0">
                        <a:latin typeface="+mn-lt"/>
                      </a:endParaRPr>
                    </a:p>
                    <a:p>
                      <a:pPr algn="ctr"/>
                      <a:r>
                        <a:rPr lang="en-US" sz="700" b="1" dirty="0">
                          <a:latin typeface="+mn-lt"/>
                        </a:rPr>
                        <a:t>ELG: Building Relationships </a:t>
                      </a:r>
                    </a:p>
                    <a:p>
                      <a:pPr algn="ctr"/>
                      <a:endParaRPr lang="en-US" sz="700" dirty="0">
                        <a:latin typeface="+mn-lt"/>
                      </a:endParaRPr>
                    </a:p>
                    <a:p>
                      <a:pPr algn="ctr"/>
                      <a:endParaRPr lang="en-US" sz="700" dirty="0">
                        <a:latin typeface="+mn-lt"/>
                      </a:endParaRPr>
                    </a:p>
                    <a:p>
                      <a:pPr algn="ctr"/>
                      <a:r>
                        <a:rPr lang="en-US" sz="700" dirty="0">
                          <a:latin typeface="+mn-lt"/>
                        </a:rPr>
                        <a:t>Work and play cooperatively and take turns with others.</a:t>
                      </a:r>
                    </a:p>
                    <a:p>
                      <a:pPr algn="ctr"/>
                      <a:endParaRPr lang="en-US" sz="700" dirty="0">
                        <a:latin typeface="+mn-lt"/>
                      </a:endParaRPr>
                    </a:p>
                    <a:p>
                      <a:pPr algn="ctr"/>
                      <a:r>
                        <a:rPr lang="en-US" sz="700" dirty="0">
                          <a:latin typeface="+mn-lt"/>
                        </a:rPr>
                        <a:t>Form positive attachments to adults and friendships with peers;. </a:t>
                      </a:r>
                    </a:p>
                    <a:p>
                      <a:pPr algn="ctr"/>
                      <a:endParaRPr lang="en-US" sz="700" dirty="0">
                        <a:latin typeface="+mn-lt"/>
                      </a:endParaRPr>
                    </a:p>
                    <a:p>
                      <a:pPr algn="ctr"/>
                      <a:r>
                        <a:rPr lang="en-US" sz="700" dirty="0">
                          <a:latin typeface="+mn-lt"/>
                        </a:rPr>
                        <a:t>Show sensitivity to their own and to others’ needs. </a:t>
                      </a:r>
                      <a:endParaRPr lang="en-GB" sz="700" dirty="0">
                        <a:solidFill>
                          <a:schemeClr val="tx1"/>
                        </a:solidFill>
                        <a:latin typeface="+mn-l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b="1" dirty="0">
                          <a:latin typeface="+mn-lt"/>
                        </a:rPr>
                        <a:t>ELG: Gross Motor Skills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Negotiate space and obstacles safely, with consideration for themselves and others.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 Demonstrate strength, balance and coordination when playing. </a:t>
                      </a:r>
                    </a:p>
                    <a:p>
                      <a:pPr marL="0" marR="0" lvl="0" indent="0" algn="ctr" defTabSz="914400" rtl="0" eaLnBrk="1" fontAlgn="auto" latinLnBrk="0" hangingPunct="1">
                        <a:lnSpc>
                          <a:spcPct val="107000"/>
                        </a:lnSpc>
                        <a:spcBef>
                          <a:spcPts val="0"/>
                        </a:spcBef>
                        <a:spcAft>
                          <a:spcPts val="800"/>
                        </a:spcAft>
                        <a:buClrTx/>
                        <a:buSzTx/>
                        <a:buFontTx/>
                        <a:buNone/>
                        <a:tabLst/>
                        <a:defRPr/>
                      </a:pPr>
                      <a:endParaRPr lang="en-US" sz="700" dirty="0">
                        <a:latin typeface="+mn-lt"/>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Move energetically, such as running, jumping, dancing, hopping, skipping and climbing.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b="1" dirty="0">
                          <a:latin typeface="+mn-lt"/>
                        </a:rPr>
                        <a:t>ELG: Fine Motor Skills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Hold a pencil effectively in preparation for fluent writing – using the tripod grip in almost all cases.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Use a range of small tools, including scissors, paint brushes and cutlery.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Begin to show accuracy and care when drawing. </a:t>
                      </a:r>
                      <a:endParaRPr lang="en-GB" sz="700" dirty="0">
                        <a:solidFill>
                          <a:schemeClr val="tx1"/>
                        </a:solidFill>
                        <a:latin typeface="+mn-l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b="1" dirty="0">
                          <a:latin typeface="+mn-lt"/>
                        </a:rPr>
                        <a:t>ELG: Comprehension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 Demonstrate understanding of what has been read to them by retelling stories and narratives using their own words and recently introduced vocabulary.</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 Anticipate – where appropriate – key events in stories.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Use and understand recently introduced vocabulary during discussions about stories, non-fiction, rhymes and poems and during role-play.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b="1" dirty="0">
                          <a:latin typeface="+mn-lt"/>
                        </a:rPr>
                        <a:t>ELG: Word Reading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Say a sound for each letter in the alphabet and at least 10 digraphs.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Read words consistent with their phonic knowledge by sound-blending.</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Read aloud simple sentences and books that are consistent with their phonic knowledge, including some common exception words.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b="1" dirty="0">
                          <a:latin typeface="+mn-lt"/>
                        </a:rPr>
                        <a:t> ELG: Writing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Write recognisable letters, most of which are correctly formed.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Spell words by identifying sounds in them and representing the sounds with a letter or letters.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mn-lt"/>
                        </a:rPr>
                        <a:t> Write simple phrases and sentences that can be read by others.</a:t>
                      </a:r>
                      <a:endParaRPr lang="en-GB" sz="700" dirty="0">
                        <a:solidFill>
                          <a:schemeClr val="tx1"/>
                        </a:solidFill>
                        <a:latin typeface="+mn-l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07000"/>
                        </a:lnSpc>
                        <a:spcAft>
                          <a:spcPts val="800"/>
                        </a:spcAft>
                      </a:pPr>
                      <a:r>
                        <a:rPr lang="en-US" sz="700" b="1" dirty="0">
                          <a:latin typeface="+mn-lt"/>
                        </a:rPr>
                        <a:t>ELG: Number </a:t>
                      </a:r>
                    </a:p>
                    <a:p>
                      <a:pPr algn="ctr">
                        <a:lnSpc>
                          <a:spcPct val="107000"/>
                        </a:lnSpc>
                        <a:spcAft>
                          <a:spcPts val="800"/>
                        </a:spcAft>
                      </a:pPr>
                      <a:r>
                        <a:rPr lang="en-US" sz="700" dirty="0">
                          <a:latin typeface="+mn-lt"/>
                        </a:rPr>
                        <a:t>Have a deep understanding of number to 10, including the composition of each number; </a:t>
                      </a:r>
                    </a:p>
                    <a:p>
                      <a:pPr algn="ctr">
                        <a:lnSpc>
                          <a:spcPct val="107000"/>
                        </a:lnSpc>
                        <a:spcAft>
                          <a:spcPts val="800"/>
                        </a:spcAft>
                      </a:pPr>
                      <a:r>
                        <a:rPr lang="en-US" sz="700" dirty="0" err="1">
                          <a:latin typeface="+mn-lt"/>
                        </a:rPr>
                        <a:t>Subitise</a:t>
                      </a:r>
                      <a:r>
                        <a:rPr lang="en-US" sz="700" dirty="0">
                          <a:latin typeface="+mn-lt"/>
                        </a:rPr>
                        <a:t> (recognise quantities without counting) up to 5; - Automatically recall (without reference to rhymes, counting or other aids) number bonds up to 5 (including subtraction facts) and some number bonds to 10, including double facts. </a:t>
                      </a:r>
                    </a:p>
                    <a:p>
                      <a:pPr algn="ctr">
                        <a:lnSpc>
                          <a:spcPct val="107000"/>
                        </a:lnSpc>
                        <a:spcAft>
                          <a:spcPts val="800"/>
                        </a:spcAft>
                      </a:pPr>
                      <a:r>
                        <a:rPr lang="en-US" sz="700" b="1" dirty="0">
                          <a:latin typeface="+mn-lt"/>
                        </a:rPr>
                        <a:t>ELG: Numerical Patterns </a:t>
                      </a:r>
                    </a:p>
                    <a:p>
                      <a:pPr algn="ctr">
                        <a:lnSpc>
                          <a:spcPct val="107000"/>
                        </a:lnSpc>
                        <a:spcAft>
                          <a:spcPts val="800"/>
                        </a:spcAft>
                      </a:pPr>
                      <a:r>
                        <a:rPr lang="en-US" sz="700" dirty="0">
                          <a:latin typeface="+mn-lt"/>
                        </a:rPr>
                        <a:t>Verbally count beyond 20, recognising the pattern of the counting system; - Compare quantities up to 10 in different contexts, recognising when one quantity is greater than, less than or the same as the other quantity. </a:t>
                      </a:r>
                    </a:p>
                    <a:p>
                      <a:pPr algn="ctr">
                        <a:lnSpc>
                          <a:spcPct val="107000"/>
                        </a:lnSpc>
                        <a:spcAft>
                          <a:spcPts val="800"/>
                        </a:spcAft>
                      </a:pPr>
                      <a:r>
                        <a:rPr lang="en-US" sz="700" dirty="0">
                          <a:latin typeface="+mn-lt"/>
                        </a:rPr>
                        <a:t> Explore and represent patterns within numbers up to 10, including evens and odds, double facts and how quantities can be distributed equally.</a:t>
                      </a:r>
                      <a:endParaRPr lang="en-GB" sz="700" dirty="0">
                        <a:solidFill>
                          <a:schemeClr val="tx1"/>
                        </a:solidFill>
                        <a:latin typeface="+mn-l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sz="700" b="1" dirty="0">
                          <a:latin typeface="+mn-lt"/>
                        </a:rPr>
                        <a:t>ELG: Past and Present </a:t>
                      </a:r>
                    </a:p>
                    <a:p>
                      <a:pPr algn="ctr"/>
                      <a:endParaRPr lang="en-US" sz="700" dirty="0">
                        <a:latin typeface="+mn-lt"/>
                      </a:endParaRPr>
                    </a:p>
                    <a:p>
                      <a:pPr algn="ctr"/>
                      <a:r>
                        <a:rPr lang="en-US" sz="700" dirty="0">
                          <a:latin typeface="+mn-lt"/>
                        </a:rPr>
                        <a:t>Talk about the lives of the people around them and their roles in society.</a:t>
                      </a:r>
                    </a:p>
                    <a:p>
                      <a:pPr algn="ctr"/>
                      <a:endParaRPr lang="en-US" sz="700" dirty="0">
                        <a:latin typeface="+mn-lt"/>
                      </a:endParaRPr>
                    </a:p>
                    <a:p>
                      <a:pPr algn="ctr"/>
                      <a:r>
                        <a:rPr lang="en-US" sz="700" dirty="0">
                          <a:latin typeface="+mn-lt"/>
                        </a:rPr>
                        <a:t>Know some similarities and differences between things in the past and now, drawing on their experiences and what has been read in class. </a:t>
                      </a:r>
                    </a:p>
                    <a:p>
                      <a:pPr algn="ctr"/>
                      <a:endParaRPr lang="en-US" sz="700" dirty="0">
                        <a:latin typeface="+mn-lt"/>
                      </a:endParaRPr>
                    </a:p>
                    <a:p>
                      <a:pPr algn="ctr"/>
                      <a:r>
                        <a:rPr lang="en-US" sz="700" dirty="0">
                          <a:latin typeface="+mn-lt"/>
                        </a:rPr>
                        <a:t>Understand the past through settings, characters and events encountered in books read in class and storytelling.</a:t>
                      </a:r>
                    </a:p>
                    <a:p>
                      <a:pPr algn="ctr"/>
                      <a:endParaRPr lang="en-US" sz="700" dirty="0">
                        <a:latin typeface="+mn-lt"/>
                      </a:endParaRPr>
                    </a:p>
                    <a:p>
                      <a:pPr algn="ctr"/>
                      <a:r>
                        <a:rPr lang="en-US" sz="700" b="1" dirty="0">
                          <a:latin typeface="+mn-lt"/>
                        </a:rPr>
                        <a:t> ELG: People, Culture and Communities </a:t>
                      </a:r>
                    </a:p>
                    <a:p>
                      <a:pPr algn="ctr"/>
                      <a:endParaRPr lang="en-US" sz="700" dirty="0">
                        <a:latin typeface="+mn-lt"/>
                      </a:endParaRPr>
                    </a:p>
                    <a:p>
                      <a:pPr algn="ctr"/>
                      <a:r>
                        <a:rPr lang="en-US" sz="700" dirty="0">
                          <a:latin typeface="+mn-lt"/>
                        </a:rPr>
                        <a:t>Describe their immediate environment using knowledge from observation, discussion, stories, non-fiction texts and maps. </a:t>
                      </a:r>
                    </a:p>
                    <a:p>
                      <a:pPr algn="ctr"/>
                      <a:endParaRPr lang="en-US" sz="700" dirty="0">
                        <a:latin typeface="+mn-lt"/>
                      </a:endParaRPr>
                    </a:p>
                    <a:p>
                      <a:pPr algn="ctr"/>
                      <a:r>
                        <a:rPr lang="en-US" sz="700" dirty="0">
                          <a:latin typeface="+mn-lt"/>
                        </a:rPr>
                        <a:t>Know some similarities and differences between different religious and cultural communities in this country, drawing on their experiences and what has been read in class. </a:t>
                      </a:r>
                    </a:p>
                    <a:p>
                      <a:pPr algn="ctr"/>
                      <a:endParaRPr lang="en-US" sz="700" dirty="0">
                        <a:latin typeface="+mn-lt"/>
                      </a:endParaRPr>
                    </a:p>
                    <a:p>
                      <a:pPr algn="ctr"/>
                      <a:r>
                        <a:rPr lang="en-US" sz="700" dirty="0">
                          <a:latin typeface="+mn-lt"/>
                        </a:rPr>
                        <a:t>Explain some similarities and differences between life in this country and life in other countries, drawing on knowledge from stories, non-fiction texts and – when appropriate – maps.</a:t>
                      </a:r>
                    </a:p>
                    <a:p>
                      <a:pPr algn="ctr"/>
                      <a:endParaRPr lang="en-US" sz="700" dirty="0">
                        <a:solidFill>
                          <a:schemeClr val="tx1"/>
                        </a:solidFill>
                        <a:latin typeface="+mn-lt"/>
                      </a:endParaRPr>
                    </a:p>
                    <a:p>
                      <a:pPr algn="ctr"/>
                      <a:r>
                        <a:rPr lang="en-US" sz="700" b="1" dirty="0">
                          <a:latin typeface="+mn-lt"/>
                        </a:rPr>
                        <a:t>ELG: The Natural World </a:t>
                      </a:r>
                    </a:p>
                    <a:p>
                      <a:pPr algn="ctr"/>
                      <a:endParaRPr lang="en-US" sz="700" dirty="0">
                        <a:latin typeface="+mn-lt"/>
                      </a:endParaRPr>
                    </a:p>
                    <a:p>
                      <a:pPr algn="ctr"/>
                      <a:r>
                        <a:rPr lang="en-US" sz="700" dirty="0">
                          <a:latin typeface="+mn-lt"/>
                        </a:rPr>
                        <a:t>Explore the natural world around them, making observations and drawing pictures of animals and plants.</a:t>
                      </a:r>
                    </a:p>
                    <a:p>
                      <a:pPr algn="ctr"/>
                      <a:endParaRPr lang="en-US" sz="700" dirty="0">
                        <a:latin typeface="+mn-lt"/>
                      </a:endParaRPr>
                    </a:p>
                    <a:p>
                      <a:pPr algn="ctr"/>
                      <a:r>
                        <a:rPr lang="en-US" sz="700" dirty="0">
                          <a:latin typeface="+mn-lt"/>
                        </a:rPr>
                        <a:t>Know some similarities and differences between the natural world around them and contrasting environments, drawing on their experiences and what has been read in class.</a:t>
                      </a:r>
                    </a:p>
                    <a:p>
                      <a:pPr algn="ctr"/>
                      <a:endParaRPr lang="en-US" sz="700" dirty="0">
                        <a:latin typeface="+mn-lt"/>
                      </a:endParaRPr>
                    </a:p>
                    <a:p>
                      <a:pPr algn="ctr"/>
                      <a:r>
                        <a:rPr lang="en-US" sz="700" dirty="0">
                          <a:latin typeface="+mn-lt"/>
                        </a:rPr>
                        <a:t>Understand some important processes and changes in the natural world around them, including the seasons and changing states of matter.</a:t>
                      </a:r>
                      <a:endParaRPr lang="en-GB" sz="700" dirty="0">
                        <a:solidFill>
                          <a:schemeClr val="tx1"/>
                        </a:solidFill>
                        <a:latin typeface="+mn-l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700" b="1" dirty="0">
                          <a:latin typeface="+mn-lt"/>
                        </a:rPr>
                        <a:t>ELG: Creating with Materials </a:t>
                      </a:r>
                    </a:p>
                    <a:p>
                      <a:pPr algn="ctr"/>
                      <a:endParaRPr lang="en-US" sz="700" b="1" dirty="0">
                        <a:latin typeface="+mn-lt"/>
                      </a:endParaRPr>
                    </a:p>
                    <a:p>
                      <a:pPr algn="ctr"/>
                      <a:r>
                        <a:rPr lang="en-US" sz="700" dirty="0">
                          <a:latin typeface="+mn-lt"/>
                        </a:rPr>
                        <a:t>Safely use and explore a variety of materials, tools and techniques, experimenting with colour, design, texture, form and function. </a:t>
                      </a:r>
                    </a:p>
                    <a:p>
                      <a:pPr algn="ctr"/>
                      <a:endParaRPr lang="en-US" sz="700" dirty="0">
                        <a:latin typeface="+mn-lt"/>
                      </a:endParaRPr>
                    </a:p>
                    <a:p>
                      <a:pPr algn="ctr"/>
                      <a:r>
                        <a:rPr lang="en-US" sz="700" dirty="0">
                          <a:latin typeface="+mn-lt"/>
                        </a:rPr>
                        <a:t>Share their creations, explaining the process they have used; - Make use of props and materials when role playing characters in narratives and stories.</a:t>
                      </a:r>
                    </a:p>
                    <a:p>
                      <a:pPr algn="ctr"/>
                      <a:endParaRPr lang="en-US" sz="700" dirty="0">
                        <a:latin typeface="+mn-lt"/>
                      </a:endParaRPr>
                    </a:p>
                    <a:p>
                      <a:pPr algn="ctr"/>
                      <a:r>
                        <a:rPr lang="en-US" sz="700" dirty="0">
                          <a:latin typeface="+mn-lt"/>
                        </a:rPr>
                        <a:t> </a:t>
                      </a:r>
                      <a:r>
                        <a:rPr lang="en-US" sz="700" b="1" dirty="0">
                          <a:latin typeface="+mn-lt"/>
                        </a:rPr>
                        <a:t>ELG: Being Imaginative and Expressive </a:t>
                      </a:r>
                    </a:p>
                    <a:p>
                      <a:pPr algn="ctr"/>
                      <a:endParaRPr lang="en-US" sz="700" dirty="0">
                        <a:latin typeface="+mn-lt"/>
                      </a:endParaRPr>
                    </a:p>
                    <a:p>
                      <a:pPr algn="ctr"/>
                      <a:r>
                        <a:rPr lang="en-US" sz="700" dirty="0">
                          <a:latin typeface="+mn-lt"/>
                        </a:rPr>
                        <a:t>Invent, adapt and recount narratives and stories with peers and their teacher. </a:t>
                      </a:r>
                    </a:p>
                    <a:p>
                      <a:pPr algn="ctr"/>
                      <a:endParaRPr lang="en-US" sz="700" dirty="0">
                        <a:latin typeface="+mn-lt"/>
                      </a:endParaRPr>
                    </a:p>
                    <a:p>
                      <a:pPr algn="ctr"/>
                      <a:r>
                        <a:rPr lang="en-US" sz="700" dirty="0">
                          <a:latin typeface="+mn-lt"/>
                        </a:rPr>
                        <a:t> Sing a range of well-known nursery rhymes and songs; Perform songs, rhymes, poems and stories with others, and – when appropriate – try to move in time with music. </a:t>
                      </a:r>
                      <a:endParaRPr lang="en-GB" sz="700" dirty="0">
                        <a:solidFill>
                          <a:schemeClr val="tx1"/>
                        </a:solidFill>
                        <a:latin typeface="+mn-l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bl>
          </a:graphicData>
        </a:graphic>
      </p:graphicFrame>
    </p:spTree>
    <p:extLst>
      <p:ext uri="{BB962C8B-B14F-4D97-AF65-F5344CB8AC3E}">
        <p14:creationId xmlns:p14="http://schemas.microsoft.com/office/powerpoint/2010/main" val="1979124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3368463033"/>
              </p:ext>
            </p:extLst>
          </p:nvPr>
        </p:nvGraphicFramePr>
        <p:xfrm>
          <a:off x="133491" y="501550"/>
          <a:ext cx="11925018" cy="5931546"/>
        </p:xfrm>
        <a:graphic>
          <a:graphicData uri="http://schemas.openxmlformats.org/drawingml/2006/table">
            <a:tbl>
              <a:tblPr firstRow="1" bandRow="1">
                <a:tableStyleId>{5C22544A-7EE6-4342-B048-85BDC9FD1C3A}</a:tableStyleId>
              </a:tblPr>
              <a:tblGrid>
                <a:gridCol w="1550363">
                  <a:extLst>
                    <a:ext uri="{9D8B030D-6E8A-4147-A177-3AD203B41FA5}">
                      <a16:colId xmlns:a16="http://schemas.microsoft.com/office/drawing/2014/main" val="385991600"/>
                    </a:ext>
                  </a:extLst>
                </a:gridCol>
                <a:gridCol w="1867214">
                  <a:extLst>
                    <a:ext uri="{9D8B030D-6E8A-4147-A177-3AD203B41FA5}">
                      <a16:colId xmlns:a16="http://schemas.microsoft.com/office/drawing/2014/main" val="2865123548"/>
                    </a:ext>
                  </a:extLst>
                </a:gridCol>
                <a:gridCol w="1953087">
                  <a:extLst>
                    <a:ext uri="{9D8B030D-6E8A-4147-A177-3AD203B41FA5}">
                      <a16:colId xmlns:a16="http://schemas.microsoft.com/office/drawing/2014/main" val="872926247"/>
                    </a:ext>
                  </a:extLst>
                </a:gridCol>
                <a:gridCol w="1571348">
                  <a:extLst>
                    <a:ext uri="{9D8B030D-6E8A-4147-A177-3AD203B41FA5}">
                      <a16:colId xmlns:a16="http://schemas.microsoft.com/office/drawing/2014/main" val="1315738151"/>
                    </a:ext>
                  </a:extLst>
                </a:gridCol>
                <a:gridCol w="1660124">
                  <a:extLst>
                    <a:ext uri="{9D8B030D-6E8A-4147-A177-3AD203B41FA5}">
                      <a16:colId xmlns:a16="http://schemas.microsoft.com/office/drawing/2014/main" val="2709165749"/>
                    </a:ext>
                  </a:extLst>
                </a:gridCol>
                <a:gridCol w="1651247">
                  <a:extLst>
                    <a:ext uri="{9D8B030D-6E8A-4147-A177-3AD203B41FA5}">
                      <a16:colId xmlns:a16="http://schemas.microsoft.com/office/drawing/2014/main" val="2335150482"/>
                    </a:ext>
                  </a:extLst>
                </a:gridCol>
                <a:gridCol w="1671635">
                  <a:extLst>
                    <a:ext uri="{9D8B030D-6E8A-4147-A177-3AD203B41FA5}">
                      <a16:colId xmlns:a16="http://schemas.microsoft.com/office/drawing/2014/main" val="4046203905"/>
                    </a:ext>
                  </a:extLst>
                </a:gridCol>
              </a:tblGrid>
              <a:tr h="261930">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Autumn 1</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bg1">
                              <a:lumMod val="50000"/>
                            </a:schemeClr>
                          </a:solidFill>
                          <a:latin typeface="Amatic SC" panose="00000500000000000000" pitchFamily="2" charset="-79"/>
                          <a:cs typeface="Amatic SC" panose="00000500000000000000" pitchFamily="2" charset="-79"/>
                        </a:rPr>
                        <a:t>Autumn 2</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Spring 1</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Spring 2</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Summer 1</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Summer 2</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2296806">
                <a:tc>
                  <a:txBody>
                    <a:bodyPr/>
                    <a:lstStyle/>
                    <a:p>
                      <a:pPr algn="ctr"/>
                      <a:r>
                        <a:rPr lang="en-US" sz="1800" b="0" dirty="0">
                          <a:latin typeface="Amatic SC" panose="00000500000000000000" pitchFamily="2" charset="-79"/>
                          <a:cs typeface="Amatic SC" panose="00000500000000000000" pitchFamily="2" charset="-79"/>
                        </a:rPr>
                        <a:t>General Themes </a:t>
                      </a:r>
                    </a:p>
                    <a:p>
                      <a:pPr algn="ctr"/>
                      <a:r>
                        <a:rPr lang="en-US" sz="1600" b="1" dirty="0">
                          <a:latin typeface="Amatic SC" panose="00000500000000000000" pitchFamily="2" charset="-79"/>
                          <a:cs typeface="Amatic SC" panose="00000500000000000000" pitchFamily="2" charset="-79"/>
                        </a:rPr>
                        <a:t>NB: </a:t>
                      </a:r>
                      <a:r>
                        <a:rPr lang="en-US" sz="1600" b="1" i="1" dirty="0">
                          <a:latin typeface="Amatic SC" panose="00000500000000000000" pitchFamily="2" charset="-79"/>
                          <a:cs typeface="Amatic SC" panose="00000500000000000000" pitchFamily="2" charset="-79"/>
                        </a:rPr>
                        <a:t>These themes may be adapted at various points to allow for children’s interests to flow through the provision  </a:t>
                      </a:r>
                    </a:p>
                    <a:p>
                      <a:pPr algn="ctr"/>
                      <a:r>
                        <a:rPr lang="en-US" sz="1400" b="1" i="1" dirty="0">
                          <a:solidFill>
                            <a:srgbClr val="7030A0"/>
                          </a:solidFill>
                          <a:latin typeface="Amatic SC" panose="00000500000000000000" pitchFamily="2" charset="-79"/>
                          <a:cs typeface="Amatic SC" panose="00000500000000000000" pitchFamily="2" charset="-79"/>
                        </a:rPr>
                        <a:t>WELL-BEING  &amp; Behaviour For Learning </a:t>
                      </a:r>
                      <a:endParaRPr lang="en-GB" sz="1400" b="1" i="1" dirty="0">
                        <a:solidFill>
                          <a:srgbClr val="7030A0"/>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200" b="1" u="sng" dirty="0"/>
                        <a:t>School, Myself, Family </a:t>
                      </a:r>
                    </a:p>
                    <a:p>
                      <a:pPr algn="ctr"/>
                      <a:endParaRPr lang="en-GB" sz="1200" b="1" u="sng" dirty="0">
                        <a:solidFill>
                          <a:schemeClr val="tx1"/>
                        </a:solidFill>
                        <a:latin typeface="+mn-lt"/>
                        <a:cs typeface="Amatic SC" panose="00000500000000000000" pitchFamily="2" charset="-79"/>
                      </a:endParaRPr>
                    </a:p>
                    <a:p>
                      <a:pPr algn="ctr"/>
                      <a:r>
                        <a:rPr lang="en-US" sz="1050" dirty="0">
                          <a:solidFill>
                            <a:schemeClr val="tx1"/>
                          </a:solidFill>
                          <a:latin typeface="+mn-lt"/>
                          <a:cs typeface="Amatic SC" panose="00000500000000000000" pitchFamily="2" charset="-79"/>
                        </a:rPr>
                        <a:t>Starting school / my new class / New Beginnings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People who help us / Careers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Staying healthy / Food  / Human body</a:t>
                      </a:r>
                    </a:p>
                    <a:p>
                      <a:pPr algn="ctr"/>
                      <a:r>
                        <a:rPr lang="en-US" sz="1050" dirty="0">
                          <a:solidFill>
                            <a:schemeClr val="tx1"/>
                          </a:solidFill>
                          <a:latin typeface="+mn-lt"/>
                          <a:cs typeface="Amatic SC" panose="00000500000000000000" pitchFamily="2" charset="-79"/>
                        </a:rPr>
                        <a:t>How have I changed? </a:t>
                      </a:r>
                    </a:p>
                    <a:p>
                      <a:pPr algn="ctr"/>
                      <a:r>
                        <a:rPr lang="en-US" sz="1050" dirty="0">
                          <a:solidFill>
                            <a:schemeClr val="tx1"/>
                          </a:solidFill>
                          <a:latin typeface="+mn-lt"/>
                          <a:cs typeface="Amatic SC" panose="00000500000000000000" pitchFamily="2" charset="-79"/>
                        </a:rPr>
                        <a:t>My family / PSED focus </a:t>
                      </a:r>
                    </a:p>
                    <a:p>
                      <a:pPr algn="ctr"/>
                      <a:r>
                        <a:rPr lang="en-US" sz="1050" dirty="0">
                          <a:solidFill>
                            <a:schemeClr val="tx1"/>
                          </a:solidFill>
                          <a:latin typeface="+mn-lt"/>
                          <a:cs typeface="Amatic SC" panose="00000500000000000000" pitchFamily="2" charset="-79"/>
                        </a:rPr>
                        <a:t>What am I good at? </a:t>
                      </a:r>
                    </a:p>
                    <a:p>
                      <a:pPr algn="ctr"/>
                      <a:r>
                        <a:rPr lang="en-US" sz="1050" dirty="0">
                          <a:solidFill>
                            <a:schemeClr val="tx1"/>
                          </a:solidFill>
                          <a:latin typeface="+mn-lt"/>
                          <a:cs typeface="Amatic SC" panose="00000500000000000000" pitchFamily="2" charset="-79"/>
                        </a:rPr>
                        <a:t>How do I make others feel? </a:t>
                      </a:r>
                    </a:p>
                    <a:p>
                      <a:pPr algn="ctr"/>
                      <a:r>
                        <a:rPr lang="en-US" sz="1050" dirty="0">
                          <a:solidFill>
                            <a:schemeClr val="tx1"/>
                          </a:solidFill>
                          <a:latin typeface="+mn-lt"/>
                          <a:cs typeface="Amatic SC" panose="00000500000000000000" pitchFamily="2" charset="-79"/>
                        </a:rPr>
                        <a:t>Being kind / staying safe </a:t>
                      </a: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t>Seasons 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t>Celebrations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50" dirty="0">
                        <a:solidFill>
                          <a:schemeClr val="tx1"/>
                        </a:solidFill>
                        <a:latin typeface="+mn-lt"/>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The Nativity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Christmas Lists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Letters to Father Christmas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Writing cards for celebrations. </a:t>
                      </a:r>
                      <a:endParaRPr lang="en-US"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GB" sz="1200" b="1" u="sng" kern="1200" baseline="0" dirty="0">
                          <a:solidFill>
                            <a:schemeClr val="dk1"/>
                          </a:solidFill>
                          <a:latin typeface="+mn-lt"/>
                          <a:ea typeface="+mn-ea"/>
                          <a:cs typeface="+mn-cs"/>
                        </a:rPr>
                        <a:t>Traditional Tales </a:t>
                      </a:r>
                      <a:endParaRPr lang="en-GB" sz="1800" kern="1200" baseline="0" dirty="0">
                        <a:solidFill>
                          <a:schemeClr val="dk1"/>
                        </a:solidFill>
                        <a:latin typeface="+mn-lt"/>
                        <a:ea typeface="+mn-ea"/>
                        <a:cs typeface="+mn-cs"/>
                      </a:endParaRPr>
                    </a:p>
                    <a:p>
                      <a:pPr algn="ctr"/>
                      <a:endParaRPr lang="en-GB" sz="1050" kern="1200" baseline="0" dirty="0">
                        <a:solidFill>
                          <a:schemeClr val="dk1"/>
                        </a:solidFill>
                        <a:latin typeface="+mn-lt"/>
                        <a:ea typeface="+mn-ea"/>
                        <a:cs typeface="+mn-cs"/>
                      </a:endParaRPr>
                    </a:p>
                    <a:p>
                      <a:pPr algn="ctr"/>
                      <a:r>
                        <a:rPr lang="en-GB" sz="1050" kern="1200" baseline="0" dirty="0">
                          <a:solidFill>
                            <a:schemeClr val="dk1"/>
                          </a:solidFill>
                          <a:latin typeface="+mn-lt"/>
                          <a:ea typeface="+mn-ea"/>
                          <a:cs typeface="+mn-cs"/>
                        </a:rPr>
                        <a:t>Sequencing </a:t>
                      </a:r>
                    </a:p>
                    <a:p>
                      <a:pPr algn="ctr"/>
                      <a:r>
                        <a:rPr lang="en-GB" sz="1050" kern="1200" baseline="0" dirty="0">
                          <a:solidFill>
                            <a:schemeClr val="dk1"/>
                          </a:solidFill>
                          <a:latin typeface="+mn-lt"/>
                          <a:ea typeface="+mn-ea"/>
                          <a:cs typeface="+mn-cs"/>
                        </a:rPr>
                        <a:t>Acting out stories.</a:t>
                      </a:r>
                    </a:p>
                    <a:p>
                      <a:pPr algn="ctr"/>
                      <a:r>
                        <a:rPr lang="en-GB" sz="1050" kern="1200" baseline="0" dirty="0">
                          <a:solidFill>
                            <a:schemeClr val="dk1"/>
                          </a:solidFill>
                          <a:latin typeface="+mn-lt"/>
                          <a:ea typeface="+mn-ea"/>
                          <a:cs typeface="+mn-cs"/>
                        </a:rPr>
                        <a:t>Character descriptions </a:t>
                      </a:r>
                    </a:p>
                    <a:p>
                      <a:pPr algn="ctr"/>
                      <a:r>
                        <a:rPr lang="en-GB" sz="1050" kern="1200" baseline="0" dirty="0">
                          <a:solidFill>
                            <a:schemeClr val="dk1"/>
                          </a:solidFill>
                          <a:latin typeface="+mn-lt"/>
                          <a:ea typeface="+mn-ea"/>
                          <a:cs typeface="+mn-cs"/>
                        </a:rPr>
                        <a:t>Narrative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050" b="1" u="sng" kern="1200" baseline="0" dirty="0">
                          <a:solidFill>
                            <a:schemeClr val="dk1"/>
                          </a:solidFill>
                          <a:latin typeface="+mn-lt"/>
                          <a:ea typeface="+mn-ea"/>
                          <a:cs typeface="+mn-cs"/>
                        </a:rPr>
                        <a:t>New Life</a:t>
                      </a:r>
                    </a:p>
                    <a:p>
                      <a:pPr algn="ctr"/>
                      <a:endParaRPr lang="en-GB" sz="1800" b="1" kern="1200" baseline="0" dirty="0">
                        <a:solidFill>
                          <a:schemeClr val="dk1"/>
                        </a:solidFill>
                        <a:latin typeface="+mn-lt"/>
                        <a:ea typeface="+mn-ea"/>
                        <a:cs typeface="+mn-cs"/>
                      </a:endParaRPr>
                    </a:p>
                    <a:p>
                      <a:pPr algn="ctr"/>
                      <a:r>
                        <a:rPr lang="en-US" sz="1050" dirty="0">
                          <a:solidFill>
                            <a:schemeClr val="tx1"/>
                          </a:solidFill>
                          <a:latin typeface="+mn-lt"/>
                          <a:cs typeface="Amatic SC" panose="00000500000000000000" pitchFamily="2" charset="-79"/>
                        </a:rPr>
                        <a:t>Plants &amp; Flowers </a:t>
                      </a:r>
                    </a:p>
                    <a:p>
                      <a:pPr algn="ctr"/>
                      <a:r>
                        <a:rPr lang="en-US" sz="1050" dirty="0">
                          <a:solidFill>
                            <a:schemeClr val="tx1"/>
                          </a:solidFill>
                          <a:latin typeface="+mn-lt"/>
                          <a:cs typeface="Amatic SC" panose="00000500000000000000" pitchFamily="2" charset="-79"/>
                        </a:rPr>
                        <a:t>Weather / seasons </a:t>
                      </a:r>
                    </a:p>
                    <a:p>
                      <a:pPr algn="ctr"/>
                      <a:r>
                        <a:rPr lang="en-US" sz="1050" dirty="0">
                          <a:solidFill>
                            <a:schemeClr val="tx1"/>
                          </a:solidFill>
                          <a:latin typeface="+mn-lt"/>
                          <a:cs typeface="Amatic SC" panose="00000500000000000000" pitchFamily="2" charset="-79"/>
                        </a:rPr>
                        <a:t>The great outdoors </a:t>
                      </a:r>
                    </a:p>
                    <a:p>
                      <a:pPr algn="ctr"/>
                      <a:r>
                        <a:rPr lang="en-US" sz="1050" dirty="0">
                          <a:solidFill>
                            <a:schemeClr val="tx1"/>
                          </a:solidFill>
                          <a:latin typeface="+mn-lt"/>
                          <a:cs typeface="Amatic SC" panose="00000500000000000000" pitchFamily="2" charset="-79"/>
                        </a:rPr>
                        <a:t>Planting seeds </a:t>
                      </a:r>
                    </a:p>
                    <a:p>
                      <a:pPr algn="ctr"/>
                      <a:r>
                        <a:rPr lang="en-US" sz="1050" dirty="0">
                          <a:solidFill>
                            <a:schemeClr val="tx1"/>
                          </a:solidFill>
                          <a:latin typeface="+mn-lt"/>
                          <a:cs typeface="Amatic SC" panose="00000500000000000000" pitchFamily="2" charset="-79"/>
                        </a:rPr>
                        <a:t>Reduce, Reuse &amp; Recycle </a:t>
                      </a:r>
                    </a:p>
                    <a:p>
                      <a:pPr algn="ctr"/>
                      <a:r>
                        <a:rPr lang="en-US" sz="1050" dirty="0">
                          <a:solidFill>
                            <a:schemeClr val="tx1"/>
                          </a:solidFill>
                          <a:latin typeface="+mn-lt"/>
                          <a:cs typeface="Amatic SC" panose="00000500000000000000" pitchFamily="2" charset="-79"/>
                        </a:rPr>
                        <a:t>Fun Science / Materials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800" kern="1200" baseline="0" dirty="0">
                          <a:solidFill>
                            <a:schemeClr val="dk1"/>
                          </a:solidFill>
                          <a:latin typeface="+mn-lt"/>
                          <a:ea typeface="+mn-ea"/>
                          <a:cs typeface="+mn-cs"/>
                        </a:rPr>
                        <a:t> </a:t>
                      </a:r>
                      <a:r>
                        <a:rPr lang="en-GB" sz="1050" b="1" u="sng" kern="1200" baseline="0" dirty="0">
                          <a:solidFill>
                            <a:schemeClr val="dk1"/>
                          </a:solidFill>
                          <a:latin typeface="+mn-lt"/>
                          <a:ea typeface="+mn-ea"/>
                          <a:cs typeface="+mn-cs"/>
                        </a:rPr>
                        <a:t>People Who help us </a:t>
                      </a:r>
                      <a:r>
                        <a:rPr lang="en-GB" sz="1800" kern="1200" baseline="0" dirty="0">
                          <a:solidFill>
                            <a:schemeClr val="dk1"/>
                          </a:solidFill>
                          <a:latin typeface="+mn-lt"/>
                          <a:ea typeface="+mn-ea"/>
                          <a:cs typeface="+mn-cs"/>
                        </a:rPr>
                        <a:t>	</a:t>
                      </a:r>
                    </a:p>
                    <a:p>
                      <a:pPr algn="ctr"/>
                      <a:r>
                        <a:rPr lang="en-GB" sz="1800" kern="1200" baseline="0" dirty="0">
                          <a:solidFill>
                            <a:schemeClr val="dk1"/>
                          </a:solidFill>
                          <a:latin typeface="+mn-lt"/>
                          <a:ea typeface="+mn-ea"/>
                          <a:cs typeface="+mn-cs"/>
                        </a:rPr>
                        <a:t> </a:t>
                      </a:r>
                      <a:r>
                        <a:rPr lang="en-GB" sz="1050" kern="1200" baseline="0" dirty="0">
                          <a:solidFill>
                            <a:schemeClr val="dk1"/>
                          </a:solidFill>
                          <a:latin typeface="+mn-lt"/>
                          <a:ea typeface="+mn-ea"/>
                          <a:cs typeface="+mn-cs"/>
                        </a:rPr>
                        <a:t>Speech </a:t>
                      </a:r>
                    </a:p>
                    <a:p>
                      <a:pPr algn="ctr"/>
                      <a:r>
                        <a:rPr lang="en-GB" sz="1050" kern="1200" baseline="0" dirty="0">
                          <a:solidFill>
                            <a:schemeClr val="dk1"/>
                          </a:solidFill>
                          <a:latin typeface="+mn-lt"/>
                          <a:ea typeface="+mn-ea"/>
                          <a:cs typeface="+mn-cs"/>
                        </a:rPr>
                        <a:t>Wanted posters </a:t>
                      </a:r>
                    </a:p>
                    <a:p>
                      <a:pPr algn="ctr"/>
                      <a:r>
                        <a:rPr lang="en-GB" sz="1050" kern="1200" baseline="0" dirty="0">
                          <a:solidFill>
                            <a:schemeClr val="dk1"/>
                          </a:solidFill>
                          <a:latin typeface="+mn-lt"/>
                          <a:ea typeface="+mn-ea"/>
                          <a:cs typeface="+mn-cs"/>
                        </a:rPr>
                        <a:t>Super simple sentences Comic Strip</a:t>
                      </a:r>
                      <a:r>
                        <a:rPr lang="en-GB" sz="1800" kern="1200" baseline="0" dirty="0">
                          <a:solidFill>
                            <a:schemeClr val="dk1"/>
                          </a:solidFill>
                          <a:latin typeface="+mn-lt"/>
                          <a:ea typeface="+mn-ea"/>
                          <a:cs typeface="+mn-cs"/>
                        </a:rPr>
                        <a:t>	</a:t>
                      </a:r>
                    </a:p>
                    <a:p>
                      <a:pPr algn="ctr"/>
                      <a:endParaRPr lang="en-GB" sz="1800" b="1"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b="1" u="sng" dirty="0">
                          <a:solidFill>
                            <a:schemeClr val="tx1"/>
                          </a:solidFill>
                          <a:latin typeface="+mn-lt"/>
                          <a:cs typeface="Amatic SC" panose="00000500000000000000" pitchFamily="2" charset="-79"/>
                        </a:rPr>
                        <a:t>Holidays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50" b="1" u="sng" dirty="0">
                        <a:solidFill>
                          <a:schemeClr val="tx1"/>
                        </a:solidFill>
                        <a:latin typeface="+mn-lt"/>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Under the sea</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Off on holiday / clothes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Where in the world shall we go?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Send me a postcard! </a:t>
                      </a:r>
                    </a:p>
                    <a:p>
                      <a:pPr algn="ctr"/>
                      <a:r>
                        <a:rPr lang="en-US" sz="1050" dirty="0">
                          <a:solidFill>
                            <a:schemeClr val="tx1"/>
                          </a:solidFill>
                          <a:latin typeface="+mn-lt"/>
                          <a:cs typeface="Amatic SC" panose="00000500000000000000" pitchFamily="2" charset="-79"/>
                        </a:rPr>
                        <a:t>Marine life  </a:t>
                      </a:r>
                    </a:p>
                    <a:p>
                      <a:pPr algn="ctr"/>
                      <a:r>
                        <a:rPr lang="en-US" sz="1050" dirty="0">
                          <a:solidFill>
                            <a:schemeClr val="tx1"/>
                          </a:solidFill>
                          <a:latin typeface="+mn-lt"/>
                          <a:cs typeface="Amatic SC" panose="00000500000000000000" pitchFamily="2" charset="-79"/>
                        </a:rPr>
                        <a:t>Fossils – Mary Anning </a:t>
                      </a:r>
                    </a:p>
                    <a:p>
                      <a:pPr algn="ctr"/>
                      <a:r>
                        <a:rPr lang="en-US" sz="1050" dirty="0">
                          <a:solidFill>
                            <a:schemeClr val="tx1"/>
                          </a:solidFill>
                          <a:latin typeface="+mn-lt"/>
                          <a:cs typeface="Amatic SC" panose="00000500000000000000" pitchFamily="2" charset="-79"/>
                        </a:rPr>
                        <a:t>Seasides in the past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Compare: Now and then! </a:t>
                      </a:r>
                    </a:p>
                    <a:p>
                      <a:pPr algn="ctr"/>
                      <a:r>
                        <a:rPr lang="en-US" sz="1050" dirty="0">
                          <a:solidFill>
                            <a:schemeClr val="tx1"/>
                          </a:solidFill>
                          <a:latin typeface="+mn-lt"/>
                          <a:cs typeface="Amatic SC" panose="00000500000000000000" pitchFamily="2" charset="-79"/>
                        </a:rPr>
                        <a:t>Seaside art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1371041">
                <a:tc>
                  <a:txBody>
                    <a:bodyPr/>
                    <a:lstStyle/>
                    <a:p>
                      <a:pPr algn="ctr"/>
                      <a:r>
                        <a:rPr lang="en-US" sz="2400" b="1" dirty="0">
                          <a:latin typeface="Amatic SC" panose="00000500000000000000" pitchFamily="2" charset="-79"/>
                          <a:cs typeface="Amatic SC" panose="00000500000000000000" pitchFamily="2" charset="-79"/>
                        </a:rPr>
                        <a:t>Quality Texts and </a:t>
                      </a:r>
                    </a:p>
                    <a:p>
                      <a:pPr algn="ctr"/>
                      <a:r>
                        <a:rPr lang="en-US" sz="2400" b="1" dirty="0">
                          <a:latin typeface="Amatic SC" panose="00000500000000000000" pitchFamily="2" charset="-79"/>
                          <a:cs typeface="Amatic SC" panose="00000500000000000000" pitchFamily="2" charset="-79"/>
                        </a:rPr>
                        <a:t>‘old favourites’ </a:t>
                      </a:r>
                      <a:endParaRPr lang="en-GB" sz="2400" b="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Owl Babies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Stick Man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The Smartest Giant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The Colour Monster</a:t>
                      </a:r>
                    </a:p>
                    <a:p>
                      <a:pPr algn="ctr"/>
                      <a:r>
                        <a:rPr lang="en-US" sz="1050" dirty="0">
                          <a:solidFill>
                            <a:schemeClr val="tx1"/>
                          </a:solidFill>
                          <a:latin typeface="+mn-lt"/>
                          <a:cs typeface="RM Typerighter old" panose="00000400000000000000" pitchFamily="2" charset="-79"/>
                        </a:rPr>
                        <a:t>The Rainbow Fish </a:t>
                      </a:r>
                    </a:p>
                    <a:p>
                      <a:pPr algn="ctr"/>
                      <a:r>
                        <a:rPr lang="en-US" sz="1050" dirty="0">
                          <a:solidFill>
                            <a:schemeClr val="tx1"/>
                          </a:solidFill>
                          <a:latin typeface="+mn-lt"/>
                          <a:cs typeface="RM Typerighter old" panose="00000400000000000000" pitchFamily="2" charset="-79"/>
                        </a:rPr>
                        <a:t>Funny Bones </a:t>
                      </a:r>
                    </a:p>
                    <a:p>
                      <a:pPr algn="ctr"/>
                      <a:r>
                        <a:rPr lang="en-GB" sz="1050" dirty="0"/>
                        <a:t>Starting School</a:t>
                      </a:r>
                      <a:endParaRPr lang="en-US" sz="1050" dirty="0">
                        <a:solidFill>
                          <a:schemeClr val="tx1"/>
                        </a:solidFill>
                        <a:latin typeface="+mn-lt"/>
                        <a:cs typeface="RM Typerighter old" panose="000004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The Jolly Postman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Christmas Story / Nativity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Rama and </a:t>
                      </a:r>
                      <a:r>
                        <a:rPr lang="en-GB" sz="1050" dirty="0" err="1"/>
                        <a:t>Sita</a:t>
                      </a:r>
                      <a:endParaRPr lang="en-GB" sz="105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Night Monkey, Day Monkey Can’t You sleep Little Bear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The Owl Who was afraid of the Dark</a:t>
                      </a:r>
                      <a:endParaRPr lang="en-US" sz="1050" dirty="0">
                        <a:solidFill>
                          <a:schemeClr val="tx1"/>
                        </a:solidFill>
                        <a:latin typeface="+mn-lt"/>
                        <a:cs typeface="RM Typerighter old" panose="000004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50" dirty="0">
                        <a:solidFill>
                          <a:schemeClr val="tx1"/>
                        </a:solidFill>
                        <a:latin typeface="+mn-lt"/>
                        <a:cs typeface="RM Typerighter old" panose="000004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GB" sz="1050" kern="1200" baseline="0" dirty="0">
                          <a:solidFill>
                            <a:schemeClr val="dk1"/>
                          </a:solidFill>
                          <a:latin typeface="+mn-lt"/>
                          <a:ea typeface="+mn-ea"/>
                          <a:cs typeface="+mn-cs"/>
                        </a:rPr>
                        <a:t>Little Red Riding Hood </a:t>
                      </a:r>
                    </a:p>
                    <a:p>
                      <a:pPr algn="ctr"/>
                      <a:r>
                        <a:rPr lang="en-GB" sz="1050" kern="1200" baseline="0" dirty="0">
                          <a:solidFill>
                            <a:schemeClr val="dk1"/>
                          </a:solidFill>
                          <a:latin typeface="+mn-lt"/>
                          <a:ea typeface="+mn-ea"/>
                          <a:cs typeface="+mn-cs"/>
                        </a:rPr>
                        <a:t>The Gingerbread Man </a:t>
                      </a:r>
                    </a:p>
                    <a:p>
                      <a:pPr algn="ctr"/>
                      <a:r>
                        <a:rPr lang="en-GB" sz="1050" kern="1200" baseline="0" dirty="0">
                          <a:solidFill>
                            <a:schemeClr val="dk1"/>
                          </a:solidFill>
                          <a:latin typeface="+mn-lt"/>
                          <a:ea typeface="+mn-ea"/>
                          <a:cs typeface="+mn-cs"/>
                        </a:rPr>
                        <a:t>The Three Little Pigs </a:t>
                      </a:r>
                    </a:p>
                    <a:p>
                      <a:pPr algn="ctr"/>
                      <a:r>
                        <a:rPr lang="en-GB" sz="1050" kern="1200" baseline="0" dirty="0">
                          <a:solidFill>
                            <a:schemeClr val="dk1"/>
                          </a:solidFill>
                          <a:latin typeface="+mn-lt"/>
                          <a:ea typeface="+mn-ea"/>
                          <a:cs typeface="+mn-cs"/>
                        </a:rPr>
                        <a:t>Goldilocks and the Three Bears </a:t>
                      </a:r>
                    </a:p>
                    <a:p>
                      <a:pPr algn="ctr"/>
                      <a:r>
                        <a:rPr lang="en-GB" sz="1050" kern="1200" baseline="0" dirty="0">
                          <a:solidFill>
                            <a:schemeClr val="dk1"/>
                          </a:solidFill>
                          <a:latin typeface="+mn-lt"/>
                          <a:ea typeface="+mn-ea"/>
                          <a:cs typeface="+mn-cs"/>
                        </a:rPr>
                        <a:t>The Three Billy Goats Gruff </a:t>
                      </a:r>
                    </a:p>
                    <a:p>
                      <a:pPr algn="ctr"/>
                      <a:r>
                        <a:rPr lang="en-GB" sz="1050" kern="1200" baseline="0" dirty="0">
                          <a:solidFill>
                            <a:schemeClr val="dk1"/>
                          </a:solidFill>
                          <a:latin typeface="+mn-lt"/>
                          <a:ea typeface="+mn-ea"/>
                          <a:cs typeface="+mn-cs"/>
                        </a:rPr>
                        <a:t>Jack and the Beanstalk</a:t>
                      </a:r>
                      <a:r>
                        <a:rPr lang="en-GB" sz="1800" kern="1200" baseline="0" dirty="0">
                          <a:solidFill>
                            <a:schemeClr val="dk1"/>
                          </a:solidFill>
                          <a:latin typeface="+mn-lt"/>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50" dirty="0">
                        <a:solidFill>
                          <a:schemeClr val="tx1"/>
                        </a:solidFill>
                        <a:latin typeface="+mn-lt"/>
                        <a:cs typeface="RM Typerighter old" panose="000004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The Tiny Seed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Oliver’s Vegetables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Jack and the Beanstalk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One Plastic Bag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Jasper’s Beanstalk </a:t>
                      </a:r>
                    </a:p>
                    <a:p>
                      <a:pPr algn="ctr"/>
                      <a:r>
                        <a:rPr lang="en-US" sz="1050" kern="1200" dirty="0">
                          <a:solidFill>
                            <a:schemeClr val="dk1"/>
                          </a:solidFill>
                          <a:latin typeface="+mn-lt"/>
                          <a:ea typeface="+mn-ea"/>
                          <a:cs typeface="+mn-cs"/>
                        </a:rPr>
                        <a:t>The Emperors Egg</a:t>
                      </a:r>
                      <a:endParaRPr lang="en-GB" sz="1050" kern="1200" dirty="0">
                        <a:solidFill>
                          <a:schemeClr val="dk1"/>
                        </a:solidFill>
                        <a:latin typeface="+mn-lt"/>
                        <a:ea typeface="+mn-ea"/>
                        <a:cs typeface="+mn-cs"/>
                      </a:endParaRPr>
                    </a:p>
                    <a:p>
                      <a:pPr algn="ctr"/>
                      <a:r>
                        <a:rPr lang="en-US" sz="1050" kern="1200" dirty="0">
                          <a:solidFill>
                            <a:schemeClr val="dk1"/>
                          </a:solidFill>
                          <a:latin typeface="+mn-lt"/>
                          <a:ea typeface="+mn-ea"/>
                          <a:cs typeface="+mn-cs"/>
                        </a:rPr>
                        <a:t>The Very Hungry Caterpillar </a:t>
                      </a:r>
                      <a:endParaRPr lang="en-GB" sz="1050" kern="1200" dirty="0">
                        <a:solidFill>
                          <a:schemeClr val="dk1"/>
                        </a:solidFill>
                        <a:latin typeface="+mn-lt"/>
                        <a:ea typeface="+mn-ea"/>
                        <a:cs typeface="+mn-cs"/>
                      </a:endParaRPr>
                    </a:p>
                    <a:p>
                      <a:pPr algn="ctr"/>
                      <a:r>
                        <a:rPr lang="en-GB" sz="1050" kern="1200" dirty="0" err="1">
                          <a:solidFill>
                            <a:schemeClr val="dk1"/>
                          </a:solidFill>
                          <a:latin typeface="+mn-lt"/>
                          <a:ea typeface="+mn-ea"/>
                          <a:cs typeface="+mn-cs"/>
                        </a:rPr>
                        <a:t>Aghh</a:t>
                      </a:r>
                      <a:r>
                        <a:rPr lang="en-GB" sz="1050" kern="1200" dirty="0">
                          <a:solidFill>
                            <a:schemeClr val="dk1"/>
                          </a:solidFill>
                          <a:latin typeface="+mn-lt"/>
                          <a:ea typeface="+mn-ea"/>
                          <a:cs typeface="+mn-cs"/>
                        </a:rPr>
                        <a:t> Spider!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050" kern="1200" baseline="0" dirty="0" err="1">
                          <a:solidFill>
                            <a:schemeClr val="dk1"/>
                          </a:solidFill>
                          <a:latin typeface="+mn-lt"/>
                          <a:ea typeface="+mn-ea"/>
                          <a:cs typeface="+mn-cs"/>
                        </a:rPr>
                        <a:t>Supertato</a:t>
                      </a:r>
                      <a:r>
                        <a:rPr lang="en-GB" sz="1050" kern="1200" baseline="0" dirty="0">
                          <a:solidFill>
                            <a:schemeClr val="dk1"/>
                          </a:solidFill>
                          <a:latin typeface="+mn-lt"/>
                          <a:ea typeface="+mn-ea"/>
                          <a:cs typeface="+mn-cs"/>
                        </a:rPr>
                        <a:t> </a:t>
                      </a:r>
                    </a:p>
                    <a:p>
                      <a:pPr algn="ctr"/>
                      <a:r>
                        <a:rPr lang="en-GB" sz="1050" kern="1200" baseline="0" dirty="0" err="1">
                          <a:solidFill>
                            <a:schemeClr val="dk1"/>
                          </a:solidFill>
                          <a:latin typeface="+mn-lt"/>
                          <a:ea typeface="+mn-ea"/>
                          <a:cs typeface="+mn-cs"/>
                        </a:rPr>
                        <a:t>Superworm</a:t>
                      </a:r>
                      <a:r>
                        <a:rPr lang="en-GB" sz="1050" kern="1200" baseline="0" dirty="0">
                          <a:solidFill>
                            <a:schemeClr val="dk1"/>
                          </a:solidFill>
                          <a:latin typeface="+mn-lt"/>
                          <a:ea typeface="+mn-ea"/>
                          <a:cs typeface="+mn-cs"/>
                        </a:rPr>
                        <a:t> </a:t>
                      </a:r>
                    </a:p>
                    <a:p>
                      <a:pPr algn="ctr"/>
                      <a:r>
                        <a:rPr lang="en-GB" sz="1050" kern="1200" baseline="0" dirty="0">
                          <a:solidFill>
                            <a:schemeClr val="dk1"/>
                          </a:solidFill>
                          <a:latin typeface="+mn-lt"/>
                          <a:ea typeface="+mn-ea"/>
                          <a:cs typeface="+mn-cs"/>
                        </a:rPr>
                        <a:t>How to be a Superhero </a:t>
                      </a:r>
                    </a:p>
                    <a:p>
                      <a:pPr algn="ctr"/>
                      <a:r>
                        <a:rPr lang="en-GB" sz="1050" kern="1200" baseline="0" dirty="0">
                          <a:solidFill>
                            <a:schemeClr val="dk1"/>
                          </a:solidFill>
                          <a:latin typeface="+mn-lt"/>
                          <a:ea typeface="+mn-ea"/>
                          <a:cs typeface="+mn-cs"/>
                        </a:rPr>
                        <a:t>Super Daisy </a:t>
                      </a:r>
                    </a:p>
                    <a:p>
                      <a:pPr algn="ctr"/>
                      <a:r>
                        <a:rPr lang="en-GB" sz="1050" kern="1200" baseline="0" dirty="0" err="1">
                          <a:solidFill>
                            <a:schemeClr val="dk1"/>
                          </a:solidFill>
                          <a:latin typeface="+mn-lt"/>
                          <a:ea typeface="+mn-ea"/>
                          <a:cs typeface="+mn-cs"/>
                        </a:rPr>
                        <a:t>Supertato</a:t>
                      </a:r>
                      <a:r>
                        <a:rPr lang="en-GB" sz="1050" kern="1200" baseline="0" dirty="0">
                          <a:solidFill>
                            <a:schemeClr val="dk1"/>
                          </a:solidFill>
                          <a:latin typeface="+mn-lt"/>
                          <a:ea typeface="+mn-ea"/>
                          <a:cs typeface="+mn-cs"/>
                        </a:rPr>
                        <a:t> </a:t>
                      </a:r>
                    </a:p>
                    <a:p>
                      <a:pPr algn="ctr"/>
                      <a:r>
                        <a:rPr lang="en-GB" sz="1050" kern="1200" baseline="0" dirty="0">
                          <a:solidFill>
                            <a:schemeClr val="dk1"/>
                          </a:solidFill>
                          <a:latin typeface="+mn-lt"/>
                          <a:ea typeface="+mn-ea"/>
                          <a:cs typeface="+mn-cs"/>
                        </a:rPr>
                        <a:t>Evil Peas Rule </a:t>
                      </a:r>
                      <a:endParaRPr lang="en-US"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1050" dirty="0">
                          <a:solidFill>
                            <a:schemeClr val="tx1"/>
                          </a:solidFill>
                          <a:latin typeface="+mn-lt"/>
                          <a:cs typeface="RM Typerighter old" panose="00000400000000000000" pitchFamily="2" charset="-79"/>
                        </a:rPr>
                        <a:t>Lighthouse Keeper’s Lunch</a:t>
                      </a:r>
                    </a:p>
                    <a:p>
                      <a:pPr algn="ctr"/>
                      <a:r>
                        <a:rPr lang="en-US" sz="1050" dirty="0">
                          <a:solidFill>
                            <a:schemeClr val="tx1"/>
                          </a:solidFill>
                          <a:latin typeface="+mn-lt"/>
                          <a:cs typeface="RM Typerighter old" panose="00000400000000000000" pitchFamily="2" charset="-79"/>
                        </a:rPr>
                        <a:t>World Atlases </a:t>
                      </a:r>
                    </a:p>
                    <a:p>
                      <a:pPr algn="ctr"/>
                      <a:r>
                        <a:rPr lang="en-US" sz="1050" dirty="0" err="1">
                          <a:solidFill>
                            <a:schemeClr val="tx1"/>
                          </a:solidFill>
                          <a:latin typeface="+mn-lt"/>
                          <a:cs typeface="RM Typerighter old" panose="00000400000000000000" pitchFamily="2" charset="-79"/>
                        </a:rPr>
                        <a:t>Tiddler</a:t>
                      </a:r>
                      <a:r>
                        <a:rPr lang="en-US" sz="1050" dirty="0">
                          <a:solidFill>
                            <a:schemeClr val="tx1"/>
                          </a:solidFill>
                          <a:latin typeface="+mn-lt"/>
                          <a:cs typeface="RM Typerighter old" panose="00000400000000000000" pitchFamily="2" charset="-79"/>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The Snail and the Whale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The Way back Home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The Naughty Bus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Mr. </a:t>
                      </a:r>
                      <a:r>
                        <a:rPr lang="en-US" sz="1050" dirty="0" err="1">
                          <a:solidFill>
                            <a:schemeClr val="tx1"/>
                          </a:solidFill>
                          <a:latin typeface="+mn-lt"/>
                          <a:cs typeface="RM Typerighter old" panose="00000400000000000000" pitchFamily="2" charset="-79"/>
                        </a:rPr>
                        <a:t>Gumpy’s</a:t>
                      </a:r>
                      <a:r>
                        <a:rPr lang="en-US" sz="1050" dirty="0">
                          <a:solidFill>
                            <a:schemeClr val="tx1"/>
                          </a:solidFill>
                          <a:latin typeface="+mn-lt"/>
                          <a:cs typeface="RM Typerighter old" panose="00000400000000000000" pitchFamily="2" charset="-79"/>
                        </a:rPr>
                        <a:t> Outing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RM Typerighter old" panose="00000400000000000000" pitchFamily="2" charset="-79"/>
                        </a:rPr>
                        <a:t> </a:t>
                      </a:r>
                      <a:endParaRPr lang="en-US" sz="1050" dirty="0">
                        <a:solidFill>
                          <a:schemeClr val="tx1"/>
                        </a:solidFill>
                        <a:latin typeface="+mn-lt"/>
                        <a:cs typeface="Amatic SC" panose="00000500000000000000" pitchFamily="2" charset="-79"/>
                      </a:endParaRPr>
                    </a:p>
                    <a:p>
                      <a:pPr algn="ctr"/>
                      <a:endParaRPr lang="en-GB" sz="1050" dirty="0">
                        <a:solidFill>
                          <a:schemeClr val="tx1"/>
                        </a:solidFill>
                        <a:latin typeface="+mn-lt"/>
                        <a:cs typeface="RM Typerighter old" panose="000004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507345316"/>
                  </a:ext>
                </a:extLst>
              </a:tr>
              <a:tr h="1245256">
                <a:tc>
                  <a:txBody>
                    <a:bodyPr/>
                    <a:lstStyle/>
                    <a:p>
                      <a:pPr algn="ctr"/>
                      <a:r>
                        <a:rPr lang="en-US" sz="2000" b="1" dirty="0">
                          <a:latin typeface="Amatic SC" panose="00000500000000000000" pitchFamily="2" charset="-79"/>
                          <a:cs typeface="Amatic SC" panose="00000500000000000000" pitchFamily="2" charset="-79"/>
                        </a:rPr>
                        <a:t>‘Wow’ moments / </a:t>
                      </a:r>
                      <a:r>
                        <a:rPr lang="en-US" sz="2000" b="1" dirty="0">
                          <a:solidFill>
                            <a:srgbClr val="0070C0"/>
                          </a:solidFill>
                          <a:latin typeface="Amatic SC" panose="00000500000000000000" pitchFamily="2" charset="-79"/>
                          <a:cs typeface="Amatic SC" panose="00000500000000000000" pitchFamily="2" charset="-79"/>
                        </a:rPr>
                        <a:t>Enrichment Weeks </a:t>
                      </a:r>
                      <a:endParaRPr lang="en-GB" sz="2000" b="1" dirty="0">
                        <a:solidFill>
                          <a:srgbClr val="0070C0"/>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050" dirty="0">
                          <a:solidFill>
                            <a:schemeClr val="tx1"/>
                          </a:solidFill>
                          <a:latin typeface="+mn-lt"/>
                          <a:cs typeface="Amatic SC" panose="00000500000000000000" pitchFamily="2" charset="-79"/>
                        </a:rPr>
                        <a:t>Autumn Trail </a:t>
                      </a:r>
                    </a:p>
                    <a:p>
                      <a:pPr algn="ctr"/>
                      <a:r>
                        <a:rPr lang="en-US" sz="1050" dirty="0">
                          <a:solidFill>
                            <a:schemeClr val="tx1"/>
                          </a:solidFill>
                          <a:latin typeface="+mn-lt"/>
                          <a:cs typeface="Amatic SC" panose="00000500000000000000" pitchFamily="2" charset="-79"/>
                        </a:rPr>
                        <a:t>Talk Like a Pirate</a:t>
                      </a:r>
                    </a:p>
                    <a:p>
                      <a:pPr algn="ctr"/>
                      <a:r>
                        <a:rPr lang="en-US" sz="1050" dirty="0">
                          <a:solidFill>
                            <a:schemeClr val="tx1"/>
                          </a:solidFill>
                          <a:latin typeface="+mn-lt"/>
                          <a:cs typeface="Amatic SC" panose="00000500000000000000" pitchFamily="2" charset="-79"/>
                        </a:rPr>
                        <a:t>Firefighter visit </a:t>
                      </a:r>
                    </a:p>
                    <a:p>
                      <a:pPr algn="ctr"/>
                      <a:r>
                        <a:rPr lang="en-US" sz="1050" dirty="0">
                          <a:solidFill>
                            <a:schemeClr val="tx1"/>
                          </a:solidFill>
                          <a:latin typeface="+mn-lt"/>
                          <a:cs typeface="Amatic SC" panose="00000500000000000000" pitchFamily="2" charset="-79"/>
                        </a:rPr>
                        <a:t>Birthdays</a:t>
                      </a:r>
                    </a:p>
                    <a:p>
                      <a:pPr algn="ctr"/>
                      <a:r>
                        <a:rPr lang="en-US" sz="1050" dirty="0">
                          <a:solidFill>
                            <a:schemeClr val="tx1"/>
                          </a:solidFill>
                          <a:latin typeface="+mn-lt"/>
                          <a:cs typeface="Amatic SC" panose="00000500000000000000" pitchFamily="2" charset="-79"/>
                        </a:rPr>
                        <a:t>What do I want to be when I grow up? Video for parents.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Trip to the library</a:t>
                      </a:r>
                    </a:p>
                    <a:p>
                      <a:pPr algn="ctr"/>
                      <a:endParaRPr lang="en-US"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Guy Fawkes / Bonfire Night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Christmas Time  / Nativity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Diwali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Remembrance day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Road Safety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World Space Week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Anti- Bullying Week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Trip to the Post</a:t>
                      </a:r>
                      <a:r>
                        <a:rPr lang="en-US" sz="1050" baseline="0" dirty="0">
                          <a:solidFill>
                            <a:schemeClr val="tx1"/>
                          </a:solidFill>
                          <a:latin typeface="+mn-lt"/>
                          <a:cs typeface="Amatic SC" panose="00000500000000000000" pitchFamily="2" charset="-79"/>
                        </a:rPr>
                        <a:t> Office</a:t>
                      </a: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1050" dirty="0">
                          <a:solidFill>
                            <a:schemeClr val="tx1"/>
                          </a:solidFill>
                          <a:latin typeface="+mn-lt"/>
                          <a:cs typeface="Amatic SC" panose="00000500000000000000" pitchFamily="2" charset="-79"/>
                        </a:rPr>
                        <a:t>Chinese New Year </a:t>
                      </a:r>
                    </a:p>
                    <a:p>
                      <a:pPr algn="ctr"/>
                      <a:r>
                        <a:rPr lang="en-US" sz="1050" dirty="0">
                          <a:solidFill>
                            <a:schemeClr val="tx1"/>
                          </a:solidFill>
                          <a:latin typeface="+mn-lt"/>
                          <a:cs typeface="Amatic SC" panose="00000500000000000000" pitchFamily="2" charset="-79"/>
                        </a:rPr>
                        <a:t>LENT</a:t>
                      </a:r>
                    </a:p>
                    <a:p>
                      <a:pPr algn="ctr"/>
                      <a:r>
                        <a:rPr lang="en-US" sz="1050" dirty="0">
                          <a:solidFill>
                            <a:schemeClr val="tx1"/>
                          </a:solidFill>
                          <a:latin typeface="+mn-lt"/>
                          <a:cs typeface="Amatic SC" panose="00000500000000000000" pitchFamily="2" charset="-79"/>
                        </a:rPr>
                        <a:t>Random Acts of Kindness Week </a:t>
                      </a:r>
                    </a:p>
                    <a:p>
                      <a:pPr algn="ctr"/>
                      <a:r>
                        <a:rPr lang="en-US" sz="1050" dirty="0">
                          <a:solidFill>
                            <a:schemeClr val="tx1"/>
                          </a:solidFill>
                          <a:latin typeface="+mn-lt"/>
                          <a:cs typeface="Amatic SC" panose="00000500000000000000" pitchFamily="2" charset="-79"/>
                        </a:rPr>
                        <a:t>Valentine’s Day</a:t>
                      </a:r>
                    </a:p>
                    <a:p>
                      <a:pPr algn="ctr"/>
                      <a:r>
                        <a:rPr lang="en-US" sz="1050" dirty="0">
                          <a:solidFill>
                            <a:schemeClr val="tx1"/>
                          </a:solidFill>
                          <a:latin typeface="+mn-lt"/>
                          <a:cs typeface="Amatic SC" panose="00000500000000000000" pitchFamily="2" charset="-79"/>
                        </a:rPr>
                        <a:t>Internet Safety Day </a:t>
                      </a:r>
                    </a:p>
                    <a:p>
                      <a:pPr algn="ctr"/>
                      <a:r>
                        <a:rPr lang="en-US" sz="1050" dirty="0">
                          <a:solidFill>
                            <a:schemeClr val="tx1"/>
                          </a:solidFill>
                          <a:latin typeface="+mn-lt"/>
                          <a:cs typeface="Amatic SC" panose="00000500000000000000" pitchFamily="2" charset="-79"/>
                        </a:rPr>
                        <a:t>Trip to the library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Picnic </a:t>
                      </a:r>
                      <a:endParaRPr lang="en-GB" sz="1050" dirty="0">
                        <a:solidFill>
                          <a:schemeClr val="tx1"/>
                        </a:solidFill>
                        <a:latin typeface="+mn-lt"/>
                        <a:cs typeface="Amatic SC" panose="00000500000000000000" pitchFamily="2" charset="-79"/>
                      </a:endParaRPr>
                    </a:p>
                    <a:p>
                      <a:pPr algn="ctr"/>
                      <a:r>
                        <a:rPr lang="en-GB" sz="1050" dirty="0">
                          <a:solidFill>
                            <a:schemeClr val="tx1"/>
                          </a:solidFill>
                          <a:latin typeface="+mn-lt"/>
                          <a:cs typeface="Amatic SC" panose="00000500000000000000" pitchFamily="2" charset="-79"/>
                        </a:rPr>
                        <a:t>Planting seeds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Easter time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Mother’s Day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Queen’s Birthday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Science Week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Eater Egg Hunt  </a:t>
                      </a: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1050" dirty="0">
                          <a:solidFill>
                            <a:schemeClr val="tx1"/>
                          </a:solidFill>
                          <a:latin typeface="+mn-lt"/>
                          <a:cs typeface="Amatic SC" panose="00000500000000000000" pitchFamily="2" charset="-79"/>
                        </a:rPr>
                        <a:t>Map work  - Find the Treasure to save the day</a:t>
                      </a:r>
                    </a:p>
                    <a:p>
                      <a:pPr algn="ctr"/>
                      <a:r>
                        <a:rPr lang="en-US" sz="1050" dirty="0">
                          <a:solidFill>
                            <a:schemeClr val="tx1"/>
                          </a:solidFill>
                          <a:latin typeface="+mn-lt"/>
                          <a:cs typeface="Amatic SC" panose="00000500000000000000" pitchFamily="2" charset="-79"/>
                        </a:rPr>
                        <a:t>Start of Ramadan </a:t>
                      </a:r>
                    </a:p>
                    <a:p>
                      <a:pPr algn="ctr"/>
                      <a:r>
                        <a:rPr lang="en-US" sz="1050" dirty="0" err="1">
                          <a:solidFill>
                            <a:schemeClr val="tx1"/>
                          </a:solidFill>
                          <a:latin typeface="+mn-lt"/>
                          <a:cs typeface="Amatic SC" panose="00000500000000000000" pitchFamily="2" charset="-79"/>
                        </a:rPr>
                        <a:t>Eid</a:t>
                      </a:r>
                      <a:endParaRPr lang="en-US" sz="1050" dirty="0">
                        <a:solidFill>
                          <a:schemeClr val="tx1"/>
                        </a:solidFill>
                        <a:latin typeface="+mn-lt"/>
                        <a:cs typeface="Amatic SC" panose="00000500000000000000" pitchFamily="2" charset="-79"/>
                      </a:endParaRPr>
                    </a:p>
                    <a:p>
                      <a:pPr algn="ctr"/>
                      <a:r>
                        <a:rPr lang="en-US" sz="1050" dirty="0">
                          <a:solidFill>
                            <a:schemeClr val="tx1"/>
                          </a:solidFill>
                          <a:latin typeface="+mn-lt"/>
                          <a:cs typeface="Amatic SC" panose="00000500000000000000" pitchFamily="2" charset="-79"/>
                        </a:rPr>
                        <a:t>Trip to Tesco to explore fruit and </a:t>
                      </a:r>
                      <a:r>
                        <a:rPr lang="en-US" sz="1050" dirty="0" err="1">
                          <a:solidFill>
                            <a:schemeClr val="tx1"/>
                          </a:solidFill>
                          <a:latin typeface="+mn-lt"/>
                          <a:cs typeface="Amatic SC" panose="00000500000000000000" pitchFamily="2" charset="-79"/>
                        </a:rPr>
                        <a:t>veg</a:t>
                      </a:r>
                      <a:endParaRPr lang="en-US"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1050" dirty="0">
                          <a:solidFill>
                            <a:schemeClr val="tx1"/>
                          </a:solidFill>
                          <a:latin typeface="+mn-lt"/>
                          <a:cs typeface="Amatic SC" panose="00000500000000000000" pitchFamily="2" charset="-79"/>
                        </a:rPr>
                        <a:t>Under the Sea – singing songs and sea shanties</a:t>
                      </a:r>
                    </a:p>
                    <a:p>
                      <a:pPr algn="ctr"/>
                      <a:r>
                        <a:rPr lang="en-US" sz="1050" dirty="0">
                          <a:solidFill>
                            <a:schemeClr val="tx1"/>
                          </a:solidFill>
                          <a:latin typeface="+mn-lt"/>
                          <a:cs typeface="Amatic SC" panose="00000500000000000000" pitchFamily="2" charset="-79"/>
                        </a:rPr>
                        <a:t>Fossil hunting </a:t>
                      </a:r>
                    </a:p>
                    <a:p>
                      <a:pPr algn="ctr"/>
                      <a:r>
                        <a:rPr lang="en-US" sz="1050" dirty="0">
                          <a:solidFill>
                            <a:schemeClr val="tx1"/>
                          </a:solidFill>
                          <a:latin typeface="+mn-lt"/>
                          <a:cs typeface="Amatic SC" panose="00000500000000000000" pitchFamily="2" charset="-79"/>
                        </a:rPr>
                        <a:t>Father’s Day </a:t>
                      </a:r>
                    </a:p>
                    <a:p>
                      <a:pPr algn="ctr"/>
                      <a:r>
                        <a:rPr lang="en-US" sz="1050" dirty="0">
                          <a:solidFill>
                            <a:schemeClr val="tx1"/>
                          </a:solidFill>
                          <a:latin typeface="+mn-lt"/>
                          <a:cs typeface="Amatic SC" panose="00000500000000000000" pitchFamily="2" charset="-79"/>
                        </a:rPr>
                        <a:t>Heathy Eating Week </a:t>
                      </a:r>
                    </a:p>
                    <a:p>
                      <a:pPr algn="ctr"/>
                      <a:r>
                        <a:rPr lang="en-US" sz="1050" dirty="0">
                          <a:solidFill>
                            <a:schemeClr val="tx1"/>
                          </a:solidFill>
                          <a:latin typeface="+mn-lt"/>
                          <a:cs typeface="Amatic SC" panose="00000500000000000000" pitchFamily="2" charset="-79"/>
                        </a:rPr>
                        <a:t>World Environment Day </a:t>
                      </a:r>
                    </a:p>
                    <a:p>
                      <a:pPr algn="ct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bl>
          </a:graphicData>
        </a:graphic>
      </p:graphicFrame>
    </p:spTree>
    <p:extLst>
      <p:ext uri="{BB962C8B-B14F-4D97-AF65-F5344CB8AC3E}">
        <p14:creationId xmlns:p14="http://schemas.microsoft.com/office/powerpoint/2010/main" val="3793943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4069553700"/>
              </p:ext>
            </p:extLst>
          </p:nvPr>
        </p:nvGraphicFramePr>
        <p:xfrm>
          <a:off x="366318" y="476214"/>
          <a:ext cx="11459364" cy="6080583"/>
        </p:xfrm>
        <a:graphic>
          <a:graphicData uri="http://schemas.openxmlformats.org/drawingml/2006/table">
            <a:tbl>
              <a:tblPr firstRow="1" bandRow="1">
                <a:tableStyleId>{5C22544A-7EE6-4342-B048-85BDC9FD1C3A}</a:tableStyleId>
              </a:tblPr>
              <a:tblGrid>
                <a:gridCol w="1637052">
                  <a:extLst>
                    <a:ext uri="{9D8B030D-6E8A-4147-A177-3AD203B41FA5}">
                      <a16:colId xmlns:a16="http://schemas.microsoft.com/office/drawing/2014/main" val="385991600"/>
                    </a:ext>
                  </a:extLst>
                </a:gridCol>
                <a:gridCol w="1637052">
                  <a:extLst>
                    <a:ext uri="{9D8B030D-6E8A-4147-A177-3AD203B41FA5}">
                      <a16:colId xmlns:a16="http://schemas.microsoft.com/office/drawing/2014/main" val="2865123548"/>
                    </a:ext>
                  </a:extLst>
                </a:gridCol>
                <a:gridCol w="1637052">
                  <a:extLst>
                    <a:ext uri="{9D8B030D-6E8A-4147-A177-3AD203B41FA5}">
                      <a16:colId xmlns:a16="http://schemas.microsoft.com/office/drawing/2014/main" val="872926247"/>
                    </a:ext>
                  </a:extLst>
                </a:gridCol>
                <a:gridCol w="1637052">
                  <a:extLst>
                    <a:ext uri="{9D8B030D-6E8A-4147-A177-3AD203B41FA5}">
                      <a16:colId xmlns:a16="http://schemas.microsoft.com/office/drawing/2014/main" val="1315738151"/>
                    </a:ext>
                  </a:extLst>
                </a:gridCol>
                <a:gridCol w="1637052">
                  <a:extLst>
                    <a:ext uri="{9D8B030D-6E8A-4147-A177-3AD203B41FA5}">
                      <a16:colId xmlns:a16="http://schemas.microsoft.com/office/drawing/2014/main" val="2709165749"/>
                    </a:ext>
                  </a:extLst>
                </a:gridCol>
                <a:gridCol w="1637052">
                  <a:extLst>
                    <a:ext uri="{9D8B030D-6E8A-4147-A177-3AD203B41FA5}">
                      <a16:colId xmlns:a16="http://schemas.microsoft.com/office/drawing/2014/main" val="2335150482"/>
                    </a:ext>
                  </a:extLst>
                </a:gridCol>
                <a:gridCol w="1637052">
                  <a:extLst>
                    <a:ext uri="{9D8B030D-6E8A-4147-A177-3AD203B41FA5}">
                      <a16:colId xmlns:a16="http://schemas.microsoft.com/office/drawing/2014/main" val="4046203905"/>
                    </a:ext>
                  </a:extLst>
                </a:gridCol>
              </a:tblGrid>
              <a:tr h="555020">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200" dirty="0">
                          <a:solidFill>
                            <a:schemeClr val="bg1">
                              <a:lumMod val="50000"/>
                            </a:schemeClr>
                          </a:solidFill>
                          <a:latin typeface="Amatic SC" panose="00000500000000000000" pitchFamily="2" charset="-79"/>
                          <a:cs typeface="Amatic SC" panose="00000500000000000000" pitchFamily="2" charset="-79"/>
                        </a:rPr>
                        <a:t>Autumn 1</a:t>
                      </a:r>
                      <a:endParaRPr lang="en-GB" sz="32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dirty="0">
                          <a:solidFill>
                            <a:schemeClr val="bg1">
                              <a:lumMod val="50000"/>
                            </a:schemeClr>
                          </a:solidFill>
                          <a:latin typeface="Amatic SC" panose="00000500000000000000" pitchFamily="2" charset="-79"/>
                          <a:cs typeface="Amatic SC" panose="00000500000000000000" pitchFamily="2" charset="-79"/>
                        </a:rPr>
                        <a:t>Autumn 2</a:t>
                      </a:r>
                      <a:endParaRPr lang="en-GB" sz="32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3200" dirty="0">
                          <a:solidFill>
                            <a:schemeClr val="bg1">
                              <a:lumMod val="50000"/>
                            </a:schemeClr>
                          </a:solidFill>
                          <a:latin typeface="Amatic SC" panose="00000500000000000000" pitchFamily="2" charset="-79"/>
                          <a:cs typeface="Amatic SC" panose="00000500000000000000" pitchFamily="2" charset="-79"/>
                        </a:rPr>
                        <a:t>Spring 1</a:t>
                      </a:r>
                      <a:endParaRPr lang="en-GB" sz="32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200" dirty="0">
                          <a:solidFill>
                            <a:schemeClr val="bg1">
                              <a:lumMod val="50000"/>
                            </a:schemeClr>
                          </a:solidFill>
                          <a:latin typeface="Amatic SC" panose="00000500000000000000" pitchFamily="2" charset="-79"/>
                          <a:cs typeface="Amatic SC" panose="00000500000000000000" pitchFamily="2" charset="-79"/>
                        </a:rPr>
                        <a:t>Spring 2</a:t>
                      </a:r>
                      <a:endParaRPr lang="en-GB" sz="32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200" dirty="0">
                          <a:solidFill>
                            <a:schemeClr val="bg1">
                              <a:lumMod val="50000"/>
                            </a:schemeClr>
                          </a:solidFill>
                          <a:latin typeface="Amatic SC" panose="00000500000000000000" pitchFamily="2" charset="-79"/>
                          <a:cs typeface="Amatic SC" panose="00000500000000000000" pitchFamily="2" charset="-79"/>
                        </a:rPr>
                        <a:t>Summer 1</a:t>
                      </a:r>
                      <a:endParaRPr lang="en-GB" sz="32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3200" dirty="0">
                          <a:solidFill>
                            <a:schemeClr val="bg1">
                              <a:lumMod val="50000"/>
                            </a:schemeClr>
                          </a:solidFill>
                          <a:latin typeface="Amatic SC" panose="00000500000000000000" pitchFamily="2" charset="-79"/>
                          <a:cs typeface="Amatic SC" panose="00000500000000000000" pitchFamily="2" charset="-79"/>
                        </a:rPr>
                        <a:t>Summer 2</a:t>
                      </a:r>
                      <a:endParaRPr lang="en-GB" sz="32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42768">
                <a:tc>
                  <a:txBody>
                    <a:bodyPr/>
                    <a:lstStyle/>
                    <a:p>
                      <a:pPr algn="ctr"/>
                      <a:r>
                        <a:rPr lang="en-US" sz="2000" b="0" dirty="0">
                          <a:latin typeface="Amatic SC" panose="00000500000000000000" pitchFamily="2" charset="-79"/>
                          <a:cs typeface="Amatic SC" panose="00000500000000000000" pitchFamily="2" charset="-79"/>
                        </a:rPr>
                        <a:t>General Themes </a:t>
                      </a:r>
                      <a:endParaRPr lang="en-GB" sz="2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t>Seasons 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mn-cs"/>
                        </a:rPr>
                        <a:t>Traditional Tales </a:t>
                      </a:r>
                      <a:endParaRPr lang="en-GB" sz="1800" kern="1200" baseline="0" dirty="0">
                        <a:solidFill>
                          <a:schemeClr val="dk1"/>
                        </a:solidFill>
                        <a:latin typeface="+mn-lt"/>
                        <a:ea typeface="+mn-ea"/>
                        <a:cs typeface="+mn-cs"/>
                      </a:endParaRPr>
                    </a:p>
                    <a:p>
                      <a:pPr algn="ct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mn-cs"/>
                        </a:rPr>
                        <a:t>New Life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mn-cs"/>
                        </a:rPr>
                        <a:t>People Who help us  </a:t>
                      </a:r>
                      <a:r>
                        <a:rPr lang="en-GB" sz="2400" kern="1200" baseline="0" dirty="0">
                          <a:solidFill>
                            <a:schemeClr val="dk1"/>
                          </a:solidFill>
                          <a:latin typeface="+mn-lt"/>
                          <a:ea typeface="+mn-ea"/>
                          <a:cs typeface="+mn-cs"/>
                        </a:rPr>
                        <a:t>	</a:t>
                      </a:r>
                    </a:p>
                    <a:p>
                      <a:pPr algn="ct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panose="00000500000000000000" pitchFamily="2" charset="-79"/>
                        </a:rPr>
                        <a:t>Holidays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1630503">
                <a:tc rowSpan="2">
                  <a:txBody>
                    <a:bodyPr/>
                    <a:lstStyle/>
                    <a:p>
                      <a:pPr algn="ctr"/>
                      <a:r>
                        <a:rPr lang="en-US" sz="8000" b="0" dirty="0">
                          <a:latin typeface="Amatic SC" panose="00000500000000000000" pitchFamily="2" charset="-79"/>
                          <a:cs typeface="Amatic SC" panose="00000500000000000000" pitchFamily="2" charset="-79"/>
                        </a:rPr>
                        <a:t> </a:t>
                      </a:r>
                    </a:p>
                    <a:p>
                      <a:pPr algn="ctr"/>
                      <a:endParaRPr lang="en-US" sz="2800" b="0" dirty="0">
                        <a:latin typeface="Amatic SC" panose="00000500000000000000" pitchFamily="2" charset="-79"/>
                        <a:cs typeface="Amatic SC" panose="00000500000000000000" pitchFamily="2" charset="-79"/>
                      </a:endParaRPr>
                    </a:p>
                    <a:p>
                      <a:pPr algn="ctr"/>
                      <a:endParaRPr lang="en-US" sz="2800" b="0" dirty="0">
                        <a:latin typeface="Amatic SC" panose="00000500000000000000" pitchFamily="2" charset="-79"/>
                        <a:cs typeface="Amatic SC" panose="00000500000000000000" pitchFamily="2" charset="-79"/>
                      </a:endParaRPr>
                    </a:p>
                    <a:p>
                      <a:pPr algn="ctr"/>
                      <a:endParaRPr lang="en-US" sz="2800" b="0" dirty="0">
                        <a:latin typeface="Amatic SC" panose="00000500000000000000" pitchFamily="2" charset="-79"/>
                        <a:cs typeface="Amatic SC" panose="00000500000000000000" pitchFamily="2" charset="-79"/>
                      </a:endParaRPr>
                    </a:p>
                    <a:p>
                      <a:pPr algn="ctr"/>
                      <a:endParaRPr lang="en-US" sz="2800" b="0" dirty="0">
                        <a:latin typeface="Amatic SC" panose="00000500000000000000" pitchFamily="2" charset="-79"/>
                        <a:cs typeface="Amatic SC" panose="00000500000000000000" pitchFamily="2" charset="-79"/>
                      </a:endParaRPr>
                    </a:p>
                    <a:p>
                      <a:pPr algn="ctr"/>
                      <a:r>
                        <a:rPr lang="en-US" sz="3200" b="0" dirty="0">
                          <a:latin typeface="Amatic SC" panose="00000500000000000000" pitchFamily="2" charset="-79"/>
                          <a:cs typeface="Amatic SC" panose="00000500000000000000" pitchFamily="2" charset="-79"/>
                        </a:rPr>
                        <a:t>Over Principles </a:t>
                      </a:r>
                      <a:endParaRPr lang="en-GB" sz="32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6">
                  <a:txBody>
                    <a:bodyPr/>
                    <a:lstStyle/>
                    <a:p>
                      <a:pPr algn="ctr"/>
                      <a:r>
                        <a:rPr lang="en-US" sz="1200" b="1" dirty="0">
                          <a:solidFill>
                            <a:schemeClr val="bg1">
                              <a:lumMod val="50000"/>
                            </a:schemeClr>
                          </a:solidFill>
                          <a:latin typeface="+mn-lt"/>
                          <a:cs typeface="Amatic SC" panose="00000500000000000000" pitchFamily="2" charset="-79"/>
                        </a:rPr>
                        <a:t>Characteristics of Effective Learning </a:t>
                      </a:r>
                    </a:p>
                    <a:p>
                      <a:r>
                        <a:rPr lang="en-US" sz="1200" b="1" dirty="0">
                          <a:solidFill>
                            <a:srgbClr val="FF33CC"/>
                          </a:solidFill>
                          <a:latin typeface="+mn-lt"/>
                          <a:cs typeface="Amatic SC" panose="00000500000000000000" pitchFamily="2" charset="-79"/>
                        </a:rPr>
                        <a:t>Playing and exploring: </a:t>
                      </a:r>
                      <a:r>
                        <a:rPr lang="en-US" sz="1200" dirty="0">
                          <a:latin typeface="+mn-lt"/>
                          <a:cs typeface="RM Typerighter old" panose="00000400000000000000" pitchFamily="2" charset="-79"/>
                        </a:rPr>
                        <a:t>- Children investigate and experience things, and ‘have a go’. </a:t>
                      </a:r>
                      <a:r>
                        <a:rPr lang="en-GB" sz="1200" dirty="0">
                          <a:solidFill>
                            <a:srgbClr val="000000"/>
                          </a:solidFill>
                          <a:effectLst/>
                          <a:latin typeface="+mn-lt"/>
                          <a:ea typeface="Calibri" panose="020F0502020204030204" pitchFamily="34" charset="0"/>
                          <a:cs typeface="Acumin Pro"/>
                        </a:rPr>
                        <a:t>Children who actively participate in their </a:t>
                      </a:r>
                      <a:r>
                        <a:rPr lang="en-GB" sz="1200" dirty="0">
                          <a:solidFill>
                            <a:srgbClr val="000000"/>
                          </a:solidFill>
                          <a:latin typeface="+mn-lt"/>
                          <a:ea typeface="Calibri" panose="020F0502020204030204" pitchFamily="34" charset="0"/>
                          <a:cs typeface="Acumin Pro"/>
                        </a:rPr>
                        <a:t>own play </a:t>
                      </a:r>
                      <a:r>
                        <a:rPr lang="en-GB" sz="1200" dirty="0">
                          <a:solidFill>
                            <a:srgbClr val="000000"/>
                          </a:solidFill>
                          <a:effectLst/>
                          <a:latin typeface="+mn-lt"/>
                          <a:ea typeface="Calibri" panose="020F0502020204030204" pitchFamily="34" charset="0"/>
                          <a:cs typeface="Acumin Pro"/>
                        </a:rPr>
                        <a:t>develop a larger store of information and experiences to draw on which positively supports their learning </a:t>
                      </a:r>
                      <a:endParaRPr lang="en-US" sz="1200" dirty="0">
                        <a:latin typeface="+mn-lt"/>
                        <a:cs typeface="RM Typerighter old" panose="00000400000000000000" pitchFamily="2" charset="-79"/>
                      </a:endParaRPr>
                    </a:p>
                    <a:p>
                      <a:r>
                        <a:rPr lang="en-US" sz="1200" b="1" dirty="0">
                          <a:solidFill>
                            <a:srgbClr val="FF33CC"/>
                          </a:solidFill>
                          <a:latin typeface="+mn-lt"/>
                          <a:cs typeface="Amatic SC" panose="00000500000000000000" pitchFamily="2" charset="-79"/>
                        </a:rPr>
                        <a:t>Active learning: </a:t>
                      </a:r>
                      <a:r>
                        <a:rPr lang="en-US" sz="1200" dirty="0">
                          <a:latin typeface="+mn-lt"/>
                          <a:cs typeface="RM Typerighter old" panose="00000400000000000000" pitchFamily="2" charset="-79"/>
                        </a:rPr>
                        <a:t>- Children concentrate and keep on trying if they encounter difficulties. They are proud of their own achievements. </a:t>
                      </a:r>
                      <a:r>
                        <a:rPr lang="en-GB" sz="1200" dirty="0">
                          <a:effectLst/>
                          <a:latin typeface="+mn-lt"/>
                          <a:ea typeface="Calibri" panose="020F0502020204030204" pitchFamily="34" charset="0"/>
                          <a:cs typeface="RM Typerighter old" panose="00000400000000000000" pitchFamily="2" charset="-79"/>
                        </a:rPr>
                        <a:t>For children to develop into self-regulating, lifelong learners they are required to take ownership, accept challenges and learn persistence.</a:t>
                      </a:r>
                    </a:p>
                    <a:p>
                      <a:r>
                        <a:rPr lang="en-US" sz="1200" b="1" dirty="0">
                          <a:solidFill>
                            <a:srgbClr val="FF33CC"/>
                          </a:solidFill>
                          <a:latin typeface="+mn-lt"/>
                          <a:cs typeface="Amatic SC" panose="00000500000000000000" pitchFamily="2" charset="-79"/>
                        </a:rPr>
                        <a:t>Creating and thinking critically: </a:t>
                      </a:r>
                      <a:r>
                        <a:rPr lang="en-US" sz="1200" dirty="0">
                          <a:latin typeface="+mn-lt"/>
                          <a:cs typeface="RM Typerighter old" panose="00000400000000000000" pitchFamily="2" charset="-79"/>
                        </a:rPr>
                        <a:t>- Children develop their own ideas and make links between these ideas. </a:t>
                      </a:r>
                      <a:r>
                        <a:rPr lang="en-GB" sz="1200" dirty="0">
                          <a:effectLst/>
                          <a:latin typeface="+mn-lt"/>
                          <a:ea typeface="Calibri" panose="020F0502020204030204" pitchFamily="34" charset="0"/>
                          <a:cs typeface="RM Typerighter old" panose="00000400000000000000" pitchFamily="2" charset="-79"/>
                        </a:rPr>
                        <a:t>They think flexibly and rationally, drawing on previous experiences which help them to solve problems and reach conclusions.</a:t>
                      </a:r>
                      <a:r>
                        <a:rPr lang="en-GB" sz="1200" dirty="0">
                          <a:effectLst/>
                          <a:latin typeface="+mn-lt"/>
                          <a:ea typeface="Calibri" panose="020F0502020204030204" pitchFamily="34" charset="0"/>
                          <a:cs typeface="Arial" panose="020B0604020202020204" pitchFamily="34" charset="0"/>
                        </a:rPr>
                        <a:t> </a:t>
                      </a:r>
                    </a:p>
                    <a:p>
                      <a:endParaRPr lang="en-GB" sz="1200" dirty="0">
                        <a:latin typeface="+mn-lt"/>
                        <a:cs typeface="RM Typerighter old" panose="000004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ctr"/>
                      <a:endParaRPr lang="en-GB" sz="1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lang="en-US" sz="1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pPr algn="ct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507345316"/>
                  </a:ext>
                </a:extLst>
              </a:tr>
              <a:tr h="2621592">
                <a:tc vMerge="1">
                  <a:txBody>
                    <a:bodyPr/>
                    <a:lstStyle/>
                    <a:p>
                      <a:pPr algn="ctr"/>
                      <a:r>
                        <a:rPr lang="en-US" sz="3200" b="0" dirty="0">
                          <a:latin typeface="Amatic SC" panose="00000500000000000000" pitchFamily="2" charset="-79"/>
                          <a:cs typeface="Amatic SC" panose="00000500000000000000" pitchFamily="2" charset="-79"/>
                        </a:rPr>
                        <a:t>Over Arching Principles </a:t>
                      </a:r>
                      <a:endParaRPr lang="en-GB" sz="32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6">
                  <a:txBody>
                    <a:bodyPr/>
                    <a:lstStyle/>
                    <a:p>
                      <a:r>
                        <a:rPr lang="en-US" sz="1200" b="1" i="0" dirty="0">
                          <a:solidFill>
                            <a:srgbClr val="7030A0"/>
                          </a:solidFill>
                          <a:latin typeface="+mn-lt"/>
                          <a:cs typeface="Amatic SC" panose="00000500000000000000" pitchFamily="2" charset="-79"/>
                        </a:rPr>
                        <a:t>Unique Child: </a:t>
                      </a:r>
                      <a:r>
                        <a:rPr lang="en-US" sz="1200" i="0" dirty="0">
                          <a:latin typeface="+mn-lt"/>
                          <a:cs typeface="RM Typerighter old" panose="00000400000000000000" pitchFamily="2" charset="-79"/>
                        </a:rPr>
                        <a:t>Every child is unique and has the potential to be resilient, capable, confident and self-assured.  </a:t>
                      </a:r>
                    </a:p>
                    <a:p>
                      <a:r>
                        <a:rPr lang="en-US" sz="1200" b="1" i="0" dirty="0">
                          <a:solidFill>
                            <a:srgbClr val="7030A0"/>
                          </a:solidFill>
                          <a:latin typeface="+mn-lt"/>
                          <a:cs typeface="Amatic SC" panose="00000500000000000000" pitchFamily="2" charset="-79"/>
                        </a:rPr>
                        <a:t>Positive Relationships: </a:t>
                      </a:r>
                      <a:r>
                        <a:rPr lang="en-US" sz="1200" i="0" dirty="0">
                          <a:latin typeface="+mn-lt"/>
                          <a:cs typeface="RM Typerighter old" panose="00000400000000000000" pitchFamily="2" charset="-79"/>
                        </a:rPr>
                        <a:t>Children flourish with warm, strong &amp; positive partnerships between all staff and parents/carers. This promotes independence across the EYFS curriculum. Children and practitioners are NOT alone – embrace each community. </a:t>
                      </a:r>
                    </a:p>
                    <a:p>
                      <a:r>
                        <a:rPr lang="en-US" sz="1200" b="1" i="0" dirty="0">
                          <a:solidFill>
                            <a:srgbClr val="7030A0"/>
                          </a:solidFill>
                          <a:latin typeface="+mn-lt"/>
                          <a:cs typeface="Amatic SC" panose="00000500000000000000" pitchFamily="2" charset="-79"/>
                        </a:rPr>
                        <a:t>Enabling environments: </a:t>
                      </a:r>
                      <a:r>
                        <a:rPr lang="en-US" sz="1200" i="0" dirty="0">
                          <a:latin typeface="+mn-lt"/>
                          <a:cs typeface="RM Typerighter old" panose="00000400000000000000" pitchFamily="2" charset="-79"/>
                        </a:rPr>
                        <a:t>Children learn and develop well in safe and secure environments where routines are established and where adults respond to their individual needs and passions and help them to build upon their learning over time. </a:t>
                      </a:r>
                    </a:p>
                    <a:p>
                      <a:r>
                        <a:rPr lang="en-US" sz="1200" b="1" i="0" dirty="0">
                          <a:solidFill>
                            <a:srgbClr val="7030A0"/>
                          </a:solidFill>
                          <a:latin typeface="+mn-lt"/>
                          <a:cs typeface="Amatic SC" panose="00000500000000000000" pitchFamily="2" charset="-79"/>
                        </a:rPr>
                        <a:t>Learning and Development: </a:t>
                      </a:r>
                      <a:r>
                        <a:rPr lang="en-US" sz="1200" i="0" dirty="0">
                          <a:latin typeface="+mn-lt"/>
                          <a:cs typeface="RM Typerighter old" panose="00000400000000000000" pitchFamily="2" charset="-79"/>
                        </a:rPr>
                        <a:t>Children develop and learn at different rates (not in different ways as it stated 2017). We must be aware of children who need greater support than others. </a:t>
                      </a:r>
                    </a:p>
                    <a:p>
                      <a:endParaRPr lang="en-US" sz="1200" i="1" dirty="0">
                        <a:latin typeface="+mn-lt"/>
                        <a:cs typeface="RM Typerighter old" panose="00000400000000000000" pitchFamily="2" charset="-79"/>
                      </a:endParaRPr>
                    </a:p>
                    <a:p>
                      <a:r>
                        <a:rPr lang="en-US" sz="1200" i="1" dirty="0">
                          <a:latin typeface="+mn-lt"/>
                          <a:cs typeface="RM Typerighter old" panose="00000400000000000000" pitchFamily="2" charset="-79"/>
                        </a:rPr>
                        <a:t>PLAY: </a:t>
                      </a:r>
                      <a:r>
                        <a:rPr lang="en-US" sz="1200" b="0" i="1" kern="1200" dirty="0">
                          <a:solidFill>
                            <a:schemeClr val="dk1"/>
                          </a:solidFill>
                          <a:effectLst/>
                          <a:latin typeface="+mn-lt"/>
                          <a:ea typeface="+mn-ea"/>
                          <a:cs typeface="+mn-cs"/>
                        </a:rPr>
                        <a:t>St Sebastian’s R.C. Primary School, we understand that children learn best when they are absorbed, interested and active.  We understand that active learning involves other children, adults, objects, ideas, stimuli and events that aim to engage and involve children for sustained periods. We believe that Early Years education should be as practical as possible and therefore , we are proud that our EYFS setting has an underlying ethos of ‘Learning through play. </a:t>
                      </a:r>
                      <a:r>
                        <a:rPr lang="en-GB" sz="1200" i="1" dirty="0">
                          <a:solidFill>
                            <a:schemeClr val="tx1"/>
                          </a:solidFill>
                          <a:latin typeface="+mn-lt"/>
                          <a:cs typeface="RM Typerighter old" panose="00000400000000000000" pitchFamily="2" charset="-79"/>
                        </a:rPr>
                        <a:t>PLAY is essential for children’s development across all areas. Play builds on children’s confidence as they learn to explore, to relate to others around them and develop relationships , set their own goals and solve problems. Children learn by leading their own play and by taking part in play which is guided by adults.</a:t>
                      </a:r>
                      <a:endParaRPr lang="en-US" sz="1200" b="0" i="1" kern="1200" dirty="0">
                        <a:solidFill>
                          <a:schemeClr val="dk1"/>
                        </a:solidFill>
                        <a:effectLst/>
                        <a:latin typeface="+mn-lt"/>
                        <a:ea typeface="+mn-ea"/>
                        <a:cs typeface="+mn-cs"/>
                      </a:endParaRPr>
                    </a:p>
                    <a:p>
                      <a:r>
                        <a:rPr lang="en-US" sz="1200" b="0" i="1" kern="1200" dirty="0">
                          <a:solidFill>
                            <a:schemeClr val="dk1"/>
                          </a:solidFill>
                          <a:effectLst/>
                          <a:latin typeface="+mn-lt"/>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1" dirty="0">
                          <a:latin typeface="+mn-lt"/>
                          <a:cs typeface="Amatic SC" panose="00000500000000000000" pitchFamily="2" charset="-79"/>
                        </a:rPr>
                        <a:t>We will ensure that all children learn and develop well and are kept healthy and safe at ALL times. </a:t>
                      </a:r>
                      <a:endParaRPr lang="en-GB" sz="1400" b="1" i="1" dirty="0">
                        <a:latin typeface="+mn-lt"/>
                        <a:cs typeface="Amatic SC" panose="00000500000000000000" pitchFamily="2" charset="-79"/>
                      </a:endParaRPr>
                    </a:p>
                    <a:p>
                      <a:endParaRPr lang="en-US" sz="1200" i="1" dirty="0">
                        <a:latin typeface="+mn-lt"/>
                        <a:cs typeface="RM Typerighter old" panose="000004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GB" sz="14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GB" sz="14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14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endParaRPr lang="en-GB" sz="14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627661565"/>
                  </a:ext>
                </a:extLst>
              </a:tr>
            </a:tbl>
          </a:graphicData>
        </a:graphic>
      </p:graphicFrame>
      <p:pic>
        <p:nvPicPr>
          <p:cNvPr id="1026" name="Picture 2" descr="See the source image">
            <a:extLst>
              <a:ext uri="{FF2B5EF4-FFF2-40B4-BE49-F238E27FC236}">
                <a16:creationId xmlns:a16="http://schemas.microsoft.com/office/drawing/2014/main" id="{A01F3A18-D7E6-4C03-BEAE-37E240B48014}"/>
              </a:ext>
            </a:extLst>
          </p:cNvPr>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0" b="90000" l="10000" r="90000"/>
                    </a14:imgEffect>
                    <a14:imgEffect>
                      <a14:artisticLineDrawing/>
                    </a14:imgEffect>
                  </a14:imgLayer>
                </a14:imgProps>
              </a:ext>
              <a:ext uri="{28A0092B-C50C-407E-A947-70E740481C1C}">
                <a14:useLocalDpi xmlns:a14="http://schemas.microsoft.com/office/drawing/2010/main" val="0"/>
              </a:ext>
            </a:extLst>
          </a:blip>
          <a:srcRect/>
          <a:stretch>
            <a:fillRect/>
          </a:stretch>
        </p:blipFill>
        <p:spPr bwMode="auto">
          <a:xfrm>
            <a:off x="-416929" y="955559"/>
            <a:ext cx="3052439" cy="305243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62B99C4B-24E8-40A1-9E6B-3C6AB4384B00}"/>
              </a:ext>
            </a:extLst>
          </p:cNvPr>
          <p:cNvSpPr/>
          <p:nvPr/>
        </p:nvSpPr>
        <p:spPr>
          <a:xfrm rot="20846512">
            <a:off x="495570" y="2336154"/>
            <a:ext cx="1367682" cy="646331"/>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600" b="1" dirty="0">
                <a:ln/>
                <a:solidFill>
                  <a:schemeClr val="accent3"/>
                </a:solidFill>
                <a:latin typeface="Adler" panose="00000400000000000000" pitchFamily="2" charset="0"/>
              </a:rPr>
              <a:t>COEL</a:t>
            </a:r>
          </a:p>
        </p:txBody>
      </p:sp>
    </p:spTree>
    <p:extLst>
      <p:ext uri="{BB962C8B-B14F-4D97-AF65-F5344CB8AC3E}">
        <p14:creationId xmlns:p14="http://schemas.microsoft.com/office/powerpoint/2010/main" val="2952778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3307690826"/>
              </p:ext>
            </p:extLst>
          </p:nvPr>
        </p:nvGraphicFramePr>
        <p:xfrm>
          <a:off x="171904" y="512838"/>
          <a:ext cx="11848192" cy="6728460"/>
        </p:xfrm>
        <a:graphic>
          <a:graphicData uri="http://schemas.openxmlformats.org/drawingml/2006/table">
            <a:tbl>
              <a:tblPr firstRow="1" bandRow="1">
                <a:tableStyleId>{5C22544A-7EE6-4342-B048-85BDC9FD1C3A}</a:tableStyleId>
              </a:tblPr>
              <a:tblGrid>
                <a:gridCol w="1692599">
                  <a:extLst>
                    <a:ext uri="{9D8B030D-6E8A-4147-A177-3AD203B41FA5}">
                      <a16:colId xmlns:a16="http://schemas.microsoft.com/office/drawing/2014/main" val="385991600"/>
                    </a:ext>
                  </a:extLst>
                </a:gridCol>
                <a:gridCol w="1692599">
                  <a:extLst>
                    <a:ext uri="{9D8B030D-6E8A-4147-A177-3AD203B41FA5}">
                      <a16:colId xmlns:a16="http://schemas.microsoft.com/office/drawing/2014/main" val="2865123548"/>
                    </a:ext>
                  </a:extLst>
                </a:gridCol>
                <a:gridCol w="1704796">
                  <a:extLst>
                    <a:ext uri="{9D8B030D-6E8A-4147-A177-3AD203B41FA5}">
                      <a16:colId xmlns:a16="http://schemas.microsoft.com/office/drawing/2014/main" val="872926247"/>
                    </a:ext>
                  </a:extLst>
                </a:gridCol>
                <a:gridCol w="1680401">
                  <a:extLst>
                    <a:ext uri="{9D8B030D-6E8A-4147-A177-3AD203B41FA5}">
                      <a16:colId xmlns:a16="http://schemas.microsoft.com/office/drawing/2014/main" val="1315738151"/>
                    </a:ext>
                  </a:extLst>
                </a:gridCol>
                <a:gridCol w="1692599">
                  <a:extLst>
                    <a:ext uri="{9D8B030D-6E8A-4147-A177-3AD203B41FA5}">
                      <a16:colId xmlns:a16="http://schemas.microsoft.com/office/drawing/2014/main" val="2709165749"/>
                    </a:ext>
                  </a:extLst>
                </a:gridCol>
                <a:gridCol w="1540460">
                  <a:extLst>
                    <a:ext uri="{9D8B030D-6E8A-4147-A177-3AD203B41FA5}">
                      <a16:colId xmlns:a16="http://schemas.microsoft.com/office/drawing/2014/main" val="2335150482"/>
                    </a:ext>
                  </a:extLst>
                </a:gridCol>
                <a:gridCol w="1844738">
                  <a:extLst>
                    <a:ext uri="{9D8B030D-6E8A-4147-A177-3AD203B41FA5}">
                      <a16:colId xmlns:a16="http://schemas.microsoft.com/office/drawing/2014/main" val="4046203905"/>
                    </a:ext>
                  </a:extLst>
                </a:gridCol>
              </a:tblGrid>
              <a:tr h="532087">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Autumn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schemeClr val="bg1">
                              <a:lumMod val="50000"/>
                            </a:schemeClr>
                          </a:solidFill>
                          <a:latin typeface="Amatic SC" panose="00000500000000000000" pitchFamily="2" charset="-79"/>
                          <a:cs typeface="Amatic SC" panose="00000500000000000000" pitchFamily="2" charset="-79"/>
                        </a:rPr>
                        <a:t>Autumn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22123">
                <a:tc>
                  <a:txBody>
                    <a:bodyPr/>
                    <a:lstStyle/>
                    <a:p>
                      <a:pPr algn="ctr"/>
                      <a:r>
                        <a:rPr lang="en-US" sz="2000" b="0" dirty="0">
                          <a:latin typeface="Amatic SC" panose="00000500000000000000" pitchFamily="2" charset="-79"/>
                          <a:cs typeface="Amatic SC" panose="00000500000000000000" pitchFamily="2" charset="-79"/>
                        </a:rPr>
                        <a:t>General Themes </a:t>
                      </a:r>
                      <a:endParaRPr lang="en-GB" sz="2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200" b="1" u="sng" dirty="0">
                          <a:latin typeface="+mn-lt"/>
                          <a:cs typeface="Amatic SC" charset="-79"/>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Seasons 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Amatic SC" charset="-79"/>
                        </a:rPr>
                        <a:t>Traditional Tales </a:t>
                      </a:r>
                      <a:endParaRPr lang="en-GB" sz="1200" b="1" kern="1200" baseline="0" dirty="0">
                        <a:solidFill>
                          <a:schemeClr val="dk1"/>
                        </a:solidFill>
                        <a:latin typeface="+mn-lt"/>
                        <a:ea typeface="+mn-ea"/>
                        <a:cs typeface="Amatic SC" charset="-79"/>
                      </a:endParaRPr>
                    </a:p>
                    <a:p>
                      <a:pPr algn="ctr"/>
                      <a:r>
                        <a:rPr lang="en-US" sz="1200" b="1" dirty="0">
                          <a:latin typeface="+mn-lt"/>
                          <a:cs typeface="Amatic SC" charset="-79"/>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mn-cs"/>
                        </a:rPr>
                        <a:t>New Life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1" dirty="0">
                        <a:latin typeface="+mn-lt"/>
                        <a:cs typeface="Amatic SC"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kern="1200" baseline="0" dirty="0">
                          <a:solidFill>
                            <a:schemeClr val="dk1"/>
                          </a:solidFill>
                          <a:latin typeface="+mn-lt"/>
                          <a:ea typeface="+mn-ea"/>
                          <a:cs typeface="Amatic SC" charset="-79"/>
                        </a:rPr>
                        <a:t> </a:t>
                      </a:r>
                      <a:r>
                        <a:rPr lang="en-GB" sz="1200" b="1" u="sng" kern="1200" baseline="0" dirty="0">
                          <a:solidFill>
                            <a:schemeClr val="dk1"/>
                          </a:solidFill>
                          <a:latin typeface="+mn-lt"/>
                          <a:ea typeface="+mn-ea"/>
                          <a:cs typeface="Amatic SC" charset="-79"/>
                        </a:rPr>
                        <a:t>People Who help us  </a:t>
                      </a:r>
                      <a:r>
                        <a:rPr lang="en-GB" sz="1200" b="1" kern="1200" baseline="0" dirty="0">
                          <a:solidFill>
                            <a:schemeClr val="dk1"/>
                          </a:solidFill>
                          <a:latin typeface="+mn-lt"/>
                          <a:ea typeface="+mn-ea"/>
                          <a:cs typeface="Amatic SC" charset="-79"/>
                        </a:rPr>
                        <a:t>	</a:t>
                      </a:r>
                    </a:p>
                    <a:p>
                      <a:pPr algn="ctr"/>
                      <a:endParaRPr lang="en-US" sz="1200" b="1" dirty="0">
                        <a:latin typeface="+mn-lt"/>
                        <a:cs typeface="Amatic SC"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1" dirty="0">
                        <a:latin typeface="+mn-lt"/>
                        <a:cs typeface="Amatic SC"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0">
                <a:tc>
                  <a:txBody>
                    <a:bodyPr/>
                    <a:lstStyle/>
                    <a:p>
                      <a:pPr algn="ctr"/>
                      <a:endParaRPr lang="en-US" sz="500" b="1" dirty="0">
                        <a:latin typeface="Amatic SC" panose="00000500000000000000" pitchFamily="2" charset="-79"/>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600" b="0" i="0" kern="1200" dirty="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400" b="1" dirty="0">
                        <a:latin typeface="Amatic SC" panose="00000500000000000000" pitchFamily="2" charset="-79"/>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b="1" dirty="0">
                          <a:latin typeface="Amatic SC" panose="00000500000000000000" pitchFamily="2" charset="-79"/>
                          <a:cs typeface="Amatic SC" panose="00000500000000000000" pitchFamily="2" charset="-79"/>
                        </a:rPr>
                        <a:t>British Values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0" i="0" kern="1200" dirty="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0" i="0" kern="1200" dirty="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i="0" kern="1200" dirty="0">
                          <a:solidFill>
                            <a:schemeClr val="tx1"/>
                          </a:solidFill>
                          <a:effectLst/>
                          <a:latin typeface="+mn-lt"/>
                          <a:ea typeface="+mn-ea"/>
                          <a:cs typeface="+mn-cs"/>
                        </a:rPr>
                        <a:t>We will ‘dip in and out of each area’ each term as and when we need to. </a:t>
                      </a:r>
                      <a:endParaRPr lang="en-GB" sz="2000" b="0" dirty="0">
                        <a:solidFill>
                          <a:schemeClr val="tx1"/>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fontAlgn="base"/>
                      <a:r>
                        <a:rPr lang="en-US" sz="1600" b="1" i="0" dirty="0">
                          <a:solidFill>
                            <a:schemeClr val="tx1"/>
                          </a:solidFill>
                          <a:effectLst/>
                          <a:latin typeface="+mn-lt"/>
                        </a:rPr>
                        <a:t>Democracy</a:t>
                      </a:r>
                    </a:p>
                    <a:p>
                      <a:pPr marL="0" indent="0" algn="ctr">
                        <a:buFont typeface="Arial" panose="020B0604020202020204" pitchFamily="34" charset="0"/>
                        <a:buNone/>
                      </a:pPr>
                      <a:r>
                        <a:rPr lang="en-GB" sz="1000" dirty="0">
                          <a:solidFill>
                            <a:schemeClr val="tx1"/>
                          </a:solidFill>
                          <a:latin typeface="+mn-lt"/>
                        </a:rPr>
                        <a:t>We all have the right to be listened to. </a:t>
                      </a:r>
                    </a:p>
                    <a:p>
                      <a:pPr marL="0" indent="0" algn="ctr">
                        <a:buFont typeface="Arial" panose="020B0604020202020204" pitchFamily="34" charset="0"/>
                        <a:buNone/>
                      </a:pPr>
                      <a:r>
                        <a:rPr lang="en-GB" sz="1000" dirty="0">
                          <a:solidFill>
                            <a:schemeClr val="tx1"/>
                          </a:solidFill>
                          <a:latin typeface="+mn-lt"/>
                        </a:rPr>
                        <a:t>We respect everyone and we value their different  ideas and opinions. </a:t>
                      </a:r>
                    </a:p>
                    <a:p>
                      <a:pPr marL="0" indent="0" algn="ctr">
                        <a:buFont typeface="Arial" panose="020B0604020202020204" pitchFamily="34" charset="0"/>
                        <a:buNone/>
                      </a:pPr>
                      <a:r>
                        <a:rPr lang="en-GB" sz="1000" dirty="0">
                          <a:solidFill>
                            <a:schemeClr val="tx1"/>
                          </a:solidFill>
                          <a:latin typeface="+mn-lt"/>
                        </a:rPr>
                        <a:t>We have the opportunity to play with who we want to play with. </a:t>
                      </a:r>
                    </a:p>
                    <a:p>
                      <a:pPr marL="0" indent="0" algn="ctr">
                        <a:buFont typeface="Arial" panose="020B0604020202020204" pitchFamily="34" charset="0"/>
                        <a:buNone/>
                      </a:pPr>
                      <a:r>
                        <a:rPr lang="en-GB" sz="1000" dirty="0">
                          <a:solidFill>
                            <a:schemeClr val="tx1"/>
                          </a:solidFill>
                          <a:latin typeface="+mn-lt"/>
                        </a:rPr>
                        <a:t>We listen with intrigue and value and respect the opinions of others. </a:t>
                      </a:r>
                      <a:r>
                        <a:rPr lang="en-US" sz="1800" b="0" i="0" dirty="0">
                          <a:solidFill>
                            <a:schemeClr val="tx1"/>
                          </a:solidFill>
                          <a:effectLst/>
                          <a:latin typeface="+mn-lt"/>
                        </a:rPr>
                        <a:t> </a:t>
                      </a:r>
                    </a:p>
                    <a:p>
                      <a:pPr algn="ctr"/>
                      <a:endParaRPr lang="en-GB" sz="1600" dirty="0">
                        <a:solidFill>
                          <a:schemeClr val="tx1"/>
                        </a:solidFill>
                        <a:latin typeface="+mn-lt"/>
                        <a:cs typeface="Amatic SC" panose="00000500000000000000" pitchFamily="2" charset="-79"/>
                      </a:endParaRPr>
                    </a:p>
                    <a:p>
                      <a:pPr algn="ctr" rtl="0" fontAlgn="base"/>
                      <a:endParaRPr lang="en-US" sz="1600" b="0" i="0" dirty="0">
                        <a:solidFill>
                          <a:schemeClr val="tx1"/>
                        </a:solidFill>
                        <a:effectLst/>
                        <a:latin typeface="+mn-lt"/>
                      </a:endParaRPr>
                    </a:p>
                    <a:p>
                      <a:pPr algn="ctr" rtl="0" fontAlgn="base"/>
                      <a:r>
                        <a:rPr lang="en-US" sz="1600" b="0" i="0" dirty="0">
                          <a:solidFill>
                            <a:schemeClr val="tx1"/>
                          </a:solidFill>
                          <a:effectLst/>
                          <a:latin typeface="+mn-lt"/>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rtl="0" fontAlgn="base"/>
                      <a:r>
                        <a:rPr lang="en-US" sz="1600" b="1" i="0" dirty="0">
                          <a:solidFill>
                            <a:schemeClr val="tx1"/>
                          </a:solidFill>
                          <a:effectLst/>
                          <a:latin typeface="+mn-lt"/>
                        </a:rPr>
                        <a:t>Individual liberty</a:t>
                      </a:r>
                    </a:p>
                    <a:p>
                      <a:pPr marL="0" indent="0" algn="ctr">
                        <a:buFont typeface="Arial" panose="020B0604020202020204" pitchFamily="34" charset="0"/>
                        <a:buNone/>
                      </a:pPr>
                      <a:r>
                        <a:rPr lang="en-GB" sz="1000" dirty="0">
                          <a:solidFill>
                            <a:schemeClr val="tx1"/>
                          </a:solidFill>
                          <a:latin typeface="+mn-lt"/>
                        </a:rPr>
                        <a:t>We all have the right to have our own views. </a:t>
                      </a:r>
                    </a:p>
                    <a:p>
                      <a:pPr marL="0" indent="0" algn="ctr">
                        <a:buFont typeface="Arial" panose="020B0604020202020204" pitchFamily="34" charset="0"/>
                        <a:buNone/>
                      </a:pPr>
                      <a:r>
                        <a:rPr lang="en-GB" sz="1000" dirty="0">
                          <a:solidFill>
                            <a:schemeClr val="tx1"/>
                          </a:solidFill>
                          <a:latin typeface="+mn-lt"/>
                        </a:rPr>
                        <a:t>We are all respected as individuals. </a:t>
                      </a:r>
                    </a:p>
                    <a:p>
                      <a:pPr marL="0" indent="0" algn="ctr">
                        <a:buFont typeface="Arial" panose="020B0604020202020204" pitchFamily="34" charset="0"/>
                        <a:buNone/>
                      </a:pPr>
                      <a:r>
                        <a:rPr lang="en-GB" sz="1000" dirty="0">
                          <a:solidFill>
                            <a:schemeClr val="tx1"/>
                          </a:solidFill>
                          <a:latin typeface="+mn-lt"/>
                        </a:rPr>
                        <a:t>We feel safe to have a go at new activities. </a:t>
                      </a:r>
                    </a:p>
                    <a:p>
                      <a:pPr marL="0" indent="0" algn="ctr">
                        <a:buFont typeface="Arial" panose="020B0604020202020204" pitchFamily="34" charset="0"/>
                        <a:buNone/>
                      </a:pPr>
                      <a:r>
                        <a:rPr lang="en-GB" sz="1000" dirty="0">
                          <a:solidFill>
                            <a:schemeClr val="tx1"/>
                          </a:solidFill>
                          <a:latin typeface="+mn-lt"/>
                        </a:rPr>
                        <a:t>We understand and celebrate the fact that everyone is different. </a:t>
                      </a:r>
                    </a:p>
                    <a:p>
                      <a:pPr algn="ctr" rtl="0" fontAlgn="base"/>
                      <a:endParaRPr lang="en-US" sz="1050" b="0" i="0" dirty="0">
                        <a:solidFill>
                          <a:schemeClr val="tx1"/>
                        </a:solidFill>
                        <a:effectLst/>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rtl="0" fontAlgn="base"/>
                      <a:r>
                        <a:rPr lang="en-US" sz="1600" b="1" i="0" dirty="0">
                          <a:solidFill>
                            <a:schemeClr val="tx1"/>
                          </a:solidFill>
                          <a:effectLst/>
                          <a:latin typeface="+mn-lt"/>
                        </a:rPr>
                        <a:t>Tolerance </a:t>
                      </a:r>
                    </a:p>
                    <a:p>
                      <a:pPr algn="ctr" eaLnBrk="1" hangingPunct="1"/>
                      <a:r>
                        <a:rPr lang="en-GB" altLang="en-US" sz="1000" b="0" dirty="0">
                          <a:solidFill>
                            <a:schemeClr val="tx1"/>
                          </a:solidFill>
                          <a:latin typeface="+mn-lt"/>
                          <a:cs typeface="Amatic SC" panose="00000500000000000000" pitchFamily="2" charset="-79"/>
                        </a:rPr>
                        <a:t>Everyone is valued, all cultures are celebrated and we all share and respect the opinions of others. </a:t>
                      </a:r>
                    </a:p>
                    <a:p>
                      <a:pPr algn="ctr" rtl="0" fontAlgn="base"/>
                      <a:r>
                        <a:rPr lang="en-US" sz="1400" b="0" i="0" dirty="0">
                          <a:solidFill>
                            <a:schemeClr val="tx1"/>
                          </a:solidFill>
                          <a:effectLst/>
                          <a:latin typeface="+mn-lt"/>
                        </a:rPr>
                        <a:t> </a:t>
                      </a:r>
                      <a:r>
                        <a:rPr lang="en-US" sz="1000" b="0" i="0" kern="1200" dirty="0">
                          <a:solidFill>
                            <a:schemeClr val="tx1"/>
                          </a:solidFill>
                          <a:effectLst/>
                          <a:latin typeface="+mn-lt"/>
                          <a:ea typeface="+mn-ea"/>
                          <a:cs typeface="+mn-cs"/>
                        </a:rPr>
                        <a:t>Mutual tolerance of those with different faiths and beliefs and for those without faith.</a:t>
                      </a:r>
                      <a:endParaRPr lang="en-US" sz="1000" b="0" i="0" dirty="0">
                        <a:solidFill>
                          <a:schemeClr val="tx1"/>
                        </a:solidFill>
                        <a:effectLst/>
                        <a:latin typeface="+mn-lt"/>
                      </a:endParaRPr>
                    </a:p>
                    <a:p>
                      <a:pPr algn="ctr" rtl="0" fontAlgn="base"/>
                      <a:endParaRPr lang="en-GB" sz="10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indent="0" algn="ctr" rtl="0" fontAlgn="base">
                        <a:buFont typeface="Arial" panose="020B0604020202020204" pitchFamily="34" charset="0"/>
                        <a:buNone/>
                      </a:pPr>
                      <a:r>
                        <a:rPr lang="en-US" sz="1600" b="1" i="0" dirty="0">
                          <a:solidFill>
                            <a:schemeClr val="tx1"/>
                          </a:solidFill>
                          <a:effectLst/>
                          <a:latin typeface="+mn-lt"/>
                        </a:rPr>
                        <a:t>Mutual respect</a:t>
                      </a:r>
                      <a:r>
                        <a:rPr lang="en-US" sz="3200" b="1" i="0" dirty="0">
                          <a:solidFill>
                            <a:schemeClr val="tx1"/>
                          </a:solidFill>
                          <a:effectLst/>
                          <a:latin typeface="+mn-lt"/>
                        </a:rPr>
                        <a:t> </a:t>
                      </a:r>
                    </a:p>
                    <a:p>
                      <a:pPr marL="0" indent="0" algn="ctr">
                        <a:buFont typeface="Arial" panose="020B0604020202020204" pitchFamily="34" charset="0"/>
                        <a:buNone/>
                      </a:pPr>
                      <a:r>
                        <a:rPr lang="en-US" sz="1000" b="0" i="0" dirty="0">
                          <a:solidFill>
                            <a:schemeClr val="tx1"/>
                          </a:solidFill>
                          <a:effectLst/>
                          <a:latin typeface="+mn-lt"/>
                        </a:rPr>
                        <a:t> </a:t>
                      </a:r>
                      <a:r>
                        <a:rPr lang="en-GB" sz="1000" dirty="0">
                          <a:solidFill>
                            <a:schemeClr val="tx1"/>
                          </a:solidFill>
                          <a:latin typeface="+mn-lt"/>
                        </a:rPr>
                        <a:t>We are all unique. </a:t>
                      </a:r>
                    </a:p>
                    <a:p>
                      <a:pPr marL="0" lvl="0" indent="0" algn="ctr">
                        <a:buFont typeface="Arial" panose="020B0604020202020204" pitchFamily="34" charset="0"/>
                        <a:buNone/>
                      </a:pPr>
                      <a:r>
                        <a:rPr lang="en-GB" sz="1000" dirty="0">
                          <a:solidFill>
                            <a:schemeClr val="tx1"/>
                          </a:solidFill>
                          <a:latin typeface="+mn-lt"/>
                        </a:rPr>
                        <a:t>We respect differences between different people and their beliefs in our community, in this country and all around the world.</a:t>
                      </a:r>
                    </a:p>
                    <a:p>
                      <a:pPr marL="0" lvl="0" indent="0" algn="ctr">
                        <a:buFont typeface="Arial" panose="020B0604020202020204" pitchFamily="34" charset="0"/>
                        <a:buNone/>
                      </a:pPr>
                      <a:r>
                        <a:rPr lang="en-GB" sz="1000" dirty="0">
                          <a:solidFill>
                            <a:schemeClr val="tx1"/>
                          </a:solidFill>
                          <a:latin typeface="+mn-lt"/>
                        </a:rPr>
                        <a:t>All cultures are learned , respected, and celebrated. </a:t>
                      </a:r>
                    </a:p>
                    <a:p>
                      <a:pPr algn="ctr" rtl="0" fontAlgn="base"/>
                      <a:endParaRPr lang="en-US" sz="1600" b="0" i="0" dirty="0">
                        <a:solidFill>
                          <a:schemeClr val="tx1"/>
                        </a:solidFill>
                        <a:effectLst/>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rtl="0" fontAlgn="base"/>
                      <a:r>
                        <a:rPr lang="en-US" sz="1600" b="1" i="0" dirty="0">
                          <a:solidFill>
                            <a:schemeClr val="tx1"/>
                          </a:solidFill>
                          <a:effectLst/>
                          <a:latin typeface="+mn-lt"/>
                        </a:rPr>
                        <a:t>Rule of law </a:t>
                      </a:r>
                    </a:p>
                    <a:p>
                      <a:pPr marL="0" indent="0" algn="ctr">
                        <a:buFont typeface="Arial" panose="020B0604020202020204" pitchFamily="34" charset="0"/>
                        <a:buNone/>
                      </a:pPr>
                      <a:r>
                        <a:rPr lang="en-GB" sz="1000" dirty="0">
                          <a:solidFill>
                            <a:schemeClr val="tx1"/>
                          </a:solidFill>
                          <a:latin typeface="+mn-lt"/>
                        </a:rPr>
                        <a:t>We all know that we have rules at school that we must follow. </a:t>
                      </a:r>
                    </a:p>
                    <a:p>
                      <a:pPr marL="0" indent="0" algn="ctr">
                        <a:buFont typeface="Arial" panose="020B0604020202020204" pitchFamily="34" charset="0"/>
                        <a:buNone/>
                      </a:pPr>
                      <a:r>
                        <a:rPr lang="en-GB" sz="1000" dirty="0">
                          <a:solidFill>
                            <a:schemeClr val="tx1"/>
                          </a:solidFill>
                          <a:latin typeface="+mn-lt"/>
                        </a:rPr>
                        <a:t>We know who to talk to if we do not feel safe. </a:t>
                      </a:r>
                    </a:p>
                    <a:p>
                      <a:pPr marL="0" indent="0" algn="ctr">
                        <a:buFont typeface="Arial" panose="020B0604020202020204" pitchFamily="34" charset="0"/>
                        <a:buNone/>
                      </a:pPr>
                      <a:r>
                        <a:rPr lang="en-GB" sz="1000" dirty="0">
                          <a:solidFill>
                            <a:schemeClr val="tx1"/>
                          </a:solidFill>
                          <a:latin typeface="+mn-lt"/>
                        </a:rPr>
                        <a:t>We know right from wrong. </a:t>
                      </a:r>
                    </a:p>
                    <a:p>
                      <a:pPr marL="0" indent="0" algn="ctr">
                        <a:buFont typeface="Arial" panose="020B0604020202020204" pitchFamily="34" charset="0"/>
                        <a:buNone/>
                      </a:pPr>
                      <a:r>
                        <a:rPr lang="en-GB" sz="1000" dirty="0">
                          <a:solidFill>
                            <a:schemeClr val="tx1"/>
                          </a:solidFill>
                          <a:latin typeface="+mn-lt"/>
                        </a:rPr>
                        <a:t>We recognise that we are accountable for our actions. </a:t>
                      </a:r>
                    </a:p>
                    <a:p>
                      <a:pPr marL="0" indent="0" algn="ctr">
                        <a:buFont typeface="Arial" panose="020B0604020202020204" pitchFamily="34" charset="0"/>
                        <a:buNone/>
                      </a:pPr>
                      <a:r>
                        <a:rPr lang="en-GB" sz="1000" dirty="0">
                          <a:solidFill>
                            <a:schemeClr val="tx1"/>
                          </a:solidFill>
                          <a:latin typeface="+mn-lt"/>
                        </a:rPr>
                        <a:t>We must work together as a team when it is necessary. </a:t>
                      </a:r>
                    </a:p>
                    <a:p>
                      <a:pPr algn="ctr" rtl="0" fontAlgn="base"/>
                      <a:endParaRPr lang="en-US" sz="1050" b="0" i="0" dirty="0">
                        <a:solidFill>
                          <a:schemeClr val="tx1"/>
                        </a:solidFill>
                        <a:effectLst/>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rtl="0" fontAlgn="base"/>
                      <a:r>
                        <a:rPr lang="en-US" sz="1600" b="1" i="0" dirty="0">
                          <a:solidFill>
                            <a:schemeClr val="tx1"/>
                          </a:solidFill>
                          <a:effectLst/>
                          <a:latin typeface="+mn-lt"/>
                        </a:rPr>
                        <a:t>Recap all British Values </a:t>
                      </a:r>
                    </a:p>
                    <a:p>
                      <a:pPr algn="ctr"/>
                      <a:r>
                        <a:rPr lang="en-US" sz="1600" b="0" i="0" dirty="0">
                          <a:solidFill>
                            <a:schemeClr val="tx1"/>
                          </a:solidFill>
                          <a:effectLst/>
                          <a:latin typeface="+mn-lt"/>
                        </a:rPr>
                        <a:t> </a:t>
                      </a:r>
                      <a:r>
                        <a:rPr lang="en-US" sz="1000" b="0" i="0" kern="1200" dirty="0">
                          <a:solidFill>
                            <a:schemeClr val="tx1"/>
                          </a:solidFill>
                          <a:effectLst/>
                          <a:latin typeface="+mn-lt"/>
                          <a:ea typeface="+mn-ea"/>
                          <a:cs typeface="+mn-cs"/>
                        </a:rPr>
                        <a:t>Fundamental British Values underpin what it is to be a citizen in a modern and diverse Great Britain valuing our community and celebrating diversity of the UK.</a:t>
                      </a:r>
                    </a:p>
                    <a:p>
                      <a:pPr algn="ctr"/>
                      <a:r>
                        <a:rPr lang="en-US" sz="1000" b="0" i="0" kern="1200" dirty="0">
                          <a:solidFill>
                            <a:schemeClr val="tx1"/>
                          </a:solidFill>
                          <a:effectLst/>
                          <a:latin typeface="+mn-lt"/>
                          <a:ea typeface="+mn-ea"/>
                          <a:cs typeface="+mn-cs"/>
                        </a:rPr>
                        <a:t>Fundamental British Values are not exclusive to being British and are shared by other democratic countries.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860817584"/>
                  </a:ext>
                </a:extLst>
              </a:tr>
              <a:tr h="989017">
                <a:tc>
                  <a:txBody>
                    <a:bodyPr/>
                    <a:lstStyle/>
                    <a:p>
                      <a:pPr algn="ctr"/>
                      <a:r>
                        <a:rPr lang="en-US" sz="2400" b="1" dirty="0">
                          <a:latin typeface="Amatic SC" panose="00000500000000000000" pitchFamily="2" charset="-79"/>
                          <a:cs typeface="Amatic SC" panose="00000500000000000000" pitchFamily="2" charset="-79"/>
                        </a:rPr>
                        <a:t>Assessment opportunities </a:t>
                      </a:r>
                      <a:endParaRPr lang="en-GB" sz="2400" b="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050" dirty="0">
                          <a:solidFill>
                            <a:schemeClr val="tx1"/>
                          </a:solidFill>
                          <a:latin typeface="+mn-lt"/>
                          <a:cs typeface="Amatic SC" panose="00000500000000000000" pitchFamily="2" charset="-79"/>
                        </a:rPr>
                        <a:t>Analyse Nursery Assessments</a:t>
                      </a:r>
                    </a:p>
                    <a:p>
                      <a:pPr algn="ctr"/>
                      <a:r>
                        <a:rPr lang="en-US" sz="1050" dirty="0">
                          <a:solidFill>
                            <a:schemeClr val="tx1"/>
                          </a:solidFill>
                          <a:latin typeface="+mn-lt"/>
                          <a:cs typeface="Amatic SC" panose="00000500000000000000" pitchFamily="2" charset="-79"/>
                        </a:rPr>
                        <a:t>In-house - Baseline data on entry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National Baseline data by end of term</a:t>
                      </a:r>
                    </a:p>
                    <a:p>
                      <a:pPr algn="ctr"/>
                      <a:r>
                        <a:rPr lang="en-US" sz="1050" dirty="0">
                          <a:solidFill>
                            <a:schemeClr val="tx1"/>
                          </a:solidFill>
                          <a:latin typeface="+mn-lt"/>
                          <a:cs typeface="Amatic SC" panose="00000500000000000000" pitchFamily="2" charset="-79"/>
                        </a:rPr>
                        <a:t>Set up  Tracker </a:t>
                      </a:r>
                    </a:p>
                    <a:p>
                      <a:pPr algn="ctr"/>
                      <a:r>
                        <a:rPr lang="en-US" sz="1050" dirty="0">
                          <a:solidFill>
                            <a:schemeClr val="tx1"/>
                          </a:solidFill>
                          <a:latin typeface="+mn-lt"/>
                          <a:cs typeface="Amatic SC" panose="00000500000000000000" pitchFamily="2" charset="-79"/>
                        </a:rPr>
                        <a:t>Phonic Intervention groups</a:t>
                      </a: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1050" dirty="0">
                          <a:solidFill>
                            <a:schemeClr val="tx1"/>
                          </a:solidFill>
                          <a:latin typeface="+mn-lt"/>
                          <a:cs typeface="Amatic SC" panose="00000500000000000000" pitchFamily="2" charset="-79"/>
                        </a:rPr>
                        <a:t>On going assessments</a:t>
                      </a:r>
                    </a:p>
                    <a:p>
                      <a:pPr algn="ctr"/>
                      <a:r>
                        <a:rPr lang="en-US" sz="1050" dirty="0">
                          <a:solidFill>
                            <a:schemeClr val="tx1"/>
                          </a:solidFill>
                          <a:latin typeface="+mn-lt"/>
                          <a:cs typeface="Amatic SC" panose="00000500000000000000" pitchFamily="2" charset="-79"/>
                        </a:rPr>
                        <a:t>Baseline analysis </a:t>
                      </a:r>
                    </a:p>
                    <a:p>
                      <a:pPr algn="ctr"/>
                      <a:r>
                        <a:rPr lang="en-US" sz="1050" dirty="0">
                          <a:solidFill>
                            <a:schemeClr val="tx1"/>
                          </a:solidFill>
                          <a:latin typeface="+mn-lt"/>
                          <a:cs typeface="Amatic SC" panose="00000500000000000000" pitchFamily="2" charset="-79"/>
                        </a:rPr>
                        <a:t>Pupil progress meetings</a:t>
                      </a:r>
                    </a:p>
                    <a:p>
                      <a:pPr algn="ctr"/>
                      <a:r>
                        <a:rPr lang="en-US" sz="1050" dirty="0">
                          <a:solidFill>
                            <a:schemeClr val="tx1"/>
                          </a:solidFill>
                          <a:latin typeface="+mn-lt"/>
                          <a:cs typeface="Amatic SC" panose="00000500000000000000" pitchFamily="2" charset="-79"/>
                        </a:rPr>
                        <a:t>Parents evening info </a:t>
                      </a:r>
                    </a:p>
                    <a:p>
                      <a:pPr algn="ctr"/>
                      <a:r>
                        <a:rPr lang="en-US" sz="1050" dirty="0">
                          <a:solidFill>
                            <a:schemeClr val="tx1"/>
                          </a:solidFill>
                          <a:latin typeface="+mn-lt"/>
                          <a:cs typeface="Amatic SC" panose="00000500000000000000" pitchFamily="2" charset="-79"/>
                        </a:rPr>
                        <a:t>EYFS team meetings </a:t>
                      </a:r>
                    </a:p>
                    <a:p>
                      <a:pPr algn="ctr"/>
                      <a:r>
                        <a:rPr lang="en-US" sz="1050" dirty="0">
                          <a:solidFill>
                            <a:schemeClr val="tx1"/>
                          </a:solidFill>
                          <a:latin typeface="+mn-lt"/>
                          <a:cs typeface="Amatic SC" panose="00000500000000000000" pitchFamily="2" charset="-79"/>
                        </a:rPr>
                        <a:t>In house/external moderation </a:t>
                      </a:r>
                    </a:p>
                    <a:p>
                      <a:pPr algn="ctr"/>
                      <a:r>
                        <a:rPr lang="en-US" sz="1050" dirty="0">
                          <a:solidFill>
                            <a:schemeClr val="tx1"/>
                          </a:solidFill>
                          <a:latin typeface="+mn-lt"/>
                          <a:cs typeface="Amatic SC" panose="00000500000000000000" pitchFamily="2" charset="-79"/>
                        </a:rPr>
                        <a:t>End</a:t>
                      </a:r>
                      <a:r>
                        <a:rPr lang="en-US" sz="1050" baseline="0" dirty="0">
                          <a:solidFill>
                            <a:schemeClr val="tx1"/>
                          </a:solidFill>
                          <a:latin typeface="+mn-lt"/>
                          <a:cs typeface="Amatic SC" panose="00000500000000000000" pitchFamily="2" charset="-79"/>
                        </a:rPr>
                        <a:t> of </a:t>
                      </a:r>
                      <a:r>
                        <a:rPr lang="en-US" sz="1050" dirty="0">
                          <a:solidFill>
                            <a:schemeClr val="tx1"/>
                          </a:solidFill>
                          <a:latin typeface="+mn-lt"/>
                          <a:cs typeface="Amatic SC" panose="00000500000000000000" pitchFamily="2" charset="-79"/>
                        </a:rPr>
                        <a:t>term Assessments </a:t>
                      </a: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GB" sz="1050" dirty="0">
                          <a:solidFill>
                            <a:schemeClr val="tx1"/>
                          </a:solidFill>
                          <a:latin typeface="+mn-lt"/>
                          <a:cs typeface="Amatic SC" panose="00000500000000000000" pitchFamily="2" charset="-79"/>
                        </a:rPr>
                        <a:t>GLD Projections for EOY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EYFS team meetings </a:t>
                      </a:r>
                    </a:p>
                    <a:p>
                      <a:pPr algn="ctr"/>
                      <a:r>
                        <a:rPr lang="en-US" sz="1050" dirty="0">
                          <a:solidFill>
                            <a:schemeClr val="tx1"/>
                          </a:solidFill>
                          <a:latin typeface="+mn-lt"/>
                          <a:cs typeface="Amatic SC" panose="00000500000000000000" pitchFamily="2" charset="-79"/>
                        </a:rPr>
                        <a:t>In house/external moderation </a:t>
                      </a:r>
                    </a:p>
                    <a:p>
                      <a:pPr algn="ctr"/>
                      <a:r>
                        <a:rPr lang="en-GB" sz="1050" dirty="0">
                          <a:solidFill>
                            <a:schemeClr val="tx1"/>
                          </a:solidFill>
                          <a:latin typeface="+mn-lt"/>
                          <a:cs typeface="Amatic SC" panose="00000500000000000000" pitchFamily="2" charset="-79"/>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1050" dirty="0">
                          <a:solidFill>
                            <a:schemeClr val="tx1"/>
                          </a:solidFill>
                          <a:latin typeface="+mn-lt"/>
                          <a:cs typeface="Amatic SC" panose="00000500000000000000" pitchFamily="2" charset="-79"/>
                        </a:rPr>
                        <a:t>Pupil progress meetings</a:t>
                      </a:r>
                    </a:p>
                    <a:p>
                      <a:pPr algn="ctr"/>
                      <a:r>
                        <a:rPr lang="en-US" sz="1050" dirty="0">
                          <a:solidFill>
                            <a:schemeClr val="tx1"/>
                          </a:solidFill>
                          <a:latin typeface="+mn-lt"/>
                          <a:cs typeface="Amatic SC" panose="00000500000000000000" pitchFamily="2" charset="-79"/>
                        </a:rPr>
                        <a:t>Parents evening info </a:t>
                      </a:r>
                    </a:p>
                    <a:p>
                      <a:pPr algn="ctr"/>
                      <a:r>
                        <a:rPr lang="en-US" sz="1050" dirty="0">
                          <a:solidFill>
                            <a:schemeClr val="tx1"/>
                          </a:solidFill>
                          <a:latin typeface="+mn-lt"/>
                          <a:cs typeface="Amatic SC" panose="00000500000000000000" pitchFamily="2" charset="-79"/>
                        </a:rPr>
                        <a:t>EYFS team meetings</a:t>
                      </a:r>
                    </a:p>
                    <a:p>
                      <a:pPr algn="ctr"/>
                      <a:r>
                        <a:rPr lang="en-US" sz="1050" dirty="0">
                          <a:solidFill>
                            <a:schemeClr val="tx1"/>
                          </a:solidFill>
                          <a:latin typeface="+mn-lt"/>
                          <a:cs typeface="Amatic SC" panose="00000500000000000000" pitchFamily="2" charset="-79"/>
                        </a:rPr>
                        <a:t>Tracker data  </a:t>
                      </a:r>
                      <a:endParaRPr lang="en-GB" sz="1050" dirty="0">
                        <a:solidFill>
                          <a:schemeClr val="tx1"/>
                        </a:solidFill>
                        <a:latin typeface="+mn-lt"/>
                        <a:cs typeface="Amatic SC" panose="00000500000000000000" pitchFamily="2" charset="-79"/>
                      </a:endParaRPr>
                    </a:p>
                    <a:p>
                      <a:pPr algn="ct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EYFS team meetings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In house/external moderation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50" dirty="0">
                        <a:solidFill>
                          <a:schemeClr val="tx1"/>
                        </a:solidFill>
                        <a:latin typeface="+mn-lt"/>
                        <a:cs typeface="Amatic SC" panose="00000500000000000000" pitchFamily="2" charset="-79"/>
                      </a:endParaRPr>
                    </a:p>
                    <a:p>
                      <a:pPr algn="ctr"/>
                      <a:endParaRPr lang="en-US"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1050" dirty="0">
                          <a:solidFill>
                            <a:schemeClr val="tx1"/>
                          </a:solidFill>
                          <a:latin typeface="+mn-lt"/>
                          <a:cs typeface="Amatic SC" panose="00000500000000000000" pitchFamily="2" charset="-79"/>
                        </a:rPr>
                        <a:t>Pupil progress meetings</a:t>
                      </a:r>
                    </a:p>
                    <a:p>
                      <a:pPr algn="ctr"/>
                      <a:r>
                        <a:rPr lang="en-US" sz="1050" dirty="0">
                          <a:solidFill>
                            <a:schemeClr val="tx1"/>
                          </a:solidFill>
                          <a:latin typeface="+mn-lt"/>
                          <a:cs typeface="Amatic SC" panose="00000500000000000000" pitchFamily="2" charset="-79"/>
                        </a:rPr>
                        <a:t>EYFS team meetings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Tracker data  </a:t>
                      </a:r>
                      <a:endParaRPr lang="en-GB" sz="1050" dirty="0">
                        <a:solidFill>
                          <a:schemeClr val="tx1"/>
                        </a:solidFill>
                        <a:latin typeface="+mn-lt"/>
                        <a:cs typeface="Amatic SC" panose="00000500000000000000" pitchFamily="2" charset="-79"/>
                      </a:endParaRPr>
                    </a:p>
                    <a:p>
                      <a:pPr algn="ctr"/>
                      <a:r>
                        <a:rPr lang="en-GB" sz="1050" dirty="0">
                          <a:solidFill>
                            <a:schemeClr val="tx1"/>
                          </a:solidFill>
                          <a:latin typeface="+mn-lt"/>
                          <a:cs typeface="Amatic SC" panose="00000500000000000000" pitchFamily="2" charset="-79"/>
                        </a:rPr>
                        <a:t>EOY data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r h="774966">
                <a:tc>
                  <a:txBody>
                    <a:bodyPr/>
                    <a:lstStyle/>
                    <a:p>
                      <a:pPr algn="ctr"/>
                      <a:r>
                        <a:rPr lang="en-US" sz="2400" b="1" dirty="0">
                          <a:latin typeface="Amatic SC" panose="00000500000000000000" pitchFamily="2" charset="-79"/>
                          <a:cs typeface="Amatic SC" panose="00000500000000000000" pitchFamily="2" charset="-79"/>
                        </a:rPr>
                        <a:t>Parental </a:t>
                      </a:r>
                    </a:p>
                    <a:p>
                      <a:pPr algn="ctr"/>
                      <a:r>
                        <a:rPr lang="en-US" sz="2400" b="1" dirty="0">
                          <a:latin typeface="Amatic SC" panose="00000500000000000000" pitchFamily="2" charset="-79"/>
                          <a:cs typeface="Amatic SC" panose="00000500000000000000" pitchFamily="2" charset="-79"/>
                        </a:rPr>
                        <a:t>Involvement </a:t>
                      </a:r>
                      <a:endParaRPr lang="en-GB" sz="2400" b="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050" dirty="0">
                          <a:solidFill>
                            <a:schemeClr val="tx1"/>
                          </a:solidFill>
                          <a:latin typeface="+mn-lt"/>
                          <a:cs typeface="Amatic SC" panose="00000500000000000000" pitchFamily="2" charset="-79"/>
                        </a:rPr>
                        <a:t> Play and Stay sessions</a:t>
                      </a:r>
                    </a:p>
                    <a:p>
                      <a:pPr algn="ctr"/>
                      <a:r>
                        <a:rPr lang="en-US" sz="1050" dirty="0">
                          <a:solidFill>
                            <a:schemeClr val="tx1"/>
                          </a:solidFill>
                          <a:latin typeface="+mn-lt"/>
                          <a:cs typeface="Amatic SC" panose="00000500000000000000" pitchFamily="2" charset="-79"/>
                        </a:rPr>
                        <a:t>Home / School Agreement </a:t>
                      </a:r>
                    </a:p>
                    <a:p>
                      <a:pPr algn="ctr"/>
                      <a:r>
                        <a:rPr lang="en-US" sz="1050" dirty="0">
                          <a:solidFill>
                            <a:schemeClr val="tx1"/>
                          </a:solidFill>
                          <a:latin typeface="+mn-lt"/>
                          <a:cs typeface="Amatic SC" panose="00000500000000000000" pitchFamily="2" charset="-79"/>
                        </a:rPr>
                        <a:t> Tapestry</a:t>
                      </a:r>
                    </a:p>
                    <a:p>
                      <a:pPr algn="ctr"/>
                      <a:r>
                        <a:rPr lang="en-GB" sz="1050" dirty="0">
                          <a:solidFill>
                            <a:schemeClr val="tx1"/>
                          </a:solidFill>
                          <a:latin typeface="+mn-lt"/>
                          <a:cs typeface="Amatic SC" panose="00000500000000000000" pitchFamily="2" charset="-79"/>
                        </a:rPr>
                        <a:t>Phonics workshop </a:t>
                      </a:r>
                    </a:p>
                    <a:p>
                      <a:pPr algn="ctr"/>
                      <a:r>
                        <a:rPr lang="en-GB" sz="1050" dirty="0">
                          <a:solidFill>
                            <a:schemeClr val="tx1"/>
                          </a:solidFill>
                          <a:latin typeface="+mn-lt"/>
                          <a:cs typeface="Amatic SC" panose="00000500000000000000" pitchFamily="2" charset="-79"/>
                        </a:rPr>
                        <a:t>Welcome Disco</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solidFill>
                            <a:schemeClr val="tx1"/>
                          </a:solidFill>
                          <a:latin typeface="+mn-lt"/>
                          <a:cs typeface="Amatic SC" panose="00000500000000000000" pitchFamily="2" charset="-79"/>
                        </a:rPr>
                        <a:t>Parents Evening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err="1">
                          <a:solidFill>
                            <a:schemeClr val="tx1"/>
                          </a:solidFill>
                          <a:latin typeface="+mn-lt"/>
                          <a:cs typeface="Amatic SC" panose="00000500000000000000" pitchFamily="2" charset="-79"/>
                        </a:rPr>
                        <a:t>WellComm</a:t>
                      </a: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1050" dirty="0">
                          <a:solidFill>
                            <a:schemeClr val="tx1"/>
                          </a:solidFill>
                          <a:latin typeface="+mn-lt"/>
                          <a:cs typeface="Amatic SC" panose="00000500000000000000" pitchFamily="2" charset="-79"/>
                        </a:rPr>
                        <a:t>Tapestry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latin typeface="+mn-lt"/>
                          <a:cs typeface="Amatic SC" panose="00000500000000000000" pitchFamily="2" charset="-79"/>
                        </a:rPr>
                        <a:t>Nativity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solidFill>
                            <a:schemeClr val="tx1"/>
                          </a:solidFill>
                          <a:latin typeface="+mn-lt"/>
                          <a:cs typeface="Amatic SC" panose="00000500000000000000" pitchFamily="2" charset="-79"/>
                        </a:rPr>
                        <a:t>Maths workshop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solidFill>
                            <a:schemeClr val="tx1"/>
                          </a:solidFill>
                          <a:latin typeface="+mn-lt"/>
                          <a:cs typeface="Amatic SC" panose="00000500000000000000" pitchFamily="2" charset="-79"/>
                        </a:rPr>
                        <a:t>Reading Workshop</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err="1">
                          <a:solidFill>
                            <a:schemeClr val="tx1"/>
                          </a:solidFill>
                          <a:latin typeface="+mn-lt"/>
                          <a:cs typeface="Amatic SC" panose="00000500000000000000" pitchFamily="2" charset="-79"/>
                        </a:rPr>
                        <a:t>WellComm</a:t>
                      </a: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1050" dirty="0">
                          <a:solidFill>
                            <a:schemeClr val="tx1"/>
                          </a:solidFill>
                          <a:latin typeface="+mn-lt"/>
                          <a:cs typeface="Amatic SC" panose="00000500000000000000" pitchFamily="2" charset="-79"/>
                        </a:rPr>
                        <a:t>Tapestry</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solidFill>
                            <a:schemeClr val="tx1"/>
                          </a:solidFill>
                          <a:latin typeface="+mn-lt"/>
                          <a:cs typeface="Amatic SC" panose="00000500000000000000" pitchFamily="2" charset="-79"/>
                        </a:rPr>
                        <a:t>Writing workshop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solidFill>
                            <a:schemeClr val="tx1"/>
                          </a:solidFill>
                          <a:latin typeface="+mn-lt"/>
                          <a:cs typeface="Amatic SC" panose="00000500000000000000" pitchFamily="2" charset="-79"/>
                        </a:rPr>
                        <a:t>Stay and Read morning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err="1">
                          <a:solidFill>
                            <a:schemeClr val="tx1"/>
                          </a:solidFill>
                          <a:latin typeface="+mn-lt"/>
                          <a:cs typeface="Amatic SC" panose="00000500000000000000" pitchFamily="2" charset="-79"/>
                        </a:rPr>
                        <a:t>WellComm</a:t>
                      </a:r>
                      <a:endParaRPr lang="en-GB" sz="1050" dirty="0">
                        <a:solidFill>
                          <a:schemeClr val="tx1"/>
                        </a:solidFill>
                        <a:latin typeface="+mn-lt"/>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1050" dirty="0">
                          <a:solidFill>
                            <a:schemeClr val="tx1"/>
                          </a:solidFill>
                          <a:latin typeface="+mn-lt"/>
                          <a:cs typeface="Amatic SC" panose="00000500000000000000" pitchFamily="2" charset="-79"/>
                        </a:rPr>
                        <a:t>Tapestry</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solidFill>
                            <a:schemeClr val="tx1"/>
                          </a:solidFill>
                          <a:latin typeface="+mn-lt"/>
                          <a:cs typeface="Amatic SC" panose="00000500000000000000" pitchFamily="2" charset="-79"/>
                        </a:rPr>
                        <a:t>Parents Evening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solidFill>
                            <a:schemeClr val="tx1"/>
                          </a:solidFill>
                          <a:latin typeface="+mn-lt"/>
                          <a:cs typeface="Amatic SC" panose="00000500000000000000" pitchFamily="2" charset="-79"/>
                        </a:rPr>
                        <a:t>Craft stay and play</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err="1">
                          <a:solidFill>
                            <a:schemeClr val="tx1"/>
                          </a:solidFill>
                          <a:latin typeface="+mn-lt"/>
                          <a:cs typeface="Amatic SC" panose="00000500000000000000" pitchFamily="2" charset="-79"/>
                        </a:rPr>
                        <a:t>WellComm</a:t>
                      </a:r>
                      <a:endParaRPr lang="en-GB" sz="1050" dirty="0">
                        <a:solidFill>
                          <a:schemeClr val="tx1"/>
                        </a:solidFill>
                        <a:latin typeface="+mn-lt"/>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1050" dirty="0">
                          <a:solidFill>
                            <a:schemeClr val="tx1"/>
                          </a:solidFill>
                          <a:latin typeface="+mn-lt"/>
                          <a:cs typeface="Amatic SC" panose="00000500000000000000" pitchFamily="2" charset="-79"/>
                        </a:rPr>
                        <a:t>Tapestry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err="1">
                          <a:solidFill>
                            <a:schemeClr val="tx1"/>
                          </a:solidFill>
                          <a:latin typeface="+mn-lt"/>
                          <a:cs typeface="Amatic SC" panose="00000500000000000000" pitchFamily="2" charset="-79"/>
                        </a:rPr>
                        <a:t>Maths</a:t>
                      </a:r>
                      <a:r>
                        <a:rPr lang="en-US" sz="1050" dirty="0">
                          <a:solidFill>
                            <a:schemeClr val="tx1"/>
                          </a:solidFill>
                          <a:latin typeface="+mn-lt"/>
                          <a:cs typeface="Amatic SC" panose="00000500000000000000" pitchFamily="2" charset="-79"/>
                        </a:rPr>
                        <a:t> Morning – Look how far we have come! </a:t>
                      </a:r>
                      <a:endParaRPr lang="en-GB" sz="1050" dirty="0">
                        <a:solidFill>
                          <a:schemeClr val="tx1"/>
                        </a:solidFill>
                        <a:latin typeface="+mn-lt"/>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err="1">
                          <a:solidFill>
                            <a:schemeClr val="tx1"/>
                          </a:solidFill>
                          <a:latin typeface="+mn-lt"/>
                          <a:cs typeface="Amatic SC" panose="00000500000000000000" pitchFamily="2" charset="-79"/>
                        </a:rPr>
                        <a:t>WellComm</a:t>
                      </a:r>
                      <a:endParaRPr lang="en-GB" sz="1050" dirty="0">
                        <a:solidFill>
                          <a:schemeClr val="tx1"/>
                        </a:solidFill>
                        <a:latin typeface="+mn-lt"/>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1050" dirty="0">
                          <a:solidFill>
                            <a:schemeClr val="tx1"/>
                          </a:solidFill>
                          <a:latin typeface="+mn-lt"/>
                          <a:cs typeface="Amatic SC" panose="00000500000000000000" pitchFamily="2" charset="-79"/>
                        </a:rPr>
                        <a:t>Tapestry</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solidFill>
                            <a:schemeClr val="tx1"/>
                          </a:solidFill>
                          <a:latin typeface="+mn-lt"/>
                          <a:cs typeface="Amatic SC" panose="00000500000000000000" pitchFamily="2" charset="-79"/>
                        </a:rPr>
                        <a:t>End of Year Report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err="1">
                          <a:solidFill>
                            <a:schemeClr val="tx1"/>
                          </a:solidFill>
                          <a:latin typeface="+mn-lt"/>
                          <a:cs typeface="Amatic SC" panose="00000500000000000000" pitchFamily="2" charset="-79"/>
                        </a:rPr>
                        <a:t>WellComm</a:t>
                      </a:r>
                      <a:endParaRPr lang="en-GB" sz="1050" dirty="0">
                        <a:solidFill>
                          <a:schemeClr val="tx1"/>
                        </a:solidFill>
                        <a:latin typeface="+mn-lt"/>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5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984788128"/>
                  </a:ext>
                </a:extLst>
              </a:tr>
            </a:tbl>
          </a:graphicData>
        </a:graphic>
      </p:graphicFrame>
    </p:spTree>
    <p:extLst>
      <p:ext uri="{BB962C8B-B14F-4D97-AF65-F5344CB8AC3E}">
        <p14:creationId xmlns:p14="http://schemas.microsoft.com/office/powerpoint/2010/main" val="447986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1361333172"/>
              </p:ext>
            </p:extLst>
          </p:nvPr>
        </p:nvGraphicFramePr>
        <p:xfrm>
          <a:off x="197738" y="719663"/>
          <a:ext cx="11796523" cy="5708450"/>
        </p:xfrm>
        <a:graphic>
          <a:graphicData uri="http://schemas.openxmlformats.org/drawingml/2006/table">
            <a:tbl>
              <a:tblPr firstRow="1" bandRow="1">
                <a:tableStyleId>{5C22544A-7EE6-4342-B048-85BDC9FD1C3A}</a:tableStyleId>
              </a:tblPr>
              <a:tblGrid>
                <a:gridCol w="1735869">
                  <a:extLst>
                    <a:ext uri="{9D8B030D-6E8A-4147-A177-3AD203B41FA5}">
                      <a16:colId xmlns:a16="http://schemas.microsoft.com/office/drawing/2014/main" val="385991600"/>
                    </a:ext>
                  </a:extLst>
                </a:gridCol>
                <a:gridCol w="1538235">
                  <a:extLst>
                    <a:ext uri="{9D8B030D-6E8A-4147-A177-3AD203B41FA5}">
                      <a16:colId xmlns:a16="http://schemas.microsoft.com/office/drawing/2014/main" val="2865123548"/>
                    </a:ext>
                  </a:extLst>
                </a:gridCol>
                <a:gridCol w="116840">
                  <a:extLst>
                    <a:ext uri="{9D8B030D-6E8A-4147-A177-3AD203B41FA5}">
                      <a16:colId xmlns:a16="http://schemas.microsoft.com/office/drawing/2014/main" val="872926247"/>
                    </a:ext>
                  </a:extLst>
                </a:gridCol>
                <a:gridCol w="1554705">
                  <a:extLst>
                    <a:ext uri="{9D8B030D-6E8A-4147-A177-3AD203B41FA5}">
                      <a16:colId xmlns:a16="http://schemas.microsoft.com/office/drawing/2014/main" val="2690459710"/>
                    </a:ext>
                  </a:extLst>
                </a:gridCol>
                <a:gridCol w="116840">
                  <a:extLst>
                    <a:ext uri="{9D8B030D-6E8A-4147-A177-3AD203B41FA5}">
                      <a16:colId xmlns:a16="http://schemas.microsoft.com/office/drawing/2014/main" val="1315738151"/>
                    </a:ext>
                  </a:extLst>
                </a:gridCol>
                <a:gridCol w="1571174">
                  <a:extLst>
                    <a:ext uri="{9D8B030D-6E8A-4147-A177-3AD203B41FA5}">
                      <a16:colId xmlns:a16="http://schemas.microsoft.com/office/drawing/2014/main" val="1848787987"/>
                    </a:ext>
                  </a:extLst>
                </a:gridCol>
                <a:gridCol w="116840">
                  <a:extLst>
                    <a:ext uri="{9D8B030D-6E8A-4147-A177-3AD203B41FA5}">
                      <a16:colId xmlns:a16="http://schemas.microsoft.com/office/drawing/2014/main" val="2709165749"/>
                    </a:ext>
                  </a:extLst>
                </a:gridCol>
                <a:gridCol w="1587644">
                  <a:extLst>
                    <a:ext uri="{9D8B030D-6E8A-4147-A177-3AD203B41FA5}">
                      <a16:colId xmlns:a16="http://schemas.microsoft.com/office/drawing/2014/main" val="1626726412"/>
                    </a:ext>
                  </a:extLst>
                </a:gridCol>
                <a:gridCol w="116840">
                  <a:extLst>
                    <a:ext uri="{9D8B030D-6E8A-4147-A177-3AD203B41FA5}">
                      <a16:colId xmlns:a16="http://schemas.microsoft.com/office/drawing/2014/main" val="2335150482"/>
                    </a:ext>
                  </a:extLst>
                </a:gridCol>
                <a:gridCol w="1604113">
                  <a:extLst>
                    <a:ext uri="{9D8B030D-6E8A-4147-A177-3AD203B41FA5}">
                      <a16:colId xmlns:a16="http://schemas.microsoft.com/office/drawing/2014/main" val="3189764146"/>
                    </a:ext>
                  </a:extLst>
                </a:gridCol>
                <a:gridCol w="116840">
                  <a:extLst>
                    <a:ext uri="{9D8B030D-6E8A-4147-A177-3AD203B41FA5}">
                      <a16:colId xmlns:a16="http://schemas.microsoft.com/office/drawing/2014/main" val="4046203905"/>
                    </a:ext>
                  </a:extLst>
                </a:gridCol>
                <a:gridCol w="1620583">
                  <a:extLst>
                    <a:ext uri="{9D8B030D-6E8A-4147-A177-3AD203B41FA5}">
                      <a16:colId xmlns:a16="http://schemas.microsoft.com/office/drawing/2014/main" val="1588033082"/>
                    </a:ext>
                  </a:extLst>
                </a:gridCol>
              </a:tblGrid>
              <a:tr h="372289">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Autumn 1</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lumMod val="50000"/>
                            </a:schemeClr>
                          </a:solidFill>
                          <a:latin typeface="Amatic SC" panose="00000500000000000000" pitchFamily="2" charset="-79"/>
                          <a:cs typeface="Amatic SC" panose="00000500000000000000" pitchFamily="2" charset="-79"/>
                        </a:rPr>
                        <a:t>Autumn 2</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a:p>
                  </a:txBody>
                  <a:tcPr/>
                </a:tc>
                <a:tc gridSpan="2">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Spring 1</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Spring 2</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Summer 1</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tc gridSpan="2">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Summer 2</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extLst>
                  <a:ext uri="{0D108BD9-81ED-4DB2-BD59-A6C34878D82A}">
                    <a16:rowId xmlns:a16="http://schemas.microsoft.com/office/drawing/2014/main" val="1913285939"/>
                  </a:ext>
                </a:extLst>
              </a:tr>
              <a:tr h="709730">
                <a:tc>
                  <a:txBody>
                    <a:bodyPr/>
                    <a:lstStyle/>
                    <a:p>
                      <a:pPr algn="ctr"/>
                      <a:r>
                        <a:rPr lang="en-US" sz="2000" b="0" dirty="0">
                          <a:latin typeface="Amatic SC" panose="00000500000000000000" pitchFamily="2" charset="-79"/>
                          <a:cs typeface="Amatic SC" panose="00000500000000000000" pitchFamily="2" charset="-79"/>
                        </a:rPr>
                        <a:t>General Themes </a:t>
                      </a:r>
                      <a:endParaRPr lang="en-GB" sz="2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Seasons 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Amatic SC" charset="-79"/>
                        </a:rPr>
                        <a:t>Traditional Tales </a:t>
                      </a:r>
                      <a:endParaRPr lang="en-GB" sz="1200" kern="1200" baseline="0" dirty="0">
                        <a:solidFill>
                          <a:schemeClr val="dk1"/>
                        </a:solidFill>
                        <a:latin typeface="+mn-lt"/>
                        <a:ea typeface="+mn-ea"/>
                        <a:cs typeface="Amatic SC" charset="-79"/>
                      </a:endParaRPr>
                    </a:p>
                    <a:p>
                      <a:pPr algn="ct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GB" sz="1200" b="1" u="sng" kern="1200" baseline="0" dirty="0">
                          <a:solidFill>
                            <a:schemeClr val="dk1"/>
                          </a:solidFill>
                          <a:latin typeface="+mn-lt"/>
                          <a:ea typeface="+mn-ea"/>
                          <a:cs typeface="+mn-cs"/>
                        </a:rPr>
                        <a:t>New Life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GB" sz="1200" kern="1200" baseline="0" dirty="0">
                          <a:solidFill>
                            <a:schemeClr val="dk1"/>
                          </a:solidFill>
                          <a:latin typeface="+mn-lt"/>
                          <a:ea typeface="+mn-ea"/>
                          <a:cs typeface="Amatic SC" charset="-79"/>
                        </a:rPr>
                        <a:t> </a:t>
                      </a:r>
                      <a:r>
                        <a:rPr lang="en-GB" sz="1200" b="1" u="sng" kern="1200" baseline="0" dirty="0">
                          <a:solidFill>
                            <a:schemeClr val="dk1"/>
                          </a:solidFill>
                          <a:latin typeface="+mn-lt"/>
                          <a:ea typeface="+mn-ea"/>
                          <a:cs typeface="Amatic SC" charset="-79"/>
                        </a:rPr>
                        <a:t>People Who help us  </a:t>
                      </a: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dirty="0"/>
                    </a:p>
                  </a:txBody>
                  <a:tcPr/>
                </a:tc>
                <a:extLst>
                  <a:ext uri="{0D108BD9-81ED-4DB2-BD59-A6C34878D82A}">
                    <a16:rowId xmlns:a16="http://schemas.microsoft.com/office/drawing/2014/main" val="2272033691"/>
                  </a:ext>
                </a:extLst>
              </a:tr>
              <a:tr h="4221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latin typeface="Amatic SC" panose="00000500000000000000" pitchFamily="2" charset="-79"/>
                          <a:cs typeface="Amatic SC" panose="00000500000000000000" pitchFamily="2" charset="-79"/>
                        </a:rPr>
                        <a:t>Communication and Language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mn-lt"/>
                        </a:rPr>
                        <a:t>Talk to parents about what language they speak at home, try and learn a few key words and celebrate multilingualism in your setting. </a:t>
                      </a:r>
                      <a:endParaRPr lang="en-GB" sz="800" b="1"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11">
                  <a:txBody>
                    <a:bodyPr/>
                    <a:lstStyle/>
                    <a:p>
                      <a:pPr algn="l"/>
                      <a:r>
                        <a:rPr lang="en-US" sz="1200" b="0" i="0" dirty="0">
                          <a:latin typeface="+mn-lt"/>
                        </a:rPr>
                        <a:t>The development of children’s spoken language underpins all seven areas of learning and development. Children’s back-and-forth interactions from an early age form the foundations for language and cognitive development. The number and quality of the conversations they have with adults and peers throughout the day in a language-rich environment is crucial. By commenting on what children are interested in or doing, and echoing back what they say with new vocabulary added, practitioners will build children's language effectively. Reading frequently to children, and engaging them actively in stories, non-fiction, rhymes and poems, and then providing them with extensive opportunities to use and embed new words in a range of contexts, will give children the opportunity to thrive. Through conversation, story-telling and role play, where children share their ideas with support and modelling from their teacher, and sensitive questioning that invites them to elaborate, children become comfortable using a rich range of vocabulary and language structures.</a:t>
                      </a:r>
                      <a:endParaRPr lang="en-US" sz="1200" b="0" i="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a:p>
                  </a:txBody>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extLst>
                  <a:ext uri="{0D108BD9-81ED-4DB2-BD59-A6C34878D82A}">
                    <a16:rowId xmlns:a16="http://schemas.microsoft.com/office/drawing/2014/main" val="2765929432"/>
                  </a:ext>
                </a:extLst>
              </a:tr>
              <a:tr h="989017">
                <a:tc>
                  <a:txBody>
                    <a:bodyPr/>
                    <a:lstStyle/>
                    <a:p>
                      <a:pPr algn="ctr"/>
                      <a:r>
                        <a:rPr lang="en-US" sz="1100" dirty="0"/>
                        <a:t>Whole EYFS Focus – C&amp;L is developed throughout the year through high quality interactions, daily group discussions, sharing circles, PSHE times,  stories, singing, speech and language interventions, EYFS productions, assemblies  and weekly interventions. </a:t>
                      </a:r>
                    </a:p>
                    <a:p>
                      <a:pPr algn="ctr"/>
                      <a:endParaRPr lang="en-US" sz="1100" b="1" dirty="0">
                        <a:latin typeface="Amatic SC" panose="00000500000000000000" pitchFamily="2" charset="-79"/>
                        <a:cs typeface="Amatic SC" panose="00000500000000000000" pitchFamily="2" charset="-79"/>
                      </a:endParaRPr>
                    </a:p>
                    <a:p>
                      <a:pPr algn="ctr"/>
                      <a:r>
                        <a:rPr lang="en-US" sz="2800" b="1" dirty="0">
                          <a:latin typeface="Amatic SC" panose="00000500000000000000" pitchFamily="2" charset="-79"/>
                          <a:cs typeface="Amatic SC" panose="00000500000000000000" pitchFamily="2" charset="-79"/>
                        </a:rPr>
                        <a:t>Daily story time </a:t>
                      </a:r>
                      <a:endParaRPr lang="en-GB" sz="2800" b="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algn="ctr"/>
                      <a:r>
                        <a:rPr lang="en-US" sz="1100" b="1" dirty="0">
                          <a:solidFill>
                            <a:schemeClr val="bg1">
                              <a:lumMod val="50000"/>
                            </a:schemeClr>
                          </a:solidFill>
                          <a:latin typeface="+mn-lt"/>
                          <a:cs typeface="Amatic SC" panose="00000500000000000000" pitchFamily="2" charset="-79"/>
                        </a:rPr>
                        <a:t>Welcome to EYFS </a:t>
                      </a:r>
                    </a:p>
                    <a:p>
                      <a:pPr algn="ctr"/>
                      <a:r>
                        <a:rPr lang="en-US" sz="1100" b="0" dirty="0">
                          <a:solidFill>
                            <a:schemeClr val="tx1"/>
                          </a:solidFill>
                          <a:latin typeface="+mn-lt"/>
                          <a:cs typeface="Amatic SC" panose="00000500000000000000" pitchFamily="2" charset="-79"/>
                        </a:rPr>
                        <a:t>Settling in activities </a:t>
                      </a:r>
                    </a:p>
                    <a:p>
                      <a:pPr algn="ctr"/>
                      <a:r>
                        <a:rPr lang="en-US" sz="1100" b="0" dirty="0">
                          <a:solidFill>
                            <a:schemeClr val="tx1"/>
                          </a:solidFill>
                          <a:latin typeface="+mn-lt"/>
                          <a:cs typeface="Amatic SC" panose="00000500000000000000" pitchFamily="2" charset="-79"/>
                        </a:rPr>
                        <a:t>Making friends </a:t>
                      </a:r>
                    </a:p>
                    <a:p>
                      <a:pPr algn="ctr"/>
                      <a:r>
                        <a:rPr lang="en-US" sz="1100" dirty="0"/>
                        <a:t>Children talking about experiences that are familiar to them</a:t>
                      </a:r>
                    </a:p>
                    <a:p>
                      <a:pPr algn="ctr"/>
                      <a:r>
                        <a:rPr lang="en-US" sz="1100" b="0" dirty="0">
                          <a:solidFill>
                            <a:schemeClr val="tx1"/>
                          </a:solidFill>
                          <a:latin typeface="+mn-lt"/>
                          <a:cs typeface="Amatic SC" panose="00000500000000000000" pitchFamily="2" charset="-79"/>
                        </a:rPr>
                        <a:t>What are your passions / goals / dreams? </a:t>
                      </a:r>
                    </a:p>
                    <a:p>
                      <a:pPr algn="ctr"/>
                      <a:r>
                        <a:rPr lang="en-US" sz="1100" b="0" dirty="0">
                          <a:solidFill>
                            <a:schemeClr val="tx1"/>
                          </a:solidFill>
                          <a:latin typeface="+mn-lt"/>
                          <a:cs typeface="Amatic SC" panose="00000500000000000000" pitchFamily="2" charset="-79"/>
                        </a:rPr>
                        <a:t>This is me! </a:t>
                      </a:r>
                    </a:p>
                    <a:p>
                      <a:pPr algn="ctr"/>
                      <a:r>
                        <a:rPr lang="en-US" sz="1100" b="0" dirty="0">
                          <a:solidFill>
                            <a:schemeClr val="tx1"/>
                          </a:solidFill>
                          <a:latin typeface="+mn-lt"/>
                          <a:cs typeface="Amatic SC" panose="00000500000000000000" pitchFamily="2" charset="-79"/>
                        </a:rPr>
                        <a:t>Rhyming and alliteration </a:t>
                      </a:r>
                    </a:p>
                    <a:p>
                      <a:pPr algn="ctr"/>
                      <a:r>
                        <a:rPr lang="en-US" sz="1100" b="0" dirty="0">
                          <a:solidFill>
                            <a:schemeClr val="tx1"/>
                          </a:solidFill>
                          <a:latin typeface="+mn-lt"/>
                          <a:cs typeface="Amatic SC" panose="00000500000000000000" pitchFamily="2" charset="-79"/>
                        </a:rPr>
                        <a:t>Familiar Print</a:t>
                      </a:r>
                    </a:p>
                    <a:p>
                      <a:pPr algn="ctr"/>
                      <a:r>
                        <a:rPr lang="en-US" sz="1100" b="0" dirty="0">
                          <a:solidFill>
                            <a:schemeClr val="tx1"/>
                          </a:solidFill>
                          <a:latin typeface="+mn-lt"/>
                          <a:cs typeface="Amatic SC" panose="00000500000000000000" pitchFamily="2" charset="-79"/>
                        </a:rPr>
                        <a:t>Sharing facts about me! </a:t>
                      </a:r>
                    </a:p>
                    <a:p>
                      <a:pPr algn="ctr"/>
                      <a:r>
                        <a:rPr lang="en-US" sz="1100" b="0" dirty="0">
                          <a:solidFill>
                            <a:schemeClr val="tx1"/>
                          </a:solidFill>
                          <a:latin typeface="+mn-lt"/>
                          <a:cs typeface="Amatic SC" panose="00000500000000000000" pitchFamily="2" charset="-79"/>
                        </a:rPr>
                        <a:t>All about me! </a:t>
                      </a:r>
                    </a:p>
                    <a:p>
                      <a:pPr algn="ctr"/>
                      <a:r>
                        <a:rPr lang="en-US" sz="1100" dirty="0"/>
                        <a:t>Model talk routines through the day. For example, arriving in school: “Good morning, how are you?” </a:t>
                      </a:r>
                      <a:endParaRPr lang="en-GB" sz="1100" b="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gridSpan="2">
                  <a:txBody>
                    <a:bodyPr/>
                    <a:lstStyle/>
                    <a:p>
                      <a:pPr algn="ctr"/>
                      <a:r>
                        <a:rPr lang="en-US" sz="1100" b="1" dirty="0">
                          <a:solidFill>
                            <a:schemeClr val="bg1">
                              <a:lumMod val="50000"/>
                            </a:schemeClr>
                          </a:solidFill>
                          <a:latin typeface="+mn-lt"/>
                          <a:cs typeface="Amatic SC" panose="00000500000000000000" pitchFamily="2" charset="-79"/>
                        </a:rPr>
                        <a:t>Tell me a story! </a:t>
                      </a:r>
                    </a:p>
                    <a:p>
                      <a:pPr algn="ctr"/>
                      <a:r>
                        <a:rPr lang="en-US" sz="1100" b="0" dirty="0">
                          <a:solidFill>
                            <a:schemeClr val="tx1"/>
                          </a:solidFill>
                          <a:latin typeface="+mn-lt"/>
                          <a:cs typeface="Amatic SC" panose="00000500000000000000" pitchFamily="2" charset="-79"/>
                        </a:rPr>
                        <a:t>Settling in activities</a:t>
                      </a:r>
                    </a:p>
                    <a:p>
                      <a:pPr algn="ctr"/>
                      <a:r>
                        <a:rPr lang="en-US" sz="1100" b="0" dirty="0">
                          <a:solidFill>
                            <a:schemeClr val="tx1"/>
                          </a:solidFill>
                          <a:latin typeface="+mn-lt"/>
                          <a:cs typeface="Amatic SC" panose="00000500000000000000" pitchFamily="2" charset="-79"/>
                        </a:rPr>
                        <a:t>Develop vocabulary  </a:t>
                      </a:r>
                    </a:p>
                    <a:p>
                      <a:pPr algn="ctr"/>
                      <a:r>
                        <a:rPr lang="en-US" sz="1100" b="0" dirty="0">
                          <a:solidFill>
                            <a:schemeClr val="tx1"/>
                          </a:solidFill>
                          <a:latin typeface="+mn-lt"/>
                          <a:cs typeface="Amatic SC" panose="00000500000000000000" pitchFamily="2" charset="-79"/>
                        </a:rPr>
                        <a:t>Tell me a story - retelling stories</a:t>
                      </a:r>
                    </a:p>
                    <a:p>
                      <a:pPr algn="ctr"/>
                      <a:r>
                        <a:rPr lang="en-US" sz="1100" b="0" dirty="0">
                          <a:solidFill>
                            <a:schemeClr val="tx1"/>
                          </a:solidFill>
                          <a:latin typeface="+mn-lt"/>
                          <a:cs typeface="Amatic SC" panose="00000500000000000000" pitchFamily="2" charset="-79"/>
                        </a:rPr>
                        <a:t>Story language </a:t>
                      </a:r>
                    </a:p>
                    <a:p>
                      <a:pPr algn="ctr"/>
                      <a:r>
                        <a:rPr lang="en-US" sz="1100" b="0" dirty="0">
                          <a:solidFill>
                            <a:schemeClr val="tx1"/>
                          </a:solidFill>
                          <a:latin typeface="+mn-lt"/>
                          <a:cs typeface="Amatic SC" panose="00000500000000000000" pitchFamily="2" charset="-79"/>
                        </a:rPr>
                        <a:t>Word hunts</a:t>
                      </a:r>
                    </a:p>
                    <a:p>
                      <a:pPr algn="ctr"/>
                      <a:r>
                        <a:rPr lang="en-US" sz="1100" b="0" dirty="0">
                          <a:solidFill>
                            <a:schemeClr val="tx1"/>
                          </a:solidFill>
                          <a:latin typeface="+mn-lt"/>
                          <a:cs typeface="Amatic SC" panose="00000500000000000000" pitchFamily="2" charset="-79"/>
                        </a:rPr>
                        <a:t>Listening and responding to stories</a:t>
                      </a:r>
                    </a:p>
                    <a:p>
                      <a:pPr algn="ctr"/>
                      <a:r>
                        <a:rPr lang="en-US" sz="1100" b="0" dirty="0">
                          <a:solidFill>
                            <a:schemeClr val="tx1"/>
                          </a:solidFill>
                          <a:latin typeface="+mn-lt"/>
                          <a:cs typeface="Amatic SC" panose="00000500000000000000" pitchFamily="2" charset="-79"/>
                        </a:rPr>
                        <a:t>Following instructions  </a:t>
                      </a:r>
                    </a:p>
                    <a:p>
                      <a:pPr algn="ctr"/>
                      <a:r>
                        <a:rPr lang="en-US" sz="1100" b="0" dirty="0">
                          <a:solidFill>
                            <a:schemeClr val="tx1"/>
                          </a:solidFill>
                          <a:latin typeface="+mn-lt"/>
                          <a:cs typeface="Amatic SC" panose="00000500000000000000" pitchFamily="2" charset="-79"/>
                        </a:rPr>
                        <a:t>Takes part in discussion </a:t>
                      </a:r>
                    </a:p>
                    <a:p>
                      <a:pPr algn="ctr"/>
                      <a:r>
                        <a:rPr lang="en-US" sz="1100" dirty="0"/>
                        <a:t>Understand how to listen carefully and why listening is important.</a:t>
                      </a:r>
                    </a:p>
                    <a:p>
                      <a:pPr algn="ctr"/>
                      <a:r>
                        <a:rPr lang="en-US" sz="1100" dirty="0"/>
                        <a:t>Use new vocabulary through the day.</a:t>
                      </a:r>
                    </a:p>
                    <a:p>
                      <a:pPr algn="ctr"/>
                      <a:r>
                        <a:rPr lang="en-US" sz="1100" dirty="0"/>
                        <a:t>Choose books that will develop their vocabulary. </a:t>
                      </a:r>
                      <a:endParaRPr lang="en-GB" sz="1100" b="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gridSpan="2">
                  <a:txBody>
                    <a:bodyPr/>
                    <a:lstStyle/>
                    <a:p>
                      <a:pPr algn="ctr"/>
                      <a:r>
                        <a:rPr lang="en-US" sz="1100" b="1" dirty="0">
                          <a:solidFill>
                            <a:schemeClr val="bg1">
                              <a:lumMod val="50000"/>
                            </a:schemeClr>
                          </a:solidFill>
                          <a:latin typeface="+mn-lt"/>
                          <a:cs typeface="Amatic SC" panose="00000500000000000000" pitchFamily="2" charset="-79"/>
                        </a:rPr>
                        <a:t>Tell me why! </a:t>
                      </a:r>
                    </a:p>
                    <a:p>
                      <a:pPr algn="ctr"/>
                      <a:r>
                        <a:rPr lang="en-US" sz="1100" b="0" dirty="0">
                          <a:solidFill>
                            <a:schemeClr val="tx1"/>
                          </a:solidFill>
                          <a:latin typeface="+mn-lt"/>
                          <a:cs typeface="Amatic SC" panose="00000500000000000000" pitchFamily="2" charset="-79"/>
                        </a:rPr>
                        <a:t>Using language well </a:t>
                      </a:r>
                    </a:p>
                    <a:p>
                      <a:pPr algn="ctr"/>
                      <a:r>
                        <a:rPr lang="en-US" sz="1100" b="0" dirty="0">
                          <a:solidFill>
                            <a:schemeClr val="tx1"/>
                          </a:solidFill>
                          <a:latin typeface="+mn-lt"/>
                          <a:cs typeface="Amatic SC" panose="00000500000000000000" pitchFamily="2" charset="-79"/>
                        </a:rPr>
                        <a:t>Ask’s how and why questions…</a:t>
                      </a:r>
                    </a:p>
                    <a:p>
                      <a:pPr algn="ctr"/>
                      <a:r>
                        <a:rPr lang="en-US" sz="1100" b="0" dirty="0">
                          <a:solidFill>
                            <a:schemeClr val="tx1"/>
                          </a:solidFill>
                          <a:latin typeface="+mn-lt"/>
                          <a:cs typeface="Amatic SC" panose="00000500000000000000" pitchFamily="2" charset="-79"/>
                        </a:rPr>
                        <a:t>Retell a story with story language </a:t>
                      </a:r>
                    </a:p>
                    <a:p>
                      <a:pPr algn="ctr"/>
                      <a:r>
                        <a:rPr lang="en-US" sz="1100" dirty="0"/>
                        <a:t>Ask questions to find out more and to check they understand what has been said to them. </a:t>
                      </a:r>
                    </a:p>
                    <a:p>
                      <a:pPr algn="ctr"/>
                      <a:r>
                        <a:rPr lang="en-US" sz="1100" dirty="0"/>
                        <a:t>Describe events in some detail. </a:t>
                      </a:r>
                      <a:r>
                        <a:rPr lang="en-US" sz="1100" b="0" dirty="0">
                          <a:solidFill>
                            <a:schemeClr val="tx1"/>
                          </a:solidFill>
                          <a:latin typeface="+mn-lt"/>
                          <a:cs typeface="Amatic SC" panose="00000500000000000000" pitchFamily="2" charset="-79"/>
                        </a:rPr>
                        <a:t>  </a:t>
                      </a:r>
                    </a:p>
                    <a:p>
                      <a:pPr algn="ctr"/>
                      <a:r>
                        <a:rPr lang="en-US" sz="1100" dirty="0"/>
                        <a:t>Listen to and talk about stories to build familiarity and understanding. </a:t>
                      </a:r>
                    </a:p>
                    <a:p>
                      <a:pPr algn="ctr"/>
                      <a:r>
                        <a:rPr lang="en-US" sz="1100" dirty="0"/>
                        <a:t>Learn rhymes, poems and songs.</a:t>
                      </a:r>
                      <a:endParaRPr lang="en-GB" sz="1100" b="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gridSpan="2">
                  <a:txBody>
                    <a:bodyPr/>
                    <a:lstStyle/>
                    <a:p>
                      <a:pPr algn="ctr"/>
                      <a:r>
                        <a:rPr lang="en-US" sz="1100" b="1" dirty="0">
                          <a:solidFill>
                            <a:schemeClr val="bg1">
                              <a:lumMod val="50000"/>
                            </a:schemeClr>
                          </a:solidFill>
                          <a:latin typeface="+mn-lt"/>
                          <a:cs typeface="Amatic SC" panose="00000500000000000000" pitchFamily="2" charset="-79"/>
                        </a:rPr>
                        <a:t>Talk it through! </a:t>
                      </a:r>
                    </a:p>
                    <a:p>
                      <a:pPr algn="ctr"/>
                      <a:r>
                        <a:rPr lang="en-US" sz="1100" b="0" dirty="0">
                          <a:solidFill>
                            <a:schemeClr val="tx1"/>
                          </a:solidFill>
                          <a:latin typeface="+mn-lt"/>
                          <a:cs typeface="Amatic SC" panose="00000500000000000000" pitchFamily="2" charset="-79"/>
                        </a:rPr>
                        <a:t>Describe events in detail – time connectives</a:t>
                      </a:r>
                    </a:p>
                    <a:p>
                      <a:pPr algn="ctr"/>
                      <a:r>
                        <a:rPr lang="en-US" sz="1100" b="0" dirty="0">
                          <a:solidFill>
                            <a:schemeClr val="tx1"/>
                          </a:solidFill>
                        </a:rPr>
                        <a:t>Understand how to listen carefully and why listening is important.</a:t>
                      </a:r>
                    </a:p>
                    <a:p>
                      <a:pPr algn="ctr"/>
                      <a:r>
                        <a:rPr lang="en-US" sz="1100" b="0" dirty="0">
                          <a:solidFill>
                            <a:schemeClr val="tx1"/>
                          </a:solidFill>
                        </a:rPr>
                        <a:t>Use picture cue cards to talk about an object: “What colour is it? Where would you find it? </a:t>
                      </a:r>
                    </a:p>
                    <a:p>
                      <a:pPr algn="ctr"/>
                      <a:r>
                        <a:rPr lang="en-US" sz="1100" b="0" dirty="0">
                          <a:solidFill>
                            <a:schemeClr val="tx1"/>
                          </a:solidFill>
                          <a:latin typeface="+mn-lt"/>
                          <a:cs typeface="Amatic SC" panose="00000500000000000000" pitchFamily="2" charset="-79"/>
                        </a:rPr>
                        <a:t>Sustained focus when listening to a story </a:t>
                      </a:r>
                      <a:endParaRPr lang="en-GB" sz="1100" b="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gridSpan="2">
                  <a:txBody>
                    <a:bodyPr/>
                    <a:lstStyle/>
                    <a:p>
                      <a:pPr algn="ctr"/>
                      <a:r>
                        <a:rPr lang="en-US" sz="1100" b="1" dirty="0">
                          <a:solidFill>
                            <a:schemeClr val="bg1">
                              <a:lumMod val="50000"/>
                            </a:schemeClr>
                          </a:solidFill>
                          <a:latin typeface="+mn-lt"/>
                          <a:cs typeface="Amatic SC" panose="00000500000000000000" pitchFamily="2" charset="-79"/>
                        </a:rPr>
                        <a:t>What happened? </a:t>
                      </a:r>
                    </a:p>
                    <a:p>
                      <a:pPr algn="ctr"/>
                      <a:r>
                        <a:rPr lang="en-US" sz="1100" b="0" dirty="0">
                          <a:solidFill>
                            <a:schemeClr val="tx1"/>
                          </a:solidFill>
                        </a:rPr>
                        <a:t>Re-read some books so children learn the language necessary to talk about what is happening in each illustration and relate it to their own lives</a:t>
                      </a:r>
                      <a:endParaRPr lang="en-GB" sz="1100" b="0" dirty="0">
                        <a:solidFill>
                          <a:schemeClr val="tx1"/>
                        </a:solidFill>
                        <a:latin typeface="+mn-lt"/>
                        <a:cs typeface="Amatic SC" panose="00000500000000000000" pitchFamily="2" charset="-79"/>
                      </a:endParaRPr>
                    </a:p>
                    <a:p>
                      <a:pPr algn="l"/>
                      <a:endParaRPr lang="en-GB" sz="1100" b="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1100" b="1" u="sng" dirty="0">
                          <a:solidFill>
                            <a:schemeClr val="bg1">
                              <a:lumMod val="50000"/>
                            </a:schemeClr>
                          </a:solidFill>
                          <a:latin typeface="+mn-lt"/>
                          <a:cs typeface="Amatic SC" panose="00000500000000000000" pitchFamily="2" charset="-79"/>
                        </a:rPr>
                        <a:t>Time to share! </a:t>
                      </a:r>
                    </a:p>
                    <a:p>
                      <a:pPr algn="ctr"/>
                      <a:r>
                        <a:rPr lang="en-US" sz="1100" b="0" dirty="0">
                          <a:solidFill>
                            <a:schemeClr val="tx1"/>
                          </a:solidFill>
                          <a:latin typeface="+mn-lt"/>
                          <a:cs typeface="Amatic SC" panose="00000500000000000000" pitchFamily="2" charset="-79"/>
                        </a:rPr>
                        <a:t>Show and tell </a:t>
                      </a:r>
                    </a:p>
                    <a:p>
                      <a:pPr algn="ctr"/>
                      <a:r>
                        <a:rPr lang="en-US" sz="1100" b="0" dirty="0">
                          <a:solidFill>
                            <a:schemeClr val="tx1"/>
                          </a:solidFill>
                          <a:latin typeface="+mn-lt"/>
                          <a:cs typeface="Amatic SC" panose="00000500000000000000" pitchFamily="2" charset="-79"/>
                        </a:rPr>
                        <a:t>Weekend news </a:t>
                      </a:r>
                    </a:p>
                    <a:p>
                      <a:pPr algn="ctr"/>
                      <a:r>
                        <a:rPr lang="en-US" sz="1100" dirty="0"/>
                        <a:t>Read aloud books to children that will extend their knowledge of the world. Select books containing photographs and pictures, for example, places in different weather conditions and seasons. </a:t>
                      </a:r>
                      <a:endParaRPr lang="en-GB" sz="1100" b="0" dirty="0">
                        <a:solidFill>
                          <a:schemeClr val="tx1"/>
                        </a:solidFill>
                        <a:latin typeface="+mn-lt"/>
                        <a:cs typeface="Amatic SC" panose="00000500000000000000" pitchFamily="2" charset="-79"/>
                      </a:endParaRPr>
                    </a:p>
                    <a:p>
                      <a:pPr algn="l"/>
                      <a:endParaRPr lang="en-GB" sz="1100" b="1"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bl>
          </a:graphicData>
        </a:graphic>
      </p:graphicFrame>
    </p:spTree>
    <p:extLst>
      <p:ext uri="{BB962C8B-B14F-4D97-AF65-F5344CB8AC3E}">
        <p14:creationId xmlns:p14="http://schemas.microsoft.com/office/powerpoint/2010/main" val="4193036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3850282719"/>
              </p:ext>
            </p:extLst>
          </p:nvPr>
        </p:nvGraphicFramePr>
        <p:xfrm>
          <a:off x="187378" y="467118"/>
          <a:ext cx="11922031" cy="6309360"/>
        </p:xfrm>
        <a:graphic>
          <a:graphicData uri="http://schemas.openxmlformats.org/drawingml/2006/table">
            <a:tbl>
              <a:tblPr firstRow="1" bandRow="1">
                <a:tableStyleId>{5C22544A-7EE6-4342-B048-85BDC9FD1C3A}</a:tableStyleId>
              </a:tblPr>
              <a:tblGrid>
                <a:gridCol w="1682078">
                  <a:extLst>
                    <a:ext uri="{9D8B030D-6E8A-4147-A177-3AD203B41FA5}">
                      <a16:colId xmlns:a16="http://schemas.microsoft.com/office/drawing/2014/main" val="385991600"/>
                    </a:ext>
                  </a:extLst>
                </a:gridCol>
                <a:gridCol w="1490568">
                  <a:extLst>
                    <a:ext uri="{9D8B030D-6E8A-4147-A177-3AD203B41FA5}">
                      <a16:colId xmlns:a16="http://schemas.microsoft.com/office/drawing/2014/main" val="2865123548"/>
                    </a:ext>
                  </a:extLst>
                </a:gridCol>
                <a:gridCol w="201826">
                  <a:extLst>
                    <a:ext uri="{9D8B030D-6E8A-4147-A177-3AD203B41FA5}">
                      <a16:colId xmlns:a16="http://schemas.microsoft.com/office/drawing/2014/main" val="872926247"/>
                    </a:ext>
                  </a:extLst>
                </a:gridCol>
                <a:gridCol w="1506529">
                  <a:extLst>
                    <a:ext uri="{9D8B030D-6E8A-4147-A177-3AD203B41FA5}">
                      <a16:colId xmlns:a16="http://schemas.microsoft.com/office/drawing/2014/main" val="663868259"/>
                    </a:ext>
                  </a:extLst>
                </a:gridCol>
                <a:gridCol w="201826">
                  <a:extLst>
                    <a:ext uri="{9D8B030D-6E8A-4147-A177-3AD203B41FA5}">
                      <a16:colId xmlns:a16="http://schemas.microsoft.com/office/drawing/2014/main" val="1315738151"/>
                    </a:ext>
                  </a:extLst>
                </a:gridCol>
                <a:gridCol w="1522487">
                  <a:extLst>
                    <a:ext uri="{9D8B030D-6E8A-4147-A177-3AD203B41FA5}">
                      <a16:colId xmlns:a16="http://schemas.microsoft.com/office/drawing/2014/main" val="167047094"/>
                    </a:ext>
                  </a:extLst>
                </a:gridCol>
                <a:gridCol w="234878">
                  <a:extLst>
                    <a:ext uri="{9D8B030D-6E8A-4147-A177-3AD203B41FA5}">
                      <a16:colId xmlns:a16="http://schemas.microsoft.com/office/drawing/2014/main" val="2709165749"/>
                    </a:ext>
                  </a:extLst>
                </a:gridCol>
                <a:gridCol w="1636459">
                  <a:extLst>
                    <a:ext uri="{9D8B030D-6E8A-4147-A177-3AD203B41FA5}">
                      <a16:colId xmlns:a16="http://schemas.microsoft.com/office/drawing/2014/main" val="2243997706"/>
                    </a:ext>
                  </a:extLst>
                </a:gridCol>
                <a:gridCol w="143137">
                  <a:extLst>
                    <a:ext uri="{9D8B030D-6E8A-4147-A177-3AD203B41FA5}">
                      <a16:colId xmlns:a16="http://schemas.microsoft.com/office/drawing/2014/main" val="2335150482"/>
                    </a:ext>
                  </a:extLst>
                </a:gridCol>
                <a:gridCol w="1613093">
                  <a:extLst>
                    <a:ext uri="{9D8B030D-6E8A-4147-A177-3AD203B41FA5}">
                      <a16:colId xmlns:a16="http://schemas.microsoft.com/office/drawing/2014/main" val="2836676925"/>
                    </a:ext>
                  </a:extLst>
                </a:gridCol>
                <a:gridCol w="1689150">
                  <a:extLst>
                    <a:ext uri="{9D8B030D-6E8A-4147-A177-3AD203B41FA5}">
                      <a16:colId xmlns:a16="http://schemas.microsoft.com/office/drawing/2014/main" val="4046203905"/>
                    </a:ext>
                  </a:extLst>
                </a:gridCol>
              </a:tblGrid>
              <a:tr h="418983">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Autumn 1</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bg1">
                              <a:lumMod val="50000"/>
                            </a:schemeClr>
                          </a:solidFill>
                          <a:latin typeface="Amatic SC" panose="00000500000000000000" pitchFamily="2" charset="-79"/>
                          <a:cs typeface="Amatic SC" panose="00000500000000000000" pitchFamily="2" charset="-79"/>
                        </a:rPr>
                        <a:t>Autumn 2</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a:p>
                  </a:txBody>
                  <a:tcPr/>
                </a:tc>
                <a:tc gridSpan="2">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Spring 1</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Spring 2</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Summer 1</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Summer 2</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18983">
                <a:tc>
                  <a:txBody>
                    <a:bodyPr/>
                    <a:lstStyle/>
                    <a:p>
                      <a:pPr algn="ctr"/>
                      <a:r>
                        <a:rPr lang="en-US" sz="2000" b="0" dirty="0">
                          <a:latin typeface="Amatic SC" panose="00000500000000000000" pitchFamily="2" charset="-79"/>
                          <a:cs typeface="Amatic SC" panose="00000500000000000000" pitchFamily="2" charset="-79"/>
                        </a:rPr>
                        <a:t>General Themes </a:t>
                      </a:r>
                      <a:endParaRPr lang="en-GB" sz="2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Seasons 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Amatic SC" charset="-79"/>
                        </a:rPr>
                        <a:t>Traditional Tales </a:t>
                      </a:r>
                      <a:endParaRPr lang="en-GB" sz="1200" kern="1200" baseline="0" dirty="0">
                        <a:solidFill>
                          <a:schemeClr val="dk1"/>
                        </a:solidFill>
                        <a:latin typeface="+mn-lt"/>
                        <a:ea typeface="+mn-ea"/>
                        <a:cs typeface="Amatic SC" charset="-79"/>
                      </a:endParaRPr>
                    </a:p>
                    <a:p>
                      <a:pPr algn="ct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dirty="0"/>
                    </a:p>
                  </a:txBody>
                  <a:tcPr/>
                </a:tc>
                <a:tc gridSpan="2">
                  <a:txBody>
                    <a:bodyPr/>
                    <a:lstStyle/>
                    <a:p>
                      <a:pPr algn="ctr"/>
                      <a:r>
                        <a:rPr lang="en-GB" sz="1200" b="1" u="sng" kern="1200" baseline="0" dirty="0">
                          <a:solidFill>
                            <a:schemeClr val="dk1"/>
                          </a:solidFill>
                          <a:latin typeface="+mn-lt"/>
                          <a:ea typeface="+mn-ea"/>
                          <a:cs typeface="+mn-cs"/>
                        </a:rPr>
                        <a:t>New Life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GB" sz="1200" b="1" u="sng" kern="1200" baseline="0" dirty="0">
                          <a:solidFill>
                            <a:schemeClr val="dk1"/>
                          </a:solidFill>
                          <a:latin typeface="+mn-lt"/>
                          <a:ea typeface="+mn-ea"/>
                          <a:cs typeface="Amatic SC" charset="-79"/>
                        </a:rPr>
                        <a:t>People Who help us  </a:t>
                      </a: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mn-lt"/>
                          <a:cs typeface="Amatic SC" panose="00000500000000000000" pitchFamily="2" charset="-79"/>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1480405">
                <a:tc>
                  <a:txBody>
                    <a:bodyPr/>
                    <a:lstStyle/>
                    <a:p>
                      <a:pPr algn="ctr"/>
                      <a:r>
                        <a:rPr lang="en-US" sz="2000" b="1" dirty="0">
                          <a:latin typeface="Amatic SC" panose="00000500000000000000" pitchFamily="2" charset="-79"/>
                          <a:cs typeface="Amatic SC" panose="00000500000000000000" pitchFamily="2" charset="-79"/>
                        </a:rPr>
                        <a:t>Personal, Social and Emotional Development  </a:t>
                      </a:r>
                    </a:p>
                    <a:p>
                      <a:pPr algn="ctr"/>
                      <a:endParaRPr lang="en-US" sz="2000" b="1" dirty="0">
                        <a:latin typeface="Amatic SC" panose="00000500000000000000" pitchFamily="2" charset="-79"/>
                        <a:cs typeface="Amatic SC" panose="00000500000000000000" pitchFamily="2" charset="-79"/>
                      </a:endParaRPr>
                    </a:p>
                    <a:p>
                      <a:pPr algn="ctr"/>
                      <a:r>
                        <a:rPr lang="en-US" sz="3200" b="1" dirty="0">
                          <a:latin typeface="Amatic SC" panose="00000500000000000000" pitchFamily="2" charset="-79"/>
                          <a:cs typeface="Amatic SC" panose="00000500000000000000" pitchFamily="2" charset="-79"/>
                        </a:rPr>
                        <a:t>Think Equal</a:t>
                      </a:r>
                      <a:endParaRPr lang="en-GB" sz="3200" b="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10">
                  <a:txBody>
                    <a:bodyPr/>
                    <a:lstStyle/>
                    <a:p>
                      <a:pPr algn="l"/>
                      <a:r>
                        <a:rPr lang="en-US" sz="1200" b="0" dirty="0"/>
                        <a:t>Children’s personal, social and emotional development (PSED) is crucial for children to lead healthy and happy lives, and is fundamental to their cognitive development. Underpinning their personal development are the important attachments that shape their social world. Strong, warm and supportive  relationships with adults enable children to learn how to understand their own feelings and those of others. Children should be supported to manage emotions, develop a positive sense of self, set themselves simple goals, have confidence in their own abilities, to persist and wait for what they want and direct attention as necessary. Through adult modelling and guidance, they will learn how to look after their bodies, including healthy eating, and manage personal needs independently. Through supported interaction with other children, they learn how to make good friendships, co-operate and resolve conflicts peaceably. These attributes will provide a secure platform from which children can achieve at school and in later life.</a:t>
                      </a:r>
                      <a:endParaRPr lang="en-GB" sz="1200" b="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a:p>
                  </a:txBody>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hMerge="1">
                  <a:txBody>
                    <a:bodyPr/>
                    <a:lstStyle/>
                    <a:p>
                      <a:pPr algn="ctr"/>
                      <a:endParaRPr lang="en-US" sz="1100" dirty="0">
                        <a:solidFill>
                          <a:schemeClr val="bg1">
                            <a:lumMod val="50000"/>
                          </a:schemeClr>
                        </a:solidFill>
                        <a:latin typeface="+mn-lt"/>
                        <a:cs typeface="Amatic SC" panose="00000500000000000000" pitchFamily="2" charset="-79"/>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r h="1466439">
                <a:tc rowSpan="2">
                  <a:txBody>
                    <a:bodyPr/>
                    <a:lstStyle/>
                    <a:p>
                      <a:pPr algn="ctr"/>
                      <a:r>
                        <a:rPr lang="en-US" sz="2000" b="1" dirty="0">
                          <a:latin typeface="Amatic SC" panose="00000500000000000000" pitchFamily="2" charset="-79"/>
                          <a:cs typeface="Amatic SC" panose="00000500000000000000" pitchFamily="2" charset="-79"/>
                        </a:rPr>
                        <a:t>Managing Self </a:t>
                      </a:r>
                    </a:p>
                    <a:p>
                      <a:pPr algn="ctr"/>
                      <a:endParaRPr lang="en-US" sz="2000" b="1" dirty="0">
                        <a:latin typeface="Amatic SC" panose="00000500000000000000" pitchFamily="2" charset="-79"/>
                        <a:cs typeface="Amatic SC" panose="00000500000000000000" pitchFamily="2" charset="-79"/>
                      </a:endParaRPr>
                    </a:p>
                    <a:p>
                      <a:pPr algn="ctr"/>
                      <a:r>
                        <a:rPr lang="en-US" sz="2400" b="1" dirty="0">
                          <a:latin typeface="Amatic SC" panose="00000500000000000000" pitchFamily="2" charset="-79"/>
                          <a:cs typeface="Amatic SC" panose="00000500000000000000" pitchFamily="2" charset="-79"/>
                        </a:rPr>
                        <a:t>Self -  Regulation</a:t>
                      </a:r>
                    </a:p>
                    <a:p>
                      <a:pPr algn="ctr"/>
                      <a:endParaRPr lang="en-US" sz="2400" b="1" dirty="0">
                        <a:solidFill>
                          <a:srgbClr val="CC66FF"/>
                        </a:solidFill>
                        <a:latin typeface="Amatic SC" panose="00000500000000000000" pitchFamily="2" charset="-79"/>
                        <a:cs typeface="Amatic SC" panose="00000500000000000000" pitchFamily="2" charset="-79"/>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matic SC" panose="00000500000000000000" pitchFamily="2" charset="-79"/>
                          <a:cs typeface="Amatic SC" panose="00000500000000000000" pitchFamily="2" charset="-79"/>
                        </a:rPr>
                        <a:t>Building Relationships</a:t>
                      </a:r>
                    </a:p>
                    <a:p>
                      <a:pPr algn="ctr"/>
                      <a:endParaRPr lang="en-US" sz="1800" b="1" dirty="0">
                        <a:solidFill>
                          <a:srgbClr val="CC66FF"/>
                        </a:solidFill>
                        <a:latin typeface="Amatic SC" panose="00000500000000000000" pitchFamily="2" charset="-79"/>
                        <a:cs typeface="Amatic SC" panose="00000500000000000000" pitchFamily="2" charset="-79"/>
                      </a:endParaRPr>
                    </a:p>
                    <a:p>
                      <a:pPr algn="ctr"/>
                      <a:endParaRPr lang="en-GB" sz="1800" b="1" dirty="0">
                        <a:solidFill>
                          <a:srgbClr val="CC66FF"/>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algn="ctr"/>
                      <a:r>
                        <a:rPr lang="en-US" sz="900" b="0" dirty="0">
                          <a:solidFill>
                            <a:schemeClr val="tx1"/>
                          </a:solidFill>
                        </a:rPr>
                        <a:t>New Beginnings </a:t>
                      </a:r>
                    </a:p>
                    <a:p>
                      <a:pPr algn="ctr"/>
                      <a:r>
                        <a:rPr lang="en-US" sz="900" dirty="0"/>
                        <a:t>See themselves as a valuable individual.</a:t>
                      </a:r>
                      <a:endParaRPr lang="en-US" sz="900" b="0" dirty="0">
                        <a:solidFill>
                          <a:schemeClr val="tx1"/>
                        </a:solidFill>
                      </a:endParaRPr>
                    </a:p>
                    <a:p>
                      <a:pPr algn="ctr"/>
                      <a:r>
                        <a:rPr lang="en-US" sz="900" b="0" dirty="0">
                          <a:solidFill>
                            <a:schemeClr val="tx1"/>
                          </a:solidFill>
                        </a:rPr>
                        <a:t>Being me in my world </a:t>
                      </a:r>
                    </a:p>
                    <a:p>
                      <a:pPr algn="ctr"/>
                      <a:r>
                        <a:rPr lang="en-US" sz="900" b="0" dirty="0">
                          <a:solidFill>
                            <a:schemeClr val="tx1"/>
                          </a:solidFill>
                        </a:rPr>
                        <a:t>Class Rule Rules and Routines </a:t>
                      </a:r>
                    </a:p>
                    <a:p>
                      <a:pPr algn="ctr"/>
                      <a:r>
                        <a:rPr lang="en-US" sz="900" b="0" dirty="0">
                          <a:solidFill>
                            <a:schemeClr val="tx1"/>
                          </a:solidFill>
                        </a:rPr>
                        <a:t>Supporting children to build relationships</a:t>
                      </a:r>
                    </a:p>
                    <a:p>
                      <a:pPr algn="ctr"/>
                      <a:r>
                        <a:rPr lang="en-US" sz="900" b="0" dirty="0">
                          <a:solidFill>
                            <a:schemeClr val="tx1"/>
                          </a:solidFill>
                          <a:latin typeface="+mn-lt"/>
                          <a:cs typeface="Amatic SC" panose="00000500000000000000" pitchFamily="2" charset="-79"/>
                        </a:rPr>
                        <a:t>Dreams and Goals </a:t>
                      </a:r>
                      <a:endParaRPr lang="en-GB" sz="900" b="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a:p>
                  </a:txBody>
                  <a:tcPr/>
                </a:tc>
                <a:tc gridSpan="2">
                  <a:txBody>
                    <a:bodyPr/>
                    <a:lstStyle/>
                    <a:p>
                      <a:pPr algn="ctr"/>
                      <a:r>
                        <a:rPr lang="en-US" sz="900" b="0" dirty="0">
                          <a:solidFill>
                            <a:schemeClr val="tx1"/>
                          </a:solidFill>
                        </a:rPr>
                        <a:t>Getting on and falling out. </a:t>
                      </a:r>
                    </a:p>
                    <a:p>
                      <a:pPr algn="ctr"/>
                      <a:r>
                        <a:rPr lang="en-US" sz="900" b="0" dirty="0">
                          <a:solidFill>
                            <a:schemeClr val="tx1"/>
                          </a:solidFill>
                        </a:rPr>
                        <a:t>How to deal with anger Emotions</a:t>
                      </a:r>
                    </a:p>
                    <a:p>
                      <a:pPr algn="ctr"/>
                      <a:r>
                        <a:rPr lang="en-US" sz="900" b="0" dirty="0">
                          <a:solidFill>
                            <a:schemeClr val="tx1"/>
                          </a:solidFill>
                        </a:rPr>
                        <a:t>Self - Confidence </a:t>
                      </a:r>
                    </a:p>
                    <a:p>
                      <a:pPr algn="ctr"/>
                      <a:r>
                        <a:rPr lang="en-US" sz="900" dirty="0"/>
                        <a:t>Build constructive and respectful relationships.</a:t>
                      </a:r>
                    </a:p>
                    <a:p>
                      <a:pPr algn="ctr"/>
                      <a:r>
                        <a:rPr lang="en-US" sz="900" dirty="0"/>
                        <a:t>Ask children to explain to others how they thought about a problem or an emotion and how they dealt with it. </a:t>
                      </a:r>
                      <a:endParaRPr lang="en-GB" sz="900" b="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5FB"/>
                    </a:solidFill>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gridSpan="2">
                  <a:txBody>
                    <a:bodyPr/>
                    <a:lstStyle/>
                    <a:p>
                      <a:pPr algn="ctr"/>
                      <a:r>
                        <a:rPr lang="en-US" sz="900" b="0" dirty="0">
                          <a:solidFill>
                            <a:schemeClr val="tx1"/>
                          </a:solidFill>
                        </a:rPr>
                        <a:t>Good to be me Feelings </a:t>
                      </a:r>
                    </a:p>
                    <a:p>
                      <a:pPr algn="ctr"/>
                      <a:r>
                        <a:rPr lang="en-US" sz="900" b="0" dirty="0">
                          <a:solidFill>
                            <a:schemeClr val="tx1"/>
                          </a:solidFill>
                        </a:rPr>
                        <a:t>Learning about qualities and differences </a:t>
                      </a:r>
                    </a:p>
                    <a:p>
                      <a:pPr algn="ctr"/>
                      <a:r>
                        <a:rPr lang="en-US" sz="900" b="0" dirty="0">
                          <a:solidFill>
                            <a:schemeClr val="tx1"/>
                          </a:solidFill>
                          <a:latin typeface="+mn-lt"/>
                          <a:cs typeface="Amatic SC" panose="00000500000000000000" pitchFamily="2" charset="-79"/>
                        </a:rPr>
                        <a:t>Celebrating differences</a:t>
                      </a:r>
                    </a:p>
                    <a:p>
                      <a:pPr algn="ctr"/>
                      <a:r>
                        <a:rPr lang="en-US" sz="900" dirty="0"/>
                        <a:t>Identify and moderate their own feelings socially and emotionally.</a:t>
                      </a:r>
                    </a:p>
                    <a:p>
                      <a:pPr algn="ctr"/>
                      <a:r>
                        <a:rPr lang="en-US" sz="900" dirty="0"/>
                        <a:t>Encourage them to think about their own feelings and those of others by giving explicit examples of how others might feel in particular scenarios </a:t>
                      </a:r>
                      <a:r>
                        <a:rPr lang="en-US" sz="900" b="0" dirty="0">
                          <a:solidFill>
                            <a:schemeClr val="tx1"/>
                          </a:solidFill>
                          <a:latin typeface="+mn-lt"/>
                          <a:cs typeface="Amatic SC" panose="00000500000000000000" pitchFamily="2" charset="-79"/>
                        </a:rPr>
                        <a:t> </a:t>
                      </a:r>
                      <a:endParaRPr lang="en-GB" sz="900" b="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FFF"/>
                    </a:solidFill>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gridSpan="2">
                  <a:txBody>
                    <a:bodyPr/>
                    <a:lstStyle/>
                    <a:p>
                      <a:pPr algn="ctr"/>
                      <a:r>
                        <a:rPr lang="en-US" sz="900" b="0" dirty="0">
                          <a:solidFill>
                            <a:schemeClr val="tx1"/>
                          </a:solidFill>
                        </a:rPr>
                        <a:t>Relationships </a:t>
                      </a:r>
                    </a:p>
                    <a:p>
                      <a:pPr algn="ctr"/>
                      <a:r>
                        <a:rPr lang="en-US" sz="900" b="0" dirty="0">
                          <a:solidFill>
                            <a:schemeClr val="tx1"/>
                          </a:solidFill>
                        </a:rPr>
                        <a:t>What makes a good friend? </a:t>
                      </a:r>
                    </a:p>
                    <a:p>
                      <a:pPr algn="ctr"/>
                      <a:r>
                        <a:rPr lang="en-US" sz="900" b="0" dirty="0">
                          <a:solidFill>
                            <a:schemeClr val="tx1"/>
                          </a:solidFill>
                        </a:rPr>
                        <a:t>Healthy me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rPr>
                        <a:t>Random acts of Kindness </a:t>
                      </a:r>
                    </a:p>
                    <a:p>
                      <a:pPr algn="ctr"/>
                      <a:r>
                        <a:rPr lang="en-US" sz="900" b="0" dirty="0">
                          <a:solidFill>
                            <a:schemeClr val="tx1"/>
                          </a:solidFill>
                          <a:latin typeface="+mn-lt"/>
                          <a:cs typeface="Amatic SC" panose="00000500000000000000" pitchFamily="2" charset="-79"/>
                        </a:rPr>
                        <a:t>Looking after pets </a:t>
                      </a:r>
                    </a:p>
                    <a:p>
                      <a:pPr algn="ctr"/>
                      <a:r>
                        <a:rPr lang="en-US" sz="900" b="0" dirty="0">
                          <a:solidFill>
                            <a:schemeClr val="tx1"/>
                          </a:solidFill>
                          <a:latin typeface="+mn-lt"/>
                          <a:cs typeface="Amatic SC" panose="00000500000000000000" pitchFamily="2" charset="-79"/>
                        </a:rPr>
                        <a:t>Looking After our Planet </a:t>
                      </a:r>
                    </a:p>
                    <a:p>
                      <a:pPr algn="ctr"/>
                      <a:r>
                        <a:rPr lang="en-US" sz="900" dirty="0"/>
                        <a:t>Give children strategies for staying calm in the face of frustration. Talk them through why we take turns, wait politely, tidy up after ourselves and so on</a:t>
                      </a:r>
                      <a:endParaRPr lang="en-GB" sz="900" b="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FFF"/>
                    </a:solidFill>
                  </a:tcPr>
                </a:tc>
                <a:tc hMerge="1">
                  <a:txBody>
                    <a:bodyPr/>
                    <a:lstStyle/>
                    <a:p>
                      <a:pPr algn="ctr"/>
                      <a:r>
                        <a:rPr lang="en-US" sz="1200" b="0" dirty="0">
                          <a:solidFill>
                            <a:schemeClr val="tx1"/>
                          </a:solidFill>
                        </a:rPr>
                        <a:t>Looking after others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FFF"/>
                    </a:solidFill>
                  </a:tcPr>
                </a:tc>
                <a:tc>
                  <a:txBody>
                    <a:bodyPr/>
                    <a:lstStyle/>
                    <a:p>
                      <a:pPr algn="ctr"/>
                      <a:r>
                        <a:rPr lang="en-US" sz="900" b="0" dirty="0">
                          <a:solidFill>
                            <a:schemeClr val="tx1"/>
                          </a:solidFill>
                        </a:rPr>
                        <a:t>Looking after others</a:t>
                      </a:r>
                    </a:p>
                    <a:p>
                      <a:pPr algn="ctr"/>
                      <a:r>
                        <a:rPr lang="en-US" sz="900" b="0" dirty="0">
                          <a:solidFill>
                            <a:schemeClr val="tx1"/>
                          </a:solidFill>
                        </a:rPr>
                        <a:t>Friendships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mn-lt"/>
                          <a:cs typeface="Amatic SC" panose="00000500000000000000" pitchFamily="2" charset="-79"/>
                        </a:rPr>
                        <a:t>Dreams and Goals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Show resilience and perseverance in the face of challenge.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Discuss why we take turns, wait politely, tidy up after ourselves and so on.</a:t>
                      </a:r>
                      <a:endParaRPr lang="en-GB" sz="900" b="0" dirty="0">
                        <a:solidFill>
                          <a:schemeClr val="tx1"/>
                        </a:solidFill>
                        <a:latin typeface="+mn-lt"/>
                        <a:cs typeface="Amatic SC" panose="00000500000000000000" pitchFamily="2" charset="-79"/>
                      </a:endParaRPr>
                    </a:p>
                    <a:p>
                      <a:pPr algn="ctr"/>
                      <a:endParaRPr lang="en-US" sz="9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FFF"/>
                    </a:solidFill>
                  </a:tcPr>
                </a:tc>
                <a:tc>
                  <a:txBody>
                    <a:bodyPr/>
                    <a:lstStyle/>
                    <a:p>
                      <a:pPr algn="ctr"/>
                      <a:r>
                        <a:rPr lang="en-US" sz="900" b="0" dirty="0">
                          <a:solidFill>
                            <a:schemeClr val="tx1"/>
                          </a:solidFill>
                          <a:latin typeface="+mn-lt"/>
                          <a:cs typeface="Amatic SC" panose="00000500000000000000" pitchFamily="2" charset="-79"/>
                        </a:rPr>
                        <a:t>Taking part in sports day -  Winning and loosing </a:t>
                      </a:r>
                    </a:p>
                    <a:p>
                      <a:pPr algn="ctr"/>
                      <a:r>
                        <a:rPr lang="en-US" sz="900" b="0" dirty="0">
                          <a:solidFill>
                            <a:schemeClr val="tx1"/>
                          </a:solidFill>
                          <a:latin typeface="+mn-lt"/>
                          <a:cs typeface="Amatic SC" panose="00000500000000000000" pitchFamily="2" charset="-79"/>
                        </a:rPr>
                        <a:t>Changing me </a:t>
                      </a:r>
                    </a:p>
                    <a:p>
                      <a:pPr algn="ctr"/>
                      <a:r>
                        <a:rPr lang="en-US" sz="900" b="0" dirty="0">
                          <a:solidFill>
                            <a:schemeClr val="tx1"/>
                          </a:solidFill>
                          <a:latin typeface="+mn-lt"/>
                          <a:cs typeface="Amatic SC" panose="00000500000000000000" pitchFamily="2" charset="-79"/>
                        </a:rPr>
                        <a:t>Look how far I've come! </a:t>
                      </a:r>
                    </a:p>
                    <a:p>
                      <a:pPr algn="ctr"/>
                      <a:r>
                        <a:rPr lang="en-US" sz="900" dirty="0"/>
                        <a:t>Model positive behaviour and highlight exemplary behaviour of children in class, narrating what was kind and considerate about the behaviour.</a:t>
                      </a:r>
                      <a:endParaRPr lang="en-GB"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FFF"/>
                    </a:solidFill>
                  </a:tcPr>
                </a:tc>
                <a:extLst>
                  <a:ext uri="{0D108BD9-81ED-4DB2-BD59-A6C34878D82A}">
                    <a16:rowId xmlns:a16="http://schemas.microsoft.com/office/drawing/2014/main" val="4290435388"/>
                  </a:ext>
                </a:extLst>
              </a:tr>
              <a:tr h="1829558">
                <a:tc vMerge="1">
                  <a:txBody>
                    <a:bodyPr/>
                    <a:lstStyle/>
                    <a:p>
                      <a:pPr algn="ctr"/>
                      <a:r>
                        <a:rPr lang="en-US" sz="2400" b="1" dirty="0">
                          <a:latin typeface="Amatic SC" panose="00000500000000000000" pitchFamily="2" charset="-79"/>
                          <a:cs typeface="Amatic SC" panose="00000500000000000000" pitchFamily="2" charset="-79"/>
                        </a:rPr>
                        <a:t>Self -  Regulation</a:t>
                      </a:r>
                    </a:p>
                    <a:p>
                      <a:pPr algn="ctr"/>
                      <a:r>
                        <a:rPr lang="en-US" sz="1800" b="1" dirty="0">
                          <a:latin typeface="Amatic SC" panose="00000500000000000000" pitchFamily="2" charset="-79"/>
                          <a:cs typeface="Amatic SC" panose="00000500000000000000" pitchFamily="2" charset="-79"/>
                        </a:rPr>
                        <a:t>Link to Behaviour for Learning  </a:t>
                      </a:r>
                      <a:endParaRPr lang="en-GB" sz="1800" b="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6">
                  <a:txBody>
                    <a:bodyPr/>
                    <a:lstStyle/>
                    <a:p>
                      <a:pPr marL="0" indent="0" algn="l">
                        <a:buFont typeface="Wingdings" panose="05000000000000000000" pitchFamily="2" charset="2"/>
                        <a:buNone/>
                      </a:pPr>
                      <a:r>
                        <a:rPr lang="en-US" sz="900" b="0" dirty="0">
                          <a:solidFill>
                            <a:schemeClr val="tx1"/>
                          </a:solidFill>
                          <a:latin typeface="+mn-lt"/>
                          <a:cs typeface="RM Typerighter old" panose="00000400000000000000" pitchFamily="2" charset="-79"/>
                        </a:rPr>
                        <a:t>Show an understanding of their own feelings and those of others, and begin to regulate their behaviour accordingly. Set and work towards simple goals, being able to wait for what they want and control their immediate impulses when appropriate. Give focused attention to what the teacher says, responding appropriately even when engaged in activity, and show an ability to follow instructions involving several ideas or actions.</a:t>
                      </a:r>
                    </a:p>
                    <a:p>
                      <a:pPr marL="171450" indent="-171450" algn="ctr">
                        <a:buFont typeface="Wingdings" panose="05000000000000000000" pitchFamily="2" charset="2"/>
                        <a:buChar char="ü"/>
                      </a:pPr>
                      <a:r>
                        <a:rPr lang="en-US" sz="1000" b="1" i="0" kern="1200" dirty="0">
                          <a:solidFill>
                            <a:schemeClr val="bg1">
                              <a:lumMod val="50000"/>
                            </a:schemeClr>
                          </a:solidFill>
                          <a:effectLst/>
                          <a:latin typeface="+mn-lt"/>
                          <a:ea typeface="+mn-ea"/>
                          <a:cs typeface="+mn-cs"/>
                        </a:rPr>
                        <a:t>Controlling own feelings and behaviours</a:t>
                      </a:r>
                    </a:p>
                    <a:p>
                      <a:pPr marL="171450" indent="-171450" algn="ctr">
                        <a:buFont typeface="Wingdings" panose="05000000000000000000" pitchFamily="2" charset="2"/>
                        <a:buChar char="ü"/>
                      </a:pPr>
                      <a:r>
                        <a:rPr lang="en-US" sz="1000" b="1" i="0" kern="1200" dirty="0">
                          <a:solidFill>
                            <a:schemeClr val="bg1">
                              <a:lumMod val="50000"/>
                            </a:schemeClr>
                          </a:solidFill>
                          <a:effectLst/>
                          <a:latin typeface="+mn-lt"/>
                          <a:ea typeface="+mn-ea"/>
                          <a:cs typeface="+mn-cs"/>
                        </a:rPr>
                        <a:t>Applying </a:t>
                      </a:r>
                      <a:r>
                        <a:rPr lang="en-US" sz="1000" b="1" i="0" kern="1200" dirty="0" err="1">
                          <a:solidFill>
                            <a:schemeClr val="bg1">
                              <a:lumMod val="50000"/>
                            </a:schemeClr>
                          </a:solidFill>
                          <a:effectLst/>
                          <a:latin typeface="+mn-lt"/>
                          <a:ea typeface="+mn-ea"/>
                          <a:cs typeface="+mn-cs"/>
                        </a:rPr>
                        <a:t>personalised</a:t>
                      </a:r>
                      <a:r>
                        <a:rPr lang="en-US" sz="1000" b="1" i="0" kern="1200" dirty="0">
                          <a:solidFill>
                            <a:schemeClr val="bg1">
                              <a:lumMod val="50000"/>
                            </a:schemeClr>
                          </a:solidFill>
                          <a:effectLst/>
                          <a:latin typeface="+mn-lt"/>
                          <a:ea typeface="+mn-ea"/>
                          <a:cs typeface="+mn-cs"/>
                        </a:rPr>
                        <a:t> strategies to return to a state of calm</a:t>
                      </a:r>
                    </a:p>
                    <a:p>
                      <a:pPr marL="171450" indent="-171450" algn="ctr">
                        <a:buFont typeface="Wingdings" panose="05000000000000000000" pitchFamily="2" charset="2"/>
                        <a:buChar char="ü"/>
                      </a:pPr>
                      <a:r>
                        <a:rPr lang="en-US" sz="1000" b="1" i="0" kern="1200" dirty="0">
                          <a:solidFill>
                            <a:schemeClr val="bg1">
                              <a:lumMod val="50000"/>
                            </a:schemeClr>
                          </a:solidFill>
                          <a:effectLst/>
                          <a:latin typeface="+mn-lt"/>
                          <a:ea typeface="+mn-ea"/>
                          <a:cs typeface="+mn-cs"/>
                        </a:rPr>
                        <a:t>Being able to curb impulsive behaviours</a:t>
                      </a:r>
                    </a:p>
                    <a:p>
                      <a:pPr marL="171450" indent="-171450" algn="ctr">
                        <a:buFont typeface="Wingdings" panose="05000000000000000000" pitchFamily="2" charset="2"/>
                        <a:buChar char="ü"/>
                      </a:pPr>
                      <a:r>
                        <a:rPr lang="en-US" sz="1000" b="1" i="0" kern="1200" dirty="0">
                          <a:solidFill>
                            <a:schemeClr val="bg1">
                              <a:lumMod val="50000"/>
                            </a:schemeClr>
                          </a:solidFill>
                          <a:effectLst/>
                          <a:latin typeface="+mn-lt"/>
                          <a:ea typeface="+mn-ea"/>
                          <a:cs typeface="+mn-cs"/>
                        </a:rPr>
                        <a:t>Being able to concentrate on a task</a:t>
                      </a:r>
                    </a:p>
                    <a:p>
                      <a:pPr marL="171450" indent="-171450" algn="ctr">
                        <a:buFont typeface="Wingdings" panose="05000000000000000000" pitchFamily="2" charset="2"/>
                        <a:buChar char="ü"/>
                      </a:pPr>
                      <a:r>
                        <a:rPr lang="en-US" sz="1000" b="1" i="0" kern="1200" dirty="0">
                          <a:solidFill>
                            <a:schemeClr val="bg1">
                              <a:lumMod val="50000"/>
                            </a:schemeClr>
                          </a:solidFill>
                          <a:effectLst/>
                          <a:latin typeface="+mn-lt"/>
                          <a:ea typeface="+mn-ea"/>
                          <a:cs typeface="+mn-cs"/>
                        </a:rPr>
                        <a:t>Being able to ignore distractions</a:t>
                      </a:r>
                    </a:p>
                    <a:p>
                      <a:pPr marL="171450" indent="-171450" algn="ctr">
                        <a:buFont typeface="Wingdings" panose="05000000000000000000" pitchFamily="2" charset="2"/>
                        <a:buChar char="ü"/>
                      </a:pPr>
                      <a:r>
                        <a:rPr lang="en-US" sz="1000" b="1" i="0" kern="1200" dirty="0">
                          <a:solidFill>
                            <a:schemeClr val="bg1">
                              <a:lumMod val="50000"/>
                            </a:schemeClr>
                          </a:solidFill>
                          <a:effectLst/>
                          <a:latin typeface="+mn-lt"/>
                          <a:ea typeface="+mn-ea"/>
                          <a:cs typeface="+mn-cs"/>
                        </a:rPr>
                        <a:t>Thinking before acting</a:t>
                      </a:r>
                    </a:p>
                    <a:p>
                      <a:pPr marL="171450" indent="-171450" algn="ctr">
                        <a:buFont typeface="Wingdings" panose="05000000000000000000" pitchFamily="2" charset="2"/>
                        <a:buChar char="ü"/>
                      </a:pPr>
                      <a:r>
                        <a:rPr lang="en-US" sz="1000" b="1" i="0" kern="1200" dirty="0">
                          <a:solidFill>
                            <a:schemeClr val="bg1">
                              <a:lumMod val="50000"/>
                            </a:schemeClr>
                          </a:solidFill>
                          <a:effectLst/>
                          <a:latin typeface="+mn-lt"/>
                          <a:ea typeface="+mn-ea"/>
                          <a:cs typeface="+mn-cs"/>
                        </a:rPr>
                        <a:t>Delaying gratification</a:t>
                      </a:r>
                    </a:p>
                    <a:p>
                      <a:pPr marL="171450" indent="-171450" algn="ctr">
                        <a:buFont typeface="Wingdings" panose="05000000000000000000" pitchFamily="2" charset="2"/>
                        <a:buChar char="ü"/>
                      </a:pPr>
                      <a:r>
                        <a:rPr lang="en-US" sz="1000" b="1" i="0" kern="1200" dirty="0">
                          <a:solidFill>
                            <a:schemeClr val="bg1">
                              <a:lumMod val="50000"/>
                            </a:schemeClr>
                          </a:solidFill>
                          <a:effectLst/>
                          <a:latin typeface="+mn-lt"/>
                          <a:ea typeface="+mn-ea"/>
                          <a:cs typeface="+mn-cs"/>
                        </a:rPr>
                        <a:t>Persisting in the face of difficulty.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a:p>
                  </a:txBody>
                  <a:tcPr>
                    <a:lnT w="12700" cap="flat" cmpd="sng" algn="ctr">
                      <a:solidFill>
                        <a:schemeClr val="tx1"/>
                      </a:solidFill>
                      <a:prstDash val="solid"/>
                      <a:round/>
                      <a:headEnd type="none" w="med" len="med"/>
                      <a:tailEnd type="none" w="med" len="med"/>
                    </a:lnT>
                  </a:tcPr>
                </a:tc>
                <a:tc hMerge="1">
                  <a:txBody>
                    <a:bodyPr/>
                    <a:lstStyle/>
                    <a:p>
                      <a:pPr algn="ctr"/>
                      <a:endParaRPr lang="en-GB" sz="1400" dirty="0">
                        <a:latin typeface="Amatic SC" panose="00000500000000000000" pitchFamily="2" charset="-79"/>
                        <a:cs typeface="Amatic SC" panose="00000500000000000000" pitchFamily="2" charset="-79"/>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EFFF"/>
                    </a:solidFill>
                  </a:tcPr>
                </a:tc>
                <a:tc gridSpan="4">
                  <a:txBody>
                    <a:bodyPr/>
                    <a:lstStyle/>
                    <a:p>
                      <a:pPr algn="ctr"/>
                      <a:r>
                        <a:rPr lang="en-US" sz="1100" b="0" i="1" kern="1200" dirty="0">
                          <a:solidFill>
                            <a:schemeClr val="tx1"/>
                          </a:solidFill>
                          <a:effectLst/>
                          <a:latin typeface="+mn-lt"/>
                          <a:ea typeface="+mn-ea"/>
                          <a:cs typeface="+mn-cs"/>
                        </a:rPr>
                        <a:t>“Self-regulatory skills can be defined as the ability of children to manage their own behaviour and aspects of their learning. In the early years, efforts to develop self-regulation often seek to improve levels of self-control and reduce impulsivity. Activities typically include supporting children in articulating their plans and learning strategies and reviewing what they have done.” Education Endowment Foundation.</a:t>
                      </a:r>
                      <a:endParaRPr lang="en-GB" sz="1100" i="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1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tc hMerge="1">
                  <a:txBody>
                    <a:bodyPr/>
                    <a:lstStyle/>
                    <a:p>
                      <a:pPr algn="ct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80869022"/>
                  </a:ext>
                </a:extLst>
              </a:tr>
            </a:tbl>
          </a:graphicData>
        </a:graphic>
      </p:graphicFrame>
    </p:spTree>
    <p:extLst>
      <p:ext uri="{BB962C8B-B14F-4D97-AF65-F5344CB8AC3E}">
        <p14:creationId xmlns:p14="http://schemas.microsoft.com/office/powerpoint/2010/main" val="1440818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2103945206"/>
              </p:ext>
            </p:extLst>
          </p:nvPr>
        </p:nvGraphicFramePr>
        <p:xfrm>
          <a:off x="472644" y="500600"/>
          <a:ext cx="11459371" cy="5741210"/>
        </p:xfrm>
        <a:graphic>
          <a:graphicData uri="http://schemas.openxmlformats.org/drawingml/2006/table">
            <a:tbl>
              <a:tblPr firstRow="1" bandRow="1">
                <a:tableStyleId>{5C22544A-7EE6-4342-B048-85BDC9FD1C3A}</a:tableStyleId>
              </a:tblPr>
              <a:tblGrid>
                <a:gridCol w="1579440">
                  <a:extLst>
                    <a:ext uri="{9D8B030D-6E8A-4147-A177-3AD203B41FA5}">
                      <a16:colId xmlns:a16="http://schemas.microsoft.com/office/drawing/2014/main" val="385991600"/>
                    </a:ext>
                  </a:extLst>
                </a:gridCol>
                <a:gridCol w="1694666">
                  <a:extLst>
                    <a:ext uri="{9D8B030D-6E8A-4147-A177-3AD203B41FA5}">
                      <a16:colId xmlns:a16="http://schemas.microsoft.com/office/drawing/2014/main" val="2865123548"/>
                    </a:ext>
                  </a:extLst>
                </a:gridCol>
                <a:gridCol w="1637053">
                  <a:extLst>
                    <a:ext uri="{9D8B030D-6E8A-4147-A177-3AD203B41FA5}">
                      <a16:colId xmlns:a16="http://schemas.microsoft.com/office/drawing/2014/main" val="872926247"/>
                    </a:ext>
                  </a:extLst>
                </a:gridCol>
                <a:gridCol w="1637053">
                  <a:extLst>
                    <a:ext uri="{9D8B030D-6E8A-4147-A177-3AD203B41FA5}">
                      <a16:colId xmlns:a16="http://schemas.microsoft.com/office/drawing/2014/main" val="1315738151"/>
                    </a:ext>
                  </a:extLst>
                </a:gridCol>
                <a:gridCol w="1637053">
                  <a:extLst>
                    <a:ext uri="{9D8B030D-6E8A-4147-A177-3AD203B41FA5}">
                      <a16:colId xmlns:a16="http://schemas.microsoft.com/office/drawing/2014/main" val="2709165749"/>
                    </a:ext>
                  </a:extLst>
                </a:gridCol>
                <a:gridCol w="1637053">
                  <a:extLst>
                    <a:ext uri="{9D8B030D-6E8A-4147-A177-3AD203B41FA5}">
                      <a16:colId xmlns:a16="http://schemas.microsoft.com/office/drawing/2014/main" val="2335150482"/>
                    </a:ext>
                  </a:extLst>
                </a:gridCol>
                <a:gridCol w="1637053">
                  <a:extLst>
                    <a:ext uri="{9D8B030D-6E8A-4147-A177-3AD203B41FA5}">
                      <a16:colId xmlns:a16="http://schemas.microsoft.com/office/drawing/2014/main" val="4046203905"/>
                    </a:ext>
                  </a:extLst>
                </a:gridCol>
              </a:tblGrid>
              <a:tr h="460550">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Autumn 1</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bg1">
                              <a:lumMod val="50000"/>
                            </a:schemeClr>
                          </a:solidFill>
                          <a:latin typeface="Amatic SC" panose="00000500000000000000" pitchFamily="2" charset="-79"/>
                          <a:cs typeface="Amatic SC" panose="00000500000000000000" pitchFamily="2" charset="-79"/>
                        </a:rPr>
                        <a:t>Autumn 2</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Spring 1</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Spring 2</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Summer 1</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2400" dirty="0">
                          <a:solidFill>
                            <a:schemeClr val="bg1">
                              <a:lumMod val="50000"/>
                            </a:schemeClr>
                          </a:solidFill>
                          <a:latin typeface="Amatic SC" panose="00000500000000000000" pitchFamily="2" charset="-79"/>
                          <a:cs typeface="Amatic SC" panose="00000500000000000000" pitchFamily="2" charset="-79"/>
                        </a:rPr>
                        <a:t>Summer 2</a:t>
                      </a:r>
                      <a:endParaRPr lang="en-GB" sz="24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22123">
                <a:tc>
                  <a:txBody>
                    <a:bodyPr/>
                    <a:lstStyle/>
                    <a:p>
                      <a:pPr algn="ctr"/>
                      <a:r>
                        <a:rPr lang="en-US" sz="2000" b="0" dirty="0">
                          <a:latin typeface="Amatic SC" panose="00000500000000000000" pitchFamily="2" charset="-79"/>
                          <a:cs typeface="Amatic SC" panose="00000500000000000000" pitchFamily="2" charset="-79"/>
                        </a:rPr>
                        <a:t>General Themes </a:t>
                      </a:r>
                      <a:endParaRPr lang="en-GB" sz="2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Seasons 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Amatic SC" charset="-79"/>
                        </a:rPr>
                        <a:t>Traditional Tales </a:t>
                      </a:r>
                      <a:endParaRPr lang="en-GB" sz="1200" kern="1200" baseline="0" dirty="0">
                        <a:solidFill>
                          <a:schemeClr val="dk1"/>
                        </a:solidFill>
                        <a:latin typeface="+mn-lt"/>
                        <a:ea typeface="+mn-ea"/>
                        <a:cs typeface="Amatic SC" charset="-79"/>
                      </a:endParaRPr>
                    </a:p>
                    <a:p>
                      <a:pPr algn="ct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mn-cs"/>
                        </a:rPr>
                        <a:t>New Life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charset="-79"/>
                        </a:rPr>
                        <a:t>People Who help us  </a:t>
                      </a: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422123">
                <a:tc rowSpan="4">
                  <a:txBody>
                    <a:bodyPr/>
                    <a:lstStyle/>
                    <a:p>
                      <a:pPr algn="ctr"/>
                      <a:r>
                        <a:rPr lang="en-US" sz="2000" b="1" dirty="0">
                          <a:latin typeface="Amatic SC" panose="00000500000000000000" pitchFamily="2" charset="-79"/>
                          <a:cs typeface="Amatic SC" panose="00000500000000000000" pitchFamily="2" charset="-79"/>
                        </a:rPr>
                        <a:t>Physical development </a:t>
                      </a:r>
                    </a:p>
                    <a:p>
                      <a:pPr algn="ctr"/>
                      <a:endParaRPr lang="en-US" sz="1000" b="0" dirty="0">
                        <a:latin typeface="Amatic SC" panose="00000500000000000000" pitchFamily="2" charset="-79"/>
                        <a:cs typeface="Amatic SC" panose="00000500000000000000" pitchFamily="2" charset="-79"/>
                      </a:endParaRPr>
                    </a:p>
                    <a:p>
                      <a:pPr algn="ctr"/>
                      <a:endParaRPr lang="en-US" sz="1000" b="0" dirty="0">
                        <a:latin typeface="Amatic SC" panose="00000500000000000000" pitchFamily="2" charset="-79"/>
                        <a:cs typeface="Amatic SC" panose="00000500000000000000" pitchFamily="2" charset="-79"/>
                      </a:endParaRPr>
                    </a:p>
                    <a:p>
                      <a:pPr algn="ctr"/>
                      <a:r>
                        <a:rPr lang="en-US" sz="3200" b="0" dirty="0">
                          <a:latin typeface="Amatic SC" panose="00000500000000000000" pitchFamily="2" charset="-79"/>
                          <a:cs typeface="Amatic SC" panose="00000500000000000000" pitchFamily="2" charset="-79"/>
                        </a:rPr>
                        <a:t>Fine motor </a:t>
                      </a:r>
                    </a:p>
                    <a:p>
                      <a:pPr algn="ctr"/>
                      <a:r>
                        <a:rPr lang="en-US" sz="700" dirty="0"/>
                        <a:t>Continuously check the process of children’s handwriting (pencil grip and letter formation, including directionality). Provide extra help and guidance when needed.</a:t>
                      </a:r>
                    </a:p>
                    <a:p>
                      <a:pPr algn="ctr"/>
                      <a:endParaRPr lang="en-US" sz="800" dirty="0"/>
                    </a:p>
                    <a:p>
                      <a:pPr algn="ctr"/>
                      <a:endParaRPr lang="en-US" sz="8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0" dirty="0">
                          <a:latin typeface="Amatic SC" panose="00000500000000000000" pitchFamily="2" charset="-79"/>
                          <a:cs typeface="Amatic SC" panose="00000500000000000000" pitchFamily="2" charset="-79"/>
                        </a:rPr>
                        <a:t>Gross motor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32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6">
                  <a:txBody>
                    <a:bodyPr/>
                    <a:lstStyle/>
                    <a:p>
                      <a:pPr algn="l"/>
                      <a:r>
                        <a:rPr lang="en-US" sz="1050" b="0" dirty="0"/>
                        <a:t>Physical activity is vital in children’s all-round development, enabling them to pursue happy, healthy and active lives. Gross and fine motor experiences develop incrementally throughout early childhood. By creating games and providing opportunities for play both indoors and outdoors, adults can support children to develop their core strength, stability, balance, spatial awareness, co-ordination and agility. Gross motor skills provide the foundation for developing healthy bodies and social and emotional well-being. Fine motor control and precision helps with hand-eye co-ordination, which is later linked to early literacy. Repeated and varied opportunities to explore and play with small world activities, puzzles, arts and crafts and the practice of using small tools, with feedback and support from adults, allow children to develop proficiency, control and confidence.</a:t>
                      </a:r>
                      <a:endParaRPr lang="en-US" sz="105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773595032"/>
                  </a:ext>
                </a:extLst>
              </a:tr>
              <a:tr h="989017">
                <a:tc vMerge="1">
                  <a:txBody>
                    <a:bodyPr/>
                    <a:lstStyle/>
                    <a:p>
                      <a:pPr algn="ctr"/>
                      <a:r>
                        <a:rPr lang="en-US" sz="4000" b="0" dirty="0">
                          <a:latin typeface="Amatic SC" panose="00000500000000000000" pitchFamily="2" charset="-79"/>
                          <a:cs typeface="Amatic SC" panose="00000500000000000000" pitchFamily="2" charset="-79"/>
                        </a:rPr>
                        <a:t>Fine motor </a:t>
                      </a:r>
                      <a:endParaRPr lang="en-GB" sz="4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800" dirty="0">
                          <a:solidFill>
                            <a:schemeClr val="tx1"/>
                          </a:solidFill>
                          <a:latin typeface="+mn-lt"/>
                          <a:cs typeface="Amatic SC" panose="00000500000000000000" pitchFamily="2" charset="-79"/>
                        </a:rPr>
                        <a:t>Threading, cutting, weaving, playdough, fine motor activities. </a:t>
                      </a:r>
                    </a:p>
                    <a:p>
                      <a:pPr algn="ctr"/>
                      <a:r>
                        <a:rPr lang="en-US" sz="800" dirty="0">
                          <a:solidFill>
                            <a:schemeClr val="tx1"/>
                          </a:solidFill>
                        </a:rPr>
                        <a:t>Manipulate objects with good fine motor skills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Draw lines and circles using gross motor movements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Hold pencil/paint brush beyond whole hand grasp</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Pencil Grip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solidFill>
                            <a:schemeClr val="tx1"/>
                          </a:solidFill>
                          <a:latin typeface="+mn-lt"/>
                          <a:cs typeface="Amatic SC" panose="00000500000000000000" pitchFamily="2" charset="-79"/>
                        </a:rPr>
                        <a:t>Threading, cutting, weaving, playdough, fine motor activities.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Develop muscle tone to put pencil pressure on paper Use tools to effect changes to materials Show preference for dominant hand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t>Engage children in structured activities: guide them in what to draw, write or copy. Teach and model correct letter formation.</a:t>
                      </a: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Threading, cutting, weaving, playdough, fine motor activities. </a:t>
                      </a:r>
                    </a:p>
                    <a:p>
                      <a:pPr algn="ctr"/>
                      <a:r>
                        <a:rPr lang="en-US" sz="800" dirty="0">
                          <a:solidFill>
                            <a:schemeClr val="tx1"/>
                          </a:solidFill>
                        </a:rPr>
                        <a:t>Begin to form letters correctly Handle tools, objects, construction and malleable materials with increasing control</a:t>
                      </a:r>
                    </a:p>
                    <a:p>
                      <a:pPr algn="ctr"/>
                      <a:r>
                        <a:rPr lang="en-US" sz="800" dirty="0"/>
                        <a:t>Encourage children to draw freely.</a:t>
                      </a:r>
                    </a:p>
                    <a:p>
                      <a:pPr algn="ctr"/>
                      <a:r>
                        <a:rPr lang="en-US" sz="800" b="0" i="0" kern="1200" dirty="0">
                          <a:solidFill>
                            <a:schemeClr val="dk1"/>
                          </a:solidFill>
                          <a:effectLst/>
                          <a:latin typeface="+mn-lt"/>
                          <a:ea typeface="+mn-ea"/>
                          <a:cs typeface="+mn-cs"/>
                        </a:rPr>
                        <a:t>Holding Small Items / </a:t>
                      </a:r>
                    </a:p>
                    <a:p>
                      <a:pPr algn="ctr"/>
                      <a:r>
                        <a:rPr lang="en-US" sz="800" b="0" i="0" kern="1200" dirty="0">
                          <a:solidFill>
                            <a:schemeClr val="dk1"/>
                          </a:solidFill>
                          <a:effectLst/>
                          <a:latin typeface="+mn-lt"/>
                          <a:ea typeface="+mn-ea"/>
                          <a:cs typeface="+mn-cs"/>
                        </a:rPr>
                        <a:t>Button Clothing / </a:t>
                      </a:r>
                    </a:p>
                    <a:p>
                      <a:pPr algn="ctr"/>
                      <a:r>
                        <a:rPr lang="en-US" sz="800" b="0" i="0" kern="1200" dirty="0">
                          <a:solidFill>
                            <a:schemeClr val="dk1"/>
                          </a:solidFill>
                          <a:effectLst/>
                          <a:latin typeface="+mn-lt"/>
                          <a:ea typeface="+mn-ea"/>
                          <a:cs typeface="+mn-cs"/>
                        </a:rPr>
                        <a:t>Cutting with Scissors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Threading, cutting, weaving, playdough, fine motor activities. </a:t>
                      </a:r>
                    </a:p>
                    <a:p>
                      <a:pPr algn="ctr"/>
                      <a:r>
                        <a:rPr lang="en-US" sz="800" dirty="0">
                          <a:solidFill>
                            <a:schemeClr val="tx1"/>
                          </a:solidFill>
                        </a:rPr>
                        <a:t>Hold pencil effectively with comfortable grip Forms recognisable letters most correctly formed.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Threading, cutting, weaving, playdough, fine motor activities. </a:t>
                      </a:r>
                    </a:p>
                    <a:p>
                      <a:pPr algn="ctr"/>
                      <a:r>
                        <a:rPr lang="en-US" sz="800" dirty="0">
                          <a:solidFill>
                            <a:schemeClr val="tx1"/>
                          </a:solidFill>
                        </a:rPr>
                        <a:t>Develop pencil grip and letter formation continually </a:t>
                      </a:r>
                    </a:p>
                    <a:p>
                      <a:pPr algn="ctr" fontAlgn="base"/>
                      <a:r>
                        <a:rPr lang="en-US" sz="800" b="0" i="0" kern="1200" dirty="0">
                          <a:solidFill>
                            <a:schemeClr val="dk1"/>
                          </a:solidFill>
                          <a:effectLst/>
                          <a:latin typeface="+mn-lt"/>
                          <a:ea typeface="+mn-ea"/>
                          <a:cs typeface="+mn-cs"/>
                        </a:rPr>
                        <a:t>Use one hand consistently for fine motor tasks</a:t>
                      </a:r>
                    </a:p>
                    <a:p>
                      <a:pPr algn="ctr" fontAlgn="base"/>
                      <a:r>
                        <a:rPr lang="en-US" sz="800" b="0" i="0" kern="1200" dirty="0">
                          <a:solidFill>
                            <a:schemeClr val="dk1"/>
                          </a:solidFill>
                          <a:effectLst/>
                          <a:latin typeface="+mn-lt"/>
                          <a:ea typeface="+mn-ea"/>
                          <a:cs typeface="+mn-cs"/>
                        </a:rPr>
                        <a:t>Cut along a straight line with scissors / </a:t>
                      </a:r>
                    </a:p>
                    <a:p>
                      <a:pPr algn="ctr" fontAlgn="base"/>
                      <a:r>
                        <a:rPr lang="en-US" sz="800" b="0" i="0" kern="1200" dirty="0">
                          <a:solidFill>
                            <a:schemeClr val="dk1"/>
                          </a:solidFill>
                          <a:effectLst/>
                          <a:latin typeface="+mn-lt"/>
                          <a:ea typeface="+mn-ea"/>
                          <a:cs typeface="+mn-cs"/>
                        </a:rPr>
                        <a:t>Start to cut along a curved line, like a circle / Draw a cross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Threading, cutting, weaving, playdough, fine motor activities. </a:t>
                      </a:r>
                    </a:p>
                    <a:p>
                      <a:pPr algn="ctr"/>
                      <a:r>
                        <a:rPr lang="en-GB" sz="800" dirty="0">
                          <a:solidFill>
                            <a:schemeClr val="tx1"/>
                          </a:solidFill>
                        </a:rPr>
                        <a:t>Form letters correctly</a:t>
                      </a:r>
                    </a:p>
                    <a:p>
                      <a:pPr algn="ctr" fontAlgn="base"/>
                      <a:r>
                        <a:rPr lang="en-US" sz="800" b="0" i="0" kern="1200" dirty="0">
                          <a:solidFill>
                            <a:schemeClr val="dk1"/>
                          </a:solidFill>
                          <a:effectLst/>
                          <a:latin typeface="+mn-lt"/>
                          <a:ea typeface="+mn-ea"/>
                          <a:cs typeface="+mn-cs"/>
                        </a:rPr>
                        <a:t>Copy a square</a:t>
                      </a:r>
                    </a:p>
                    <a:p>
                      <a:pPr algn="ctr" fontAlgn="base"/>
                      <a:r>
                        <a:rPr lang="en-US" sz="800" b="0" i="0" kern="1200" dirty="0">
                          <a:solidFill>
                            <a:schemeClr val="dk1"/>
                          </a:solidFill>
                          <a:effectLst/>
                          <a:latin typeface="+mn-lt"/>
                          <a:ea typeface="+mn-ea"/>
                          <a:cs typeface="+mn-cs"/>
                        </a:rPr>
                        <a:t>Begin to draw diagonal lines, like in a triangle / Start to colour inside the lines of a picture</a:t>
                      </a:r>
                    </a:p>
                    <a:p>
                      <a:pPr algn="ctr" fontAlgn="base"/>
                      <a:r>
                        <a:rPr lang="en-US" sz="800" b="0" i="0" kern="1200" dirty="0">
                          <a:solidFill>
                            <a:schemeClr val="dk1"/>
                          </a:solidFill>
                          <a:effectLst/>
                          <a:latin typeface="+mn-lt"/>
                          <a:ea typeface="+mn-ea"/>
                          <a:cs typeface="+mn-cs"/>
                        </a:rPr>
                        <a:t>Start to draw pictures that are recognisable / </a:t>
                      </a:r>
                    </a:p>
                    <a:p>
                      <a:pPr algn="ctr" fontAlgn="base"/>
                      <a:r>
                        <a:rPr lang="en-US" sz="800" b="0" i="0" kern="1200" dirty="0">
                          <a:solidFill>
                            <a:schemeClr val="dk1"/>
                          </a:solidFill>
                          <a:effectLst/>
                          <a:latin typeface="+mn-lt"/>
                          <a:ea typeface="+mn-ea"/>
                          <a:cs typeface="+mn-cs"/>
                        </a:rPr>
                        <a:t>Build things with smaller linking blocks, such as Duplo or Lego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r h="989017">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0" dirty="0">
                          <a:latin typeface="Amatic SC" panose="00000500000000000000" pitchFamily="2" charset="-79"/>
                          <a:cs typeface="Amatic SC" panose="00000500000000000000" pitchFamily="2" charset="-79"/>
                        </a:rPr>
                        <a:t>Gross motor </a:t>
                      </a:r>
                      <a:endParaRPr lang="en-GB" sz="4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800" dirty="0">
                          <a:solidFill>
                            <a:schemeClr val="tx1"/>
                          </a:solidFill>
                          <a:latin typeface="+mn-lt"/>
                          <a:cs typeface="Amatic SC" panose="00000500000000000000" pitchFamily="2" charset="-79"/>
                        </a:rPr>
                        <a:t>Cooperation games i.e. parachute games.</a:t>
                      </a:r>
                    </a:p>
                    <a:p>
                      <a:pPr algn="ctr"/>
                      <a:r>
                        <a:rPr lang="en-US" sz="800" dirty="0">
                          <a:solidFill>
                            <a:schemeClr val="tx1"/>
                          </a:solidFill>
                          <a:latin typeface="+mn-lt"/>
                          <a:cs typeface="Amatic SC" panose="00000500000000000000" pitchFamily="2" charset="-79"/>
                        </a:rPr>
                        <a:t>Climbing – outdoor equipment</a:t>
                      </a:r>
                    </a:p>
                    <a:p>
                      <a:pPr algn="ctr"/>
                      <a:r>
                        <a:rPr lang="en-US" sz="800" dirty="0">
                          <a:solidFill>
                            <a:schemeClr val="tx1"/>
                          </a:solidFill>
                          <a:latin typeface="+mn-lt"/>
                          <a:cs typeface="Amatic SC" panose="00000500000000000000" pitchFamily="2" charset="-79"/>
                        </a:rPr>
                        <a:t> Different ways of moving to be explored with children</a:t>
                      </a:r>
                    </a:p>
                    <a:p>
                      <a:pPr algn="ctr"/>
                      <a:r>
                        <a:rPr lang="en-US" sz="800" dirty="0"/>
                        <a:t>Help individual children to develop good personal hygiene. Acknowledge and praise their efforts. Provide regular reminders about thorough handwashing and toileting. </a:t>
                      </a: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Ball skills- throwing and catching.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Crates play- climbing. Skipping ropes in outside area</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dance related activities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t>Provide a range of wheeled resources for children to balance, sit or ride on, or pull and push. </a:t>
                      </a: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solidFill>
                            <a:schemeClr val="tx1"/>
                          </a:solidFill>
                          <a:latin typeface="+mn-lt"/>
                          <a:cs typeface="Amatic SC" panose="00000500000000000000" pitchFamily="2" charset="-79"/>
                        </a:rPr>
                        <a:t>Ball skills- aiming, dribbling, pushing, throwing &amp; catching, patting, or kicking</a:t>
                      </a:r>
                    </a:p>
                    <a:p>
                      <a:pPr algn="ctr"/>
                      <a:r>
                        <a:rPr lang="en-US" sz="800" dirty="0"/>
                        <a:t>Ensure that spaces are accessible to children with varying confidence levels, skills and needs. Provide a wide range of activities to support a broad range of abilities.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Dance / moving to music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Gymnastics ./ Balance </a:t>
                      </a: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tx1"/>
                          </a:solidFill>
                          <a:latin typeface="+mn-lt"/>
                          <a:cs typeface="Amatic SC" panose="00000500000000000000" pitchFamily="2" charset="-79"/>
                        </a:rPr>
                        <a:t>Balance- children moving with confidence </a:t>
                      </a:r>
                    </a:p>
                    <a:p>
                      <a:pPr algn="ctr"/>
                      <a:r>
                        <a:rPr lang="en-US" sz="800" dirty="0">
                          <a:solidFill>
                            <a:schemeClr val="tx1"/>
                          </a:solidFill>
                          <a:latin typeface="+mn-lt"/>
                          <a:cs typeface="Amatic SC" panose="00000500000000000000" pitchFamily="2" charset="-79"/>
                        </a:rPr>
                        <a:t>dance related activities </a:t>
                      </a:r>
                    </a:p>
                    <a:p>
                      <a:pPr algn="ctr"/>
                      <a:r>
                        <a:rPr lang="en-US" sz="800" dirty="0"/>
                        <a:t>Provide opportunities for children to, spin, rock, tilt, fall, slide and bounce. </a:t>
                      </a:r>
                    </a:p>
                    <a:p>
                      <a:pPr algn="ctr"/>
                      <a:r>
                        <a:rPr lang="en-US" sz="800" dirty="0"/>
                        <a:t>Use picture books and other resources to explain the importance of the different aspects of a healthy lifestyle. </a:t>
                      </a: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tx1"/>
                          </a:solidFill>
                          <a:latin typeface="+mn-lt"/>
                          <a:cs typeface="Amatic SC" panose="00000500000000000000" pitchFamily="2" charset="-79"/>
                        </a:rPr>
                        <a:t>Obstacle activities</a:t>
                      </a:r>
                    </a:p>
                    <a:p>
                      <a:pPr algn="ctr"/>
                      <a:r>
                        <a:rPr lang="en-US" sz="800" dirty="0">
                          <a:solidFill>
                            <a:schemeClr val="tx1"/>
                          </a:solidFill>
                          <a:latin typeface="+mn-lt"/>
                          <a:cs typeface="Amatic SC" panose="00000500000000000000" pitchFamily="2" charset="-79"/>
                        </a:rPr>
                        <a:t>children moving over, under, through and around equipment</a:t>
                      </a:r>
                    </a:p>
                    <a:p>
                      <a:pPr algn="ctr"/>
                      <a:r>
                        <a:rPr lang="en-US" sz="800" dirty="0"/>
                        <a:t>Encourage children to be highly active and get out of breath several times every day. Provide opportunities for children to, spin, rock, tilt, fall, slide and bounce. </a:t>
                      </a:r>
                    </a:p>
                    <a:p>
                      <a:pPr algn="ctr"/>
                      <a:r>
                        <a:rPr lang="en-US" sz="800" dirty="0">
                          <a:solidFill>
                            <a:schemeClr val="tx1"/>
                          </a:solidFill>
                          <a:latin typeface="+mn-lt"/>
                          <a:cs typeface="Amatic SC" panose="00000500000000000000" pitchFamily="2" charset="-79"/>
                        </a:rPr>
                        <a:t>Dance / moving to music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800" dirty="0">
                          <a:solidFill>
                            <a:schemeClr val="tx1"/>
                          </a:solidFill>
                          <a:latin typeface="+mn-lt"/>
                          <a:cs typeface="Amatic SC" panose="00000500000000000000" pitchFamily="2" charset="-79"/>
                        </a:rPr>
                        <a:t>Races / team games involving gross motor movements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dance related activities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t>Allow less competent and confident children to spend time initially observing and listening, without feeling pressured to join in.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n-lt"/>
                          <a:cs typeface="Amatic SC" panose="00000500000000000000" pitchFamily="2" charset="-79"/>
                        </a:rPr>
                        <a:t>Gymnastics ./ Balance </a:t>
                      </a:r>
                      <a:endParaRPr lang="en-GB" sz="800" dirty="0">
                        <a:solidFill>
                          <a:schemeClr val="tx1"/>
                        </a:solidFill>
                        <a:latin typeface="+mn-lt"/>
                        <a:cs typeface="Amatic SC" panose="00000500000000000000" pitchFamily="2" charset="-79"/>
                      </a:endParaRPr>
                    </a:p>
                    <a:p>
                      <a:pPr algn="ct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80869022"/>
                  </a:ext>
                </a:extLst>
              </a:tr>
              <a:tr h="989017">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36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6">
                  <a:txBody>
                    <a:bodyPr/>
                    <a:lstStyle/>
                    <a:p>
                      <a:pPr algn="ctr"/>
                      <a:r>
                        <a:rPr lang="en-US" sz="800" dirty="0"/>
                        <a:t>From Development Matters 20’:</a:t>
                      </a:r>
                    </a:p>
                    <a:p>
                      <a:pPr algn="ctr"/>
                      <a:r>
                        <a:rPr lang="en-US" sz="800" dirty="0"/>
                        <a:t>Revise and refine the fundamental movement skills they have already acquired: - rolling - crawling - walking - jumping - running - hopping - skipping – climbing</a:t>
                      </a:r>
                    </a:p>
                    <a:p>
                      <a:pPr algn="ctr"/>
                      <a:r>
                        <a:rPr lang="en-US" sz="800" dirty="0"/>
                        <a:t>Progress towards a more fluent style of moving, with developing control and grace.</a:t>
                      </a:r>
                    </a:p>
                    <a:p>
                      <a:pPr algn="ctr"/>
                      <a:r>
                        <a:rPr lang="en-US" sz="800" dirty="0"/>
                        <a:t>Develop the overall body strength, co-ordination, balance and agility needed to engage successfully with future physical education sessions and other physical disciplines including dance, gymnastics, sport and swimming.</a:t>
                      </a:r>
                    </a:p>
                    <a:p>
                      <a:pPr algn="ctr"/>
                      <a:r>
                        <a:rPr lang="en-US" sz="800" dirty="0"/>
                        <a:t>Develop their small motor skills so that they can use a range of tools competently, safely and confidently. Suggested tools: pencils for drawing and writing, paintbrushes, scissors, knives, forks and spoons. </a:t>
                      </a:r>
                    </a:p>
                    <a:p>
                      <a:pPr algn="ctr"/>
                      <a:r>
                        <a:rPr lang="en-US" sz="800" dirty="0"/>
                        <a:t>Use their core muscle strength to achieve a good posture when sitting at a table or sitting on the floor.</a:t>
                      </a:r>
                    </a:p>
                    <a:p>
                      <a:pPr algn="ctr"/>
                      <a:r>
                        <a:rPr lang="en-US" sz="800" dirty="0"/>
                        <a:t>Confidently and safely use a range of large and small apparatus indoors and outside, alone and in a group. Develop overall body-strength, balance, co-ordination and agility.</a:t>
                      </a:r>
                    </a:p>
                    <a:p>
                      <a:pPr algn="ctr"/>
                      <a:r>
                        <a:rPr lang="en-US" sz="800" dirty="0"/>
                        <a:t>Further develop and refine a range of ball skills including: throwing, catching, kicking, passing, batting, and aiming. Develop confidence, competence, precision and accuracy when engaging in activities that involve a ball.</a:t>
                      </a: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929556540"/>
                  </a:ext>
                </a:extLst>
              </a:tr>
            </a:tbl>
          </a:graphicData>
        </a:graphic>
      </p:graphicFrame>
    </p:spTree>
    <p:extLst>
      <p:ext uri="{BB962C8B-B14F-4D97-AF65-F5344CB8AC3E}">
        <p14:creationId xmlns:p14="http://schemas.microsoft.com/office/powerpoint/2010/main" val="540966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2501640440"/>
              </p:ext>
            </p:extLst>
          </p:nvPr>
        </p:nvGraphicFramePr>
        <p:xfrm>
          <a:off x="385894" y="719664"/>
          <a:ext cx="11459364" cy="5949018"/>
        </p:xfrm>
        <a:graphic>
          <a:graphicData uri="http://schemas.openxmlformats.org/drawingml/2006/table">
            <a:tbl>
              <a:tblPr firstRow="1" bandRow="1">
                <a:tableStyleId>{5C22544A-7EE6-4342-B048-85BDC9FD1C3A}</a:tableStyleId>
              </a:tblPr>
              <a:tblGrid>
                <a:gridCol w="1637052">
                  <a:extLst>
                    <a:ext uri="{9D8B030D-6E8A-4147-A177-3AD203B41FA5}">
                      <a16:colId xmlns:a16="http://schemas.microsoft.com/office/drawing/2014/main" val="385991600"/>
                    </a:ext>
                  </a:extLst>
                </a:gridCol>
                <a:gridCol w="1637052">
                  <a:extLst>
                    <a:ext uri="{9D8B030D-6E8A-4147-A177-3AD203B41FA5}">
                      <a16:colId xmlns:a16="http://schemas.microsoft.com/office/drawing/2014/main" val="2865123548"/>
                    </a:ext>
                  </a:extLst>
                </a:gridCol>
                <a:gridCol w="1637052">
                  <a:extLst>
                    <a:ext uri="{9D8B030D-6E8A-4147-A177-3AD203B41FA5}">
                      <a16:colId xmlns:a16="http://schemas.microsoft.com/office/drawing/2014/main" val="872926247"/>
                    </a:ext>
                  </a:extLst>
                </a:gridCol>
                <a:gridCol w="1637052">
                  <a:extLst>
                    <a:ext uri="{9D8B030D-6E8A-4147-A177-3AD203B41FA5}">
                      <a16:colId xmlns:a16="http://schemas.microsoft.com/office/drawing/2014/main" val="1315738151"/>
                    </a:ext>
                  </a:extLst>
                </a:gridCol>
                <a:gridCol w="1637052">
                  <a:extLst>
                    <a:ext uri="{9D8B030D-6E8A-4147-A177-3AD203B41FA5}">
                      <a16:colId xmlns:a16="http://schemas.microsoft.com/office/drawing/2014/main" val="2709165749"/>
                    </a:ext>
                  </a:extLst>
                </a:gridCol>
                <a:gridCol w="1637052">
                  <a:extLst>
                    <a:ext uri="{9D8B030D-6E8A-4147-A177-3AD203B41FA5}">
                      <a16:colId xmlns:a16="http://schemas.microsoft.com/office/drawing/2014/main" val="2335150482"/>
                    </a:ext>
                  </a:extLst>
                </a:gridCol>
                <a:gridCol w="1637052">
                  <a:extLst>
                    <a:ext uri="{9D8B030D-6E8A-4147-A177-3AD203B41FA5}">
                      <a16:colId xmlns:a16="http://schemas.microsoft.com/office/drawing/2014/main" val="4046203905"/>
                    </a:ext>
                  </a:extLst>
                </a:gridCol>
              </a:tblGrid>
              <a:tr h="532087">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Autumn 1</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lumMod val="50000"/>
                            </a:schemeClr>
                          </a:solidFill>
                          <a:latin typeface="Amatic SC" panose="00000500000000000000" pitchFamily="2" charset="-79"/>
                          <a:cs typeface="Amatic SC" panose="00000500000000000000" pitchFamily="2" charset="-79"/>
                        </a:rPr>
                        <a:t>Autumn 2</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Spring 1</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Spring 2</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Summer 1</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2800" dirty="0">
                          <a:solidFill>
                            <a:schemeClr val="bg1">
                              <a:lumMod val="50000"/>
                            </a:schemeClr>
                          </a:solidFill>
                          <a:latin typeface="Amatic SC" panose="00000500000000000000" pitchFamily="2" charset="-79"/>
                          <a:cs typeface="Amatic SC" panose="00000500000000000000" pitchFamily="2" charset="-79"/>
                        </a:rPr>
                        <a:t>Summer 2</a:t>
                      </a:r>
                      <a:endParaRPr lang="en-GB" sz="28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22123">
                <a:tc>
                  <a:txBody>
                    <a:bodyPr/>
                    <a:lstStyle/>
                    <a:p>
                      <a:pPr algn="ctr"/>
                      <a:r>
                        <a:rPr lang="en-US" sz="2000" b="0" dirty="0">
                          <a:latin typeface="Amatic SC" panose="00000500000000000000" pitchFamily="2" charset="-79"/>
                          <a:cs typeface="Amatic SC" panose="00000500000000000000" pitchFamily="2" charset="-79"/>
                        </a:rPr>
                        <a:t>General Themes </a:t>
                      </a:r>
                      <a:endParaRPr lang="en-GB" sz="2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School, Myself, Family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Seasons 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rPr>
                        <a:t>Celebrations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Amatic SC" charset="-79"/>
                        </a:rPr>
                        <a:t>Traditional Tales </a:t>
                      </a:r>
                      <a:endParaRPr lang="en-GB" sz="1200" kern="1200" baseline="0" dirty="0">
                        <a:solidFill>
                          <a:schemeClr val="dk1"/>
                        </a:solidFill>
                        <a:latin typeface="+mn-lt"/>
                        <a:ea typeface="+mn-ea"/>
                        <a:cs typeface="Amatic SC" charset="-79"/>
                      </a:endParaRPr>
                    </a:p>
                    <a:p>
                      <a:pPr algn="ct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mn-cs"/>
                        </a:rPr>
                        <a:t>New Life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charset="-79"/>
                        </a:rPr>
                        <a:t>People Who help us  </a:t>
                      </a: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422123">
                <a:tc rowSpan="3">
                  <a:txBody>
                    <a:bodyPr/>
                    <a:lstStyle/>
                    <a:p>
                      <a:pPr algn="ctr"/>
                      <a:r>
                        <a:rPr lang="en-US" sz="3600" b="0" dirty="0">
                          <a:latin typeface="Amatic SC" panose="00000500000000000000" pitchFamily="2" charset="-79"/>
                          <a:cs typeface="Amatic SC" panose="00000500000000000000" pitchFamily="2" charset="-79"/>
                        </a:rPr>
                        <a:t>Literacy</a:t>
                      </a:r>
                    </a:p>
                    <a:p>
                      <a:pPr algn="ctr"/>
                      <a:endParaRPr lang="en-US" sz="2400" b="0" dirty="0">
                        <a:latin typeface="Amatic SC" panose="00000500000000000000" pitchFamily="2" charset="-79"/>
                        <a:cs typeface="Amatic SC" panose="00000500000000000000" pitchFamily="2" charset="-79"/>
                      </a:endParaRPr>
                    </a:p>
                    <a:p>
                      <a:pPr algn="ctr"/>
                      <a:r>
                        <a:rPr lang="en-US" sz="2000" b="0" dirty="0">
                          <a:latin typeface="Amatic SC" panose="00000500000000000000" pitchFamily="2" charset="-79"/>
                          <a:cs typeface="Amatic SC" panose="00000500000000000000" pitchFamily="2" charset="-79"/>
                        </a:rPr>
                        <a:t>Comprehension</a:t>
                      </a:r>
                    </a:p>
                    <a:p>
                      <a:pPr algn="ctr"/>
                      <a:r>
                        <a:rPr lang="en-US" sz="2000" b="0" dirty="0">
                          <a:latin typeface="Amatic SC" panose="00000500000000000000" pitchFamily="2" charset="-79"/>
                          <a:cs typeface="Amatic SC" panose="00000500000000000000" pitchFamily="2" charset="-79"/>
                        </a:rPr>
                        <a:t>- Developing a passion for reading</a:t>
                      </a:r>
                    </a:p>
                    <a:p>
                      <a:pPr algn="ctr"/>
                      <a:endParaRPr lang="en-US" sz="2800" b="0" dirty="0">
                        <a:latin typeface="Amatic SC" panose="00000500000000000000" pitchFamily="2" charset="-79"/>
                        <a:cs typeface="Amatic SC" panose="00000500000000000000" pitchFamily="2" charset="-79"/>
                      </a:endParaRPr>
                    </a:p>
                    <a:p>
                      <a:pPr algn="ctr"/>
                      <a:r>
                        <a:rPr lang="en-US" sz="2800" b="0" dirty="0">
                          <a:latin typeface="Amatic SC" panose="00000500000000000000" pitchFamily="2" charset="-79"/>
                          <a:cs typeface="Amatic SC" panose="00000500000000000000" pitchFamily="2" charset="-79"/>
                        </a:rPr>
                        <a:t>Word</a:t>
                      </a:r>
                    </a:p>
                    <a:p>
                      <a:pPr algn="ctr"/>
                      <a:r>
                        <a:rPr lang="en-US" sz="2800" b="0" dirty="0">
                          <a:latin typeface="Amatic SC" panose="00000500000000000000" pitchFamily="2" charset="-79"/>
                          <a:cs typeface="Amatic SC" panose="00000500000000000000" pitchFamily="2" charset="-79"/>
                        </a:rPr>
                        <a:t> Reading </a:t>
                      </a:r>
                    </a:p>
                    <a:p>
                      <a:pPr algn="ctr"/>
                      <a:r>
                        <a:rPr lang="en-US" sz="800" b="0" i="0" kern="1200" dirty="0">
                          <a:solidFill>
                            <a:schemeClr val="dk1"/>
                          </a:solidFill>
                          <a:effectLst/>
                          <a:latin typeface="+mn-lt"/>
                          <a:ea typeface="+mn-ea"/>
                          <a:cs typeface="+mn-cs"/>
                        </a:rPr>
                        <a:t>Children will be working in different groups for Read Write Inc. </a:t>
                      </a:r>
                      <a:endParaRPr lang="en-GB" sz="8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6">
                  <a:txBody>
                    <a:bodyPr/>
                    <a:lstStyle/>
                    <a:p>
                      <a:pPr algn="l"/>
                      <a:r>
                        <a:rPr lang="en-US" sz="800" b="0" dirty="0"/>
                        <a:t>It is crucial for children to develop a life-long love of reading. Reading consists of two dimensions: language comprehension and word reading. Language comprehension (necessary for both reading and writing) starts from birth. It only develops when adults talk with children about the world around them and the books (stories and non-fiction) they read with them, and enjoy rhymes, poems and songs together. Skilled word reading, taught later, involves both the speedy working out of the pronunciation of unfamiliar printed words (decoding) and the speedy recognition of familiar printed words. Writing involves transcription (spelling and handwriting) and composition (articulating ideas and structuring them in speech, before writing)</a:t>
                      </a:r>
                      <a:endParaRPr lang="en-US" sz="8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24877487"/>
                  </a:ext>
                </a:extLst>
              </a:tr>
              <a:tr h="556306">
                <a:tc vMerge="1">
                  <a:txBody>
                    <a:bodyPr/>
                    <a:lstStyle/>
                    <a:p>
                      <a:pPr algn="ctr"/>
                      <a:r>
                        <a:rPr lang="en-US" sz="3600" b="0" dirty="0">
                          <a:latin typeface="Amatic SC" panose="00000500000000000000" pitchFamily="2" charset="-79"/>
                          <a:cs typeface="Amatic SC" panose="00000500000000000000" pitchFamily="2" charset="-79"/>
                        </a:rPr>
                        <a:t>Literacy</a:t>
                      </a:r>
                    </a:p>
                    <a:p>
                      <a:pPr algn="ctr"/>
                      <a:r>
                        <a:rPr lang="en-US" sz="2400" b="0" dirty="0">
                          <a:latin typeface="Amatic SC" panose="00000500000000000000" pitchFamily="2" charset="-79"/>
                          <a:cs typeface="Amatic SC" panose="00000500000000000000" pitchFamily="2" charset="-79"/>
                        </a:rPr>
                        <a:t>Comprehension </a:t>
                      </a:r>
                      <a:endParaRPr lang="en-GB" sz="24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800" dirty="0">
                          <a:solidFill>
                            <a:schemeClr val="tx1"/>
                          </a:solidFill>
                        </a:rPr>
                        <a:t>Joining in with rhymes and showing an interest in stories with repeated refrains.  Environment print. Having a favourite story/rhyme. </a:t>
                      </a:r>
                      <a:r>
                        <a:rPr lang="en-US" sz="800" dirty="0"/>
                        <a:t>Understand the five key concepts about print: - print has meaning - print can have different purposes - we read English text from left to right and from top to bottom - the names of the different parts of a book</a:t>
                      </a:r>
                      <a:endParaRPr lang="en-US" sz="800" dirty="0">
                        <a:solidFill>
                          <a:schemeClr val="tx1"/>
                        </a:solidFill>
                      </a:endParaRPr>
                    </a:p>
                    <a:p>
                      <a:pPr algn="ctr"/>
                      <a:r>
                        <a:rPr lang="en-US" sz="800" dirty="0">
                          <a:solidFill>
                            <a:schemeClr val="tx1"/>
                          </a:solidFill>
                        </a:rPr>
                        <a:t>Sequencing familiar stories through the use of pictures to tell the story. Recognising initial sounds. Name writing activities. </a:t>
                      </a:r>
                      <a:r>
                        <a:rPr lang="en-US" sz="800" dirty="0"/>
                        <a:t>Engage in extended conversations about stories, learning new vocabulary.</a:t>
                      </a: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lnSpc>
                          <a:spcPct val="107000"/>
                        </a:lnSpc>
                        <a:spcAft>
                          <a:spcPts val="0"/>
                        </a:spcAft>
                      </a:pPr>
                      <a:r>
                        <a:rPr lang="en-US" sz="800" dirty="0">
                          <a:solidFill>
                            <a:schemeClr val="tx1"/>
                          </a:solidFill>
                        </a:rPr>
                        <a:t>Retell stories related to events through acting/role play. Christmas letters/lists.  Retelling stories using images / apps. Story Maps to retell the story.  Retelling of stories.  Editing of story maps and orally retelling new stories. Non-Fiction Focus  Retelling of stories. </a:t>
                      </a:r>
                    </a:p>
                    <a:p>
                      <a:pPr algn="ctr">
                        <a:lnSpc>
                          <a:spcPct val="107000"/>
                        </a:lnSpc>
                        <a:spcAft>
                          <a:spcPts val="0"/>
                        </a:spcAft>
                      </a:pPr>
                      <a:r>
                        <a:rPr lang="en-US" sz="800" dirty="0">
                          <a:solidFill>
                            <a:schemeClr val="tx1"/>
                          </a:solidFill>
                          <a:effectLst/>
                          <a:latin typeface="+mn-lt"/>
                          <a:ea typeface="Calibri" panose="020F0502020204030204" pitchFamily="34" charset="0"/>
                          <a:cs typeface="Amatic SC" panose="00000500000000000000" pitchFamily="2" charset="-79"/>
                        </a:rPr>
                        <a:t>Sequence story – use vocabulary of beginning, middle and end. </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t>Blend sounds into words, so that they can read short words made up of known letter– sound correspondences.</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t>Enjoys an increasing range of books</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solidFill>
                            <a:schemeClr val="tx1"/>
                          </a:solidFill>
                          <a:effectLst/>
                          <a:latin typeface="+mn-lt"/>
                          <a:ea typeface="Calibri" panose="020F0502020204030204" pitchFamily="34" charset="0"/>
                          <a:cs typeface="Amatic SC" panose="00000500000000000000" pitchFamily="2" charset="-79"/>
                        </a:rPr>
                        <a:t>Stories from other cultures and traditions </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GB" sz="800" dirty="0">
                        <a:solidFill>
                          <a:schemeClr val="tx1"/>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lnSpc>
                          <a:spcPct val="107000"/>
                        </a:lnSpc>
                        <a:spcAft>
                          <a:spcPts val="800"/>
                        </a:spcAft>
                      </a:pPr>
                      <a:r>
                        <a:rPr lang="en-US" sz="800" dirty="0">
                          <a:solidFill>
                            <a:schemeClr val="tx1"/>
                          </a:solidFill>
                        </a:rPr>
                        <a:t>Making up stories.</a:t>
                      </a:r>
                      <a:r>
                        <a:rPr lang="en-US" sz="800" baseline="0" dirty="0">
                          <a:solidFill>
                            <a:schemeClr val="tx1"/>
                          </a:solidFill>
                        </a:rPr>
                        <a:t> </a:t>
                      </a:r>
                      <a:r>
                        <a:rPr lang="en-US" sz="800" dirty="0">
                          <a:solidFill>
                            <a:schemeClr val="tx1"/>
                          </a:solidFill>
                        </a:rPr>
                        <a:t> Encourage children to record stories through picture drawing/mark making.</a:t>
                      </a:r>
                      <a:r>
                        <a:rPr lang="en-US" sz="800" baseline="0" dirty="0">
                          <a:solidFill>
                            <a:schemeClr val="tx1"/>
                          </a:solidFill>
                        </a:rPr>
                        <a:t> </a:t>
                      </a:r>
                      <a:endParaRPr lang="en-US" sz="800" dirty="0">
                        <a:solidFill>
                          <a:schemeClr val="tx1"/>
                        </a:solidFill>
                      </a:endParaRPr>
                    </a:p>
                    <a:p>
                      <a:pPr algn="ctr">
                        <a:lnSpc>
                          <a:spcPct val="107000"/>
                        </a:lnSpc>
                        <a:spcAft>
                          <a:spcPts val="800"/>
                        </a:spcAft>
                      </a:pPr>
                      <a:r>
                        <a:rPr lang="en-US" sz="800" dirty="0"/>
                        <a:t>Read simple phrases and sentences made up of words with known letter–sound correspondences and, where necessary, a few exception words. Read a few common exception words matched to RWI. Make the books available for children to share at school and at home.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lnSpc>
                          <a:spcPct val="107000"/>
                        </a:lnSpc>
                        <a:spcAft>
                          <a:spcPts val="800"/>
                        </a:spcAft>
                      </a:pPr>
                      <a:r>
                        <a:rPr lang="en-US" sz="800" dirty="0">
                          <a:solidFill>
                            <a:schemeClr val="tx1"/>
                          </a:solidFill>
                        </a:rPr>
                        <a:t>Information leaflets about animals in the garden/plants and growing.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800" dirty="0"/>
                        <a:t>Re-read books to build up their confidence in word reading, their fluency and their understanding and enjoyment. World Book Day </a:t>
                      </a:r>
                    </a:p>
                    <a:p>
                      <a:pPr algn="ctr">
                        <a:lnSpc>
                          <a:spcPct val="107000"/>
                        </a:lnSpc>
                        <a:spcAft>
                          <a:spcPts val="800"/>
                        </a:spcAft>
                      </a:pPr>
                      <a:r>
                        <a:rPr lang="en-US" sz="800" dirty="0">
                          <a:solidFill>
                            <a:schemeClr val="tx1"/>
                          </a:solidFill>
                        </a:rPr>
                        <a:t>Timeline of how plants grow. </a:t>
                      </a:r>
                    </a:p>
                    <a:p>
                      <a:pPr algn="ctr">
                        <a:lnSpc>
                          <a:spcPct val="107000"/>
                        </a:lnSpc>
                        <a:spcAft>
                          <a:spcPts val="800"/>
                        </a:spcAft>
                      </a:pPr>
                      <a:r>
                        <a:rPr lang="en-US" sz="800" dirty="0"/>
                        <a:t>Uses vocabulary and forms of speech that are increasingly influenced by their experiences of books.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800" dirty="0"/>
                        <a:t>They develop their own narratives and explanations by connecting ideas or events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lnSpc>
                          <a:spcPct val="107000"/>
                        </a:lnSpc>
                        <a:spcAft>
                          <a:spcPts val="800"/>
                        </a:spcAft>
                      </a:pPr>
                      <a:r>
                        <a:rPr lang="en-US" sz="800" dirty="0"/>
                        <a:t>Retell a story with actions and / or picture prompts as part of a group - Use story language when acting out a narrative. Rhyming words.</a:t>
                      </a:r>
                      <a:r>
                        <a:rPr lang="en-US" sz="800" dirty="0">
                          <a:solidFill>
                            <a:schemeClr val="tx1"/>
                          </a:solidFill>
                          <a:effectLst/>
                          <a:latin typeface="+mn-lt"/>
                          <a:ea typeface="Calibri" panose="020F0502020204030204" pitchFamily="34" charset="0"/>
                          <a:cs typeface="Amatic SC" panose="00000500000000000000" pitchFamily="2" charset="-79"/>
                        </a:rPr>
                        <a:t> </a:t>
                      </a:r>
                    </a:p>
                    <a:p>
                      <a:pPr algn="ctr">
                        <a:lnSpc>
                          <a:spcPct val="107000"/>
                        </a:lnSpc>
                        <a:spcAft>
                          <a:spcPts val="800"/>
                        </a:spcAft>
                      </a:pPr>
                      <a:r>
                        <a:rPr lang="en-US" sz="800" dirty="0"/>
                        <a:t>Can explain the main events of a story - Can draw pictures of characters/ event / setting in a story. May include labels, sentences or captions.</a:t>
                      </a:r>
                      <a:endParaRPr lang="en-US" sz="800" dirty="0">
                        <a:solidFill>
                          <a:schemeClr val="tx1"/>
                        </a:solidFill>
                        <a:effectLst/>
                        <a:latin typeface="+mn-lt"/>
                        <a:ea typeface="Calibri" panose="020F0502020204030204" pitchFamily="34" charset="0"/>
                        <a:cs typeface="Amatic SC" panose="00000500000000000000" pitchFamily="2" charset="-79"/>
                      </a:endParaRPr>
                    </a:p>
                    <a:p>
                      <a:pPr algn="ctr">
                        <a:lnSpc>
                          <a:spcPct val="107000"/>
                        </a:lnSpc>
                        <a:spcAft>
                          <a:spcPts val="0"/>
                        </a:spcAft>
                      </a:pPr>
                      <a:r>
                        <a:rPr lang="en-US" sz="800" dirty="0">
                          <a:solidFill>
                            <a:schemeClr val="tx1"/>
                          </a:solidFill>
                          <a:effectLst/>
                          <a:latin typeface="+mn-lt"/>
                          <a:ea typeface="Calibri" panose="020F0502020204030204" pitchFamily="34" charset="0"/>
                          <a:cs typeface="Amatic SC" panose="00000500000000000000" pitchFamily="2" charset="-79"/>
                        </a:rPr>
                        <a:t>Role play area – book characters </a:t>
                      </a:r>
                    </a:p>
                    <a:p>
                      <a:pPr algn="ctr">
                        <a:lnSpc>
                          <a:spcPct val="107000"/>
                        </a:lnSpc>
                        <a:spcAft>
                          <a:spcPts val="0"/>
                        </a:spcAft>
                      </a:pPr>
                      <a:endParaRPr lang="en-GB" sz="800" dirty="0">
                        <a:solidFill>
                          <a:schemeClr val="tx1"/>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lnSpc>
                          <a:spcPct val="107000"/>
                        </a:lnSpc>
                        <a:spcAft>
                          <a:spcPts val="800"/>
                        </a:spcAft>
                      </a:pPr>
                      <a:r>
                        <a:rPr lang="en-US" sz="800" dirty="0"/>
                        <a:t>Can draw pictures of characters/ event / setting in a story</a:t>
                      </a:r>
                      <a:endParaRPr lang="en-US" sz="800" dirty="0">
                        <a:solidFill>
                          <a:schemeClr val="tx1"/>
                        </a:solidFill>
                        <a:effectLst/>
                        <a:latin typeface="+mn-lt"/>
                        <a:ea typeface="Calibri" panose="020F0502020204030204" pitchFamily="34" charset="0"/>
                        <a:cs typeface="Amatic SC" panose="00000500000000000000" pitchFamily="2" charset="-79"/>
                      </a:endParaRPr>
                    </a:p>
                    <a:p>
                      <a:pPr algn="ctr">
                        <a:lnSpc>
                          <a:spcPct val="107000"/>
                        </a:lnSpc>
                        <a:spcAft>
                          <a:spcPts val="800"/>
                        </a:spcAft>
                      </a:pPr>
                      <a:r>
                        <a:rPr lang="en-US" sz="800" dirty="0"/>
                        <a:t>Listen to stories, accurately anticipating key events &amp; respond to what they hear with relevant comments, questions and reactions. </a:t>
                      </a:r>
                    </a:p>
                    <a:p>
                      <a:pPr algn="ctr">
                        <a:lnSpc>
                          <a:spcPct val="107000"/>
                        </a:lnSpc>
                        <a:spcAft>
                          <a:spcPts val="800"/>
                        </a:spcAft>
                      </a:pPr>
                      <a:r>
                        <a:rPr lang="en-US" sz="800" dirty="0"/>
                        <a:t>Make predictions</a:t>
                      </a:r>
                    </a:p>
                    <a:p>
                      <a:pPr algn="ctr">
                        <a:lnSpc>
                          <a:spcPct val="107000"/>
                        </a:lnSpc>
                        <a:spcAft>
                          <a:spcPts val="800"/>
                        </a:spcAft>
                      </a:pPr>
                      <a:r>
                        <a:rPr lang="en-US" sz="800" dirty="0"/>
                        <a:t>Beginning to understand that a non-fiction is a non-story- it gives information instead. Fiction means story. - Can point to front cover, back cover, spine, blurb, illustration, illustrator, author and title.</a:t>
                      </a:r>
                    </a:p>
                    <a:p>
                      <a:pPr algn="ctr">
                        <a:lnSpc>
                          <a:spcPct val="107000"/>
                        </a:lnSpc>
                        <a:spcAft>
                          <a:spcPts val="800"/>
                        </a:spcAft>
                      </a:pPr>
                      <a:r>
                        <a:rPr lang="en-US" sz="800" dirty="0">
                          <a:solidFill>
                            <a:schemeClr val="tx1"/>
                          </a:solidFill>
                          <a:effectLst/>
                          <a:latin typeface="+mn-lt"/>
                          <a:ea typeface="Calibri" panose="020F0502020204030204" pitchFamily="34" charset="0"/>
                          <a:cs typeface="Amatic SC" panose="00000500000000000000" pitchFamily="2" charset="-79"/>
                        </a:rPr>
                        <a:t>Sort books into categories. </a:t>
                      </a:r>
                      <a:endParaRPr lang="en-GB" sz="800" dirty="0">
                        <a:solidFill>
                          <a:schemeClr val="tx1"/>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r h="1757263">
                <a:tc vMerge="1">
                  <a:txBody>
                    <a:bodyPr/>
                    <a:lstStyle/>
                    <a:p>
                      <a:pPr algn="ctr"/>
                      <a:r>
                        <a:rPr lang="en-US" sz="3600" b="0" dirty="0">
                          <a:latin typeface="Amatic SC" panose="00000500000000000000" pitchFamily="2" charset="-79"/>
                          <a:cs typeface="Amatic SC" panose="00000500000000000000" pitchFamily="2" charset="-79"/>
                        </a:rPr>
                        <a:t>Word Reading </a:t>
                      </a:r>
                      <a:endParaRPr lang="en-GB" sz="36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800" b="1" kern="1200" dirty="0">
                          <a:solidFill>
                            <a:schemeClr val="tx1"/>
                          </a:solidFill>
                          <a:effectLst/>
                          <a:latin typeface="+mn-lt"/>
                          <a:ea typeface="+mn-ea"/>
                          <a:cs typeface="Amatic SC" panose="00000500000000000000" pitchFamily="2" charset="-79"/>
                        </a:rPr>
                        <a:t>Phonic Sounds: </a:t>
                      </a:r>
                      <a:r>
                        <a:rPr lang="en-GB" sz="800" kern="1200" dirty="0">
                          <a:solidFill>
                            <a:schemeClr val="tx1"/>
                          </a:solidFill>
                          <a:effectLst/>
                          <a:latin typeface="+mn-lt"/>
                          <a:ea typeface="+mn-ea"/>
                          <a:cs typeface="Amatic SC" panose="00000500000000000000" pitchFamily="2" charset="-79"/>
                        </a:rPr>
                        <a:t>RWI </a:t>
                      </a:r>
                    </a:p>
                    <a:p>
                      <a:pPr marL="0" marR="0" indent="0" algn="ctr" defTabSz="914400" rtl="0" eaLnBrk="1" fontAlgn="auto" latinLnBrk="0" hangingPunct="1">
                        <a:lnSpc>
                          <a:spcPct val="100000"/>
                        </a:lnSpc>
                        <a:spcBef>
                          <a:spcPts val="0"/>
                        </a:spcBef>
                        <a:spcAft>
                          <a:spcPts val="0"/>
                        </a:spcAft>
                        <a:buClrTx/>
                        <a:buSzTx/>
                        <a:buFontTx/>
                        <a:buNone/>
                        <a:tabLst/>
                        <a:defRPr/>
                      </a:pPr>
                      <a:r>
                        <a:rPr lang="en-GB" sz="800" dirty="0">
                          <a:solidFill>
                            <a:schemeClr val="tx1"/>
                          </a:solidFill>
                          <a:effectLst/>
                          <a:latin typeface="+mn-lt"/>
                          <a:ea typeface="Calibri" panose="020F0502020204030204" pitchFamily="34" charset="0"/>
                          <a:cs typeface="Amatic SC" panose="00000500000000000000" pitchFamily="2" charset="-79"/>
                        </a:rPr>
                        <a:t>Differentiated groups</a:t>
                      </a:r>
                      <a:endParaRPr lang="en-GB" sz="800" kern="1200" dirty="0">
                        <a:solidFill>
                          <a:schemeClr val="tx1"/>
                        </a:solidFill>
                        <a:effectLst/>
                        <a:latin typeface="+mn-lt"/>
                        <a:ea typeface="+mn-ea"/>
                        <a:cs typeface="Amatic SC" panose="00000500000000000000" pitchFamily="2" charset="-79"/>
                      </a:endParaRPr>
                    </a:p>
                    <a:p>
                      <a:pPr algn="ctr"/>
                      <a:r>
                        <a:rPr lang="en-GB" sz="800" b="1" kern="1200" dirty="0">
                          <a:solidFill>
                            <a:schemeClr val="tx1"/>
                          </a:solidFill>
                          <a:effectLst/>
                          <a:latin typeface="+mn-lt"/>
                          <a:ea typeface="+mn-ea"/>
                          <a:cs typeface="Amatic SC" panose="00000500000000000000" pitchFamily="2" charset="-79"/>
                        </a:rPr>
                        <a:t>Reading: </a:t>
                      </a:r>
                      <a:r>
                        <a:rPr lang="en-GB" sz="800" kern="1200" dirty="0">
                          <a:solidFill>
                            <a:schemeClr val="tx1"/>
                          </a:solidFill>
                          <a:effectLst/>
                          <a:latin typeface="+mn-lt"/>
                          <a:ea typeface="+mn-ea"/>
                          <a:cs typeface="Amatic SC" panose="00000500000000000000" pitchFamily="2" charset="-79"/>
                        </a:rPr>
                        <a:t>Initial sounds, oral blending, CVC sounds, reciting know stories, listening to stories with attention and recall.</a:t>
                      </a:r>
                    </a:p>
                    <a:p>
                      <a:pPr algn="ctr"/>
                      <a:r>
                        <a:rPr lang="en-US" sz="800" dirty="0">
                          <a:solidFill>
                            <a:schemeClr val="tx1"/>
                          </a:solidFill>
                        </a:rPr>
                        <a:t>Help children to read the sounds speedily. This will make sound-blending easier</a:t>
                      </a:r>
                    </a:p>
                    <a:p>
                      <a:pPr algn="ctr"/>
                      <a:r>
                        <a:rPr lang="en-US" sz="800" dirty="0"/>
                        <a:t>Listen to children read aloud, ensuring books are consistent with their developing phonic knowledge</a:t>
                      </a:r>
                      <a:endParaRPr lang="en-GB" sz="800" kern="1200" dirty="0">
                        <a:solidFill>
                          <a:schemeClr val="tx1"/>
                        </a:solidFill>
                        <a:effectLst/>
                        <a:latin typeface="+mn-lt"/>
                        <a:ea typeface="+mn-ea"/>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lnSpc>
                          <a:spcPct val="107000"/>
                        </a:lnSpc>
                        <a:spcAft>
                          <a:spcPts val="0"/>
                        </a:spcAft>
                      </a:pPr>
                      <a:r>
                        <a:rPr lang="en-GB" sz="800" b="1" dirty="0">
                          <a:solidFill>
                            <a:schemeClr val="tx1"/>
                          </a:solidFill>
                          <a:effectLst/>
                          <a:latin typeface="+mn-lt"/>
                          <a:ea typeface="Calibri" panose="020F0502020204030204" pitchFamily="34" charset="0"/>
                          <a:cs typeface="Amatic SC" panose="00000500000000000000" pitchFamily="2" charset="-79"/>
                        </a:rPr>
                        <a:t>Phonic Sounds: </a:t>
                      </a:r>
                      <a:r>
                        <a:rPr lang="en-GB" sz="800" dirty="0">
                          <a:solidFill>
                            <a:schemeClr val="tx1"/>
                          </a:solidFill>
                          <a:effectLst/>
                          <a:latin typeface="+mn-lt"/>
                          <a:ea typeface="Calibri" panose="020F0502020204030204" pitchFamily="34" charset="0"/>
                          <a:cs typeface="Amatic SC" panose="00000500000000000000" pitchFamily="2" charset="-79"/>
                        </a:rPr>
                        <a:t>RWI </a:t>
                      </a:r>
                    </a:p>
                    <a:p>
                      <a:pPr algn="ctr">
                        <a:lnSpc>
                          <a:spcPct val="107000"/>
                        </a:lnSpc>
                        <a:spcAft>
                          <a:spcPts val="0"/>
                        </a:spcAft>
                      </a:pPr>
                      <a:r>
                        <a:rPr lang="en-GB" sz="800" dirty="0">
                          <a:solidFill>
                            <a:schemeClr val="tx1"/>
                          </a:solidFill>
                          <a:effectLst/>
                          <a:latin typeface="+mn-lt"/>
                          <a:ea typeface="Calibri" panose="020F0502020204030204" pitchFamily="34" charset="0"/>
                          <a:cs typeface="Amatic SC" panose="00000500000000000000" pitchFamily="2" charset="-79"/>
                        </a:rPr>
                        <a:t>Differentiated groups/Ditties</a:t>
                      </a:r>
                    </a:p>
                    <a:p>
                      <a:pPr algn="ctr">
                        <a:lnSpc>
                          <a:spcPct val="107000"/>
                        </a:lnSpc>
                        <a:spcAft>
                          <a:spcPts val="800"/>
                        </a:spcAft>
                      </a:pPr>
                      <a:r>
                        <a:rPr lang="en-GB" sz="800" b="1" dirty="0">
                          <a:solidFill>
                            <a:schemeClr val="tx1"/>
                          </a:solidFill>
                          <a:effectLst/>
                          <a:latin typeface="+mn-lt"/>
                          <a:ea typeface="Calibri" panose="020F0502020204030204" pitchFamily="34" charset="0"/>
                          <a:cs typeface="Amatic SC" panose="00000500000000000000" pitchFamily="2" charset="-79"/>
                        </a:rPr>
                        <a:t>Reading: </a:t>
                      </a:r>
                      <a:r>
                        <a:rPr lang="en-GB" sz="800" dirty="0">
                          <a:solidFill>
                            <a:schemeClr val="tx1"/>
                          </a:solidFill>
                          <a:effectLst/>
                          <a:latin typeface="+mn-lt"/>
                          <a:ea typeface="Calibri" panose="020F0502020204030204" pitchFamily="34" charset="0"/>
                          <a:cs typeface="Amatic SC" panose="00000500000000000000" pitchFamily="2" charset="-79"/>
                        </a:rPr>
                        <a:t>Blending CVC sounds, rhyming, alliteration, knows that print is read from left to right. Spotting diagraphs in words. </a:t>
                      </a:r>
                    </a:p>
                    <a:p>
                      <a:pPr algn="ctr">
                        <a:lnSpc>
                          <a:spcPct val="107000"/>
                        </a:lnSpc>
                        <a:spcAft>
                          <a:spcPts val="800"/>
                        </a:spcAft>
                      </a:pPr>
                      <a:r>
                        <a:rPr lang="en-US" sz="800" baseline="0" dirty="0"/>
                        <a:t>Introduce common exception words. </a:t>
                      </a:r>
                    </a:p>
                    <a:p>
                      <a:pPr algn="ctr">
                        <a:lnSpc>
                          <a:spcPct val="107000"/>
                        </a:lnSpc>
                        <a:spcAft>
                          <a:spcPts val="800"/>
                        </a:spcAft>
                      </a:pPr>
                      <a:r>
                        <a:rPr lang="en-US" sz="800" dirty="0"/>
                        <a:t>Help children to become familiar with letter groups, such as ‘</a:t>
                      </a:r>
                      <a:r>
                        <a:rPr lang="en-US" sz="800" dirty="0" err="1"/>
                        <a:t>th</a:t>
                      </a:r>
                      <a:r>
                        <a:rPr lang="en-US" sz="800" dirty="0"/>
                        <a:t>’, ‘</a:t>
                      </a:r>
                      <a:r>
                        <a:rPr lang="en-US" sz="800" dirty="0" err="1"/>
                        <a:t>sh</a:t>
                      </a:r>
                      <a:r>
                        <a:rPr lang="en-US" sz="800" dirty="0"/>
                        <a:t>’, ‘</a:t>
                      </a:r>
                      <a:r>
                        <a:rPr lang="en-US" sz="800" dirty="0" err="1"/>
                        <a:t>ch</a:t>
                      </a:r>
                      <a:r>
                        <a:rPr lang="en-US" sz="800" dirty="0"/>
                        <a:t>’ ‘</a:t>
                      </a:r>
                      <a:r>
                        <a:rPr lang="en-US" sz="800" dirty="0" err="1"/>
                        <a:t>qu</a:t>
                      </a:r>
                      <a:r>
                        <a:rPr lang="en-US" sz="800" dirty="0"/>
                        <a:t>’, ‘ng’, ‘</a:t>
                      </a:r>
                      <a:r>
                        <a:rPr lang="en-US" sz="800" dirty="0" err="1"/>
                        <a:t>nk</a:t>
                      </a:r>
                      <a:r>
                        <a:rPr lang="en-US" sz="800" dirty="0"/>
                        <a:t>’.. Provide opportunities for children to read words containing familiar letter groups: ‘</a:t>
                      </a:r>
                      <a:endParaRPr lang="en-GB" sz="800" dirty="0">
                        <a:solidFill>
                          <a:schemeClr val="tx1"/>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lnSpc>
                          <a:spcPct val="107000"/>
                        </a:lnSpc>
                        <a:spcAft>
                          <a:spcPts val="0"/>
                        </a:spcAft>
                      </a:pPr>
                      <a:r>
                        <a:rPr lang="en-GB" sz="800" b="1" dirty="0">
                          <a:solidFill>
                            <a:schemeClr val="tx1"/>
                          </a:solidFill>
                          <a:effectLst/>
                          <a:latin typeface="+mn-lt"/>
                          <a:ea typeface="Calibri" panose="020F0502020204030204" pitchFamily="34" charset="0"/>
                          <a:cs typeface="Amatic SC" panose="00000500000000000000" pitchFamily="2" charset="-79"/>
                        </a:rPr>
                        <a:t>Phonic Sounds: </a:t>
                      </a:r>
                      <a:r>
                        <a:rPr lang="en-GB" sz="800" dirty="0">
                          <a:solidFill>
                            <a:schemeClr val="tx1"/>
                          </a:solidFill>
                          <a:effectLst/>
                          <a:latin typeface="+mn-lt"/>
                          <a:ea typeface="Calibri" panose="020F0502020204030204" pitchFamily="34" charset="0"/>
                          <a:cs typeface="Amatic SC" panose="00000500000000000000" pitchFamily="2" charset="-79"/>
                        </a:rPr>
                        <a:t>RWI </a:t>
                      </a:r>
                    </a:p>
                    <a:p>
                      <a:pPr algn="ctr">
                        <a:lnSpc>
                          <a:spcPct val="107000"/>
                        </a:lnSpc>
                        <a:spcAft>
                          <a:spcPts val="0"/>
                        </a:spcAft>
                      </a:pPr>
                      <a:r>
                        <a:rPr lang="en-GB" sz="800" dirty="0">
                          <a:solidFill>
                            <a:schemeClr val="tx1"/>
                          </a:solidFill>
                          <a:effectLst/>
                          <a:latin typeface="+mn-lt"/>
                          <a:ea typeface="Calibri" panose="020F0502020204030204" pitchFamily="34" charset="0"/>
                          <a:cs typeface="Amatic SC" panose="00000500000000000000" pitchFamily="2" charset="-79"/>
                        </a:rPr>
                        <a:t>Differentiated groups / Ditties </a:t>
                      </a:r>
                    </a:p>
                    <a:p>
                      <a:pPr algn="ctr">
                        <a:lnSpc>
                          <a:spcPct val="107000"/>
                        </a:lnSpc>
                        <a:spcAft>
                          <a:spcPts val="800"/>
                        </a:spcAft>
                      </a:pPr>
                      <a:r>
                        <a:rPr lang="en-GB" sz="800" b="1" dirty="0">
                          <a:solidFill>
                            <a:schemeClr val="tx1"/>
                          </a:solidFill>
                          <a:effectLst/>
                          <a:latin typeface="+mn-lt"/>
                          <a:ea typeface="Calibri" panose="020F0502020204030204" pitchFamily="34" charset="0"/>
                          <a:cs typeface="Amatic SC" panose="00000500000000000000" pitchFamily="2" charset="-79"/>
                        </a:rPr>
                        <a:t>Reading: </a:t>
                      </a:r>
                      <a:r>
                        <a:rPr lang="en-GB" sz="800" dirty="0">
                          <a:solidFill>
                            <a:schemeClr val="tx1"/>
                          </a:solidFill>
                          <a:effectLst/>
                          <a:latin typeface="+mn-lt"/>
                          <a:ea typeface="Calibri" panose="020F0502020204030204" pitchFamily="34" charset="0"/>
                          <a:cs typeface="Amatic SC" panose="00000500000000000000" pitchFamily="2" charset="-79"/>
                        </a:rPr>
                        <a:t>Rhyming strings, common theme in traditional tales, identifying characters and settings.</a:t>
                      </a:r>
                    </a:p>
                    <a:p>
                      <a:pPr marL="0" marR="0" indent="0" algn="ctr" defTabSz="914400" rtl="0" eaLnBrk="1" fontAlgn="auto" latinLnBrk="0" hangingPunct="1">
                        <a:lnSpc>
                          <a:spcPct val="107000"/>
                        </a:lnSpc>
                        <a:spcBef>
                          <a:spcPts val="0"/>
                        </a:spcBef>
                        <a:spcAft>
                          <a:spcPts val="800"/>
                        </a:spcAft>
                        <a:buClrTx/>
                        <a:buSzTx/>
                        <a:buFontTx/>
                        <a:buNone/>
                        <a:tabLst/>
                        <a:defRPr/>
                      </a:pPr>
                      <a:r>
                        <a:rPr lang="en-US" sz="800" dirty="0"/>
                        <a:t>Help children to become familiar with letter groups, such as ‘</a:t>
                      </a:r>
                      <a:r>
                        <a:rPr lang="en-US" sz="800" dirty="0" err="1"/>
                        <a:t>th</a:t>
                      </a:r>
                      <a:r>
                        <a:rPr lang="en-US" sz="800" dirty="0"/>
                        <a:t>’, ‘</a:t>
                      </a:r>
                      <a:r>
                        <a:rPr lang="en-US" sz="800" dirty="0" err="1"/>
                        <a:t>sh</a:t>
                      </a:r>
                      <a:r>
                        <a:rPr lang="en-US" sz="800" dirty="0"/>
                        <a:t>’, ‘</a:t>
                      </a:r>
                      <a:r>
                        <a:rPr lang="en-US" sz="800" dirty="0" err="1"/>
                        <a:t>ch</a:t>
                      </a:r>
                      <a:r>
                        <a:rPr lang="en-US" sz="800" dirty="0"/>
                        <a:t>’ ‘</a:t>
                      </a:r>
                      <a:r>
                        <a:rPr lang="en-US" sz="800" dirty="0" err="1"/>
                        <a:t>qu</a:t>
                      </a:r>
                      <a:r>
                        <a:rPr lang="en-US" sz="800" dirty="0"/>
                        <a:t>’, ‘ng’, ‘</a:t>
                      </a:r>
                      <a:r>
                        <a:rPr lang="en-US" sz="800" dirty="0" err="1"/>
                        <a:t>nk</a:t>
                      </a:r>
                      <a:r>
                        <a:rPr lang="en-US" sz="800" dirty="0"/>
                        <a:t>’.. Provide opportunities for children to read words containing familiar letter groups: ‘</a:t>
                      </a:r>
                      <a:endParaRPr lang="en-GB" sz="800" dirty="0">
                        <a:solidFill>
                          <a:schemeClr val="tx1"/>
                        </a:solidFill>
                        <a:effectLst/>
                        <a:latin typeface="+mn-lt"/>
                        <a:ea typeface="Calibri" panose="020F0502020204030204" pitchFamily="34" charset="0"/>
                        <a:cs typeface="Amatic SC" panose="00000500000000000000" pitchFamily="2" charset="-79"/>
                      </a:endParaRPr>
                    </a:p>
                    <a:p>
                      <a:pPr algn="ctr">
                        <a:lnSpc>
                          <a:spcPct val="107000"/>
                        </a:lnSpc>
                        <a:spcAft>
                          <a:spcPts val="800"/>
                        </a:spcAft>
                      </a:pPr>
                      <a:r>
                        <a:rPr lang="en-GB" sz="800" dirty="0">
                          <a:solidFill>
                            <a:schemeClr val="tx1"/>
                          </a:solidFill>
                          <a:effectLst/>
                          <a:latin typeface="+mn-lt"/>
                          <a:ea typeface="Calibri" panose="020F0502020204030204" pitchFamily="34" charset="0"/>
                          <a:cs typeface="Amatic SC" panose="00000500000000000000" pitchFamily="2" charset="-79"/>
                        </a:rPr>
                        <a:t>Introduce Set 2 Sounds.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lnSpc>
                          <a:spcPct val="107000"/>
                        </a:lnSpc>
                        <a:spcAft>
                          <a:spcPts val="0"/>
                        </a:spcAft>
                      </a:pPr>
                      <a:r>
                        <a:rPr lang="en-GB" sz="800" b="1" dirty="0">
                          <a:solidFill>
                            <a:schemeClr val="tx1"/>
                          </a:solidFill>
                          <a:effectLst/>
                          <a:latin typeface="+mn-lt"/>
                          <a:ea typeface="Calibri" panose="020F0502020204030204" pitchFamily="34" charset="0"/>
                          <a:cs typeface="Amatic SC" panose="00000500000000000000" pitchFamily="2" charset="-79"/>
                        </a:rPr>
                        <a:t>Phonic Sounds: </a:t>
                      </a:r>
                      <a:r>
                        <a:rPr lang="en-GB" sz="800" dirty="0">
                          <a:solidFill>
                            <a:schemeClr val="tx1"/>
                          </a:solidFill>
                          <a:effectLst/>
                          <a:latin typeface="+mn-lt"/>
                          <a:ea typeface="Calibri" panose="020F0502020204030204" pitchFamily="34" charset="0"/>
                          <a:cs typeface="Amatic SC" panose="00000500000000000000" pitchFamily="2" charset="-79"/>
                        </a:rPr>
                        <a:t>RWI </a:t>
                      </a:r>
                    </a:p>
                    <a:p>
                      <a:pPr algn="ctr">
                        <a:lnSpc>
                          <a:spcPct val="107000"/>
                        </a:lnSpc>
                        <a:spcAft>
                          <a:spcPts val="0"/>
                        </a:spcAft>
                      </a:pPr>
                      <a:r>
                        <a:rPr lang="en-GB" sz="800" dirty="0">
                          <a:solidFill>
                            <a:schemeClr val="tx1"/>
                          </a:solidFill>
                          <a:effectLst/>
                          <a:latin typeface="+mn-lt"/>
                          <a:ea typeface="Calibri" panose="020F0502020204030204" pitchFamily="34" charset="0"/>
                          <a:cs typeface="Amatic SC" panose="00000500000000000000" pitchFamily="2" charset="-79"/>
                        </a:rPr>
                        <a:t>Differentiated groups </a:t>
                      </a:r>
                    </a:p>
                    <a:p>
                      <a:pPr algn="ctr">
                        <a:lnSpc>
                          <a:spcPct val="107000"/>
                        </a:lnSpc>
                        <a:spcAft>
                          <a:spcPts val="800"/>
                        </a:spcAft>
                      </a:pPr>
                      <a:r>
                        <a:rPr lang="en-GB" sz="800" b="1" dirty="0">
                          <a:solidFill>
                            <a:schemeClr val="tx1"/>
                          </a:solidFill>
                          <a:effectLst/>
                          <a:latin typeface="+mn-lt"/>
                          <a:ea typeface="Calibri" panose="020F0502020204030204" pitchFamily="34" charset="0"/>
                          <a:cs typeface="Amatic SC" panose="00000500000000000000" pitchFamily="2" charset="-79"/>
                        </a:rPr>
                        <a:t>Reading: </a:t>
                      </a:r>
                      <a:r>
                        <a:rPr lang="en-GB" sz="800" dirty="0">
                          <a:solidFill>
                            <a:schemeClr val="tx1"/>
                          </a:solidFill>
                          <a:effectLst/>
                          <a:latin typeface="+mn-lt"/>
                          <a:ea typeface="Calibri" panose="020F0502020204030204" pitchFamily="34" charset="0"/>
                          <a:cs typeface="Amatic SC" panose="00000500000000000000" pitchFamily="2" charset="-79"/>
                        </a:rPr>
                        <a:t>Story structure-beginning, middle, end. Innovating and retelling stories to an audience, non-fiction books.</a:t>
                      </a:r>
                    </a:p>
                    <a:p>
                      <a:pPr algn="ctr">
                        <a:lnSpc>
                          <a:spcPct val="107000"/>
                        </a:lnSpc>
                        <a:spcAft>
                          <a:spcPts val="800"/>
                        </a:spcAft>
                      </a:pPr>
                      <a:r>
                        <a:rPr lang="en-US" sz="800" dirty="0"/>
                        <a:t>Listen to children read some longer words made up of letter-sound correspondences they know: ‘rabbit’, ‘himself’, ‘jumping’. </a:t>
                      </a:r>
                      <a:endParaRPr lang="en-GB" sz="800" dirty="0">
                        <a:solidFill>
                          <a:schemeClr val="tx1"/>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lnSpc>
                          <a:spcPct val="107000"/>
                        </a:lnSpc>
                        <a:spcAft>
                          <a:spcPts val="0"/>
                        </a:spcAft>
                      </a:pPr>
                      <a:r>
                        <a:rPr lang="en-GB" sz="800" b="1" dirty="0">
                          <a:solidFill>
                            <a:schemeClr val="tx1"/>
                          </a:solidFill>
                          <a:effectLst/>
                          <a:latin typeface="+mn-lt"/>
                          <a:ea typeface="Calibri" panose="020F0502020204030204" pitchFamily="34" charset="0"/>
                          <a:cs typeface="Amatic SC" panose="00000500000000000000" pitchFamily="2" charset="-79"/>
                        </a:rPr>
                        <a:t>Phonic Sounds: </a:t>
                      </a:r>
                      <a:r>
                        <a:rPr lang="en-GB" sz="800" dirty="0">
                          <a:solidFill>
                            <a:schemeClr val="tx1"/>
                          </a:solidFill>
                          <a:effectLst/>
                          <a:latin typeface="+mn-lt"/>
                          <a:ea typeface="Calibri" panose="020F0502020204030204" pitchFamily="34" charset="0"/>
                          <a:cs typeface="Amatic SC" panose="00000500000000000000" pitchFamily="2" charset="-79"/>
                        </a:rPr>
                        <a:t>RWI </a:t>
                      </a:r>
                    </a:p>
                    <a:p>
                      <a:pPr algn="ctr">
                        <a:lnSpc>
                          <a:spcPct val="107000"/>
                        </a:lnSpc>
                        <a:spcAft>
                          <a:spcPts val="0"/>
                        </a:spcAft>
                      </a:pPr>
                      <a:r>
                        <a:rPr lang="en-GB" sz="800" dirty="0">
                          <a:solidFill>
                            <a:schemeClr val="tx1"/>
                          </a:solidFill>
                          <a:effectLst/>
                          <a:latin typeface="+mn-lt"/>
                          <a:ea typeface="Calibri" panose="020F0502020204030204" pitchFamily="34" charset="0"/>
                          <a:cs typeface="Amatic SC" panose="00000500000000000000" pitchFamily="2" charset="-79"/>
                        </a:rPr>
                        <a:t>Differentiated groups: </a:t>
                      </a:r>
                    </a:p>
                    <a:p>
                      <a:pPr algn="ctr">
                        <a:lnSpc>
                          <a:spcPct val="107000"/>
                        </a:lnSpc>
                        <a:spcAft>
                          <a:spcPts val="800"/>
                        </a:spcAft>
                      </a:pPr>
                      <a:r>
                        <a:rPr lang="en-GB" sz="800" b="1" dirty="0">
                          <a:solidFill>
                            <a:schemeClr val="tx1"/>
                          </a:solidFill>
                          <a:effectLst/>
                          <a:latin typeface="+mn-lt"/>
                          <a:ea typeface="Calibri" panose="020F0502020204030204" pitchFamily="34" charset="0"/>
                          <a:cs typeface="Amatic SC" panose="00000500000000000000" pitchFamily="2" charset="-79"/>
                        </a:rPr>
                        <a:t>Reading: </a:t>
                      </a:r>
                      <a:r>
                        <a:rPr lang="en-GB" sz="800" dirty="0">
                          <a:solidFill>
                            <a:schemeClr val="tx1"/>
                          </a:solidFill>
                          <a:effectLst/>
                          <a:latin typeface="+mn-lt"/>
                          <a:ea typeface="Calibri" panose="020F0502020204030204" pitchFamily="34" charset="0"/>
                          <a:cs typeface="Amatic SC" panose="00000500000000000000" pitchFamily="2" charset="-79"/>
                        </a:rPr>
                        <a:t>Non-fiction texts, Internal blending, Naming letters of the alphabet. Distinguishing capital letters and lower case letters.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lnSpc>
                          <a:spcPct val="107000"/>
                        </a:lnSpc>
                        <a:spcAft>
                          <a:spcPts val="0"/>
                        </a:spcAft>
                      </a:pPr>
                      <a:r>
                        <a:rPr lang="en-GB" sz="800" b="1" dirty="0">
                          <a:solidFill>
                            <a:schemeClr val="tx1"/>
                          </a:solidFill>
                          <a:effectLst/>
                          <a:latin typeface="+mn-lt"/>
                          <a:ea typeface="Calibri" panose="020F0502020204030204" pitchFamily="34" charset="0"/>
                          <a:cs typeface="Amatic SC" panose="00000500000000000000" pitchFamily="2" charset="-79"/>
                        </a:rPr>
                        <a:t>Phonic Sounds: </a:t>
                      </a:r>
                      <a:r>
                        <a:rPr lang="en-GB" sz="800" dirty="0">
                          <a:solidFill>
                            <a:schemeClr val="tx1"/>
                          </a:solidFill>
                          <a:effectLst/>
                          <a:latin typeface="+mn-lt"/>
                          <a:ea typeface="Calibri" panose="020F0502020204030204" pitchFamily="34" charset="0"/>
                          <a:cs typeface="Amatic SC" panose="00000500000000000000" pitchFamily="2" charset="-79"/>
                        </a:rPr>
                        <a:t>RWI </a:t>
                      </a:r>
                    </a:p>
                    <a:p>
                      <a:pPr algn="ctr">
                        <a:lnSpc>
                          <a:spcPct val="107000"/>
                        </a:lnSpc>
                        <a:spcAft>
                          <a:spcPts val="0"/>
                        </a:spcAft>
                      </a:pPr>
                      <a:r>
                        <a:rPr lang="en-GB" sz="800" dirty="0">
                          <a:solidFill>
                            <a:schemeClr val="tx1"/>
                          </a:solidFill>
                          <a:effectLst/>
                          <a:latin typeface="+mn-lt"/>
                          <a:ea typeface="Calibri" panose="020F0502020204030204" pitchFamily="34" charset="0"/>
                          <a:cs typeface="Amatic SC" panose="00000500000000000000" pitchFamily="2" charset="-79"/>
                        </a:rPr>
                        <a:t>Differentiated groups</a:t>
                      </a:r>
                    </a:p>
                    <a:p>
                      <a:pPr algn="ctr">
                        <a:lnSpc>
                          <a:spcPct val="107000"/>
                        </a:lnSpc>
                        <a:spcAft>
                          <a:spcPts val="0"/>
                        </a:spcAft>
                      </a:pPr>
                      <a:endParaRPr lang="en-GB" sz="800" dirty="0">
                        <a:solidFill>
                          <a:schemeClr val="tx1"/>
                        </a:solidFill>
                        <a:effectLst/>
                        <a:latin typeface="+mn-lt"/>
                        <a:ea typeface="Calibri" panose="020F0502020204030204" pitchFamily="34" charset="0"/>
                        <a:cs typeface="Amatic SC" panose="00000500000000000000" pitchFamily="2" charset="-79"/>
                      </a:endParaRPr>
                    </a:p>
                    <a:p>
                      <a:pPr algn="ctr">
                        <a:lnSpc>
                          <a:spcPct val="107000"/>
                        </a:lnSpc>
                        <a:spcAft>
                          <a:spcPts val="800"/>
                        </a:spcAft>
                      </a:pPr>
                      <a:r>
                        <a:rPr lang="en-GB" sz="800" b="1" dirty="0">
                          <a:solidFill>
                            <a:schemeClr val="tx1"/>
                          </a:solidFill>
                          <a:effectLst/>
                          <a:latin typeface="+mn-lt"/>
                          <a:ea typeface="Calibri" panose="020F0502020204030204" pitchFamily="34" charset="0"/>
                          <a:cs typeface="Amatic SC" panose="00000500000000000000" pitchFamily="2" charset="-79"/>
                        </a:rPr>
                        <a:t>Reading: </a:t>
                      </a:r>
                      <a:r>
                        <a:rPr lang="en-GB" sz="800" dirty="0">
                          <a:solidFill>
                            <a:schemeClr val="tx1"/>
                          </a:solidFill>
                          <a:effectLst/>
                          <a:latin typeface="+mn-lt"/>
                          <a:ea typeface="Calibri" panose="020F0502020204030204" pitchFamily="34" charset="0"/>
                          <a:cs typeface="Amatic SC" panose="00000500000000000000" pitchFamily="2" charset="-79"/>
                        </a:rPr>
                        <a:t>Reading simple sentences with fluency. Reading CVCC and CCVC words confidently.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800" dirty="0">
                          <a:solidFill>
                            <a:schemeClr val="tx1"/>
                          </a:solidFill>
                          <a:effectLst/>
                          <a:latin typeface="+mn-lt"/>
                          <a:ea typeface="Calibri" panose="020F0502020204030204" pitchFamily="34" charset="0"/>
                          <a:cs typeface="Amatic SC" panose="00000500000000000000" pitchFamily="2" charset="-79"/>
                        </a:rPr>
                        <a:t>Introduce Set 3 Sounds.</a:t>
                      </a:r>
                    </a:p>
                    <a:p>
                      <a:pPr algn="ctr">
                        <a:lnSpc>
                          <a:spcPct val="107000"/>
                        </a:lnSpc>
                        <a:spcAft>
                          <a:spcPts val="800"/>
                        </a:spcAft>
                      </a:pPr>
                      <a:r>
                        <a:rPr lang="en-GB" sz="800" dirty="0">
                          <a:solidFill>
                            <a:schemeClr val="tx1"/>
                          </a:solidFill>
                          <a:effectLst/>
                          <a:latin typeface="+mn-lt"/>
                          <a:ea typeface="Calibri" panose="020F0502020204030204" pitchFamily="34" charset="0"/>
                          <a:cs typeface="Amatic SC" panose="00000500000000000000" pitchFamily="2" charset="-79"/>
                        </a:rPr>
                        <a:t>End of term assessments</a:t>
                      </a:r>
                    </a:p>
                    <a:p>
                      <a:pPr algn="ctr">
                        <a:lnSpc>
                          <a:spcPct val="107000"/>
                        </a:lnSpc>
                        <a:spcAft>
                          <a:spcPts val="800"/>
                        </a:spcAft>
                      </a:pPr>
                      <a:r>
                        <a:rPr lang="en-GB" sz="800" dirty="0">
                          <a:solidFill>
                            <a:schemeClr val="tx1"/>
                          </a:solidFill>
                          <a:effectLst/>
                          <a:latin typeface="+mn-lt"/>
                          <a:ea typeface="Calibri" panose="020F0502020204030204" pitchFamily="34" charset="0"/>
                          <a:cs typeface="Amatic SC" panose="00000500000000000000" pitchFamily="2" charset="-79"/>
                        </a:rPr>
                        <a:t>Transition work with Year 1 staff </a:t>
                      </a:r>
                    </a:p>
                    <a:p>
                      <a:pPr algn="ctr">
                        <a:lnSpc>
                          <a:spcPct val="107000"/>
                        </a:lnSpc>
                        <a:spcAft>
                          <a:spcPts val="800"/>
                        </a:spcAft>
                      </a:pPr>
                      <a:endParaRPr lang="en-GB" sz="800" dirty="0">
                        <a:solidFill>
                          <a:schemeClr val="tx1"/>
                        </a:solidFill>
                        <a:effectLst/>
                        <a:latin typeface="+mn-lt"/>
                        <a:ea typeface="Calibri" panose="020F0502020204030204" pitchFamily="34" charset="0"/>
                        <a:cs typeface="Amatic SC" panose="00000500000000000000" pitchFamily="2" charset="-79"/>
                      </a:endParaRPr>
                    </a:p>
                    <a:p>
                      <a:pPr algn="ctr">
                        <a:lnSpc>
                          <a:spcPct val="107000"/>
                        </a:lnSpc>
                        <a:spcAft>
                          <a:spcPts val="800"/>
                        </a:spcAft>
                      </a:pPr>
                      <a:endParaRPr lang="en-GB" sz="800" dirty="0">
                        <a:solidFill>
                          <a:schemeClr val="tx1"/>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474909330"/>
                  </a:ext>
                </a:extLst>
              </a:tr>
            </a:tbl>
          </a:graphicData>
        </a:graphic>
      </p:graphicFrame>
    </p:spTree>
    <p:extLst>
      <p:ext uri="{BB962C8B-B14F-4D97-AF65-F5344CB8AC3E}">
        <p14:creationId xmlns:p14="http://schemas.microsoft.com/office/powerpoint/2010/main" val="4137687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latin typeface="Amatic SC" panose="00000500000000000000" pitchFamily="2" charset="-79"/>
                <a:cs typeface="Amatic SC" panose="00000500000000000000" pitchFamily="2" charset="-79"/>
              </a:rPr>
              <a:t>Reception Long Term Plan </a:t>
            </a:r>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676745357"/>
              </p:ext>
            </p:extLst>
          </p:nvPr>
        </p:nvGraphicFramePr>
        <p:xfrm>
          <a:off x="366318" y="738067"/>
          <a:ext cx="11459364" cy="4754880"/>
        </p:xfrm>
        <a:graphic>
          <a:graphicData uri="http://schemas.openxmlformats.org/drawingml/2006/table">
            <a:tbl>
              <a:tblPr firstRow="1" bandRow="1">
                <a:tableStyleId>{5C22544A-7EE6-4342-B048-85BDC9FD1C3A}</a:tableStyleId>
              </a:tblPr>
              <a:tblGrid>
                <a:gridCol w="1637052">
                  <a:extLst>
                    <a:ext uri="{9D8B030D-6E8A-4147-A177-3AD203B41FA5}">
                      <a16:colId xmlns:a16="http://schemas.microsoft.com/office/drawing/2014/main" val="385991600"/>
                    </a:ext>
                  </a:extLst>
                </a:gridCol>
                <a:gridCol w="1637052">
                  <a:extLst>
                    <a:ext uri="{9D8B030D-6E8A-4147-A177-3AD203B41FA5}">
                      <a16:colId xmlns:a16="http://schemas.microsoft.com/office/drawing/2014/main" val="2865123548"/>
                    </a:ext>
                  </a:extLst>
                </a:gridCol>
                <a:gridCol w="1637052">
                  <a:extLst>
                    <a:ext uri="{9D8B030D-6E8A-4147-A177-3AD203B41FA5}">
                      <a16:colId xmlns:a16="http://schemas.microsoft.com/office/drawing/2014/main" val="872926247"/>
                    </a:ext>
                  </a:extLst>
                </a:gridCol>
                <a:gridCol w="1637052">
                  <a:extLst>
                    <a:ext uri="{9D8B030D-6E8A-4147-A177-3AD203B41FA5}">
                      <a16:colId xmlns:a16="http://schemas.microsoft.com/office/drawing/2014/main" val="1315738151"/>
                    </a:ext>
                  </a:extLst>
                </a:gridCol>
                <a:gridCol w="1637052">
                  <a:extLst>
                    <a:ext uri="{9D8B030D-6E8A-4147-A177-3AD203B41FA5}">
                      <a16:colId xmlns:a16="http://schemas.microsoft.com/office/drawing/2014/main" val="2709165749"/>
                    </a:ext>
                  </a:extLst>
                </a:gridCol>
                <a:gridCol w="1637052">
                  <a:extLst>
                    <a:ext uri="{9D8B030D-6E8A-4147-A177-3AD203B41FA5}">
                      <a16:colId xmlns:a16="http://schemas.microsoft.com/office/drawing/2014/main" val="2335150482"/>
                    </a:ext>
                  </a:extLst>
                </a:gridCol>
                <a:gridCol w="1637052">
                  <a:extLst>
                    <a:ext uri="{9D8B030D-6E8A-4147-A177-3AD203B41FA5}">
                      <a16:colId xmlns:a16="http://schemas.microsoft.com/office/drawing/2014/main" val="4046203905"/>
                    </a:ext>
                  </a:extLst>
                </a:gridCol>
              </a:tblGrid>
              <a:tr h="407800">
                <a:tc>
                  <a:txBody>
                    <a:bodyPr/>
                    <a:lstStyle/>
                    <a:p>
                      <a:pPr algn="ctr"/>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Autumn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schemeClr val="bg1">
                              <a:lumMod val="50000"/>
                            </a:schemeClr>
                          </a:solidFill>
                          <a:latin typeface="Amatic SC" panose="00000500000000000000" pitchFamily="2" charset="-79"/>
                          <a:cs typeface="Amatic SC" panose="00000500000000000000" pitchFamily="2" charset="-79"/>
                        </a:rPr>
                        <a:t>Autumn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22123">
                <a:tc>
                  <a:txBody>
                    <a:bodyPr/>
                    <a:lstStyle/>
                    <a:p>
                      <a:pPr algn="ctr"/>
                      <a:r>
                        <a:rPr lang="en-US" sz="2000" b="0" dirty="0">
                          <a:latin typeface="Amatic SC" panose="00000500000000000000" pitchFamily="2" charset="-79"/>
                          <a:cs typeface="Amatic SC" panose="00000500000000000000" pitchFamily="2" charset="-79"/>
                        </a:rPr>
                        <a:t>General Themes </a:t>
                      </a:r>
                      <a:endParaRPr lang="en-GB" sz="2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School, Myself, Family Autumn &amp; Seasons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Autumn &amp; Seasons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latin typeface="+mn-lt"/>
                          <a:cs typeface="Amatic SC" charset="-79"/>
                        </a:rPr>
                        <a:t>Celebrations/ Festivals/Christmas/ Nativity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u="sng" kern="1200" baseline="0" dirty="0">
                          <a:solidFill>
                            <a:schemeClr val="dk1"/>
                          </a:solidFill>
                          <a:latin typeface="+mn-lt"/>
                          <a:ea typeface="+mn-ea"/>
                          <a:cs typeface="Amatic SC" charset="-79"/>
                        </a:rPr>
                        <a:t>Traditional Tales </a:t>
                      </a:r>
                      <a:endParaRPr lang="en-GB" sz="1200" kern="1200" baseline="0" dirty="0">
                        <a:solidFill>
                          <a:schemeClr val="dk1"/>
                        </a:solidFill>
                        <a:latin typeface="+mn-lt"/>
                        <a:ea typeface="+mn-ea"/>
                        <a:cs typeface="Amatic SC" charset="-79"/>
                      </a:endParaRPr>
                    </a:p>
                    <a:p>
                      <a:pPr algn="ct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charset="-79"/>
                        </a:rPr>
                        <a:t>Growing/ Spring New life </a:t>
                      </a:r>
                    </a:p>
                    <a:p>
                      <a:pPr algn="ctr"/>
                      <a:r>
                        <a:rPr lang="en-GB" sz="1200" b="1" u="sng" kern="1200" baseline="0" dirty="0">
                          <a:solidFill>
                            <a:schemeClr val="dk1"/>
                          </a:solidFill>
                          <a:latin typeface="+mn-lt"/>
                          <a:ea typeface="+mn-ea"/>
                          <a:cs typeface="Amatic SC" charset="-79"/>
                        </a:rPr>
                        <a:t>Easter </a:t>
                      </a:r>
                    </a:p>
                    <a:p>
                      <a:pPr algn="ctr"/>
                      <a:r>
                        <a:rPr lang="en-GB" sz="1200" b="1" u="sng" kern="1200" baseline="0" dirty="0">
                          <a:solidFill>
                            <a:schemeClr val="dk1"/>
                          </a:solidFill>
                          <a:latin typeface="+mn-lt"/>
                          <a:ea typeface="+mn-ea"/>
                          <a:cs typeface="Amatic SC" charset="-79"/>
                        </a:rPr>
                        <a:t>Amazing Animal</a:t>
                      </a:r>
                      <a:endParaRPr lang="en-US" sz="1200" dirty="0">
                        <a:latin typeface="+mn-lt"/>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GB" sz="1200" b="1" u="sng" kern="1200" baseline="0" dirty="0">
                          <a:solidFill>
                            <a:schemeClr val="dk1"/>
                          </a:solidFill>
                          <a:latin typeface="+mn-lt"/>
                          <a:ea typeface="+mn-ea"/>
                          <a:cs typeface="Amatic SC" charset="-79"/>
                        </a:rPr>
                        <a:t>People Who help us  </a:t>
                      </a: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Holidays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sng" dirty="0">
                          <a:solidFill>
                            <a:schemeClr val="tx1"/>
                          </a:solidFill>
                          <a:latin typeface="+mn-lt"/>
                          <a:cs typeface="Amatic SC" charset="-79"/>
                        </a:rPr>
                        <a:t>Transport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1978034">
                <a:tc>
                  <a:txBody>
                    <a:bodyPr/>
                    <a:lstStyle/>
                    <a:p>
                      <a:pPr algn="ctr"/>
                      <a:r>
                        <a:rPr lang="en-US" sz="3600" b="0" dirty="0">
                          <a:latin typeface="Amatic SC" panose="00000500000000000000" pitchFamily="2" charset="-79"/>
                          <a:cs typeface="Amatic SC" panose="00000500000000000000" pitchFamily="2" charset="-79"/>
                        </a:rPr>
                        <a:t>The</a:t>
                      </a:r>
                      <a:r>
                        <a:rPr lang="en-US" sz="3600" b="0" baseline="0" dirty="0">
                          <a:latin typeface="Amatic SC" panose="00000500000000000000" pitchFamily="2" charset="-79"/>
                          <a:cs typeface="Amatic SC" panose="00000500000000000000" pitchFamily="2" charset="-79"/>
                        </a:rPr>
                        <a:t> </a:t>
                      </a:r>
                      <a:r>
                        <a:rPr lang="en-US" sz="3600" b="0" baseline="0" dirty="0" err="1">
                          <a:latin typeface="Amatic SC" panose="00000500000000000000" pitchFamily="2" charset="-79"/>
                          <a:cs typeface="Amatic SC" panose="00000500000000000000" pitchFamily="2" charset="-79"/>
                        </a:rPr>
                        <a:t>Litercy</a:t>
                      </a:r>
                      <a:r>
                        <a:rPr lang="en-US" sz="3600" b="0" baseline="0" dirty="0">
                          <a:latin typeface="Amatic SC" panose="00000500000000000000" pitchFamily="2" charset="-79"/>
                          <a:cs typeface="Amatic SC" panose="00000500000000000000" pitchFamily="2" charset="-79"/>
                        </a:rPr>
                        <a:t> Tree</a:t>
                      </a:r>
                      <a:endParaRPr lang="en-US" sz="3600" b="0" dirty="0">
                        <a:latin typeface="Amatic SC" panose="00000500000000000000" pitchFamily="2" charset="-79"/>
                        <a:cs typeface="Amatic SC" panose="00000500000000000000" pitchFamily="2" charset="-79"/>
                      </a:endParaRPr>
                    </a:p>
                    <a:p>
                      <a:pPr algn="ctr"/>
                      <a:endParaRPr lang="en-US" sz="3600" b="0" dirty="0">
                        <a:latin typeface="Amatic SC" panose="00000500000000000000" pitchFamily="2" charset="-79"/>
                        <a:cs typeface="Amatic SC" panose="00000500000000000000" pitchFamily="2" charset="-79"/>
                      </a:endParaRPr>
                    </a:p>
                    <a:p>
                      <a:pPr algn="ctr"/>
                      <a:r>
                        <a:rPr lang="en-US" sz="1800" b="0" dirty="0">
                          <a:latin typeface="Amatic SC" panose="00000500000000000000" pitchFamily="2" charset="-79"/>
                          <a:cs typeface="Amatic SC" panose="00000500000000000000" pitchFamily="2" charset="-79"/>
                        </a:rPr>
                        <a:t>Writing opportunities </a:t>
                      </a:r>
                    </a:p>
                    <a:p>
                      <a:pPr algn="ctr"/>
                      <a:endParaRPr lang="en-US" sz="1800" b="0" dirty="0">
                        <a:latin typeface="Amatic SC" panose="00000500000000000000" pitchFamily="2" charset="-79"/>
                        <a:cs typeface="Amatic SC" panose="00000500000000000000" pitchFamily="2" charset="-79"/>
                      </a:endParaRPr>
                    </a:p>
                    <a:p>
                      <a:pPr algn="ctr"/>
                      <a:r>
                        <a:rPr lang="en-US" sz="900" dirty="0">
                          <a:latin typeface="+mn-lt"/>
                        </a:rPr>
                        <a:t>Only ask children to write sentences when they have sufficient knowledge of letter-sound correspondences.</a:t>
                      </a:r>
                      <a:endParaRPr lang="en-GB" sz="900" b="0" dirty="0">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endParaRPr lang="en-GB" sz="1100" kern="1200" dirty="0">
                        <a:solidFill>
                          <a:schemeClr val="tx1"/>
                        </a:solidFill>
                        <a:effectLst/>
                        <a:latin typeface="+mn-lt"/>
                        <a:ea typeface="+mn-ea"/>
                        <a:cs typeface="Amatic SC" panose="00000500000000000000" pitchFamily="2" charset="-79"/>
                      </a:endParaRPr>
                    </a:p>
                    <a:p>
                      <a:pPr marL="0" marR="0" lvl="0" indent="0" algn="ctr" defTabSz="914400" rtl="0" eaLnBrk="1" fontAlgn="base" latinLnBrk="0" hangingPunct="1">
                        <a:lnSpc>
                          <a:spcPct val="100000"/>
                        </a:lnSpc>
                        <a:spcBef>
                          <a:spcPts val="0"/>
                        </a:spcBef>
                        <a:spcAft>
                          <a:spcPts val="0"/>
                        </a:spcAft>
                        <a:buClrTx/>
                        <a:buSzTx/>
                        <a:buFontTx/>
                        <a:buNone/>
                        <a:tabLst/>
                        <a:defRPr/>
                      </a:pPr>
                      <a:endParaRPr lang="en-GB" sz="1100" kern="1200" dirty="0">
                        <a:solidFill>
                          <a:schemeClr val="tx1"/>
                        </a:solidFill>
                        <a:effectLst/>
                        <a:latin typeface="+mn-lt"/>
                        <a:ea typeface="+mn-ea"/>
                        <a:cs typeface="Amatic SC" panose="00000500000000000000" pitchFamily="2" charset="-79"/>
                      </a:endParaRPr>
                    </a:p>
                    <a:p>
                      <a:pPr marL="0" marR="0" lvl="0" indent="0" algn="ctr" defTabSz="914400" rtl="0" eaLnBrk="1" fontAlgn="base" latinLnBrk="0" hangingPunct="1">
                        <a:lnSpc>
                          <a:spcPct val="100000"/>
                        </a:lnSpc>
                        <a:spcBef>
                          <a:spcPts val="0"/>
                        </a:spcBef>
                        <a:spcAft>
                          <a:spcPts val="0"/>
                        </a:spcAft>
                        <a:buClrTx/>
                        <a:buSzTx/>
                        <a:buFontTx/>
                        <a:buNone/>
                        <a:tabLst/>
                        <a:defRPr/>
                      </a:pPr>
                      <a:endParaRPr lang="en-GB" sz="1100" kern="1200" dirty="0">
                        <a:solidFill>
                          <a:schemeClr val="tx1"/>
                        </a:solidFill>
                        <a:effectLst/>
                        <a:latin typeface="+mn-lt"/>
                        <a:ea typeface="+mn-ea"/>
                        <a:cs typeface="Amatic SC" panose="00000500000000000000" pitchFamily="2" charset="-79"/>
                      </a:endParaRPr>
                    </a:p>
                    <a:p>
                      <a:pPr marL="0" marR="0" lvl="0" indent="0" algn="ctr" defTabSz="914400" rtl="0" eaLnBrk="1" fontAlgn="base" latinLnBrk="0" hangingPunct="1">
                        <a:lnSpc>
                          <a:spcPct val="100000"/>
                        </a:lnSpc>
                        <a:spcBef>
                          <a:spcPts val="0"/>
                        </a:spcBef>
                        <a:spcAft>
                          <a:spcPts val="0"/>
                        </a:spcAft>
                        <a:buClrTx/>
                        <a:buSzTx/>
                        <a:buFontTx/>
                        <a:buNone/>
                        <a:tabLst/>
                        <a:defRPr/>
                      </a:pPr>
                      <a:r>
                        <a:rPr lang="en-GB" sz="1100" kern="1200" dirty="0">
                          <a:solidFill>
                            <a:schemeClr val="bg1">
                              <a:lumMod val="50000"/>
                            </a:schemeClr>
                          </a:solidFill>
                          <a:effectLst/>
                          <a:latin typeface="+mn-lt"/>
                          <a:ea typeface="+mn-ea"/>
                          <a:cs typeface="Amatic SC" panose="00000500000000000000" pitchFamily="2" charset="-79"/>
                        </a:rPr>
                        <a:t>Dominant hand, tripod grip, mark making, giving meaning to marks and labelling. Shopping lists, </a:t>
                      </a:r>
                    </a:p>
                    <a:p>
                      <a:pPr marL="0" marR="0" lvl="0" indent="0" algn="ctr" defTabSz="914400" rtl="0" eaLnBrk="1" fontAlgn="base" latinLnBrk="0" hangingPunct="1">
                        <a:lnSpc>
                          <a:spcPct val="100000"/>
                        </a:lnSpc>
                        <a:spcBef>
                          <a:spcPts val="0"/>
                        </a:spcBef>
                        <a:spcAft>
                          <a:spcPts val="0"/>
                        </a:spcAft>
                        <a:buClrTx/>
                        <a:buSzTx/>
                        <a:buFontTx/>
                        <a:buNone/>
                        <a:tabLst/>
                        <a:defRPr/>
                      </a:pPr>
                      <a:r>
                        <a:rPr lang="en-GB" sz="1100" kern="1200" dirty="0">
                          <a:solidFill>
                            <a:schemeClr val="bg1">
                              <a:lumMod val="50000"/>
                            </a:schemeClr>
                          </a:solidFill>
                          <a:effectLst/>
                          <a:latin typeface="+mn-lt"/>
                          <a:ea typeface="+mn-ea"/>
                          <a:cs typeface="Amatic SC" panose="00000500000000000000" pitchFamily="2" charset="-79"/>
                        </a:rPr>
                        <a:t>Writing initial sounds and simple captions. </a:t>
                      </a:r>
                    </a:p>
                    <a:p>
                      <a:pPr marL="0" marR="0" lvl="0" indent="0" algn="ctr" defTabSz="914400" rtl="0" eaLnBrk="1" fontAlgn="base" latinLnBrk="0" hangingPunct="1">
                        <a:lnSpc>
                          <a:spcPct val="100000"/>
                        </a:lnSpc>
                        <a:spcBef>
                          <a:spcPts val="0"/>
                        </a:spcBef>
                        <a:spcAft>
                          <a:spcPts val="0"/>
                        </a:spcAft>
                        <a:buClrTx/>
                        <a:buSzTx/>
                        <a:buFontTx/>
                        <a:buNone/>
                        <a:tabLst/>
                        <a:defRPr/>
                      </a:pPr>
                      <a:r>
                        <a:rPr lang="en-US" sz="1100" dirty="0">
                          <a:solidFill>
                            <a:schemeClr val="bg1">
                              <a:lumMod val="50000"/>
                            </a:schemeClr>
                          </a:solidFill>
                          <a:effectLst/>
                          <a:latin typeface="+mn-lt"/>
                          <a:ea typeface="Calibri" panose="020F0502020204030204" pitchFamily="34" charset="0"/>
                          <a:cs typeface="Amatic SC" panose="00000500000000000000" pitchFamily="2" charset="-79"/>
                        </a:rPr>
                        <a:t>Use initial sounds to label characters / images. Silly soup. </a:t>
                      </a:r>
                      <a:r>
                        <a:rPr lang="en-GB" sz="1100" dirty="0">
                          <a:solidFill>
                            <a:schemeClr val="bg1">
                              <a:lumMod val="50000"/>
                            </a:schemeClr>
                          </a:solidFill>
                        </a:rPr>
                        <a:t>Names Labels. Captions Lists Diagrams</a:t>
                      </a:r>
                      <a:endParaRPr lang="en-US" sz="1100" dirty="0">
                        <a:solidFill>
                          <a:schemeClr val="bg1">
                            <a:lumMod val="50000"/>
                          </a:schemeClr>
                        </a:solidFill>
                        <a:effectLst/>
                        <a:latin typeface="+mn-lt"/>
                        <a:ea typeface="Calibri" panose="020F0502020204030204" pitchFamily="34"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endParaRPr lang="en-GB" sz="1200" kern="1200" dirty="0">
                        <a:solidFill>
                          <a:schemeClr val="dk1"/>
                        </a:solidFill>
                        <a:effectLst/>
                        <a:latin typeface="+mn-lt"/>
                        <a:ea typeface="+mn-ea"/>
                        <a:cs typeface="+mn-cs"/>
                      </a:endParaRPr>
                    </a:p>
                    <a:p>
                      <a:endParaRPr lang="en-GB" sz="1200" kern="1200" dirty="0">
                        <a:solidFill>
                          <a:schemeClr val="dk1"/>
                        </a:solidFill>
                        <a:effectLst/>
                        <a:latin typeface="+mn-lt"/>
                        <a:ea typeface="+mn-ea"/>
                        <a:cs typeface="+mn-cs"/>
                      </a:endParaRPr>
                    </a:p>
                    <a:p>
                      <a:endParaRPr lang="en-GB" sz="1200" dirty="0">
                        <a:solidFill>
                          <a:schemeClr val="bg1">
                            <a:lumMod val="50000"/>
                          </a:schemeClr>
                        </a:solidFill>
                        <a:effectLst/>
                        <a:latin typeface="+mn-lt"/>
                        <a:ea typeface="Calibri" panose="020F0502020204030204" pitchFamily="34" charset="0"/>
                        <a:cs typeface="Amatic SC" panose="00000500000000000000" pitchFamily="2" charset="-79"/>
                      </a:endParaRPr>
                    </a:p>
                    <a:p>
                      <a:pPr algn="ctr">
                        <a:lnSpc>
                          <a:spcPct val="107000"/>
                        </a:lnSpc>
                        <a:spcAft>
                          <a:spcPts val="800"/>
                        </a:spcAft>
                      </a:pPr>
                      <a:r>
                        <a:rPr lang="en-GB" sz="1100" dirty="0">
                          <a:solidFill>
                            <a:schemeClr val="bg1">
                              <a:lumMod val="50000"/>
                            </a:schemeClr>
                          </a:solidFill>
                          <a:effectLst/>
                          <a:latin typeface="+mn-lt"/>
                          <a:ea typeface="Calibri" panose="020F0502020204030204" pitchFamily="34" charset="0"/>
                          <a:cs typeface="Amatic SC" panose="00000500000000000000" pitchFamily="2" charset="-79"/>
                        </a:rPr>
                        <a:t>Name writing, labelling using initial sounds, story scribing. Retelling stories in writing area, instructions for pumpkin</a:t>
                      </a:r>
                      <a:r>
                        <a:rPr lang="en-GB" sz="1100" baseline="0" dirty="0">
                          <a:solidFill>
                            <a:schemeClr val="bg1">
                              <a:lumMod val="50000"/>
                            </a:schemeClr>
                          </a:solidFill>
                          <a:effectLst/>
                          <a:latin typeface="+mn-lt"/>
                          <a:ea typeface="Calibri" panose="020F0502020204030204" pitchFamily="34" charset="0"/>
                          <a:cs typeface="Amatic SC" panose="00000500000000000000" pitchFamily="2" charset="-79"/>
                        </a:rPr>
                        <a:t> soup</a:t>
                      </a:r>
                      <a:r>
                        <a:rPr lang="en-GB" sz="1100" dirty="0">
                          <a:solidFill>
                            <a:schemeClr val="bg1">
                              <a:lumMod val="50000"/>
                            </a:schemeClr>
                          </a:solidFill>
                          <a:effectLst/>
                          <a:latin typeface="+mn-lt"/>
                          <a:ea typeface="Calibri" panose="020F0502020204030204" pitchFamily="34" charset="0"/>
                          <a:cs typeface="Amatic SC" panose="00000500000000000000" pitchFamily="2" charset="-79"/>
                        </a:rPr>
                        <a:t>. </a:t>
                      </a:r>
                    </a:p>
                    <a:p>
                      <a:pPr algn="ctr">
                        <a:lnSpc>
                          <a:spcPct val="107000"/>
                        </a:lnSpc>
                        <a:spcAft>
                          <a:spcPts val="800"/>
                        </a:spcAft>
                      </a:pPr>
                      <a:r>
                        <a:rPr lang="en-US" sz="1100" dirty="0">
                          <a:solidFill>
                            <a:schemeClr val="bg1">
                              <a:lumMod val="50000"/>
                            </a:schemeClr>
                          </a:solidFill>
                        </a:rPr>
                        <a:t>Help children identify the sound that is tricky to spell. </a:t>
                      </a:r>
                    </a:p>
                    <a:p>
                      <a:pPr algn="ctr">
                        <a:lnSpc>
                          <a:spcPct val="107000"/>
                        </a:lnSpc>
                        <a:spcAft>
                          <a:spcPts val="800"/>
                        </a:spcAft>
                      </a:pPr>
                      <a:r>
                        <a:rPr lang="en-US" sz="1100" dirty="0">
                          <a:solidFill>
                            <a:schemeClr val="bg1">
                              <a:lumMod val="50000"/>
                            </a:schemeClr>
                          </a:solidFill>
                        </a:rPr>
                        <a:t>Sequence the story </a:t>
                      </a:r>
                    </a:p>
                    <a:p>
                      <a:pPr algn="ctr">
                        <a:lnSpc>
                          <a:spcPct val="107000"/>
                        </a:lnSpc>
                        <a:spcAft>
                          <a:spcPts val="800"/>
                        </a:spcAft>
                      </a:pPr>
                      <a:r>
                        <a:rPr lang="en-US" sz="1100" dirty="0">
                          <a:solidFill>
                            <a:schemeClr val="bg1">
                              <a:lumMod val="50000"/>
                            </a:schemeClr>
                          </a:solidFill>
                          <a:effectLst/>
                          <a:latin typeface="+mn-lt"/>
                          <a:ea typeface="Calibri" panose="020F0502020204030204" pitchFamily="34" charset="0"/>
                          <a:cs typeface="Amatic SC" panose="00000500000000000000" pitchFamily="2" charset="-79"/>
                        </a:rPr>
                        <a:t>Write a sentence </a:t>
                      </a:r>
                      <a:endParaRPr lang="en-GB" sz="1100" dirty="0">
                        <a:solidFill>
                          <a:schemeClr val="bg1">
                            <a:lumMod val="50000"/>
                          </a:schemeClr>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endParaRPr lang="en-GB" sz="1200" kern="1200" dirty="0">
                        <a:solidFill>
                          <a:schemeClr val="dk1"/>
                        </a:solidFill>
                        <a:effectLst/>
                        <a:latin typeface="+mn-lt"/>
                        <a:ea typeface="+mn-ea"/>
                        <a:cs typeface="+mn-cs"/>
                      </a:endParaRPr>
                    </a:p>
                    <a:p>
                      <a:endParaRPr lang="en-GB" sz="1200" dirty="0">
                        <a:solidFill>
                          <a:schemeClr val="bg1">
                            <a:lumMod val="50000"/>
                          </a:schemeClr>
                        </a:solidFill>
                        <a:effectLst/>
                        <a:latin typeface="+mn-lt"/>
                        <a:ea typeface="Calibri" panose="020F0502020204030204" pitchFamily="34" charset="0"/>
                        <a:cs typeface="Amatic SC" panose="00000500000000000000" pitchFamily="2" charset="-79"/>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1100" dirty="0">
                          <a:solidFill>
                            <a:schemeClr val="bg1">
                              <a:lumMod val="50000"/>
                            </a:schemeClr>
                          </a:solidFill>
                          <a:effectLst/>
                          <a:latin typeface="+mn-lt"/>
                          <a:ea typeface="Calibri" panose="020F0502020204030204" pitchFamily="34" charset="0"/>
                          <a:cs typeface="Amatic SC" panose="00000500000000000000" pitchFamily="2" charset="-79"/>
                        </a:rPr>
                        <a:t>Writing some of the tricky words such as I, me, my, like, to, the. Writing CVC words, Labels using CVC, CVCC, CCVC words.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1100" dirty="0">
                          <a:solidFill>
                            <a:schemeClr val="bg1">
                              <a:lumMod val="50000"/>
                            </a:schemeClr>
                          </a:solidFill>
                        </a:rPr>
                        <a:t>Guided writing based around developing short sentences in a meaningful context. Create a story board. </a:t>
                      </a:r>
                    </a:p>
                    <a:p>
                      <a:pPr marL="0" marR="0" lvl="0" indent="0" algn="ctr" defTabSz="914400" rtl="0" eaLnBrk="1" fontAlgn="auto" latinLnBrk="0" hangingPunct="1">
                        <a:lnSpc>
                          <a:spcPct val="107000"/>
                        </a:lnSpc>
                        <a:spcBef>
                          <a:spcPts val="0"/>
                        </a:spcBef>
                        <a:spcAft>
                          <a:spcPts val="800"/>
                        </a:spcAft>
                        <a:buClrTx/>
                        <a:buSzTx/>
                        <a:buFontTx/>
                        <a:buNone/>
                        <a:tabLst/>
                        <a:defRPr/>
                      </a:pPr>
                      <a:endParaRPr lang="en-GB" sz="1100" dirty="0">
                        <a:solidFill>
                          <a:schemeClr val="bg1">
                            <a:lumMod val="50000"/>
                          </a:schemeClr>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GB" sz="1200" kern="1200" dirty="0">
                        <a:solidFill>
                          <a:schemeClr val="dk1"/>
                        </a:solidFill>
                        <a:effectLst/>
                        <a:latin typeface="+mn-lt"/>
                        <a:ea typeface="+mn-ea"/>
                        <a:cs typeface="+mn-cs"/>
                      </a:endParaRPr>
                    </a:p>
                    <a:p>
                      <a:pPr marL="0" marR="0" lvl="0" indent="0" algn="ctr" defTabSz="914400" rtl="0" eaLnBrk="1" fontAlgn="auto" latinLnBrk="0" hangingPunct="1">
                        <a:lnSpc>
                          <a:spcPct val="107000"/>
                        </a:lnSpc>
                        <a:spcBef>
                          <a:spcPts val="0"/>
                        </a:spcBef>
                        <a:spcAft>
                          <a:spcPts val="0"/>
                        </a:spcAft>
                        <a:buClrTx/>
                        <a:buSzTx/>
                        <a:buFontTx/>
                        <a:buNone/>
                        <a:tabLst/>
                        <a:defRPr/>
                      </a:pPr>
                      <a:endParaRPr lang="en-GB" sz="1200" dirty="0">
                        <a:solidFill>
                          <a:schemeClr val="bg1">
                            <a:lumMod val="50000"/>
                          </a:schemeClr>
                        </a:solidFill>
                        <a:effectLst/>
                        <a:latin typeface="+mn-lt"/>
                        <a:ea typeface="Calibri" panose="020F0502020204030204" pitchFamily="34" charset="0"/>
                        <a:cs typeface="Amatic SC" panose="00000500000000000000" pitchFamily="2" charset="-79"/>
                      </a:endParaRPr>
                    </a:p>
                    <a:p>
                      <a:pPr algn="ctr">
                        <a:lnSpc>
                          <a:spcPct val="107000"/>
                        </a:lnSpc>
                        <a:spcAft>
                          <a:spcPts val="0"/>
                        </a:spcAft>
                      </a:pPr>
                      <a:r>
                        <a:rPr lang="en-GB" sz="1100" dirty="0">
                          <a:solidFill>
                            <a:schemeClr val="bg1">
                              <a:lumMod val="50000"/>
                            </a:schemeClr>
                          </a:solidFill>
                          <a:effectLst/>
                          <a:latin typeface="+mn-lt"/>
                          <a:ea typeface="Calibri" panose="020F0502020204030204" pitchFamily="34" charset="0"/>
                          <a:cs typeface="Amatic SC" panose="00000500000000000000" pitchFamily="2" charset="-79"/>
                        </a:rPr>
                        <a:t>Creating own story maps, writing captions and labels, writing simple sentences. </a:t>
                      </a:r>
                      <a:r>
                        <a:rPr lang="en-US" sz="1100" dirty="0">
                          <a:solidFill>
                            <a:schemeClr val="bg1">
                              <a:lumMod val="50000"/>
                            </a:schemeClr>
                          </a:solidFill>
                        </a:rPr>
                        <a:t>Writing short sentences to accompany story maps.  Order the Easter story. </a:t>
                      </a:r>
                    </a:p>
                    <a:p>
                      <a:pPr algn="ctr">
                        <a:lnSpc>
                          <a:spcPct val="107000"/>
                        </a:lnSpc>
                        <a:spcAft>
                          <a:spcPts val="0"/>
                        </a:spcAft>
                      </a:pPr>
                      <a:r>
                        <a:rPr lang="en-US" sz="1100" dirty="0">
                          <a:solidFill>
                            <a:schemeClr val="bg1">
                              <a:lumMod val="50000"/>
                            </a:schemeClr>
                          </a:solidFill>
                        </a:rPr>
                        <a:t>Labels and captions – life cycles Recount – A trip to the park </a:t>
                      </a:r>
                    </a:p>
                    <a:p>
                      <a:pPr algn="ctr">
                        <a:lnSpc>
                          <a:spcPct val="107000"/>
                        </a:lnSpc>
                        <a:spcAft>
                          <a:spcPts val="0"/>
                        </a:spcAft>
                      </a:pPr>
                      <a:r>
                        <a:rPr lang="en-US" sz="1100" dirty="0">
                          <a:solidFill>
                            <a:schemeClr val="bg1">
                              <a:lumMod val="50000"/>
                            </a:schemeClr>
                          </a:solidFill>
                        </a:rPr>
                        <a:t>Character descriptions. </a:t>
                      </a:r>
                    </a:p>
                    <a:p>
                      <a:pPr algn="ctr">
                        <a:lnSpc>
                          <a:spcPct val="107000"/>
                        </a:lnSpc>
                        <a:spcAft>
                          <a:spcPts val="0"/>
                        </a:spcAft>
                      </a:pPr>
                      <a:r>
                        <a:rPr lang="en-US" sz="1100" dirty="0">
                          <a:solidFill>
                            <a:schemeClr val="bg1">
                              <a:lumMod val="50000"/>
                            </a:schemeClr>
                          </a:solidFill>
                          <a:effectLst/>
                          <a:latin typeface="+mn-lt"/>
                          <a:ea typeface="Calibri" panose="020F0502020204030204" pitchFamily="34" charset="0"/>
                          <a:cs typeface="Amatic SC" panose="00000500000000000000" pitchFamily="2" charset="-79"/>
                        </a:rPr>
                        <a:t>Write 2 sentences </a:t>
                      </a:r>
                      <a:endParaRPr lang="en-GB" sz="1100" dirty="0">
                        <a:solidFill>
                          <a:schemeClr val="bg1">
                            <a:lumMod val="50000"/>
                          </a:schemeClr>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lnSpc>
                          <a:spcPct val="107000"/>
                        </a:lnSpc>
                        <a:spcAft>
                          <a:spcPts val="800"/>
                        </a:spcAft>
                      </a:pPr>
                      <a:endParaRPr lang="en-GB" sz="1100" dirty="0">
                        <a:solidFill>
                          <a:schemeClr val="bg1">
                            <a:lumMod val="50000"/>
                          </a:schemeClr>
                        </a:solidFill>
                        <a:effectLst/>
                        <a:latin typeface="+mn-lt"/>
                        <a:ea typeface="Calibri" panose="020F0502020204030204" pitchFamily="34" charset="0"/>
                        <a:cs typeface="Amatic SC" panose="00000500000000000000" pitchFamily="2" charset="-79"/>
                      </a:endParaRPr>
                    </a:p>
                    <a:p>
                      <a:pPr algn="ctr">
                        <a:lnSpc>
                          <a:spcPct val="107000"/>
                        </a:lnSpc>
                        <a:spcAft>
                          <a:spcPts val="800"/>
                        </a:spcAft>
                      </a:pPr>
                      <a:r>
                        <a:rPr lang="en-GB" sz="1100" dirty="0">
                          <a:solidFill>
                            <a:schemeClr val="bg1">
                              <a:lumMod val="50000"/>
                            </a:schemeClr>
                          </a:solidFill>
                          <a:effectLst/>
                          <a:latin typeface="+mn-lt"/>
                          <a:ea typeface="Calibri" panose="020F0502020204030204" pitchFamily="34" charset="0"/>
                          <a:cs typeface="Amatic SC" panose="00000500000000000000" pitchFamily="2" charset="-79"/>
                        </a:rPr>
                        <a:t>Writing recipes, lists. Writing for a purpose in role play using phonetically plausible attempts at words, beginning to use finger spaces</a:t>
                      </a:r>
                      <a:r>
                        <a:rPr lang="en-US" sz="1100" dirty="0">
                          <a:solidFill>
                            <a:schemeClr val="tx1"/>
                          </a:solidFill>
                          <a:effectLst/>
                          <a:latin typeface="+mn-lt"/>
                          <a:ea typeface="Calibri" panose="020F0502020204030204" pitchFamily="34" charset="0"/>
                          <a:cs typeface="Amatic SC" panose="00000500000000000000" pitchFamily="2" charset="-79"/>
                        </a:rPr>
                        <a:t>. </a:t>
                      </a:r>
                      <a:r>
                        <a:rPr lang="en-US" sz="1100" dirty="0">
                          <a:solidFill>
                            <a:schemeClr val="bg1">
                              <a:lumMod val="50000"/>
                            </a:schemeClr>
                          </a:solidFill>
                        </a:rPr>
                        <a:t>Form lower-case and capital letters correctly. Rhyming words. </a:t>
                      </a:r>
                    </a:p>
                    <a:p>
                      <a:pPr algn="ctr">
                        <a:lnSpc>
                          <a:spcPct val="107000"/>
                        </a:lnSpc>
                        <a:spcAft>
                          <a:spcPts val="800"/>
                        </a:spcAft>
                      </a:pPr>
                      <a:r>
                        <a:rPr lang="en-US" sz="1100" dirty="0">
                          <a:solidFill>
                            <a:schemeClr val="bg1">
                              <a:lumMod val="50000"/>
                            </a:schemeClr>
                          </a:solidFill>
                          <a:effectLst/>
                          <a:latin typeface="+mn-lt"/>
                          <a:ea typeface="Calibri" panose="020F0502020204030204" pitchFamily="34" charset="0"/>
                          <a:cs typeface="Amatic SC" panose="00000500000000000000" pitchFamily="2" charset="-79"/>
                        </a:rPr>
                        <a:t>Acrostic poems </a:t>
                      </a:r>
                      <a:endParaRPr lang="en-GB" sz="1100" dirty="0">
                        <a:solidFill>
                          <a:schemeClr val="bg1">
                            <a:lumMod val="50000"/>
                          </a:schemeClr>
                        </a:solidFill>
                        <a:effectLst/>
                        <a:latin typeface="+mn-lt"/>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endParaRPr lang="en-GB" sz="1200" kern="1200" dirty="0">
                        <a:solidFill>
                          <a:schemeClr val="dk1"/>
                        </a:solidFill>
                        <a:effectLst/>
                        <a:latin typeface="+mn-lt"/>
                        <a:ea typeface="+mn-ea"/>
                        <a:cs typeface="+mn-cs"/>
                      </a:endParaRPr>
                    </a:p>
                    <a:p>
                      <a:r>
                        <a:rPr lang="en-GB" sz="1100" dirty="0">
                          <a:solidFill>
                            <a:schemeClr val="bg1">
                              <a:lumMod val="50000"/>
                            </a:schemeClr>
                          </a:solidFill>
                          <a:effectLst/>
                          <a:latin typeface="+mn-lt"/>
                          <a:ea typeface="Calibri" panose="020F0502020204030204" pitchFamily="34" charset="0"/>
                          <a:cs typeface="Amatic SC" panose="00000500000000000000" pitchFamily="2" charset="-79"/>
                        </a:rPr>
                        <a:t>Story writing, writing sentences using a range of tricky words that are spelt correctly. Beginning to use full stops, capital letters and finger spaces.</a:t>
                      </a:r>
                      <a:r>
                        <a:rPr lang="en-US" sz="1100" dirty="0">
                          <a:solidFill>
                            <a:schemeClr val="bg1">
                              <a:lumMod val="50000"/>
                            </a:schemeClr>
                          </a:solidFill>
                        </a:rPr>
                        <a:t> Innovation of familiar texts Using familiar texts as a model for writing own stories. </a:t>
                      </a:r>
                      <a:r>
                        <a:rPr lang="en-GB" sz="1100" dirty="0">
                          <a:solidFill>
                            <a:schemeClr val="bg1">
                              <a:lumMod val="50000"/>
                            </a:schemeClr>
                          </a:solidFill>
                          <a:effectLst/>
                          <a:latin typeface="+mn-lt"/>
                          <a:ea typeface="Calibri" panose="020F0502020204030204" pitchFamily="34" charset="0"/>
                          <a:cs typeface="Amatic SC" panose="00000500000000000000" pitchFamily="2" charset="-79"/>
                        </a:rPr>
                        <a:t> Character description – Rainbow Fish </a:t>
                      </a:r>
                    </a:p>
                    <a:p>
                      <a:pPr algn="ctr">
                        <a:lnSpc>
                          <a:spcPct val="107000"/>
                        </a:lnSpc>
                        <a:spcAft>
                          <a:spcPts val="800"/>
                        </a:spcAft>
                      </a:pPr>
                      <a:r>
                        <a:rPr lang="en-GB" sz="1100" dirty="0">
                          <a:solidFill>
                            <a:schemeClr val="bg1">
                              <a:lumMod val="50000"/>
                            </a:schemeClr>
                          </a:solidFill>
                          <a:effectLst/>
                          <a:latin typeface="+mn-lt"/>
                          <a:ea typeface="Calibri" panose="020F0502020204030204" pitchFamily="34" charset="0"/>
                          <a:cs typeface="Amatic SC" panose="00000500000000000000" pitchFamily="2" charset="-79"/>
                        </a:rPr>
                        <a:t>Write three sentences  – Beginning, Middle &amp; End.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bl>
          </a:graphicData>
        </a:graphic>
      </p:graphicFrame>
    </p:spTree>
    <p:extLst>
      <p:ext uri="{BB962C8B-B14F-4D97-AF65-F5344CB8AC3E}">
        <p14:creationId xmlns:p14="http://schemas.microsoft.com/office/powerpoint/2010/main" val="5654825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cf7e183-f603-4ae7-aae7-1a497c7dff59" xsi:nil="true"/>
    <lcf76f155ced4ddcb4097134ff3c332f xmlns="651f9d9d-4666-4850-add7-21cf677d127b">
      <Terms xmlns="http://schemas.microsoft.com/office/infopath/2007/PartnerControls"/>
    </lcf76f155ced4ddcb4097134ff3c332f>
    <SharedWithUsers xmlns="2cf7e183-f603-4ae7-aae7-1a497c7dff59">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F48B223E1060A49ACE325325DDF8D16" ma:contentTypeVersion="16" ma:contentTypeDescription="Create a new document." ma:contentTypeScope="" ma:versionID="0aa9e7b09e8759e92131a1fa4ff337ee">
  <xsd:schema xmlns:xsd="http://www.w3.org/2001/XMLSchema" xmlns:xs="http://www.w3.org/2001/XMLSchema" xmlns:p="http://schemas.microsoft.com/office/2006/metadata/properties" xmlns:ns2="651f9d9d-4666-4850-add7-21cf677d127b" xmlns:ns3="2cf7e183-f603-4ae7-aae7-1a497c7dff59" targetNamespace="http://schemas.microsoft.com/office/2006/metadata/properties" ma:root="true" ma:fieldsID="618293488b26f82a0e0fbdbe9a97a3ed" ns2:_="" ns3:_="">
    <xsd:import namespace="651f9d9d-4666-4850-add7-21cf677d127b"/>
    <xsd:import namespace="2cf7e183-f603-4ae7-aae7-1a497c7dff5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Location"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1f9d9d-4666-4850-add7-21cf677d12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f0d90e9a-5348-475f-87c0-8a705e0c44f6"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cf7e183-f603-4ae7-aae7-1a497c7dff59"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f9569d1-8aa1-421f-8090-429668021b34}" ma:internalName="TaxCatchAll" ma:showField="CatchAllData" ma:web="2cf7e183-f603-4ae7-aae7-1a497c7dff59">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8D5DF0-9F6A-4B47-850D-FEBA6A6C97E7}">
  <ds:schemaRefs>
    <ds:schemaRef ds:uri="http://schemas.microsoft.com/office/2006/metadata/properties"/>
    <ds:schemaRef ds:uri="http://schemas.microsoft.com/office/infopath/2007/PartnerControls"/>
    <ds:schemaRef ds:uri="2cf7e183-f603-4ae7-aae7-1a497c7dff59"/>
    <ds:schemaRef ds:uri="651f9d9d-4666-4850-add7-21cf677d127b"/>
  </ds:schemaRefs>
</ds:datastoreItem>
</file>

<file path=customXml/itemProps2.xml><?xml version="1.0" encoding="utf-8"?>
<ds:datastoreItem xmlns:ds="http://schemas.openxmlformats.org/officeDocument/2006/customXml" ds:itemID="{8C40DD56-06D6-4DDC-8EA2-6997A964B176}">
  <ds:schemaRefs>
    <ds:schemaRef ds:uri="http://schemas.microsoft.com/sharepoint/v3/contenttype/forms"/>
  </ds:schemaRefs>
</ds:datastoreItem>
</file>

<file path=customXml/itemProps3.xml><?xml version="1.0" encoding="utf-8"?>
<ds:datastoreItem xmlns:ds="http://schemas.openxmlformats.org/officeDocument/2006/customXml" ds:itemID="{DFC55C95-4964-47F9-920E-6E6029875C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1f9d9d-4666-4850-add7-21cf677d127b"/>
    <ds:schemaRef ds:uri="2cf7e183-f603-4ae7-aae7-1a497c7dff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6855</TotalTime>
  <Words>9803</Words>
  <Application>Microsoft Office PowerPoint</Application>
  <PresentationFormat>Widescreen</PresentationFormat>
  <Paragraphs>1265</Paragraphs>
  <Slides>16</Slides>
  <Notes>3</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Underwood (Avanti Gardens)</dc:creator>
  <cp:lastModifiedBy>SSP-Buildadmin</cp:lastModifiedBy>
  <cp:revision>216</cp:revision>
  <cp:lastPrinted>2021-07-20T12:32:37Z</cp:lastPrinted>
  <dcterms:created xsi:type="dcterms:W3CDTF">2021-06-03T07:59:39Z</dcterms:created>
  <dcterms:modified xsi:type="dcterms:W3CDTF">2025-09-08T16:06:44Z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0x0101007F48B223E1060A49ACE325325DDF8D16</vt:lpwstr>
  </property>
  <property fmtid="{D5CDD505-2E9C-101B-9397-08002B2CF9AE}" pid="3" name="Order">
    <vt:r8>72400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MediaServiceImageTags">
    <vt:lpwstr/>
  </property>
</Properties>
</file>