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56" r:id="rId2"/>
    <p:sldId id="257" r:id="rId3"/>
    <p:sldId id="258" r:id="rId4"/>
    <p:sldId id="259" r:id="rId5"/>
    <p:sldId id="260" r:id="rId6"/>
    <p:sldId id="268" r:id="rId7"/>
    <p:sldId id="261" r:id="rId8"/>
    <p:sldId id="262" r:id="rId9"/>
    <p:sldId id="269" r:id="rId10"/>
    <p:sldId id="263" r:id="rId11"/>
    <p:sldId id="270" r:id="rId12"/>
    <p:sldId id="264" r:id="rId13"/>
    <p:sldId id="265" r:id="rId14"/>
    <p:sldId id="267" r:id="rId15"/>
  </p:sldIdLst>
  <p:sldSz cx="12192000" cy="6858000"/>
  <p:notesSz cx="6799263" cy="9929813"/>
  <p:embeddedFontLst>
    <p:embeddedFont>
      <p:font typeface="Adler" panose="020B0604020202020204"/>
      <p:regular r:id="rId17"/>
    </p:embeddedFont>
    <p:embeddedFont>
      <p:font typeface="Amatic SC" panose="020B0604020202020204" charset="-79"/>
      <p:regular r:id="rId18"/>
      <p:bold r:id="rId19"/>
    </p:embeddedFont>
    <p:embeddedFont>
      <p:font typeface="Calibri Light" panose="020F0302020204030204" pitchFamily="34" charset="0"/>
      <p:regular r:id="rId20"/>
      <p:italic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1FFFF"/>
    <a:srgbClr val="FFEFFF"/>
    <a:srgbClr val="E6E5FB"/>
    <a:srgbClr val="CC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469" autoAdjust="0"/>
  </p:normalViewPr>
  <p:slideViewPr>
    <p:cSldViewPr snapToGrid="0">
      <p:cViewPr varScale="1">
        <p:scale>
          <a:sx n="102" d="100"/>
          <a:sy n="102" d="100"/>
        </p:scale>
        <p:origin x="1608" y="126"/>
      </p:cViewPr>
      <p:guideLst>
        <p:guide orient="horz" pos="2160"/>
        <p:guide pos="3840"/>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976DE5F-DF04-4F27-A344-93FB2E432C72}" type="datetimeFigureOut">
              <a:rPr lang="en-GB" smtClean="0"/>
              <a:pPr/>
              <a:t>10/04/2024</a:t>
            </a:fld>
            <a:endParaRPr lang="en-GB" dirty="0"/>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FEE44C5-FA99-4680-9B86-B28965A57CB9}" type="slidenum">
              <a:rPr lang="en-GB" smtClean="0"/>
              <a:pPr/>
              <a:t>‹#›</a:t>
            </a:fld>
            <a:endParaRPr lang="en-GB" dirty="0"/>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pPr/>
              <a:t>2</a:t>
            </a:fld>
            <a:endParaRPr lang="en-GB" dirty="0"/>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pPr/>
              <a:t>5</a:t>
            </a:fld>
            <a:endParaRPr lang="en-GB" dirty="0"/>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pPr/>
              <a:t>6</a:t>
            </a:fld>
            <a:endParaRPr lang="en-GB" dirty="0"/>
          </a:p>
        </p:txBody>
      </p:sp>
    </p:spTree>
    <p:extLst>
      <p:ext uri="{BB962C8B-B14F-4D97-AF65-F5344CB8AC3E}">
        <p14:creationId xmlns:p14="http://schemas.microsoft.com/office/powerpoint/2010/main" val="178413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pPr/>
              <a:t>10/04/2024</a:t>
            </a:fld>
            <a:endParaRPr lang="en-GB" dirty="0"/>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pPr/>
              <a:t>‹#›</a:t>
            </a:fld>
            <a:endParaRPr lang="en-GB" dirty="0"/>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pPr/>
              <a:t>10/04/2024</a:t>
            </a:fld>
            <a:endParaRPr lang="en-GB" dirty="0"/>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pPr/>
              <a:t>‹#›</a:t>
            </a:fld>
            <a:endParaRPr lang="en-GB" dirty="0"/>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pPr/>
              <a:t>10/04/2024</a:t>
            </a:fld>
            <a:endParaRPr lang="en-GB" dirty="0"/>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pPr/>
              <a:t>‹#›</a:t>
            </a:fld>
            <a:endParaRPr lang="en-GB" dirty="0"/>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pPr/>
              <a:t>10/04/2024</a:t>
            </a:fld>
            <a:endParaRPr lang="en-GB" dirty="0"/>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pPr/>
              <a:t>‹#›</a:t>
            </a:fld>
            <a:endParaRPr lang="en-GB" dirty="0"/>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pPr/>
              <a:t>10/04/2024</a:t>
            </a:fld>
            <a:endParaRPr lang="en-GB" dirty="0"/>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pPr/>
              <a:t>‹#›</a:t>
            </a:fld>
            <a:endParaRPr lang="en-GB" dirty="0"/>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pPr/>
              <a:t>10/04/2024</a:t>
            </a:fld>
            <a:endParaRPr lang="en-GB" dirty="0"/>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pPr/>
              <a:t>‹#›</a:t>
            </a:fld>
            <a:endParaRPr lang="en-GB" dirty="0"/>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pPr/>
              <a:t>10/04/2024</a:t>
            </a:fld>
            <a:endParaRPr lang="en-GB" dirty="0"/>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pPr/>
              <a:t>‹#›</a:t>
            </a:fld>
            <a:endParaRPr lang="en-GB" dirty="0"/>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pPr/>
              <a:t>10/04/2024</a:t>
            </a:fld>
            <a:endParaRPr lang="en-GB" dirty="0"/>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pPr/>
              <a:t>‹#›</a:t>
            </a:fld>
            <a:endParaRPr lang="en-GB" dirty="0"/>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pPr/>
              <a:t>10/04/2024</a:t>
            </a:fld>
            <a:endParaRPr lang="en-GB" dirty="0"/>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pPr/>
              <a:t>‹#›</a:t>
            </a:fld>
            <a:endParaRPr lang="en-GB" dirty="0"/>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pPr/>
              <a:t>10/04/2024</a:t>
            </a:fld>
            <a:endParaRPr lang="en-GB" dirty="0"/>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pPr/>
              <a:t>‹#›</a:t>
            </a:fld>
            <a:endParaRPr lang="en-GB" dirty="0"/>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pPr/>
              <a:t>10/04/2024</a:t>
            </a:fld>
            <a:endParaRPr lang="en-GB" dirty="0"/>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pPr/>
              <a:t>‹#›</a:t>
            </a:fld>
            <a:endParaRPr lang="en-GB" dirty="0"/>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pPr/>
              <a:t>10/04/2024</a:t>
            </a:fld>
            <a:endParaRPr lang="en-GB" dirty="0"/>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pPr/>
              <a:t>‹#›</a:t>
            </a:fld>
            <a:endParaRPr lang="en-GB" dirty="0"/>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2" cstate="print"/>
          <a:stretch>
            <a:fillRect/>
          </a:stretch>
        </p:blipFill>
        <p:spPr>
          <a:xfrm>
            <a:off x="4019956" y="1584357"/>
            <a:ext cx="8172044" cy="5203214"/>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3066973" y="-1080025"/>
            <a:ext cx="11344082" cy="3479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smtClean="0">
                <a:latin typeface="Amatic SC" panose="00000500000000000000" pitchFamily="2" charset="-79"/>
                <a:cs typeface="Amatic SC" panose="00000500000000000000" pitchFamily="2" charset="-79"/>
              </a:rPr>
              <a:t>Nursery </a:t>
            </a:r>
            <a:r>
              <a:rPr lang="en-US" sz="7200" dirty="0">
                <a:latin typeface="Amatic SC" panose="00000500000000000000" pitchFamily="2" charset="-79"/>
                <a:cs typeface="Amatic SC" panose="00000500000000000000" pitchFamily="2" charset="-79"/>
              </a:rPr>
              <a:t>Long </a:t>
            </a:r>
          </a:p>
          <a:p>
            <a:r>
              <a:rPr lang="en-US" sz="7200" dirty="0">
                <a:latin typeface="Amatic SC" panose="00000500000000000000" pitchFamily="2" charset="-79"/>
                <a:cs typeface="Amatic SC" panose="00000500000000000000" pitchFamily="2" charset="-79"/>
              </a:rPr>
              <a:t>Term Plan </a:t>
            </a:r>
            <a:r>
              <a:rPr lang="en-US" sz="7200" dirty="0" smtClean="0">
                <a:latin typeface="Amatic SC" panose="00000500000000000000" pitchFamily="2" charset="-79"/>
                <a:cs typeface="Amatic SC" panose="00000500000000000000" pitchFamily="2" charset="-79"/>
              </a:rPr>
              <a:t>23-24</a:t>
            </a:r>
            <a:endParaRPr lang="en-GB" sz="7200"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35190E74-8587-48B1-A2DC-DA613BB57499}"/>
              </a:ext>
            </a:extLst>
          </p:cNvPr>
          <p:cNvSpPr txBox="1"/>
          <p:nvPr/>
        </p:nvSpPr>
        <p:spPr>
          <a:xfrm>
            <a:off x="249300" y="3204553"/>
            <a:ext cx="3969615" cy="3046988"/>
          </a:xfrm>
          <a:prstGeom prst="rect">
            <a:avLst/>
          </a:prstGeom>
          <a:noFill/>
        </p:spPr>
        <p:txBody>
          <a:bodyPr wrap="square">
            <a:spAutoFit/>
          </a:bodyPr>
          <a:lstStyle/>
          <a:p>
            <a:r>
              <a:rPr lang="en-US" sz="1600" i="1" dirty="0" smtClean="0"/>
              <a:t>Children will experience </a:t>
            </a:r>
            <a:r>
              <a:rPr lang="en-US" sz="1600" i="1" dirty="0"/>
              <a:t>an abundance of opportunities to learn through play. We will ensure that learning will be fun, engaging and we will challenge and support all children where ever their starting point. As an EYFS team and effective role models, we will provide high quality interactions in order to develop and deepen the children’s learning opportunities. We will deliver our curriculum through a balance of adult led and child-initiated activities based on </a:t>
            </a:r>
            <a:r>
              <a:rPr lang="en-US" sz="1600" i="1" dirty="0" smtClean="0"/>
              <a:t>the current </a:t>
            </a:r>
            <a:r>
              <a:rPr lang="en-US" sz="1600" i="1" dirty="0"/>
              <a:t>EYFS Framework </a:t>
            </a:r>
            <a:r>
              <a:rPr lang="en-US" sz="1600" i="1" dirty="0" smtClean="0"/>
              <a:t> </a:t>
            </a:r>
            <a:r>
              <a:rPr lang="en-US" sz="1600" i="1" dirty="0"/>
              <a:t>&amp; children’s interests</a:t>
            </a:r>
            <a:r>
              <a:rPr lang="en-US" sz="1600" i="1" dirty="0" smtClean="0"/>
              <a:t>.</a:t>
            </a:r>
            <a:endParaRPr lang="en-GB" sz="1600" i="1" dirty="0"/>
          </a:p>
        </p:txBody>
      </p:sp>
      <p:sp>
        <p:nvSpPr>
          <p:cNvPr id="8" name="TextBox 7">
            <a:extLst>
              <a:ext uri="{FF2B5EF4-FFF2-40B4-BE49-F238E27FC236}">
                <a16:creationId xmlns:a16="http://schemas.microsoft.com/office/drawing/2014/main" id="{26423087-9BE2-4DE3-9A6C-B07225FFFFA9}"/>
              </a:ext>
            </a:extLst>
          </p:cNvPr>
          <p:cNvSpPr txBox="1"/>
          <p:nvPr/>
        </p:nvSpPr>
        <p:spPr>
          <a:xfrm>
            <a:off x="4722998" y="70429"/>
            <a:ext cx="7632070" cy="1815882"/>
          </a:xfrm>
          <a:prstGeom prst="rect">
            <a:avLst/>
          </a:prstGeom>
          <a:noFill/>
        </p:spPr>
        <p:txBody>
          <a:bodyPr wrap="square">
            <a:spAutoFit/>
          </a:bodyPr>
          <a:lstStyle/>
          <a:p>
            <a:r>
              <a:rPr lang="en-US" sz="1600" i="1" dirty="0" smtClean="0"/>
              <a:t>We </a:t>
            </a:r>
            <a:r>
              <a:rPr lang="en-US" sz="1600" i="1" dirty="0"/>
              <a:t>understand and appreciate the importance of the outdoor environment for our children. It is a continuation of our indoor provision and it will be used at every opportunity. At </a:t>
            </a:r>
            <a:r>
              <a:rPr lang="en-US" sz="1600" i="1" dirty="0" smtClean="0"/>
              <a:t>St Sebastian’s, </a:t>
            </a:r>
            <a:r>
              <a:rPr lang="en-US" sz="1600" i="1" dirty="0"/>
              <a:t>we provide our children with opportunities to develop their gross motor skills, to deepen their imaginations and also their sense of curiosity. We want the children to feel safe and secure at all times and ensure that our safeguarding procedures are rigorous and kept up to date. Communication is important to us and we greatly value the relationship that we develop with parents throughout this vital year</a:t>
            </a:r>
            <a:r>
              <a:rPr lang="en-US" sz="1600" i="1" dirty="0" smtClean="0"/>
              <a:t>.</a:t>
            </a:r>
            <a:endParaRPr lang="en-GB" sz="1600" i="1" dirty="0"/>
          </a:p>
        </p:txBody>
      </p:sp>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nursery </a:t>
            </a:r>
            <a:r>
              <a:rPr lang="en-US" sz="3600" dirty="0">
                <a:latin typeface="Amatic SC" panose="00000500000000000000" pitchFamily="2" charset="-79"/>
                <a:cs typeface="Amatic SC" panose="00000500000000000000" pitchFamily="2" charset="-79"/>
              </a:rPr>
              <a:t>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306240321"/>
              </p:ext>
            </p:extLst>
          </p:nvPr>
        </p:nvGraphicFramePr>
        <p:xfrm>
          <a:off x="231033" y="575513"/>
          <a:ext cx="11459364" cy="621792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t>Me and My Family</a:t>
                      </a:r>
                      <a:endParaRPr lang="en-GB" sz="1200" b="1" u="sng" dirty="0" smtClean="0">
                        <a:latin typeface="Amatic SC" charset="-79"/>
                        <a:cs typeface="Amatic SC"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t>Day 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mn-cs"/>
                        </a:rPr>
                        <a:t>Polar Regions</a:t>
                      </a:r>
                      <a:endParaRPr lang="en-GB" sz="1800" kern="1200" baseline="0" dirty="0" smtClean="0">
                        <a:solidFill>
                          <a:schemeClr val="dk1"/>
                        </a:solidFill>
                        <a:latin typeface="+mn-lt"/>
                        <a:ea typeface="+mn-ea"/>
                        <a:cs typeface="+mn-cs"/>
                      </a:endParaRPr>
                    </a:p>
                    <a:p>
                      <a:pPr algn="ctr"/>
                      <a:endParaRPr lang="en-US" sz="12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mn-cs"/>
                        </a:rPr>
                        <a:t>New life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mn-cs"/>
                        </a:rPr>
                        <a:t>Under the sea</a:t>
                      </a:r>
                      <a:endParaRPr lang="en-US" sz="12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panose="00000500000000000000" pitchFamily="2" charset="-79"/>
                        </a:rPr>
                        <a:t>Farm animals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matic SC" panose="00000500000000000000" pitchFamily="2" charset="-79"/>
                          <a:cs typeface="Amatic SC" panose="00000500000000000000" pitchFamily="2" charset="-79"/>
                        </a:rPr>
                        <a:t> </a:t>
                      </a:r>
                      <a:endParaRPr lang="en-US" sz="12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3200" b="0" dirty="0">
                          <a:latin typeface="Amatic SC" panose="00000500000000000000" pitchFamily="2" charset="-79"/>
                          <a:cs typeface="Amatic SC" panose="00000500000000000000" pitchFamily="2" charset="-79"/>
                        </a:rPr>
                        <a:t>Maths</a:t>
                      </a: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l"/>
                      <a:r>
                        <a:rPr lang="en-US" sz="900" b="0" dirty="0"/>
                        <a:t>Developing a strong grounding in number is essential so that all children develop the necessary building blocks to excel mathematically. Children should be able to count confidently, develop a deep understanding of the numbers to 10, the relationships between them and the patterns within those numbers. By providing frequent and varied opportunities to build and apply this understanding - such as using manipulatives, including small pebbles and tens frames for organising counting - children will develop a secure base of knowledge and vocabulary from which mastery of mathematics is built. In addition, it is important that the curriculum includes rich opportunities for children to develop their spatial reasoning skills across all areas of mathematics including shape, space and measures. It is important that children develop positive attitudes and interests in mathematics, look for patterns and relationships, spot connections, ‘have a go’, talk to adults and peers about what they notice and not be afraid to make mistakes.</a:t>
                      </a:r>
                      <a:endParaRPr lang="en-US" sz="9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000" kern="1200" dirty="0" smtClean="0">
                          <a:solidFill>
                            <a:schemeClr val="dk1"/>
                          </a:solidFill>
                          <a:effectLst/>
                          <a:latin typeface="+mn-lt"/>
                          <a:ea typeface="+mn-ea"/>
                          <a:cs typeface="+mn-cs"/>
                        </a:rPr>
                        <a:t>Number </a:t>
                      </a:r>
                    </a:p>
                    <a:p>
                      <a:r>
                        <a:rPr lang="en-GB" sz="1000" kern="1200" dirty="0" smtClean="0">
                          <a:solidFill>
                            <a:schemeClr val="dk1"/>
                          </a:solidFill>
                          <a:effectLst/>
                          <a:latin typeface="+mn-lt"/>
                          <a:ea typeface="+mn-ea"/>
                          <a:cs typeface="+mn-cs"/>
                        </a:rPr>
                        <a:t>Opportunities to settle in. Number rhymes </a:t>
                      </a:r>
                    </a:p>
                    <a:p>
                      <a:r>
                        <a:rPr lang="en-GB" sz="1000" dirty="0" smtClean="0"/>
                        <a:t>Number 1 • </a:t>
                      </a:r>
                      <a:r>
                        <a:rPr lang="en-GB" sz="1000" dirty="0" err="1" smtClean="0"/>
                        <a:t>Subitising</a:t>
                      </a:r>
                      <a:r>
                        <a:rPr lang="en-GB" sz="1000" dirty="0" smtClean="0"/>
                        <a:t> • Counting • Numeral</a:t>
                      </a:r>
                      <a:endParaRPr lang="en-GB" sz="1000" kern="1200" dirty="0" smtClean="0">
                        <a:solidFill>
                          <a:schemeClr val="dk1"/>
                        </a:solidFill>
                        <a:effectLst/>
                        <a:latin typeface="+mn-lt"/>
                        <a:ea typeface="+mn-ea"/>
                        <a:cs typeface="+mn-cs"/>
                      </a:endParaRPr>
                    </a:p>
                    <a:p>
                      <a:r>
                        <a:rPr lang="en-GB" sz="1000" kern="1200" dirty="0" smtClean="0">
                          <a:solidFill>
                            <a:schemeClr val="dk1"/>
                          </a:solidFill>
                          <a:effectLst/>
                          <a:latin typeface="+mn-lt"/>
                          <a:ea typeface="+mn-ea"/>
                          <a:cs typeface="+mn-cs"/>
                        </a:rPr>
                        <a:t> </a:t>
                      </a:r>
                    </a:p>
                    <a:p>
                      <a:r>
                        <a:rPr lang="en-GB" sz="1000" kern="1200" dirty="0" smtClean="0">
                          <a:solidFill>
                            <a:schemeClr val="dk1"/>
                          </a:solidFill>
                          <a:effectLst/>
                          <a:latin typeface="+mn-lt"/>
                          <a:ea typeface="+mn-ea"/>
                          <a:cs typeface="+mn-cs"/>
                        </a:rPr>
                        <a:t>Colours – </a:t>
                      </a:r>
                    </a:p>
                    <a:p>
                      <a:r>
                        <a:rPr lang="en-GB" sz="1000" dirty="0" smtClean="0"/>
                        <a:t>Colours • Red • Blue • Yellow</a:t>
                      </a:r>
                    </a:p>
                    <a:p>
                      <a:r>
                        <a:rPr lang="en-GB" sz="1000" dirty="0" smtClean="0"/>
                        <a:t>Colours • Green • Purple • Mix of colours </a:t>
                      </a:r>
                    </a:p>
                    <a:p>
                      <a:r>
                        <a:rPr lang="en-GB" sz="1000" dirty="0" smtClean="0"/>
                        <a:t>Match • Buttons and colours • Matching towers • Matching shoes </a:t>
                      </a:r>
                    </a:p>
                    <a:p>
                      <a:r>
                        <a:rPr lang="en-GB" sz="1000" dirty="0" smtClean="0"/>
                        <a:t>Match • Match number shapes • Match shapes • Pattern handprints – big and small</a:t>
                      </a:r>
                    </a:p>
                    <a:p>
                      <a:r>
                        <a:rPr lang="en-GB" sz="1000" dirty="0" smtClean="0"/>
                        <a:t>Sort • Colour • Size • Shape Sort • What do you notice? • Guess the rule • Guess the rule</a:t>
                      </a:r>
                      <a:endParaRPr lang="en-GB" sz="10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effectLst/>
                          <a:latin typeface="+mn-lt"/>
                          <a:ea typeface="+mn-ea"/>
                          <a:cs typeface="+mn-cs"/>
                        </a:rPr>
                        <a:t>Measure, Shape and Spatial Thinking </a:t>
                      </a:r>
                    </a:p>
                    <a:p>
                      <a:r>
                        <a:rPr lang="en-GB" sz="1000" kern="1200" dirty="0" smtClean="0">
                          <a:solidFill>
                            <a:schemeClr val="dk1"/>
                          </a:solidFill>
                          <a:effectLst/>
                          <a:latin typeface="+mn-lt"/>
                          <a:ea typeface="+mn-ea"/>
                          <a:cs typeface="+mn-cs"/>
                        </a:rPr>
                        <a:t>Key times of the day, Class routines.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r>
                        <a:rPr lang="en-GB" sz="1000" kern="1200" dirty="0" smtClean="0">
                          <a:solidFill>
                            <a:schemeClr val="dk1"/>
                          </a:solidFill>
                          <a:effectLst/>
                          <a:latin typeface="+mn-lt"/>
                          <a:ea typeface="+mn-ea"/>
                          <a:cs typeface="+mn-cs"/>
                        </a:rPr>
                        <a:t>Number</a:t>
                      </a:r>
                    </a:p>
                    <a:p>
                      <a:r>
                        <a:rPr lang="en-GB" sz="1000" dirty="0" smtClean="0"/>
                        <a:t>Number 2 </a:t>
                      </a:r>
                      <a:r>
                        <a:rPr lang="en-GB" sz="1000" dirty="0" err="1" smtClean="0"/>
                        <a:t>Subitising</a:t>
                      </a:r>
                      <a:r>
                        <a:rPr lang="en-GB" sz="1000" dirty="0" smtClean="0"/>
                        <a:t>-dice pattern </a:t>
                      </a:r>
                      <a:r>
                        <a:rPr lang="en-GB" sz="1000" dirty="0" err="1" smtClean="0"/>
                        <a:t>Subitising</a:t>
                      </a:r>
                      <a:r>
                        <a:rPr lang="en-GB" sz="1000" dirty="0" smtClean="0"/>
                        <a:t>-random pattern </a:t>
                      </a:r>
                      <a:r>
                        <a:rPr lang="en-GB" sz="1000" dirty="0" err="1" smtClean="0"/>
                        <a:t>Subitising</a:t>
                      </a:r>
                      <a:r>
                        <a:rPr lang="en-GB" sz="1000" dirty="0" smtClean="0"/>
                        <a:t> – different sizes </a:t>
                      </a:r>
                    </a:p>
                    <a:p>
                      <a:r>
                        <a:rPr lang="en-GB" sz="1000" dirty="0" smtClean="0"/>
                        <a:t>Number 2 • Counting • Numeral • Numeral</a:t>
                      </a:r>
                    </a:p>
                    <a:p>
                      <a:r>
                        <a:rPr lang="en-GB" sz="1000" kern="1200" dirty="0" smtClean="0">
                          <a:solidFill>
                            <a:schemeClr val="dk1"/>
                          </a:solidFill>
                          <a:effectLst/>
                          <a:latin typeface="+mn-lt"/>
                          <a:ea typeface="+mn-ea"/>
                          <a:cs typeface="+mn-cs"/>
                        </a:rPr>
                        <a:t>Number rhymes </a:t>
                      </a:r>
                    </a:p>
                    <a:p>
                      <a:endParaRPr lang="en-GB" sz="1000" kern="1200" dirty="0" smtClean="0">
                        <a:solidFill>
                          <a:schemeClr val="dk1"/>
                        </a:solidFill>
                        <a:effectLst/>
                        <a:latin typeface="+mn-lt"/>
                        <a:ea typeface="+mn-ea"/>
                        <a:cs typeface="+mn-cs"/>
                      </a:endParaRPr>
                    </a:p>
                    <a:p>
                      <a:endParaRPr lang="en-GB" sz="1000" kern="1200" dirty="0" smtClean="0">
                        <a:solidFill>
                          <a:schemeClr val="dk1"/>
                        </a:solidFill>
                        <a:effectLst/>
                        <a:latin typeface="+mn-lt"/>
                        <a:ea typeface="+mn-ea"/>
                        <a:cs typeface="+mn-cs"/>
                      </a:endParaRPr>
                    </a:p>
                    <a:p>
                      <a:r>
                        <a:rPr lang="en-GB" sz="1000" kern="1200" dirty="0" smtClean="0">
                          <a:solidFill>
                            <a:schemeClr val="dk1"/>
                          </a:solidFill>
                          <a:effectLst/>
                          <a:latin typeface="+mn-lt"/>
                          <a:ea typeface="+mn-ea"/>
                          <a:cs typeface="+mn-cs"/>
                        </a:rPr>
                        <a:t> </a:t>
                      </a:r>
                    </a:p>
                    <a:p>
                      <a:r>
                        <a:rPr lang="en-GB" sz="1000" kern="1200" dirty="0" smtClean="0">
                          <a:solidFill>
                            <a:schemeClr val="dk1"/>
                          </a:solidFill>
                          <a:effectLst/>
                          <a:latin typeface="+mn-lt"/>
                          <a:ea typeface="+mn-ea"/>
                          <a:cs typeface="+mn-cs"/>
                        </a:rPr>
                        <a:t>Measure, Shape and Spatial </a:t>
                      </a:r>
                    </a:p>
                    <a:p>
                      <a:r>
                        <a:rPr lang="en-GB" sz="1000" kern="1200" dirty="0" smtClean="0">
                          <a:solidFill>
                            <a:schemeClr val="dk1"/>
                          </a:solidFill>
                          <a:effectLst/>
                          <a:latin typeface="+mn-lt"/>
                          <a:ea typeface="+mn-ea"/>
                          <a:cs typeface="+mn-cs"/>
                        </a:rPr>
                        <a:t>Patterns</a:t>
                      </a:r>
                    </a:p>
                    <a:p>
                      <a:r>
                        <a:rPr lang="en-GB" sz="1000" dirty="0" smtClean="0"/>
                        <a:t>• Extend AB Colour patterns • Extend AB Outdoor Patterns • AB Movement Patterns • Fix my Pattern • Extend ABC Colour patterns • Extend ABC Outdoor Patterns </a:t>
                      </a:r>
                      <a:r>
                        <a:rPr lang="en-GB" sz="1000" b="0" kern="1200" dirty="0" smtClean="0">
                          <a:solidFill>
                            <a:schemeClr val="dk1"/>
                          </a:solidFill>
                          <a:effectLst/>
                          <a:latin typeface="+mn-lt"/>
                          <a:ea typeface="+mn-ea"/>
                          <a:cs typeface="+mn-cs"/>
                        </a:rPr>
                        <a:t>Using positional language – over, under, through</a:t>
                      </a:r>
                      <a:endParaRPr lang="en-GB" sz="1000" b="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r>
                        <a:rPr lang="en-GB" sz="1000" kern="1200" dirty="0" smtClean="0">
                          <a:solidFill>
                            <a:schemeClr val="dk1"/>
                          </a:solidFill>
                          <a:effectLst/>
                          <a:latin typeface="+mn-lt"/>
                          <a:ea typeface="+mn-ea"/>
                          <a:cs typeface="+mn-cs"/>
                        </a:rPr>
                        <a:t>Number</a:t>
                      </a:r>
                    </a:p>
                    <a:p>
                      <a:r>
                        <a:rPr lang="en-GB" sz="1000" dirty="0" smtClean="0"/>
                        <a:t>Number 3 </a:t>
                      </a:r>
                      <a:r>
                        <a:rPr lang="en-GB" sz="1000" dirty="0" err="1" smtClean="0"/>
                        <a:t>Subitising</a:t>
                      </a:r>
                      <a:r>
                        <a:rPr lang="en-GB" sz="1000" dirty="0" smtClean="0"/>
                        <a:t> </a:t>
                      </a:r>
                      <a:r>
                        <a:rPr lang="en-GB" sz="1000" dirty="0" err="1" smtClean="0"/>
                        <a:t>Subitising</a:t>
                      </a:r>
                      <a:r>
                        <a:rPr lang="en-GB" sz="1000" dirty="0" smtClean="0"/>
                        <a:t> </a:t>
                      </a:r>
                      <a:r>
                        <a:rPr lang="en-GB" sz="1000" dirty="0" err="1" smtClean="0"/>
                        <a:t>Subitising</a:t>
                      </a:r>
                      <a:r>
                        <a:rPr lang="en-GB" sz="1000" dirty="0" smtClean="0"/>
                        <a:t> Number 3 3 Little pigs 1:1 counting Numerals/</a:t>
                      </a:r>
                      <a:r>
                        <a:rPr lang="en-GB" sz="1000" dirty="0" err="1" smtClean="0"/>
                        <a:t>Tria</a:t>
                      </a:r>
                      <a:r>
                        <a:rPr lang="en-GB" sz="1000" dirty="0" smtClean="0"/>
                        <a:t> </a:t>
                      </a:r>
                      <a:r>
                        <a:rPr lang="en-GB" sz="1000" dirty="0" err="1" smtClean="0"/>
                        <a:t>ngles</a:t>
                      </a:r>
                      <a:r>
                        <a:rPr lang="en-GB" sz="1000" dirty="0" smtClean="0"/>
                        <a:t> </a:t>
                      </a:r>
                    </a:p>
                    <a:p>
                      <a:r>
                        <a:rPr lang="en-GB" sz="1000" dirty="0" smtClean="0"/>
                        <a:t>Number 4 1:1 counting Numerals Squares/recta </a:t>
                      </a:r>
                      <a:r>
                        <a:rPr lang="en-GB" sz="1000" dirty="0" err="1" smtClean="0"/>
                        <a:t>ngles</a:t>
                      </a:r>
                      <a:r>
                        <a:rPr lang="en-GB" sz="1000" dirty="0" smtClean="0"/>
                        <a:t> </a:t>
                      </a:r>
                    </a:p>
                    <a:p>
                      <a:r>
                        <a:rPr lang="en-GB" sz="1000" dirty="0" smtClean="0"/>
                        <a:t>Number 4 Composition of 4 Composition of 4 Composition of 4</a:t>
                      </a:r>
                    </a:p>
                    <a:p>
                      <a:r>
                        <a:rPr lang="en-GB" sz="1000" dirty="0" smtClean="0"/>
                        <a:t>Number 5 1:1 counting Numerals Pentagon Number 5 Composition of 5 Composition of 5 Composition of 5</a:t>
                      </a:r>
                      <a:endParaRPr lang="en-GB" sz="10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effectLst/>
                          <a:latin typeface="+mn-lt"/>
                          <a:ea typeface="+mn-ea"/>
                          <a:cs typeface="+mn-cs"/>
                        </a:rPr>
                        <a:t>Number rhymes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dk1"/>
                        </a:solidFill>
                        <a:effectLst/>
                        <a:latin typeface="+mn-lt"/>
                        <a:ea typeface="+mn-ea"/>
                        <a:cs typeface="+mn-cs"/>
                      </a:endParaRPr>
                    </a:p>
                    <a:p>
                      <a:r>
                        <a:rPr lang="en-GB" sz="1000" kern="1200" dirty="0" smtClean="0">
                          <a:solidFill>
                            <a:schemeClr val="dk1"/>
                          </a:solidFill>
                          <a:effectLst/>
                          <a:latin typeface="+mn-lt"/>
                          <a:ea typeface="+mn-ea"/>
                          <a:cs typeface="+mn-cs"/>
                        </a:rPr>
                        <a:t> Measure, Shape and Spatial Thinking </a:t>
                      </a:r>
                    </a:p>
                    <a:p>
                      <a:r>
                        <a:rPr lang="en-GB" sz="1000" kern="1200" dirty="0" smtClean="0">
                          <a:solidFill>
                            <a:schemeClr val="dk1"/>
                          </a:solidFill>
                          <a:effectLst/>
                          <a:latin typeface="+mn-lt"/>
                          <a:ea typeface="+mn-ea"/>
                          <a:cs typeface="+mn-cs"/>
                        </a:rPr>
                        <a:t>Naming 2D shapes</a:t>
                      </a:r>
                      <a:r>
                        <a:rPr lang="en-GB" sz="1000" kern="1200" baseline="0" dirty="0" smtClean="0">
                          <a:solidFill>
                            <a:schemeClr val="dk1"/>
                          </a:solidFill>
                          <a:effectLst/>
                          <a:latin typeface="+mn-lt"/>
                          <a:ea typeface="+mn-ea"/>
                          <a:cs typeface="+mn-cs"/>
                        </a:rPr>
                        <a:t> in our environment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algn="ctr"/>
                      <a:endParaRPr lang="en-GB" sz="10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r>
                        <a:rPr lang="en-GB" sz="1000" kern="1200" dirty="0" smtClean="0">
                          <a:solidFill>
                            <a:schemeClr val="dk1"/>
                          </a:solidFill>
                          <a:effectLst/>
                          <a:latin typeface="+mn-lt"/>
                          <a:ea typeface="+mn-ea"/>
                          <a:cs typeface="+mn-cs"/>
                        </a:rPr>
                        <a:t>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Number 6 Introduce 10 frame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effectLst/>
                          <a:latin typeface="+mn-lt"/>
                          <a:ea typeface="+mn-ea"/>
                          <a:cs typeface="+mn-cs"/>
                        </a:rPr>
                        <a:t>Number rhymes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dk1"/>
                        </a:solidFill>
                        <a:effectLst/>
                        <a:latin typeface="+mn-lt"/>
                        <a:ea typeface="+mn-ea"/>
                        <a:cs typeface="+mn-cs"/>
                      </a:endParaRPr>
                    </a:p>
                    <a:p>
                      <a:pPr algn="ctr"/>
                      <a:endParaRPr lang="en-GB" sz="1000" dirty="0" smtClean="0">
                        <a:solidFill>
                          <a:schemeClr val="bg1">
                            <a:lumMod val="50000"/>
                          </a:schemeClr>
                        </a:solidFill>
                        <a:latin typeface="+mn-lt"/>
                        <a:cs typeface="Amatic SC" panose="00000500000000000000" pitchFamily="2" charset="-79"/>
                      </a:endParaRPr>
                    </a:p>
                    <a:p>
                      <a:r>
                        <a:rPr lang="en-GB" sz="1000" kern="1200" dirty="0" smtClean="0">
                          <a:solidFill>
                            <a:schemeClr val="dk1"/>
                          </a:solidFill>
                          <a:effectLst/>
                          <a:latin typeface="+mn-lt"/>
                          <a:ea typeface="+mn-ea"/>
                          <a:cs typeface="+mn-cs"/>
                        </a:rPr>
                        <a:t>Measure, Shape and Spatial Thinking </a:t>
                      </a:r>
                    </a:p>
                    <a:p>
                      <a:r>
                        <a:rPr lang="en-GB" sz="1000" dirty="0" smtClean="0"/>
                        <a:t>Height &amp; Length • Tall and short • Long and short • Tall/long and short</a:t>
                      </a:r>
                    </a:p>
                    <a:p>
                      <a:r>
                        <a:rPr lang="en-GB" sz="1000" dirty="0" smtClean="0"/>
                        <a:t>Mass Relate to books 3 little pigs goldilocks</a:t>
                      </a:r>
                    </a:p>
                    <a:p>
                      <a:r>
                        <a:rPr lang="en-GB" sz="1000" dirty="0" err="1" smtClean="0">
                          <a:solidFill>
                            <a:schemeClr val="bg1">
                              <a:lumMod val="50000"/>
                            </a:schemeClr>
                          </a:solidFill>
                          <a:latin typeface="+mn-lt"/>
                          <a:cs typeface="Amatic SC" panose="00000500000000000000" pitchFamily="2" charset="-79"/>
                        </a:rPr>
                        <a:t>Capcaity</a:t>
                      </a:r>
                      <a:endParaRPr lang="en-GB" sz="10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r>
                        <a:rPr lang="en-GB" sz="1000" kern="1200" dirty="0" smtClean="0">
                          <a:solidFill>
                            <a:schemeClr val="dk1"/>
                          </a:solidFill>
                          <a:effectLst/>
                          <a:latin typeface="+mn-lt"/>
                          <a:ea typeface="+mn-ea"/>
                          <a:cs typeface="+mn-cs"/>
                        </a:rPr>
                        <a:t>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More than/fewer than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One more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One less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effectLst/>
                          <a:latin typeface="+mn-lt"/>
                          <a:ea typeface="+mn-ea"/>
                          <a:cs typeface="+mn-cs"/>
                        </a:rPr>
                        <a:t>Number rhymes </a:t>
                      </a:r>
                    </a:p>
                    <a:p>
                      <a:r>
                        <a:rPr lang="en-GB" sz="1000" kern="1200" dirty="0" smtClean="0">
                          <a:solidFill>
                            <a:schemeClr val="dk1"/>
                          </a:solidFill>
                          <a:effectLst/>
                          <a:latin typeface="+mn-lt"/>
                          <a:ea typeface="+mn-ea"/>
                          <a:cs typeface="+mn-cs"/>
                        </a:rPr>
                        <a:t> </a:t>
                      </a:r>
                    </a:p>
                    <a:p>
                      <a:r>
                        <a:rPr lang="en-GB" sz="1000" kern="1200" dirty="0" smtClean="0">
                          <a:solidFill>
                            <a:schemeClr val="dk1"/>
                          </a:solidFill>
                          <a:effectLst/>
                          <a:latin typeface="+mn-lt"/>
                          <a:ea typeface="+mn-ea"/>
                          <a:cs typeface="+mn-cs"/>
                        </a:rPr>
                        <a:t>Measure, Shape and Spatial Thinking </a:t>
                      </a:r>
                    </a:p>
                    <a:p>
                      <a:r>
                        <a:rPr lang="en-GB" sz="1000" dirty="0" smtClean="0"/>
                        <a:t>Shape – 2D</a:t>
                      </a:r>
                    </a:p>
                    <a:p>
                      <a:r>
                        <a:rPr lang="en-GB" sz="1000" dirty="0" smtClean="0"/>
                        <a:t>Revisit pattern from Autumn</a:t>
                      </a:r>
                    </a:p>
                    <a:p>
                      <a:r>
                        <a:rPr lang="en-GB" sz="1000" dirty="0" smtClean="0"/>
                        <a:t> Shape – 3D</a:t>
                      </a:r>
                      <a:endParaRPr lang="en-GB" sz="10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r>
                        <a:rPr lang="en-GB" sz="1000" kern="1200" dirty="0" smtClean="0">
                          <a:solidFill>
                            <a:schemeClr val="dk1"/>
                          </a:solidFill>
                          <a:effectLst/>
                          <a:latin typeface="+mn-lt"/>
                          <a:ea typeface="+mn-ea"/>
                          <a:cs typeface="+mn-cs"/>
                        </a:rPr>
                        <a:t>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Number composition 1 – 5 Revision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effectLst/>
                          <a:latin typeface="+mn-lt"/>
                          <a:ea typeface="+mn-ea"/>
                          <a:cs typeface="+mn-cs"/>
                        </a:rPr>
                        <a:t>Number rhymes </a:t>
                      </a:r>
                    </a:p>
                    <a:p>
                      <a:r>
                        <a:rPr lang="en-GB" sz="1000" kern="1200" dirty="0" smtClean="0">
                          <a:solidFill>
                            <a:schemeClr val="dk1"/>
                          </a:solidFill>
                          <a:effectLst/>
                          <a:latin typeface="+mn-lt"/>
                          <a:ea typeface="+mn-ea"/>
                          <a:cs typeface="+mn-cs"/>
                        </a:rPr>
                        <a:t> </a:t>
                      </a:r>
                    </a:p>
                    <a:p>
                      <a:r>
                        <a:rPr lang="en-GB" sz="1000" kern="1200" dirty="0" smtClean="0">
                          <a:solidFill>
                            <a:schemeClr val="dk1"/>
                          </a:solidFill>
                          <a:effectLst/>
                          <a:latin typeface="+mn-lt"/>
                          <a:ea typeface="+mn-ea"/>
                          <a:cs typeface="+mn-cs"/>
                        </a:rPr>
                        <a:t>Measure, Shape and Spatial Thinking </a:t>
                      </a:r>
                    </a:p>
                    <a:p>
                      <a:r>
                        <a:rPr lang="en-GB" sz="1000" dirty="0" smtClean="0"/>
                        <a:t>Night and Day </a:t>
                      </a:r>
                    </a:p>
                    <a:p>
                      <a:r>
                        <a:rPr lang="en-GB" sz="1000" dirty="0" smtClean="0"/>
                        <a:t>Order events in their day at nursery </a:t>
                      </a:r>
                    </a:p>
                    <a:p>
                      <a:r>
                        <a:rPr lang="en-GB" sz="1000" dirty="0" smtClean="0"/>
                        <a:t>What happens day/night Positional Language</a:t>
                      </a:r>
                      <a:endParaRPr lang="en-GB" sz="10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3500215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matic SC" panose="00000500000000000000" pitchFamily="2" charset="-79"/>
                <a:cs typeface="Amatic SC" panose="00000500000000000000" pitchFamily="2" charset="-79"/>
              </a:rPr>
              <a:t>nursery Long Term Plan 23-24</a:t>
            </a:r>
            <a:r>
              <a:rPr lang="en-GB" dirty="0">
                <a:latin typeface="Amatic SC" panose="00000500000000000000" pitchFamily="2" charset="-79"/>
                <a:cs typeface="Amatic SC" panose="00000500000000000000" pitchFamily="2" charset="-79"/>
              </a:rPr>
              <a:t/>
            </a:r>
            <a:br>
              <a:rPr lang="en-GB" dirty="0">
                <a:latin typeface="Amatic SC" panose="00000500000000000000" pitchFamily="2" charset="-79"/>
                <a:cs typeface="Amatic SC" panose="00000500000000000000" pitchFamily="2" charset="-79"/>
              </a:rPr>
            </a:br>
            <a:endParaRPr lang="en-GB" dirty="0"/>
          </a:p>
        </p:txBody>
      </p:sp>
      <p:graphicFrame>
        <p:nvGraphicFramePr>
          <p:cNvPr id="4"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965170746"/>
              </p:ext>
            </p:extLst>
          </p:nvPr>
        </p:nvGraphicFramePr>
        <p:xfrm>
          <a:off x="366318" y="1027906"/>
          <a:ext cx="11459364" cy="563880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446225">
                  <a:extLst>
                    <a:ext uri="{9D8B030D-6E8A-4147-A177-3AD203B41FA5}">
                      <a16:colId xmlns:a16="http://schemas.microsoft.com/office/drawing/2014/main" val="872926247"/>
                    </a:ext>
                  </a:extLst>
                </a:gridCol>
                <a:gridCol w="1641267">
                  <a:extLst>
                    <a:ext uri="{9D8B030D-6E8A-4147-A177-3AD203B41FA5}">
                      <a16:colId xmlns:a16="http://schemas.microsoft.com/office/drawing/2014/main" val="20004"/>
                    </a:ext>
                  </a:extLst>
                </a:gridCol>
                <a:gridCol w="1823664">
                  <a:extLst>
                    <a:ext uri="{9D8B030D-6E8A-4147-A177-3AD203B41FA5}">
                      <a16:colId xmlns:a16="http://schemas.microsoft.com/office/drawing/2014/main" val="257349169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u="sng" dirty="0" smtClean="0"/>
                        <a:t>Me and My Family</a:t>
                      </a:r>
                      <a:r>
                        <a:rPr lang="en-GB" sz="1200" b="1" u="sng" baseline="0" dirty="0" smtClean="0"/>
                        <a:t> </a:t>
                      </a:r>
                      <a:endParaRPr lang="en-GB" sz="1200"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t>Day</a:t>
                      </a:r>
                      <a:r>
                        <a:rPr lang="en-GB" sz="1200" b="1" u="sng" baseline="0" dirty="0" smtClean="0"/>
                        <a:t> and Night </a:t>
                      </a:r>
                      <a:endParaRPr lang="en-GB" sz="1200"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200" b="1" u="sng" kern="1200" baseline="0" dirty="0" smtClean="0">
                          <a:solidFill>
                            <a:schemeClr val="dk1"/>
                          </a:solidFill>
                          <a:latin typeface="+mn-lt"/>
                          <a:ea typeface="+mn-ea"/>
                          <a:cs typeface="+mn-cs"/>
                        </a:rPr>
                        <a:t>Polar Regions</a:t>
                      </a:r>
                      <a:endParaRPr lang="en-GB" sz="1800"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mn-cs"/>
                        </a:rPr>
                        <a:t>New Life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mn-cs"/>
                        </a:rPr>
                        <a:t>Under the sea</a:t>
                      </a:r>
                      <a:r>
                        <a:rPr lang="en-GB" sz="2400" kern="1200" baseline="0" dirty="0" smtClean="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panose="00000500000000000000" pitchFamily="2" charset="-79"/>
                        </a:rPr>
                        <a:t>Farm</a:t>
                      </a:r>
                      <a:r>
                        <a:rPr lang="en-US" sz="1200" b="1" u="sng" baseline="0" dirty="0" smtClean="0">
                          <a:solidFill>
                            <a:schemeClr val="tx1"/>
                          </a:solidFill>
                          <a:latin typeface="+mn-lt"/>
                          <a:cs typeface="Amatic SC" panose="00000500000000000000" pitchFamily="2" charset="-79"/>
                        </a:rPr>
                        <a:t> animals </a:t>
                      </a: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2597634">
                <a:tc>
                  <a:txBody>
                    <a:bodyPr/>
                    <a:lstStyle/>
                    <a:p>
                      <a:pPr algn="ctr"/>
                      <a:r>
                        <a:rPr lang="en-US" sz="2400" b="1" dirty="0" smtClean="0">
                          <a:latin typeface="Amatic SC" panose="00000500000000000000" pitchFamily="2" charset="-79"/>
                          <a:cs typeface="Amatic SC" panose="00000500000000000000" pitchFamily="2" charset="-79"/>
                        </a:rPr>
                        <a:t>Religious education</a:t>
                      </a:r>
                    </a:p>
                    <a:p>
                      <a:pPr algn="ctr"/>
                      <a:endParaRPr lang="en-US" sz="2400" b="1" dirty="0" smtClean="0">
                        <a:latin typeface="Amatic SC" panose="00000500000000000000" pitchFamily="2" charset="-79"/>
                        <a:cs typeface="Amatic SC" panose="00000500000000000000" pitchFamily="2" charset="-79"/>
                      </a:endParaRPr>
                    </a:p>
                    <a:p>
                      <a:pPr algn="ctr"/>
                      <a:endParaRPr lang="en-US" sz="2400" b="1" dirty="0" smtClean="0">
                        <a:latin typeface="Amatic SC" panose="00000500000000000000" pitchFamily="2" charset="-79"/>
                        <a:cs typeface="Amatic SC" panose="00000500000000000000" pitchFamily="2" charset="-79"/>
                      </a:endParaRPr>
                    </a:p>
                    <a:p>
                      <a:pPr algn="ctr"/>
                      <a:endParaRPr lang="en-US" sz="2400" b="1" dirty="0" smtClean="0">
                        <a:latin typeface="Amatic SC" panose="00000500000000000000" pitchFamily="2" charset="-79"/>
                        <a:cs typeface="Amatic SC" panose="00000500000000000000" pitchFamily="2" charset="-79"/>
                      </a:endParaRPr>
                    </a:p>
                    <a:p>
                      <a:pPr algn="ctr"/>
                      <a:endParaRPr lang="en-US" sz="2400" b="1" dirty="0" smtClean="0">
                        <a:latin typeface="Amatic SC" panose="00000500000000000000" pitchFamily="2" charset="-79"/>
                        <a:cs typeface="Amatic SC" panose="00000500000000000000" pitchFamily="2" charset="-79"/>
                      </a:endParaRPr>
                    </a:p>
                    <a:p>
                      <a:pPr algn="ctr"/>
                      <a:endParaRPr lang="en-US" sz="2400" b="1" dirty="0" smtClean="0">
                        <a:latin typeface="Amatic SC" panose="00000500000000000000" pitchFamily="2" charset="-79"/>
                        <a:cs typeface="Amatic SC" panose="00000500000000000000" pitchFamily="2" charset="-79"/>
                      </a:endParaRPr>
                    </a:p>
                    <a:p>
                      <a:pPr algn="ctr"/>
                      <a:endParaRPr lang="en-US" sz="2400" b="1" dirty="0" smtClean="0">
                        <a:latin typeface="Amatic SC" panose="00000500000000000000" pitchFamily="2" charset="-79"/>
                        <a:cs typeface="Amatic SC" panose="00000500000000000000" pitchFamily="2" charset="-79"/>
                      </a:endParaRPr>
                    </a:p>
                    <a:p>
                      <a:pPr algn="ctr"/>
                      <a:endParaRPr lang="en-US" sz="2400" b="1" dirty="0" smtClean="0">
                        <a:latin typeface="Amatic SC" panose="00000500000000000000" pitchFamily="2" charset="-79"/>
                        <a:cs typeface="Amatic SC" panose="00000500000000000000" pitchFamily="2" charset="-79"/>
                      </a:endParaRPr>
                    </a:p>
                    <a:p>
                      <a:pPr algn="ctr"/>
                      <a:endParaRPr lang="en-US" sz="2400" b="1" dirty="0" smtClean="0">
                        <a:latin typeface="Amatic SC" panose="00000500000000000000" pitchFamily="2" charset="-79"/>
                        <a:cs typeface="Amatic SC" panose="00000500000000000000" pitchFamily="2" charset="-79"/>
                      </a:endParaRPr>
                    </a:p>
                    <a:p>
                      <a:pPr algn="ctr"/>
                      <a:endParaRPr lang="en-US" sz="2400" b="1" dirty="0" smtClean="0">
                        <a:latin typeface="Amatic SC" panose="00000500000000000000" pitchFamily="2" charset="-79"/>
                        <a:cs typeface="Amatic SC" panose="00000500000000000000" pitchFamily="2" charset="-79"/>
                      </a:endParaRPr>
                    </a:p>
                    <a:p>
                      <a:pPr algn="ctr"/>
                      <a:r>
                        <a:rPr lang="en-US" sz="2400" b="1" dirty="0" smtClean="0">
                          <a:latin typeface="Amatic SC" panose="00000500000000000000" pitchFamily="2" charset="-79"/>
                          <a:cs typeface="Amatic SC" panose="00000500000000000000" pitchFamily="2" charset="-79"/>
                        </a:rPr>
                        <a:t>Gospel values  </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GB" sz="1200" b="1" u="none" dirty="0" smtClean="0">
                          <a:solidFill>
                            <a:schemeClr val="tx1"/>
                          </a:solidFill>
                          <a:latin typeface="+mn-lt"/>
                          <a:cs typeface="Amatic SC" panose="020B0604020202020204" charset="-79"/>
                        </a:rPr>
                        <a:t>Domestic Church</a:t>
                      </a:r>
                      <a:r>
                        <a:rPr lang="en-GB" sz="1200" b="1" u="none" baseline="0" dirty="0" smtClean="0">
                          <a:solidFill>
                            <a:schemeClr val="tx1"/>
                          </a:solidFill>
                          <a:latin typeface="+mn-lt"/>
                          <a:cs typeface="Amatic SC" panose="020B0604020202020204" charset="-79"/>
                        </a:rPr>
                        <a:t> – Family </a:t>
                      </a:r>
                    </a:p>
                    <a:p>
                      <a:pPr marL="0" indent="0" algn="l">
                        <a:buFont typeface="Arial" panose="020B0604020202020204" pitchFamily="34" charset="0"/>
                        <a:buNone/>
                      </a:pPr>
                      <a:endParaRPr lang="en-GB" sz="1000" b="0" u="none" baseline="0" dirty="0" smtClean="0">
                        <a:solidFill>
                          <a:schemeClr val="tx1"/>
                        </a:solidFill>
                        <a:latin typeface="+mn-lt"/>
                        <a:cs typeface="Amatic SC" panose="020B0604020202020204" charset="-79"/>
                      </a:endParaRPr>
                    </a:p>
                    <a:p>
                      <a:r>
                        <a:rPr lang="en-GB" sz="1050" kern="1200" dirty="0" smtClean="0">
                          <a:solidFill>
                            <a:schemeClr val="dk1"/>
                          </a:solidFill>
                          <a:effectLst/>
                          <a:latin typeface="+mn-lt"/>
                          <a:ea typeface="+mn-ea"/>
                          <a:cs typeface="+mn-cs"/>
                        </a:rPr>
                        <a:t>To know and understand the importance of my name</a:t>
                      </a:r>
                    </a:p>
                    <a:p>
                      <a:r>
                        <a:rPr lang="en-GB" sz="1050" kern="1200" dirty="0" smtClean="0">
                          <a:solidFill>
                            <a:schemeClr val="dk1"/>
                          </a:solidFill>
                          <a:effectLst/>
                          <a:latin typeface="+mn-lt"/>
                          <a:ea typeface="+mn-ea"/>
                          <a:cs typeface="+mn-cs"/>
                        </a:rPr>
                        <a:t>To know and understand that God loves me</a:t>
                      </a:r>
                    </a:p>
                    <a:p>
                      <a:pPr marL="0" indent="0" algn="l">
                        <a:buFont typeface="Arial" panose="020B0604020202020204" pitchFamily="34" charset="0"/>
                        <a:buNone/>
                      </a:pPr>
                      <a:endParaRPr lang="en-GB" sz="1000" b="0" u="none" baseline="0" dirty="0" smtClean="0">
                        <a:solidFill>
                          <a:schemeClr val="tx1"/>
                        </a:solidFill>
                        <a:latin typeface="+mn-lt"/>
                        <a:cs typeface="Amatic SC" panose="020B0604020202020204" charset="-79"/>
                      </a:endParaRPr>
                    </a:p>
                    <a:p>
                      <a:pPr algn="l"/>
                      <a:r>
                        <a:rPr lang="en-GB" sz="1200" b="1" u="none" baseline="0" dirty="0" smtClean="0">
                          <a:solidFill>
                            <a:schemeClr val="tx1"/>
                          </a:solidFill>
                          <a:latin typeface="+mn-lt"/>
                          <a:cs typeface="Amatic SC" panose="020B0604020202020204" charset="-79"/>
                        </a:rPr>
                        <a:t>Baptism/Confirmation – Belonging</a:t>
                      </a:r>
                    </a:p>
                    <a:p>
                      <a:pPr algn="l"/>
                      <a:endParaRPr lang="en-GB" sz="1200" b="1" u="none" baseline="0" dirty="0" smtClean="0">
                        <a:solidFill>
                          <a:schemeClr val="tx1"/>
                        </a:solidFill>
                        <a:latin typeface="+mn-lt"/>
                        <a:cs typeface="Amatic SC" panose="020B0604020202020204" charset="-79"/>
                      </a:endParaRPr>
                    </a:p>
                    <a:p>
                      <a:r>
                        <a:rPr lang="en-GB" sz="1050" kern="1200" dirty="0" smtClean="0">
                          <a:solidFill>
                            <a:schemeClr val="dk1"/>
                          </a:solidFill>
                          <a:effectLst/>
                          <a:latin typeface="+mn-lt"/>
                          <a:ea typeface="+mn-ea"/>
                          <a:cs typeface="+mn-cs"/>
                        </a:rPr>
                        <a:t>To know and understand what it is to welcome and be welcomed</a:t>
                      </a:r>
                    </a:p>
                    <a:p>
                      <a:r>
                        <a:rPr lang="en-GB" sz="1050" kern="1200" dirty="0" smtClean="0">
                          <a:solidFill>
                            <a:schemeClr val="dk1"/>
                          </a:solidFill>
                          <a:effectLst/>
                          <a:latin typeface="+mn-lt"/>
                          <a:ea typeface="+mn-ea"/>
                          <a:cs typeface="+mn-cs"/>
                        </a:rPr>
                        <a:t>To know and understand that Baptism is a welcome into God’s family.</a:t>
                      </a:r>
                    </a:p>
                    <a:p>
                      <a:pPr algn="l"/>
                      <a:endParaRPr lang="en-GB" sz="1800" b="1" u="none" dirty="0" smtClean="0">
                        <a:solidFill>
                          <a:schemeClr val="tx1"/>
                        </a:solidFill>
                        <a:latin typeface="+mn-lt"/>
                        <a:cs typeface="Amatic SC" panose="020B0604020202020204" charset="-79"/>
                      </a:endParaRPr>
                    </a:p>
                    <a:p>
                      <a:pPr algn="l"/>
                      <a:endParaRPr lang="en-GB" sz="1800" b="1" u="none" dirty="0" smtClean="0">
                        <a:solidFill>
                          <a:schemeClr val="tx1"/>
                        </a:solidFill>
                        <a:latin typeface="+mn-lt"/>
                        <a:cs typeface="Amatic SC" panose="020B0604020202020204" charset="-79"/>
                      </a:endParaRPr>
                    </a:p>
                    <a:p>
                      <a:pPr algn="l"/>
                      <a:endParaRPr lang="en-GB" sz="1800" b="1" u="none" dirty="0" smtClean="0">
                        <a:solidFill>
                          <a:schemeClr val="tx1"/>
                        </a:solidFill>
                        <a:latin typeface="+mn-lt"/>
                        <a:cs typeface="Amatic SC" panose="020B0604020202020204" charset="-79"/>
                      </a:endParaRPr>
                    </a:p>
                    <a:p>
                      <a:pPr algn="l"/>
                      <a:r>
                        <a:rPr lang="en-GB" sz="1800" b="1" u="none" dirty="0" smtClean="0">
                          <a:solidFill>
                            <a:schemeClr val="tx1"/>
                          </a:solidFill>
                          <a:latin typeface="+mn-lt"/>
                          <a:cs typeface="Amatic SC" panose="020B0604020202020204" charset="-79"/>
                        </a:rPr>
                        <a:t>Kindness </a:t>
                      </a:r>
                      <a:endParaRPr lang="en-GB" sz="1800" b="1" u="none" dirty="0">
                        <a:solidFill>
                          <a:schemeClr val="tx1"/>
                        </a:solidFill>
                        <a:latin typeface="+mn-lt"/>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38100" marR="0" lvl="0" indent="0" algn="l" defTabSz="914400" rtl="0" eaLnBrk="1" fontAlgn="auto" latinLnBrk="0" hangingPunct="1">
                        <a:lnSpc>
                          <a:spcPct val="100000"/>
                        </a:lnSpc>
                        <a:spcBef>
                          <a:spcPts val="125"/>
                        </a:spcBef>
                        <a:spcAft>
                          <a:spcPts val="0"/>
                        </a:spcAft>
                        <a:buClrTx/>
                        <a:buSzTx/>
                        <a:buFontTx/>
                        <a:buNone/>
                        <a:tabLst/>
                        <a:defRPr/>
                      </a:pPr>
                      <a:r>
                        <a:rPr lang="en-GB" sz="1200" b="1" u="none" dirty="0" smtClean="0">
                          <a:solidFill>
                            <a:schemeClr val="tx1"/>
                          </a:solidFill>
                          <a:latin typeface="+mn-lt"/>
                          <a:cs typeface="Amatic SC" panose="00000500000000000000" pitchFamily="2" charset="-79"/>
                        </a:rPr>
                        <a:t>Judaism Week</a:t>
                      </a:r>
                    </a:p>
                    <a:p>
                      <a:pPr marL="38100" algn="l">
                        <a:spcBef>
                          <a:spcPts val="125"/>
                        </a:spcBef>
                        <a:spcAft>
                          <a:spcPts val="0"/>
                        </a:spcAft>
                      </a:pPr>
                      <a:endParaRPr lang="en-GB" sz="1000" b="1" dirty="0" smtClean="0">
                        <a:effectLst/>
                        <a:latin typeface="Calibri" panose="020F0502020204030204" pitchFamily="34" charset="0"/>
                        <a:ea typeface="Calibri" panose="020F0502020204030204" pitchFamily="34" charset="0"/>
                        <a:cs typeface="Calibri" panose="020F0502020204030204" pitchFamily="34" charset="0"/>
                      </a:endParaRPr>
                    </a:p>
                    <a:p>
                      <a:pPr marL="38100" algn="l">
                        <a:spcBef>
                          <a:spcPts val="125"/>
                        </a:spcBef>
                        <a:spcAft>
                          <a:spcPts val="0"/>
                        </a:spcAft>
                      </a:pPr>
                      <a:endParaRPr lang="en-GB" sz="1000" b="1" dirty="0" smtClean="0">
                        <a:effectLst/>
                        <a:latin typeface="Calibri" panose="020F0502020204030204" pitchFamily="34" charset="0"/>
                        <a:ea typeface="Calibri" panose="020F0502020204030204" pitchFamily="34" charset="0"/>
                        <a:cs typeface="Calibri" panose="020F0502020204030204" pitchFamily="34" charset="0"/>
                      </a:endParaRPr>
                    </a:p>
                    <a:p>
                      <a:pPr marL="38100" algn="l">
                        <a:spcBef>
                          <a:spcPts val="125"/>
                        </a:spcBef>
                        <a:spcAft>
                          <a:spcPts val="0"/>
                        </a:spcAft>
                      </a:pPr>
                      <a:endParaRPr lang="en-GB" sz="1000" b="1" dirty="0" smtClean="0">
                        <a:effectLst/>
                        <a:latin typeface="Calibri" panose="020F0502020204030204" pitchFamily="34" charset="0"/>
                        <a:ea typeface="Calibri" panose="020F0502020204030204" pitchFamily="34" charset="0"/>
                        <a:cs typeface="Calibri" panose="020F0502020204030204" pitchFamily="34" charset="0"/>
                      </a:endParaRPr>
                    </a:p>
                    <a:p>
                      <a:pPr marL="38100" marR="0" lvl="0" indent="0" algn="l" defTabSz="914400" rtl="0" eaLnBrk="1" fontAlgn="auto" latinLnBrk="0" hangingPunct="1">
                        <a:lnSpc>
                          <a:spcPct val="100000"/>
                        </a:lnSpc>
                        <a:spcBef>
                          <a:spcPts val="125"/>
                        </a:spcBef>
                        <a:spcAft>
                          <a:spcPts val="0"/>
                        </a:spcAft>
                        <a:buClrTx/>
                        <a:buSzTx/>
                        <a:buFontTx/>
                        <a:buNone/>
                        <a:tabLst/>
                        <a:defRPr/>
                      </a:pPr>
                      <a:r>
                        <a:rPr lang="en-GB" sz="1200" b="1" u="none" dirty="0" smtClean="0">
                          <a:solidFill>
                            <a:schemeClr val="tx1"/>
                          </a:solidFill>
                          <a:latin typeface="+mn-lt"/>
                          <a:cs typeface="Amatic SC" panose="00000500000000000000" pitchFamily="2" charset="-79"/>
                        </a:rPr>
                        <a:t>Advent/Christmas – Loving </a:t>
                      </a:r>
                    </a:p>
                    <a:p>
                      <a:r>
                        <a:rPr lang="en-GB" sz="1050" kern="1200" dirty="0" smtClean="0">
                          <a:solidFill>
                            <a:schemeClr val="dk1"/>
                          </a:solidFill>
                          <a:effectLst/>
                          <a:latin typeface="+mn-lt"/>
                          <a:ea typeface="+mn-ea"/>
                          <a:cs typeface="+mn-cs"/>
                        </a:rPr>
                        <a:t>To discover what a birthday is and how it may be celebrated.</a:t>
                      </a:r>
                    </a:p>
                    <a:p>
                      <a:r>
                        <a:rPr lang="en-GB" sz="1050" kern="1200" dirty="0" smtClean="0">
                          <a:solidFill>
                            <a:schemeClr val="dk1"/>
                          </a:solidFill>
                          <a:effectLst/>
                          <a:latin typeface="+mn-lt"/>
                          <a:ea typeface="+mn-ea"/>
                          <a:cs typeface="+mn-cs"/>
                        </a:rPr>
                        <a:t>To know Advent is when people get ready for the birthday of Jesus at Christmas</a:t>
                      </a:r>
                    </a:p>
                    <a:p>
                      <a:r>
                        <a:rPr lang="en-GB" sz="1050" kern="1200" dirty="0" smtClean="0">
                          <a:solidFill>
                            <a:schemeClr val="dk1"/>
                          </a:solidFill>
                          <a:effectLst/>
                          <a:latin typeface="+mn-lt"/>
                          <a:ea typeface="+mn-ea"/>
                          <a:cs typeface="+mn-cs"/>
                        </a:rPr>
                        <a:t>To know Christmas is the birthday of Jesus</a:t>
                      </a:r>
                    </a:p>
                    <a:p>
                      <a:pPr marL="38100" marR="0" lvl="0" indent="0" algn="l" defTabSz="914400" rtl="0" eaLnBrk="1" fontAlgn="auto" latinLnBrk="0" hangingPunct="1">
                        <a:lnSpc>
                          <a:spcPct val="100000"/>
                        </a:lnSpc>
                        <a:spcBef>
                          <a:spcPts val="125"/>
                        </a:spcBef>
                        <a:spcAft>
                          <a:spcPts val="0"/>
                        </a:spcAft>
                        <a:buClrTx/>
                        <a:buSzTx/>
                        <a:buFontTx/>
                        <a:buNone/>
                        <a:tabLst/>
                        <a:defRPr/>
                      </a:pPr>
                      <a:endParaRPr lang="en-GB" sz="1200" b="1" dirty="0" smtClean="0">
                        <a:effectLst/>
                        <a:latin typeface="Calibri" panose="020F0502020204030204" pitchFamily="34" charset="0"/>
                        <a:ea typeface="Calibri" panose="020F0502020204030204" pitchFamily="34" charset="0"/>
                        <a:cs typeface="Calibri" panose="020F0502020204030204" pitchFamily="34" charset="0"/>
                      </a:endParaRPr>
                    </a:p>
                    <a:p>
                      <a:pPr marL="38100" algn="l">
                        <a:spcBef>
                          <a:spcPts val="125"/>
                        </a:spcBef>
                        <a:spcAft>
                          <a:spcPts val="0"/>
                        </a:spcAft>
                      </a:pPr>
                      <a:endParaRPr lang="en-GB" sz="1000" b="1" dirty="0" smtClean="0">
                        <a:effectLst/>
                        <a:latin typeface="Calibri" panose="020F0502020204030204" pitchFamily="34" charset="0"/>
                        <a:ea typeface="Calibri" panose="020F0502020204030204" pitchFamily="34" charset="0"/>
                        <a:cs typeface="Calibri" panose="020F0502020204030204" pitchFamily="34" charset="0"/>
                      </a:endParaRPr>
                    </a:p>
                    <a:p>
                      <a:pPr marL="38100" algn="l">
                        <a:spcBef>
                          <a:spcPts val="125"/>
                        </a:spcBef>
                        <a:spcAft>
                          <a:spcPts val="0"/>
                        </a:spcAft>
                      </a:pPr>
                      <a:endParaRPr lang="en-GB" sz="1000" b="1" dirty="0" smtClean="0">
                        <a:effectLst/>
                        <a:latin typeface="Calibri" panose="020F0502020204030204" pitchFamily="34" charset="0"/>
                        <a:ea typeface="Calibri" panose="020F0502020204030204" pitchFamily="34" charset="0"/>
                        <a:cs typeface="Calibri" panose="020F0502020204030204" pitchFamily="34" charset="0"/>
                      </a:endParaRPr>
                    </a:p>
                    <a:p>
                      <a:pPr marL="38100" marR="0" lvl="0" indent="0" algn="l" defTabSz="914400" rtl="0" eaLnBrk="1" fontAlgn="auto" latinLnBrk="0" hangingPunct="1">
                        <a:lnSpc>
                          <a:spcPct val="100000"/>
                        </a:lnSpc>
                        <a:spcBef>
                          <a:spcPts val="125"/>
                        </a:spcBef>
                        <a:spcAft>
                          <a:spcPts val="0"/>
                        </a:spcAft>
                        <a:buClrTx/>
                        <a:buSzTx/>
                        <a:buFontTx/>
                        <a:buNone/>
                        <a:tabLst/>
                        <a:defRPr/>
                      </a:pPr>
                      <a:endParaRPr lang="en-GB" sz="1800" b="1" u="none" dirty="0" smtClean="0">
                        <a:solidFill>
                          <a:schemeClr val="tx1"/>
                        </a:solidFill>
                        <a:latin typeface="+mn-lt"/>
                        <a:cs typeface="Amatic SC" panose="020B0604020202020204" charset="-79"/>
                      </a:endParaRPr>
                    </a:p>
                    <a:p>
                      <a:pPr marL="38100" marR="0" lvl="0" indent="0" algn="l" defTabSz="914400" rtl="0" eaLnBrk="1" fontAlgn="auto" latinLnBrk="0" hangingPunct="1">
                        <a:lnSpc>
                          <a:spcPct val="100000"/>
                        </a:lnSpc>
                        <a:spcBef>
                          <a:spcPts val="125"/>
                        </a:spcBef>
                        <a:spcAft>
                          <a:spcPts val="0"/>
                        </a:spcAft>
                        <a:buClrTx/>
                        <a:buSzTx/>
                        <a:buFontTx/>
                        <a:buNone/>
                        <a:tabLst/>
                        <a:defRPr/>
                      </a:pPr>
                      <a:endParaRPr lang="en-GB" sz="1800" b="1" u="none" dirty="0" smtClean="0">
                        <a:solidFill>
                          <a:schemeClr val="tx1"/>
                        </a:solidFill>
                        <a:latin typeface="+mn-lt"/>
                        <a:cs typeface="Amatic SC" panose="020B0604020202020204" charset="-79"/>
                      </a:endParaRPr>
                    </a:p>
                    <a:p>
                      <a:pPr marL="38100" marR="0" lvl="0" indent="0" algn="l" defTabSz="914400" rtl="0" eaLnBrk="1" fontAlgn="auto" latinLnBrk="0" hangingPunct="1">
                        <a:lnSpc>
                          <a:spcPct val="100000"/>
                        </a:lnSpc>
                        <a:spcBef>
                          <a:spcPts val="125"/>
                        </a:spcBef>
                        <a:spcAft>
                          <a:spcPts val="0"/>
                        </a:spcAft>
                        <a:buClrTx/>
                        <a:buSzTx/>
                        <a:buFontTx/>
                        <a:buNone/>
                        <a:tabLst/>
                        <a:defRPr/>
                      </a:pPr>
                      <a:endParaRPr lang="en-GB" sz="1800" b="1" u="none" dirty="0" smtClean="0">
                        <a:solidFill>
                          <a:schemeClr val="tx1"/>
                        </a:solidFill>
                        <a:latin typeface="+mn-lt"/>
                        <a:cs typeface="Amatic SC" panose="020B0604020202020204" charset="-79"/>
                      </a:endParaRPr>
                    </a:p>
                    <a:p>
                      <a:pPr marL="38100" marR="0" lvl="0" indent="0" algn="l" defTabSz="914400" rtl="0" eaLnBrk="1" fontAlgn="auto" latinLnBrk="0" hangingPunct="1">
                        <a:lnSpc>
                          <a:spcPct val="100000"/>
                        </a:lnSpc>
                        <a:spcBef>
                          <a:spcPts val="125"/>
                        </a:spcBef>
                        <a:spcAft>
                          <a:spcPts val="0"/>
                        </a:spcAft>
                        <a:buClrTx/>
                        <a:buSzTx/>
                        <a:buFontTx/>
                        <a:buNone/>
                        <a:tabLst/>
                        <a:defRPr/>
                      </a:pPr>
                      <a:r>
                        <a:rPr lang="en-GB" sz="1800" b="1" u="none" dirty="0" smtClean="0">
                          <a:solidFill>
                            <a:schemeClr val="tx1"/>
                          </a:solidFill>
                          <a:latin typeface="+mn-lt"/>
                          <a:cs typeface="Amatic SC" panose="020B0604020202020204" charset="-79"/>
                        </a:rPr>
                        <a:t>Joy</a:t>
                      </a:r>
                    </a:p>
                  </a:txBody>
                  <a:tcPr marL="80645" marR="80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38100" marR="0" lvl="0" indent="0" algn="l" defTabSz="914400" rtl="0" eaLnBrk="1" fontAlgn="auto" latinLnBrk="0" hangingPunct="1">
                        <a:lnSpc>
                          <a:spcPct val="100000"/>
                        </a:lnSpc>
                        <a:spcBef>
                          <a:spcPts val="125"/>
                        </a:spcBef>
                        <a:spcAft>
                          <a:spcPts val="0"/>
                        </a:spcAft>
                        <a:buClrTx/>
                        <a:buSzTx/>
                        <a:buFontTx/>
                        <a:buNone/>
                        <a:tabLst/>
                        <a:defRPr/>
                      </a:pPr>
                      <a:r>
                        <a:rPr lang="en-GB" sz="1200" b="1" u="none" dirty="0" smtClean="0">
                          <a:solidFill>
                            <a:schemeClr val="tx1"/>
                          </a:solidFill>
                          <a:latin typeface="+mn-lt"/>
                          <a:cs typeface="Amatic SC" panose="00000500000000000000" pitchFamily="2" charset="-79"/>
                        </a:rPr>
                        <a:t>Local Church – Community </a:t>
                      </a:r>
                    </a:p>
                    <a:p>
                      <a:pPr marL="38100" marR="0" lvl="0" indent="0" algn="l" defTabSz="914400" rtl="0" eaLnBrk="1" fontAlgn="auto" latinLnBrk="0" hangingPunct="1">
                        <a:lnSpc>
                          <a:spcPct val="100000"/>
                        </a:lnSpc>
                        <a:spcBef>
                          <a:spcPts val="125"/>
                        </a:spcBef>
                        <a:spcAft>
                          <a:spcPts val="0"/>
                        </a:spcAft>
                        <a:buClrTx/>
                        <a:buSzTx/>
                        <a:buFontTx/>
                        <a:buNone/>
                        <a:tabLst/>
                        <a:defRPr/>
                      </a:pPr>
                      <a:r>
                        <a:rPr lang="en-GB" sz="1050" b="0" u="none" dirty="0" smtClean="0">
                          <a:solidFill>
                            <a:schemeClr val="tx1"/>
                          </a:solidFill>
                          <a:latin typeface="+mn-lt"/>
                          <a:cs typeface="Amatic SC" panose="00000500000000000000" pitchFamily="2" charset="-79"/>
                        </a:rPr>
                        <a:t>What</a:t>
                      </a:r>
                      <a:r>
                        <a:rPr lang="en-GB" sz="1050" b="0" u="none" baseline="0" dirty="0" smtClean="0">
                          <a:solidFill>
                            <a:schemeClr val="tx1"/>
                          </a:solidFill>
                          <a:latin typeface="+mn-lt"/>
                          <a:cs typeface="Amatic SC" panose="00000500000000000000" pitchFamily="2" charset="-79"/>
                        </a:rPr>
                        <a:t> a celebration is.</a:t>
                      </a:r>
                    </a:p>
                    <a:p>
                      <a:pPr marL="38100" marR="0" lvl="0" indent="0" algn="l" defTabSz="914400" rtl="0" eaLnBrk="1" fontAlgn="auto" latinLnBrk="0" hangingPunct="1">
                        <a:lnSpc>
                          <a:spcPct val="100000"/>
                        </a:lnSpc>
                        <a:spcBef>
                          <a:spcPts val="125"/>
                        </a:spcBef>
                        <a:spcAft>
                          <a:spcPts val="0"/>
                        </a:spcAft>
                        <a:buClrTx/>
                        <a:buSzTx/>
                        <a:buFontTx/>
                        <a:buNone/>
                        <a:tabLst/>
                        <a:defRPr/>
                      </a:pPr>
                      <a:r>
                        <a:rPr lang="en-GB" sz="1050" b="0" u="none" baseline="0" dirty="0" smtClean="0">
                          <a:solidFill>
                            <a:schemeClr val="tx1"/>
                          </a:solidFill>
                          <a:latin typeface="+mn-lt"/>
                          <a:cs typeface="Amatic SC" panose="00000500000000000000" pitchFamily="2" charset="-79"/>
                        </a:rPr>
                        <a:t>How the parish family celebrate. </a:t>
                      </a:r>
                      <a:endParaRPr lang="en-GB" sz="1050" b="0" u="none" dirty="0" smtClean="0">
                        <a:solidFill>
                          <a:schemeClr val="tx1"/>
                        </a:solidFill>
                        <a:latin typeface="+mn-lt"/>
                        <a:cs typeface="Amatic SC" panose="00000500000000000000" pitchFamily="2" charset="-79"/>
                      </a:endParaRPr>
                    </a:p>
                    <a:p>
                      <a:pPr marL="38100" marR="0" lvl="0" indent="0" algn="l" defTabSz="914400" rtl="0" eaLnBrk="1" fontAlgn="auto" latinLnBrk="0" hangingPunct="1">
                        <a:lnSpc>
                          <a:spcPct val="100000"/>
                        </a:lnSpc>
                        <a:spcBef>
                          <a:spcPts val="125"/>
                        </a:spcBef>
                        <a:spcAft>
                          <a:spcPts val="0"/>
                        </a:spcAft>
                        <a:buClrTx/>
                        <a:buSzTx/>
                        <a:buFontTx/>
                        <a:buNone/>
                        <a:tabLst/>
                        <a:defRPr/>
                      </a:pPr>
                      <a:endParaRPr lang="en-GB" sz="1200" b="1" u="none" dirty="0" smtClean="0">
                        <a:solidFill>
                          <a:schemeClr val="tx1"/>
                        </a:solidFill>
                        <a:effectLst/>
                        <a:latin typeface="+mn-lt"/>
                        <a:ea typeface="Calibri" panose="020F0502020204030204" pitchFamily="34" charset="0"/>
                        <a:cs typeface="Amatic SC" panose="00000500000000000000" pitchFamily="2" charset="-79"/>
                      </a:endParaRPr>
                    </a:p>
                    <a:p>
                      <a:pPr marL="38100" marR="0" lvl="0" indent="0" algn="l" defTabSz="914400" rtl="0" eaLnBrk="1" fontAlgn="auto" latinLnBrk="0" hangingPunct="1">
                        <a:lnSpc>
                          <a:spcPct val="100000"/>
                        </a:lnSpc>
                        <a:spcBef>
                          <a:spcPts val="125"/>
                        </a:spcBef>
                        <a:spcAft>
                          <a:spcPts val="0"/>
                        </a:spcAft>
                        <a:buClrTx/>
                        <a:buSzTx/>
                        <a:buFontTx/>
                        <a:buNone/>
                        <a:tabLst/>
                        <a:defRPr/>
                      </a:pPr>
                      <a:endParaRPr lang="en-GB" sz="1200" b="1" dirty="0" smtClean="0">
                        <a:effectLst/>
                        <a:latin typeface="+mn-lt"/>
                        <a:ea typeface="Calibri" panose="020F0502020204030204" pitchFamily="34" charset="0"/>
                        <a:cs typeface="Calibri" panose="020F0502020204030204" pitchFamily="34" charset="0"/>
                      </a:endParaRPr>
                    </a:p>
                    <a:p>
                      <a:pPr marL="38100" algn="l">
                        <a:spcBef>
                          <a:spcPts val="125"/>
                        </a:spcBef>
                        <a:spcAft>
                          <a:spcPts val="0"/>
                        </a:spcAft>
                      </a:pPr>
                      <a:endParaRPr lang="en-GB" sz="1000" b="1" dirty="0" smtClean="0">
                        <a:effectLst/>
                        <a:latin typeface="Calibri" panose="020F0502020204030204" pitchFamily="34" charset="0"/>
                        <a:ea typeface="Calibri" panose="020F0502020204030204" pitchFamily="34" charset="0"/>
                        <a:cs typeface="Calibri" panose="020F0502020204030204" pitchFamily="34" charset="0"/>
                      </a:endParaRPr>
                    </a:p>
                    <a:p>
                      <a:pPr marL="38100" marR="0" lvl="0" indent="0" algn="l" defTabSz="914400" rtl="0" eaLnBrk="1" fontAlgn="auto" latinLnBrk="0" hangingPunct="1">
                        <a:lnSpc>
                          <a:spcPct val="100000"/>
                        </a:lnSpc>
                        <a:spcBef>
                          <a:spcPts val="125"/>
                        </a:spcBef>
                        <a:spcAft>
                          <a:spcPts val="0"/>
                        </a:spcAft>
                        <a:buClrTx/>
                        <a:buSzTx/>
                        <a:buFontTx/>
                        <a:buNone/>
                        <a:tabLst/>
                        <a:defRPr/>
                      </a:pPr>
                      <a:r>
                        <a:rPr lang="en-GB" sz="1200" b="1" u="none" dirty="0" smtClean="0">
                          <a:solidFill>
                            <a:schemeClr val="tx1"/>
                          </a:solidFill>
                          <a:latin typeface="+mn-lt"/>
                          <a:cs typeface="Amatic SC" panose="00000500000000000000" pitchFamily="2" charset="-79"/>
                        </a:rPr>
                        <a:t>Eucharist – relating </a:t>
                      </a:r>
                    </a:p>
                    <a:p>
                      <a:r>
                        <a:rPr lang="en-GB" sz="1000" kern="1200" dirty="0" smtClean="0">
                          <a:solidFill>
                            <a:schemeClr val="dk1"/>
                          </a:solidFill>
                          <a:effectLst/>
                          <a:latin typeface="+mn-lt"/>
                          <a:ea typeface="+mn-ea"/>
                          <a:cs typeface="+mn-cs"/>
                        </a:rPr>
                        <a:t>To discover what activities children and families like to do together. </a:t>
                      </a:r>
                    </a:p>
                    <a:p>
                      <a:r>
                        <a:rPr lang="en-GB" sz="1000" kern="1200" dirty="0" smtClean="0">
                          <a:solidFill>
                            <a:schemeClr val="dk1"/>
                          </a:solidFill>
                          <a:effectLst/>
                          <a:latin typeface="+mn-lt"/>
                          <a:ea typeface="+mn-ea"/>
                          <a:cs typeface="+mn-cs"/>
                        </a:rPr>
                        <a:t>To explore how the Parish Family gathers together for Mass</a:t>
                      </a:r>
                    </a:p>
                    <a:p>
                      <a:r>
                        <a:rPr lang="en-GB" sz="1000" kern="1200" dirty="0" smtClean="0">
                          <a:solidFill>
                            <a:schemeClr val="dk1"/>
                          </a:solidFill>
                          <a:effectLst/>
                          <a:latin typeface="+mn-lt"/>
                          <a:ea typeface="+mn-ea"/>
                          <a:cs typeface="+mn-cs"/>
                        </a:rPr>
                        <a:t>To understand the joy of gathering to listen to God’s Word.   </a:t>
                      </a:r>
                    </a:p>
                    <a:p>
                      <a:pPr marL="38100" algn="l">
                        <a:spcBef>
                          <a:spcPts val="125"/>
                        </a:spcBef>
                        <a:spcAft>
                          <a:spcPts val="0"/>
                        </a:spcAft>
                      </a:pP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Peace</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dirty="0" smtClean="0">
                          <a:solidFill>
                            <a:schemeClr val="tx1"/>
                          </a:solidFill>
                          <a:latin typeface="+mn-lt"/>
                          <a:cs typeface="Amatic SC" panose="00000500000000000000" pitchFamily="2" charset="-79"/>
                        </a:rPr>
                        <a:t>Eucharist – relating </a:t>
                      </a:r>
                    </a:p>
                    <a:p>
                      <a:r>
                        <a:rPr lang="en-GB" sz="1050" kern="1200" dirty="0" smtClean="0">
                          <a:solidFill>
                            <a:schemeClr val="dk1"/>
                          </a:solidFill>
                          <a:effectLst/>
                          <a:latin typeface="+mn-lt"/>
                          <a:ea typeface="+mn-ea"/>
                          <a:cs typeface="+mn-cs"/>
                        </a:rPr>
                        <a:t>To discover what activities children and families like to do together. </a:t>
                      </a:r>
                    </a:p>
                    <a:p>
                      <a:r>
                        <a:rPr lang="en-GB" sz="1050" kern="1200" dirty="0" smtClean="0">
                          <a:solidFill>
                            <a:schemeClr val="dk1"/>
                          </a:solidFill>
                          <a:effectLst/>
                          <a:latin typeface="+mn-lt"/>
                          <a:ea typeface="+mn-ea"/>
                          <a:cs typeface="+mn-cs"/>
                        </a:rPr>
                        <a:t>To explore how the Parish Family gathers together for Mass</a:t>
                      </a:r>
                    </a:p>
                    <a:p>
                      <a:r>
                        <a:rPr lang="en-GB" sz="1050" kern="1200" dirty="0" smtClean="0">
                          <a:solidFill>
                            <a:schemeClr val="dk1"/>
                          </a:solidFill>
                          <a:effectLst/>
                          <a:latin typeface="+mn-lt"/>
                          <a:ea typeface="+mn-ea"/>
                          <a:cs typeface="+mn-cs"/>
                        </a:rPr>
                        <a:t>To understand the joy of gathering to listen to God’s Word.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u="none" dirty="0" smtClean="0">
                          <a:solidFill>
                            <a:schemeClr val="tx1"/>
                          </a:solidFill>
                          <a:latin typeface="+mn-lt"/>
                          <a:cs typeface="Amatic SC" panose="00000500000000000000" pitchFamily="2" charset="-79"/>
                        </a:rPr>
                        <a:t>Lent/Easter – giving </a:t>
                      </a:r>
                    </a:p>
                    <a:p>
                      <a:r>
                        <a:rPr lang="en-GB" sz="1050" kern="1200" dirty="0" smtClean="0">
                          <a:solidFill>
                            <a:schemeClr val="dk1"/>
                          </a:solidFill>
                          <a:effectLst/>
                          <a:latin typeface="+mn-lt"/>
                          <a:ea typeface="+mn-ea"/>
                          <a:cs typeface="+mn-cs"/>
                        </a:rPr>
                        <a:t>Recognise growth in nature.</a:t>
                      </a:r>
                    </a:p>
                    <a:p>
                      <a:r>
                        <a:rPr lang="en-GB" sz="1050" kern="1200" dirty="0" smtClean="0">
                          <a:solidFill>
                            <a:schemeClr val="dk1"/>
                          </a:solidFill>
                          <a:effectLst/>
                          <a:latin typeface="+mn-lt"/>
                          <a:ea typeface="+mn-ea"/>
                          <a:cs typeface="+mn-cs"/>
                        </a:rPr>
                        <a:t>Learn about Lent; a time to grow more in love. </a:t>
                      </a:r>
                    </a:p>
                    <a:p>
                      <a:r>
                        <a:rPr lang="en-GB" sz="1050" kern="1200" dirty="0" smtClean="0">
                          <a:solidFill>
                            <a:schemeClr val="dk1"/>
                          </a:solidFill>
                          <a:effectLst/>
                          <a:latin typeface="+mn-lt"/>
                          <a:ea typeface="+mn-ea"/>
                          <a:cs typeface="+mn-cs"/>
                        </a:rPr>
                        <a:t>Explore Good Friday and getting ready to celebrate Easter.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u="none"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u="none"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u="none" dirty="0" smtClean="0">
                          <a:solidFill>
                            <a:schemeClr val="tx1"/>
                          </a:solidFill>
                          <a:latin typeface="+mn-lt"/>
                          <a:cs typeface="Amatic SC" panose="00000500000000000000" pitchFamily="2" charset="-79"/>
                        </a:rPr>
                        <a:t>Love</a:t>
                      </a:r>
                      <a:r>
                        <a:rPr lang="en-GB" sz="1200" b="1" u="none" baseline="0" dirty="0" smtClean="0">
                          <a:solidFill>
                            <a:schemeClr val="tx1"/>
                          </a:solidFill>
                          <a:latin typeface="+mn-lt"/>
                          <a:cs typeface="Amatic SC" panose="00000500000000000000" pitchFamily="2" charset="-79"/>
                        </a:rPr>
                        <a:t> </a:t>
                      </a:r>
                      <a:endParaRPr lang="en-GB" sz="1200" b="0" u="none"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u="none" dirty="0" smtClean="0">
                          <a:solidFill>
                            <a:schemeClr val="tx1"/>
                          </a:solidFill>
                          <a:latin typeface="+mn-lt"/>
                          <a:cs typeface="Amatic SC" panose="020B0604020202020204" charset="-79"/>
                        </a:rPr>
                        <a:t>Pentecost – serving </a:t>
                      </a:r>
                    </a:p>
                    <a:p>
                      <a:r>
                        <a:rPr lang="en-GB" sz="1050" kern="1200" dirty="0" smtClean="0">
                          <a:solidFill>
                            <a:schemeClr val="dk1"/>
                          </a:solidFill>
                          <a:effectLst/>
                          <a:latin typeface="+mn-lt"/>
                          <a:ea typeface="+mn-ea"/>
                          <a:cs typeface="+mn-cs"/>
                        </a:rPr>
                        <a:t>That everyone has good news to share.</a:t>
                      </a:r>
                    </a:p>
                    <a:p>
                      <a:r>
                        <a:rPr lang="en-GB" sz="1050" kern="1200" dirty="0" smtClean="0">
                          <a:solidFill>
                            <a:schemeClr val="dk1"/>
                          </a:solidFill>
                          <a:effectLst/>
                          <a:latin typeface="+mn-lt"/>
                          <a:ea typeface="+mn-ea"/>
                          <a:cs typeface="+mn-cs"/>
                        </a:rPr>
                        <a:t>  Jesus sends a new friend, the Holy Spirit</a:t>
                      </a:r>
                    </a:p>
                    <a:p>
                      <a:r>
                        <a:rPr lang="en-GB" sz="1050" kern="1200" dirty="0" smtClean="0">
                          <a:solidFill>
                            <a:schemeClr val="dk1"/>
                          </a:solidFill>
                          <a:effectLst/>
                          <a:latin typeface="+mn-lt"/>
                          <a:ea typeface="+mn-ea"/>
                          <a:cs typeface="+mn-cs"/>
                        </a:rPr>
                        <a:t>  Pentecost:  The joy and happiness the Good News of Jesus brings.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smtClean="0">
                        <a:effectLst/>
                        <a:latin typeface="Calibri" panose="020F0502020204030204" pitchFamily="34" charset="0"/>
                        <a:ea typeface="Calibri" panose="020F0502020204030204" pitchFamily="34" charset="0"/>
                        <a:cs typeface="Calibri" panose="020F0502020204030204" pitchFamily="34" charset="0"/>
                      </a:endParaRPr>
                    </a:p>
                    <a:p>
                      <a:pPr marL="38100" algn="l">
                        <a:spcBef>
                          <a:spcPts val="125"/>
                        </a:spcBef>
                        <a:spcAft>
                          <a:spcPts val="0"/>
                        </a:spcAft>
                      </a:pPr>
                      <a:endParaRPr lang="en-GB" sz="1200" b="0" u="none" dirty="0" smtClean="0">
                        <a:solidFill>
                          <a:schemeClr val="tx1"/>
                        </a:solidFill>
                        <a:latin typeface="+mn-lt"/>
                        <a:cs typeface="Amatic SC" panose="020B0604020202020204"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u="none" dirty="0" smtClean="0">
                          <a:solidFill>
                            <a:schemeClr val="tx1"/>
                          </a:solidFill>
                          <a:latin typeface="+mn-lt"/>
                          <a:cs typeface="Amatic SC" panose="020B0604020202020204" charset="-79"/>
                        </a:rPr>
                        <a:t>Multi-faith week – Sikhism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dirty="0" smtClean="0">
                        <a:solidFill>
                          <a:schemeClr val="tx1"/>
                        </a:solidFill>
                        <a:latin typeface="+mn-lt"/>
                        <a:cs typeface="Amatic SC" panose="020B0604020202020204"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dirty="0" smtClean="0">
                        <a:solidFill>
                          <a:schemeClr val="tx1"/>
                        </a:solidFill>
                        <a:latin typeface="+mn-lt"/>
                        <a:cs typeface="Amatic SC" panose="020B0604020202020204"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dirty="0" smtClean="0">
                        <a:solidFill>
                          <a:schemeClr val="tx1"/>
                        </a:solidFill>
                        <a:latin typeface="+mn-lt"/>
                        <a:cs typeface="Amatic SC" panose="020B0604020202020204"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u="none" dirty="0" smtClean="0">
                        <a:solidFill>
                          <a:schemeClr val="tx1"/>
                        </a:solidFill>
                        <a:latin typeface="+mn-lt"/>
                        <a:cs typeface="Amatic SC" panose="020B0604020202020204"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u="none" dirty="0" smtClean="0">
                        <a:solidFill>
                          <a:schemeClr val="tx1"/>
                        </a:solidFill>
                        <a:latin typeface="+mn-lt"/>
                        <a:cs typeface="Amatic SC" panose="020B0604020202020204"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u="none" dirty="0" smtClean="0">
                        <a:solidFill>
                          <a:schemeClr val="tx1"/>
                        </a:solidFill>
                        <a:latin typeface="+mn-lt"/>
                        <a:cs typeface="Amatic SC" panose="020B0604020202020204"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u="none" dirty="0" smtClean="0">
                        <a:solidFill>
                          <a:schemeClr val="tx1"/>
                        </a:solidFill>
                        <a:latin typeface="+mn-lt"/>
                        <a:cs typeface="Amatic SC" panose="020B0604020202020204"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u="none" dirty="0" smtClean="0">
                          <a:solidFill>
                            <a:schemeClr val="tx1"/>
                          </a:solidFill>
                          <a:latin typeface="+mn-lt"/>
                          <a:cs typeface="Amatic SC" panose="020B0604020202020204" charset="-79"/>
                        </a:rPr>
                        <a:t>Truth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u="none" dirty="0" smtClean="0">
                          <a:solidFill>
                            <a:schemeClr val="tx1"/>
                          </a:solidFill>
                          <a:latin typeface="+mn-lt"/>
                          <a:cs typeface="Amatic SC" panose="00000500000000000000" pitchFamily="2" charset="-79"/>
                        </a:rPr>
                        <a:t>Reconciliation – inter-relating</a:t>
                      </a:r>
                      <a:r>
                        <a:rPr lang="en-GB" sz="1200" b="1" u="none" baseline="0" dirty="0" smtClean="0">
                          <a:solidFill>
                            <a:schemeClr val="tx1"/>
                          </a:solidFill>
                          <a:latin typeface="+mn-lt"/>
                          <a:cs typeface="Amatic SC" panose="00000500000000000000" pitchFamily="2" charset="-79"/>
                        </a:rPr>
                        <a:t> </a:t>
                      </a:r>
                    </a:p>
                    <a:p>
                      <a:r>
                        <a:rPr lang="en-GB" sz="1050" kern="1200" dirty="0" smtClean="0">
                          <a:solidFill>
                            <a:schemeClr val="dk1"/>
                          </a:solidFill>
                          <a:effectLst/>
                          <a:latin typeface="+mn-lt"/>
                          <a:ea typeface="+mn-ea"/>
                          <a:cs typeface="+mn-cs"/>
                        </a:rPr>
                        <a:t>Being a friend.</a:t>
                      </a:r>
                    </a:p>
                    <a:p>
                      <a:r>
                        <a:rPr lang="en-GB" sz="1050" kern="1200" dirty="0" smtClean="0">
                          <a:solidFill>
                            <a:schemeClr val="dk1"/>
                          </a:solidFill>
                          <a:effectLst/>
                          <a:latin typeface="+mn-lt"/>
                          <a:ea typeface="+mn-ea"/>
                          <a:cs typeface="+mn-cs"/>
                        </a:rPr>
                        <a:t>  We can be friends of Jesus.</a:t>
                      </a:r>
                    </a:p>
                    <a:p>
                      <a:r>
                        <a:rPr lang="en-GB" sz="1050" kern="1200" dirty="0" smtClean="0">
                          <a:solidFill>
                            <a:schemeClr val="dk1"/>
                          </a:solidFill>
                          <a:effectLst/>
                          <a:latin typeface="+mn-lt"/>
                          <a:ea typeface="+mn-ea"/>
                          <a:cs typeface="+mn-cs"/>
                        </a:rPr>
                        <a:t>  What Jesus tells us about being friends.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baseline="0"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baseline="0"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u="none" baseline="0" dirty="0" smtClean="0">
                          <a:solidFill>
                            <a:schemeClr val="tx1"/>
                          </a:solidFill>
                          <a:latin typeface="+mn-lt"/>
                          <a:cs typeface="Amatic SC" panose="00000500000000000000" pitchFamily="2" charset="-79"/>
                        </a:rPr>
                        <a:t>Universal Church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u="none" baseline="0" dirty="0" smtClean="0">
                          <a:solidFill>
                            <a:schemeClr val="tx1"/>
                          </a:solidFill>
                          <a:latin typeface="+mn-lt"/>
                          <a:cs typeface="Amatic SC" panose="00000500000000000000" pitchFamily="2" charset="-79"/>
                        </a:rPr>
                        <a:t>– World (CAFOD)</a:t>
                      </a:r>
                    </a:p>
                    <a:p>
                      <a:r>
                        <a:rPr lang="en-GB" sz="1050" kern="1200" dirty="0" smtClean="0">
                          <a:solidFill>
                            <a:schemeClr val="dk1"/>
                          </a:solidFill>
                          <a:effectLst/>
                          <a:latin typeface="+mn-lt"/>
                          <a:ea typeface="+mn-ea"/>
                          <a:cs typeface="+mn-cs"/>
                        </a:rPr>
                        <a:t>Explore </a:t>
                      </a:r>
                      <a:r>
                        <a:rPr lang="en-GB" sz="1050" kern="1200" dirty="0" err="1" smtClean="0">
                          <a:solidFill>
                            <a:schemeClr val="dk1"/>
                          </a:solidFill>
                          <a:effectLst/>
                          <a:latin typeface="+mn-lt"/>
                          <a:ea typeface="+mn-ea"/>
                          <a:cs typeface="+mn-cs"/>
                        </a:rPr>
                        <a:t>Caford</a:t>
                      </a:r>
                      <a:endParaRPr lang="en-GB" sz="1050" kern="1200" dirty="0" smtClean="0">
                        <a:solidFill>
                          <a:schemeClr val="dk1"/>
                        </a:solidFill>
                        <a:effectLst/>
                        <a:latin typeface="+mn-lt"/>
                        <a:ea typeface="+mn-ea"/>
                        <a:cs typeface="+mn-cs"/>
                      </a:endParaRPr>
                    </a:p>
                    <a:p>
                      <a:r>
                        <a:rPr lang="en-GB" sz="1050" kern="1200" dirty="0" smtClean="0">
                          <a:solidFill>
                            <a:schemeClr val="dk1"/>
                          </a:solidFill>
                          <a:effectLst/>
                          <a:latin typeface="+mn-lt"/>
                          <a:ea typeface="+mn-ea"/>
                          <a:cs typeface="+mn-cs"/>
                        </a:rPr>
                        <a:t>Fair trade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baseline="0"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baseline="0"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baseline="0"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baseline="0"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u="none" baseline="0"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u="none" baseline="0"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u="none" baseline="0"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u="none" baseline="0" dirty="0" smtClean="0">
                          <a:solidFill>
                            <a:schemeClr val="tx1"/>
                          </a:solidFill>
                          <a:latin typeface="+mn-lt"/>
                          <a:cs typeface="Amatic SC" panose="00000500000000000000" pitchFamily="2" charset="-79"/>
                        </a:rPr>
                        <a:t>Respect </a:t>
                      </a:r>
                      <a:endParaRPr lang="en-GB" sz="1800" b="1" u="none"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2733062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nursery </a:t>
            </a:r>
            <a:r>
              <a:rPr lang="en-US" sz="3600" dirty="0">
                <a:latin typeface="Amatic SC" panose="00000500000000000000" pitchFamily="2" charset="-79"/>
                <a:cs typeface="Amatic SC" panose="00000500000000000000" pitchFamily="2" charset="-79"/>
              </a:rPr>
              <a:t>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093377175"/>
              </p:ext>
            </p:extLst>
          </p:nvPr>
        </p:nvGraphicFramePr>
        <p:xfrm>
          <a:off x="262488" y="492233"/>
          <a:ext cx="11459364" cy="609600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293319">
                  <a:extLst>
                    <a:ext uri="{9D8B030D-6E8A-4147-A177-3AD203B41FA5}">
                      <a16:colId xmlns:a16="http://schemas.microsoft.com/office/drawing/2014/main" val="4138297329"/>
                    </a:ext>
                  </a:extLst>
                </a:gridCol>
                <a:gridCol w="1641267">
                  <a:extLst>
                    <a:ext uri="{9D8B030D-6E8A-4147-A177-3AD203B41FA5}">
                      <a16:colId xmlns:a16="http://schemas.microsoft.com/office/drawing/2014/main" val="20004"/>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t>Me</a:t>
                      </a:r>
                      <a:r>
                        <a:rPr lang="en-GB" sz="1200" b="1" u="sng" baseline="0" dirty="0" smtClean="0"/>
                        <a:t> and My Family </a:t>
                      </a:r>
                      <a:endParaRPr lang="en-GB" sz="1200" b="1" u="sng" dirty="0" smtClean="0">
                        <a:latin typeface="Amatic SC" charset="-79"/>
                        <a:cs typeface="Amatic SC"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t>Day and Night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mn-cs"/>
                        </a:rPr>
                        <a:t>Polar Regions</a:t>
                      </a:r>
                      <a:endParaRPr lang="en-GB" sz="1800" kern="1200" baseline="0" dirty="0" smtClean="0">
                        <a:solidFill>
                          <a:schemeClr val="dk1"/>
                        </a:solidFill>
                        <a:latin typeface="+mn-lt"/>
                        <a:ea typeface="+mn-ea"/>
                        <a:cs typeface="+mn-cs"/>
                      </a:endParaRPr>
                    </a:p>
                    <a:p>
                      <a:pPr algn="ctr"/>
                      <a:endParaRPr lang="en-US" sz="1200" dirty="0">
                        <a:latin typeface="Amatic SC" panose="020B0604020202020204" charset="-79"/>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GB" sz="1200" b="1" u="sng" kern="1200" baseline="0" dirty="0" smtClean="0">
                          <a:solidFill>
                            <a:schemeClr val="dk1"/>
                          </a:solidFill>
                          <a:latin typeface="+mn-lt"/>
                          <a:ea typeface="+mn-ea"/>
                          <a:cs typeface="+mn-cs"/>
                        </a:rPr>
                        <a:t>Growing and Spring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Calibri"/>
                          <a:ea typeface="+mn-ea"/>
                          <a:cs typeface="Amatic SC" panose="00000500000000000000" pitchFamily="2" charset="-79"/>
                        </a:rPr>
                        <a:t>Under the Sea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Calibri"/>
                          <a:ea typeface="+mn-ea"/>
                          <a:cs typeface="Amatic SC" panose="00000500000000000000" pitchFamily="2" charset="-79"/>
                        </a:rPr>
                        <a:t>Farm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3847">
                <a:tc rowSpan="2">
                  <a:txBody>
                    <a:bodyPr/>
                    <a:lstStyle/>
                    <a:p>
                      <a:pPr algn="ctr"/>
                      <a:r>
                        <a:rPr lang="en-US" sz="2400" b="1" dirty="0">
                          <a:latin typeface="Amatic SC" panose="00000500000000000000" pitchFamily="2" charset="-79"/>
                          <a:cs typeface="Amatic SC" panose="00000500000000000000" pitchFamily="2" charset="-79"/>
                        </a:rPr>
                        <a:t>Understanding the </a:t>
                      </a:r>
                      <a:r>
                        <a:rPr lang="en-US" sz="2400" b="1" dirty="0" smtClean="0">
                          <a:latin typeface="Amatic SC" panose="00000500000000000000" pitchFamily="2" charset="-79"/>
                          <a:cs typeface="Amatic SC" panose="00000500000000000000" pitchFamily="2" charset="-79"/>
                        </a:rPr>
                        <a:t>world</a:t>
                      </a:r>
                    </a:p>
                    <a:p>
                      <a:pPr algn="ctr"/>
                      <a:endParaRPr lang="en-US" sz="2400" b="1" dirty="0" smtClean="0">
                        <a:latin typeface="Amatic SC" panose="00000500000000000000" pitchFamily="2" charset="-79"/>
                        <a:cs typeface="Amatic SC" panose="00000500000000000000" pitchFamily="2" charset="-79"/>
                      </a:endParaRPr>
                    </a:p>
                    <a:p>
                      <a:pPr algn="ctr"/>
                      <a:endParaRPr lang="en-US" sz="2400" b="1" dirty="0" smtClean="0">
                        <a:latin typeface="Amatic SC" panose="00000500000000000000" pitchFamily="2" charset="-79"/>
                        <a:cs typeface="Amatic SC" panose="00000500000000000000" pitchFamily="2" charset="-79"/>
                      </a:endParaRPr>
                    </a:p>
                    <a:p>
                      <a:pPr algn="ctr"/>
                      <a:r>
                        <a:rPr lang="en-US" sz="1000" b="1" dirty="0" smtClean="0">
                          <a:latin typeface="+mn-lt"/>
                          <a:cs typeface="Amatic SC" panose="00000500000000000000" pitchFamily="2" charset="-79"/>
                        </a:rPr>
                        <a:t>The children will also have the opportunity throughout the year to access</a:t>
                      </a:r>
                      <a:r>
                        <a:rPr lang="en-US" sz="1000" b="1" baseline="0" dirty="0" smtClean="0">
                          <a:latin typeface="+mn-lt"/>
                          <a:cs typeface="Amatic SC" panose="00000500000000000000" pitchFamily="2" charset="-79"/>
                        </a:rPr>
                        <a:t> a variety of activities, enrichment and enhancements opportunities linked to festivals, topics (general theme), special occasions and community.  This will be provided through both  indoor and outdoor provision. </a:t>
                      </a:r>
                      <a:endParaRPr lang="en-US" sz="1000" b="1" dirty="0">
                        <a:latin typeface="+mn-lt"/>
                        <a:cs typeface="Amatic SC" panose="00000500000000000000" pitchFamily="2" charset="-79"/>
                      </a:endParaRPr>
                    </a:p>
                    <a:p>
                      <a:pPr algn="ctr"/>
                      <a:endParaRPr lang="en-US" sz="2400" b="1" dirty="0" smtClean="0">
                        <a:latin typeface="Amatic SC" panose="00000500000000000000" pitchFamily="2" charset="-79"/>
                        <a:cs typeface="Amatic SC" panose="00000500000000000000" pitchFamily="2" charset="-79"/>
                      </a:endParaRPr>
                    </a:p>
                    <a:p>
                      <a:pPr algn="ctr"/>
                      <a:endParaRPr lang="en-US" sz="2400" b="1" dirty="0" smtClean="0">
                        <a:latin typeface="Amatic SC" panose="00000500000000000000" pitchFamily="2" charset="-79"/>
                        <a:cs typeface="Amatic SC" panose="00000500000000000000" pitchFamily="2" charset="-79"/>
                      </a:endParaRPr>
                    </a:p>
                    <a:p>
                      <a:pPr algn="ct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l"/>
                      <a:r>
                        <a:rPr lang="en-US" sz="800" b="0" dirty="0"/>
                        <a:t>Understanding the world involves guiding children to make sense of their physical world and their community.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79381019"/>
                  </a:ext>
                </a:extLst>
              </a:tr>
              <a:tr h="3590636">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50" b="1" baseline="0" dirty="0" smtClean="0">
                          <a:solidFill>
                            <a:schemeClr val="tx1"/>
                          </a:solidFill>
                        </a:rPr>
                        <a:t>Senses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50" baseline="0" dirty="0" smtClean="0">
                          <a:solidFill>
                            <a:schemeClr val="tx1"/>
                          </a:solidFill>
                        </a:rPr>
                        <a:t>Learn about the senses sight and touch.</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50" baseline="0" dirty="0" smtClean="0">
                          <a:solidFill>
                            <a:schemeClr val="tx1"/>
                          </a:solidFill>
                        </a:rPr>
                        <a:t>Explore ways to make sound.</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50" baseline="0" dirty="0" smtClean="0">
                          <a:solidFill>
                            <a:schemeClr val="tx1"/>
                          </a:solidFill>
                        </a:rPr>
                        <a:t>Discover the senses of hearing and sight.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50" baseline="0" dirty="0" smtClean="0">
                          <a:solidFill>
                            <a:schemeClr val="tx1"/>
                          </a:solidFill>
                        </a:rPr>
                        <a:t>Explore the senses of smell and touch.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50" baseline="0" dirty="0" smtClean="0">
                          <a:solidFill>
                            <a:schemeClr val="tx1"/>
                          </a:solidFill>
                        </a:rPr>
                        <a:t>Learn about your sense of taste.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1050" baseline="0" dirty="0" smtClean="0">
                        <a:solidFill>
                          <a:schemeClr val="tx1"/>
                        </a:solidFill>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1050" baseline="0" dirty="0" smtClean="0">
                        <a:solidFill>
                          <a:schemeClr val="tx1"/>
                        </a:solidFill>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50" b="1" kern="1200" dirty="0" smtClean="0">
                          <a:solidFill>
                            <a:schemeClr val="dk1"/>
                          </a:solidFill>
                          <a:effectLst/>
                          <a:latin typeface="+mn-lt"/>
                          <a:ea typeface="+mn-ea"/>
                          <a:cs typeface="+mn-cs"/>
                        </a:rPr>
                        <a:t>What was I like as a baby?</a:t>
                      </a:r>
                      <a:endParaRPr lang="en-GB" sz="1050" b="1" baseline="0" dirty="0" smtClean="0">
                        <a:solidFill>
                          <a:schemeClr val="tx1"/>
                        </a:solidFill>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50" baseline="0" dirty="0" smtClean="0">
                          <a:solidFill>
                            <a:schemeClr val="tx1"/>
                          </a:solidFill>
                        </a:rPr>
                        <a:t>How do I look as  baby?</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50" baseline="0" dirty="0" smtClean="0">
                          <a:solidFill>
                            <a:schemeClr val="tx1"/>
                          </a:solidFill>
                        </a:rPr>
                        <a:t>What do babies need?</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50" baseline="0" dirty="0" smtClean="0">
                          <a:solidFill>
                            <a:schemeClr val="tx1"/>
                          </a:solidFill>
                        </a:rPr>
                        <a:t>What will I grow into after a baby?</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1050" baseline="0" dirty="0" smtClean="0">
                        <a:solidFill>
                          <a:schemeClr val="tx1"/>
                        </a:solidFill>
                        <a:latin typeface="+mn-lt"/>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1050" baseline="0" dirty="0" smtClean="0">
                        <a:solidFill>
                          <a:schemeClr val="tx1"/>
                        </a:solidFill>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1050" baseline="0" dirty="0" smtClean="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indent="0">
                        <a:lnSpc>
                          <a:spcPct val="100000"/>
                        </a:lnSpc>
                        <a:spcBef>
                          <a:spcPts val="100"/>
                        </a:spcBef>
                        <a:spcAft>
                          <a:spcPts val="800"/>
                        </a:spcAft>
                        <a:buFont typeface="Courier New" panose="02070309020205020404" pitchFamily="49" charset="0"/>
                        <a:buNone/>
                      </a:pPr>
                      <a:r>
                        <a:rPr lang="en-GB" sz="1050" b="1" dirty="0" smtClean="0">
                          <a:solidFill>
                            <a:schemeClr val="tx1"/>
                          </a:solidFill>
                          <a:effectLst/>
                          <a:latin typeface="+mn-lt"/>
                          <a:ea typeface="Calibri" panose="020F0502020204030204" pitchFamily="34" charset="0"/>
                          <a:cs typeface="Amatic SC" panose="00000500000000000000" pitchFamily="2" charset="-79"/>
                        </a:rPr>
                        <a:t>Animals </a:t>
                      </a:r>
                    </a:p>
                    <a:p>
                      <a:r>
                        <a:rPr lang="en-GB" sz="1050" kern="1200" dirty="0" smtClean="0">
                          <a:solidFill>
                            <a:schemeClr val="dk1"/>
                          </a:solidFill>
                          <a:effectLst/>
                          <a:latin typeface="+mn-lt"/>
                          <a:ea typeface="+mn-ea"/>
                          <a:cs typeface="+mn-cs"/>
                        </a:rPr>
                        <a:t>Learn that animals are living things.</a:t>
                      </a:r>
                    </a:p>
                    <a:p>
                      <a:r>
                        <a:rPr lang="en-GB" sz="1050" kern="1200" dirty="0" smtClean="0">
                          <a:solidFill>
                            <a:schemeClr val="dk1"/>
                          </a:solidFill>
                          <a:effectLst/>
                          <a:latin typeface="+mn-lt"/>
                          <a:ea typeface="+mn-ea"/>
                          <a:cs typeface="+mn-cs"/>
                        </a:rPr>
                        <a:t>Discover where animals live and they need to survive. </a:t>
                      </a:r>
                    </a:p>
                    <a:p>
                      <a:r>
                        <a:rPr lang="en-GB" sz="1050" kern="1200" dirty="0" smtClean="0">
                          <a:solidFill>
                            <a:schemeClr val="dk1"/>
                          </a:solidFill>
                          <a:effectLst/>
                          <a:latin typeface="+mn-lt"/>
                          <a:ea typeface="+mn-ea"/>
                          <a:cs typeface="+mn-cs"/>
                        </a:rPr>
                        <a:t>Explore where birds live and what they need to survive. </a:t>
                      </a:r>
                    </a:p>
                    <a:p>
                      <a:r>
                        <a:rPr lang="en-GB" sz="1050" kern="1200" dirty="0" smtClean="0">
                          <a:solidFill>
                            <a:schemeClr val="dk1"/>
                          </a:solidFill>
                          <a:effectLst/>
                          <a:latin typeface="+mn-lt"/>
                          <a:ea typeface="+mn-ea"/>
                          <a:cs typeface="+mn-cs"/>
                        </a:rPr>
                        <a:t>Learn about farm animals.</a:t>
                      </a:r>
                    </a:p>
                    <a:p>
                      <a:r>
                        <a:rPr lang="en-GB" sz="1050" kern="1200" dirty="0" smtClean="0">
                          <a:solidFill>
                            <a:schemeClr val="dk1"/>
                          </a:solidFill>
                          <a:effectLst/>
                          <a:latin typeface="+mn-lt"/>
                          <a:ea typeface="+mn-ea"/>
                          <a:cs typeface="+mn-cs"/>
                        </a:rPr>
                        <a:t>Learn about dinosaurs that lived on earth. </a:t>
                      </a:r>
                    </a:p>
                    <a:p>
                      <a:pPr marL="0" indent="0">
                        <a:lnSpc>
                          <a:spcPct val="100000"/>
                        </a:lnSpc>
                        <a:spcBef>
                          <a:spcPts val="100"/>
                        </a:spcBef>
                        <a:spcAft>
                          <a:spcPts val="800"/>
                        </a:spcAft>
                        <a:buFont typeface="Courier New" panose="02070309020205020404" pitchFamily="49" charset="0"/>
                        <a:buNone/>
                      </a:pPr>
                      <a:endParaRPr lang="en-GB" sz="1050" b="1" dirty="0" smtClean="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r>
                        <a:rPr lang="en-US" sz="1050" b="1" u="none" kern="1200" dirty="0" smtClean="0">
                          <a:solidFill>
                            <a:schemeClr val="dk1"/>
                          </a:solidFill>
                          <a:effectLst/>
                          <a:latin typeface="+mn-lt"/>
                          <a:ea typeface="+mn-ea"/>
                          <a:cs typeface="+mn-cs"/>
                        </a:rPr>
                        <a:t>Winter compared to summer </a:t>
                      </a:r>
                    </a:p>
                    <a:p>
                      <a:pPr marL="0" indent="0">
                        <a:lnSpc>
                          <a:spcPct val="100000"/>
                        </a:lnSpc>
                        <a:spcBef>
                          <a:spcPts val="100"/>
                        </a:spcBef>
                        <a:spcAft>
                          <a:spcPts val="0"/>
                        </a:spcAft>
                        <a:buFont typeface="Courier New" panose="02070309020205020404" pitchFamily="49" charset="0"/>
                        <a:buNone/>
                      </a:pPr>
                      <a:r>
                        <a:rPr lang="en-US" sz="1050" b="0" u="none" kern="1200" dirty="0" smtClean="0">
                          <a:solidFill>
                            <a:schemeClr val="dk1"/>
                          </a:solidFill>
                          <a:effectLst/>
                          <a:latin typeface="+mn-lt"/>
                          <a:ea typeface="+mn-ea"/>
                          <a:cs typeface="+mn-cs"/>
                        </a:rPr>
                        <a:t>What is</a:t>
                      </a:r>
                      <a:r>
                        <a:rPr lang="en-US" sz="1050" b="0" u="none" kern="1200" baseline="0" dirty="0" smtClean="0">
                          <a:solidFill>
                            <a:schemeClr val="dk1"/>
                          </a:solidFill>
                          <a:effectLst/>
                          <a:latin typeface="+mn-lt"/>
                          <a:ea typeface="+mn-ea"/>
                          <a:cs typeface="+mn-cs"/>
                        </a:rPr>
                        <a:t> summer?</a:t>
                      </a:r>
                    </a:p>
                    <a:p>
                      <a:pPr marL="0" indent="0">
                        <a:lnSpc>
                          <a:spcPct val="100000"/>
                        </a:lnSpc>
                        <a:spcBef>
                          <a:spcPts val="100"/>
                        </a:spcBef>
                        <a:spcAft>
                          <a:spcPts val="0"/>
                        </a:spcAft>
                        <a:buFont typeface="Courier New" panose="02070309020205020404" pitchFamily="49" charset="0"/>
                        <a:buNone/>
                      </a:pPr>
                      <a:r>
                        <a:rPr lang="en-US" sz="1050" b="0" u="none" kern="1200" baseline="0" dirty="0" smtClean="0">
                          <a:solidFill>
                            <a:schemeClr val="dk1"/>
                          </a:solidFill>
                          <a:effectLst/>
                          <a:latin typeface="+mn-lt"/>
                          <a:ea typeface="+mn-ea"/>
                          <a:cs typeface="+mn-cs"/>
                        </a:rPr>
                        <a:t>What is winter?</a:t>
                      </a:r>
                    </a:p>
                    <a:p>
                      <a:pPr marL="0" indent="0">
                        <a:lnSpc>
                          <a:spcPct val="100000"/>
                        </a:lnSpc>
                        <a:spcBef>
                          <a:spcPts val="100"/>
                        </a:spcBef>
                        <a:spcAft>
                          <a:spcPts val="0"/>
                        </a:spcAft>
                        <a:buFont typeface="Courier New" panose="02070309020205020404" pitchFamily="49" charset="0"/>
                        <a:buNone/>
                      </a:pPr>
                      <a:r>
                        <a:rPr lang="en-US" sz="1050" b="0" u="none" kern="1200" dirty="0" smtClean="0">
                          <a:solidFill>
                            <a:schemeClr val="dk1"/>
                          </a:solidFill>
                          <a:effectLst/>
                          <a:latin typeface="+mn-lt"/>
                          <a:ea typeface="+mn-ea"/>
                          <a:cs typeface="+mn-cs"/>
                        </a:rPr>
                        <a:t>What</a:t>
                      </a:r>
                      <a:r>
                        <a:rPr lang="en-US" sz="1050" b="0" u="none" kern="1200" baseline="0" dirty="0" smtClean="0">
                          <a:solidFill>
                            <a:schemeClr val="dk1"/>
                          </a:solidFill>
                          <a:effectLst/>
                          <a:latin typeface="+mn-lt"/>
                          <a:ea typeface="+mn-ea"/>
                          <a:cs typeface="+mn-cs"/>
                        </a:rPr>
                        <a:t> are the differences? </a:t>
                      </a:r>
                    </a:p>
                    <a:p>
                      <a:pPr marL="0" indent="0">
                        <a:lnSpc>
                          <a:spcPct val="100000"/>
                        </a:lnSpc>
                        <a:spcBef>
                          <a:spcPts val="100"/>
                        </a:spcBef>
                        <a:spcAft>
                          <a:spcPts val="0"/>
                        </a:spcAft>
                        <a:buFont typeface="Courier New" panose="02070309020205020404" pitchFamily="49" charset="0"/>
                        <a:buNone/>
                      </a:pPr>
                      <a:r>
                        <a:rPr lang="en-US" sz="1050" b="0" u="none" kern="1200" baseline="0" dirty="0" smtClean="0">
                          <a:solidFill>
                            <a:schemeClr val="dk1"/>
                          </a:solidFill>
                          <a:effectLst/>
                          <a:latin typeface="+mn-lt"/>
                          <a:ea typeface="+mn-ea"/>
                          <a:cs typeface="+mn-cs"/>
                        </a:rPr>
                        <a:t>Go </a:t>
                      </a:r>
                      <a:r>
                        <a:rPr lang="en-US" sz="1050" b="0" u="none" kern="1200" baseline="0" dirty="0" err="1" smtClean="0">
                          <a:solidFill>
                            <a:schemeClr val="dk1"/>
                          </a:solidFill>
                          <a:effectLst/>
                          <a:latin typeface="+mn-lt"/>
                          <a:ea typeface="+mn-ea"/>
                          <a:cs typeface="+mn-cs"/>
                        </a:rPr>
                        <a:t>Jetters</a:t>
                      </a:r>
                      <a:r>
                        <a:rPr lang="en-US" sz="1050" b="0" u="none" kern="1200" baseline="0" dirty="0" smtClean="0">
                          <a:solidFill>
                            <a:schemeClr val="dk1"/>
                          </a:solidFill>
                          <a:effectLst/>
                          <a:latin typeface="+mn-lt"/>
                          <a:ea typeface="+mn-ea"/>
                          <a:cs typeface="+mn-cs"/>
                        </a:rPr>
                        <a:t> – North Pole and Jamaica. What would they need to pack to go to these places?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GB" sz="1000" b="1" dirty="0" smtClean="0">
                          <a:solidFill>
                            <a:schemeClr val="tx1"/>
                          </a:solidFill>
                          <a:effectLst/>
                          <a:latin typeface="+mn-lt"/>
                          <a:ea typeface="Calibri" panose="020F0502020204030204" pitchFamily="34" charset="0"/>
                          <a:cs typeface="Amatic SC" panose="00000500000000000000" pitchFamily="2" charset="-79"/>
                        </a:rPr>
                        <a:t>Materials </a:t>
                      </a:r>
                    </a:p>
                    <a:p>
                      <a:r>
                        <a:rPr lang="en-GB" sz="1050" kern="1200" dirty="0" smtClean="0">
                          <a:solidFill>
                            <a:schemeClr val="dk1"/>
                          </a:solidFill>
                          <a:effectLst/>
                          <a:latin typeface="+mn-lt"/>
                          <a:ea typeface="+mn-ea"/>
                          <a:cs typeface="+mn-cs"/>
                        </a:rPr>
                        <a:t>Learn about living and non-living things. </a:t>
                      </a:r>
                    </a:p>
                    <a:p>
                      <a:r>
                        <a:rPr lang="en-GB" sz="1050" kern="1200" dirty="0" smtClean="0">
                          <a:solidFill>
                            <a:schemeClr val="dk1"/>
                          </a:solidFill>
                          <a:effectLst/>
                          <a:latin typeface="+mn-lt"/>
                          <a:ea typeface="+mn-ea"/>
                          <a:cs typeface="+mn-cs"/>
                        </a:rPr>
                        <a:t>Discover that some things can change shape. </a:t>
                      </a:r>
                    </a:p>
                    <a:p>
                      <a:r>
                        <a:rPr lang="en-GB" sz="1050" kern="1200" dirty="0" smtClean="0">
                          <a:solidFill>
                            <a:schemeClr val="dk1"/>
                          </a:solidFill>
                          <a:effectLst/>
                          <a:latin typeface="+mn-lt"/>
                          <a:ea typeface="+mn-ea"/>
                          <a:cs typeface="+mn-cs"/>
                        </a:rPr>
                        <a:t>Explore the process of melting. </a:t>
                      </a:r>
                    </a:p>
                    <a:p>
                      <a:r>
                        <a:rPr lang="en-GB" sz="1050" kern="1200" dirty="0" smtClean="0">
                          <a:solidFill>
                            <a:schemeClr val="dk1"/>
                          </a:solidFill>
                          <a:effectLst/>
                          <a:latin typeface="+mn-lt"/>
                          <a:ea typeface="+mn-ea"/>
                          <a:cs typeface="+mn-cs"/>
                        </a:rPr>
                        <a:t>Learn about different materials. </a:t>
                      </a:r>
                    </a:p>
                    <a:p>
                      <a:r>
                        <a:rPr lang="en-GB" sz="1050" kern="1200" dirty="0" smtClean="0">
                          <a:solidFill>
                            <a:schemeClr val="dk1"/>
                          </a:solidFill>
                          <a:effectLst/>
                          <a:latin typeface="+mn-lt"/>
                          <a:ea typeface="+mn-ea"/>
                          <a:cs typeface="+mn-cs"/>
                        </a:rPr>
                        <a:t>Discover how to make the perfect sandcastle. </a:t>
                      </a:r>
                    </a:p>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endParaRPr lang="en-GB" sz="1000" b="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00" b="1" baseline="0" dirty="0" smtClean="0">
                          <a:solidFill>
                            <a:schemeClr val="tx1"/>
                          </a:solidFill>
                        </a:rPr>
                        <a:t>Me and my family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00" baseline="0" dirty="0" smtClean="0">
                          <a:solidFill>
                            <a:schemeClr val="tx1"/>
                          </a:solidFill>
                        </a:rPr>
                        <a:t>Who is in my family?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00" baseline="0" dirty="0" smtClean="0">
                          <a:solidFill>
                            <a:schemeClr val="tx1"/>
                          </a:solidFill>
                        </a:rPr>
                        <a:t>Who am I in my family?</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00" baseline="0" dirty="0" smtClean="0">
                          <a:solidFill>
                            <a:schemeClr val="tx1"/>
                          </a:solidFill>
                        </a:rPr>
                        <a:t>Why is my Mum fantastic? </a:t>
                      </a:r>
                    </a:p>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GB" sz="1000" b="0" dirty="0" smtClean="0">
                          <a:solidFill>
                            <a:schemeClr val="tx1"/>
                          </a:solidFill>
                          <a:effectLst/>
                          <a:latin typeface="+mn-lt"/>
                          <a:ea typeface="Calibri" panose="020F0502020204030204" pitchFamily="34" charset="0"/>
                          <a:cs typeface="Amatic SC" panose="00000500000000000000" pitchFamily="2" charset="-79"/>
                        </a:rPr>
                        <a:t>Who lives in my house?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l">
                        <a:spcAft>
                          <a:spcPts val="0"/>
                        </a:spcAft>
                      </a:pPr>
                      <a:r>
                        <a:rPr lang="en-US" sz="1050" b="1" u="none" dirty="0" smtClean="0">
                          <a:effectLst/>
                          <a:latin typeface="Calibri" panose="020F0502020204030204" pitchFamily="34" charset="0"/>
                          <a:ea typeface="Calibri" panose="020F0502020204030204" pitchFamily="34" charset="0"/>
                          <a:cs typeface="Arial" panose="020B0604020202020204" pitchFamily="34" charset="0"/>
                        </a:rPr>
                        <a:t>Insects  and Invertebrates</a:t>
                      </a:r>
                    </a:p>
                    <a:p>
                      <a:r>
                        <a:rPr lang="en-GB" sz="1100" kern="1200" dirty="0" smtClean="0">
                          <a:solidFill>
                            <a:schemeClr val="dk1"/>
                          </a:solidFill>
                          <a:effectLst/>
                          <a:latin typeface="+mn-lt"/>
                          <a:ea typeface="+mn-ea"/>
                          <a:cs typeface="+mn-cs"/>
                        </a:rPr>
                        <a:t>Learn about insects and invertebrates. </a:t>
                      </a:r>
                    </a:p>
                    <a:p>
                      <a:r>
                        <a:rPr lang="en-GB" sz="1100" kern="1200" dirty="0" smtClean="0">
                          <a:solidFill>
                            <a:schemeClr val="dk1"/>
                          </a:solidFill>
                          <a:effectLst/>
                          <a:latin typeface="+mn-lt"/>
                          <a:ea typeface="+mn-ea"/>
                          <a:cs typeface="+mn-cs"/>
                        </a:rPr>
                        <a:t>Discover where insects and invertebrates live. </a:t>
                      </a:r>
                    </a:p>
                    <a:p>
                      <a:r>
                        <a:rPr lang="en-GB" sz="1100" kern="1200" dirty="0" smtClean="0">
                          <a:solidFill>
                            <a:schemeClr val="dk1"/>
                          </a:solidFill>
                          <a:effectLst/>
                          <a:latin typeface="+mn-lt"/>
                          <a:ea typeface="+mn-ea"/>
                          <a:cs typeface="+mn-cs"/>
                        </a:rPr>
                        <a:t>Explore more about insects and invertebrates.</a:t>
                      </a:r>
                    </a:p>
                    <a:p>
                      <a:pPr algn="l">
                        <a:spcAft>
                          <a:spcPts val="0"/>
                        </a:spcAft>
                      </a:pPr>
                      <a:endParaRPr lang="en-US" sz="1050" b="1" u="none" dirty="0" smtClean="0">
                        <a:effectLst/>
                        <a:latin typeface="Calibri" panose="020F0502020204030204" pitchFamily="34" charset="0"/>
                        <a:ea typeface="Calibri" panose="020F0502020204030204" pitchFamily="34" charset="0"/>
                        <a:cs typeface="Arial" panose="020B0604020202020204" pitchFamily="34" charset="0"/>
                      </a:endParaRPr>
                    </a:p>
                    <a:p>
                      <a:pPr algn="l">
                        <a:spcAft>
                          <a:spcPts val="0"/>
                        </a:spcAft>
                      </a:pPr>
                      <a:endParaRPr lang="en-US" sz="1200" b="1" u="sng" dirty="0" smtClean="0">
                        <a:effectLst/>
                        <a:latin typeface="Calibri" panose="020F0502020204030204" pitchFamily="34" charset="0"/>
                        <a:ea typeface="Calibri" panose="020F0502020204030204" pitchFamily="34" charset="0"/>
                        <a:cs typeface="Arial" panose="020B0604020202020204" pitchFamily="34" charset="0"/>
                      </a:endParaRPr>
                    </a:p>
                    <a:p>
                      <a:pPr algn="l">
                        <a:spcAft>
                          <a:spcPts val="0"/>
                        </a:spcAft>
                      </a:pPr>
                      <a:endParaRPr lang="en-US" sz="1200" b="1" u="sng" dirty="0" smtClean="0">
                        <a:effectLst/>
                        <a:latin typeface="Calibri" panose="020F0502020204030204" pitchFamily="34" charset="0"/>
                        <a:ea typeface="Calibri" panose="020F0502020204030204" pitchFamily="34" charset="0"/>
                        <a:cs typeface="Arial" panose="020B0604020202020204" pitchFamily="34" charset="0"/>
                      </a:endParaRPr>
                    </a:p>
                    <a:p>
                      <a:pPr algn="l">
                        <a:spcAft>
                          <a:spcPts val="0"/>
                        </a:spcAft>
                      </a:pPr>
                      <a:endParaRPr lang="en-US" sz="1200" b="1" u="sng" dirty="0" smtClean="0">
                        <a:effectLst/>
                        <a:latin typeface="Calibri" panose="020F0502020204030204" pitchFamily="34" charset="0"/>
                        <a:ea typeface="Calibri" panose="020F0502020204030204" pitchFamily="34" charset="0"/>
                        <a:cs typeface="Arial" panose="020B0604020202020204" pitchFamily="34" charset="0"/>
                      </a:endParaRPr>
                    </a:p>
                    <a:p>
                      <a:pPr algn="l">
                        <a:spcAft>
                          <a:spcPts val="0"/>
                        </a:spcAft>
                      </a:pPr>
                      <a:r>
                        <a:rPr lang="en-US" sz="1050" b="1" u="none" dirty="0" smtClean="0">
                          <a:effectLst/>
                          <a:latin typeface="Calibri" panose="020F0502020204030204" pitchFamily="34" charset="0"/>
                          <a:ea typeface="Calibri" panose="020F0502020204030204" pitchFamily="34" charset="0"/>
                          <a:cs typeface="Arial" panose="020B0604020202020204" pitchFamily="34" charset="0"/>
                        </a:rPr>
                        <a:t>Local </a:t>
                      </a:r>
                      <a:r>
                        <a:rPr lang="en-US" sz="1050" b="1" u="none" dirty="0">
                          <a:effectLst/>
                          <a:latin typeface="Calibri" panose="020F0502020204030204" pitchFamily="34" charset="0"/>
                          <a:ea typeface="Calibri" panose="020F0502020204030204" pitchFamily="34" charset="0"/>
                          <a:cs typeface="Arial" panose="020B0604020202020204" pitchFamily="34" charset="0"/>
                        </a:rPr>
                        <a:t>Area -EYFS department</a:t>
                      </a:r>
                      <a:endParaRPr lang="en-GB" sz="1050" u="none" dirty="0">
                        <a:effectLst/>
                        <a:latin typeface="Calibri" panose="020F0502020204030204" pitchFamily="34" charset="0"/>
                        <a:ea typeface="Calibri" panose="020F0502020204030204" pitchFamily="34" charset="0"/>
                        <a:cs typeface="Arial" panose="020B0604020202020204" pitchFamily="34" charset="0"/>
                      </a:endParaRPr>
                    </a:p>
                    <a:p>
                      <a:pPr algn="l">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(fieldwork opportunity</a:t>
                      </a: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p>
                    <a:p>
                      <a:pPr algn="l">
                        <a:spcAft>
                          <a:spcPts val="0"/>
                        </a:spcAft>
                      </a:pPr>
                      <a:r>
                        <a:rPr lang="en-US"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Map</a:t>
                      </a:r>
                      <a:r>
                        <a:rPr lang="en-US" sz="11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our school and area around school</a:t>
                      </a:r>
                      <a:r>
                        <a:rPr lang="en-GB" sz="1200" baseline="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a:t>
                      </a:r>
                    </a:p>
                    <a:p>
                      <a:pPr algn="l">
                        <a:spcAft>
                          <a:spcPts val="0"/>
                        </a:spcAft>
                      </a:pPr>
                      <a:r>
                        <a:rPr lang="en-GB" sz="1200" baseline="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What is around my school?</a:t>
                      </a:r>
                    </a:p>
                    <a:p>
                      <a:pPr algn="l">
                        <a:spcAft>
                          <a:spcPts val="0"/>
                        </a:spcAft>
                      </a:pPr>
                      <a:r>
                        <a:rPr lang="en-GB" sz="1200" baseline="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Locate on map what I can see from my school. </a:t>
                      </a:r>
                    </a:p>
                    <a:p>
                      <a:pPr algn="l">
                        <a:spcAft>
                          <a:spcPts val="0"/>
                        </a:spcAft>
                      </a:pPr>
                      <a:r>
                        <a:rPr lang="en-GB" sz="1200" baseline="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Where do I live? </a:t>
                      </a:r>
                    </a:p>
                    <a:p>
                      <a:pPr algn="l">
                        <a:spcAft>
                          <a:spcPts val="0"/>
                        </a:spcAft>
                      </a:pPr>
                      <a:r>
                        <a:rPr lang="en-GB" sz="1200" baseline="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Salford features.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US" sz="1050" b="1" dirty="0" smtClean="0">
                          <a:solidFill>
                            <a:schemeClr val="tx1"/>
                          </a:solidFill>
                          <a:effectLst/>
                          <a:latin typeface="+mn-lt"/>
                          <a:ea typeface="Calibri" panose="020F0502020204030204" pitchFamily="34" charset="0"/>
                          <a:cs typeface="Amatic SC" panose="00000500000000000000" pitchFamily="2" charset="-79"/>
                        </a:rPr>
                        <a:t>Forces </a:t>
                      </a:r>
                    </a:p>
                    <a:p>
                      <a:r>
                        <a:rPr lang="en-GB" sz="1050" kern="1200" dirty="0" smtClean="0">
                          <a:solidFill>
                            <a:schemeClr val="dk1"/>
                          </a:solidFill>
                          <a:effectLst/>
                          <a:latin typeface="+mn-lt"/>
                          <a:ea typeface="+mn-ea"/>
                          <a:cs typeface="+mn-cs"/>
                        </a:rPr>
                        <a:t>Understand what happens when you push or pull something. </a:t>
                      </a:r>
                    </a:p>
                    <a:p>
                      <a:r>
                        <a:rPr lang="en-GB" sz="1050" kern="1200" dirty="0" smtClean="0">
                          <a:solidFill>
                            <a:schemeClr val="dk1"/>
                          </a:solidFill>
                          <a:effectLst/>
                          <a:latin typeface="+mn-lt"/>
                          <a:ea typeface="+mn-ea"/>
                          <a:cs typeface="+mn-cs"/>
                        </a:rPr>
                        <a:t>Explore objects that sink and float.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1050" b="1"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1050" b="1"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1050" b="1"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1050" b="1"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50" b="1" kern="1200" dirty="0" smtClean="0">
                          <a:solidFill>
                            <a:schemeClr val="dk1"/>
                          </a:solidFill>
                          <a:effectLst/>
                          <a:latin typeface="+mn-lt"/>
                          <a:ea typeface="+mn-ea"/>
                          <a:cs typeface="+mn-cs"/>
                        </a:rPr>
                        <a:t>People who help us-Emergency services</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50" b="0" kern="1200" dirty="0" smtClean="0">
                          <a:solidFill>
                            <a:schemeClr val="dk1"/>
                          </a:solidFill>
                          <a:effectLst/>
                          <a:latin typeface="+mn-lt"/>
                          <a:ea typeface="+mn-ea"/>
                          <a:cs typeface="+mn-cs"/>
                        </a:rPr>
                        <a:t>Who</a:t>
                      </a:r>
                      <a:r>
                        <a:rPr lang="en-GB" sz="1050" b="0" kern="1200" baseline="0" dirty="0" smtClean="0">
                          <a:solidFill>
                            <a:schemeClr val="dk1"/>
                          </a:solidFill>
                          <a:effectLst/>
                          <a:latin typeface="+mn-lt"/>
                          <a:ea typeface="+mn-ea"/>
                          <a:cs typeface="+mn-cs"/>
                        </a:rPr>
                        <a:t> are the emergency services?</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50" b="0" kern="1200" baseline="0" dirty="0" smtClean="0">
                          <a:solidFill>
                            <a:schemeClr val="dk1"/>
                          </a:solidFill>
                          <a:effectLst/>
                          <a:latin typeface="+mn-lt"/>
                          <a:ea typeface="+mn-ea"/>
                          <a:cs typeface="+mn-cs"/>
                        </a:rPr>
                        <a:t>What do the police do?</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50" b="0" kern="1200" baseline="0" dirty="0" smtClean="0">
                          <a:solidFill>
                            <a:schemeClr val="dk1"/>
                          </a:solidFill>
                          <a:effectLst/>
                          <a:latin typeface="+mn-lt"/>
                          <a:ea typeface="+mn-ea"/>
                          <a:cs typeface="+mn-cs"/>
                        </a:rPr>
                        <a:t>What do the firefighter do?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1050" b="0" kern="1200" baseline="0" dirty="0" smtClean="0">
                          <a:solidFill>
                            <a:schemeClr val="dk1"/>
                          </a:solidFill>
                          <a:effectLst/>
                          <a:latin typeface="+mn-lt"/>
                          <a:ea typeface="+mn-ea"/>
                          <a:cs typeface="+mn-cs"/>
                        </a:rPr>
                        <a:t>What do the doctors/nurses do? </a:t>
                      </a:r>
                      <a:endParaRPr lang="en-US" sz="600" b="0" dirty="0" smtClean="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US" sz="1050" b="1" dirty="0" smtClean="0">
                          <a:solidFill>
                            <a:schemeClr val="tx1"/>
                          </a:solidFill>
                          <a:effectLst/>
                          <a:latin typeface="+mn-lt"/>
                          <a:ea typeface="Calibri" panose="020F0502020204030204" pitchFamily="34" charset="0"/>
                          <a:cs typeface="Amatic SC" panose="00000500000000000000" pitchFamily="2" charset="-79"/>
                        </a:rPr>
                        <a:t>Machines </a:t>
                      </a:r>
                    </a:p>
                    <a:p>
                      <a:r>
                        <a:rPr lang="en-GB" sz="1050" kern="1200" dirty="0" smtClean="0">
                          <a:solidFill>
                            <a:schemeClr val="dk1"/>
                          </a:solidFill>
                          <a:effectLst/>
                          <a:latin typeface="+mn-lt"/>
                          <a:ea typeface="+mn-ea"/>
                          <a:cs typeface="+mn-cs"/>
                        </a:rPr>
                        <a:t>Explore different types of machines and mechanisms. </a:t>
                      </a:r>
                    </a:p>
                    <a:p>
                      <a:r>
                        <a:rPr lang="en-GB" sz="1050" kern="1200" dirty="0" smtClean="0">
                          <a:solidFill>
                            <a:schemeClr val="dk1"/>
                          </a:solidFill>
                          <a:effectLst/>
                          <a:latin typeface="+mn-lt"/>
                          <a:ea typeface="+mn-ea"/>
                          <a:cs typeface="+mn-cs"/>
                        </a:rPr>
                        <a:t>Learn how machines make jobs easier. </a:t>
                      </a:r>
                    </a:p>
                    <a:p>
                      <a:r>
                        <a:rPr lang="en-GB" sz="1050" kern="1200" dirty="0" smtClean="0">
                          <a:solidFill>
                            <a:schemeClr val="dk1"/>
                          </a:solidFill>
                          <a:effectLst/>
                          <a:latin typeface="+mn-lt"/>
                          <a:ea typeface="+mn-ea"/>
                          <a:cs typeface="+mn-cs"/>
                        </a:rPr>
                        <a:t>Discover different types of transports.  </a:t>
                      </a:r>
                    </a:p>
                    <a:p>
                      <a:pPr marL="0" indent="0">
                        <a:lnSpc>
                          <a:spcPct val="100000"/>
                        </a:lnSpc>
                        <a:spcBef>
                          <a:spcPts val="100"/>
                        </a:spcBef>
                        <a:spcAft>
                          <a:spcPts val="800"/>
                        </a:spcAft>
                        <a:buFont typeface="Courier New" panose="02070309020205020404" pitchFamily="49" charset="0"/>
                        <a:buNone/>
                      </a:pPr>
                      <a:endParaRPr lang="en-GB" sz="1000" b="0" dirty="0" smtClean="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endParaRPr lang="en-GB" sz="1000" b="0" dirty="0" smtClean="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r>
                        <a:rPr lang="en-US" sz="1050" b="1" u="none" kern="1200" dirty="0" smtClean="0">
                          <a:solidFill>
                            <a:schemeClr val="dk1"/>
                          </a:solidFill>
                          <a:effectLst/>
                          <a:latin typeface="+mn-lt"/>
                          <a:ea typeface="+mn-ea"/>
                          <a:cs typeface="+mn-cs"/>
                        </a:rPr>
                        <a:t>City to countryside comparison</a:t>
                      </a:r>
                    </a:p>
                    <a:p>
                      <a:pPr marL="0" indent="0">
                        <a:lnSpc>
                          <a:spcPct val="100000"/>
                        </a:lnSpc>
                        <a:spcBef>
                          <a:spcPts val="100"/>
                        </a:spcBef>
                        <a:spcAft>
                          <a:spcPts val="0"/>
                        </a:spcAft>
                        <a:buFont typeface="Courier New" panose="02070309020205020404" pitchFamily="49" charset="0"/>
                        <a:buNone/>
                      </a:pPr>
                      <a:r>
                        <a:rPr lang="en-US" sz="1050" b="0" u="none" kern="1200" dirty="0" smtClean="0">
                          <a:solidFill>
                            <a:schemeClr val="dk1"/>
                          </a:solidFill>
                          <a:effectLst/>
                          <a:latin typeface="+mn-lt"/>
                          <a:ea typeface="+mn-ea"/>
                          <a:cs typeface="+mn-cs"/>
                        </a:rPr>
                        <a:t>Salford and Lake District</a:t>
                      </a:r>
                    </a:p>
                    <a:p>
                      <a:pPr marL="0" indent="0">
                        <a:lnSpc>
                          <a:spcPct val="100000"/>
                        </a:lnSpc>
                        <a:spcBef>
                          <a:spcPts val="100"/>
                        </a:spcBef>
                        <a:spcAft>
                          <a:spcPts val="0"/>
                        </a:spcAft>
                        <a:buFont typeface="Courier New" panose="02070309020205020404" pitchFamily="49" charset="0"/>
                        <a:buNone/>
                      </a:pPr>
                      <a:r>
                        <a:rPr lang="en-US" sz="1050" b="0" u="none" kern="1200" dirty="0" smtClean="0">
                          <a:solidFill>
                            <a:schemeClr val="dk1"/>
                          </a:solidFill>
                          <a:effectLst/>
                          <a:latin typeface="+mn-lt"/>
                          <a:ea typeface="+mn-ea"/>
                          <a:cs typeface="+mn-cs"/>
                        </a:rPr>
                        <a:t>Show picture</a:t>
                      </a:r>
                      <a:r>
                        <a:rPr lang="en-US" sz="1050" b="0" u="none" kern="1200" baseline="0" dirty="0" smtClean="0">
                          <a:solidFill>
                            <a:schemeClr val="dk1"/>
                          </a:solidFill>
                          <a:effectLst/>
                          <a:latin typeface="+mn-lt"/>
                          <a:ea typeface="+mn-ea"/>
                          <a:cs typeface="+mn-cs"/>
                        </a:rPr>
                        <a:t> maps of both areas, what can you see?</a:t>
                      </a:r>
                    </a:p>
                    <a:p>
                      <a:pPr marL="0" indent="0">
                        <a:lnSpc>
                          <a:spcPct val="100000"/>
                        </a:lnSpc>
                        <a:spcBef>
                          <a:spcPts val="100"/>
                        </a:spcBef>
                        <a:spcAft>
                          <a:spcPts val="0"/>
                        </a:spcAft>
                        <a:buFont typeface="Courier New" panose="02070309020205020404" pitchFamily="49" charset="0"/>
                        <a:buNone/>
                      </a:pPr>
                      <a:r>
                        <a:rPr lang="en-US" sz="1050" b="0" u="none" kern="1200" baseline="0" dirty="0" smtClean="0">
                          <a:solidFill>
                            <a:schemeClr val="dk1"/>
                          </a:solidFill>
                          <a:effectLst/>
                          <a:latin typeface="+mn-lt"/>
                          <a:ea typeface="+mn-ea"/>
                          <a:cs typeface="+mn-cs"/>
                        </a:rPr>
                        <a:t>What do you see in a city?</a:t>
                      </a:r>
                    </a:p>
                    <a:p>
                      <a:pPr marL="0" indent="0">
                        <a:lnSpc>
                          <a:spcPct val="100000"/>
                        </a:lnSpc>
                        <a:spcBef>
                          <a:spcPts val="100"/>
                        </a:spcBef>
                        <a:spcAft>
                          <a:spcPts val="0"/>
                        </a:spcAft>
                        <a:buFont typeface="Courier New" panose="02070309020205020404" pitchFamily="49" charset="0"/>
                        <a:buNone/>
                      </a:pPr>
                      <a:r>
                        <a:rPr lang="en-US" sz="1050" b="0" u="none" kern="1200" baseline="0" dirty="0" smtClean="0">
                          <a:solidFill>
                            <a:schemeClr val="dk1"/>
                          </a:solidFill>
                          <a:effectLst/>
                          <a:latin typeface="+mn-lt"/>
                          <a:ea typeface="+mn-ea"/>
                          <a:cs typeface="+mn-cs"/>
                        </a:rPr>
                        <a:t>What do you se in the countryside? </a:t>
                      </a:r>
                      <a:r>
                        <a:rPr lang="en-US" sz="1050" b="0" u="none" kern="1200" dirty="0" smtClean="0">
                          <a:solidFill>
                            <a:schemeClr val="dk1"/>
                          </a:solidFill>
                          <a:effectLst/>
                          <a:latin typeface="+mn-lt"/>
                          <a:ea typeface="+mn-ea"/>
                          <a:cs typeface="+mn-cs"/>
                        </a:rPr>
                        <a:t> </a:t>
                      </a:r>
                    </a:p>
                    <a:p>
                      <a:pPr marL="0" indent="0">
                        <a:lnSpc>
                          <a:spcPct val="100000"/>
                        </a:lnSpc>
                        <a:spcBef>
                          <a:spcPts val="100"/>
                        </a:spcBef>
                        <a:spcAft>
                          <a:spcPts val="800"/>
                        </a:spcAft>
                        <a:buFont typeface="Courier New" panose="02070309020205020404" pitchFamily="49" charset="0"/>
                        <a:buNone/>
                      </a:pPr>
                      <a:endParaRPr lang="en-GB" sz="500" b="0" u="none"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2315999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nursery </a:t>
            </a:r>
            <a:r>
              <a:rPr lang="en-US" sz="3600" dirty="0">
                <a:latin typeface="Amatic SC" panose="00000500000000000000" pitchFamily="2" charset="-79"/>
                <a:cs typeface="Amatic SC" panose="00000500000000000000" pitchFamily="2" charset="-79"/>
              </a:rPr>
              <a:t>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915675926"/>
              </p:ext>
            </p:extLst>
          </p:nvPr>
        </p:nvGraphicFramePr>
        <p:xfrm>
          <a:off x="250204" y="321272"/>
          <a:ext cx="11459364" cy="679704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u="sng" dirty="0" smtClean="0"/>
                        <a:t>Me and My Family</a:t>
                      </a:r>
                      <a:r>
                        <a:rPr lang="en-GB" sz="1200" b="1" u="sng" baseline="0" dirty="0" smtClean="0"/>
                        <a:t> </a:t>
                      </a:r>
                      <a:endParaRPr lang="en-GB" sz="1200"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t>Day</a:t>
                      </a:r>
                      <a:r>
                        <a:rPr lang="en-GB" sz="1200" b="1" u="sng" baseline="0" dirty="0" smtClean="0"/>
                        <a:t> and Night </a:t>
                      </a:r>
                      <a:endParaRPr lang="en-GB" sz="1200"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200" b="1" u="sng" kern="1200" baseline="0" dirty="0" smtClean="0">
                          <a:solidFill>
                            <a:schemeClr val="dk1"/>
                          </a:solidFill>
                          <a:latin typeface="+mn-lt"/>
                          <a:ea typeface="+mn-ea"/>
                          <a:cs typeface="+mn-cs"/>
                        </a:rPr>
                        <a:t>Polar Regions</a:t>
                      </a:r>
                      <a:endParaRPr lang="en-GB" sz="1800"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mn-cs"/>
                        </a:rPr>
                        <a:t>New Life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mn-cs"/>
                        </a:rPr>
                        <a:t>Under the sea</a:t>
                      </a:r>
                      <a:r>
                        <a:rPr lang="en-GB" sz="2400" kern="1200" baseline="0" dirty="0" smtClean="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panose="00000500000000000000" pitchFamily="2" charset="-79"/>
                        </a:rPr>
                        <a:t>Farm</a:t>
                      </a:r>
                      <a:r>
                        <a:rPr lang="en-US" sz="1200" b="1" u="sng" baseline="0" dirty="0" smtClean="0">
                          <a:solidFill>
                            <a:schemeClr val="tx1"/>
                          </a:solidFill>
                          <a:latin typeface="+mn-lt"/>
                          <a:cs typeface="Amatic SC" panose="00000500000000000000" pitchFamily="2" charset="-79"/>
                        </a:rPr>
                        <a:t> animals </a:t>
                      </a: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endParaRPr lang="en-US" sz="2400" b="1" dirty="0" smtClean="0">
                        <a:latin typeface="Amatic SC" panose="00000500000000000000" pitchFamily="2" charset="-79"/>
                        <a:cs typeface="Amatic SC" panose="00000500000000000000" pitchFamily="2" charset="-79"/>
                      </a:endParaRPr>
                    </a:p>
                    <a:p>
                      <a:pPr algn="ctr"/>
                      <a:endParaRPr lang="en-US" sz="2400" b="1" dirty="0" smtClean="0">
                        <a:latin typeface="Amatic SC" panose="00000500000000000000" pitchFamily="2" charset="-79"/>
                        <a:cs typeface="Amatic SC" panose="00000500000000000000" pitchFamily="2" charset="-79"/>
                      </a:endParaRPr>
                    </a:p>
                    <a:p>
                      <a:pPr algn="ctr"/>
                      <a:r>
                        <a:rPr lang="en-US" sz="2400" b="1" dirty="0" smtClean="0">
                          <a:latin typeface="Amatic SC" panose="00000500000000000000" pitchFamily="2" charset="-79"/>
                          <a:cs typeface="Amatic SC" panose="00000500000000000000" pitchFamily="2" charset="-79"/>
                        </a:rPr>
                        <a:t>(Music, art,</a:t>
                      </a:r>
                      <a:r>
                        <a:rPr lang="en-US" sz="2400" b="1" baseline="0" dirty="0" smtClean="0">
                          <a:latin typeface="Amatic SC" panose="00000500000000000000" pitchFamily="2" charset="-79"/>
                          <a:cs typeface="Amatic SC" panose="00000500000000000000" pitchFamily="2" charset="-79"/>
                        </a:rPr>
                        <a:t> design and technology)</a:t>
                      </a:r>
                      <a:endParaRPr lang="en-US" sz="24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800" b="0" dirty="0"/>
                        <a:t>The development of children’s artistic and cultural awareness supports their imagination and creativity. It is important that children have regular opportunities to engage with the arts, enabling them to explore and play with a wide range of media and materials. The quality and variety of what children see, hear and participate in is crucial for developing their understanding, self-expression, vocabulary and ability to communicate through the arts. The frequency, repetition and depth of their experiences are fundamental to their progress in interpreting and appreciating what they hear, respond to and observe.</a:t>
                      </a:r>
                    </a:p>
                    <a:p>
                      <a:pPr algn="l"/>
                      <a:r>
                        <a:rPr lang="en-US" sz="800" b="0" dirty="0"/>
                        <a:t>Give children an insight into new musical worlds. Invite musicians in to play music to children and talk about it. Encourage children to listen attentively to music. Discuss changes and patterns as a piece of music develops. </a:t>
                      </a:r>
                      <a:endParaRPr lang="en-US"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900" dirty="0">
                          <a:solidFill>
                            <a:schemeClr val="tx1"/>
                          </a:solidFill>
                        </a:rPr>
                        <a:t> </a:t>
                      </a:r>
                      <a:r>
                        <a:rPr lang="en-GB" sz="900" dirty="0">
                          <a:solidFill>
                            <a:srgbClr val="FF0000"/>
                          </a:solidFill>
                        </a:rPr>
                        <a:t>Join in with songs</a:t>
                      </a:r>
                      <a:r>
                        <a:rPr lang="en-GB" sz="900" dirty="0">
                          <a:solidFill>
                            <a:srgbClr val="00B050"/>
                          </a:solidFill>
                        </a:rPr>
                        <a:t>; </a:t>
                      </a:r>
                      <a:endParaRPr lang="en-GB" sz="900" dirty="0" smtClean="0">
                        <a:solidFill>
                          <a:srgbClr val="00B050"/>
                        </a:solidFill>
                      </a:endParaRPr>
                    </a:p>
                    <a:p>
                      <a:pPr algn="ctr"/>
                      <a:endParaRPr lang="en-GB" sz="900" dirty="0" smtClean="0">
                        <a:solidFill>
                          <a:srgbClr val="00B050"/>
                        </a:solidFill>
                      </a:endParaRPr>
                    </a:p>
                    <a:p>
                      <a:pPr algn="ctr"/>
                      <a:r>
                        <a:rPr lang="en-GB" sz="900" dirty="0" smtClean="0">
                          <a:solidFill>
                            <a:srgbClr val="FF0000"/>
                          </a:solidFill>
                        </a:rPr>
                        <a:t>Listen with increased attention to sounds. </a:t>
                      </a:r>
                    </a:p>
                    <a:p>
                      <a:pPr algn="ctr"/>
                      <a:endParaRPr lang="en-GB" sz="900" dirty="0" smtClean="0">
                        <a:solidFill>
                          <a:schemeClr val="tx1"/>
                        </a:solidFill>
                      </a:endParaRPr>
                    </a:p>
                    <a:p>
                      <a:pPr algn="ctr"/>
                      <a:r>
                        <a:rPr lang="en-GB" sz="900" dirty="0" smtClean="0">
                          <a:solidFill>
                            <a:srgbClr val="FF0000"/>
                          </a:solidFill>
                        </a:rPr>
                        <a:t>Play instruments with increasing control to express their feelings &amp; ideas. </a:t>
                      </a:r>
                    </a:p>
                    <a:p>
                      <a:pPr algn="ctr"/>
                      <a:endParaRPr lang="en-GB" sz="900" dirty="0" smtClean="0">
                        <a:solidFill>
                          <a:srgbClr val="00B050"/>
                        </a:solidFill>
                      </a:endParaRPr>
                    </a:p>
                    <a:p>
                      <a:pPr algn="ctr"/>
                      <a:r>
                        <a:rPr lang="en-US" sz="900" dirty="0" smtClean="0">
                          <a:solidFill>
                            <a:srgbClr val="00B050"/>
                          </a:solidFill>
                        </a:rPr>
                        <a:t>Self-portraits</a:t>
                      </a:r>
                      <a:endParaRPr lang="en-US" sz="900" dirty="0" smtClean="0">
                        <a:solidFill>
                          <a:schemeClr val="dk1"/>
                        </a:solidFill>
                      </a:endParaRPr>
                    </a:p>
                    <a:p>
                      <a:pPr algn="ctr"/>
                      <a:endParaRPr lang="en-US" sz="900" dirty="0" smtClean="0">
                        <a:solidFill>
                          <a:schemeClr val="dk1"/>
                        </a:solidFill>
                      </a:endParaRPr>
                    </a:p>
                    <a:p>
                      <a:pPr algn="ctr"/>
                      <a:endParaRPr lang="en-US" sz="900" dirty="0" smtClean="0">
                        <a:solidFill>
                          <a:srgbClr val="0070C0"/>
                        </a:solidFill>
                      </a:endParaRPr>
                    </a:p>
                    <a:p>
                      <a:pPr algn="ctr"/>
                      <a:r>
                        <a:rPr lang="en-US" sz="900" dirty="0" smtClean="0">
                          <a:solidFill>
                            <a:srgbClr val="0070C0"/>
                          </a:solidFill>
                        </a:rPr>
                        <a:t>junk </a:t>
                      </a:r>
                      <a:r>
                        <a:rPr lang="en-US" sz="900" dirty="0">
                          <a:solidFill>
                            <a:srgbClr val="0070C0"/>
                          </a:solidFill>
                        </a:rPr>
                        <a:t>modelling</a:t>
                      </a:r>
                      <a:r>
                        <a:rPr lang="en-US" sz="900" dirty="0"/>
                        <a:t>, </a:t>
                      </a:r>
                      <a:endParaRPr lang="en-US" sz="900" dirty="0" smtClean="0"/>
                    </a:p>
                    <a:p>
                      <a:pPr algn="ctr"/>
                      <a:endParaRPr lang="en-US" sz="900" dirty="0" smtClean="0"/>
                    </a:p>
                    <a:p>
                      <a:pPr algn="ctr"/>
                      <a:r>
                        <a:rPr lang="en-GB" sz="900" dirty="0" smtClean="0">
                          <a:solidFill>
                            <a:schemeClr val="accent1"/>
                          </a:solidFill>
                        </a:rPr>
                        <a:t>Make imaginative &amp; complex ‘small worlds’ with blocks &amp; construction kits, such as a city with different buildings &amp; a park</a:t>
                      </a:r>
                      <a:r>
                        <a:rPr lang="en-GB" sz="900" baseline="0" dirty="0" smtClean="0">
                          <a:solidFill>
                            <a:schemeClr val="accent1"/>
                          </a:solidFill>
                        </a:rPr>
                        <a:t> – houses/homes where we live </a:t>
                      </a:r>
                    </a:p>
                    <a:p>
                      <a:pPr algn="ctr"/>
                      <a:endParaRPr lang="en-GB" sz="900" baseline="0" dirty="0" smtClean="0">
                        <a:solidFill>
                          <a:schemeClr val="accent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92D050"/>
                          </a:solidFill>
                        </a:rPr>
                        <a:t>Art – Early</a:t>
                      </a:r>
                      <a:r>
                        <a:rPr lang="en-US" sz="900" baseline="0" dirty="0" smtClean="0">
                          <a:solidFill>
                            <a:srgbClr val="92D050"/>
                          </a:solidFill>
                        </a:rPr>
                        <a:t> mark making with colour – pencil crayons, wax crayon's, pencils, paint</a:t>
                      </a:r>
                      <a:endParaRPr lang="en-US" sz="900" dirty="0" smtClean="0">
                        <a:solidFill>
                          <a:srgbClr val="92D050"/>
                        </a:solidFill>
                      </a:endParaRPr>
                    </a:p>
                    <a:p>
                      <a:pPr algn="ctr"/>
                      <a:endParaRPr lang="en-US" sz="900" dirty="0" smtClean="0">
                        <a:solidFill>
                          <a:schemeClr val="accent1"/>
                        </a:solidFill>
                      </a:endParaRPr>
                    </a:p>
                    <a:p>
                      <a:pPr algn="ctr"/>
                      <a:r>
                        <a:rPr lang="en-US" sz="900" dirty="0" smtClean="0"/>
                        <a:t> </a:t>
                      </a:r>
                    </a:p>
                    <a:p>
                      <a:pPr algn="ctr"/>
                      <a:endParaRPr lang="en-US" sz="900" dirty="0" smtClean="0">
                        <a:solidFill>
                          <a:srgbClr val="00B05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900" b="1" kern="1200" baseline="0" dirty="0" smtClean="0">
                        <a:solidFill>
                          <a:srgbClr val="FF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dirty="0" err="1" smtClean="0">
                          <a:solidFill>
                            <a:srgbClr val="FF0000"/>
                          </a:solidFill>
                          <a:latin typeface="+mn-lt"/>
                          <a:ea typeface="+mn-ea"/>
                          <a:cs typeface="+mn-cs"/>
                        </a:rPr>
                        <a:t>Charanga</a:t>
                      </a:r>
                      <a:r>
                        <a:rPr lang="en-GB" sz="900" b="1" kern="1200" baseline="0" dirty="0" smtClean="0">
                          <a:solidFill>
                            <a:srgbClr val="FF0000"/>
                          </a:solidFill>
                          <a:latin typeface="+mn-lt"/>
                          <a:ea typeface="+mn-ea"/>
                          <a:cs typeface="+mn-cs"/>
                        </a:rPr>
                        <a:t> – Anyone can play Units 1-4, Unit 1 – Introducing instruments, unit 2 – exploring instruments, unit 3- choosing instruments, unit 4 –introducing sway</a:t>
                      </a:r>
                      <a:r>
                        <a:rPr lang="en-GB" sz="1800" b="1" kern="1200" baseline="0" dirty="0" smtClean="0">
                          <a:solidFill>
                            <a:schemeClr val="dk1"/>
                          </a:solidFill>
                          <a:latin typeface="+mn-lt"/>
                          <a:ea typeface="+mn-ea"/>
                          <a:cs typeface="+mn-cs"/>
                        </a:rPr>
                        <a:t>	</a:t>
                      </a:r>
                    </a:p>
                    <a:p>
                      <a:pPr algn="ctr"/>
                      <a:endParaRPr lang="en-US" sz="9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US" sz="900" dirty="0" smtClean="0">
                          <a:solidFill>
                            <a:srgbClr val="00B050"/>
                          </a:solidFill>
                        </a:rPr>
                        <a:t>Firework </a:t>
                      </a:r>
                      <a:r>
                        <a:rPr lang="en-US" sz="900" dirty="0">
                          <a:solidFill>
                            <a:srgbClr val="00B050"/>
                          </a:solidFill>
                        </a:rPr>
                        <a:t>pictures</a:t>
                      </a:r>
                      <a:r>
                        <a:rPr lang="en-US" sz="900" dirty="0"/>
                        <a:t>, </a:t>
                      </a:r>
                      <a:endParaRPr lang="en-US" sz="900" dirty="0" smtClean="0"/>
                    </a:p>
                    <a:p>
                      <a:pPr algn="ctr">
                        <a:lnSpc>
                          <a:spcPct val="107000"/>
                        </a:lnSpc>
                        <a:spcAft>
                          <a:spcPts val="800"/>
                        </a:spcAft>
                      </a:pPr>
                      <a:r>
                        <a:rPr lang="en-US" sz="900" dirty="0" smtClean="0">
                          <a:solidFill>
                            <a:srgbClr val="00B050"/>
                          </a:solidFill>
                        </a:rPr>
                        <a:t>Christmas </a:t>
                      </a:r>
                      <a:r>
                        <a:rPr lang="en-US" sz="900" dirty="0">
                          <a:solidFill>
                            <a:srgbClr val="00B050"/>
                          </a:solidFill>
                        </a:rPr>
                        <a:t>cards</a:t>
                      </a:r>
                      <a:r>
                        <a:rPr lang="en-US" sz="900" dirty="0"/>
                        <a:t>, </a:t>
                      </a:r>
                      <a:endParaRPr lang="en-US" sz="900" dirty="0" smtClean="0"/>
                    </a:p>
                    <a:p>
                      <a:pPr algn="ctr">
                        <a:lnSpc>
                          <a:spcPct val="107000"/>
                        </a:lnSpc>
                        <a:spcAft>
                          <a:spcPts val="800"/>
                        </a:spcAft>
                      </a:pPr>
                      <a:r>
                        <a:rPr lang="en-GB" sz="900" dirty="0" smtClean="0">
                          <a:solidFill>
                            <a:schemeClr val="tx1"/>
                          </a:solidFill>
                        </a:rPr>
                        <a:t>Take part in simple pretend</a:t>
                      </a:r>
                      <a:r>
                        <a:rPr lang="en-GB" sz="900" baseline="0" dirty="0" smtClean="0">
                          <a:solidFill>
                            <a:schemeClr val="tx1"/>
                          </a:solidFill>
                        </a:rPr>
                        <a:t> play, </a:t>
                      </a:r>
                      <a:r>
                        <a:rPr lang="en-GB" sz="900" dirty="0" smtClean="0">
                          <a:solidFill>
                            <a:schemeClr val="tx1"/>
                          </a:solidFill>
                        </a:rPr>
                        <a:t>using an object to represent something else even though they are not similar. </a:t>
                      </a:r>
                      <a:endParaRPr lang="en-GB" sz="9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dirty="0" smtClean="0">
                          <a:solidFill>
                            <a:srgbClr val="FF0000"/>
                          </a:solidFill>
                        </a:rPr>
                        <a:t>Remember &amp; sing entire songs</a:t>
                      </a:r>
                      <a:r>
                        <a:rPr lang="en-US" sz="900" baseline="0" dirty="0" smtClean="0">
                          <a:solidFill>
                            <a:srgbClr val="FF0000"/>
                          </a:solidFill>
                        </a:rPr>
                        <a:t> The Nativity songs </a:t>
                      </a:r>
                      <a:endParaRPr lang="en-US" sz="900" dirty="0" smtClean="0">
                        <a:solidFill>
                          <a:srgbClr val="FF0000"/>
                        </a:solidFill>
                      </a:endParaRPr>
                    </a:p>
                    <a:p>
                      <a:pPr algn="ctr"/>
                      <a:endParaRPr lang="en-US" sz="900" dirty="0" smtClean="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smtClean="0">
                          <a:solidFill>
                            <a:srgbClr val="FF0000"/>
                          </a:solidFill>
                        </a:rPr>
                        <a:t>Sing the pitch of a tone sung by another person (‘pitch match’)</a:t>
                      </a:r>
                      <a:r>
                        <a:rPr lang="en-GB" sz="900" baseline="0" dirty="0" smtClean="0">
                          <a:solidFill>
                            <a:srgbClr val="FF0000"/>
                          </a:solidFill>
                        </a:rPr>
                        <a:t> – Christmas songs </a:t>
                      </a:r>
                      <a:r>
                        <a:rPr lang="en-GB" sz="900" dirty="0" smtClean="0">
                          <a:solidFill>
                            <a:srgbClr val="FF0000"/>
                          </a:solidFill>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0" dirty="0" smtClean="0">
                          <a:solidFill>
                            <a:srgbClr val="0070C0"/>
                          </a:solidFill>
                        </a:rPr>
                        <a:t>D&amp;T -</a:t>
                      </a:r>
                      <a:r>
                        <a:rPr lang="en-GB" sz="900" b="0" baseline="0" dirty="0" smtClean="0">
                          <a:solidFill>
                            <a:srgbClr val="0070C0"/>
                          </a:solidFill>
                        </a:rPr>
                        <a:t>  use different tools and techniques to assemble and join materials.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kern="1200" dirty="0" smtClean="0">
                          <a:solidFill>
                            <a:schemeClr val="accent1"/>
                          </a:solidFill>
                          <a:effectLst/>
                          <a:latin typeface="+mn-lt"/>
                          <a:ea typeface="+mn-ea"/>
                          <a:cs typeface="+mn-cs"/>
                        </a:rPr>
                        <a:t>Using tape, using glue, using string, making a Christmas decoration. </a:t>
                      </a:r>
                      <a:endParaRPr lang="en-US" sz="900" dirty="0" smtClean="0">
                        <a:solidFill>
                          <a:srgbClr val="FF0000"/>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1" kern="1200" baseline="0" dirty="0" err="1" smtClean="0">
                          <a:solidFill>
                            <a:srgbClr val="FF0000"/>
                          </a:solidFill>
                          <a:latin typeface="+mn-lt"/>
                          <a:ea typeface="+mn-ea"/>
                          <a:cs typeface="+mn-cs"/>
                        </a:rPr>
                        <a:t>Charanga</a:t>
                      </a:r>
                      <a:r>
                        <a:rPr lang="en-GB" sz="900" b="1" kern="1200" baseline="0" dirty="0" smtClean="0">
                          <a:solidFill>
                            <a:srgbClr val="FF0000"/>
                          </a:solidFill>
                          <a:latin typeface="+mn-lt"/>
                          <a:ea typeface="+mn-ea"/>
                          <a:cs typeface="+mn-cs"/>
                        </a:rPr>
                        <a:t> – Anyone can play – units 5-8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1" kern="1200" baseline="0" dirty="0" smtClean="0">
                          <a:solidFill>
                            <a:srgbClr val="FF0000"/>
                          </a:solidFill>
                          <a:latin typeface="+mn-lt"/>
                          <a:ea typeface="+mn-ea"/>
                          <a:cs typeface="+mn-cs"/>
                        </a:rPr>
                        <a:t>Unit 5 – Introducing March, unit 6 – Introducing loud and quiet, Unit 7 – contrast , unit 8 - </a:t>
                      </a:r>
                      <a:r>
                        <a:rPr lang="en-GB" sz="900" b="1" kern="1200" baseline="0" dirty="0" err="1" smtClean="0">
                          <a:solidFill>
                            <a:srgbClr val="FF0000"/>
                          </a:solidFill>
                          <a:latin typeface="+mn-lt"/>
                          <a:ea typeface="+mn-ea"/>
                          <a:cs typeface="+mn-cs"/>
                        </a:rPr>
                        <a:t>Imiitation</a:t>
                      </a:r>
                      <a:endParaRPr lang="en-GB" sz="900" b="1" kern="1200" baseline="0" dirty="0" smtClean="0">
                        <a:solidFill>
                          <a:srgbClr val="FF0000"/>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dirty="0" smtClean="0">
                          <a:solidFill>
                            <a:schemeClr val="accent1"/>
                          </a:solidFill>
                        </a:rPr>
                        <a:t>Making lanterns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b="1" dirty="0" smtClean="0">
                          <a:solidFill>
                            <a:srgbClr val="00B050"/>
                          </a:solidFill>
                        </a:rPr>
                        <a:t>Explore different materials freely, in order to develop their ideas about how to use them &amp; what to make</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b="1" dirty="0" smtClean="0">
                        <a:solidFill>
                          <a:srgbClr val="92D050"/>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b="1" dirty="0" smtClean="0">
                        <a:solidFill>
                          <a:srgbClr val="92D050"/>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smtClean="0">
                          <a:solidFill>
                            <a:schemeClr val="tx1"/>
                          </a:solidFill>
                        </a:rPr>
                        <a:t>Begin to develop complex stories using small world equipment like animal sets, dolls &amp; dolls houses etc</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smtClean="0">
                          <a:solidFill>
                            <a:schemeClr val="tx1"/>
                          </a:solidFill>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b="1" u="none" kern="1200" dirty="0" smtClean="0">
                          <a:solidFill>
                            <a:schemeClr val="accent1"/>
                          </a:solidFill>
                          <a:effectLst/>
                          <a:latin typeface="+mn-lt"/>
                          <a:ea typeface="+mn-ea"/>
                          <a:cs typeface="+mn-cs"/>
                        </a:rPr>
                        <a:t>Junk modelling – making boats and animal homes</a:t>
                      </a:r>
                      <a:r>
                        <a:rPr lang="en-GB" sz="900" b="1" kern="1200" baseline="0" dirty="0" smtClean="0">
                          <a:solidFill>
                            <a:schemeClr val="dk1"/>
                          </a:solidFill>
                          <a:latin typeface="+mn-lt"/>
                          <a:ea typeface="+mn-ea"/>
                          <a:cs typeface="+mn-cs"/>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b="1" kern="1200" baseline="0" dirty="0" smtClean="0">
                        <a:solidFill>
                          <a:schemeClr val="dk1"/>
                        </a:solidFill>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smtClean="0">
                          <a:solidFill>
                            <a:srgbClr val="92D050"/>
                          </a:solidFill>
                        </a:rPr>
                        <a:t>Art </a:t>
                      </a:r>
                      <a:r>
                        <a:rPr lang="en-US" sz="900" dirty="0" smtClean="0">
                          <a:solidFill>
                            <a:schemeClr val="accent6"/>
                          </a:solidFill>
                        </a:rPr>
                        <a:t>- </a:t>
                      </a:r>
                      <a:r>
                        <a:rPr lang="en-GB" sz="900" kern="1200" dirty="0" smtClean="0">
                          <a:solidFill>
                            <a:schemeClr val="accent6"/>
                          </a:solidFill>
                          <a:effectLst/>
                          <a:latin typeface="+mn-lt"/>
                          <a:ea typeface="+mn-ea"/>
                          <a:cs typeface="+mn-cs"/>
                        </a:rPr>
                        <a:t>Exploring different mediums – watercolours, oil crayons, pastels, chalk, powder paint</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dirty="0" smtClean="0">
                        <a:solidFill>
                          <a:srgbClr val="92D050"/>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b="1" kern="1200" baseline="0" dirty="0" smtClean="0">
                        <a:solidFill>
                          <a:schemeClr val="dk1"/>
                        </a:solidFill>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b="1" kern="1200" baseline="0" dirty="0" smtClean="0">
                        <a:solidFill>
                          <a:schemeClr val="dk1"/>
                        </a:solidFill>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b="1" kern="1200" baseline="0" dirty="0" err="1" smtClean="0">
                          <a:solidFill>
                            <a:srgbClr val="FF0000"/>
                          </a:solidFill>
                          <a:latin typeface="+mn-lt"/>
                          <a:ea typeface="+mn-ea"/>
                          <a:cs typeface="+mn-cs"/>
                        </a:rPr>
                        <a:t>Charanga</a:t>
                      </a:r>
                      <a:r>
                        <a:rPr lang="en-GB" sz="900" b="1" kern="1200" baseline="0" dirty="0" smtClean="0">
                          <a:solidFill>
                            <a:srgbClr val="FF0000"/>
                          </a:solidFill>
                          <a:latin typeface="+mn-lt"/>
                          <a:ea typeface="+mn-ea"/>
                          <a:cs typeface="+mn-cs"/>
                        </a:rPr>
                        <a:t> – Anyone can play- units 9-12</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kern="1200" dirty="0" smtClean="0">
                          <a:solidFill>
                            <a:srgbClr val="FF0000"/>
                          </a:solidFill>
                          <a:effectLst/>
                          <a:latin typeface="+mn-lt"/>
                          <a:ea typeface="+mn-ea"/>
                          <a:cs typeface="+mn-cs"/>
                        </a:rPr>
                        <a:t>units 9 Waltz, Unit 10 –March Unit 11- Loud and Quiet, Unit 12 – Boogie Train</a:t>
                      </a:r>
                      <a:endParaRPr lang="en-GB" sz="900" dirty="0">
                        <a:solidFill>
                          <a:srgbClr val="FF0000"/>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smtClean="0">
                          <a:solidFill>
                            <a:schemeClr val="tx1"/>
                          </a:solidFill>
                        </a:rPr>
                        <a:t>  </a:t>
                      </a:r>
                      <a:r>
                        <a:rPr lang="en-GB" sz="900" b="1" dirty="0" smtClean="0">
                          <a:solidFill>
                            <a:srgbClr val="00B050"/>
                          </a:solidFill>
                        </a:rPr>
                        <a:t>Create closed shapes with continuous lines, &amp; begin to use these shapes to represent objects</a:t>
                      </a:r>
                      <a:r>
                        <a:rPr lang="en-GB" sz="900" b="1" baseline="0" dirty="0" smtClean="0">
                          <a:solidFill>
                            <a:srgbClr val="00B050"/>
                          </a:solidFill>
                        </a:rPr>
                        <a:t> – observational drawing </a:t>
                      </a:r>
                      <a:r>
                        <a:rPr lang="en-GB" sz="900" dirty="0" smtClean="0">
                          <a:solidFill>
                            <a:schemeClr val="tx1"/>
                          </a:solidFill>
                        </a:rPr>
                        <a:t> </a:t>
                      </a:r>
                      <a:endParaRPr lang="en-GB" sz="9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0" dirty="0" smtClean="0">
                          <a:solidFill>
                            <a:srgbClr val="0070C0"/>
                          </a:solidFill>
                        </a:rPr>
                        <a:t>D&amp;T – designing</a:t>
                      </a:r>
                      <a:r>
                        <a:rPr lang="en-GB" sz="900" b="0" baseline="0" dirty="0" smtClean="0">
                          <a:solidFill>
                            <a:srgbClr val="0070C0"/>
                          </a:solidFill>
                        </a:rPr>
                        <a:t> and deciding what types of resources needed to make an object</a:t>
                      </a:r>
                      <a:endParaRPr lang="en-GB" sz="900" b="1" kern="1200" baseline="0" dirty="0" smtClean="0">
                        <a:solidFill>
                          <a:srgbClr val="FF0000"/>
                        </a:solidFill>
                        <a:latin typeface="+mn-lt"/>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1" kern="1200" baseline="0" dirty="0" err="1" smtClean="0">
                          <a:solidFill>
                            <a:srgbClr val="FF0000"/>
                          </a:solidFill>
                          <a:latin typeface="+mn-lt"/>
                          <a:ea typeface="+mn-ea"/>
                          <a:cs typeface="+mn-cs"/>
                        </a:rPr>
                        <a:t>Charanga</a:t>
                      </a:r>
                      <a:r>
                        <a:rPr lang="en-GB" sz="900" b="1" kern="1200" baseline="0" dirty="0" smtClean="0">
                          <a:solidFill>
                            <a:srgbClr val="FF0000"/>
                          </a:solidFill>
                          <a:latin typeface="+mn-lt"/>
                          <a:ea typeface="+mn-ea"/>
                          <a:cs typeface="+mn-cs"/>
                        </a:rPr>
                        <a:t> – Anyone can play – units 13-16</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1" kern="1200" baseline="0" dirty="0" smtClean="0">
                          <a:solidFill>
                            <a:srgbClr val="FF0000"/>
                          </a:solidFill>
                          <a:latin typeface="+mn-lt"/>
                          <a:ea typeface="+mn-ea"/>
                          <a:cs typeface="+mn-cs"/>
                        </a:rPr>
                        <a:t>Unit 13- instrument skills, unit 14 – right sound – right time, unit 15 – playing in a group, unit 16 – directing </a:t>
                      </a:r>
                      <a:endParaRPr lang="en-GB" sz="900" b="1" kern="1200" baseline="0" dirty="0" smtClean="0">
                        <a:solidFill>
                          <a:schemeClr val="dk1"/>
                        </a:solidFill>
                        <a:latin typeface="+mn-lt"/>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900" dirty="0">
                          <a:solidFill>
                            <a:schemeClr val="tx1"/>
                          </a:solidFill>
                        </a:rPr>
                        <a:t> </a:t>
                      </a:r>
                      <a:r>
                        <a:rPr lang="en-GB" sz="900" dirty="0">
                          <a:solidFill>
                            <a:srgbClr val="0070C0"/>
                          </a:solidFill>
                        </a:rPr>
                        <a:t> </a:t>
                      </a:r>
                      <a:endParaRPr lang="en-GB" sz="900" dirty="0" smtClean="0">
                        <a:solidFill>
                          <a:schemeClr val="tx1"/>
                        </a:solidFill>
                      </a:endParaRPr>
                    </a:p>
                    <a:p>
                      <a:pPr algn="ctr"/>
                      <a:endParaRPr lang="en-GB" sz="900" dirty="0">
                        <a:solidFill>
                          <a:schemeClr val="tx1"/>
                        </a:solidFill>
                      </a:endParaRPr>
                    </a:p>
                    <a:p>
                      <a:pPr algn="ctr"/>
                      <a:r>
                        <a:rPr lang="en-GB" sz="900" dirty="0" smtClean="0">
                          <a:solidFill>
                            <a:srgbClr val="FF0000"/>
                          </a:solidFill>
                        </a:rPr>
                        <a:t>Sing the melodic shape (moving melody, such as up &amp; down, down &amp; up) of familiar songs. </a:t>
                      </a:r>
                      <a:endParaRPr lang="en-US" sz="900" dirty="0" smtClean="0">
                        <a:solidFill>
                          <a:srgbClr val="FF0000"/>
                        </a:solidFill>
                      </a:endParaRPr>
                    </a:p>
                    <a:p>
                      <a:pPr algn="ctr"/>
                      <a:endParaRPr lang="en-US" sz="9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rgbClr val="00B050"/>
                          </a:solidFill>
                        </a:rPr>
                        <a:t>Art - Experimenting shades</a:t>
                      </a:r>
                      <a:r>
                        <a:rPr lang="en-GB" sz="900" baseline="0" dirty="0" smtClean="0">
                          <a:solidFill>
                            <a:srgbClr val="00B050"/>
                          </a:solidFill>
                        </a:rPr>
                        <a:t> of different colours  - light, dark, types of red, blue and green (</a:t>
                      </a:r>
                      <a:r>
                        <a:rPr lang="en-GB" sz="900" baseline="0" dirty="0" err="1" smtClean="0">
                          <a:solidFill>
                            <a:srgbClr val="00B050"/>
                          </a:solidFill>
                        </a:rPr>
                        <a:t>scarlett</a:t>
                      </a:r>
                      <a:r>
                        <a:rPr lang="en-GB" sz="900" baseline="0" dirty="0" smtClean="0">
                          <a:solidFill>
                            <a:srgbClr val="00B050"/>
                          </a:solidFill>
                        </a:rPr>
                        <a:t>, sky blue, green grass)</a:t>
                      </a:r>
                      <a:endParaRPr lang="en-GB" sz="900" dirty="0" smtClean="0">
                        <a:solidFill>
                          <a:srgbClr val="00B050"/>
                        </a:solidFill>
                      </a:endParaRPr>
                    </a:p>
                    <a:p>
                      <a:pPr algn="ctr"/>
                      <a:endParaRPr lang="en-US" sz="9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kern="1200" baseline="0" dirty="0" smtClean="0">
                          <a:solidFill>
                            <a:schemeClr val="dk1"/>
                          </a:solidFill>
                          <a:latin typeface="+mn-lt"/>
                          <a:ea typeface="+mn-ea"/>
                          <a:cs typeface="+mn-cs"/>
                        </a:rPr>
                        <a:t>	</a:t>
                      </a:r>
                    </a:p>
                    <a:p>
                      <a:pPr algn="ctr"/>
                      <a:r>
                        <a:rPr lang="en-GB" sz="900" b="1" kern="1200" baseline="0" dirty="0" err="1" smtClean="0">
                          <a:solidFill>
                            <a:srgbClr val="FF0000"/>
                          </a:solidFill>
                          <a:latin typeface="+mn-lt"/>
                          <a:ea typeface="+mn-ea"/>
                          <a:cs typeface="+mn-cs"/>
                        </a:rPr>
                        <a:t>Charanga</a:t>
                      </a:r>
                      <a:r>
                        <a:rPr lang="en-GB" sz="900" b="1" kern="1200" baseline="0" dirty="0" smtClean="0">
                          <a:solidFill>
                            <a:srgbClr val="FF0000"/>
                          </a:solidFill>
                          <a:latin typeface="+mn-lt"/>
                          <a:ea typeface="+mn-ea"/>
                          <a:cs typeface="+mn-cs"/>
                        </a:rPr>
                        <a:t> – Anyone can play –units 17-20 </a:t>
                      </a:r>
                    </a:p>
                    <a:p>
                      <a:pPr algn="ctr"/>
                      <a:r>
                        <a:rPr lang="en-GB" sz="900" b="1" kern="1200" baseline="0" dirty="0" smtClean="0">
                          <a:solidFill>
                            <a:srgbClr val="FF0000"/>
                          </a:solidFill>
                          <a:latin typeface="+mn-lt"/>
                          <a:ea typeface="+mn-ea"/>
                          <a:cs typeface="+mn-cs"/>
                        </a:rPr>
                        <a:t>Unit 17 – shake tap ring, unit 18 – </a:t>
                      </a:r>
                      <a:r>
                        <a:rPr lang="en-GB" sz="900" b="1" kern="1200" baseline="0" dirty="0" err="1" smtClean="0">
                          <a:solidFill>
                            <a:srgbClr val="FF0000"/>
                          </a:solidFill>
                          <a:latin typeface="+mn-lt"/>
                          <a:ea typeface="+mn-ea"/>
                          <a:cs typeface="+mn-cs"/>
                        </a:rPr>
                        <a:t>shhh</a:t>
                      </a:r>
                      <a:r>
                        <a:rPr lang="en-GB" sz="900" b="1" kern="1200" baseline="0" dirty="0" smtClean="0">
                          <a:solidFill>
                            <a:srgbClr val="FF0000"/>
                          </a:solidFill>
                          <a:latin typeface="+mn-lt"/>
                          <a:ea typeface="+mn-ea"/>
                          <a:cs typeface="+mn-cs"/>
                        </a:rPr>
                        <a:t>! Unit 19 – playing quietly, unit 20 – using flash cards</a:t>
                      </a: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900" dirty="0" smtClean="0">
                          <a:solidFill>
                            <a:srgbClr val="00B050"/>
                          </a:solidFill>
                        </a:rPr>
                        <a:t>Explore colour &amp; colour-mixing</a:t>
                      </a:r>
                      <a:r>
                        <a:rPr lang="en-US" sz="900" dirty="0" smtClean="0">
                          <a:solidFill>
                            <a:schemeClr val="tx1"/>
                          </a:solidFill>
                        </a:rPr>
                        <a:t>.</a:t>
                      </a:r>
                    </a:p>
                    <a:p>
                      <a:pPr algn="ctr"/>
                      <a:endParaRPr lang="en-US" sz="900" dirty="0" smtClean="0">
                        <a:solidFill>
                          <a:schemeClr val="tx1"/>
                        </a:solidFill>
                      </a:endParaRPr>
                    </a:p>
                    <a:p>
                      <a:pPr algn="ctr"/>
                      <a:r>
                        <a:rPr lang="en-GB" sz="900" dirty="0" smtClean="0">
                          <a:solidFill>
                            <a:srgbClr val="FF0000"/>
                          </a:solidFill>
                        </a:rPr>
                        <a:t>Create their own songs, or improvise a song around one they know.</a:t>
                      </a:r>
                    </a:p>
                    <a:p>
                      <a:pPr algn="ctr"/>
                      <a:endParaRPr lang="en-GB" sz="900" dirty="0" smtClean="0">
                        <a:solidFill>
                          <a:srgbClr val="FF0000"/>
                        </a:solidFill>
                      </a:endParaRPr>
                    </a:p>
                    <a:p>
                      <a:pPr algn="ctr"/>
                      <a:r>
                        <a:rPr lang="en-GB" sz="900" dirty="0" smtClean="0">
                          <a:solidFill>
                            <a:srgbClr val="00B050"/>
                          </a:solidFill>
                        </a:rPr>
                        <a:t>Use drawing to represent ideas like movement or loud noises – different animals under the sea </a:t>
                      </a:r>
                    </a:p>
                    <a:p>
                      <a:pPr algn="ctr"/>
                      <a:endParaRPr lang="en-US" sz="900" dirty="0">
                        <a:solidFill>
                          <a:srgbClr val="FF0000"/>
                        </a:solidFill>
                      </a:endParaRPr>
                    </a:p>
                    <a:p>
                      <a:pPr algn="ctr"/>
                      <a:r>
                        <a:rPr lang="en-US" sz="900" dirty="0" smtClean="0">
                          <a:solidFill>
                            <a:srgbClr val="0070C0"/>
                          </a:solidFill>
                        </a:rPr>
                        <a:t>Junk Modelling - Recycled</a:t>
                      </a:r>
                      <a:r>
                        <a:rPr lang="en-US" sz="900" baseline="0" dirty="0" smtClean="0">
                          <a:solidFill>
                            <a:srgbClr val="0070C0"/>
                          </a:solidFill>
                        </a:rPr>
                        <a:t> materials to make an object. Lan, design, resources and final product. </a:t>
                      </a:r>
                      <a:endParaRPr lang="en-US" sz="900" dirty="0" smtClean="0">
                        <a:solidFill>
                          <a:srgbClr val="0070C0"/>
                        </a:solidFill>
                      </a:endParaRPr>
                    </a:p>
                    <a:p>
                      <a:pPr algn="ctr"/>
                      <a:endParaRPr lang="en-US" sz="900" dirty="0" smtClean="0">
                        <a:solidFill>
                          <a:srgbClr val="0070C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dirty="0" smtClean="0">
                          <a:solidFill>
                            <a:srgbClr val="0070C0"/>
                          </a:solidFill>
                          <a:latin typeface="+mn-lt"/>
                          <a:ea typeface="+mn-ea"/>
                          <a:cs typeface="+mn-cs"/>
                        </a:rPr>
                        <a:t>	</a:t>
                      </a:r>
                    </a:p>
                    <a:p>
                      <a:pPr algn="ctr"/>
                      <a:r>
                        <a:rPr lang="en-GB" sz="900" b="1" kern="1200" baseline="0" dirty="0" err="1" smtClean="0">
                          <a:solidFill>
                            <a:srgbClr val="FF0000"/>
                          </a:solidFill>
                          <a:latin typeface="+mn-lt"/>
                          <a:ea typeface="+mn-ea"/>
                          <a:cs typeface="+mn-cs"/>
                        </a:rPr>
                        <a:t>Charanga</a:t>
                      </a:r>
                      <a:r>
                        <a:rPr lang="en-GB" sz="900" b="1" kern="1200" baseline="0" dirty="0" smtClean="0">
                          <a:solidFill>
                            <a:srgbClr val="FF0000"/>
                          </a:solidFill>
                          <a:latin typeface="+mn-lt"/>
                          <a:ea typeface="+mn-ea"/>
                          <a:cs typeface="+mn-cs"/>
                        </a:rPr>
                        <a:t> – Anyone can play – 21-24 </a:t>
                      </a:r>
                    </a:p>
                    <a:p>
                      <a:pPr algn="ctr"/>
                      <a:r>
                        <a:rPr lang="en-GB" sz="900" b="1" kern="1200" baseline="0" dirty="0" smtClean="0">
                          <a:solidFill>
                            <a:srgbClr val="FF0000"/>
                          </a:solidFill>
                          <a:latin typeface="+mn-lt"/>
                          <a:ea typeface="+mn-ea"/>
                          <a:cs typeface="+mn-cs"/>
                        </a:rPr>
                        <a:t>Unit 21 – composition, unit 22 – patterns, unit 23 – pulse, unit 24 - pitch</a:t>
                      </a: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2" name="Footer Placeholder 1"/>
          <p:cNvSpPr>
            <a:spLocks noGrp="1"/>
          </p:cNvSpPr>
          <p:nvPr>
            <p:ph type="ftr" sz="quarter" idx="11"/>
          </p:nvPr>
        </p:nvSpPr>
        <p:spPr>
          <a:xfrm>
            <a:off x="4038600" y="6498552"/>
            <a:ext cx="4114800" cy="222923"/>
          </a:xfrm>
        </p:spPr>
        <p:txBody>
          <a:bodyPr/>
          <a:lstStyle/>
          <a:p>
            <a:r>
              <a:rPr lang="en-GB" dirty="0" smtClean="0">
                <a:solidFill>
                  <a:srgbClr val="FF0000"/>
                </a:solidFill>
              </a:rPr>
              <a:t>Music </a:t>
            </a:r>
            <a:r>
              <a:rPr lang="en-GB" dirty="0" smtClean="0"/>
              <a:t>        </a:t>
            </a:r>
            <a:r>
              <a:rPr lang="en-GB" dirty="0" smtClean="0">
                <a:solidFill>
                  <a:srgbClr val="00B050"/>
                </a:solidFill>
              </a:rPr>
              <a:t>Art  </a:t>
            </a:r>
            <a:r>
              <a:rPr lang="en-GB" dirty="0" smtClean="0"/>
              <a:t>          </a:t>
            </a:r>
            <a:r>
              <a:rPr lang="en-GB" dirty="0" smtClean="0">
                <a:solidFill>
                  <a:srgbClr val="0070C0"/>
                </a:solidFill>
              </a:rPr>
              <a:t>Design and Technology </a:t>
            </a:r>
            <a:endParaRPr lang="en-GB" dirty="0">
              <a:solidFill>
                <a:srgbClr val="0070C0"/>
              </a:solidFill>
            </a:endParaRPr>
          </a:p>
        </p:txBody>
      </p:sp>
    </p:spTree>
    <p:extLst>
      <p:ext uri="{BB962C8B-B14F-4D97-AF65-F5344CB8AC3E}">
        <p14:creationId xmlns:p14="http://schemas.microsoft.com/office/powerpoint/2010/main" val="1583067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nursery </a:t>
            </a:r>
            <a:r>
              <a:rPr lang="en-US" sz="3600" dirty="0">
                <a:latin typeface="Amatic SC" panose="00000500000000000000" pitchFamily="2" charset="-79"/>
                <a:cs typeface="Amatic SC" panose="00000500000000000000" pitchFamily="2" charset="-79"/>
              </a:rPr>
              <a:t>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996297783"/>
              </p:ext>
            </p:extLst>
          </p:nvPr>
        </p:nvGraphicFramePr>
        <p:xfrm>
          <a:off x="366318" y="506944"/>
          <a:ext cx="11459364" cy="5019802"/>
        </p:xfrm>
        <a:graphic>
          <a:graphicData uri="http://schemas.openxmlformats.org/drawingml/2006/table">
            <a:tbl>
              <a:tblPr firstRow="1" bandRow="1">
                <a:tableStyleId>{5C22544A-7EE6-4342-B048-85BDC9FD1C3A}</a:tableStyleId>
              </a:tblPr>
              <a:tblGrid>
                <a:gridCol w="1605357">
                  <a:extLst>
                    <a:ext uri="{9D8B030D-6E8A-4147-A177-3AD203B41FA5}">
                      <a16:colId xmlns:a16="http://schemas.microsoft.com/office/drawing/2014/main" val="385991600"/>
                    </a:ext>
                  </a:extLst>
                </a:gridCol>
                <a:gridCol w="1476375">
                  <a:extLst>
                    <a:ext uri="{9D8B030D-6E8A-4147-A177-3AD203B41FA5}">
                      <a16:colId xmlns:a16="http://schemas.microsoft.com/office/drawing/2014/main" val="2865123548"/>
                    </a:ext>
                  </a:extLst>
                </a:gridCol>
                <a:gridCol w="1943100">
                  <a:extLst>
                    <a:ext uri="{9D8B030D-6E8A-4147-A177-3AD203B41FA5}">
                      <a16:colId xmlns:a16="http://schemas.microsoft.com/office/drawing/2014/main" val="872926247"/>
                    </a:ext>
                  </a:extLst>
                </a:gridCol>
                <a:gridCol w="1152525">
                  <a:extLst>
                    <a:ext uri="{9D8B030D-6E8A-4147-A177-3AD203B41FA5}">
                      <a16:colId xmlns:a16="http://schemas.microsoft.com/office/drawing/2014/main" val="1315738151"/>
                    </a:ext>
                  </a:extLst>
                </a:gridCol>
                <a:gridCol w="2114550">
                  <a:extLst>
                    <a:ext uri="{9D8B030D-6E8A-4147-A177-3AD203B41FA5}">
                      <a16:colId xmlns:a16="http://schemas.microsoft.com/office/drawing/2014/main" val="2709165749"/>
                    </a:ext>
                  </a:extLst>
                </a:gridCol>
                <a:gridCol w="1343025">
                  <a:extLst>
                    <a:ext uri="{9D8B030D-6E8A-4147-A177-3AD203B41FA5}">
                      <a16:colId xmlns:a16="http://schemas.microsoft.com/office/drawing/2014/main" val="2335150482"/>
                    </a:ext>
                  </a:extLst>
                </a:gridCol>
                <a:gridCol w="1824432">
                  <a:extLst>
                    <a:ext uri="{9D8B030D-6E8A-4147-A177-3AD203B41FA5}">
                      <a16:colId xmlns:a16="http://schemas.microsoft.com/office/drawing/2014/main" val="4046203905"/>
                    </a:ext>
                  </a:extLst>
                </a:gridCol>
              </a:tblGrid>
              <a:tr h="327592">
                <a:tc gridSpan="7">
                  <a:txBody>
                    <a:bodyPr/>
                    <a:lstStyle/>
                    <a:p>
                      <a:pPr algn="ctr"/>
                      <a:r>
                        <a:rPr lang="en-US" sz="2400" dirty="0" smtClean="0">
                          <a:solidFill>
                            <a:schemeClr val="bg1">
                              <a:lumMod val="50000"/>
                            </a:schemeClr>
                          </a:solidFill>
                          <a:latin typeface="Amatic SC" panose="00000500000000000000" pitchFamily="2" charset="-79"/>
                          <a:cs typeface="Amatic SC" panose="00000500000000000000" pitchFamily="2" charset="-79"/>
                        </a:rPr>
                        <a:t>3</a:t>
                      </a:r>
                      <a:r>
                        <a:rPr lang="en-US" sz="2400" baseline="0" dirty="0" smtClean="0">
                          <a:solidFill>
                            <a:schemeClr val="bg1">
                              <a:lumMod val="50000"/>
                            </a:schemeClr>
                          </a:solidFill>
                          <a:latin typeface="Amatic SC" panose="00000500000000000000" pitchFamily="2" charset="-79"/>
                          <a:cs typeface="Amatic SC" panose="00000500000000000000" pitchFamily="2" charset="-79"/>
                        </a:rPr>
                        <a:t> and 4 years olds</a:t>
                      </a:r>
                      <a:r>
                        <a:rPr lang="en-US" sz="2400" dirty="0" smtClean="0">
                          <a:solidFill>
                            <a:schemeClr val="bg1">
                              <a:lumMod val="50000"/>
                            </a:schemeClr>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Holistic / best fit Judgement!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88791">
                <a:tc>
                  <a:txBody>
                    <a:bodyPr/>
                    <a:lstStyle/>
                    <a:p>
                      <a:pPr algn="ctr"/>
                      <a:r>
                        <a:rPr lang="en-US" sz="1400" b="1" dirty="0">
                          <a:latin typeface="Amatic SC" panose="00000500000000000000" pitchFamily="2" charset="-79"/>
                          <a:cs typeface="Amatic SC" panose="00000500000000000000" pitchFamily="2" charset="-79"/>
                        </a:rPr>
                        <a:t>Communication and Language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400" b="1" dirty="0">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Physical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400" b="1" dirty="0">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matic SC" panose="00000500000000000000" pitchFamily="2" charset="-79"/>
                          <a:cs typeface="Amatic SC" panose="00000500000000000000" pitchFamily="2" charset="-79"/>
                        </a:rPr>
                        <a:t>Math's </a:t>
                      </a:r>
                      <a:endParaRPr lang="en-US"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400" b="1" dirty="0">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GB" sz="700" b="0" dirty="0" smtClean="0">
                          <a:latin typeface="+mn-lt"/>
                          <a:cs typeface="Amatic SC" panose="00000500000000000000" pitchFamily="2" charset="-79"/>
                        </a:rPr>
                        <a:t>Enjoys listening to longer stories &amp; can remember much of what happens. </a:t>
                      </a:r>
                    </a:p>
                    <a:p>
                      <a:pPr algn="ctr"/>
                      <a:r>
                        <a:rPr lang="en-GB" sz="700" b="0" dirty="0" smtClean="0">
                          <a:latin typeface="+mn-lt"/>
                          <a:cs typeface="Amatic SC" panose="00000500000000000000" pitchFamily="2" charset="-79"/>
                        </a:rPr>
                        <a:t>Can find it difficult to pay attention to more than one thing at a time.</a:t>
                      </a:r>
                    </a:p>
                    <a:p>
                      <a:pPr algn="ctr"/>
                      <a:r>
                        <a:rPr lang="en-GB" sz="700" b="0" dirty="0" smtClean="0">
                          <a:latin typeface="+mn-lt"/>
                          <a:cs typeface="Amatic SC" panose="00000500000000000000" pitchFamily="2" charset="-79"/>
                        </a:rPr>
                        <a:t> Uses a wider range of vocabulary. Understand a question or instruction that has two parts, such as “Get your coat &amp; wait at the door”. </a:t>
                      </a:r>
                    </a:p>
                    <a:p>
                      <a:pPr algn="ctr"/>
                      <a:r>
                        <a:rPr lang="en-GB" sz="700" b="0" dirty="0" smtClean="0">
                          <a:latin typeface="+mn-lt"/>
                          <a:cs typeface="Amatic SC" panose="00000500000000000000" pitchFamily="2" charset="-79"/>
                        </a:rPr>
                        <a:t>Understand ‘why’ questions, like: “Why do you think the caterpillar got so fat?” Sing a large repertoire of songs. </a:t>
                      </a:r>
                    </a:p>
                    <a:p>
                      <a:pPr algn="ctr"/>
                      <a:r>
                        <a:rPr lang="en-GB" sz="700" b="0" dirty="0" smtClean="0">
                          <a:latin typeface="+mn-lt"/>
                          <a:cs typeface="Amatic SC" panose="00000500000000000000" pitchFamily="2" charset="-79"/>
                        </a:rPr>
                        <a:t>Know many rhymes, be able to talk about familiar books, &amp; be able to tell a long story. </a:t>
                      </a:r>
                    </a:p>
                    <a:p>
                      <a:pPr algn="ctr"/>
                      <a:r>
                        <a:rPr lang="en-GB" sz="700" b="0" dirty="0" smtClean="0">
                          <a:latin typeface="+mn-lt"/>
                          <a:cs typeface="Amatic SC" panose="00000500000000000000" pitchFamily="2" charset="-79"/>
                        </a:rPr>
                        <a:t>Develop their communication but may continue to have problems with irregular tenses &amp; plurals, such as ‘runned’ for ‘ran’, ‘swimmed’ for ‘swam’. </a:t>
                      </a:r>
                    </a:p>
                    <a:p>
                      <a:pPr algn="ctr"/>
                      <a:r>
                        <a:rPr lang="en-GB" sz="700" b="0" dirty="0" smtClean="0">
                          <a:latin typeface="+mn-lt"/>
                          <a:cs typeface="Amatic SC" panose="00000500000000000000" pitchFamily="2" charset="-79"/>
                        </a:rPr>
                        <a:t>May have problems saying: some sounds: r, j, th, ch &amp; sh – multisyllabic words such as ‘pterodactyl’, ‘planetarium’ or ‘hippopotamus’.</a:t>
                      </a:r>
                    </a:p>
                    <a:p>
                      <a:pPr algn="ctr"/>
                      <a:r>
                        <a:rPr lang="en-GB" sz="700" b="0" dirty="0" smtClean="0">
                          <a:latin typeface="+mn-lt"/>
                          <a:cs typeface="Amatic SC" panose="00000500000000000000" pitchFamily="2" charset="-79"/>
                        </a:rPr>
                        <a:t> Use longer sentences of four to six words. </a:t>
                      </a:r>
                    </a:p>
                    <a:p>
                      <a:pPr algn="ctr"/>
                      <a:r>
                        <a:rPr lang="en-GB" sz="700" b="0" dirty="0" smtClean="0">
                          <a:latin typeface="+mn-lt"/>
                          <a:cs typeface="Amatic SC" panose="00000500000000000000" pitchFamily="2" charset="-79"/>
                        </a:rPr>
                        <a:t>Be able to express a point of view &amp; to debate when they disagree with an adult/friend, using words as well as actions. </a:t>
                      </a:r>
                    </a:p>
                    <a:p>
                      <a:pPr algn="ctr"/>
                      <a:r>
                        <a:rPr lang="en-GB" sz="700" b="0" dirty="0" smtClean="0">
                          <a:latin typeface="+mn-lt"/>
                          <a:cs typeface="Amatic SC" panose="00000500000000000000" pitchFamily="2" charset="-79"/>
                        </a:rPr>
                        <a:t>Can start a conversation with an adult/friend &amp; continue it for many turns.</a:t>
                      </a:r>
                    </a:p>
                    <a:p>
                      <a:pPr algn="ctr"/>
                      <a:r>
                        <a:rPr lang="en-GB" sz="700" b="0" dirty="0" smtClean="0">
                          <a:latin typeface="+mn-lt"/>
                          <a:cs typeface="Amatic SC" panose="00000500000000000000" pitchFamily="2" charset="-79"/>
                        </a:rPr>
                        <a:t> Use talk to organise themselves &amp; their play: “Let’s go on a bus… you sit there… I’ll be the driver.”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sz="700" dirty="0" smtClean="0">
                          <a:solidFill>
                            <a:schemeClr val="tx1"/>
                          </a:solidFill>
                          <a:latin typeface="+mn-lt"/>
                        </a:rPr>
                        <a:t>Select &amp; use activities &amp; resources, with help when needed. This helps them to achieve a goal they have chosen, or one which is suggested to them. </a:t>
                      </a:r>
                    </a:p>
                    <a:p>
                      <a:pPr algn="ctr"/>
                      <a:r>
                        <a:rPr lang="en-GB" sz="700" dirty="0" smtClean="0">
                          <a:solidFill>
                            <a:schemeClr val="tx1"/>
                          </a:solidFill>
                          <a:latin typeface="+mn-lt"/>
                        </a:rPr>
                        <a:t>Develop their sense of responsibility &amp; membership of a community. </a:t>
                      </a:r>
                    </a:p>
                    <a:p>
                      <a:pPr algn="ctr"/>
                      <a:r>
                        <a:rPr lang="en-GB" sz="700" dirty="0" smtClean="0">
                          <a:solidFill>
                            <a:schemeClr val="tx1"/>
                          </a:solidFill>
                          <a:latin typeface="+mn-lt"/>
                        </a:rPr>
                        <a:t>Become more outgoing with unfamiliar people, in the safe context of their setting. </a:t>
                      </a:r>
                    </a:p>
                    <a:p>
                      <a:pPr algn="ctr"/>
                      <a:r>
                        <a:rPr lang="en-GB" sz="700" dirty="0" smtClean="0">
                          <a:solidFill>
                            <a:schemeClr val="tx1"/>
                          </a:solidFill>
                          <a:latin typeface="+mn-lt"/>
                        </a:rPr>
                        <a:t>Show more confidence in new social situations. </a:t>
                      </a:r>
                    </a:p>
                    <a:p>
                      <a:pPr algn="ctr"/>
                      <a:r>
                        <a:rPr lang="en-GB" sz="700" dirty="0" smtClean="0">
                          <a:solidFill>
                            <a:schemeClr val="tx1"/>
                          </a:solidFill>
                          <a:latin typeface="+mn-lt"/>
                        </a:rPr>
                        <a:t>Play with one or more other children, extending &amp; elaborating play ideas. Help to find solutions to conflicts &amp; rivalries. For example, accepting that not everyone can be Spider-Man in the game, &amp; suggesting other ideas. Increasingly follow rules, understanding why they are important. </a:t>
                      </a:r>
                    </a:p>
                    <a:p>
                      <a:pPr algn="ctr"/>
                      <a:r>
                        <a:rPr lang="en-GB" sz="700" dirty="0" smtClean="0">
                          <a:solidFill>
                            <a:schemeClr val="tx1"/>
                          </a:solidFill>
                          <a:latin typeface="+mn-lt"/>
                        </a:rPr>
                        <a:t>Do not always need an adult to remind them of a rule. </a:t>
                      </a:r>
                    </a:p>
                    <a:p>
                      <a:pPr algn="ctr"/>
                      <a:r>
                        <a:rPr lang="en-GB" sz="700" dirty="0" smtClean="0">
                          <a:solidFill>
                            <a:schemeClr val="tx1"/>
                          </a:solidFill>
                          <a:latin typeface="+mn-lt"/>
                        </a:rPr>
                        <a:t>Develop appropriate ways of being assertive. </a:t>
                      </a:r>
                    </a:p>
                    <a:p>
                      <a:pPr algn="ctr"/>
                      <a:r>
                        <a:rPr lang="en-GB" sz="700" dirty="0" smtClean="0">
                          <a:solidFill>
                            <a:schemeClr val="tx1"/>
                          </a:solidFill>
                          <a:latin typeface="+mn-lt"/>
                        </a:rPr>
                        <a:t>Talk with others to solve conflicts.</a:t>
                      </a:r>
                    </a:p>
                    <a:p>
                      <a:pPr algn="ctr"/>
                      <a:r>
                        <a:rPr lang="en-GB" sz="700" dirty="0" smtClean="0">
                          <a:solidFill>
                            <a:schemeClr val="tx1"/>
                          </a:solidFill>
                          <a:latin typeface="+mn-lt"/>
                        </a:rPr>
                        <a:t> Talk about their feelings using words like ‘happy’, ‘sad’, ‘angry’ or ‘worried’. Begin to understand how others might be feeling. </a:t>
                      </a:r>
                    </a:p>
                    <a:p>
                      <a:pPr algn="ct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700" dirty="0" smtClean="0">
                          <a:solidFill>
                            <a:schemeClr val="tx1"/>
                          </a:solidFill>
                          <a:latin typeface="+mn-lt"/>
                        </a:rPr>
                        <a:t>Continue to development their movement, balancing, riding (scooters, trikes &amp; bikes) &amp; basic skills. Go up steps and stairs, or climb up apparatus, using alternate feet. Skip, hop, stand on one leg &amp; hold a pose for a game like musical statues. Use large-muscle movements to wave flags &amp; streamers, paint &amp; make marks. Start taking part in some group activities which they make up for themselves, or in teams. Are increasingly able to use &amp; remember sequences &amp; patterns of movements which are related to music &amp; rhythm. Match their developing physical skills to tasks &amp; activities in the setting. For example, try to decide whether to crawl, walk/run across a plank, depending on its length &amp; width. Choose the right resources to carry out their own plan. For example, choose a spade to enlarge a small hole they dug with a trowel. Collaborate with others to manage large items, such as moving a long plank safely, carrying large hollow blocks. Use one-handed tools &amp; equipment, for example, making snips in paper with scissors. Use a comfortable grip with good control when holding pens &amp; pencils. Start to eat independently &amp; learning how to use a knife &amp; fork. Show a preference for a dominant hand. Be increasingly independent as they get dressed &amp; undressed, for example putting coats on &amp; doing up zips. Be increasingly independent in meeting their own care needs, e.g. brushing teeth, using the toilet, washing &amp; drying their hands thoroughly. Make healthy choices about food, drink, activity &amp; tooth brushing.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700" dirty="0" smtClean="0">
                          <a:solidFill>
                            <a:schemeClr val="tx1"/>
                          </a:solidFill>
                          <a:latin typeface="+mn-lt"/>
                        </a:rPr>
                        <a:t>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700" dirty="0" smtClean="0">
                          <a:solidFill>
                            <a:schemeClr val="tx1"/>
                          </a:solidFill>
                          <a:latin typeface="+mn-lt"/>
                        </a:rPr>
                        <a:t>Understand the five key concepts about print:  - Print has meaning, the names of the different parts of a book - Print can have different purposes - Page sequencing, we read English text from left to right &amp; from top to bottom. Develop their phonological awareness, so that they can:  - Spot &amp; suggest rhymes -  Count or clap syllables in a word - Recognise words with the same initial sound, such as money &amp; mother. Engage in extended conversations about stories, learning new vocabulary. Use some of their print and letter knowledge in their early writing. For example: writing a pretend shopping list that starts at the top of the page; write ‘m’ for mummy. Write some or all of their name. Write some letters accurately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GB" sz="700" dirty="0" smtClean="0">
                          <a:solidFill>
                            <a:schemeClr val="tx1"/>
                          </a:solidFill>
                          <a:latin typeface="+mn-lt"/>
                        </a:rPr>
                        <a:t>Fast recognition of up to 3 objects, without having to count them individually (subitising). Recite numbers past 5. Say one number for each item in order: 1, 2, 3, 4, 5. Know that the last number reached when counting a small set of objects tells you how many there are in total (cardinal principle). Show ‘finger numbers’ up to 5. Link numerals &amp; amounts: for example, showing the right number of objects to match the numeral, up to 5. Experiment with their own symbols &amp; marks as well as numerals. Solve real world mathematical problems with numbers up to 5. Compare quantities using language: ‘more than’, ‘fewer than’. Talk about &amp; explore 2D and 3D shapes (for example, circles, rectangles, triangles &amp; cuboids) using informal &amp; mathematical language: ‘sides’, ‘corners’, ‘straight’, ‘flat’, ‘round’. Understand position through words alone – for example, “The bag is under the table,” – with no pointing. Describe a familiar route. Discuss routes and locations, using words like ‘in front of’ &amp; ‘behind’. Make comparisons between objects relating to size, length, weight &amp; capacity. Select shapes appropriately: flat surfaces for building, a triangular prism for a roof etc. Combine shapes to make new ones – an arch, a bigger triangle etc. Talk about &amp; identifies the patterns around them. For example: stripes on clothes, designs on rugs &amp; wallpaper. Use informal language like ‘pointy’, ‘spotty’, ‘blobs’ etc. Extend &amp; create ABAB patterns – stick, leaf, stick, leaf. Notice &amp; correct an error in a repeating pattern. Begin to describe a sequence of events, real or fictional, using words such as ‘first’, ‘then’…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700" dirty="0" smtClean="0">
                          <a:solidFill>
                            <a:schemeClr val="tx1"/>
                          </a:solidFill>
                          <a:latin typeface="+mn-lt"/>
                        </a:rPr>
                        <a:t>all their senses in hands-on exploration of natural materials. Explore collections of materials with similar and/or different properties. Talk about what they see, using a wide vocabulary. Begin to make sense of their own life-story and family’s history. Show interest in different occupations. Explore how things work. Plant seeds &amp; care for growing plants. Understand the key features of the life cycle of a plant &amp; an animal. Begin to understand the need to respect &amp; care for the natural environment and all living things. Explore &amp; talk about different forces they can feel. Talk about the difference between materials &amp; changes they notice. Continue to develop positive attitudes about the differences between people. Know that there are different countries in the world &amp; talk about the differences they have experiences or seen in photos.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GB" sz="700" dirty="0" smtClean="0">
                          <a:solidFill>
                            <a:schemeClr val="tx1"/>
                          </a:solidFill>
                          <a:latin typeface="+mn-lt"/>
                        </a:rPr>
                        <a:t>Taking part in simple pretend play using an object to represent something else even though they are not similar. Begin to develop complex stories using small world equipment like animal sets, dolls &amp; dolls houses etc. Make imaginative &amp; complex ‘small worlds’ with blocks &amp; construction kits, such as a city with different buildings &amp; a park. Explore different materials freely, in order to develop their ideas about how to use them &amp; what to make. Develop their own ideas &amp; then decide which materials to use to express them. Join different materials &amp; explore different textures. Create closed shapes with continuous lines, &amp; begin to use these shapes to represent objects. Draw with increasing complexity &amp; detail, such as representing a face with a circle &amp; including details. Use drawing to represent ideas like movement or loud noises. Show different emotions in their drawings &amp; paintings, like happiness, sadness, fear etc. Explore colour &amp; colour-mixing. Listen with increased attention to sounds. Respond to what they have heard, expressing their thoughts &amp; feelings. Remember &amp; sing entire songs. Sing the pitch of a tone sung by another person (‘pitch match’). Sing the melodic shape (moving melody, such as up &amp; down, down &amp; up) of familiar songs. Create their own songs, or improvise a song around one they know. Play instruments with increasing control to express their feelings &amp; ideas.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a:extLst>
              <a:ext uri="{FF2B5EF4-FFF2-40B4-BE49-F238E27FC236}">
                <a16:creationId xmlns:a16="http://schemas.microsoft.com/office/drawing/2014/main" id="{20E47392-370A-4989-B303-86ED92B4CA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97730">
            <a:off x="3419419" y="179179"/>
            <a:ext cx="668437" cy="204833"/>
          </a:xfrm>
          <a:prstGeom prst="rect">
            <a:avLst/>
          </a:prstGeom>
        </p:spPr>
      </p:pic>
    </p:spTree>
    <p:extLst>
      <p:ext uri="{BB962C8B-B14F-4D97-AF65-F5344CB8AC3E}">
        <p14:creationId xmlns:p14="http://schemas.microsoft.com/office/powerpoint/2010/main" val="1979124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Nursery </a:t>
            </a:r>
            <a:r>
              <a:rPr lang="en-US" sz="3600" dirty="0">
                <a:latin typeface="Amatic SC" panose="00000500000000000000" pitchFamily="2" charset="-79"/>
                <a:cs typeface="Amatic SC" panose="00000500000000000000" pitchFamily="2" charset="-79"/>
              </a:rPr>
              <a:t>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343893356"/>
              </p:ext>
            </p:extLst>
          </p:nvPr>
        </p:nvGraphicFramePr>
        <p:xfrm>
          <a:off x="133491" y="501550"/>
          <a:ext cx="11925018" cy="6943673"/>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867214">
                  <a:extLst>
                    <a:ext uri="{9D8B030D-6E8A-4147-A177-3AD203B41FA5}">
                      <a16:colId xmlns:a16="http://schemas.microsoft.com/office/drawing/2014/main" val="2865123548"/>
                    </a:ext>
                  </a:extLst>
                </a:gridCol>
                <a:gridCol w="1953087">
                  <a:extLst>
                    <a:ext uri="{9D8B030D-6E8A-4147-A177-3AD203B41FA5}">
                      <a16:colId xmlns:a16="http://schemas.microsoft.com/office/drawing/2014/main" val="872926247"/>
                    </a:ext>
                  </a:extLst>
                </a:gridCol>
                <a:gridCol w="1571348">
                  <a:extLst>
                    <a:ext uri="{9D8B030D-6E8A-4147-A177-3AD203B41FA5}">
                      <a16:colId xmlns:a16="http://schemas.microsoft.com/office/drawing/2014/main" val="1315738151"/>
                    </a:ext>
                  </a:extLst>
                </a:gridCol>
                <a:gridCol w="1660124">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26193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296806">
                <a:tc>
                  <a:txBody>
                    <a:bodyPr/>
                    <a:lstStyle/>
                    <a:p>
                      <a:pPr algn="ctr"/>
                      <a:r>
                        <a:rPr lang="en-US" sz="1800" b="0" dirty="0">
                          <a:latin typeface="Amatic SC" panose="00000500000000000000" pitchFamily="2" charset="-79"/>
                          <a:cs typeface="Amatic SC" panose="00000500000000000000" pitchFamily="2" charset="-79"/>
                        </a:rPr>
                        <a:t>General Themes </a:t>
                      </a:r>
                    </a:p>
                    <a:p>
                      <a:pPr algn="ctr"/>
                      <a:r>
                        <a:rPr lang="en-US" sz="1600" b="1" dirty="0">
                          <a:latin typeface="Amatic SC" panose="00000500000000000000" pitchFamily="2" charset="-79"/>
                          <a:cs typeface="Amatic SC" panose="00000500000000000000" pitchFamily="2" charset="-79"/>
                        </a:rPr>
                        <a:t>NB: </a:t>
                      </a:r>
                      <a:r>
                        <a:rPr lang="en-US" sz="16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p>
                      <a:pPr algn="ctr"/>
                      <a:r>
                        <a:rPr lang="en-US" sz="1400" b="1" i="1" dirty="0">
                          <a:solidFill>
                            <a:srgbClr val="7030A0"/>
                          </a:solidFill>
                          <a:latin typeface="Amatic SC" panose="00000500000000000000" pitchFamily="2" charset="-79"/>
                          <a:cs typeface="Amatic SC" panose="00000500000000000000" pitchFamily="2" charset="-79"/>
                        </a:rPr>
                        <a:t>WELL-BEING  &amp; Behaviour For Learning </a:t>
                      </a:r>
                      <a:endParaRPr lang="en-GB" sz="1400" b="1" i="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u="sng" dirty="0" smtClean="0"/>
                        <a:t>Me and My</a:t>
                      </a:r>
                      <a:r>
                        <a:rPr lang="en-GB" sz="1200" b="1" u="sng" baseline="0" dirty="0" smtClean="0"/>
                        <a:t> Family </a:t>
                      </a:r>
                      <a:endParaRPr lang="en-GB" sz="1200" b="1" u="sng" dirty="0" smtClean="0"/>
                    </a:p>
                    <a:p>
                      <a:pPr algn="ctr"/>
                      <a:endParaRPr lang="en-GB" sz="1200" b="1" u="sng"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Starting </a:t>
                      </a:r>
                      <a:r>
                        <a:rPr lang="en-US" sz="1050" dirty="0">
                          <a:solidFill>
                            <a:schemeClr val="tx1"/>
                          </a:solidFill>
                          <a:latin typeface="+mn-lt"/>
                          <a:cs typeface="Amatic SC" panose="00000500000000000000" pitchFamily="2" charset="-79"/>
                        </a:rPr>
                        <a:t>school </a:t>
                      </a:r>
                      <a:r>
                        <a:rPr lang="en-US" sz="1050" dirty="0" smtClean="0">
                          <a:solidFill>
                            <a:schemeClr val="tx1"/>
                          </a:solidFill>
                          <a:latin typeface="+mn-lt"/>
                          <a:cs typeface="Amatic SC" panose="00000500000000000000" pitchFamily="2" charset="-79"/>
                        </a:rPr>
                        <a:t>/ </a:t>
                      </a:r>
                      <a:r>
                        <a:rPr lang="en-US" sz="1050" dirty="0">
                          <a:solidFill>
                            <a:schemeClr val="tx1"/>
                          </a:solidFill>
                          <a:latin typeface="+mn-lt"/>
                          <a:cs typeface="Amatic SC" panose="00000500000000000000" pitchFamily="2" charset="-79"/>
                        </a:rPr>
                        <a:t>New Beginnings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People </a:t>
                      </a:r>
                      <a:r>
                        <a:rPr lang="en-US" sz="1050" dirty="0">
                          <a:solidFill>
                            <a:schemeClr val="tx1"/>
                          </a:solidFill>
                          <a:latin typeface="+mn-lt"/>
                          <a:cs typeface="Amatic SC" panose="00000500000000000000" pitchFamily="2" charset="-79"/>
                        </a:rPr>
                        <a:t>who help us / </a:t>
                      </a:r>
                      <a:r>
                        <a:rPr lang="en-US" sz="1050" dirty="0" smtClean="0">
                          <a:solidFill>
                            <a:schemeClr val="tx1"/>
                          </a:solidFill>
                          <a:latin typeface="+mn-lt"/>
                          <a:cs typeface="Amatic SC" panose="00000500000000000000" pitchFamily="2" charset="-79"/>
                        </a:rPr>
                        <a:t>Staying </a:t>
                      </a:r>
                      <a:r>
                        <a:rPr lang="en-US" sz="1050" dirty="0">
                          <a:solidFill>
                            <a:schemeClr val="tx1"/>
                          </a:solidFill>
                          <a:latin typeface="+mn-lt"/>
                          <a:cs typeface="Amatic SC" panose="00000500000000000000" pitchFamily="2" charset="-79"/>
                        </a:rPr>
                        <a:t>healthy / Food  / Human body</a:t>
                      </a:r>
                    </a:p>
                    <a:p>
                      <a:pPr algn="ctr"/>
                      <a:r>
                        <a:rPr lang="en-US" sz="1050" dirty="0">
                          <a:solidFill>
                            <a:schemeClr val="tx1"/>
                          </a:solidFill>
                          <a:latin typeface="+mn-lt"/>
                          <a:cs typeface="Amatic SC" panose="00000500000000000000" pitchFamily="2" charset="-79"/>
                        </a:rPr>
                        <a:t>How have I changed? </a:t>
                      </a:r>
                    </a:p>
                    <a:p>
                      <a:pPr algn="ctr"/>
                      <a:r>
                        <a:rPr lang="en-US" sz="1050" dirty="0">
                          <a:solidFill>
                            <a:schemeClr val="tx1"/>
                          </a:solidFill>
                          <a:latin typeface="+mn-lt"/>
                          <a:cs typeface="Amatic SC" panose="00000500000000000000" pitchFamily="2" charset="-79"/>
                        </a:rPr>
                        <a:t>My family / PSED focus </a:t>
                      </a:r>
                    </a:p>
                    <a:p>
                      <a:pPr algn="ctr"/>
                      <a:r>
                        <a:rPr lang="en-US" sz="1050" dirty="0" smtClean="0">
                          <a:solidFill>
                            <a:schemeClr val="tx1"/>
                          </a:solidFill>
                          <a:latin typeface="+mn-lt"/>
                          <a:cs typeface="Amatic SC" panose="00000500000000000000" pitchFamily="2" charset="-79"/>
                        </a:rPr>
                        <a:t>How can</a:t>
                      </a:r>
                      <a:r>
                        <a:rPr lang="en-US" sz="1050" baseline="0" dirty="0" smtClean="0">
                          <a:solidFill>
                            <a:schemeClr val="tx1"/>
                          </a:solidFill>
                          <a:latin typeface="+mn-lt"/>
                          <a:cs typeface="Amatic SC" panose="00000500000000000000" pitchFamily="2" charset="-79"/>
                        </a:rPr>
                        <a:t> I show how I am feeling?</a:t>
                      </a:r>
                      <a:r>
                        <a:rPr lang="en-US" sz="1050" dirty="0" smtClean="0">
                          <a:solidFill>
                            <a:schemeClr val="tx1"/>
                          </a:solidFill>
                          <a:latin typeface="+mn-lt"/>
                          <a:cs typeface="Amatic SC" panose="00000500000000000000" pitchFamily="2" charset="-79"/>
                        </a:rPr>
                        <a:t> </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Being kind / staying safe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t>Day and</a:t>
                      </a:r>
                      <a:r>
                        <a:rPr lang="en-GB" sz="1200" b="1" u="sng" baseline="0" dirty="0" smtClean="0"/>
                        <a:t> Night </a:t>
                      </a:r>
                      <a:endParaRPr lang="en-GB" sz="1200" b="1" u="sng"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The </a:t>
                      </a:r>
                      <a:r>
                        <a:rPr lang="en-US" sz="1050" dirty="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Christmas</a:t>
                      </a:r>
                      <a:r>
                        <a:rPr lang="en-GB" sz="1050" baseline="0" dirty="0" smtClean="0">
                          <a:solidFill>
                            <a:schemeClr val="tx1"/>
                          </a:solidFill>
                          <a:latin typeface="+mn-lt"/>
                          <a:cs typeface="Amatic SC" panose="00000500000000000000" pitchFamily="2" charset="-79"/>
                        </a:rPr>
                        <a:t> lists</a:t>
                      </a:r>
                      <a:endParaRPr lang="en-GB" sz="105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t>Mark</a:t>
                      </a:r>
                      <a:r>
                        <a:rPr lang="en-GB" sz="1050" baseline="0" dirty="0" smtClean="0"/>
                        <a:t> making pictures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t>How do we celebrate these special events?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t> </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200" b="1" u="sng" kern="1200" baseline="0" dirty="0" smtClean="0">
                          <a:solidFill>
                            <a:schemeClr val="dk1"/>
                          </a:solidFill>
                          <a:latin typeface="+mn-lt"/>
                          <a:ea typeface="+mn-ea"/>
                          <a:cs typeface="+mn-cs"/>
                        </a:rPr>
                        <a:t>Polar Regions</a:t>
                      </a:r>
                      <a:endParaRPr lang="en-GB" sz="1800" kern="1200" baseline="0" dirty="0" smtClean="0">
                        <a:solidFill>
                          <a:schemeClr val="dk1"/>
                        </a:solidFill>
                        <a:latin typeface="+mn-lt"/>
                        <a:ea typeface="+mn-ea"/>
                        <a:cs typeface="+mn-cs"/>
                      </a:endParaRPr>
                    </a:p>
                    <a:p>
                      <a:pPr algn="ctr"/>
                      <a:endParaRPr lang="en-GB" sz="1050" kern="1200" baseline="0" dirty="0" smtClean="0">
                        <a:solidFill>
                          <a:schemeClr val="dk1"/>
                        </a:solidFill>
                        <a:latin typeface="+mn-lt"/>
                        <a:ea typeface="+mn-ea"/>
                        <a:cs typeface="+mn-cs"/>
                      </a:endParaRPr>
                    </a:p>
                    <a:p>
                      <a:pPr algn="ctr"/>
                      <a:r>
                        <a:rPr lang="en-GB" sz="1050" kern="1200" baseline="0" dirty="0" smtClean="0">
                          <a:solidFill>
                            <a:schemeClr val="dk1"/>
                          </a:solidFill>
                          <a:latin typeface="+mn-lt"/>
                          <a:ea typeface="+mn-ea"/>
                          <a:cs typeface="+mn-cs"/>
                        </a:rPr>
                        <a:t>Information texts</a:t>
                      </a:r>
                    </a:p>
                    <a:p>
                      <a:pPr algn="ctr"/>
                      <a:r>
                        <a:rPr lang="en-GB" sz="1050" kern="1200" baseline="0" dirty="0" smtClean="0">
                          <a:solidFill>
                            <a:schemeClr val="dk1"/>
                          </a:solidFill>
                          <a:latin typeface="+mn-lt"/>
                          <a:ea typeface="+mn-ea"/>
                          <a:cs typeface="+mn-cs"/>
                        </a:rPr>
                        <a:t>Where do the animals live/eat?</a:t>
                      </a:r>
                    </a:p>
                    <a:p>
                      <a:pPr algn="ctr"/>
                      <a:r>
                        <a:rPr lang="en-GB" sz="1050" kern="1200" baseline="0" dirty="0" smtClean="0">
                          <a:solidFill>
                            <a:schemeClr val="dk1"/>
                          </a:solidFill>
                          <a:latin typeface="+mn-lt"/>
                          <a:ea typeface="+mn-ea"/>
                          <a:cs typeface="+mn-cs"/>
                        </a:rPr>
                        <a:t>Acting out stories and how animals move</a:t>
                      </a:r>
                    </a:p>
                    <a:p>
                      <a:pPr algn="ctr"/>
                      <a:r>
                        <a:rPr lang="en-GB" sz="1050" kern="1200" baseline="0" dirty="0" smtClean="0">
                          <a:solidFill>
                            <a:schemeClr val="dk1"/>
                          </a:solidFill>
                          <a:latin typeface="+mn-lt"/>
                          <a:ea typeface="+mn-ea"/>
                          <a:cs typeface="+mn-cs"/>
                        </a:rPr>
                        <a:t>Animal descriptions</a:t>
                      </a:r>
                    </a:p>
                    <a:p>
                      <a:pPr algn="ctr"/>
                      <a:r>
                        <a:rPr lang="en-GB" sz="1050" kern="1200" baseline="0" dirty="0" smtClean="0">
                          <a:solidFill>
                            <a:schemeClr val="dk1"/>
                          </a:solidFill>
                          <a:latin typeface="+mn-lt"/>
                          <a:ea typeface="+mn-ea"/>
                          <a:cs typeface="+mn-cs"/>
                        </a:rPr>
                        <a:t>Describing settings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050" b="1" u="sng" kern="1200" baseline="0" dirty="0" smtClean="0">
                          <a:solidFill>
                            <a:schemeClr val="dk1"/>
                          </a:solidFill>
                          <a:latin typeface="+mn-lt"/>
                          <a:ea typeface="+mn-ea"/>
                          <a:cs typeface="+mn-cs"/>
                        </a:rPr>
                        <a:t>New Life</a:t>
                      </a:r>
                    </a:p>
                    <a:p>
                      <a:pPr algn="ctr"/>
                      <a:endParaRPr lang="en-GB" sz="1800" b="1" kern="1200" baseline="0" dirty="0" smtClean="0">
                        <a:solidFill>
                          <a:schemeClr val="dk1"/>
                        </a:solidFill>
                        <a:latin typeface="+mn-lt"/>
                        <a:ea typeface="+mn-ea"/>
                        <a:cs typeface="+mn-cs"/>
                      </a:endParaRPr>
                    </a:p>
                    <a:p>
                      <a:pPr algn="ctr"/>
                      <a:r>
                        <a:rPr lang="en-US" sz="1050" dirty="0" smtClean="0">
                          <a:solidFill>
                            <a:schemeClr val="tx1"/>
                          </a:solidFill>
                          <a:latin typeface="+mn-lt"/>
                          <a:cs typeface="Amatic SC" panose="00000500000000000000" pitchFamily="2" charset="-79"/>
                        </a:rPr>
                        <a:t>Plants </a:t>
                      </a:r>
                      <a:r>
                        <a:rPr lang="en-US" sz="1050" dirty="0">
                          <a:solidFill>
                            <a:schemeClr val="tx1"/>
                          </a:solidFill>
                          <a:latin typeface="+mn-lt"/>
                          <a:cs typeface="Amatic SC" panose="00000500000000000000" pitchFamily="2" charset="-79"/>
                        </a:rPr>
                        <a:t>&amp; Flowers </a:t>
                      </a:r>
                    </a:p>
                    <a:p>
                      <a:pPr algn="ctr"/>
                      <a:r>
                        <a:rPr lang="en-US" sz="1050" dirty="0">
                          <a:solidFill>
                            <a:schemeClr val="tx1"/>
                          </a:solidFill>
                          <a:latin typeface="+mn-lt"/>
                          <a:cs typeface="Amatic SC" panose="00000500000000000000" pitchFamily="2" charset="-79"/>
                        </a:rPr>
                        <a:t>Weather / seasons </a:t>
                      </a:r>
                    </a:p>
                    <a:p>
                      <a:pPr algn="ctr"/>
                      <a:r>
                        <a:rPr lang="en-US" sz="1050" dirty="0" smtClean="0">
                          <a:solidFill>
                            <a:schemeClr val="tx1"/>
                          </a:solidFill>
                          <a:latin typeface="+mn-lt"/>
                          <a:cs typeface="Amatic SC" panose="00000500000000000000" pitchFamily="2" charset="-79"/>
                        </a:rPr>
                        <a:t>The </a:t>
                      </a:r>
                      <a:r>
                        <a:rPr lang="en-US" sz="1050" dirty="0">
                          <a:solidFill>
                            <a:schemeClr val="tx1"/>
                          </a:solidFill>
                          <a:latin typeface="+mn-lt"/>
                          <a:cs typeface="Amatic SC" panose="00000500000000000000" pitchFamily="2" charset="-79"/>
                        </a:rPr>
                        <a:t>great outdoors </a:t>
                      </a:r>
                    </a:p>
                    <a:p>
                      <a:pPr algn="ctr"/>
                      <a:r>
                        <a:rPr lang="en-US" sz="1050" dirty="0">
                          <a:solidFill>
                            <a:schemeClr val="tx1"/>
                          </a:solidFill>
                          <a:latin typeface="+mn-lt"/>
                          <a:cs typeface="Amatic SC" panose="00000500000000000000" pitchFamily="2" charset="-79"/>
                        </a:rPr>
                        <a:t>Planting seeds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Exploring</a:t>
                      </a:r>
                      <a:r>
                        <a:rPr lang="en-US" sz="1050" baseline="0" dirty="0" smtClean="0">
                          <a:solidFill>
                            <a:schemeClr val="tx1"/>
                          </a:solidFill>
                          <a:latin typeface="+mn-lt"/>
                          <a:cs typeface="Amatic SC" panose="00000500000000000000" pitchFamily="2" charset="-79"/>
                        </a:rPr>
                        <a:t> science</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u="sng" dirty="0" smtClean="0">
                          <a:solidFill>
                            <a:schemeClr val="tx1"/>
                          </a:solidFill>
                          <a:latin typeface="+mn-lt"/>
                          <a:cs typeface="Amatic SC" panose="00000500000000000000" pitchFamily="2" charset="-79"/>
                        </a:rPr>
                        <a:t>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Under </a:t>
                      </a:r>
                      <a:r>
                        <a:rPr lang="en-US" sz="1050" dirty="0">
                          <a:solidFill>
                            <a:schemeClr val="tx1"/>
                          </a:solidFill>
                          <a:latin typeface="+mn-lt"/>
                          <a:cs typeface="Amatic SC" panose="00000500000000000000" pitchFamily="2" charset="-79"/>
                        </a:rPr>
                        <a:t>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Who</a:t>
                      </a:r>
                      <a:r>
                        <a:rPr lang="en-US" sz="1050" baseline="0" dirty="0" smtClean="0">
                          <a:solidFill>
                            <a:schemeClr val="tx1"/>
                          </a:solidFill>
                          <a:latin typeface="+mn-lt"/>
                          <a:cs typeface="Amatic SC" panose="00000500000000000000" pitchFamily="2" charset="-79"/>
                        </a:rPr>
                        <a:t> are all the different animals 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Who helps us in school?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Labeling animals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Making posters </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nSpc>
                          <a:spcPct val="107000"/>
                        </a:lnSpc>
                        <a:spcAft>
                          <a:spcPts val="8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Farm </a:t>
                      </a:r>
                      <a:r>
                        <a:rPr lang="en-GB" sz="1100" b="1" u="sng" dirty="0" smtClean="0">
                          <a:effectLst/>
                          <a:latin typeface="Calibri" panose="020F0502020204030204" pitchFamily="34" charset="0"/>
                          <a:ea typeface="Calibri" panose="020F0502020204030204" pitchFamily="34" charset="0"/>
                          <a:cs typeface="Times New Roman" panose="02020603050405020304" pitchFamily="18" charset="0"/>
                        </a:rPr>
                        <a:t>Animals</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0" dirty="0">
                          <a:effectLst/>
                          <a:latin typeface="Calibri" panose="020F0502020204030204" pitchFamily="34" charset="0"/>
                          <a:ea typeface="Calibri" panose="020F0502020204030204" pitchFamily="34" charset="0"/>
                          <a:cs typeface="Times New Roman" panose="02020603050405020304" pitchFamily="18" charset="0"/>
                        </a:rPr>
                        <a:t>Instructions on how to look after dinosaur</a:t>
                      </a:r>
                    </a:p>
                    <a:p>
                      <a:pPr>
                        <a:lnSpc>
                          <a:spcPct val="107000"/>
                        </a:lnSpc>
                        <a:spcAft>
                          <a:spcPts val="800"/>
                        </a:spcAft>
                      </a:pPr>
                      <a:r>
                        <a:rPr lang="en-GB" sz="1100" b="0" dirty="0">
                          <a:effectLst/>
                          <a:latin typeface="Calibri" panose="020F0502020204030204" pitchFamily="34" charset="0"/>
                          <a:ea typeface="Calibri" panose="020F0502020204030204" pitchFamily="34" charset="0"/>
                          <a:cs typeface="Times New Roman" panose="02020603050405020304" pitchFamily="18" charset="0"/>
                        </a:rPr>
                        <a:t>Diary of changes of caterpillar to butterfly </a:t>
                      </a:r>
                    </a:p>
                    <a:p>
                      <a:pPr>
                        <a:lnSpc>
                          <a:spcPct val="107000"/>
                        </a:lnSpc>
                        <a:spcAft>
                          <a:spcPts val="800"/>
                        </a:spcAft>
                      </a:pPr>
                      <a:r>
                        <a:rPr lang="en-GB" sz="1100" b="0" dirty="0">
                          <a:effectLst/>
                          <a:latin typeface="Calibri" panose="020F0502020204030204" pitchFamily="34" charset="0"/>
                          <a:ea typeface="Calibri" panose="020F0502020204030204" pitchFamily="34" charset="0"/>
                          <a:cs typeface="Times New Roman" panose="02020603050405020304" pitchFamily="18" charset="0"/>
                        </a:rPr>
                        <a:t>Labelling </a:t>
                      </a:r>
                    </a:p>
                    <a:p>
                      <a:pPr>
                        <a:lnSpc>
                          <a:spcPct val="107000"/>
                        </a:lnSpc>
                        <a:spcAft>
                          <a:spcPts val="800"/>
                        </a:spcAft>
                      </a:pPr>
                      <a:r>
                        <a:rPr lang="en-GB" sz="1100" b="0" dirty="0">
                          <a:effectLst/>
                          <a:latin typeface="Calibri" panose="020F0502020204030204" pitchFamily="34" charset="0"/>
                          <a:ea typeface="Calibri" panose="020F0502020204030204" pitchFamily="34" charset="0"/>
                          <a:cs typeface="Times New Roman" panose="02020603050405020304" pitchFamily="18" charset="0"/>
                        </a:rPr>
                        <a:t>Describing farm animals</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371041">
                <a:tc>
                  <a:txBody>
                    <a:bodyPr/>
                    <a:lstStyle/>
                    <a:p>
                      <a:pPr algn="ctr"/>
                      <a:r>
                        <a:rPr lang="en-US" sz="2400" b="1" dirty="0" smtClean="0">
                          <a:latin typeface="Amatic SC" panose="00000500000000000000" pitchFamily="2" charset="-79"/>
                          <a:cs typeface="Amatic SC" panose="00000500000000000000" pitchFamily="2" charset="-79"/>
                        </a:rPr>
                        <a:t>Quality </a:t>
                      </a:r>
                      <a:r>
                        <a:rPr lang="en-US" sz="2400" b="1" dirty="0">
                          <a:latin typeface="Amatic SC" panose="00000500000000000000" pitchFamily="2" charset="-79"/>
                          <a:cs typeface="Amatic SC" panose="00000500000000000000" pitchFamily="2" charset="-79"/>
                        </a:rPr>
                        <a:t>Texts and </a:t>
                      </a:r>
                    </a:p>
                    <a:p>
                      <a:pPr algn="ctr"/>
                      <a:r>
                        <a:rPr lang="en-US" sz="2400" b="1" dirty="0">
                          <a:latin typeface="Amatic SC" panose="00000500000000000000" pitchFamily="2" charset="-79"/>
                          <a:cs typeface="Amatic SC" panose="00000500000000000000" pitchFamily="2" charset="-79"/>
                        </a:rPr>
                        <a:t>‘old favourites’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The </a:t>
                      </a:r>
                      <a:r>
                        <a:rPr lang="en-US" sz="1050" dirty="0">
                          <a:solidFill>
                            <a:schemeClr val="tx1"/>
                          </a:solidFill>
                          <a:latin typeface="+mn-lt"/>
                          <a:cs typeface="RM Typerighter old" panose="00000400000000000000" pitchFamily="2" charset="-79"/>
                        </a:rPr>
                        <a:t>Colour Monster</a:t>
                      </a:r>
                    </a:p>
                    <a:p>
                      <a:pPr algn="ctr"/>
                      <a:r>
                        <a:rPr lang="en-GB" sz="1050" dirty="0" smtClean="0">
                          <a:solidFill>
                            <a:schemeClr val="tx1"/>
                          </a:solidFill>
                          <a:latin typeface="+mn-lt"/>
                          <a:cs typeface="RM Typerighter old" panose="00000400000000000000" pitchFamily="2" charset="-79"/>
                        </a:rPr>
                        <a:t>My Mum</a:t>
                      </a:r>
                      <a:r>
                        <a:rPr lang="en-GB" sz="1050" baseline="0" dirty="0" smtClean="0">
                          <a:solidFill>
                            <a:schemeClr val="tx1"/>
                          </a:solidFill>
                          <a:latin typeface="+mn-lt"/>
                          <a:cs typeface="RM Typerighter old" panose="00000400000000000000" pitchFamily="2" charset="-79"/>
                        </a:rPr>
                        <a:t> is Fantastic</a:t>
                      </a:r>
                      <a:r>
                        <a:rPr lang="en-GB" sz="1050" dirty="0" smtClean="0">
                          <a:solidFill>
                            <a:schemeClr val="tx1"/>
                          </a:solidFill>
                          <a:latin typeface="+mn-lt"/>
                          <a:cs typeface="RM Typerighter old" panose="00000400000000000000" pitchFamily="2" charset="-79"/>
                        </a:rPr>
                        <a:t>!</a:t>
                      </a:r>
                    </a:p>
                    <a:p>
                      <a:pPr algn="ctr"/>
                      <a:r>
                        <a:rPr lang="en-GB" sz="1050" dirty="0" smtClean="0">
                          <a:solidFill>
                            <a:schemeClr val="tx1"/>
                          </a:solidFill>
                          <a:latin typeface="+mn-lt"/>
                          <a:cs typeface="RM Typerighter old" panose="00000400000000000000" pitchFamily="2" charset="-79"/>
                        </a:rPr>
                        <a:t>Incy Wincy Spider</a:t>
                      </a:r>
                    </a:p>
                    <a:p>
                      <a:pPr algn="ctr"/>
                      <a:r>
                        <a:rPr lang="en-GB" sz="1050" dirty="0" smtClean="0">
                          <a:solidFill>
                            <a:schemeClr val="tx1"/>
                          </a:solidFill>
                          <a:latin typeface="+mn-lt"/>
                          <a:cs typeface="RM Typerighter old" panose="00000400000000000000" pitchFamily="2" charset="-79"/>
                        </a:rPr>
                        <a:t>Twinkle</a:t>
                      </a:r>
                      <a:r>
                        <a:rPr lang="en-GB" sz="1050" baseline="0" dirty="0" smtClean="0">
                          <a:solidFill>
                            <a:schemeClr val="tx1"/>
                          </a:solidFill>
                          <a:latin typeface="+mn-lt"/>
                          <a:cs typeface="RM Typerighter old" panose="00000400000000000000" pitchFamily="2" charset="-79"/>
                        </a:rPr>
                        <a:t> Twinkle Little star</a:t>
                      </a:r>
                      <a:endParaRPr lang="en-US"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We’re going on a bear hunt</a:t>
                      </a: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Christmas </a:t>
                      </a:r>
                      <a:r>
                        <a:rPr lang="en-US" sz="1050" dirty="0">
                          <a:solidFill>
                            <a:schemeClr val="tx1"/>
                          </a:solidFill>
                          <a:latin typeface="+mn-lt"/>
                          <a:cs typeface="RM Typerighter old" panose="00000400000000000000" pitchFamily="2" charset="-79"/>
                        </a:rPr>
                        <a:t>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t>Diwali</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t>Owl babies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RM Typerighter old" panose="00000400000000000000" pitchFamily="2" charset="-79"/>
                        </a:rPr>
                        <a:t>The Leaf 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RM Typerighter old" panose="00000400000000000000" pitchFamily="2" charset="-79"/>
                        </a:rPr>
                        <a:t>Stickman</a:t>
                      </a: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50" kern="1200" baseline="0" dirty="0" smtClean="0">
                          <a:solidFill>
                            <a:schemeClr val="dk1"/>
                          </a:solidFill>
                          <a:latin typeface="+mn-lt"/>
                          <a:ea typeface="+mn-ea"/>
                          <a:cs typeface="+mn-cs"/>
                        </a:rPr>
                        <a:t>Penguin</a:t>
                      </a:r>
                    </a:p>
                    <a:p>
                      <a:pPr algn="ctr"/>
                      <a:r>
                        <a:rPr lang="en-GB" sz="1050" kern="1200" baseline="0" dirty="0" smtClean="0">
                          <a:solidFill>
                            <a:schemeClr val="dk1"/>
                          </a:solidFill>
                          <a:latin typeface="+mn-lt"/>
                          <a:ea typeface="+mn-ea"/>
                          <a:cs typeface="+mn-cs"/>
                        </a:rPr>
                        <a:t>Lost and Found</a:t>
                      </a:r>
                    </a:p>
                    <a:p>
                      <a:pPr algn="ctr"/>
                      <a:r>
                        <a:rPr lang="en-GB" sz="1050" kern="1200" baseline="0" dirty="0" smtClean="0">
                          <a:solidFill>
                            <a:schemeClr val="dk1"/>
                          </a:solidFill>
                          <a:latin typeface="+mn-lt"/>
                          <a:ea typeface="+mn-ea"/>
                          <a:cs typeface="+mn-cs"/>
                        </a:rPr>
                        <a:t>Polar Animals (non-fiction)</a:t>
                      </a:r>
                    </a:p>
                    <a:p>
                      <a:pPr algn="ctr"/>
                      <a:r>
                        <a:rPr lang="en-GB" sz="1050" kern="1200" baseline="0" dirty="0" smtClean="0">
                          <a:solidFill>
                            <a:schemeClr val="dk1"/>
                          </a:solidFill>
                          <a:latin typeface="+mn-lt"/>
                          <a:ea typeface="+mn-ea"/>
                          <a:cs typeface="+mn-cs"/>
                        </a:rPr>
                        <a:t>Its all about freezing poles (non-fiction) </a:t>
                      </a:r>
                      <a:r>
                        <a:rPr lang="en-GB" sz="1800" kern="1200" baseline="0" dirty="0" smtClean="0">
                          <a:solidFill>
                            <a:schemeClr val="dk1"/>
                          </a:solidFill>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RM Typerighter old" panose="00000400000000000000" pitchFamily="2" charset="-79"/>
                        </a:rPr>
                        <a:t>Sonny’s Wonderful Wellies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smtClean="0">
                          <a:solidFill>
                            <a:schemeClr val="tx1"/>
                          </a:solidFill>
                          <a:latin typeface="+mn-lt"/>
                          <a:ea typeface="+mn-ea"/>
                          <a:cs typeface="RM Typerighter old" panose="00000400000000000000" pitchFamily="2" charset="-79"/>
                        </a:rPr>
                        <a:t>Jasper and the beanstalk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smtClean="0">
                          <a:solidFill>
                            <a:schemeClr val="tx1"/>
                          </a:solidFill>
                          <a:latin typeface="+mn-lt"/>
                          <a:ea typeface="+mn-ea"/>
                          <a:cs typeface="RM Typerighter old" panose="00000400000000000000" pitchFamily="2" charset="-79"/>
                        </a:rPr>
                        <a:t>Titch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smtClean="0">
                          <a:solidFill>
                            <a:schemeClr val="tx1"/>
                          </a:solidFill>
                          <a:latin typeface="+mn-lt"/>
                          <a:ea typeface="+mn-ea"/>
                          <a:cs typeface="RM Typerighter old" panose="00000400000000000000" pitchFamily="2" charset="-79"/>
                        </a:rPr>
                        <a:t>The Easter Story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kern="1200" dirty="0" smtClean="0">
                          <a:solidFill>
                            <a:schemeClr val="tx1"/>
                          </a:solidFill>
                          <a:latin typeface="+mn-lt"/>
                          <a:ea typeface="+mn-ea"/>
                          <a:cs typeface="RM Typerighter old" panose="00000400000000000000" pitchFamily="2" charset="-79"/>
                        </a:rPr>
                        <a:t>Six Little Chicks</a:t>
                      </a:r>
                      <a:endParaRPr lang="en-GB" sz="105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10</a:t>
                      </a:r>
                      <a:r>
                        <a:rPr lang="en-US" sz="1050" baseline="0" dirty="0" smtClean="0">
                          <a:solidFill>
                            <a:schemeClr val="tx1"/>
                          </a:solidFill>
                          <a:latin typeface="+mn-lt"/>
                          <a:cs typeface="RM Typerighter old" panose="00000400000000000000" pitchFamily="2" charset="-79"/>
                        </a:rPr>
                        <a:t> little pirates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The Singing Mermaid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Billys’ Bucket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Commotion in the Ocean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People Who help us : At School </a:t>
                      </a:r>
                      <a:r>
                        <a:rPr lang="en-US" sz="1050" dirty="0" smtClean="0">
                          <a:solidFill>
                            <a:schemeClr val="tx1"/>
                          </a:solidFill>
                          <a:latin typeface="+mn-lt"/>
                          <a:cs typeface="RM Typerighter old" panose="00000400000000000000" pitchFamily="2" charset="-79"/>
                        </a:rPr>
                        <a:t> </a:t>
                      </a:r>
                      <a:endParaRPr lang="en-US" sz="105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Very Hungry Caterpillar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Farmer Duck</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What the ladybird heard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Farm Animals (non-fiction)</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a:t>
                      </a: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Dinky</a:t>
                      </a:r>
                      <a:r>
                        <a:rPr lang="en-GB" sz="1100" baseline="0" dirty="0" smtClean="0">
                          <a:effectLst/>
                          <a:latin typeface="Calibri" panose="020F0502020204030204" pitchFamily="34" charset="0"/>
                          <a:ea typeface="Calibri" panose="020F0502020204030204" pitchFamily="34" charset="0"/>
                          <a:cs typeface="Times New Roman" panose="02020603050405020304" pitchFamily="18" charset="0"/>
                        </a:rPr>
                        <a:t> Donkey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Dinosaurs </a:t>
                      </a:r>
                      <a:r>
                        <a:rPr lang="en-GB" sz="1100" dirty="0">
                          <a:effectLst/>
                          <a:latin typeface="Calibri" panose="020F0502020204030204" pitchFamily="34" charset="0"/>
                          <a:ea typeface="Calibri" panose="020F0502020204030204" pitchFamily="34" charset="0"/>
                          <a:cs typeface="Times New Roman" panose="02020603050405020304" pitchFamily="18" charset="0"/>
                        </a:rPr>
                        <a:t>love Underpants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245256">
                <a:tc>
                  <a:txBody>
                    <a:bodyPr/>
                    <a:lstStyle/>
                    <a:p>
                      <a:pPr algn="ctr"/>
                      <a:r>
                        <a:rPr lang="en-US" sz="2000" b="1" dirty="0">
                          <a:latin typeface="Amatic SC" panose="00000500000000000000" pitchFamily="2" charset="-79"/>
                          <a:cs typeface="Amatic SC" panose="00000500000000000000" pitchFamily="2" charset="-79"/>
                        </a:rPr>
                        <a:t>‘Wow’ moments / </a:t>
                      </a:r>
                      <a:r>
                        <a:rPr lang="en-US" sz="2000" b="1" dirty="0">
                          <a:solidFill>
                            <a:srgbClr val="0070C0"/>
                          </a:solidFill>
                          <a:latin typeface="Amatic SC" panose="00000500000000000000" pitchFamily="2" charset="-79"/>
                          <a:cs typeface="Amatic SC" panose="00000500000000000000" pitchFamily="2" charset="-79"/>
                        </a:rPr>
                        <a:t>Enrichment Weeks </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Autumn </a:t>
                      </a:r>
                      <a:r>
                        <a:rPr lang="en-US" sz="1100" dirty="0">
                          <a:effectLst/>
                          <a:latin typeface="Calibri" panose="020F0502020204030204" pitchFamily="34" charset="0"/>
                          <a:ea typeface="Calibri" panose="020F0502020204030204" pitchFamily="34" charset="0"/>
                          <a:cs typeface="Times New Roman" panose="02020603050405020304" pitchFamily="18" charset="0"/>
                        </a:rPr>
                        <a:t>trail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World Mental Health 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Birthdays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Visitors –  </a:t>
                      </a: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Our families (play and stay session)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Guy </a:t>
                      </a:r>
                      <a:r>
                        <a:rPr lang="en-US" sz="1100" dirty="0">
                          <a:effectLst/>
                          <a:latin typeface="Calibri" panose="020F0502020204030204" pitchFamily="34" charset="0"/>
                          <a:ea typeface="Calibri" panose="020F0502020204030204" pitchFamily="34" charset="0"/>
                          <a:cs typeface="Times New Roman" panose="02020603050405020304" pitchFamily="18" charset="0"/>
                        </a:rPr>
                        <a:t>Fawkes / Bonfire Night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Christmas Time  / Nativity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Diwali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Remembrance 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Christmas Jumper 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Visitors –  </a:t>
                      </a: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Owl visit</a:t>
                      </a: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and Father Christmas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r>
                        <a:rPr lang="en-US" sz="1050" kern="1200" dirty="0" smtClean="0">
                          <a:solidFill>
                            <a:srgbClr val="000000"/>
                          </a:solidFill>
                          <a:effectLst/>
                          <a:latin typeface="Calibri" panose="020F0502020204030204" pitchFamily="34" charset="0"/>
                          <a:ea typeface="Times New Roman" panose="02020603050405020304" pitchFamily="18" charset="0"/>
                          <a:cs typeface="Amatic SC" panose="020B0604020202020204" charset="-79"/>
                        </a:rPr>
                        <a:t>Chinese </a:t>
                      </a: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New Year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LENT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Random Acts of Kindness Week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Valentine’s 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Internet Safety Day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Visitors –  </a:t>
                      </a: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Chinese visitor to cook/craft for Chinese New Year</a:t>
                      </a: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r>
                        <a:rPr lang="en-US" sz="1050" kern="1200" dirty="0" smtClean="0">
                          <a:solidFill>
                            <a:srgbClr val="000000"/>
                          </a:solidFill>
                          <a:effectLst/>
                          <a:latin typeface="Calibri" panose="020F0502020204030204" pitchFamily="34" charset="0"/>
                          <a:ea typeface="Times New Roman" panose="02020603050405020304" pitchFamily="18" charset="0"/>
                          <a:cs typeface="Amatic SC" panose="020B0604020202020204" charset="-79"/>
                        </a:rPr>
                        <a:t>Picnic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Planting seeds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Easter time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Mother’s Day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Science Week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Visitors – </a:t>
                      </a: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The Bug Man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15000"/>
                        </a:lnSpc>
                        <a:spcAft>
                          <a:spcPts val="0"/>
                        </a:spcAft>
                      </a:pPr>
                      <a:r>
                        <a:rPr lang="en-US" sz="1050" kern="1200" dirty="0" err="1" smtClean="0">
                          <a:solidFill>
                            <a:srgbClr val="000000"/>
                          </a:solidFill>
                          <a:effectLst/>
                          <a:latin typeface="Calibri" panose="020F0502020204030204" pitchFamily="34" charset="0"/>
                          <a:ea typeface="Times New Roman" panose="02020603050405020304" pitchFamily="18" charset="0"/>
                          <a:cs typeface="Amatic SC" panose="020B0604020202020204" charset="-79"/>
                        </a:rPr>
                        <a:t>Eid</a:t>
                      </a:r>
                      <a:r>
                        <a:rPr lang="en-US" sz="1050" kern="1200" dirty="0" smtClean="0">
                          <a:solidFill>
                            <a:srgbClr val="000000"/>
                          </a:solidFill>
                          <a:effectLst/>
                          <a:latin typeface="Calibri" panose="020F0502020204030204" pitchFamily="34" charset="0"/>
                          <a:ea typeface="Times New Roman" panose="02020603050405020304" pitchFamily="18" charset="0"/>
                          <a:cs typeface="Amatic SC" panose="020B0604020202020204" charset="-79"/>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World Music 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50" dirty="0">
                          <a:effectLst/>
                          <a:latin typeface="Arial" panose="020B0604020202020204" pitchFamily="34" charset="0"/>
                          <a:ea typeface="Times New Roman" panose="02020603050405020304" pitchFamily="18" charset="0"/>
                          <a:cs typeface="Times New Roman" panose="02020603050405020304" pitchFamily="18" charset="0"/>
                        </a:rPr>
                        <a:t>Insect lore – watching caterpillars turn into butterflies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Visitors –  </a:t>
                      </a: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Librarian and visitors that work in school e.g. cleaner, cook.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Trip</a:t>
                      </a: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 Sea Life </a:t>
                      </a:r>
                      <a:r>
                        <a:rPr lang="en-US" sz="1050" kern="1200" dirty="0" err="1">
                          <a:solidFill>
                            <a:srgbClr val="000000"/>
                          </a:solidFill>
                          <a:effectLst/>
                          <a:latin typeface="Calibri" panose="020F0502020204030204" pitchFamily="34" charset="0"/>
                          <a:ea typeface="Times New Roman" panose="02020603050405020304" pitchFamily="18" charset="0"/>
                          <a:cs typeface="Amatic SC" panose="020B0604020202020204" charset="-79"/>
                        </a:rPr>
                        <a:t>centre</a:t>
                      </a: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Trafford Centre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15000"/>
                        </a:lnSpc>
                        <a:spcAft>
                          <a:spcPts val="0"/>
                        </a:spcAft>
                      </a:pPr>
                      <a:r>
                        <a:rPr lang="en-US" sz="1050" kern="1200" dirty="0" smtClean="0">
                          <a:solidFill>
                            <a:srgbClr val="000000"/>
                          </a:solidFill>
                          <a:effectLst/>
                          <a:latin typeface="Calibri" panose="020F0502020204030204" pitchFamily="34" charset="0"/>
                          <a:ea typeface="Times New Roman" panose="02020603050405020304" pitchFamily="18" charset="0"/>
                          <a:cs typeface="Amatic SC" panose="020B0604020202020204" charset="-79"/>
                        </a:rPr>
                        <a:t>Father’s </a:t>
                      </a: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Day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Heathy Eating Week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World Environment 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Dinosaur egg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smtClean="0">
                          <a:solidFill>
                            <a:srgbClr val="000000"/>
                          </a:solidFill>
                          <a:effectLst/>
                          <a:latin typeface="Calibri" panose="020F0502020204030204" pitchFamily="34" charset="0"/>
                          <a:ea typeface="Times New Roman" panose="02020603050405020304" pitchFamily="18" charset="0"/>
                          <a:cs typeface="Amatic SC" panose="020B0604020202020204" charset="-79"/>
                        </a:rPr>
                        <a:t>Visitors </a:t>
                      </a: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r>
                        <a:rPr lang="en-US" sz="1050"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Mobile farm in school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050" b="1" kern="1200" dirty="0">
                          <a:solidFill>
                            <a:srgbClr val="000000"/>
                          </a:solidFill>
                          <a:effectLst/>
                          <a:latin typeface="Calibri" panose="020F0502020204030204" pitchFamily="34" charset="0"/>
                          <a:ea typeface="Times New Roman" panose="02020603050405020304" pitchFamily="18" charset="0"/>
                          <a:cs typeface="Amatic SC" panose="020B0604020202020204" charset="-79"/>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37939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Nursery </a:t>
            </a:r>
            <a:r>
              <a:rPr lang="en-US" sz="3600" dirty="0">
                <a:latin typeface="Amatic SC" panose="00000500000000000000" pitchFamily="2" charset="-79"/>
                <a:cs typeface="Amatic SC" panose="00000500000000000000" pitchFamily="2" charset="-79"/>
              </a:rPr>
              <a:t>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83672948"/>
              </p:ext>
            </p:extLst>
          </p:nvPr>
        </p:nvGraphicFramePr>
        <p:xfrm>
          <a:off x="366318" y="476214"/>
          <a:ext cx="11459364" cy="605975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5502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Autumn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bg1">
                              <a:lumMod val="50000"/>
                            </a:schemeClr>
                          </a:solidFill>
                          <a:latin typeface="Amatic SC" panose="00000500000000000000" pitchFamily="2" charset="-79"/>
                          <a:cs typeface="Amatic SC" panose="00000500000000000000" pitchFamily="2" charset="-79"/>
                        </a:rPr>
                        <a:t>Autumn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4276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u="sng" dirty="0" smtClean="0"/>
                        <a:t>Me and My Family</a:t>
                      </a:r>
                      <a:r>
                        <a:rPr lang="en-GB" sz="1200" b="1" u="sng" baseline="0" dirty="0" smtClean="0"/>
                        <a:t> </a:t>
                      </a:r>
                      <a:endParaRPr lang="en-GB" sz="1200"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t>Day</a:t>
                      </a:r>
                      <a:r>
                        <a:rPr lang="en-GB" sz="1200" b="1" u="sng" baseline="0" dirty="0" smtClean="0"/>
                        <a:t> and Night </a:t>
                      </a:r>
                      <a:endParaRPr lang="en-GB" sz="1200"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200" b="1" u="sng" kern="1200" baseline="0" dirty="0" smtClean="0">
                          <a:solidFill>
                            <a:schemeClr val="dk1"/>
                          </a:solidFill>
                          <a:latin typeface="+mn-lt"/>
                          <a:ea typeface="+mn-ea"/>
                          <a:cs typeface="+mn-cs"/>
                        </a:rPr>
                        <a:t>Polar Regions</a:t>
                      </a:r>
                      <a:endParaRPr lang="en-GB" sz="1800" kern="1200" baseline="0" dirty="0" smtClean="0">
                        <a:solidFill>
                          <a:schemeClr val="dk1"/>
                        </a:solidFill>
                        <a:latin typeface="+mn-lt"/>
                        <a:ea typeface="+mn-ea"/>
                        <a:cs typeface="+mn-cs"/>
                      </a:endParaRPr>
                    </a:p>
                    <a:p>
                      <a:pPr algn="ct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mn-cs"/>
                        </a:rPr>
                        <a:t>New Life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mn-cs"/>
                        </a:rPr>
                        <a:t>Under the sea</a:t>
                      </a:r>
                      <a:r>
                        <a:rPr lang="en-GB" sz="2400" kern="1200" baseline="0" dirty="0" smtClean="0">
                          <a:solidFill>
                            <a:schemeClr val="dk1"/>
                          </a:solidFill>
                          <a:latin typeface="+mn-lt"/>
                          <a:ea typeface="+mn-ea"/>
                          <a:cs typeface="+mn-cs"/>
                        </a:rPr>
                        <a:t>	</a:t>
                      </a:r>
                    </a:p>
                    <a:p>
                      <a:pPr algn="ct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panose="00000500000000000000" pitchFamily="2" charset="-79"/>
                        </a:rPr>
                        <a:t>Farm</a:t>
                      </a:r>
                      <a:r>
                        <a:rPr lang="en-US" sz="1200" b="1" u="sng" baseline="0" dirty="0" smtClean="0">
                          <a:solidFill>
                            <a:schemeClr val="tx1"/>
                          </a:solidFill>
                          <a:latin typeface="+mn-lt"/>
                          <a:cs typeface="Amatic SC" panose="00000500000000000000" pitchFamily="2" charset="-79"/>
                        </a:rPr>
                        <a:t> animals </a:t>
                      </a: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609678">
                <a:tc rowSpan="2">
                  <a:txBody>
                    <a:bodyPr/>
                    <a:lstStyle/>
                    <a:p>
                      <a:pPr algn="ctr"/>
                      <a:r>
                        <a:rPr lang="en-US" sz="8000" b="0" dirty="0">
                          <a:latin typeface="Amatic SC" panose="00000500000000000000" pitchFamily="2" charset="-79"/>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smtClean="0">
                          <a:latin typeface="Amatic SC" panose="00000500000000000000" pitchFamily="2" charset="-79"/>
                          <a:cs typeface="Amatic SC" panose="00000500000000000000" pitchFamily="2" charset="-79"/>
                        </a:rPr>
                        <a:t>Over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FF33CC"/>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FF33CC"/>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mn-lt"/>
                          <a:cs typeface="Amatic SC" panose="00000500000000000000" pitchFamily="2" charset="-79"/>
                        </a:rPr>
                        <a:t>Creating and thinking critically: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2621592">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mn-lt"/>
                          <a:cs typeface="Amatic SC" panose="00000500000000000000" pitchFamily="2" charset="-79"/>
                        </a:rPr>
                        <a:t>Unique Child: </a:t>
                      </a:r>
                      <a:r>
                        <a:rPr lang="en-US" sz="1200" i="0" dirty="0">
                          <a:latin typeface="+mn-lt"/>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mn-lt"/>
                          <a:cs typeface="Amatic SC" panose="00000500000000000000" pitchFamily="2" charset="-79"/>
                        </a:rPr>
                        <a:t>Positive Relationships: </a:t>
                      </a:r>
                      <a:r>
                        <a:rPr lang="en-US" sz="1200" i="0" dirty="0">
                          <a:latin typeface="+mn-lt"/>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latin typeface="+mn-lt"/>
                          <a:cs typeface="Amatic SC" panose="00000500000000000000" pitchFamily="2" charset="-79"/>
                        </a:rPr>
                        <a:t>Enabling environments: </a:t>
                      </a:r>
                      <a:r>
                        <a:rPr lang="en-US" sz="1200" i="0" dirty="0">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mn-lt"/>
                          <a:cs typeface="Amatic SC" panose="00000500000000000000" pitchFamily="2" charset="-79"/>
                        </a:rPr>
                        <a:t>Learning and Development: </a:t>
                      </a:r>
                      <a:r>
                        <a:rPr lang="en-US" sz="1200" i="0" dirty="0">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mn-lt"/>
                        <a:cs typeface="RM Typerighter old" panose="00000400000000000000" pitchFamily="2" charset="-79"/>
                      </a:endParaRPr>
                    </a:p>
                    <a:p>
                      <a:r>
                        <a:rPr lang="en-US" sz="1200" i="1" dirty="0">
                          <a:latin typeface="+mn-lt"/>
                          <a:cs typeface="RM Typerighter old" panose="00000400000000000000" pitchFamily="2" charset="-79"/>
                        </a:rPr>
                        <a:t>PLAY: </a:t>
                      </a:r>
                      <a:r>
                        <a:rPr lang="en-US" sz="1200" b="0" i="1" kern="1200" dirty="0" smtClean="0">
                          <a:solidFill>
                            <a:schemeClr val="dk1"/>
                          </a:solidFill>
                          <a:effectLst/>
                          <a:latin typeface="+mn-lt"/>
                          <a:ea typeface="+mn-ea"/>
                          <a:cs typeface="+mn-cs"/>
                        </a:rPr>
                        <a:t>St Sebastian’s R.C. Primary School</a:t>
                      </a:r>
                      <a:r>
                        <a:rPr lang="en-US" sz="1200" b="0" i="1" kern="1200" dirty="0">
                          <a:solidFill>
                            <a:schemeClr val="dk1"/>
                          </a:solidFill>
                          <a:effectLst/>
                          <a:latin typeface="+mn-lt"/>
                          <a:ea typeface="+mn-ea"/>
                          <a:cs typeface="+mn-cs"/>
                        </a:rPr>
                        <a:t>, we understand that children learn best when they are absorbed, interested and active.  We understand that active learning involves other children, adults, objects, ideas, stimuli and events that aim to engage and involve children for sustained periods. We believe that Early Years education should be as practical as possible and therefore , we are proud that our EYFS setting has an underlying ethos of ‘Learning through play. </a:t>
                      </a:r>
                      <a:r>
                        <a:rPr lang="en-GB" sz="1200" i="1" dirty="0">
                          <a:solidFill>
                            <a:schemeClr val="tx1"/>
                          </a:solidFill>
                          <a:latin typeface="+mn-lt"/>
                          <a:cs typeface="RM Typerighter old" panose="00000400000000000000" pitchFamily="2" charset="-79"/>
                        </a:rPr>
                        <a:t>PLAY is essential for children’s development across all areas. Play builds on children’s confidence as they learn to explore, to relate to others around them and develop relationships , set their own goals and solve problems. Children learn by leading their own play and by taking part in play which is guided by adults</a:t>
                      </a:r>
                      <a:r>
                        <a:rPr lang="en-GB" sz="1200" i="1" dirty="0" smtClean="0">
                          <a:solidFill>
                            <a:schemeClr val="tx1"/>
                          </a:solidFill>
                          <a:latin typeface="+mn-lt"/>
                          <a:cs typeface="RM Typerighter old" panose="00000400000000000000" pitchFamily="2" charset="-79"/>
                        </a:rPr>
                        <a:t>.</a:t>
                      </a:r>
                      <a:endParaRPr lang="en-US" sz="1200" b="0" i="1" kern="1200" dirty="0">
                        <a:solidFill>
                          <a:schemeClr val="dk1"/>
                        </a:solidFill>
                        <a:effectLst/>
                        <a:latin typeface="+mn-lt"/>
                        <a:ea typeface="+mn-ea"/>
                        <a:cs typeface="+mn-cs"/>
                      </a:endParaRPr>
                    </a:p>
                    <a:p>
                      <a:r>
                        <a:rPr lang="en-US" sz="1200" b="0" i="1" kern="1200" dirty="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mn-lt"/>
                          <a:cs typeface="Amatic SC" panose="00000500000000000000" pitchFamily="2" charset="-79"/>
                        </a:rPr>
                        <a:t>We will ensure that all children learn and develop well and are kept healthy and safe at ALL times. </a:t>
                      </a:r>
                      <a:endParaRPr lang="en-GB" sz="1400" b="1" i="1" dirty="0">
                        <a:latin typeface="+mn-lt"/>
                        <a:cs typeface="Amatic SC" panose="00000500000000000000" pitchFamily="2" charset="-79"/>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pic>
        <p:nvPicPr>
          <p:cNvPr id="1026" name="Picture 2" descr="See the source image">
            <a:extLst>
              <a:ext uri="{FF2B5EF4-FFF2-40B4-BE49-F238E27FC236}">
                <a16:creationId xmlns:a16="http://schemas.microsoft.com/office/drawing/2014/main" id="{A01F3A18-D7E6-4C03-BEAE-37E240B4801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16929" y="955559"/>
            <a:ext cx="3052439" cy="30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99C4B-24E8-40A1-9E6B-3C6AB4384B00}"/>
              </a:ext>
            </a:extLst>
          </p:cNvPr>
          <p:cNvSpPr/>
          <p:nvPr/>
        </p:nvSpPr>
        <p:spPr>
          <a:xfrm rot="20846512">
            <a:off x="495570" y="2336154"/>
            <a:ext cx="136768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3"/>
                </a:solidFill>
                <a:latin typeface="Adler" panose="00000400000000000000" pitchFamily="2" charset="0"/>
              </a:rPr>
              <a:t>COEL</a:t>
            </a:r>
          </a:p>
        </p:txBody>
      </p:sp>
    </p:spTree>
    <p:extLst>
      <p:ext uri="{BB962C8B-B14F-4D97-AF65-F5344CB8AC3E}">
        <p14:creationId xmlns:p14="http://schemas.microsoft.com/office/powerpoint/2010/main" val="295277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Nursery </a:t>
            </a:r>
            <a:r>
              <a:rPr lang="en-US" sz="3600" dirty="0">
                <a:latin typeface="Amatic SC" panose="00000500000000000000" pitchFamily="2" charset="-79"/>
                <a:cs typeface="Amatic SC" panose="00000500000000000000" pitchFamily="2" charset="-79"/>
              </a:rPr>
              <a:t>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492749236"/>
              </p:ext>
            </p:extLst>
          </p:nvPr>
        </p:nvGraphicFramePr>
        <p:xfrm>
          <a:off x="171904" y="512838"/>
          <a:ext cx="11848192" cy="6891814"/>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540460">
                  <a:extLst>
                    <a:ext uri="{9D8B030D-6E8A-4147-A177-3AD203B41FA5}">
                      <a16:colId xmlns:a16="http://schemas.microsoft.com/office/drawing/2014/main" val="2335150482"/>
                    </a:ext>
                  </a:extLst>
                </a:gridCol>
                <a:gridCol w="1844738">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89134">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u="sng" dirty="0" smtClean="0"/>
                        <a:t>Me and My Family</a:t>
                      </a:r>
                      <a:r>
                        <a:rPr lang="en-GB" sz="1200" b="1" u="sng" baseline="0" dirty="0" smtClean="0"/>
                        <a:t> </a:t>
                      </a:r>
                      <a:endParaRPr lang="en-GB" sz="1200"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t>Day</a:t>
                      </a:r>
                      <a:r>
                        <a:rPr lang="en-GB" sz="1200" b="1" u="sng" baseline="0" dirty="0" smtClean="0"/>
                        <a:t> and Night </a:t>
                      </a:r>
                      <a:endParaRPr lang="en-GB" sz="1200"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200" b="1" u="sng" kern="1200" baseline="0" dirty="0" smtClean="0">
                          <a:solidFill>
                            <a:schemeClr val="dk1"/>
                          </a:solidFill>
                          <a:latin typeface="+mn-lt"/>
                          <a:ea typeface="+mn-ea"/>
                          <a:cs typeface="+mn-cs"/>
                        </a:rPr>
                        <a:t>Polar Regions</a:t>
                      </a:r>
                      <a:endParaRPr lang="en-GB" sz="1800"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mn-cs"/>
                        </a:rPr>
                        <a:t>New Life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mn-cs"/>
                        </a:rPr>
                        <a:t>Under the sea</a:t>
                      </a:r>
                      <a:r>
                        <a:rPr lang="en-GB" sz="2400" kern="1200" baseline="0" dirty="0" smtClean="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panose="00000500000000000000" pitchFamily="2" charset="-79"/>
                        </a:rPr>
                        <a:t>Farm</a:t>
                      </a:r>
                      <a:r>
                        <a:rPr lang="en-US" sz="1200" b="1" u="sng" baseline="0" dirty="0" smtClean="0">
                          <a:solidFill>
                            <a:schemeClr val="tx1"/>
                          </a:solidFill>
                          <a:latin typeface="+mn-lt"/>
                          <a:cs typeface="Amatic SC" panose="00000500000000000000" pitchFamily="2" charset="-79"/>
                        </a:rPr>
                        <a:t> animals </a:t>
                      </a: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endParaRPr lang="en-US" sz="5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British Values </a:t>
                      </a:r>
                      <a:endParaRPr lang="en-GB" sz="2000" b="0"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US" sz="1600" b="1" i="0" dirty="0" smtClean="0">
                          <a:solidFill>
                            <a:schemeClr val="bg1">
                              <a:lumMod val="50000"/>
                            </a:schemeClr>
                          </a:solidFill>
                          <a:effectLst/>
                          <a:latin typeface="+mn-lt"/>
                        </a:rPr>
                        <a:t>Democracy</a:t>
                      </a:r>
                    </a:p>
                    <a:p>
                      <a:pPr marL="0" indent="0" algn="ctr">
                        <a:buFont typeface="Arial" panose="020B0604020202020204" pitchFamily="34" charset="0"/>
                        <a:buNone/>
                      </a:pPr>
                      <a:r>
                        <a:rPr lang="en-GB" sz="1000" dirty="0" smtClean="0">
                          <a:solidFill>
                            <a:schemeClr val="tx1"/>
                          </a:solidFill>
                          <a:latin typeface="+mn-lt"/>
                        </a:rPr>
                        <a:t>We all have the right to be listened to. </a:t>
                      </a:r>
                    </a:p>
                    <a:p>
                      <a:pPr marL="0" indent="0" algn="ctr">
                        <a:buFont typeface="Arial" panose="020B0604020202020204" pitchFamily="34" charset="0"/>
                        <a:buNone/>
                      </a:pPr>
                      <a:r>
                        <a:rPr lang="en-GB" sz="1000" dirty="0" smtClean="0">
                          <a:solidFill>
                            <a:schemeClr val="tx1"/>
                          </a:solidFill>
                          <a:latin typeface="+mn-lt"/>
                        </a:rPr>
                        <a:t>We respect everyone and we value their different  ideas and opinions. </a:t>
                      </a:r>
                    </a:p>
                    <a:p>
                      <a:pPr marL="0" indent="0" algn="ctr">
                        <a:buFont typeface="Arial" panose="020B0604020202020204" pitchFamily="34" charset="0"/>
                        <a:buNone/>
                      </a:pPr>
                      <a:r>
                        <a:rPr lang="en-GB" sz="1000" dirty="0" smtClean="0">
                          <a:solidFill>
                            <a:schemeClr val="tx1"/>
                          </a:solidFill>
                          <a:latin typeface="+mn-lt"/>
                        </a:rPr>
                        <a:t>We have the opportunity to play with who we want to play with. </a:t>
                      </a:r>
                    </a:p>
                    <a:p>
                      <a:pPr marL="0" indent="0" algn="ctr">
                        <a:buFont typeface="Arial" panose="020B0604020202020204" pitchFamily="34" charset="0"/>
                        <a:buNone/>
                      </a:pPr>
                      <a:r>
                        <a:rPr lang="en-GB" sz="1000" dirty="0" smtClean="0">
                          <a:solidFill>
                            <a:schemeClr val="tx1"/>
                          </a:solidFill>
                          <a:latin typeface="+mn-lt"/>
                        </a:rPr>
                        <a:t>We listen with intrigue and value and respect the opinions of others. </a:t>
                      </a:r>
                      <a:r>
                        <a:rPr lang="en-US" sz="1050" b="0" i="0" dirty="0" smtClean="0">
                          <a:solidFill>
                            <a:schemeClr val="tx1"/>
                          </a:solidFill>
                          <a:effectLst/>
                          <a:latin typeface="+mn-lt"/>
                        </a:rPr>
                        <a:t> </a:t>
                      </a:r>
                    </a:p>
                    <a:p>
                      <a:pPr marL="0" lvl="0" indent="0" algn="ctr">
                        <a:buFont typeface="Arial" panose="020B0604020202020204" pitchFamily="34" charset="0"/>
                        <a:buNone/>
                      </a:pPr>
                      <a:endParaRPr lang="en-GB" sz="1000" dirty="0">
                        <a:solidFill>
                          <a:schemeClr val="tx1"/>
                        </a:solidFill>
                        <a:latin typeface="+mn-lt"/>
                      </a:endParaRPr>
                    </a:p>
                    <a:p>
                      <a:pPr algn="ctr" rtl="0" fontAlgn="base"/>
                      <a:endParaRPr lang="en-US" sz="1600" b="0" i="0" dirty="0">
                        <a:solidFill>
                          <a:schemeClr val="bg1">
                            <a:lumMod val="50000"/>
                          </a:schemeClr>
                        </a:solidFill>
                        <a:effectLst/>
                        <a:latin typeface="+mn-lt"/>
                      </a:endParaRP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1800" b="1" i="0" dirty="0" smtClean="0">
                          <a:solidFill>
                            <a:schemeClr val="bg1">
                              <a:lumMod val="50000"/>
                            </a:schemeClr>
                          </a:solidFill>
                          <a:effectLst/>
                          <a:latin typeface="+mn-lt"/>
                        </a:rPr>
                        <a:t>Individual liberty</a:t>
                      </a:r>
                    </a:p>
                    <a:p>
                      <a:pPr marL="0" indent="0" algn="ctr">
                        <a:buFont typeface="Arial" panose="020B0604020202020204" pitchFamily="34" charset="0"/>
                        <a:buNone/>
                      </a:pPr>
                      <a:r>
                        <a:rPr lang="en-GB" sz="1050" dirty="0" smtClean="0">
                          <a:solidFill>
                            <a:schemeClr val="tx1"/>
                          </a:solidFill>
                          <a:latin typeface="+mn-lt"/>
                        </a:rPr>
                        <a:t>We all have the right to have our own views. </a:t>
                      </a:r>
                    </a:p>
                    <a:p>
                      <a:pPr marL="0" indent="0" algn="ctr">
                        <a:buFont typeface="Arial" panose="020B0604020202020204" pitchFamily="34" charset="0"/>
                        <a:buNone/>
                      </a:pPr>
                      <a:r>
                        <a:rPr lang="en-GB" sz="1050" dirty="0" smtClean="0">
                          <a:solidFill>
                            <a:schemeClr val="tx1"/>
                          </a:solidFill>
                          <a:latin typeface="+mn-lt"/>
                        </a:rPr>
                        <a:t>We are all respected as individuals. </a:t>
                      </a:r>
                    </a:p>
                    <a:p>
                      <a:pPr marL="0" indent="0" algn="ctr">
                        <a:buFont typeface="Arial" panose="020B0604020202020204" pitchFamily="34" charset="0"/>
                        <a:buNone/>
                      </a:pPr>
                      <a:r>
                        <a:rPr lang="en-GB" sz="1050" dirty="0" smtClean="0">
                          <a:solidFill>
                            <a:schemeClr val="tx1"/>
                          </a:solidFill>
                          <a:latin typeface="+mn-lt"/>
                        </a:rPr>
                        <a:t>We feel safe to have a go at new activities. </a:t>
                      </a:r>
                    </a:p>
                    <a:p>
                      <a:pPr marL="0" indent="0" algn="ctr">
                        <a:buFont typeface="Arial" panose="020B0604020202020204" pitchFamily="34" charset="0"/>
                        <a:buNone/>
                      </a:pPr>
                      <a:r>
                        <a:rPr lang="en-GB" sz="1050" dirty="0" smtClean="0">
                          <a:solidFill>
                            <a:schemeClr val="tx1"/>
                          </a:solidFill>
                          <a:latin typeface="+mn-lt"/>
                        </a:rPr>
                        <a:t>We understand and celebrate the fact that everyone is different. </a:t>
                      </a:r>
                    </a:p>
                    <a:p>
                      <a:pPr algn="ctr" rtl="0" fontAlgn="base"/>
                      <a:endParaRPr lang="en-US" sz="105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1400" b="1" i="0" dirty="0" smtClean="0">
                          <a:solidFill>
                            <a:schemeClr val="bg1">
                              <a:lumMod val="50000"/>
                            </a:schemeClr>
                          </a:solidFill>
                          <a:effectLst/>
                          <a:latin typeface="+mn-lt"/>
                        </a:rPr>
                        <a:t>Tolerance </a:t>
                      </a:r>
                    </a:p>
                    <a:p>
                      <a:pPr algn="ctr" eaLnBrk="1" hangingPunct="1"/>
                      <a:r>
                        <a:rPr lang="en-GB" altLang="en-US" sz="1000" b="0" dirty="0" smtClean="0">
                          <a:latin typeface="+mn-lt"/>
                          <a:cs typeface="Amatic SC" panose="00000500000000000000" pitchFamily="2" charset="-79"/>
                        </a:rPr>
                        <a:t>Everyone is valued, all cultures are celebrated and we all share and respect the opinions of others. </a:t>
                      </a:r>
                    </a:p>
                    <a:p>
                      <a:pPr algn="ctr" rtl="0" fontAlgn="base"/>
                      <a:r>
                        <a:rPr lang="en-US" sz="1400" b="0" i="0" dirty="0" smtClean="0">
                          <a:solidFill>
                            <a:schemeClr val="bg1">
                              <a:lumMod val="50000"/>
                            </a:schemeClr>
                          </a:solidFill>
                          <a:effectLst/>
                          <a:latin typeface="+mn-lt"/>
                        </a:rPr>
                        <a:t> </a:t>
                      </a:r>
                      <a:r>
                        <a:rPr lang="en-US" sz="1000" b="0" i="0" kern="1200" dirty="0" smtClean="0">
                          <a:solidFill>
                            <a:schemeClr val="dk1"/>
                          </a:solidFill>
                          <a:effectLst/>
                          <a:latin typeface="+mn-lt"/>
                          <a:ea typeface="+mn-ea"/>
                          <a:cs typeface="+mn-cs"/>
                        </a:rPr>
                        <a:t>Mutual tolerance of those with different faiths and beliefs and for those without faith.</a:t>
                      </a:r>
                      <a:endParaRPr lang="en-US" sz="1000" b="0" i="0" dirty="0" smtClean="0">
                        <a:solidFill>
                          <a:schemeClr val="bg1">
                            <a:lumMod val="50000"/>
                          </a:schemeClr>
                        </a:solidFill>
                        <a:effectLst/>
                        <a:latin typeface="+mn-lt"/>
                      </a:endParaRPr>
                    </a:p>
                    <a:p>
                      <a:pPr algn="ctr" rtl="0" fontAlgn="base"/>
                      <a:endParaRPr lang="en-GB" sz="1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indent="0" algn="ctr" rtl="0" fontAlgn="base">
                        <a:buFont typeface="Arial" panose="020B0604020202020204" pitchFamily="34" charset="0"/>
                        <a:buNone/>
                      </a:pPr>
                      <a:r>
                        <a:rPr lang="en-US" sz="1000" b="0" i="0" dirty="0">
                          <a:solidFill>
                            <a:schemeClr val="tx1"/>
                          </a:solidFill>
                          <a:effectLst/>
                          <a:latin typeface="+mn-lt"/>
                        </a:rPr>
                        <a:t> </a:t>
                      </a:r>
                    </a:p>
                    <a:p>
                      <a:pPr algn="ctr" rtl="0" fontAlgn="base"/>
                      <a:r>
                        <a:rPr lang="en-US" sz="1000" b="1" i="0" dirty="0" smtClean="0">
                          <a:solidFill>
                            <a:schemeClr val="bg1">
                              <a:lumMod val="50000"/>
                            </a:schemeClr>
                          </a:solidFill>
                          <a:effectLst/>
                          <a:latin typeface="+mn-lt"/>
                        </a:rPr>
                        <a:t>Mutual respect </a:t>
                      </a:r>
                    </a:p>
                    <a:p>
                      <a:pPr marL="0" indent="0" algn="ctr">
                        <a:buFont typeface="Arial" panose="020B0604020202020204" pitchFamily="34" charset="0"/>
                        <a:buNone/>
                      </a:pPr>
                      <a:r>
                        <a:rPr lang="en-US" sz="1000" b="0" i="0" dirty="0" smtClean="0">
                          <a:solidFill>
                            <a:schemeClr val="tx1"/>
                          </a:solidFill>
                          <a:effectLst/>
                          <a:latin typeface="+mn-lt"/>
                        </a:rPr>
                        <a:t> </a:t>
                      </a:r>
                      <a:r>
                        <a:rPr lang="en-GB" sz="1000" dirty="0" smtClean="0">
                          <a:solidFill>
                            <a:schemeClr val="tx1"/>
                          </a:solidFill>
                          <a:latin typeface="+mn-lt"/>
                        </a:rPr>
                        <a:t>We are all unique. </a:t>
                      </a:r>
                    </a:p>
                    <a:p>
                      <a:pPr marL="0" lvl="0" indent="0" algn="ctr">
                        <a:buFont typeface="Arial" panose="020B0604020202020204" pitchFamily="34" charset="0"/>
                        <a:buNone/>
                      </a:pPr>
                      <a:r>
                        <a:rPr lang="en-GB" sz="1000" dirty="0" smtClean="0">
                          <a:solidFill>
                            <a:schemeClr val="tx1"/>
                          </a:solidFill>
                          <a:latin typeface="+mn-lt"/>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smtClean="0">
                          <a:solidFill>
                            <a:schemeClr val="tx1"/>
                          </a:solidFill>
                          <a:latin typeface="+mn-lt"/>
                        </a:rPr>
                        <a:t>All cultures are learned , respected, and celebrated. </a:t>
                      </a: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1800" b="1" i="0" dirty="0" smtClean="0">
                          <a:solidFill>
                            <a:schemeClr val="bg1">
                              <a:lumMod val="50000"/>
                            </a:schemeClr>
                          </a:solidFill>
                          <a:effectLst/>
                          <a:latin typeface="+mn-lt"/>
                        </a:rPr>
                        <a:t>Rule of law </a:t>
                      </a:r>
                    </a:p>
                    <a:p>
                      <a:pPr marL="0" indent="0" algn="ctr">
                        <a:buFont typeface="Arial" panose="020B0604020202020204" pitchFamily="34" charset="0"/>
                        <a:buNone/>
                      </a:pPr>
                      <a:r>
                        <a:rPr lang="en-GB" sz="1050" dirty="0" smtClean="0">
                          <a:solidFill>
                            <a:schemeClr val="tx1"/>
                          </a:solidFill>
                          <a:latin typeface="+mn-lt"/>
                        </a:rPr>
                        <a:t>We all know that we have rules at school that we must follow. </a:t>
                      </a:r>
                    </a:p>
                    <a:p>
                      <a:pPr marL="0" indent="0" algn="ctr">
                        <a:buFont typeface="Arial" panose="020B0604020202020204" pitchFamily="34" charset="0"/>
                        <a:buNone/>
                      </a:pPr>
                      <a:r>
                        <a:rPr lang="en-GB" sz="1050" dirty="0" smtClean="0">
                          <a:solidFill>
                            <a:schemeClr val="tx1"/>
                          </a:solidFill>
                          <a:latin typeface="+mn-lt"/>
                        </a:rPr>
                        <a:t>We know who to talk to if we do not feel safe. </a:t>
                      </a:r>
                    </a:p>
                    <a:p>
                      <a:pPr marL="0" indent="0" algn="ctr">
                        <a:buFont typeface="Arial" panose="020B0604020202020204" pitchFamily="34" charset="0"/>
                        <a:buNone/>
                      </a:pPr>
                      <a:r>
                        <a:rPr lang="en-GB" sz="1050" dirty="0" smtClean="0">
                          <a:solidFill>
                            <a:schemeClr val="tx1"/>
                          </a:solidFill>
                          <a:latin typeface="+mn-lt"/>
                        </a:rPr>
                        <a:t>We know right from wrong. </a:t>
                      </a:r>
                    </a:p>
                    <a:p>
                      <a:pPr marL="0" indent="0" algn="ctr">
                        <a:buFont typeface="Arial" panose="020B0604020202020204" pitchFamily="34" charset="0"/>
                        <a:buNone/>
                      </a:pPr>
                      <a:r>
                        <a:rPr lang="en-GB" sz="1050" dirty="0" smtClean="0">
                          <a:solidFill>
                            <a:schemeClr val="tx1"/>
                          </a:solidFill>
                          <a:latin typeface="+mn-lt"/>
                        </a:rPr>
                        <a:t>We recognise that we are accountable for our actions. </a:t>
                      </a:r>
                    </a:p>
                    <a:p>
                      <a:pPr marL="0" indent="0" algn="ctr">
                        <a:buFont typeface="Arial" panose="020B0604020202020204" pitchFamily="34" charset="0"/>
                        <a:buNone/>
                      </a:pPr>
                      <a:r>
                        <a:rPr lang="en-GB" sz="1050" dirty="0" smtClean="0">
                          <a:solidFill>
                            <a:schemeClr val="tx1"/>
                          </a:solidFill>
                          <a:latin typeface="+mn-lt"/>
                        </a:rPr>
                        <a:t>We must work together as a team when it is necessary. </a:t>
                      </a:r>
                    </a:p>
                    <a:p>
                      <a:pPr algn="ctr" rtl="0" fontAlgn="base"/>
                      <a:endParaRPr lang="en-US" sz="1050" b="0" i="0" dirty="0">
                        <a:solidFill>
                          <a:schemeClr val="tx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rtl="0" fontAlgn="base"/>
                      <a:r>
                        <a:rPr lang="en-US" sz="1600" b="1" i="0" dirty="0">
                          <a:solidFill>
                            <a:schemeClr val="bg1">
                              <a:lumMod val="50000"/>
                            </a:schemeClr>
                          </a:solidFill>
                          <a:effectLst/>
                          <a:latin typeface="+mn-lt"/>
                        </a:rPr>
                        <a:t>Recap all British Values </a:t>
                      </a:r>
                    </a:p>
                    <a:p>
                      <a:pPr algn="ctr"/>
                      <a:r>
                        <a:rPr lang="en-US" sz="1600" b="0" i="0" dirty="0">
                          <a:solidFill>
                            <a:schemeClr val="bg1">
                              <a:lumMod val="50000"/>
                            </a:schemeClr>
                          </a:solidFill>
                          <a:effectLst/>
                          <a:latin typeface="+mn-lt"/>
                        </a:rPr>
                        <a:t> </a:t>
                      </a:r>
                      <a:r>
                        <a:rPr lang="en-US" sz="1000" b="0" i="0" kern="1200" dirty="0">
                          <a:solidFill>
                            <a:schemeClr val="dk1"/>
                          </a:solidFill>
                          <a:effectLst/>
                          <a:latin typeface="+mn-lt"/>
                          <a:ea typeface="+mn-ea"/>
                          <a:cs typeface="+mn-cs"/>
                        </a:rPr>
                        <a:t>Fundamental British Values underpin what it is to be a citizen in a modern and diverse Great Britain valuing our community and celebrating diversity of the UK.</a:t>
                      </a:r>
                    </a:p>
                    <a:p>
                      <a:pPr algn="ctr"/>
                      <a:r>
                        <a:rPr lang="en-US" sz="1000" b="0" i="0" kern="1200" dirty="0">
                          <a:solidFill>
                            <a:schemeClr val="dk1"/>
                          </a:solidFill>
                          <a:effectLst/>
                          <a:latin typeface="+mn-lt"/>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60817584"/>
                  </a:ext>
                </a:extLst>
              </a:tr>
              <a:tr h="989017">
                <a:tc>
                  <a:txBody>
                    <a:bodyPr/>
                    <a:lstStyle/>
                    <a:p>
                      <a:pPr algn="ctr"/>
                      <a:r>
                        <a:rPr lang="en-US" sz="2400" b="1" dirty="0">
                          <a:latin typeface="Amatic SC" panose="00000500000000000000" pitchFamily="2" charset="-79"/>
                          <a:cs typeface="Amatic SC" panose="00000500000000000000" pitchFamily="2" charset="-79"/>
                        </a:rPr>
                        <a:t>Assessment opportunities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smtClean="0">
                          <a:solidFill>
                            <a:schemeClr val="tx1"/>
                          </a:solidFill>
                          <a:latin typeface="+mn-lt"/>
                          <a:cs typeface="Amatic SC" panose="00000500000000000000" pitchFamily="2" charset="-79"/>
                        </a:rPr>
                        <a:t>Baseline assessments</a:t>
                      </a:r>
                      <a:endParaRPr lang="en-US" sz="1050" dirty="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Set </a:t>
                      </a:r>
                      <a:r>
                        <a:rPr lang="en-US" sz="1050" dirty="0">
                          <a:solidFill>
                            <a:schemeClr val="tx1"/>
                          </a:solidFill>
                          <a:latin typeface="+mn-lt"/>
                          <a:cs typeface="Amatic SC" panose="00000500000000000000" pitchFamily="2" charset="-79"/>
                        </a:rPr>
                        <a:t>up </a:t>
                      </a:r>
                      <a:r>
                        <a:rPr lang="en-US" sz="1050" dirty="0" smtClean="0">
                          <a:solidFill>
                            <a:schemeClr val="tx1"/>
                          </a:solidFill>
                          <a:latin typeface="+mn-lt"/>
                          <a:cs typeface="Amatic SC" panose="00000500000000000000" pitchFamily="2" charset="-79"/>
                        </a:rPr>
                        <a:t>tracking</a:t>
                      </a:r>
                      <a:r>
                        <a:rPr lang="en-US" sz="1050" baseline="0" dirty="0" smtClean="0">
                          <a:solidFill>
                            <a:schemeClr val="tx1"/>
                          </a:solidFill>
                          <a:latin typeface="+mn-lt"/>
                          <a:cs typeface="Amatic SC" panose="00000500000000000000" pitchFamily="2" charset="-79"/>
                        </a:rPr>
                        <a:t> </a:t>
                      </a:r>
                      <a:endParaRPr lang="en-US" sz="1050" dirty="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Wellcomm</a:t>
                      </a:r>
                      <a:r>
                        <a:rPr lang="en-US" sz="1050" baseline="0" dirty="0" smtClean="0">
                          <a:solidFill>
                            <a:schemeClr val="tx1"/>
                          </a:solidFill>
                          <a:latin typeface="+mn-lt"/>
                          <a:cs typeface="Amatic SC" panose="00000500000000000000" pitchFamily="2" charset="-79"/>
                        </a:rPr>
                        <a:t> assessment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Baseline analysis </a:t>
                      </a:r>
                    </a:p>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a:t>
                      </a:r>
                      <a:r>
                        <a:rPr lang="en-US" sz="1050" dirty="0" smtClean="0">
                          <a:solidFill>
                            <a:schemeClr val="tx1"/>
                          </a:solidFill>
                          <a:latin typeface="+mn-lt"/>
                          <a:cs typeface="Amatic SC" panose="00000500000000000000" pitchFamily="2" charset="-79"/>
                        </a:rPr>
                        <a:t>house/external </a:t>
                      </a:r>
                      <a:r>
                        <a:rPr lang="en-US" sz="1050" dirty="0">
                          <a:solidFill>
                            <a:schemeClr val="tx1"/>
                          </a:solidFill>
                          <a:latin typeface="+mn-lt"/>
                          <a:cs typeface="Amatic SC" panose="00000500000000000000" pitchFamily="2" charset="-79"/>
                        </a:rPr>
                        <a:t>moderation </a:t>
                      </a:r>
                    </a:p>
                    <a:p>
                      <a:pPr algn="ctr"/>
                      <a:r>
                        <a:rPr lang="en-US" sz="1050" dirty="0" smtClean="0">
                          <a:solidFill>
                            <a:schemeClr val="tx1"/>
                          </a:solidFill>
                          <a:latin typeface="+mn-lt"/>
                          <a:cs typeface="Amatic SC" panose="00000500000000000000" pitchFamily="2" charset="-79"/>
                        </a:rPr>
                        <a:t>End</a:t>
                      </a:r>
                      <a:r>
                        <a:rPr lang="en-US" sz="1050" baseline="0" dirty="0" smtClean="0">
                          <a:solidFill>
                            <a:schemeClr val="tx1"/>
                          </a:solidFill>
                          <a:latin typeface="+mn-lt"/>
                          <a:cs typeface="Amatic SC" panose="00000500000000000000" pitchFamily="2" charset="-79"/>
                        </a:rPr>
                        <a:t> of </a:t>
                      </a:r>
                      <a:r>
                        <a:rPr lang="en-US" sz="1050" dirty="0" smtClean="0">
                          <a:solidFill>
                            <a:schemeClr val="tx1"/>
                          </a:solidFill>
                          <a:latin typeface="+mn-lt"/>
                          <a:cs typeface="Amatic SC" panose="00000500000000000000" pitchFamily="2" charset="-79"/>
                        </a:rPr>
                        <a:t>term </a:t>
                      </a:r>
                      <a:r>
                        <a:rPr lang="en-US" sz="1050" dirty="0">
                          <a:solidFill>
                            <a:schemeClr val="tx1"/>
                          </a:solidFill>
                          <a:latin typeface="+mn-lt"/>
                          <a:cs typeface="Amatic SC" panose="00000500000000000000" pitchFamily="2" charset="-79"/>
                        </a:rPr>
                        <a:t>Assessments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Wellcomm</a:t>
                      </a:r>
                      <a:r>
                        <a:rPr lang="en-US" sz="1050" baseline="0" dirty="0" smtClean="0">
                          <a:solidFill>
                            <a:schemeClr val="tx1"/>
                          </a:solidFill>
                          <a:latin typeface="+mn-lt"/>
                          <a:cs typeface="Amatic SC" panose="00000500000000000000" pitchFamily="2" charset="-79"/>
                        </a:rPr>
                        <a:t> intervention groups up and running</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On going assessments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EYFS </a:t>
                      </a:r>
                      <a:r>
                        <a:rPr lang="en-US" sz="1050" dirty="0">
                          <a:solidFill>
                            <a:schemeClr val="tx1"/>
                          </a:solidFill>
                          <a:latin typeface="+mn-lt"/>
                          <a:cs typeface="Amatic SC" panose="00000500000000000000" pitchFamily="2" charset="-79"/>
                        </a:rPr>
                        <a:t>team meetings </a:t>
                      </a:r>
                    </a:p>
                    <a:p>
                      <a:pPr algn="ctr"/>
                      <a:r>
                        <a:rPr lang="en-US" sz="1050" dirty="0" smtClean="0">
                          <a:solidFill>
                            <a:schemeClr val="tx1"/>
                          </a:solidFill>
                          <a:latin typeface="+mn-lt"/>
                          <a:cs typeface="Amatic SC" panose="00000500000000000000" pitchFamily="2" charset="-79"/>
                        </a:rPr>
                        <a:t>In house/external moderation </a:t>
                      </a:r>
                    </a:p>
                    <a:p>
                      <a:pPr algn="ctr"/>
                      <a:r>
                        <a:rPr lang="en-US" sz="1050" dirty="0" smtClean="0">
                          <a:solidFill>
                            <a:schemeClr val="tx1"/>
                          </a:solidFill>
                          <a:latin typeface="+mn-lt"/>
                          <a:cs typeface="Amatic SC" panose="00000500000000000000" pitchFamily="2" charset="-79"/>
                        </a:rPr>
                        <a:t>Wellcomm assessment </a:t>
                      </a:r>
                    </a:p>
                    <a:p>
                      <a:pPr algn="ctr"/>
                      <a:r>
                        <a:rPr lang="en-GB" sz="1050" dirty="0" smtClean="0">
                          <a:solidFill>
                            <a:schemeClr val="tx1"/>
                          </a:solidFill>
                          <a:latin typeface="+mn-lt"/>
                          <a:cs typeface="Amatic SC" panose="00000500000000000000" pitchFamily="2" charset="-79"/>
                        </a:rPr>
                        <a:t>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a:t>
                      </a:r>
                    </a:p>
                    <a:p>
                      <a:pPr algn="ctr"/>
                      <a:r>
                        <a:rPr lang="en-GB" sz="1050" dirty="0" smtClean="0">
                          <a:solidFill>
                            <a:schemeClr val="tx1"/>
                          </a:solidFill>
                          <a:latin typeface="+mn-lt"/>
                          <a:cs typeface="Amatic SC" panose="00000500000000000000" pitchFamily="2" charset="-79"/>
                        </a:rPr>
                        <a:t>End of term assessments </a:t>
                      </a: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EYFS </a:t>
                      </a:r>
                      <a:r>
                        <a:rPr lang="en-US" sz="1050" dirty="0">
                          <a:solidFill>
                            <a:schemeClr val="tx1"/>
                          </a:solidFill>
                          <a:latin typeface="+mn-lt"/>
                          <a:cs typeface="Amatic SC" panose="00000500000000000000" pitchFamily="2" charset="-79"/>
                        </a:rPr>
                        <a:t>team meetings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In house/external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Wellcomm assessment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smtClean="0">
                          <a:solidFill>
                            <a:schemeClr val="tx1"/>
                          </a:solidFill>
                          <a:latin typeface="+mn-lt"/>
                          <a:cs typeface="Amatic SC" panose="00000500000000000000" pitchFamily="2" charset="-79"/>
                        </a:rPr>
                        <a:t>EYFS </a:t>
                      </a:r>
                      <a:r>
                        <a:rPr lang="en-US" sz="1050" dirty="0">
                          <a:solidFill>
                            <a:schemeClr val="tx1"/>
                          </a:solidFill>
                          <a:latin typeface="+mn-lt"/>
                          <a:cs typeface="Amatic SC" panose="00000500000000000000" pitchFamily="2" charset="-79"/>
                        </a:rPr>
                        <a:t>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Tracker </a:t>
                      </a:r>
                      <a:r>
                        <a:rPr lang="en-US" sz="1050" dirty="0">
                          <a:solidFill>
                            <a:schemeClr val="tx1"/>
                          </a:solidFill>
                          <a:latin typeface="+mn-lt"/>
                          <a:cs typeface="Amatic SC" panose="00000500000000000000" pitchFamily="2" charset="-79"/>
                        </a:rPr>
                        <a:t>data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EOY data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774966">
                <a:tc>
                  <a:txBody>
                    <a:bodyPr/>
                    <a:lstStyle/>
                    <a:p>
                      <a:pPr algn="ctr"/>
                      <a:r>
                        <a:rPr lang="en-US" sz="2400" b="1" dirty="0">
                          <a:latin typeface="Amatic SC" panose="00000500000000000000" pitchFamily="2" charset="-79"/>
                          <a:cs typeface="Amatic SC" panose="00000500000000000000" pitchFamily="2" charset="-79"/>
                        </a:rPr>
                        <a:t>Parental </a:t>
                      </a:r>
                    </a:p>
                    <a:p>
                      <a:pPr algn="ctr"/>
                      <a:r>
                        <a:rPr lang="en-US" sz="2400" b="1" dirty="0">
                          <a:latin typeface="Amatic SC" panose="00000500000000000000" pitchFamily="2" charset="-79"/>
                          <a:cs typeface="Amatic SC" panose="00000500000000000000" pitchFamily="2" charset="-79"/>
                        </a:rPr>
                        <a:t>Involvement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Staggered Start </a:t>
                      </a:r>
                    </a:p>
                    <a:p>
                      <a:pPr algn="ctr"/>
                      <a:r>
                        <a:rPr lang="en-US" sz="1050" dirty="0" smtClean="0">
                          <a:solidFill>
                            <a:schemeClr val="tx1"/>
                          </a:solidFill>
                          <a:latin typeface="+mn-lt"/>
                          <a:cs typeface="Amatic SC" panose="00000500000000000000" pitchFamily="2" charset="-79"/>
                        </a:rPr>
                        <a:t>Play and Stay sessions</a:t>
                      </a:r>
                      <a:endParaRPr lang="en-US" sz="1050" dirty="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Home </a:t>
                      </a:r>
                      <a:r>
                        <a:rPr lang="en-US" sz="1050" dirty="0">
                          <a:solidFill>
                            <a:schemeClr val="tx1"/>
                          </a:solidFill>
                          <a:latin typeface="+mn-lt"/>
                          <a:cs typeface="Amatic SC" panose="00000500000000000000" pitchFamily="2" charset="-79"/>
                        </a:rPr>
                        <a:t>/ School Agreement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Tapestry set 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EYFS disco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err="1" smtClean="0">
                          <a:solidFill>
                            <a:schemeClr val="tx1"/>
                          </a:solidFill>
                          <a:latin typeface="+mn-lt"/>
                          <a:cs typeface="Amatic SC" panose="00000500000000000000" pitchFamily="2" charset="-79"/>
                        </a:rPr>
                        <a:t>WellComm</a:t>
                      </a:r>
                      <a:endParaRPr lang="en-GB" sz="105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smtClean="0">
                          <a:solidFill>
                            <a:schemeClr val="tx1"/>
                          </a:solidFill>
                          <a:latin typeface="+mn-lt"/>
                          <a:cs typeface="Amatic SC" panose="00000500000000000000" pitchFamily="2" charset="-79"/>
                        </a:rPr>
                        <a:t>Tapestry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Library weekly </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Fine</a:t>
                      </a:r>
                      <a:r>
                        <a:rPr lang="en-GB" sz="1050" baseline="0" dirty="0" smtClean="0">
                          <a:solidFill>
                            <a:schemeClr val="tx1"/>
                          </a:solidFill>
                          <a:latin typeface="+mn-lt"/>
                          <a:cs typeface="Amatic SC" panose="00000500000000000000" pitchFamily="2" charset="-79"/>
                        </a:rPr>
                        <a:t> motor skills</a:t>
                      </a:r>
                      <a:r>
                        <a:rPr lang="en-GB" sz="1050" dirty="0" smtClean="0">
                          <a:solidFill>
                            <a:schemeClr val="tx1"/>
                          </a:solidFill>
                          <a:latin typeface="+mn-lt"/>
                          <a:cs typeface="Amatic SC" panose="00000500000000000000" pitchFamily="2" charset="-79"/>
                        </a:rPr>
                        <a:t> Workshop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WellComm</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smtClean="0">
                          <a:solidFill>
                            <a:schemeClr val="tx1"/>
                          </a:solidFill>
                          <a:latin typeface="+mn-lt"/>
                          <a:cs typeface="Amatic SC" panose="00000500000000000000" pitchFamily="2" charset="-79"/>
                        </a:rPr>
                        <a:t>Tapestry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Phonics </a:t>
                      </a:r>
                      <a:r>
                        <a:rPr lang="en-GB" sz="1050" dirty="0">
                          <a:solidFill>
                            <a:schemeClr val="tx1"/>
                          </a:solidFill>
                          <a:latin typeface="+mn-lt"/>
                          <a:cs typeface="Amatic SC" panose="00000500000000000000" pitchFamily="2" charset="-79"/>
                        </a:rPr>
                        <a:t>workshop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WellComm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Stay and play sessions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smtClean="0">
                          <a:solidFill>
                            <a:schemeClr val="tx1"/>
                          </a:solidFill>
                          <a:latin typeface="+mn-lt"/>
                          <a:cs typeface="Amatic SC" panose="00000500000000000000" pitchFamily="2" charset="-79"/>
                        </a:rPr>
                        <a:t>Tapestry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Parents </a:t>
                      </a:r>
                      <a:r>
                        <a:rPr lang="en-GB" sz="1050" dirty="0">
                          <a:solidFill>
                            <a:schemeClr val="tx1"/>
                          </a:solidFill>
                          <a:latin typeface="+mn-lt"/>
                          <a:cs typeface="Amatic SC" panose="00000500000000000000" pitchFamily="2" charset="-79"/>
                        </a:rPr>
                        <a:t>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 Maths workshop</a:t>
                      </a:r>
                      <a:r>
                        <a:rPr lang="en-GB" sz="1050" baseline="0" dirty="0" smtClean="0">
                          <a:solidFill>
                            <a:schemeClr val="tx1"/>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tx1"/>
                          </a:solidFill>
                          <a:latin typeface="+mn-lt"/>
                          <a:cs typeface="Amatic SC" panose="00000500000000000000" pitchFamily="2" charset="-79"/>
                        </a:rPr>
                        <a:t>Mothers Day afternoon tea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tx1"/>
                          </a:solidFill>
                          <a:latin typeface="+mn-lt"/>
                          <a:cs typeface="Amatic SC" panose="00000500000000000000" pitchFamily="2" charset="-79"/>
                        </a:rPr>
                        <a:t>Easter assembly </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WellComm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smtClean="0">
                          <a:solidFill>
                            <a:schemeClr val="tx1"/>
                          </a:solidFill>
                          <a:latin typeface="+mn-lt"/>
                          <a:cs typeface="Amatic SC" panose="00000500000000000000" pitchFamily="2" charset="-79"/>
                        </a:rPr>
                        <a:t>Tapestry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Reading workshop </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Stay and play sessions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WellComm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smtClean="0">
                          <a:solidFill>
                            <a:schemeClr val="tx1"/>
                          </a:solidFill>
                          <a:latin typeface="+mn-lt"/>
                          <a:cs typeface="Amatic SC" panose="00000500000000000000" pitchFamily="2" charset="-79"/>
                        </a:rPr>
                        <a:t>Tapestry</a:t>
                      </a:r>
                    </a:p>
                    <a:p>
                      <a:pPr algn="ctr"/>
                      <a:r>
                        <a:rPr lang="en-US" sz="1050" dirty="0" smtClean="0">
                          <a:solidFill>
                            <a:schemeClr val="tx1"/>
                          </a:solidFill>
                          <a:latin typeface="+mn-lt"/>
                          <a:cs typeface="Amatic SC" panose="00000500000000000000" pitchFamily="2" charset="-79"/>
                        </a:rPr>
                        <a:t>Fathers Day celebration</a:t>
                      </a:r>
                      <a:r>
                        <a:rPr lang="en-US" sz="1050" baseline="0" dirty="0" smtClean="0">
                          <a:solidFill>
                            <a:schemeClr val="tx1"/>
                          </a:solidFill>
                          <a:latin typeface="+mn-lt"/>
                          <a:cs typeface="Amatic SC" panose="00000500000000000000" pitchFamily="2" charset="-79"/>
                        </a:rPr>
                        <a:t> in school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End of Year Report</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Picnic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WellComm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84788128"/>
                  </a:ext>
                </a:extLst>
              </a:tr>
            </a:tbl>
          </a:graphicData>
        </a:graphic>
      </p:graphicFrame>
    </p:spTree>
    <p:extLst>
      <p:ext uri="{BB962C8B-B14F-4D97-AF65-F5344CB8AC3E}">
        <p14:creationId xmlns:p14="http://schemas.microsoft.com/office/powerpoint/2010/main" val="44798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nursery </a:t>
            </a:r>
            <a:r>
              <a:rPr lang="en-US" sz="3600" dirty="0">
                <a:latin typeface="Amatic SC" panose="00000500000000000000" pitchFamily="2" charset="-79"/>
                <a:cs typeface="Amatic SC" panose="00000500000000000000" pitchFamily="2" charset="-79"/>
              </a:rPr>
              <a:t>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723926541"/>
              </p:ext>
            </p:extLst>
          </p:nvPr>
        </p:nvGraphicFramePr>
        <p:xfrm>
          <a:off x="197738" y="719663"/>
          <a:ext cx="11796523" cy="5876090"/>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709730">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u="sng" dirty="0" smtClean="0"/>
                        <a:t>Me and My Family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t>Day and Night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GB" sz="1200" b="1" u="sng" kern="1200" baseline="0" dirty="0" smtClean="0">
                          <a:solidFill>
                            <a:schemeClr val="dk1"/>
                          </a:solidFill>
                          <a:latin typeface="+mn-lt"/>
                          <a:ea typeface="+mn-ea"/>
                          <a:cs typeface="+mn-cs"/>
                        </a:rPr>
                        <a:t>Polar Regions</a:t>
                      </a:r>
                      <a:endParaRPr lang="en-GB" sz="1800" kern="1200" baseline="0" dirty="0" smtClean="0">
                        <a:solidFill>
                          <a:schemeClr val="dk1"/>
                        </a:solidFill>
                        <a:latin typeface="+mn-lt"/>
                        <a:ea typeface="+mn-ea"/>
                        <a:cs typeface="+mn-cs"/>
                      </a:endParaRPr>
                    </a:p>
                    <a:p>
                      <a:pPr algn="ctr"/>
                      <a:endParaRPr lang="en-US" sz="12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GB" sz="1200" b="1" u="sng" kern="1200" baseline="0" dirty="0" smtClean="0">
                          <a:solidFill>
                            <a:schemeClr val="dk1"/>
                          </a:solidFill>
                          <a:latin typeface="+mn-lt"/>
                          <a:ea typeface="+mn-ea"/>
                          <a:cs typeface="+mn-cs"/>
                        </a:rPr>
                        <a:t>New Life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Calibri"/>
                          <a:ea typeface="+mn-ea"/>
                          <a:cs typeface="Amatic SC" panose="00000500000000000000" pitchFamily="2" charset="-79"/>
                        </a:rPr>
                        <a:t>Under the Sea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Calibri"/>
                          <a:ea typeface="+mn-ea"/>
                          <a:cs typeface="Amatic SC" panose="00000500000000000000" pitchFamily="2" charset="-79"/>
                        </a:rPr>
                        <a:t>Farm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dirty="0"/>
                    </a:p>
                  </a:txBody>
                  <a:tcPr/>
                </a:tc>
                <a:extLst>
                  <a:ext uri="{0D108BD9-81ED-4DB2-BD59-A6C34878D82A}">
                    <a16:rowId xmlns:a16="http://schemas.microsoft.com/office/drawing/2014/main" val="2272033691"/>
                  </a:ext>
                </a:extLst>
              </a:tr>
              <a:tr h="422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n-lt"/>
                        </a:rPr>
                        <a:t>Talk to parents about what language they speak at home, try and learn a few key words and celebrate multilingualism in your setting. </a:t>
                      </a:r>
                      <a:endParaRPr lang="en-GB" sz="800" b="1"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pPr algn="l"/>
                      <a:r>
                        <a:rPr lang="en-US" sz="1200" b="0" i="0" dirty="0">
                          <a:latin typeface="+mn-lt"/>
                        </a:rPr>
                        <a:t>The development of children’s spoken language underpins all seven areas of learning and development. Children’s back-and-forth interactions from an early age form the foundations for language and cognitive development. The number and quality of the conversations they have with adults and peers throughout the day in a language-rich environment is crucial. By commenting on what children are interested in or doing, and echoing back what they say with new vocabulary added, practitioners will build children's language effectively. Reading frequently to children, and engaging them actively in stories, non-fiction, rhymes and poems, and then providing them with extensive opportunities to use and embed new words in a range of contexts, will give children the opportunity to thrive. Through conversation, story-telling and role play, where children share their ideas with support and modelling from their teacher, and sensitive questioning that invites them to elaborate, children become comfortable using a rich range of vocabulary and language structures.</a:t>
                      </a:r>
                      <a:endParaRPr lang="en-US" sz="1200" b="0"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989017">
                <a:tc>
                  <a:txBody>
                    <a:bodyPr/>
                    <a:lstStyle/>
                    <a:p>
                      <a:pPr algn="ctr"/>
                      <a:r>
                        <a:rPr lang="en-US" sz="1100" dirty="0"/>
                        <a:t>Whole EYFS Focus – C&amp;L is developed throughout the year through high quality interactions, daily group discussions, sharing circles, PSHE times,  stories, singing, speech and language interventions, </a:t>
                      </a:r>
                      <a:r>
                        <a:rPr lang="en-US" sz="1100" dirty="0" smtClean="0"/>
                        <a:t>EYFS </a:t>
                      </a:r>
                      <a:r>
                        <a:rPr lang="en-US" sz="1100" dirty="0"/>
                        <a:t>productions, assemblies  and weekly interventions. </a:t>
                      </a:r>
                    </a:p>
                    <a:p>
                      <a:pPr algn="ctr"/>
                      <a:endParaRPr lang="en-US" sz="1100" b="1" dirty="0">
                        <a:latin typeface="Amatic SC" panose="00000500000000000000" pitchFamily="2" charset="-79"/>
                        <a:cs typeface="Amatic SC" panose="00000500000000000000" pitchFamily="2" charset="-79"/>
                      </a:endParaRPr>
                    </a:p>
                    <a:p>
                      <a:pPr algn="ctr"/>
                      <a:r>
                        <a:rPr lang="en-US" sz="2800" b="1" dirty="0">
                          <a:latin typeface="Amatic SC" panose="00000500000000000000" pitchFamily="2" charset="-79"/>
                          <a:cs typeface="Amatic SC" panose="00000500000000000000" pitchFamily="2" charset="-79"/>
                        </a:rPr>
                        <a:t>Daily story time </a:t>
                      </a:r>
                      <a:endParaRPr lang="en-GB" sz="2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GB" sz="1100" dirty="0" smtClean="0"/>
                        <a:t>Listening games, listen to the sounds in and around the Nursery. </a:t>
                      </a:r>
                    </a:p>
                    <a:p>
                      <a:pPr algn="ctr"/>
                      <a:r>
                        <a:rPr lang="en-GB" sz="1100" dirty="0" smtClean="0"/>
                        <a:t>Exploring natural sounds, loud and quiet, instrument sounds and sounds we can make with our bodies. </a:t>
                      </a:r>
                    </a:p>
                    <a:p>
                      <a:pPr algn="ctr"/>
                      <a:r>
                        <a:rPr lang="en-GB" sz="1100" dirty="0" smtClean="0"/>
                        <a:t>Singing and making up our own songs, ring games and stories. </a:t>
                      </a:r>
                    </a:p>
                    <a:p>
                      <a:pPr algn="ctr"/>
                      <a:r>
                        <a:rPr lang="en-GB" sz="1100" dirty="0" smtClean="0"/>
                        <a:t>Responding to own name when called. </a:t>
                      </a:r>
                    </a:p>
                    <a:p>
                      <a:pPr algn="ctr"/>
                      <a:r>
                        <a:rPr lang="en-GB" sz="1100" dirty="0" smtClean="0"/>
                        <a:t>Following simple instructions. </a:t>
                      </a:r>
                    </a:p>
                    <a:p>
                      <a:pPr algn="ctr"/>
                      <a:r>
                        <a:rPr lang="en-GB" sz="1100" dirty="0" smtClean="0"/>
                        <a:t>Using simple sentences Communicating basic needs to adults and peers.</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100" b="0" dirty="0" smtClean="0">
                          <a:solidFill>
                            <a:schemeClr val="tx1"/>
                          </a:solidFill>
                          <a:latin typeface="+mn-lt"/>
                          <a:cs typeface="Amatic SC" panose="00000500000000000000" pitchFamily="2" charset="-79"/>
                        </a:rPr>
                        <a:t>Develop </a:t>
                      </a:r>
                      <a:r>
                        <a:rPr lang="en-US" sz="1100" b="0" dirty="0">
                          <a:solidFill>
                            <a:schemeClr val="tx1"/>
                          </a:solidFill>
                          <a:latin typeface="+mn-lt"/>
                          <a:cs typeface="Amatic SC" panose="00000500000000000000" pitchFamily="2" charset="-79"/>
                        </a:rPr>
                        <a:t>vocabulary  </a:t>
                      </a:r>
                    </a:p>
                    <a:p>
                      <a:pPr algn="ctr"/>
                      <a:r>
                        <a:rPr lang="en-GB" sz="1100" dirty="0" smtClean="0"/>
                        <a:t>Circle time activities and sharing news, encouraging speaking and listening skills. </a:t>
                      </a:r>
                    </a:p>
                    <a:p>
                      <a:pPr algn="ctr"/>
                      <a:r>
                        <a:rPr lang="en-GB" sz="1100" dirty="0" smtClean="0"/>
                        <a:t>Speaking in full sentences, developing our vocabulary. </a:t>
                      </a:r>
                      <a:endParaRPr lang="en-GB" sz="1100" b="0" dirty="0" smtClean="0">
                        <a:solidFill>
                          <a:schemeClr val="tx1"/>
                        </a:solidFill>
                        <a:latin typeface="+mn-lt"/>
                        <a:cs typeface="Amatic SC" panose="00000500000000000000" pitchFamily="2" charset="-79"/>
                      </a:endParaRPr>
                    </a:p>
                    <a:p>
                      <a:pPr algn="ctr"/>
                      <a:r>
                        <a:rPr lang="en-US" sz="1100" dirty="0" smtClean="0"/>
                        <a:t>Choose </a:t>
                      </a:r>
                      <a:r>
                        <a:rPr lang="en-US" sz="1100" dirty="0"/>
                        <a:t>books that will develop their vocabulary</a:t>
                      </a:r>
                      <a:r>
                        <a:rPr lang="en-US" sz="1100" dirty="0" smtClean="0"/>
                        <a:t>.</a:t>
                      </a:r>
                    </a:p>
                    <a:p>
                      <a:pPr algn="ctr"/>
                      <a:r>
                        <a:rPr lang="en-GB" sz="1100" dirty="0" smtClean="0"/>
                        <a:t>To sit and listen during activities </a:t>
                      </a:r>
                    </a:p>
                    <a:p>
                      <a:pPr algn="ctr"/>
                      <a:r>
                        <a:rPr lang="en-GB" sz="1100" dirty="0" smtClean="0"/>
                        <a:t>Holding simple conversations with adults and peers</a:t>
                      </a:r>
                      <a:r>
                        <a:rPr lang="en-US" sz="1100" dirty="0" smtClean="0"/>
                        <a:t>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GB" sz="1100" dirty="0" smtClean="0"/>
                        <a:t>Exploring rhyme and rhythm, listening and joining in with rhyming songs and stories. Alliteration games. Listening to stories and joining in with repeated refrains. Retelling our favourite stories. Positional language games. Circle time activities and sharing news, encouraging speaking and listening skills. Speaking in full sentences., developing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GB" sz="1100" dirty="0" smtClean="0"/>
                        <a:t>Recall of basic stories and events </a:t>
                      </a:r>
                    </a:p>
                    <a:p>
                      <a:pPr algn="ctr"/>
                      <a:r>
                        <a:rPr lang="en-GB" sz="1100" dirty="0" smtClean="0"/>
                        <a:t>Beginning to follow more complex instructions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Beginning to ask questions Listening with increased attention and some recall</a:t>
                      </a:r>
                      <a:endParaRPr lang="en-GB" sz="1100" b="0" dirty="0" smtClean="0">
                        <a:solidFill>
                          <a:schemeClr val="tx1"/>
                        </a:solidFill>
                        <a:latin typeface="+mn-lt"/>
                        <a:cs typeface="Amatic SC" panose="00000500000000000000" pitchFamily="2" charset="-79"/>
                      </a:endParaRPr>
                    </a:p>
                    <a:p>
                      <a:pPr algn="ct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GB" sz="1100" dirty="0" smtClean="0"/>
                        <a:t>Exploring voice sounds, rhyming and alliteration games. </a:t>
                      </a:r>
                    </a:p>
                    <a:p>
                      <a:pPr algn="ctr"/>
                      <a:r>
                        <a:rPr lang="en-GB" sz="1100" dirty="0" smtClean="0"/>
                        <a:t>Exploring words and the sounds in them.</a:t>
                      </a:r>
                    </a:p>
                    <a:p>
                      <a:pPr algn="ctr"/>
                      <a:r>
                        <a:rPr lang="en-GB" sz="1100" dirty="0" smtClean="0"/>
                        <a:t> Circle time activities and sharing news, encouraging speaking and listening skills. </a:t>
                      </a:r>
                    </a:p>
                    <a:p>
                      <a:pPr algn="ctr"/>
                      <a:r>
                        <a:rPr lang="en-GB" sz="1100" dirty="0" smtClean="0"/>
                        <a:t>Speaking in full sentences, developing vocabulary. Beginning to use ‘and’ and ‘because’ when sharing ideas and news. </a:t>
                      </a:r>
                    </a:p>
                    <a:p>
                      <a:pPr algn="ctr"/>
                      <a:r>
                        <a:rPr lang="en-GB" sz="1100" dirty="0" smtClean="0"/>
                        <a:t>Using talk in our pretend play.</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l"/>
                      <a:r>
                        <a:rPr lang="en-GB" sz="1100" dirty="0" smtClean="0"/>
                        <a:t>Maintaining attention and concentrating for during appropriate activities </a:t>
                      </a:r>
                    </a:p>
                    <a:p>
                      <a:pPr algn="l"/>
                      <a:r>
                        <a:rPr lang="en-GB" sz="1100" dirty="0" smtClean="0"/>
                        <a:t>Extending vocabulary Using a range of vocabulary during activities and experiences </a:t>
                      </a:r>
                    </a:p>
                    <a:p>
                      <a:pPr algn="l"/>
                      <a:r>
                        <a:rPr lang="en-GB" sz="1100" dirty="0" smtClean="0"/>
                        <a:t>Asking and responding to questions </a:t>
                      </a:r>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419303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nursery </a:t>
            </a:r>
            <a:r>
              <a:rPr lang="en-US" sz="3600" dirty="0">
                <a:latin typeface="Amatic SC" panose="00000500000000000000" pitchFamily="2" charset="-79"/>
                <a:cs typeface="Amatic SC" panose="00000500000000000000" pitchFamily="2" charset="-79"/>
              </a:rPr>
              <a:t>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415091311"/>
              </p:ext>
            </p:extLst>
          </p:nvPr>
        </p:nvGraphicFramePr>
        <p:xfrm>
          <a:off x="187378" y="467118"/>
          <a:ext cx="11922031" cy="5715000"/>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val="385991600"/>
                    </a:ext>
                  </a:extLst>
                </a:gridCol>
                <a:gridCol w="1490568">
                  <a:extLst>
                    <a:ext uri="{9D8B030D-6E8A-4147-A177-3AD203B41FA5}">
                      <a16:colId xmlns:a16="http://schemas.microsoft.com/office/drawing/2014/main" val="2865123548"/>
                    </a:ext>
                  </a:extLst>
                </a:gridCol>
                <a:gridCol w="201826">
                  <a:extLst>
                    <a:ext uri="{9D8B030D-6E8A-4147-A177-3AD203B41FA5}">
                      <a16:colId xmlns:a16="http://schemas.microsoft.com/office/drawing/2014/main" val="872926247"/>
                    </a:ext>
                  </a:extLst>
                </a:gridCol>
                <a:gridCol w="1506529">
                  <a:extLst>
                    <a:ext uri="{9D8B030D-6E8A-4147-A177-3AD203B41FA5}">
                      <a16:colId xmlns:a16="http://schemas.microsoft.com/office/drawing/2014/main" val="663868259"/>
                    </a:ext>
                  </a:extLst>
                </a:gridCol>
                <a:gridCol w="201826">
                  <a:extLst>
                    <a:ext uri="{9D8B030D-6E8A-4147-A177-3AD203B41FA5}">
                      <a16:colId xmlns:a16="http://schemas.microsoft.com/office/drawing/2014/main" val="1315738151"/>
                    </a:ext>
                  </a:extLst>
                </a:gridCol>
                <a:gridCol w="1522487">
                  <a:extLst>
                    <a:ext uri="{9D8B030D-6E8A-4147-A177-3AD203B41FA5}">
                      <a16:colId xmlns:a16="http://schemas.microsoft.com/office/drawing/2014/main" val="167047094"/>
                    </a:ext>
                  </a:extLst>
                </a:gridCol>
                <a:gridCol w="234878">
                  <a:extLst>
                    <a:ext uri="{9D8B030D-6E8A-4147-A177-3AD203B41FA5}">
                      <a16:colId xmlns:a16="http://schemas.microsoft.com/office/drawing/2014/main" val="2709165749"/>
                    </a:ext>
                  </a:extLst>
                </a:gridCol>
                <a:gridCol w="1636459">
                  <a:extLst>
                    <a:ext uri="{9D8B030D-6E8A-4147-A177-3AD203B41FA5}">
                      <a16:colId xmlns:a16="http://schemas.microsoft.com/office/drawing/2014/main" val="2243997706"/>
                    </a:ext>
                  </a:extLst>
                </a:gridCol>
                <a:gridCol w="143137">
                  <a:extLst>
                    <a:ext uri="{9D8B030D-6E8A-4147-A177-3AD203B41FA5}">
                      <a16:colId xmlns:a16="http://schemas.microsoft.com/office/drawing/2014/main" val="2335150482"/>
                    </a:ext>
                  </a:extLst>
                </a:gridCol>
                <a:gridCol w="1613093">
                  <a:extLst>
                    <a:ext uri="{9D8B030D-6E8A-4147-A177-3AD203B41FA5}">
                      <a16:colId xmlns:a16="http://schemas.microsoft.com/office/drawing/2014/main" val="2836676925"/>
                    </a:ext>
                  </a:extLst>
                </a:gridCol>
                <a:gridCol w="1689150">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u="sng" dirty="0" smtClean="0"/>
                        <a:t>Me and My Family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t>Day and Night </a:t>
                      </a:r>
                    </a:p>
                    <a:p>
                      <a:pPr algn="ctr"/>
                      <a:endParaRPr lang="en-GB" sz="1200"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mn-cs"/>
                        </a:rPr>
                        <a:t>Polar Regions</a:t>
                      </a:r>
                      <a:endParaRPr lang="en-GB" sz="1800" kern="1200" baseline="0" dirty="0" smtClean="0">
                        <a:solidFill>
                          <a:schemeClr val="dk1"/>
                        </a:solidFill>
                        <a:latin typeface="+mn-lt"/>
                        <a:ea typeface="+mn-ea"/>
                        <a:cs typeface="+mn-cs"/>
                      </a:endParaRPr>
                    </a:p>
                    <a:p>
                      <a:pPr algn="ctr"/>
                      <a:endParaRPr lang="en-US" sz="12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dirty="0"/>
                    </a:p>
                  </a:txBody>
                  <a:tcPr/>
                </a:tc>
                <a:tc gridSpan="2">
                  <a:txBody>
                    <a:bodyPr/>
                    <a:lstStyle/>
                    <a:p>
                      <a:pPr algn="ctr"/>
                      <a:r>
                        <a:rPr lang="en-GB" sz="1200" b="1" u="sng" kern="1200" baseline="0" dirty="0" smtClean="0">
                          <a:solidFill>
                            <a:schemeClr val="dk1"/>
                          </a:solidFill>
                          <a:latin typeface="+mn-lt"/>
                          <a:ea typeface="+mn-ea"/>
                          <a:cs typeface="+mn-cs"/>
                        </a:rPr>
                        <a:t>New life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panose="00000500000000000000" pitchFamily="2" charset="-79"/>
                        </a:rPr>
                        <a:t>Under the Sea</a:t>
                      </a:r>
                    </a:p>
                    <a:p>
                      <a:pPr algn="ctr"/>
                      <a:endParaRPr lang="en-US" sz="12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panose="00000500000000000000" pitchFamily="2" charset="-79"/>
                        </a:rPr>
                        <a:t>Farm</a:t>
                      </a:r>
                      <a:r>
                        <a:rPr lang="en-US" sz="1200" b="1" u="sng" baseline="0" dirty="0" smtClean="0">
                          <a:solidFill>
                            <a:schemeClr val="tx1"/>
                          </a:solidFill>
                          <a:latin typeface="+mn-lt"/>
                          <a:cs typeface="Amatic SC" panose="00000500000000000000" pitchFamily="2" charset="-79"/>
                        </a:rPr>
                        <a:t> animals </a:t>
                      </a:r>
                      <a:endParaRPr lang="en-US" sz="1200" b="1" u="sng"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matic SC" panose="00000500000000000000" pitchFamily="2" charset="-79"/>
                          <a:cs typeface="Amatic SC" panose="00000500000000000000" pitchFamily="2" charset="-79"/>
                        </a:rPr>
                        <a:t>  </a:t>
                      </a:r>
                      <a:endParaRPr lang="en-US" sz="12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89017">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US" sz="2000" b="1" dirty="0" smtClean="0">
                        <a:latin typeface="Amatic SC" panose="00000500000000000000" pitchFamily="2" charset="-79"/>
                        <a:cs typeface="Amatic SC" panose="00000500000000000000" pitchFamily="2" charset="-79"/>
                      </a:endParaRPr>
                    </a:p>
                    <a:p>
                      <a:pPr algn="ctr"/>
                      <a:endParaRPr lang="en-US" sz="2000" b="1" dirty="0" smtClean="0">
                        <a:latin typeface="Amatic SC" panose="00000500000000000000" pitchFamily="2" charset="-79"/>
                        <a:cs typeface="Amatic SC" panose="00000500000000000000" pitchFamily="2" charset="-79"/>
                      </a:endParaRPr>
                    </a:p>
                    <a:p>
                      <a:pPr algn="ctr"/>
                      <a:r>
                        <a:rPr lang="en-US" sz="2000" b="1" dirty="0" smtClean="0">
                          <a:latin typeface="Amatic SC" panose="00000500000000000000" pitchFamily="2" charset="-79"/>
                          <a:cs typeface="Amatic SC" panose="00000500000000000000" pitchFamily="2" charset="-79"/>
                        </a:rPr>
                        <a:t>Think</a:t>
                      </a:r>
                      <a:r>
                        <a:rPr lang="en-US" sz="2000" b="1" baseline="0" dirty="0" smtClean="0">
                          <a:latin typeface="Amatic SC" panose="00000500000000000000" pitchFamily="2" charset="-79"/>
                          <a:cs typeface="Amatic SC" panose="00000500000000000000" pitchFamily="2" charset="-79"/>
                        </a:rPr>
                        <a:t> equal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0">
                  <a:txBody>
                    <a:bodyPr/>
                    <a:lstStyle/>
                    <a:p>
                      <a:pPr algn="l"/>
                      <a:r>
                        <a:rPr lang="en-US" sz="1200" b="0" dirty="0"/>
                        <a:t>Children’s personal, social and emotional development (PSED) is crucial for children to lead healthy and happy lives, and is fundamental to their cognitive development. Underpinning their personal development are the important attachments that shape their social world. Strong, warm and supportive  relationships with adults enable children to learn how to understand their own feelings and those of others. Children should be supported to manage emotions, develop a positive sense of self, set themselves simple goals, have confidence in their own abilities, to persist and wait for what they want and direct attention as necessary. Through adult modelling and guidance, they will learn how to look after their bodies, including healthy eating, and manage personal needs independently. Through supported interaction with other children, they learn how to make good friendships, co-operate and resolve conflicts peaceably. These attributes will provide a secure platform from which children can achieve at school and in later life.</a:t>
                      </a:r>
                      <a:endParaRPr lang="en-GB" sz="1200" b="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rowSpan="2">
                  <a:txBody>
                    <a:bodyPr/>
                    <a:lstStyle/>
                    <a:p>
                      <a:pPr algn="ctr"/>
                      <a:r>
                        <a:rPr lang="en-US" sz="2000" b="1" dirty="0">
                          <a:latin typeface="Amatic SC" panose="00000500000000000000" pitchFamily="2" charset="-79"/>
                          <a:cs typeface="Amatic SC" panose="00000500000000000000" pitchFamily="2" charset="-79"/>
                        </a:rPr>
                        <a:t>Managing Self </a:t>
                      </a:r>
                    </a:p>
                    <a:p>
                      <a:pPr algn="ctr"/>
                      <a:endParaRPr lang="en-US" sz="2000" b="1" dirty="0">
                        <a:latin typeface="Amatic SC" panose="00000500000000000000" pitchFamily="2" charset="-79"/>
                        <a:cs typeface="Amatic SC" panose="00000500000000000000" pitchFamily="2" charset="-79"/>
                      </a:endParaRPr>
                    </a:p>
                    <a:p>
                      <a:pPr algn="ctr"/>
                      <a:r>
                        <a:rPr lang="en-US" sz="2400" b="1" dirty="0">
                          <a:latin typeface="Amatic SC" panose="00000500000000000000" pitchFamily="2" charset="-79"/>
                          <a:cs typeface="Amatic SC" panose="00000500000000000000" pitchFamily="2" charset="-79"/>
                        </a:rPr>
                        <a:t>Self -  Regulation</a:t>
                      </a:r>
                    </a:p>
                    <a:p>
                      <a:pPr algn="ctr"/>
                      <a:endParaRPr lang="en-US" sz="2400" b="1" dirty="0">
                        <a:solidFill>
                          <a:srgbClr val="CC66FF"/>
                        </a:solidFill>
                        <a:latin typeface="Amatic SC" panose="00000500000000000000" pitchFamily="2" charset="-79"/>
                        <a:cs typeface="Amatic SC" panose="00000500000000000000" pitchFamily="2" charset="-79"/>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matic SC" panose="00000500000000000000" pitchFamily="2" charset="-79"/>
                          <a:cs typeface="Amatic SC" panose="00000500000000000000" pitchFamily="2" charset="-79"/>
                        </a:rPr>
                        <a:t>Building Relationships</a:t>
                      </a:r>
                    </a:p>
                    <a:p>
                      <a:pPr algn="ctr"/>
                      <a:endParaRPr lang="en-US" sz="1800" b="1" dirty="0">
                        <a:solidFill>
                          <a:srgbClr val="CC66FF"/>
                        </a:solidFill>
                        <a:latin typeface="Amatic SC" panose="00000500000000000000" pitchFamily="2" charset="-79"/>
                        <a:cs typeface="Amatic SC" panose="00000500000000000000" pitchFamily="2" charset="-79"/>
                      </a:endParaRPr>
                    </a:p>
                    <a:p>
                      <a:pPr algn="ct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GB" sz="900" dirty="0" smtClean="0"/>
                        <a:t>Building relationships with peers and new staff members Building confidence to separate from familiar adults</a:t>
                      </a:r>
                    </a:p>
                    <a:p>
                      <a:pPr algn="ctr"/>
                      <a:r>
                        <a:rPr lang="en-GB" sz="900" b="0" dirty="0" smtClean="0">
                          <a:solidFill>
                            <a:schemeClr val="tx1"/>
                          </a:solidFill>
                          <a:latin typeface="+mn-lt"/>
                          <a:cs typeface="Amatic SC" panose="00000500000000000000" pitchFamily="2" charset="-79"/>
                        </a:rPr>
                        <a:t>Talk about their feelings using words</a:t>
                      </a:r>
                      <a:r>
                        <a:rPr lang="en-GB" sz="900" b="0" baseline="0" dirty="0" smtClean="0">
                          <a:solidFill>
                            <a:schemeClr val="tx1"/>
                          </a:solidFill>
                          <a:latin typeface="+mn-lt"/>
                          <a:cs typeface="Amatic SC" panose="00000500000000000000" pitchFamily="2" charset="-79"/>
                        </a:rPr>
                        <a:t> like ‘happy’, ‘sad’, ‘angry’ or ‘worried</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GB" sz="900" b="0" dirty="0" smtClean="0">
                          <a:solidFill>
                            <a:schemeClr val="tx1"/>
                          </a:solidFill>
                          <a:latin typeface="+mn-lt"/>
                          <a:cs typeface="Amatic SC" panose="00000500000000000000" pitchFamily="2" charset="-79"/>
                        </a:rPr>
                        <a:t>Show more confidence in new social situations </a:t>
                      </a:r>
                    </a:p>
                    <a:p>
                      <a:pPr algn="ctr"/>
                      <a:r>
                        <a:rPr lang="en-GB" sz="900" b="0" dirty="0" smtClean="0">
                          <a:solidFill>
                            <a:schemeClr val="tx1"/>
                          </a:solidFill>
                          <a:latin typeface="+mn-lt"/>
                          <a:cs typeface="Amatic SC" panose="00000500000000000000" pitchFamily="2" charset="-79"/>
                        </a:rPr>
                        <a:t>Begin to play with one or more children, extending and elaborating ideas</a:t>
                      </a:r>
                    </a:p>
                    <a:p>
                      <a:pPr algn="ctr"/>
                      <a:r>
                        <a:rPr lang="en-GB" sz="900" b="0" dirty="0" smtClean="0">
                          <a:solidFill>
                            <a:schemeClr val="tx1"/>
                          </a:solidFill>
                          <a:latin typeface="+mn-lt"/>
                          <a:cs typeface="Amatic SC" panose="00000500000000000000" pitchFamily="2" charset="-79"/>
                        </a:rPr>
                        <a:t>Increasingly follow rules, understanding why they are important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GB" sz="900" dirty="0" smtClean="0"/>
                        <a:t>Building and extending friendship groups</a:t>
                      </a:r>
                    </a:p>
                    <a:p>
                      <a:pPr algn="ctr"/>
                      <a:r>
                        <a:rPr lang="en-GB" sz="900" dirty="0" smtClean="0"/>
                        <a:t> Accepting needs of others, sharing, taking turns and tolerating delay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smtClean="0"/>
                        <a:t>Continuing to follow boundaries and new routines</a:t>
                      </a:r>
                      <a:endParaRPr lang="en-GB" sz="900" b="0" dirty="0" smtClean="0">
                        <a:solidFill>
                          <a:schemeClr val="tx1"/>
                        </a:solidFill>
                        <a:latin typeface="+mn-lt"/>
                        <a:cs typeface="Amatic SC" panose="00000500000000000000" pitchFamily="2" charset="-79"/>
                      </a:endParaRPr>
                    </a:p>
                    <a:p>
                      <a:pPr algn="ctr"/>
                      <a:r>
                        <a:rPr lang="en-GB" sz="900" b="0" dirty="0" smtClean="0">
                          <a:solidFill>
                            <a:schemeClr val="tx1"/>
                          </a:solidFill>
                          <a:latin typeface="+mn-lt"/>
                          <a:cs typeface="Amatic SC" panose="00000500000000000000" pitchFamily="2" charset="-79"/>
                        </a:rPr>
                        <a:t>Develop</a:t>
                      </a:r>
                      <a:r>
                        <a:rPr lang="en-GB" sz="900" b="0" baseline="0" dirty="0" smtClean="0">
                          <a:solidFill>
                            <a:schemeClr val="tx1"/>
                          </a:solidFill>
                          <a:latin typeface="+mn-lt"/>
                          <a:cs typeface="Amatic SC" panose="00000500000000000000" pitchFamily="2" charset="-79"/>
                        </a:rPr>
                        <a:t> appropriate ways of being assertive </a:t>
                      </a:r>
                    </a:p>
                    <a:p>
                      <a:pPr algn="ct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GB" sz="900" dirty="0" smtClean="0"/>
                        <a:t>Resolving conflicts </a:t>
                      </a:r>
                    </a:p>
                    <a:p>
                      <a:pPr algn="ctr"/>
                      <a:r>
                        <a:rPr lang="en-GB" sz="900" dirty="0" smtClean="0"/>
                        <a:t>Sharing ideas and opinions Working together</a:t>
                      </a:r>
                    </a:p>
                    <a:p>
                      <a:pPr algn="ctr"/>
                      <a:r>
                        <a:rPr lang="en-GB" sz="900" dirty="0" smtClean="0"/>
                        <a:t> Adapting to different situations and routines </a:t>
                      </a: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GB" sz="900" dirty="0" smtClean="0"/>
                        <a:t>Understanding how others might be feeling </a:t>
                      </a:r>
                    </a:p>
                    <a:p>
                      <a:pPr algn="ctr"/>
                      <a:r>
                        <a:rPr lang="en-GB" sz="900" dirty="0" smtClean="0"/>
                        <a:t>To understand</a:t>
                      </a:r>
                      <a:r>
                        <a:rPr lang="en-GB" sz="900" baseline="0" dirty="0" smtClean="0"/>
                        <a:t> their sense of responsibility and being part of the school community </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r h="989017">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900" b="0" dirty="0">
                          <a:solidFill>
                            <a:schemeClr val="tx1"/>
                          </a:solidFill>
                          <a:latin typeface="+mn-lt"/>
                          <a:cs typeface="RM Typerighter old" panose="00000400000000000000" pitchFamily="2" charset="-79"/>
                        </a:rPr>
                        <a:t>Show an understanding of their own feelings and those of others, and begin to regulate their behaviour accordingly. Set and work towards simple goals, being able to wait for what they want and control their immediate impulses when appropriate. Give focused attention to what the teacher says, responding appropriately even when engaged in activity, and show an ability to follow instructions involving several ideas or 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Controlling own feelings and behaviours</a:t>
                      </a:r>
                    </a:p>
                    <a:p>
                      <a:pPr marL="171450" indent="-171450" algn="ctr">
                        <a:buFont typeface="Wingdings" panose="05000000000000000000" pitchFamily="2" charset="2"/>
                        <a:buChar char="ü"/>
                      </a:pPr>
                      <a:r>
                        <a:rPr lang="en-US" sz="1000" b="1" i="0" kern="1200" dirty="0" smtClean="0">
                          <a:solidFill>
                            <a:schemeClr val="bg1">
                              <a:lumMod val="50000"/>
                            </a:schemeClr>
                          </a:solidFill>
                          <a:effectLst/>
                          <a:latin typeface="+mn-lt"/>
                          <a:ea typeface="+mn-ea"/>
                          <a:cs typeface="+mn-cs"/>
                        </a:rPr>
                        <a:t>Applying personalised strategies to return to a state of calm</a:t>
                      </a:r>
                    </a:p>
                    <a:p>
                      <a:pPr marL="171450" indent="-171450" algn="ctr">
                        <a:buFont typeface="Wingdings" panose="05000000000000000000" pitchFamily="2" charset="2"/>
                        <a:buChar char="ü"/>
                      </a:pPr>
                      <a:r>
                        <a:rPr lang="en-US" sz="1000" b="1" i="0" kern="1200" dirty="0" smtClean="0">
                          <a:solidFill>
                            <a:schemeClr val="bg1">
                              <a:lumMod val="50000"/>
                            </a:schemeClr>
                          </a:solidFill>
                          <a:effectLst/>
                          <a:latin typeface="+mn-lt"/>
                          <a:ea typeface="+mn-ea"/>
                          <a:cs typeface="+mn-cs"/>
                        </a:rPr>
                        <a:t>Being </a:t>
                      </a:r>
                      <a:r>
                        <a:rPr lang="en-US" sz="1000" b="1" i="0" kern="1200" dirty="0">
                          <a:solidFill>
                            <a:schemeClr val="bg1">
                              <a:lumMod val="50000"/>
                            </a:schemeClr>
                          </a:solidFill>
                          <a:effectLst/>
                          <a:latin typeface="+mn-lt"/>
                          <a:ea typeface="+mn-ea"/>
                          <a:cs typeface="+mn-cs"/>
                        </a:rPr>
                        <a:t>able to curb impulsive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concentrate on a task</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ignore distractions</a:t>
                      </a:r>
                    </a:p>
                    <a:p>
                      <a:pPr marL="171450" indent="-171450" algn="ctr">
                        <a:buFont typeface="Wingdings" panose="05000000000000000000" pitchFamily="2" charset="2"/>
                        <a:buChar char="ü"/>
                      </a:pPr>
                      <a:r>
                        <a:rPr lang="en-US" sz="1000" b="1" i="0" kern="1200" dirty="0" smtClean="0">
                          <a:solidFill>
                            <a:schemeClr val="bg1">
                              <a:lumMod val="50000"/>
                            </a:schemeClr>
                          </a:solidFill>
                          <a:effectLst/>
                          <a:latin typeface="+mn-lt"/>
                          <a:ea typeface="+mn-ea"/>
                          <a:cs typeface="+mn-cs"/>
                        </a:rPr>
                        <a:t>Thinking </a:t>
                      </a:r>
                      <a:r>
                        <a:rPr lang="en-US" sz="1000" b="1" i="0" kern="1200" dirty="0">
                          <a:solidFill>
                            <a:schemeClr val="bg1">
                              <a:lumMod val="50000"/>
                            </a:schemeClr>
                          </a:solidFill>
                          <a:effectLst/>
                          <a:latin typeface="+mn-lt"/>
                          <a:ea typeface="+mn-ea"/>
                          <a:cs typeface="+mn-cs"/>
                        </a:rPr>
                        <a:t>before acting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Delaying gratification</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Persisting 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r>
                        <a:rPr lang="en-US" sz="1100" b="0" i="1" kern="1200" dirty="0">
                          <a:solidFill>
                            <a:schemeClr val="tx1"/>
                          </a:solidFill>
                          <a:effectLst/>
                          <a:latin typeface="+mn-lt"/>
                          <a:ea typeface="+mn-ea"/>
                          <a:cs typeface="+mn-cs"/>
                        </a:rPr>
                        <a:t>“Self-regulatory skills can be defined as the ability of children to manage their own behaviour and aspects of their learning. In the early years, efforts to develop self-regulation often seek to improve levels of self-control and reduce impulsivity. Activities typically include supporting children in articulating their plans and learning strategies and reviewing what they have done.” Education Endowment Foundation.</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spTree>
    <p:extLst>
      <p:ext uri="{BB962C8B-B14F-4D97-AF65-F5344CB8AC3E}">
        <p14:creationId xmlns:p14="http://schemas.microsoft.com/office/powerpoint/2010/main" val="1440818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nursery </a:t>
            </a:r>
            <a:r>
              <a:rPr lang="en-US" sz="3600" dirty="0">
                <a:latin typeface="Amatic SC" panose="00000500000000000000" pitchFamily="2" charset="-79"/>
                <a:cs typeface="Amatic SC" panose="00000500000000000000" pitchFamily="2" charset="-79"/>
              </a:rPr>
              <a:t>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192423195"/>
              </p:ext>
            </p:extLst>
          </p:nvPr>
        </p:nvGraphicFramePr>
        <p:xfrm>
          <a:off x="472644" y="500600"/>
          <a:ext cx="11459371" cy="5724387"/>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u="sng" dirty="0" smtClean="0"/>
                        <a:t>Me and My Family</a:t>
                      </a:r>
                      <a:r>
                        <a:rPr lang="en-GB" sz="1200" b="1" u="sng" baseline="0" dirty="0" smtClean="0"/>
                        <a:t> </a:t>
                      </a:r>
                      <a:endParaRPr lang="en-GB" sz="1200"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t>Day</a:t>
                      </a:r>
                      <a:r>
                        <a:rPr lang="en-GB" sz="1200" b="1" u="sng" baseline="0" dirty="0" smtClean="0"/>
                        <a:t> and Night </a:t>
                      </a:r>
                      <a:endParaRPr lang="en-GB" sz="1200"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200" b="1" u="sng" kern="1200" baseline="0" dirty="0" smtClean="0">
                          <a:solidFill>
                            <a:schemeClr val="dk1"/>
                          </a:solidFill>
                          <a:latin typeface="+mn-lt"/>
                          <a:ea typeface="+mn-ea"/>
                          <a:cs typeface="+mn-cs"/>
                        </a:rPr>
                        <a:t>Polar Regions</a:t>
                      </a:r>
                      <a:endParaRPr lang="en-GB" sz="1800"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mn-cs"/>
                        </a:rPr>
                        <a:t>New Life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mn-cs"/>
                        </a:rPr>
                        <a:t>Under the sea</a:t>
                      </a:r>
                      <a:r>
                        <a:rPr lang="en-GB" sz="2400" kern="1200" baseline="0" dirty="0" smtClean="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panose="00000500000000000000" pitchFamily="2" charset="-79"/>
                        </a:rPr>
                        <a:t>Farm</a:t>
                      </a:r>
                      <a:r>
                        <a:rPr lang="en-US" sz="1200" b="1" u="sng" baseline="0" dirty="0" smtClean="0">
                          <a:solidFill>
                            <a:schemeClr val="tx1"/>
                          </a:solidFill>
                          <a:latin typeface="+mn-lt"/>
                          <a:cs typeface="Amatic SC" panose="00000500000000000000" pitchFamily="2" charset="-79"/>
                        </a:rPr>
                        <a:t> animals </a:t>
                      </a: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4">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Fine motor </a:t>
                      </a:r>
                    </a:p>
                    <a:p>
                      <a:pPr algn="ctr"/>
                      <a:r>
                        <a:rPr lang="en-US" sz="700" dirty="0"/>
                        <a:t>Continuously check the process of children’s handwriting (pencil grip and letter formation, including directionality). Provide extra help and guidance when needed.</a:t>
                      </a:r>
                    </a:p>
                    <a:p>
                      <a:pPr algn="ctr"/>
                      <a:endParaRPr lang="en-US" sz="800" dirty="0" smtClean="0"/>
                    </a:p>
                    <a:p>
                      <a:pPr algn="ctr"/>
                      <a:endParaRPr lang="en-US" sz="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smtClean="0">
                          <a:latin typeface="Amatic SC" panose="00000500000000000000" pitchFamily="2" charset="-79"/>
                          <a:cs typeface="Amatic SC" panose="00000500000000000000" pitchFamily="2" charset="-79"/>
                        </a:rPr>
                        <a:t>Gross </a:t>
                      </a:r>
                      <a:r>
                        <a:rPr lang="en-US" sz="3200" b="0" dirty="0">
                          <a:latin typeface="Amatic SC" panose="00000500000000000000" pitchFamily="2" charset="-79"/>
                          <a:cs typeface="Amatic SC" panose="00000500000000000000" pitchFamily="2" charset="-79"/>
                        </a:rPr>
                        <a:t>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1050" b="0" dirty="0"/>
                        <a:t>Physical activity is vital in children’s all-round development, enabling them to pursue happy, healthy and active lives. Gross and fine motor experiences develop incrementally throughout early </a:t>
                      </a:r>
                      <a:r>
                        <a:rPr lang="en-US" sz="1050" b="0" dirty="0" smtClean="0"/>
                        <a:t>childhood. </a:t>
                      </a:r>
                      <a:r>
                        <a:rPr lang="en-US" sz="1050" b="0" dirty="0"/>
                        <a:t>By creating games and providing opportunities for play both indoors and outdoors, adults can support children to develop their core strength, stability, balance, spatial awareness, co-ordination and agility. Gross motor skills provide the foundation for developing healthy bodies and social and emotional well-being. Fine motor control and precision helps with hand-eye co-ordination, which is later linked to early literacy. Repeated and varied opportunities to explore and play with small world activities, puzzles, arts and crafts and the practice of using small tools, with feedback and support from adults, allow children to develop proficiency, control and confidence.</a:t>
                      </a:r>
                      <a:endParaRPr lang="en-US" sz="105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Threading, </a:t>
                      </a:r>
                      <a:r>
                        <a:rPr lang="en-US" sz="800" dirty="0" smtClean="0">
                          <a:solidFill>
                            <a:schemeClr val="tx1"/>
                          </a:solidFill>
                          <a:latin typeface="+mn-lt"/>
                          <a:cs typeface="Amatic SC" panose="00000500000000000000" pitchFamily="2" charset="-79"/>
                        </a:rPr>
                        <a:t>playdough, using tweezers and other one handed tools.</a:t>
                      </a:r>
                    </a:p>
                    <a:p>
                      <a:pPr algn="ctr"/>
                      <a:r>
                        <a:rPr lang="en-US" sz="800" dirty="0" smtClean="0">
                          <a:solidFill>
                            <a:schemeClr val="tx1"/>
                          </a:solidFill>
                          <a:latin typeface="+mn-lt"/>
                          <a:cs typeface="Amatic SC" panose="00000500000000000000" pitchFamily="2" charset="-79"/>
                        </a:rPr>
                        <a:t>Daily dough disco – YouTube ‘Dough Disco’</a:t>
                      </a: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Threading, </a:t>
                      </a:r>
                      <a:r>
                        <a:rPr lang="en-US" sz="800" dirty="0" smtClean="0">
                          <a:solidFill>
                            <a:schemeClr val="tx1"/>
                          </a:solidFill>
                          <a:latin typeface="+mn-lt"/>
                          <a:cs typeface="Amatic SC" panose="00000500000000000000" pitchFamily="2" charset="-79"/>
                        </a:rPr>
                        <a:t>using</a:t>
                      </a:r>
                      <a:r>
                        <a:rPr lang="en-US" sz="800" baseline="0" dirty="0" smtClean="0">
                          <a:solidFill>
                            <a:schemeClr val="tx1"/>
                          </a:solidFill>
                          <a:latin typeface="+mn-lt"/>
                          <a:cs typeface="Amatic SC" panose="00000500000000000000" pitchFamily="2" charset="-79"/>
                        </a:rPr>
                        <a:t> one handed tools</a:t>
                      </a:r>
                      <a:r>
                        <a:rPr lang="en-US" sz="800" dirty="0" smtClean="0">
                          <a:solidFill>
                            <a:schemeClr val="tx1"/>
                          </a:solidFill>
                          <a:latin typeface="+mn-lt"/>
                          <a:cs typeface="Amatic SC" panose="00000500000000000000" pitchFamily="2" charset="-79"/>
                        </a:rPr>
                        <a:t>, </a:t>
                      </a:r>
                      <a:r>
                        <a:rPr lang="en-US" sz="800" dirty="0">
                          <a:solidFill>
                            <a:schemeClr val="tx1"/>
                          </a:solidFill>
                          <a:latin typeface="+mn-lt"/>
                          <a:cs typeface="Amatic SC" panose="00000500000000000000" pitchFamily="2" charset="-79"/>
                        </a:rPr>
                        <a:t>weaving, playdough, </a:t>
                      </a:r>
                      <a:r>
                        <a:rPr lang="en-US" sz="800" dirty="0" smtClean="0">
                          <a:solidFill>
                            <a:schemeClr val="tx1"/>
                          </a:solidFill>
                          <a:latin typeface="+mn-lt"/>
                          <a:cs typeface="Amatic SC" panose="00000500000000000000" pitchFamily="2" charset="-79"/>
                        </a:rPr>
                        <a:t>fine motor activities</a:t>
                      </a:r>
                      <a:r>
                        <a:rPr lang="en-US" sz="800" dirty="0">
                          <a:solidFill>
                            <a:schemeClr val="tx1"/>
                          </a:solidFill>
                          <a:latin typeface="+mn-lt"/>
                          <a:cs typeface="Amatic SC" panose="00000500000000000000" pitchFamily="2" charset="-79"/>
                        </a:rPr>
                        <a:t>. </a:t>
                      </a:r>
                      <a:endParaRPr lang="en-US" sz="8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Daily dough disco – YouTube ‘Dough Disco’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Make snips in</a:t>
                      </a:r>
                      <a:r>
                        <a:rPr lang="en-US" sz="800" baseline="0" dirty="0" smtClean="0">
                          <a:solidFill>
                            <a:schemeClr val="tx1"/>
                          </a:solidFill>
                          <a:latin typeface="+mn-lt"/>
                          <a:cs typeface="Amatic SC" panose="00000500000000000000" pitchFamily="2" charset="-79"/>
                        </a:rPr>
                        <a:t> paper with scissors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tx1"/>
                          </a:solidFill>
                          <a:latin typeface="+mn-lt"/>
                          <a:cs typeface="Amatic SC" panose="00000500000000000000" pitchFamily="2" charset="-79"/>
                        </a:rPr>
                        <a:t>Adult to start off zip on coat, children to pull it 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tx1"/>
                          </a:solidFill>
                          <a:latin typeface="+mn-lt"/>
                          <a:cs typeface="Amatic SC" panose="00000500000000000000" pitchFamily="2" charset="-79"/>
                        </a:rPr>
                        <a:t>Button/poppers on coats – model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t>To be able to take coat and shoes on/off with some support.</a:t>
                      </a:r>
                      <a:endParaRPr lang="en-US" sz="800" dirty="0" smtClean="0">
                        <a:solidFill>
                          <a:schemeClr val="tx1"/>
                        </a:solidFill>
                        <a:latin typeface="+mn-lt"/>
                        <a:cs typeface="Amatic SC" panose="00000500000000000000" pitchFamily="2" charset="-79"/>
                      </a:endParaRPr>
                    </a:p>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a:t>
                      </a:r>
                      <a:r>
                        <a:rPr lang="en-US" sz="800" dirty="0" smtClean="0">
                          <a:solidFill>
                            <a:schemeClr val="tx1"/>
                          </a:solidFill>
                          <a:latin typeface="+mn-lt"/>
                          <a:cs typeface="Amatic SC" panose="00000500000000000000" pitchFamily="2" charset="-79"/>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Daily dough disco</a:t>
                      </a:r>
                      <a:endParaRPr lang="en-US" sz="800" dirty="0">
                        <a:solidFill>
                          <a:schemeClr val="tx1"/>
                        </a:solidFill>
                        <a:latin typeface="+mn-lt"/>
                        <a:cs typeface="Amatic SC" panose="00000500000000000000" pitchFamily="2" charset="-79"/>
                      </a:endParaRPr>
                    </a:p>
                    <a:p>
                      <a:pPr algn="ctr"/>
                      <a:r>
                        <a:rPr lang="en-GB" sz="800" dirty="0" smtClean="0"/>
                        <a:t>making marks in damp sand, glitter, foam, using jumbo chalks in the outdoor area.</a:t>
                      </a:r>
                    </a:p>
                    <a:p>
                      <a:pPr algn="ctr"/>
                      <a:r>
                        <a:rPr lang="en-GB" sz="800" dirty="0" smtClean="0"/>
                        <a:t> To begin to show a preference for a dominant hand. </a:t>
                      </a:r>
                    </a:p>
                    <a:p>
                      <a:pPr algn="ctr"/>
                      <a:r>
                        <a:rPr lang="en-GB" sz="800" dirty="0" smtClean="0"/>
                        <a:t>Using scissors to cut effectively. To attend toileting needs independently. To be able to take coat / shoes on / off independently.</a:t>
                      </a:r>
                      <a:endParaRPr lang="en-US" sz="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a:t>
                      </a:r>
                      <a:r>
                        <a:rPr lang="en-US" sz="800" dirty="0" smtClean="0">
                          <a:solidFill>
                            <a:schemeClr val="tx1"/>
                          </a:solidFill>
                          <a:latin typeface="+mn-lt"/>
                          <a:cs typeface="Amatic SC" panose="00000500000000000000" pitchFamily="2" charset="-79"/>
                        </a:rPr>
                        <a:t>fine motor activities</a:t>
                      </a:r>
                      <a:r>
                        <a:rPr lang="en-US" sz="800" dirty="0">
                          <a:solidFill>
                            <a:schemeClr val="tx1"/>
                          </a:solidFill>
                          <a:latin typeface="+mn-lt"/>
                          <a:cs typeface="Amatic SC" panose="00000500000000000000" pitchFamily="2" charset="-79"/>
                        </a:rPr>
                        <a:t>. </a:t>
                      </a:r>
                    </a:p>
                    <a:p>
                      <a:pPr algn="ctr"/>
                      <a:r>
                        <a:rPr lang="en-US" sz="800" dirty="0">
                          <a:solidFill>
                            <a:schemeClr val="tx1"/>
                          </a:solidFill>
                        </a:rPr>
                        <a:t>Hold pencil effectively with comfortable </a:t>
                      </a:r>
                      <a:r>
                        <a:rPr lang="en-US" sz="800" dirty="0" smtClean="0">
                          <a:solidFill>
                            <a:schemeClr val="tx1"/>
                          </a:solidFill>
                        </a:rPr>
                        <a:t>grip.</a:t>
                      </a:r>
                      <a:r>
                        <a:rPr lang="en-US" sz="800" baseline="0" dirty="0" smtClean="0">
                          <a:solidFill>
                            <a:schemeClr val="tx1"/>
                          </a:solidFill>
                        </a:rPr>
                        <a:t> </a:t>
                      </a: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a:t>
                      </a:r>
                      <a:r>
                        <a:rPr lang="en-US" sz="800" dirty="0" smtClean="0">
                          <a:solidFill>
                            <a:schemeClr val="tx1"/>
                          </a:solidFill>
                          <a:latin typeface="+mn-lt"/>
                          <a:cs typeface="Amatic SC" panose="00000500000000000000" pitchFamily="2" charset="-79"/>
                        </a:rPr>
                        <a:t>fine motor activities</a:t>
                      </a:r>
                      <a:r>
                        <a:rPr lang="en-US" sz="800" dirty="0">
                          <a:solidFill>
                            <a:schemeClr val="tx1"/>
                          </a:solidFill>
                          <a:latin typeface="+mn-lt"/>
                          <a:cs typeface="Amatic SC" panose="00000500000000000000" pitchFamily="2" charset="-79"/>
                        </a:rPr>
                        <a:t>. </a:t>
                      </a:r>
                    </a:p>
                    <a:p>
                      <a:pPr algn="ctr"/>
                      <a:r>
                        <a:rPr lang="en-US" sz="800" dirty="0">
                          <a:solidFill>
                            <a:schemeClr val="tx1"/>
                          </a:solidFill>
                        </a:rPr>
                        <a:t>Develop pencil grip and letter formation continually </a:t>
                      </a:r>
                    </a:p>
                    <a:p>
                      <a:pPr algn="ctr" fontAlgn="base"/>
                      <a:r>
                        <a:rPr lang="en-GB" sz="800" dirty="0" smtClean="0"/>
                        <a:t>Drawing shapes of different sizes. Copy letters of their name / write name independently.</a:t>
                      </a:r>
                      <a:endParaRPr lang="en-US" sz="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a:t>
                      </a:r>
                      <a:r>
                        <a:rPr lang="en-US" sz="800" dirty="0" smtClean="0">
                          <a:solidFill>
                            <a:schemeClr val="tx1"/>
                          </a:solidFill>
                          <a:latin typeface="+mn-lt"/>
                          <a:cs typeface="Amatic SC" panose="00000500000000000000" pitchFamily="2" charset="-79"/>
                        </a:rPr>
                        <a:t>fine motor activities</a:t>
                      </a:r>
                      <a:r>
                        <a:rPr lang="en-US" sz="800" dirty="0">
                          <a:solidFill>
                            <a:schemeClr val="tx1"/>
                          </a:solidFill>
                          <a:latin typeface="+mn-lt"/>
                          <a:cs typeface="Amatic SC" panose="00000500000000000000" pitchFamily="2" charset="-79"/>
                        </a:rPr>
                        <a:t>. </a:t>
                      </a:r>
                    </a:p>
                    <a:p>
                      <a:pPr algn="ctr"/>
                      <a:r>
                        <a:rPr lang="en-GB" sz="800" dirty="0" smtClean="0"/>
                        <a:t>To be able to unfasten and fasten coat independently.</a:t>
                      </a:r>
                    </a:p>
                    <a:p>
                      <a:pPr algn="ctr"/>
                      <a:r>
                        <a:rPr lang="en-US" sz="800" b="0" i="0" kern="1200" dirty="0" smtClean="0">
                          <a:solidFill>
                            <a:schemeClr val="dk1"/>
                          </a:solidFill>
                          <a:effectLst/>
                          <a:latin typeface="+mn-lt"/>
                          <a:ea typeface="+mn-ea"/>
                          <a:cs typeface="+mn-cs"/>
                        </a:rPr>
                        <a:t>Start </a:t>
                      </a:r>
                      <a:r>
                        <a:rPr lang="en-US" sz="800" b="0" i="0" kern="1200" dirty="0">
                          <a:solidFill>
                            <a:schemeClr val="dk1"/>
                          </a:solidFill>
                          <a:effectLst/>
                          <a:latin typeface="+mn-lt"/>
                          <a:ea typeface="+mn-ea"/>
                          <a:cs typeface="+mn-cs"/>
                        </a:rPr>
                        <a:t>to draw pictures that are recognisable </a:t>
                      </a:r>
                    </a:p>
                    <a:p>
                      <a:pPr algn="ctr" fontAlgn="base"/>
                      <a:r>
                        <a:rPr lang="en-US" sz="800" b="0" i="0" kern="1200" dirty="0">
                          <a:solidFill>
                            <a:schemeClr val="dk1"/>
                          </a:solidFill>
                          <a:effectLst/>
                          <a:latin typeface="+mn-lt"/>
                          <a:ea typeface="+mn-ea"/>
                          <a:cs typeface="+mn-cs"/>
                        </a:rPr>
                        <a:t>Build things with smaller linking blocks, such as Duplo or Lego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457200"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Fundamental Movement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spcAft>
                          <a:spcPts val="0"/>
                        </a:spcAft>
                      </a:pPr>
                      <a:r>
                        <a:rPr lang="en-GB" sz="8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457200"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A,B,C’S (Agility Balance and Co-Ordination) - SAQ</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8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ctr">
                        <a:spcAft>
                          <a:spcPts val="0"/>
                        </a:spcAft>
                      </a:pPr>
                      <a:r>
                        <a:rPr lang="en-GB" sz="800" dirty="0">
                          <a:effectLst/>
                          <a:latin typeface="Calibri" panose="020F0502020204030204" pitchFamily="34" charset="0"/>
                          <a:ea typeface="Times New Roman" panose="02020603050405020304" pitchFamily="18" charset="0"/>
                        </a:rPr>
                        <a:t>Understanding Space</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457200"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A,B,C’S (Agility Balance and Co-Ordination) - SAQ</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Throwing, catching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8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ctr">
                        <a:spcAft>
                          <a:spcPts val="0"/>
                        </a:spcAft>
                      </a:pPr>
                      <a:r>
                        <a:rPr lang="en-GB" sz="800" dirty="0">
                          <a:effectLst/>
                          <a:latin typeface="Calibri" panose="020F0502020204030204" pitchFamily="34" charset="0"/>
                          <a:ea typeface="Times New Roman" panose="02020603050405020304" pitchFamily="18" charset="0"/>
                          <a:cs typeface="Calibri" panose="020F0502020204030204" pitchFamily="34" charset="0"/>
                        </a:rPr>
                        <a:t>Rolling, receiving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457200"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A,B,C’S (Agility Balance and Co-Ordination) - SAQ</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800" dirty="0">
                          <a:effectLst/>
                          <a:latin typeface="Calibri" panose="020F0502020204030204" pitchFamily="34" charset="0"/>
                          <a:ea typeface="Times New Roman" panose="02020603050405020304" pitchFamily="18" charset="0"/>
                        </a:rPr>
                        <a:t>Kicking, receiving</a:t>
                      </a:r>
                      <a:endParaRPr lang="en-GB" sz="1200" dirty="0">
                        <a:effectLst/>
                        <a:latin typeface="Times New Roman" panose="02020603050405020304" pitchFamily="18" charset="0"/>
                        <a:ea typeface="Times New Roman" panose="02020603050405020304" pitchFamily="18" charset="0"/>
                      </a:endParaRPr>
                    </a:p>
                    <a:p>
                      <a:pPr algn="ctr">
                        <a:spcAft>
                          <a:spcPts val="0"/>
                        </a:spcAft>
                      </a:pPr>
                      <a:r>
                        <a:rPr lang="en-GB" sz="8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ctr">
                        <a:spcAft>
                          <a:spcPts val="0"/>
                        </a:spcAft>
                      </a:pPr>
                      <a:r>
                        <a:rPr lang="en-GB" sz="800" dirty="0">
                          <a:effectLst/>
                          <a:latin typeface="Calibri" panose="020F0502020204030204" pitchFamily="34" charset="0"/>
                          <a:ea typeface="Times New Roman" panose="02020603050405020304" pitchFamily="18" charset="0"/>
                        </a:rPr>
                        <a:t>Striking, receiving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457200"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A,B,C’S (Agility Balance and Co-Ordination) - SAQ</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Throwing, catching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Bouncing and receiving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457200"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A,B,C’S (Agility Balance and Co-Ordination) - SAQ</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800" dirty="0">
                          <a:effectLst/>
                          <a:latin typeface="Calibri" panose="020F0502020204030204" pitchFamily="34" charset="0"/>
                          <a:ea typeface="Times New Roman" panose="02020603050405020304" pitchFamily="18" charset="0"/>
                        </a:rPr>
                        <a:t>Striking, receiving, catching</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457200"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A,B,C’S (Agility Balance and Co-Ordination) - SAQ</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800" dirty="0">
                          <a:effectLst/>
                          <a:latin typeface="Calibri" panose="020F0502020204030204" pitchFamily="34" charset="0"/>
                          <a:ea typeface="Times New Roman" panose="02020603050405020304" pitchFamily="18" charset="0"/>
                        </a:rPr>
                        <a:t>Running, landing, jumping</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From Development Matters 20’:</a:t>
                      </a:r>
                    </a:p>
                    <a:p>
                      <a:pPr algn="ctr"/>
                      <a:r>
                        <a:rPr lang="en-US" sz="800" dirty="0"/>
                        <a:t>Revise and refine the fundamental movement skills they have already acquired: - rolling - crawling - walking - jumping - running - hopping - skipping – climbing</a:t>
                      </a:r>
                    </a:p>
                    <a:p>
                      <a:pPr algn="ctr"/>
                      <a:r>
                        <a:rPr lang="en-US" sz="800" dirty="0"/>
                        <a:t>Progress towards a more fluent style of moving, with developing control and grace.</a:t>
                      </a:r>
                    </a:p>
                    <a:p>
                      <a:pPr algn="ctr"/>
                      <a:r>
                        <a:rPr lang="en-US" sz="800" dirty="0"/>
                        <a:t>Develop the overall body strength, co-ordination, balance and agility needed to engage successfully with future physical education sessions and other physical disciplines including dance, gymnastics, sport and swimming.</a:t>
                      </a:r>
                    </a:p>
                    <a:p>
                      <a:pPr algn="ctr"/>
                      <a:r>
                        <a:rPr lang="en-US" sz="800" dirty="0"/>
                        <a:t>Develop their small motor skills so that they can use a range of tools competently, safely and confidently. Suggested tools: pencils for drawing and writing, paintbrushes, scissors, knives, forks and spoons. </a:t>
                      </a:r>
                    </a:p>
                    <a:p>
                      <a:pPr algn="ctr"/>
                      <a:r>
                        <a:rPr lang="en-US" sz="800" dirty="0"/>
                        <a:t>Use their core muscle strength to achieve a good posture when sitting at a table or sitting on the floor.</a:t>
                      </a:r>
                    </a:p>
                    <a:p>
                      <a:pPr algn="ctr"/>
                      <a:r>
                        <a:rPr lang="en-US" sz="800" dirty="0"/>
                        <a:t>Confidently and safely use a range of large and small apparatus indoors and outside, alone and in a group. Develop overall body-strength, balance, co-ordination and agility.</a:t>
                      </a:r>
                    </a:p>
                    <a:p>
                      <a:pPr algn="ctr"/>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spTree>
    <p:extLst>
      <p:ext uri="{BB962C8B-B14F-4D97-AF65-F5344CB8AC3E}">
        <p14:creationId xmlns:p14="http://schemas.microsoft.com/office/powerpoint/2010/main" val="540966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nursery </a:t>
            </a:r>
            <a:r>
              <a:rPr lang="en-US" sz="3600" dirty="0">
                <a:latin typeface="Amatic SC" panose="00000500000000000000" pitchFamily="2" charset="-79"/>
                <a:cs typeface="Amatic SC" panose="00000500000000000000" pitchFamily="2" charset="-79"/>
              </a:rPr>
              <a:t>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066724470"/>
              </p:ext>
            </p:extLst>
          </p:nvPr>
        </p:nvGraphicFramePr>
        <p:xfrm>
          <a:off x="366318" y="600880"/>
          <a:ext cx="11459364" cy="614142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1125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709760">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u="sng" dirty="0" smtClean="0"/>
                        <a:t>Me and My Family</a:t>
                      </a:r>
                      <a:r>
                        <a:rPr lang="en-GB" sz="1200" b="1" u="sng" baseline="0" dirty="0" smtClean="0"/>
                        <a:t> </a:t>
                      </a:r>
                      <a:endParaRPr lang="en-GB" sz="1200"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t>Day</a:t>
                      </a:r>
                      <a:r>
                        <a:rPr lang="en-GB" sz="1200" b="1" u="sng" baseline="0" dirty="0" smtClean="0"/>
                        <a:t> and Night </a:t>
                      </a:r>
                      <a:endParaRPr lang="en-GB" sz="1200"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200" b="1" u="sng" kern="1200" baseline="0" dirty="0" smtClean="0">
                          <a:solidFill>
                            <a:schemeClr val="dk1"/>
                          </a:solidFill>
                          <a:latin typeface="+mn-lt"/>
                          <a:ea typeface="+mn-ea"/>
                          <a:cs typeface="+mn-cs"/>
                        </a:rPr>
                        <a:t>Polar Regions</a:t>
                      </a:r>
                      <a:endParaRPr lang="en-GB" sz="1800"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mn-cs"/>
                        </a:rPr>
                        <a:t>New Life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mn-cs"/>
                        </a:rPr>
                        <a:t>Under the sea</a:t>
                      </a:r>
                      <a:r>
                        <a:rPr lang="en-GB" sz="2400" kern="1200" baseline="0" dirty="0" smtClean="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panose="00000500000000000000" pitchFamily="2" charset="-79"/>
                        </a:rPr>
                        <a:t>Farm</a:t>
                      </a:r>
                      <a:r>
                        <a:rPr lang="en-US" sz="1200" b="1" u="sng" baseline="0" dirty="0" smtClean="0">
                          <a:solidFill>
                            <a:schemeClr val="tx1"/>
                          </a:solidFill>
                          <a:latin typeface="+mn-lt"/>
                          <a:cs typeface="Amatic SC" panose="00000500000000000000" pitchFamily="2" charset="-79"/>
                        </a:rPr>
                        <a:t> animals </a:t>
                      </a: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569492">
                <a:tc rowSpan="3">
                  <a:txBody>
                    <a:bodyPr/>
                    <a:lstStyle/>
                    <a:p>
                      <a:pPr algn="ctr"/>
                      <a:r>
                        <a:rPr lang="en-US" sz="36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Comprehension</a:t>
                      </a:r>
                    </a:p>
                    <a:p>
                      <a:pPr algn="ctr"/>
                      <a:r>
                        <a:rPr lang="en-US" sz="2000" b="0" dirty="0">
                          <a:latin typeface="Amatic SC" panose="00000500000000000000" pitchFamily="2" charset="-79"/>
                          <a:cs typeface="Amatic SC" panose="00000500000000000000" pitchFamily="2" charset="-79"/>
                        </a:rPr>
                        <a:t>- Developing a passion for reading</a:t>
                      </a:r>
                    </a:p>
                    <a:p>
                      <a:pPr algn="ct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Word</a:t>
                      </a:r>
                    </a:p>
                    <a:p>
                      <a:pPr algn="ctr"/>
                      <a:r>
                        <a:rPr lang="en-US" sz="2800" b="0" dirty="0">
                          <a:latin typeface="Amatic SC" panose="00000500000000000000" pitchFamily="2" charset="-79"/>
                          <a:cs typeface="Amatic SC" panose="00000500000000000000" pitchFamily="2" charset="-79"/>
                        </a:rPr>
                        <a:t> Reading </a:t>
                      </a:r>
                    </a:p>
                    <a:p>
                      <a:pPr algn="ctr"/>
                      <a:r>
                        <a:rPr lang="en-US" sz="800" b="0" i="0" kern="1200" dirty="0">
                          <a:solidFill>
                            <a:schemeClr val="dk1"/>
                          </a:solidFill>
                          <a:effectLst/>
                          <a:latin typeface="+mn-lt"/>
                          <a:ea typeface="+mn-ea"/>
                          <a:cs typeface="+mn-cs"/>
                        </a:rPr>
                        <a:t>Children will be working in different groups for Read Write Inc. </a:t>
                      </a:r>
                      <a:endParaRPr lang="en-GB"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800" b="0" dirty="0"/>
                        <a:t>It is crucial for children to develop a life-long love of reading. Reading consists of two dimensions: language comprehension and word reading. Language comprehension (necessary for both reading and writing) starts from birth. It only develops when adults talk with children about the world around them and the books (stories and non-fiction) they read with them, and enjoy rhymes, poems and songs together. Skilled word reading, taught later, involves both the speedy working out of the pronunciation of unfamiliar printed words (decoding) and the speedy recognition of familiar printed words. Writing involves transcription (spelling and handwriting) and composition (articulating ideas and structuring them in speech, before writing)</a:t>
                      </a:r>
                      <a:endParaRPr lang="en-US"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1859811">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dirty="0" smtClean="0"/>
                        <a:t>Hearing, listening to and identifying different sounds in the environment.</a:t>
                      </a:r>
                    </a:p>
                    <a:p>
                      <a:pPr algn="ctr"/>
                      <a:r>
                        <a:rPr lang="en-GB" sz="800" dirty="0" smtClean="0"/>
                        <a:t> Joining in with repeated phrases in familiar stories and rhymes</a:t>
                      </a:r>
                    </a:p>
                    <a:p>
                      <a:pPr algn="ctr"/>
                      <a:r>
                        <a:rPr lang="en-GB" sz="800" dirty="0" smtClean="0"/>
                        <a:t>Listening to and joining in with stories, rhymes and songs.</a:t>
                      </a:r>
                    </a:p>
                    <a:p>
                      <a:pPr algn="ctr"/>
                      <a:r>
                        <a:rPr lang="en-GB" sz="800" dirty="0" smtClean="0"/>
                        <a:t> Fills in the missing word from favourite rhymes and songs.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smtClean="0"/>
                        <a:t>Participate in listening and communication activities.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smtClean="0"/>
                        <a:t>Listen to short stories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smtClean="0">
                          <a:solidFill>
                            <a:schemeClr val="tx1"/>
                          </a:solidFill>
                          <a:effectLst/>
                          <a:latin typeface="+mn-lt"/>
                          <a:ea typeface="Calibri" panose="020F0502020204030204" pitchFamily="34" charset="0"/>
                          <a:cs typeface="Amatic SC" panose="00000500000000000000" pitchFamily="2" charset="-79"/>
                        </a:rPr>
                        <a:t>Answer who, what,</a:t>
                      </a:r>
                      <a:r>
                        <a:rPr lang="en-GB" sz="800" baseline="0" dirty="0" smtClean="0">
                          <a:solidFill>
                            <a:schemeClr val="tx1"/>
                          </a:solidFill>
                          <a:effectLst/>
                          <a:latin typeface="+mn-lt"/>
                          <a:ea typeface="Calibri" panose="020F0502020204030204" pitchFamily="34" charset="0"/>
                          <a:cs typeface="Amatic SC" panose="00000500000000000000" pitchFamily="2" charset="-79"/>
                        </a:rPr>
                        <a:t> where questions about stories.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baseline="0" dirty="0" smtClean="0">
                          <a:solidFill>
                            <a:schemeClr val="tx1"/>
                          </a:solidFill>
                          <a:effectLst/>
                          <a:latin typeface="+mn-lt"/>
                          <a:ea typeface="Calibri" panose="020F0502020204030204" pitchFamily="34" charset="0"/>
                          <a:cs typeface="Amatic SC" panose="00000500000000000000" pitchFamily="2" charset="-79"/>
                        </a:rPr>
                        <a:t>Sequence stories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smtClean="0"/>
                        <a:t>Exploring books and songs with adults and independently.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GB" sz="800" dirty="0" smtClean="0"/>
                        <a:t>Exploring a selection of  books. Rhyming activities and games. Sequencing and joining in with repeated refrains in stories. I spy games. Suggesting what might happen next or at the end of a story. </a:t>
                      </a:r>
                      <a:r>
                        <a:rPr lang="en-US" sz="800" baseline="0" dirty="0" smtClean="0"/>
                        <a:t> Answer who, what, where, when questions in stories. </a:t>
                      </a:r>
                      <a:endParaRPr lang="en-GB" sz="800" dirty="0" smtClean="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dirty="0" smtClean="0"/>
                        <a:t>Follow a simple sequence using picture prompts.. Recall key events in short stories. Suggesting what might happen next or at the end of a story. </a:t>
                      </a:r>
                      <a:r>
                        <a:rPr lang="en-US" sz="800" baseline="0" dirty="0" smtClean="0"/>
                        <a:t> Answer who, what, where, when and why questions in stories. </a:t>
                      </a:r>
                      <a:endParaRPr lang="en-GB" sz="800" dirty="0" smtClean="0"/>
                    </a:p>
                    <a:p>
                      <a:pPr algn="ctr">
                        <a:lnSpc>
                          <a:spcPct val="107000"/>
                        </a:lnSpc>
                        <a:spcAft>
                          <a:spcPts val="800"/>
                        </a:spcAft>
                      </a:pPr>
                      <a:endParaRPr lang="en-US" sz="8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dirty="0" smtClean="0"/>
                        <a:t>Express thoughts about shared stories. </a:t>
                      </a:r>
                    </a:p>
                    <a:p>
                      <a:pPr algn="ctr">
                        <a:lnSpc>
                          <a:spcPct val="107000"/>
                        </a:lnSpc>
                        <a:spcAft>
                          <a:spcPts val="0"/>
                        </a:spcAft>
                      </a:pPr>
                      <a:r>
                        <a:rPr lang="en-GB" sz="800" dirty="0" smtClean="0"/>
                        <a:t>Recognising logos and familiar print. Rhyming activities and games. Sequencing and joining in with repeated refrains in stories. I spy games. To talk about stories, the characters, the events and to suggest how a story might end. </a:t>
                      </a:r>
                    </a:p>
                    <a:p>
                      <a:pPr algn="ctr">
                        <a:lnSpc>
                          <a:spcPct val="107000"/>
                        </a:lnSpc>
                        <a:spcAft>
                          <a:spcPts val="0"/>
                        </a:spcAft>
                      </a:pPr>
                      <a:r>
                        <a:rPr lang="en-US" sz="800" baseline="0" dirty="0" smtClean="0"/>
                        <a:t>Answer who, what, where, when and why questions in stories</a:t>
                      </a:r>
                    </a:p>
                    <a:p>
                      <a:pPr algn="ctr">
                        <a:lnSpc>
                          <a:spcPct val="107000"/>
                        </a:lnSpc>
                        <a:spcAft>
                          <a:spcPts val="0"/>
                        </a:spcAft>
                      </a:pPr>
                      <a:r>
                        <a:rPr lang="en-GB" sz="800" dirty="0" smtClean="0"/>
                        <a:t>Exploring books and songs with adults and independently.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GB" sz="800" dirty="0" smtClean="0"/>
                        <a:t>Beginning to hear initial sounds in words. Beginning to blend sounds to identify short words. To re-tell a familiar story in simple terms.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dirty="0" smtClean="0"/>
                        <a:t>To talk about stories, the characters, the events and to suggest how a story might end.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aseline="0" dirty="0" smtClean="0"/>
                        <a:t>Answer who, what, where, when and why questions in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dirty="0" smtClean="0"/>
                        <a:t>Exploring books and songs with adults and independently. </a:t>
                      </a:r>
                      <a:endParaRPr lang="en-GB" sz="8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2317934">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800" b="1" dirty="0" smtClean="0">
                          <a:solidFill>
                            <a:schemeClr val="tx1"/>
                          </a:solidFill>
                          <a:effectLst/>
                          <a:latin typeface="+mn-lt"/>
                          <a:ea typeface="Calibri" panose="020F0502020204030204" pitchFamily="34" charset="0"/>
                          <a:cs typeface="Amatic SC" panose="00000500000000000000" pitchFamily="2" charset="-79"/>
                        </a:rPr>
                        <a:t>Phonic Sounds: </a:t>
                      </a:r>
                      <a:r>
                        <a:rPr lang="en-GB" sz="800" b="0" dirty="0" smtClean="0">
                          <a:solidFill>
                            <a:schemeClr val="tx1"/>
                          </a:solidFill>
                          <a:effectLst/>
                          <a:latin typeface="+mn-lt"/>
                          <a:ea typeface="Calibri" panose="020F0502020204030204" pitchFamily="34" charset="0"/>
                          <a:cs typeface="Amatic SC" panose="00000500000000000000" pitchFamily="2" charset="-79"/>
                        </a:rPr>
                        <a:t>Phase</a:t>
                      </a:r>
                      <a:r>
                        <a:rPr lang="en-GB" sz="800" b="0" baseline="0" dirty="0" smtClean="0">
                          <a:solidFill>
                            <a:schemeClr val="tx1"/>
                          </a:solidFill>
                          <a:effectLst/>
                          <a:latin typeface="+mn-lt"/>
                          <a:ea typeface="Calibri" panose="020F0502020204030204" pitchFamily="34" charset="0"/>
                          <a:cs typeface="Amatic SC" panose="00000500000000000000" pitchFamily="2" charset="-79"/>
                        </a:rPr>
                        <a:t> 1 </a:t>
                      </a:r>
                    </a:p>
                    <a:p>
                      <a:r>
                        <a:rPr lang="en-GB" sz="800" b="0" i="0" kern="1200" dirty="0" smtClean="0">
                          <a:solidFill>
                            <a:schemeClr val="dk1"/>
                          </a:solidFill>
                          <a:effectLst/>
                          <a:latin typeface="+mn-lt"/>
                          <a:ea typeface="+mn-ea"/>
                          <a:cs typeface="+mn-cs"/>
                        </a:rPr>
                        <a:t>General Sound Discrimination - Environmental </a:t>
                      </a:r>
                    </a:p>
                    <a:p>
                      <a:r>
                        <a:rPr lang="en-GB" sz="800" b="0" i="0" kern="1200" dirty="0" smtClean="0">
                          <a:solidFill>
                            <a:schemeClr val="dk1"/>
                          </a:solidFill>
                          <a:effectLst/>
                          <a:latin typeface="+mn-lt"/>
                          <a:ea typeface="+mn-ea"/>
                          <a:cs typeface="+mn-cs"/>
                        </a:rPr>
                        <a:t>General Sound Discrimination - Instrumental Sounds</a:t>
                      </a:r>
                    </a:p>
                    <a:p>
                      <a:r>
                        <a:rPr lang="en-GB" sz="800" b="0" i="0" kern="1200" dirty="0" smtClean="0">
                          <a:solidFill>
                            <a:schemeClr val="dk1"/>
                          </a:solidFill>
                          <a:effectLst/>
                          <a:latin typeface="+mn-lt"/>
                          <a:ea typeface="+mn-ea"/>
                          <a:cs typeface="+mn-cs"/>
                        </a:rPr>
                        <a:t>General Sound Discrimination - Body Percussion</a:t>
                      </a:r>
                    </a:p>
                    <a:p>
                      <a:r>
                        <a:rPr lang="en-GB" sz="800" b="0" i="0" kern="1200" dirty="0" smtClean="0">
                          <a:solidFill>
                            <a:schemeClr val="dk1"/>
                          </a:solidFill>
                          <a:effectLst/>
                          <a:latin typeface="+mn-lt"/>
                          <a:ea typeface="+mn-ea"/>
                          <a:cs typeface="+mn-cs"/>
                        </a:rPr>
                        <a:t>Rhythm and Rhyme</a:t>
                      </a:r>
                    </a:p>
                    <a:p>
                      <a:r>
                        <a:rPr lang="en-GB" sz="800" b="0" i="0" kern="1200" dirty="0" smtClean="0">
                          <a:solidFill>
                            <a:schemeClr val="dk1"/>
                          </a:solidFill>
                          <a:effectLst/>
                          <a:latin typeface="+mn-lt"/>
                          <a:ea typeface="+mn-ea"/>
                          <a:cs typeface="+mn-cs"/>
                        </a:rPr>
                        <a:t>Alliteration</a:t>
                      </a:r>
                    </a:p>
                    <a:p>
                      <a:r>
                        <a:rPr lang="en-GB" sz="800" b="0" i="0" kern="1200" dirty="0" smtClean="0">
                          <a:solidFill>
                            <a:schemeClr val="dk1"/>
                          </a:solidFill>
                          <a:effectLst/>
                          <a:latin typeface="+mn-lt"/>
                          <a:ea typeface="+mn-ea"/>
                          <a:cs typeface="+mn-cs"/>
                        </a:rPr>
                        <a:t>Voices Sounds</a:t>
                      </a:r>
                    </a:p>
                    <a:p>
                      <a:r>
                        <a:rPr lang="en-GB" sz="800" b="0" i="0" kern="1200" dirty="0" smtClean="0">
                          <a:solidFill>
                            <a:schemeClr val="dk1"/>
                          </a:solidFill>
                          <a:effectLst/>
                          <a:latin typeface="+mn-lt"/>
                          <a:ea typeface="+mn-ea"/>
                          <a:cs typeface="+mn-cs"/>
                        </a:rPr>
                        <a:t>Oral Blending and Segmenting</a:t>
                      </a:r>
                    </a:p>
                    <a:p>
                      <a:endParaRPr lang="en-GB" sz="8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smtClean="0">
                          <a:solidFill>
                            <a:schemeClr val="tx1"/>
                          </a:solidFill>
                          <a:effectLst/>
                          <a:latin typeface="+mn-lt"/>
                          <a:ea typeface="Calibri" panose="020F0502020204030204" pitchFamily="34" charset="0"/>
                          <a:cs typeface="Amatic SC" panose="00000500000000000000" pitchFamily="2" charset="-79"/>
                        </a:rPr>
                        <a:t>Reading: </a:t>
                      </a:r>
                      <a:r>
                        <a:rPr lang="en-GB" sz="800" dirty="0" smtClean="0">
                          <a:solidFill>
                            <a:schemeClr val="tx1"/>
                          </a:solidFill>
                          <a:effectLst/>
                          <a:latin typeface="+mn-lt"/>
                          <a:ea typeface="Calibri" panose="020F0502020204030204" pitchFamily="34" charset="0"/>
                          <a:cs typeface="Amatic SC" panose="00000500000000000000" pitchFamily="2" charset="-79"/>
                        </a:rPr>
                        <a:t>Exposing children to a wide range of stories and repeating stories frequently.</a:t>
                      </a:r>
                      <a:r>
                        <a:rPr lang="en-GB" sz="800" baseline="0" dirty="0" smtClean="0">
                          <a:solidFill>
                            <a:schemeClr val="tx1"/>
                          </a:solidFill>
                          <a:effectLst/>
                          <a:latin typeface="+mn-lt"/>
                          <a:ea typeface="Calibri" panose="020F0502020204030204" pitchFamily="34" charset="0"/>
                          <a:cs typeface="Amatic SC" panose="00000500000000000000" pitchFamily="2" charset="-79"/>
                        </a:rPr>
                        <a:t> Children to repeat language in stories ‘repeated refrains.’’</a:t>
                      </a:r>
                      <a:endParaRPr lang="en-GB" sz="800" dirty="0" smtClean="0">
                        <a:solidFill>
                          <a:schemeClr val="tx1"/>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800" b="1" kern="1200" dirty="0" smtClean="0">
                          <a:solidFill>
                            <a:schemeClr val="tx1"/>
                          </a:solidFill>
                          <a:effectLst/>
                          <a:latin typeface="+mn-lt"/>
                          <a:ea typeface="+mn-ea"/>
                          <a:cs typeface="Amatic SC" panose="00000500000000000000" pitchFamily="2" charset="-79"/>
                        </a:rPr>
                        <a:t>Phonic Sounds: </a:t>
                      </a:r>
                      <a:r>
                        <a:rPr lang="en-GB" sz="800" kern="1200" dirty="0" smtClean="0">
                          <a:solidFill>
                            <a:schemeClr val="tx1"/>
                          </a:solidFill>
                          <a:effectLst/>
                          <a:latin typeface="+mn-lt"/>
                          <a:ea typeface="+mn-ea"/>
                          <a:cs typeface="Amatic SC" panose="00000500000000000000" pitchFamily="2" charset="-79"/>
                        </a:rPr>
                        <a:t>RWI – introduce 2 sounds a week </a:t>
                      </a:r>
                    </a:p>
                    <a:p>
                      <a:pPr algn="ctr"/>
                      <a:r>
                        <a:rPr lang="en-GB" sz="800" b="1" kern="1200" dirty="0" smtClean="0">
                          <a:solidFill>
                            <a:schemeClr val="tx1"/>
                          </a:solidFill>
                          <a:effectLst/>
                          <a:latin typeface="+mn-lt"/>
                          <a:ea typeface="+mn-ea"/>
                          <a:cs typeface="Amatic SC" panose="00000500000000000000" pitchFamily="2" charset="-79"/>
                        </a:rPr>
                        <a:t>Reading: </a:t>
                      </a:r>
                      <a:r>
                        <a:rPr lang="en-GB" sz="800" kern="1200" dirty="0" smtClean="0">
                          <a:solidFill>
                            <a:schemeClr val="tx1"/>
                          </a:solidFill>
                          <a:effectLst/>
                          <a:latin typeface="+mn-lt"/>
                          <a:ea typeface="+mn-ea"/>
                          <a:cs typeface="Amatic SC" panose="00000500000000000000" pitchFamily="2" charset="-79"/>
                        </a:rPr>
                        <a:t>Initial sounds, oral blending, reciting know stories, listening to stories with attention and recall.</a:t>
                      </a:r>
                    </a:p>
                    <a:p>
                      <a:pPr algn="ctr"/>
                      <a:r>
                        <a:rPr lang="en-US" sz="800" dirty="0" smtClean="0">
                          <a:solidFill>
                            <a:schemeClr val="tx1"/>
                          </a:solidFill>
                          <a:effectLst/>
                          <a:latin typeface="+mn-lt"/>
                          <a:ea typeface="+mn-ea"/>
                          <a:cs typeface="+mn-cs"/>
                        </a:rPr>
                        <a:t>Expose</a:t>
                      </a:r>
                      <a:r>
                        <a:rPr lang="en-US" sz="800" baseline="0" dirty="0" smtClean="0">
                          <a:solidFill>
                            <a:schemeClr val="tx1"/>
                          </a:solidFill>
                          <a:effectLst/>
                          <a:latin typeface="+mn-lt"/>
                          <a:ea typeface="+mn-ea"/>
                          <a:cs typeface="+mn-cs"/>
                        </a:rPr>
                        <a:t> children to a range of stories.</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800" b="1" kern="1200" dirty="0" smtClean="0">
                          <a:solidFill>
                            <a:schemeClr val="tx1"/>
                          </a:solidFill>
                          <a:effectLst/>
                          <a:latin typeface="+mn-lt"/>
                          <a:ea typeface="+mn-ea"/>
                          <a:cs typeface="Amatic SC" panose="00000500000000000000" pitchFamily="2" charset="-79"/>
                        </a:rPr>
                        <a:t>Phonic Sounds: </a:t>
                      </a:r>
                      <a:r>
                        <a:rPr lang="en-GB" sz="800" kern="1200" dirty="0" smtClean="0">
                          <a:solidFill>
                            <a:schemeClr val="tx1"/>
                          </a:solidFill>
                          <a:effectLst/>
                          <a:latin typeface="+mn-lt"/>
                          <a:ea typeface="+mn-ea"/>
                          <a:cs typeface="Amatic SC" panose="00000500000000000000" pitchFamily="2" charset="-79"/>
                        </a:rPr>
                        <a:t>RWI – introduce 2 sounds a week </a:t>
                      </a:r>
                    </a:p>
                    <a:p>
                      <a:pPr algn="ctr"/>
                      <a:r>
                        <a:rPr lang="en-GB" sz="800" kern="1200" dirty="0" smtClean="0">
                          <a:solidFill>
                            <a:schemeClr val="tx1"/>
                          </a:solidFill>
                          <a:effectLst/>
                          <a:latin typeface="+mn-lt"/>
                          <a:ea typeface="+mn-ea"/>
                          <a:cs typeface="Amatic SC" panose="00000500000000000000" pitchFamily="2" charset="-79"/>
                        </a:rPr>
                        <a:t>Differentiated groups </a:t>
                      </a:r>
                    </a:p>
                    <a:p>
                      <a:pPr algn="ctr"/>
                      <a:r>
                        <a:rPr lang="en-GB" sz="800" b="1" kern="1200" dirty="0" smtClean="0">
                          <a:solidFill>
                            <a:schemeClr val="tx1"/>
                          </a:solidFill>
                          <a:effectLst/>
                          <a:latin typeface="+mn-lt"/>
                          <a:ea typeface="+mn-ea"/>
                          <a:cs typeface="Amatic SC" panose="00000500000000000000" pitchFamily="2" charset="-79"/>
                        </a:rPr>
                        <a:t>Reading: </a:t>
                      </a:r>
                      <a:r>
                        <a:rPr lang="en-GB" sz="800" kern="1200" dirty="0" smtClean="0">
                          <a:solidFill>
                            <a:schemeClr val="tx1"/>
                          </a:solidFill>
                          <a:effectLst/>
                          <a:latin typeface="+mn-lt"/>
                          <a:ea typeface="+mn-ea"/>
                          <a:cs typeface="Amatic SC" panose="00000500000000000000" pitchFamily="2" charset="-79"/>
                        </a:rPr>
                        <a:t>Initial sounds, oral blending, reciting know stories, listening to stories with attention and recall.</a:t>
                      </a:r>
                    </a:p>
                    <a:p>
                      <a:pPr algn="ctr"/>
                      <a:r>
                        <a:rPr lang="en-US" sz="800" dirty="0" smtClean="0">
                          <a:solidFill>
                            <a:schemeClr val="tx1"/>
                          </a:solidFill>
                          <a:effectLst/>
                          <a:latin typeface="+mn-lt"/>
                          <a:ea typeface="+mn-ea"/>
                          <a:cs typeface="+mn-cs"/>
                        </a:rPr>
                        <a:t>Expose</a:t>
                      </a:r>
                      <a:r>
                        <a:rPr lang="en-US" sz="800" baseline="0" dirty="0" smtClean="0">
                          <a:solidFill>
                            <a:schemeClr val="tx1"/>
                          </a:solidFill>
                          <a:effectLst/>
                          <a:latin typeface="+mn-lt"/>
                          <a:ea typeface="+mn-ea"/>
                          <a:cs typeface="+mn-cs"/>
                        </a:rPr>
                        <a:t> children to a range of stories.</a:t>
                      </a:r>
                    </a:p>
                    <a:p>
                      <a:pPr algn="ctr"/>
                      <a:r>
                        <a:rPr lang="en-US" sz="800" baseline="0" dirty="0" smtClean="0">
                          <a:solidFill>
                            <a:schemeClr val="tx1"/>
                          </a:solidFill>
                          <a:effectLst/>
                          <a:latin typeface="+mn-lt"/>
                          <a:ea typeface="+mn-ea"/>
                          <a:cs typeface="+mn-cs"/>
                        </a:rPr>
                        <a:t>Rhyming </a:t>
                      </a:r>
                    </a:p>
                    <a:p>
                      <a:pPr algn="ctr"/>
                      <a:r>
                        <a:rPr lang="en-US" sz="800" baseline="0" dirty="0" smtClean="0">
                          <a:solidFill>
                            <a:schemeClr val="tx1"/>
                          </a:solidFill>
                          <a:effectLst/>
                          <a:latin typeface="+mn-lt"/>
                          <a:ea typeface="+mn-ea"/>
                          <a:cs typeface="+mn-cs"/>
                        </a:rPr>
                        <a:t>Simple CVC words – mat, dad, mad</a:t>
                      </a:r>
                      <a:endParaRPr lang="en-GB" sz="8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800" b="1" kern="1200" dirty="0" smtClean="0">
                          <a:solidFill>
                            <a:schemeClr val="tx1"/>
                          </a:solidFill>
                          <a:effectLst/>
                          <a:latin typeface="+mn-lt"/>
                          <a:ea typeface="+mn-ea"/>
                          <a:cs typeface="Amatic SC" panose="00000500000000000000" pitchFamily="2" charset="-79"/>
                        </a:rPr>
                        <a:t>Phonic Sounds: </a:t>
                      </a:r>
                      <a:r>
                        <a:rPr lang="en-GB" sz="800" kern="1200" dirty="0" smtClean="0">
                          <a:solidFill>
                            <a:schemeClr val="tx1"/>
                          </a:solidFill>
                          <a:effectLst/>
                          <a:latin typeface="+mn-lt"/>
                          <a:ea typeface="+mn-ea"/>
                          <a:cs typeface="Amatic SC" panose="00000500000000000000" pitchFamily="2" charset="-79"/>
                        </a:rPr>
                        <a:t>RWI – introduce 2 sounds a week </a:t>
                      </a:r>
                    </a:p>
                    <a:p>
                      <a:pPr algn="ctr"/>
                      <a:r>
                        <a:rPr lang="en-GB" sz="800" kern="1200" dirty="0" smtClean="0">
                          <a:solidFill>
                            <a:schemeClr val="tx1"/>
                          </a:solidFill>
                          <a:effectLst/>
                          <a:latin typeface="+mn-lt"/>
                          <a:ea typeface="+mn-ea"/>
                          <a:cs typeface="Amatic SC" panose="00000500000000000000" pitchFamily="2" charset="-79"/>
                        </a:rPr>
                        <a:t>Differentiated groups </a:t>
                      </a:r>
                    </a:p>
                    <a:p>
                      <a:pPr algn="ctr"/>
                      <a:r>
                        <a:rPr lang="en-GB" sz="800" b="1" kern="1200" dirty="0" smtClean="0">
                          <a:solidFill>
                            <a:schemeClr val="tx1"/>
                          </a:solidFill>
                          <a:effectLst/>
                          <a:latin typeface="+mn-lt"/>
                          <a:ea typeface="+mn-ea"/>
                          <a:cs typeface="Amatic SC" panose="00000500000000000000" pitchFamily="2" charset="-79"/>
                        </a:rPr>
                        <a:t>Reading: </a:t>
                      </a:r>
                      <a:r>
                        <a:rPr lang="en-GB" sz="800" kern="1200" dirty="0" smtClean="0">
                          <a:solidFill>
                            <a:schemeClr val="tx1"/>
                          </a:solidFill>
                          <a:effectLst/>
                          <a:latin typeface="+mn-lt"/>
                          <a:ea typeface="+mn-ea"/>
                          <a:cs typeface="Amatic SC" panose="00000500000000000000" pitchFamily="2" charset="-79"/>
                        </a:rPr>
                        <a:t>Initial sounds, oral blending, reciting know stories, listening to stories with attention and recall.</a:t>
                      </a:r>
                    </a:p>
                    <a:p>
                      <a:pPr algn="ctr"/>
                      <a:r>
                        <a:rPr lang="en-US" sz="800" dirty="0" smtClean="0">
                          <a:solidFill>
                            <a:schemeClr val="tx1"/>
                          </a:solidFill>
                          <a:effectLst/>
                          <a:latin typeface="+mn-lt"/>
                          <a:ea typeface="+mn-ea"/>
                          <a:cs typeface="+mn-cs"/>
                        </a:rPr>
                        <a:t>Expose</a:t>
                      </a:r>
                      <a:r>
                        <a:rPr lang="en-US" sz="800" baseline="0" dirty="0" smtClean="0">
                          <a:solidFill>
                            <a:schemeClr val="tx1"/>
                          </a:solidFill>
                          <a:effectLst/>
                          <a:latin typeface="+mn-lt"/>
                          <a:ea typeface="+mn-ea"/>
                          <a:cs typeface="+mn-cs"/>
                        </a:rPr>
                        <a:t> children to a range of stories.</a:t>
                      </a:r>
                    </a:p>
                    <a:p>
                      <a:pPr algn="ctr"/>
                      <a:r>
                        <a:rPr lang="en-US" sz="800" baseline="0" dirty="0" smtClean="0">
                          <a:solidFill>
                            <a:schemeClr val="tx1"/>
                          </a:solidFill>
                          <a:effectLst/>
                          <a:latin typeface="+mn-lt"/>
                          <a:ea typeface="+mn-ea"/>
                          <a:cs typeface="+mn-cs"/>
                        </a:rPr>
                        <a:t>Rhyming </a:t>
                      </a:r>
                    </a:p>
                    <a:p>
                      <a:pPr algn="ctr"/>
                      <a:r>
                        <a:rPr lang="en-US" sz="800" baseline="0" dirty="0" smtClean="0">
                          <a:solidFill>
                            <a:schemeClr val="tx1"/>
                          </a:solidFill>
                          <a:effectLst/>
                          <a:latin typeface="+mn-lt"/>
                          <a:ea typeface="+mn-ea"/>
                          <a:cs typeface="+mn-cs"/>
                        </a:rPr>
                        <a:t>Alliteration </a:t>
                      </a:r>
                    </a:p>
                    <a:p>
                      <a:pPr algn="ctr"/>
                      <a:r>
                        <a:rPr lang="en-US" sz="800" baseline="0" dirty="0" smtClean="0">
                          <a:solidFill>
                            <a:schemeClr val="tx1"/>
                          </a:solidFill>
                          <a:effectLst/>
                          <a:latin typeface="+mn-lt"/>
                          <a:ea typeface="+mn-ea"/>
                          <a:cs typeface="+mn-cs"/>
                        </a:rPr>
                        <a:t>Simple CVC words – bed, bin, hat</a:t>
                      </a:r>
                      <a:endParaRPr lang="en-GB" sz="8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smtClean="0">
                          <a:solidFill>
                            <a:schemeClr val="tx1"/>
                          </a:solidFill>
                          <a:effectLst/>
                          <a:latin typeface="+mn-lt"/>
                          <a:ea typeface="Calibri" panose="020F0502020204030204" pitchFamily="34" charset="0"/>
                          <a:cs typeface="Amatic SC" panose="00000500000000000000" pitchFamily="2" charset="-79"/>
                        </a:rPr>
                        <a:t>Phonic Sounds: </a:t>
                      </a:r>
                      <a:r>
                        <a:rPr lang="en-GB" sz="800" dirty="0" smtClean="0">
                          <a:solidFill>
                            <a:schemeClr val="tx1"/>
                          </a:solidFill>
                          <a:effectLst/>
                          <a:latin typeface="+mn-lt"/>
                          <a:ea typeface="Calibri" panose="020F0502020204030204" pitchFamily="34" charset="0"/>
                          <a:cs typeface="Amatic SC" panose="00000500000000000000" pitchFamily="2" charset="-79"/>
                        </a:rPr>
                        <a:t>RWI – Introduce 2 sounds a week.</a:t>
                      </a:r>
                    </a:p>
                    <a:p>
                      <a:pPr algn="ctr">
                        <a:lnSpc>
                          <a:spcPct val="107000"/>
                        </a:lnSpc>
                        <a:spcAft>
                          <a:spcPts val="0"/>
                        </a:spcAft>
                      </a:pPr>
                      <a:r>
                        <a:rPr lang="en-GB" sz="800" dirty="0" smtClean="0">
                          <a:solidFill>
                            <a:schemeClr val="tx1"/>
                          </a:solidFill>
                          <a:effectLst/>
                          <a:latin typeface="+mn-lt"/>
                          <a:ea typeface="Calibri" panose="020F0502020204030204" pitchFamily="34" charset="0"/>
                          <a:cs typeface="Amatic SC" panose="00000500000000000000" pitchFamily="2" charset="-79"/>
                        </a:rPr>
                        <a:t>Introduce</a:t>
                      </a:r>
                      <a:r>
                        <a:rPr lang="en-GB" sz="800" baseline="0" dirty="0" smtClean="0">
                          <a:solidFill>
                            <a:schemeClr val="tx1"/>
                          </a:solidFill>
                          <a:effectLst/>
                          <a:latin typeface="+mn-lt"/>
                          <a:ea typeface="Calibri" panose="020F0502020204030204" pitchFamily="34" charset="0"/>
                          <a:cs typeface="Amatic SC" panose="00000500000000000000" pitchFamily="2" charset="-79"/>
                        </a:rPr>
                        <a:t> specials friends – sh, th, ch</a:t>
                      </a:r>
                      <a:endParaRPr lang="en-GB" sz="8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dirty="0" smtClean="0">
                          <a:solidFill>
                            <a:schemeClr val="tx1"/>
                          </a:solidFill>
                          <a:effectLst/>
                          <a:latin typeface="+mn-lt"/>
                          <a:ea typeface="Calibri" panose="020F0502020204030204" pitchFamily="34" charset="0"/>
                          <a:cs typeface="Amatic SC" panose="00000500000000000000" pitchFamily="2" charset="-79"/>
                        </a:rPr>
                        <a:t>Differentiated groups</a:t>
                      </a:r>
                    </a:p>
                    <a:p>
                      <a:pPr algn="ctr">
                        <a:lnSpc>
                          <a:spcPct val="107000"/>
                        </a:lnSpc>
                        <a:spcAft>
                          <a:spcPts val="800"/>
                        </a:spcAft>
                      </a:pPr>
                      <a:r>
                        <a:rPr lang="en-GB" sz="800" b="1" dirty="0" smtClean="0">
                          <a:solidFill>
                            <a:schemeClr val="tx1"/>
                          </a:solidFill>
                          <a:effectLst/>
                          <a:latin typeface="+mn-lt"/>
                          <a:ea typeface="Calibri" panose="020F0502020204030204" pitchFamily="34" charset="0"/>
                          <a:cs typeface="Amatic SC" panose="00000500000000000000" pitchFamily="2" charset="-79"/>
                        </a:rPr>
                        <a:t>Reading: </a:t>
                      </a:r>
                      <a:r>
                        <a:rPr lang="en-GB" sz="800" dirty="0" smtClean="0">
                          <a:solidFill>
                            <a:schemeClr val="tx1"/>
                          </a:solidFill>
                          <a:effectLst/>
                          <a:latin typeface="+mn-lt"/>
                          <a:ea typeface="Calibri" panose="020F0502020204030204" pitchFamily="34" charset="0"/>
                          <a:cs typeface="Amatic SC" panose="00000500000000000000" pitchFamily="2" charset="-79"/>
                        </a:rPr>
                        <a:t>Blending CVC sounds, rhyming, alliteration, knows that print is read from left to right.. </a:t>
                      </a: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dirty="0" smtClean="0">
                          <a:solidFill>
                            <a:schemeClr val="tx1"/>
                          </a:solidFill>
                          <a:effectLst/>
                          <a:latin typeface="+mn-lt"/>
                          <a:ea typeface="Calibri" panose="020F0502020204030204" pitchFamily="34" charset="0"/>
                          <a:cs typeface="Amatic SC" panose="00000500000000000000" pitchFamily="2" charset="-79"/>
                        </a:rPr>
                        <a:t>CVC</a:t>
                      </a:r>
                      <a:r>
                        <a:rPr lang="en-GB" sz="800" baseline="0" dirty="0" smtClean="0">
                          <a:solidFill>
                            <a:schemeClr val="tx1"/>
                          </a:solidFill>
                          <a:effectLst/>
                          <a:latin typeface="+mn-lt"/>
                          <a:ea typeface="Calibri" panose="020F0502020204030204" pitchFamily="34" charset="0"/>
                          <a:cs typeface="Amatic SC" panose="00000500000000000000" pitchFamily="2" charset="-79"/>
                        </a:rPr>
                        <a:t> and CVCC words – box, van, shop, bath, much</a:t>
                      </a:r>
                      <a:endParaRPr lang="en-GB" sz="800" dirty="0" smtClean="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0"/>
                        </a:spcAft>
                      </a:pPr>
                      <a:r>
                        <a:rPr lang="en-GB" sz="800" b="1" dirty="0" smtClean="0">
                          <a:solidFill>
                            <a:schemeClr val="tx1"/>
                          </a:solidFill>
                          <a:effectLst/>
                          <a:latin typeface="+mn-lt"/>
                          <a:ea typeface="Calibri" panose="020F0502020204030204" pitchFamily="34" charset="0"/>
                          <a:cs typeface="Amatic SC" panose="00000500000000000000" pitchFamily="2" charset="-79"/>
                        </a:rPr>
                        <a:t>Phonic Sounds: </a:t>
                      </a:r>
                      <a:r>
                        <a:rPr lang="en-GB" sz="800" dirty="0" smtClean="0">
                          <a:solidFill>
                            <a:schemeClr val="tx1"/>
                          </a:solidFill>
                          <a:effectLst/>
                          <a:latin typeface="+mn-lt"/>
                          <a:ea typeface="Calibri" panose="020F0502020204030204" pitchFamily="34" charset="0"/>
                          <a:cs typeface="Amatic SC" panose="00000500000000000000" pitchFamily="2" charset="-79"/>
                        </a:rPr>
                        <a:t>RWI – Introduce 2 sounds a week.</a:t>
                      </a:r>
                    </a:p>
                    <a:p>
                      <a:pPr algn="ctr">
                        <a:lnSpc>
                          <a:spcPct val="107000"/>
                        </a:lnSpc>
                        <a:spcAft>
                          <a:spcPts val="0"/>
                        </a:spcAft>
                      </a:pPr>
                      <a:r>
                        <a:rPr lang="en-GB" sz="800" dirty="0" smtClean="0">
                          <a:solidFill>
                            <a:schemeClr val="tx1"/>
                          </a:solidFill>
                          <a:effectLst/>
                          <a:latin typeface="+mn-lt"/>
                          <a:ea typeface="Calibri" panose="020F0502020204030204" pitchFamily="34" charset="0"/>
                          <a:cs typeface="Amatic SC" panose="00000500000000000000" pitchFamily="2" charset="-79"/>
                        </a:rPr>
                        <a:t>Introduce</a:t>
                      </a:r>
                      <a:r>
                        <a:rPr lang="en-GB" sz="800" baseline="0" dirty="0" smtClean="0">
                          <a:solidFill>
                            <a:schemeClr val="tx1"/>
                          </a:solidFill>
                          <a:effectLst/>
                          <a:latin typeface="+mn-lt"/>
                          <a:ea typeface="Calibri" panose="020F0502020204030204" pitchFamily="34" charset="0"/>
                          <a:cs typeface="Amatic SC" panose="00000500000000000000" pitchFamily="2" charset="-79"/>
                        </a:rPr>
                        <a:t> specials friends – qu, ng, nk</a:t>
                      </a:r>
                      <a:endParaRPr lang="en-GB" sz="8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dirty="0" smtClean="0">
                          <a:solidFill>
                            <a:schemeClr val="tx1"/>
                          </a:solidFill>
                          <a:effectLst/>
                          <a:latin typeface="+mn-lt"/>
                          <a:ea typeface="Calibri" panose="020F0502020204030204" pitchFamily="34" charset="0"/>
                          <a:cs typeface="Amatic SC" panose="00000500000000000000" pitchFamily="2" charset="-79"/>
                        </a:rPr>
                        <a:t>Differentiated groups</a:t>
                      </a:r>
                    </a:p>
                    <a:p>
                      <a:pPr algn="ctr">
                        <a:lnSpc>
                          <a:spcPct val="107000"/>
                        </a:lnSpc>
                        <a:spcAft>
                          <a:spcPts val="0"/>
                        </a:spcAft>
                      </a:pPr>
                      <a:r>
                        <a:rPr lang="en-GB" sz="800" dirty="0" smtClean="0">
                          <a:solidFill>
                            <a:schemeClr val="tx1"/>
                          </a:solidFill>
                          <a:effectLst/>
                          <a:latin typeface="+mn-lt"/>
                          <a:ea typeface="Calibri" panose="020F0502020204030204" pitchFamily="34" charset="0"/>
                          <a:cs typeface="Amatic SC" panose="00000500000000000000" pitchFamily="2" charset="-79"/>
                        </a:rPr>
                        <a:t>Introduce</a:t>
                      </a:r>
                      <a:r>
                        <a:rPr lang="en-GB" sz="800" baseline="0" dirty="0" smtClean="0">
                          <a:solidFill>
                            <a:schemeClr val="tx1"/>
                          </a:solidFill>
                          <a:effectLst/>
                          <a:latin typeface="+mn-lt"/>
                          <a:ea typeface="Calibri" panose="020F0502020204030204" pitchFamily="34" charset="0"/>
                          <a:cs typeface="Amatic SC" panose="00000500000000000000" pitchFamily="2" charset="-79"/>
                        </a:rPr>
                        <a:t> a red word weekly</a:t>
                      </a:r>
                      <a:endParaRPr lang="en-GB" sz="8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smtClean="0">
                          <a:solidFill>
                            <a:schemeClr val="tx1"/>
                          </a:solidFill>
                          <a:effectLst/>
                          <a:latin typeface="+mn-lt"/>
                          <a:ea typeface="Calibri" panose="020F0502020204030204" pitchFamily="34" charset="0"/>
                          <a:cs typeface="Amatic SC" panose="00000500000000000000" pitchFamily="2" charset="-79"/>
                        </a:rPr>
                        <a:t>Reading: </a:t>
                      </a:r>
                      <a:r>
                        <a:rPr lang="en-GB" sz="800" dirty="0" smtClean="0">
                          <a:solidFill>
                            <a:schemeClr val="tx1"/>
                          </a:solidFill>
                          <a:effectLst/>
                          <a:latin typeface="+mn-lt"/>
                          <a:ea typeface="Calibri" panose="020F0502020204030204" pitchFamily="34" charset="0"/>
                          <a:cs typeface="Amatic SC" panose="00000500000000000000" pitchFamily="2" charset="-79"/>
                        </a:rPr>
                        <a:t>Blending CVC sounds, rhyming, alliteration, knows that print is read from left to right.. Read</a:t>
                      </a:r>
                      <a:r>
                        <a:rPr lang="en-GB" sz="800" baseline="0" dirty="0" smtClean="0">
                          <a:solidFill>
                            <a:schemeClr val="tx1"/>
                          </a:solidFill>
                          <a:effectLst/>
                          <a:latin typeface="+mn-lt"/>
                          <a:ea typeface="Calibri" panose="020F0502020204030204" pitchFamily="34" charset="0"/>
                          <a:cs typeface="Amatic SC" panose="00000500000000000000" pitchFamily="2" charset="-79"/>
                        </a:rPr>
                        <a:t> CVC words in simple reading books.</a:t>
                      </a:r>
                      <a:r>
                        <a:rPr lang="en-GB" sz="800" dirty="0" smtClean="0">
                          <a:solidFill>
                            <a:schemeClr val="tx1"/>
                          </a:solidFill>
                          <a:effectLst/>
                          <a:latin typeface="+mn-lt"/>
                          <a:ea typeface="Calibri" panose="020F0502020204030204" pitchFamily="34" charset="0"/>
                          <a:cs typeface="Amatic SC" panose="00000500000000000000" pitchFamily="2" charset="-79"/>
                        </a:rPr>
                        <a:t> </a:t>
                      </a:r>
                    </a:p>
                    <a:p>
                      <a:pPr algn="ctr">
                        <a:lnSpc>
                          <a:spcPct val="107000"/>
                        </a:lnSpc>
                        <a:spcAft>
                          <a:spcPts val="800"/>
                        </a:spcAft>
                      </a:pPr>
                      <a:r>
                        <a:rPr lang="en-GB" sz="800" dirty="0" smtClean="0">
                          <a:solidFill>
                            <a:schemeClr val="tx1"/>
                          </a:solidFill>
                          <a:effectLst/>
                          <a:latin typeface="+mn-lt"/>
                          <a:ea typeface="Calibri" panose="020F0502020204030204" pitchFamily="34" charset="0"/>
                          <a:cs typeface="Amatic SC" panose="00000500000000000000" pitchFamily="2" charset="-79"/>
                        </a:rPr>
                        <a:t>CVC</a:t>
                      </a:r>
                      <a:r>
                        <a:rPr lang="en-GB" sz="800" baseline="0" dirty="0" smtClean="0">
                          <a:solidFill>
                            <a:schemeClr val="tx1"/>
                          </a:solidFill>
                          <a:effectLst/>
                          <a:latin typeface="+mn-lt"/>
                          <a:ea typeface="Calibri" panose="020F0502020204030204" pitchFamily="34" charset="0"/>
                          <a:cs typeface="Amatic SC" panose="00000500000000000000" pitchFamily="2" charset="-79"/>
                        </a:rPr>
                        <a:t> and CVCC words – yet, zig, ring, sink</a:t>
                      </a:r>
                      <a:endParaRPr lang="en-GB" sz="8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bl>
          </a:graphicData>
        </a:graphic>
      </p:graphicFrame>
    </p:spTree>
    <p:extLst>
      <p:ext uri="{BB962C8B-B14F-4D97-AF65-F5344CB8AC3E}">
        <p14:creationId xmlns:p14="http://schemas.microsoft.com/office/powerpoint/2010/main" val="4137687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nursery </a:t>
            </a:r>
            <a:r>
              <a:rPr lang="en-US" sz="3600" dirty="0">
                <a:latin typeface="Amatic SC" panose="00000500000000000000" pitchFamily="2" charset="-79"/>
                <a:cs typeface="Amatic SC" panose="00000500000000000000" pitchFamily="2" charset="-79"/>
              </a:rPr>
              <a:t>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604094888"/>
              </p:ext>
            </p:extLst>
          </p:nvPr>
        </p:nvGraphicFramePr>
        <p:xfrm>
          <a:off x="366318" y="602151"/>
          <a:ext cx="11459364" cy="598551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u="sng" dirty="0" smtClean="0"/>
                        <a:t>Me and My Family</a:t>
                      </a:r>
                      <a:r>
                        <a:rPr lang="en-GB" sz="1200" b="1" u="sng" baseline="0" dirty="0" smtClean="0"/>
                        <a:t> </a:t>
                      </a:r>
                      <a:endParaRPr lang="en-GB" sz="1200"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t>Day</a:t>
                      </a:r>
                      <a:r>
                        <a:rPr lang="en-GB" sz="1200" b="1" u="sng" baseline="0" dirty="0" smtClean="0"/>
                        <a:t> and Night </a:t>
                      </a:r>
                      <a:endParaRPr lang="en-GB" sz="1200"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200" b="1" u="sng" kern="1200" baseline="0" dirty="0" smtClean="0">
                          <a:solidFill>
                            <a:schemeClr val="dk1"/>
                          </a:solidFill>
                          <a:latin typeface="+mn-lt"/>
                          <a:ea typeface="+mn-ea"/>
                          <a:cs typeface="+mn-cs"/>
                        </a:rPr>
                        <a:t>Polar Regions</a:t>
                      </a:r>
                      <a:endParaRPr lang="en-GB" sz="1800"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mn-cs"/>
                        </a:rPr>
                        <a:t>New Life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mn-cs"/>
                        </a:rPr>
                        <a:t>Under the sea</a:t>
                      </a:r>
                      <a:r>
                        <a:rPr lang="en-GB" sz="2400" kern="1200" baseline="0" dirty="0" smtClean="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panose="00000500000000000000" pitchFamily="2" charset="-79"/>
                        </a:rPr>
                        <a:t>Farm</a:t>
                      </a:r>
                      <a:r>
                        <a:rPr lang="en-US" sz="1200" b="1" u="sng" baseline="0" dirty="0" smtClean="0">
                          <a:solidFill>
                            <a:schemeClr val="tx1"/>
                          </a:solidFill>
                          <a:latin typeface="+mn-lt"/>
                          <a:cs typeface="Amatic SC" panose="00000500000000000000" pitchFamily="2" charset="-79"/>
                        </a:rPr>
                        <a:t> animals </a:t>
                      </a: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650069">
                <a:tc>
                  <a:txBody>
                    <a:bodyPr/>
                    <a:lstStyle/>
                    <a:p>
                      <a:pPr algn="ctr"/>
                      <a:r>
                        <a:rPr lang="en-US" sz="3600" b="0" dirty="0" smtClean="0">
                          <a:latin typeface="Amatic SC" panose="00000500000000000000" pitchFamily="2" charset="-79"/>
                          <a:cs typeface="Amatic SC" panose="00000500000000000000" pitchFamily="2" charset="-79"/>
                        </a:rPr>
                        <a:t>The</a:t>
                      </a:r>
                      <a:r>
                        <a:rPr lang="en-US" sz="3600" b="0" baseline="0" dirty="0" smtClean="0">
                          <a:latin typeface="Amatic SC" panose="00000500000000000000" pitchFamily="2" charset="-79"/>
                          <a:cs typeface="Amatic SC" panose="00000500000000000000" pitchFamily="2" charset="-79"/>
                        </a:rPr>
                        <a:t> write stuff</a:t>
                      </a:r>
                      <a:endParaRPr lang="en-US" sz="3600" b="0" dirty="0">
                        <a:latin typeface="Amatic SC" panose="00000500000000000000" pitchFamily="2" charset="-79"/>
                        <a:cs typeface="Amatic SC" panose="00000500000000000000" pitchFamily="2" charset="-79"/>
                      </a:endParaRPr>
                    </a:p>
                    <a:p>
                      <a:pPr algn="ctr"/>
                      <a:endParaRPr lang="en-US" sz="3600" b="0" dirty="0">
                        <a:latin typeface="Amatic SC" panose="00000500000000000000" pitchFamily="2" charset="-79"/>
                        <a:cs typeface="Amatic SC" panose="00000500000000000000" pitchFamily="2" charset="-79"/>
                      </a:endParaRPr>
                    </a:p>
                    <a:p>
                      <a:pPr algn="ctr"/>
                      <a:endParaRPr lang="en-US" sz="1800" b="0" dirty="0" smtClean="0">
                        <a:latin typeface="Amatic SC" panose="00000500000000000000" pitchFamily="2" charset="-79"/>
                        <a:cs typeface="Amatic SC" panose="00000500000000000000" pitchFamily="2" charset="-79"/>
                      </a:endParaRPr>
                    </a:p>
                    <a:p>
                      <a:pPr algn="ctr"/>
                      <a:r>
                        <a:rPr lang="en-US" sz="1800" b="0" dirty="0" smtClean="0">
                          <a:latin typeface="Amatic SC" panose="00000500000000000000" pitchFamily="2" charset="-79"/>
                          <a:cs typeface="Amatic SC" panose="00000500000000000000" pitchFamily="2" charset="-79"/>
                        </a:rPr>
                        <a:t>Writing opportunities  </a:t>
                      </a:r>
                    </a:p>
                    <a:p>
                      <a:pPr algn="ctr"/>
                      <a:endParaRPr lang="en-US" sz="1800" b="0" dirty="0">
                        <a:latin typeface="Amatic SC" panose="00000500000000000000" pitchFamily="2" charset="-79"/>
                        <a:cs typeface="Amatic SC" panose="00000500000000000000" pitchFamily="2" charset="-79"/>
                      </a:endParaRPr>
                    </a:p>
                    <a:p>
                      <a:pPr algn="ctr"/>
                      <a:endParaRPr lang="en-US" sz="1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Amatic SC" panose="00000500000000000000" pitchFamily="2" charset="-79"/>
                        </a:rPr>
                        <a:t>Perfectly</a:t>
                      </a:r>
                      <a:r>
                        <a:rPr lang="en-GB" sz="1100" kern="1200" baseline="0" dirty="0" smtClean="0">
                          <a:solidFill>
                            <a:schemeClr val="tx1"/>
                          </a:solidFill>
                          <a:effectLst/>
                          <a:latin typeface="+mn-lt"/>
                          <a:ea typeface="+mn-ea"/>
                          <a:cs typeface="Amatic SC" panose="00000500000000000000" pitchFamily="2" charset="-79"/>
                        </a:rPr>
                        <a:t> Norman</a:t>
                      </a:r>
                      <a:endParaRPr lang="en-GB" sz="110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Amatic SC" panose="00000500000000000000" pitchFamily="2" charset="-79"/>
                        </a:rPr>
                        <a:t>Mark make own colour monsters </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Amatic SC" panose="00000500000000000000" pitchFamily="2" charset="-79"/>
                        </a:rPr>
                        <a:t>Drawing own family </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dirty="0" smtClean="0"/>
                        <a:t>Develop an interest in mark making and overwriting</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GB" sz="1100" dirty="0" smtClean="0">
                          <a:solidFill>
                            <a:schemeClr val="tx1"/>
                          </a:solidFill>
                          <a:effectLst/>
                          <a:latin typeface="+mn-lt"/>
                          <a:ea typeface="Calibri" panose="020F0502020204030204" pitchFamily="34" charset="0"/>
                          <a:cs typeface="Amatic SC" panose="00000500000000000000" pitchFamily="2" charset="-79"/>
                        </a:rPr>
                        <a:t>On</a:t>
                      </a:r>
                      <a:r>
                        <a:rPr lang="en-GB" sz="1100" baseline="0" dirty="0" smtClean="0">
                          <a:solidFill>
                            <a:schemeClr val="tx1"/>
                          </a:solidFill>
                          <a:effectLst/>
                          <a:latin typeface="+mn-lt"/>
                          <a:ea typeface="Calibri" panose="020F0502020204030204" pitchFamily="34" charset="0"/>
                          <a:cs typeface="Amatic SC" panose="00000500000000000000" pitchFamily="2" charset="-79"/>
                        </a:rPr>
                        <a:t> Sudden Hill </a:t>
                      </a: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smtClean="0">
                          <a:solidFill>
                            <a:schemeClr val="tx1"/>
                          </a:solidFill>
                          <a:effectLst/>
                          <a:latin typeface="+mn-lt"/>
                          <a:ea typeface="Calibri" panose="020F0502020204030204" pitchFamily="34" charset="0"/>
                          <a:cs typeface="Amatic SC" panose="00000500000000000000" pitchFamily="2" charset="-79"/>
                        </a:rPr>
                        <a:t>Mark</a:t>
                      </a:r>
                      <a:r>
                        <a:rPr lang="en-GB" sz="1100" baseline="0" dirty="0" smtClean="0">
                          <a:solidFill>
                            <a:schemeClr val="tx1"/>
                          </a:solidFill>
                          <a:effectLst/>
                          <a:latin typeface="+mn-lt"/>
                          <a:ea typeface="Calibri" panose="020F0502020204030204" pitchFamily="34" charset="0"/>
                          <a:cs typeface="Amatic SC" panose="00000500000000000000" pitchFamily="2" charset="-79"/>
                        </a:rPr>
                        <a:t> make different settings – river, mud, forest</a:t>
                      </a:r>
                    </a:p>
                    <a:p>
                      <a:pPr algn="ctr">
                        <a:lnSpc>
                          <a:spcPct val="107000"/>
                        </a:lnSpc>
                        <a:spcAft>
                          <a:spcPts val="800"/>
                        </a:spcAft>
                      </a:pPr>
                      <a:r>
                        <a:rPr lang="en-GB" sz="1100" baseline="0" dirty="0" smtClean="0">
                          <a:solidFill>
                            <a:schemeClr val="tx1"/>
                          </a:solidFill>
                          <a:effectLst/>
                          <a:latin typeface="+mn-lt"/>
                          <a:ea typeface="Calibri" panose="020F0502020204030204" pitchFamily="34" charset="0"/>
                          <a:cs typeface="Amatic SC" panose="00000500000000000000" pitchFamily="2" charset="-79"/>
                        </a:rPr>
                        <a:t>Mark make playing on sudden hill</a:t>
                      </a:r>
                    </a:p>
                    <a:p>
                      <a:pPr algn="ctr">
                        <a:lnSpc>
                          <a:spcPct val="107000"/>
                        </a:lnSpc>
                        <a:spcAft>
                          <a:spcPts val="800"/>
                        </a:spcAft>
                      </a:pPr>
                      <a:r>
                        <a:rPr lang="en-GB" sz="1100" baseline="0" dirty="0" smtClean="0">
                          <a:solidFill>
                            <a:schemeClr val="tx1"/>
                          </a:solidFill>
                          <a:effectLst/>
                          <a:latin typeface="+mn-lt"/>
                          <a:ea typeface="Calibri" panose="020F0502020204030204" pitchFamily="34" charset="0"/>
                          <a:cs typeface="Amatic SC" panose="00000500000000000000" pitchFamily="2" charset="-79"/>
                        </a:rPr>
                        <a:t>Mark make letters to Santa</a:t>
                      </a: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smtClean="0">
                          <a:solidFill>
                            <a:schemeClr val="tx1"/>
                          </a:solidFill>
                          <a:effectLst/>
                          <a:latin typeface="+mn-lt"/>
                          <a:ea typeface="Calibri" panose="020F0502020204030204" pitchFamily="34" charset="0"/>
                          <a:cs typeface="Amatic SC" panose="00000500000000000000" pitchFamily="2" charset="-79"/>
                        </a:rPr>
                        <a:t>Controlled mark making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smtClean="0"/>
                        <a:t>Mark making in our play – mark making in the sand, paint.</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smtClean="0">
                          <a:solidFill>
                            <a:schemeClr val="tx1"/>
                          </a:solidFill>
                          <a:effectLst/>
                          <a:latin typeface="+mn-lt"/>
                          <a:ea typeface="Calibri" panose="020F0502020204030204" pitchFamily="34" charset="0"/>
                          <a:cs typeface="Amatic SC" panose="00000500000000000000" pitchFamily="2" charset="-79"/>
                        </a:rPr>
                        <a:t>Penguin</a:t>
                      </a: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smtClean="0">
                          <a:solidFill>
                            <a:schemeClr val="tx1"/>
                          </a:solidFill>
                          <a:effectLst/>
                          <a:latin typeface="+mn-lt"/>
                          <a:ea typeface="Calibri" panose="020F0502020204030204" pitchFamily="34" charset="0"/>
                          <a:cs typeface="Amatic SC" panose="00000500000000000000" pitchFamily="2" charset="-79"/>
                        </a:rPr>
                        <a:t>Mark make</a:t>
                      </a:r>
                      <a:r>
                        <a:rPr lang="en-GB" sz="1100" baseline="0" dirty="0" smtClean="0">
                          <a:solidFill>
                            <a:schemeClr val="tx1"/>
                          </a:solidFill>
                          <a:effectLst/>
                          <a:latin typeface="+mn-lt"/>
                          <a:ea typeface="Calibri" panose="020F0502020204030204" pitchFamily="34" charset="0"/>
                          <a:cs typeface="Amatic SC" panose="00000500000000000000" pitchFamily="2" charset="-79"/>
                        </a:rPr>
                        <a:t> a poster to help penguin find his home</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baseline="0" dirty="0" smtClean="0">
                          <a:solidFill>
                            <a:schemeClr val="tx1"/>
                          </a:solidFill>
                          <a:effectLst/>
                          <a:latin typeface="+mn-lt"/>
                          <a:ea typeface="Calibri" panose="020F0502020204030204" pitchFamily="34" charset="0"/>
                          <a:cs typeface="Amatic SC" panose="00000500000000000000" pitchFamily="2" charset="-79"/>
                        </a:rPr>
                        <a:t>Animal descriptions </a:t>
                      </a:r>
                      <a:endPar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smtClean="0"/>
                        <a:t>Develop ability to distinguish between marks made.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smtClean="0"/>
                        <a:t>Recognise their own name.</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smtClean="0"/>
                        <a:t>Mark making in our play – making marks in the sand, paint, writing for different purposes. </a:t>
                      </a:r>
                      <a:endParaRPr lang="en-US" sz="1100" dirty="0" smtClean="0"/>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kern="1200" dirty="0" smtClean="0">
                          <a:solidFill>
                            <a:schemeClr val="tx1"/>
                          </a:solidFill>
                          <a:effectLst/>
                          <a:latin typeface="+mn-lt"/>
                          <a:ea typeface="+mn-ea"/>
                          <a:cs typeface="Amatic SC" panose="00000500000000000000" pitchFamily="2" charset="-79"/>
                        </a:rPr>
                        <a:t>Jack and the jelly beanstalk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kern="1200" dirty="0" smtClean="0">
                          <a:solidFill>
                            <a:schemeClr val="tx1"/>
                          </a:solidFill>
                          <a:effectLst/>
                          <a:latin typeface="+mn-lt"/>
                          <a:ea typeface="+mn-ea"/>
                          <a:cs typeface="Amatic SC" panose="00000500000000000000" pitchFamily="2" charset="-79"/>
                        </a:rPr>
                        <a:t>Mark</a:t>
                      </a:r>
                      <a:r>
                        <a:rPr lang="en-GB" sz="1100" b="0" kern="1200" baseline="0" dirty="0" smtClean="0">
                          <a:solidFill>
                            <a:schemeClr val="tx1"/>
                          </a:solidFill>
                          <a:effectLst/>
                          <a:latin typeface="+mn-lt"/>
                          <a:ea typeface="+mn-ea"/>
                          <a:cs typeface="Amatic SC" panose="00000500000000000000" pitchFamily="2" charset="-79"/>
                        </a:rPr>
                        <a:t> make parts of a plant</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Design/mark make own wellies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Lifestyle of a chick – draw</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Draw own jelly beanstalks </a:t>
                      </a:r>
                      <a:endParaRPr lang="en-GB" sz="1100" b="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smtClean="0"/>
                        <a:t>Give accurate meaning to things drawn and written.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smtClean="0"/>
                        <a:t>Attempt to copy some letters in name</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smtClean="0"/>
                        <a:t>Draw pictures with more detail and accuracy. </a:t>
                      </a:r>
                      <a:endParaRPr lang="en-GB" sz="1100" b="1"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smtClean="0">
                        <a:solidFill>
                          <a:schemeClr val="tx1"/>
                        </a:solidFill>
                        <a:effectLst/>
                        <a:latin typeface="+mn-lt"/>
                        <a:ea typeface="+mn-ea"/>
                        <a:cs typeface="Amatic SC" panose="00000500000000000000" pitchFamily="2" charset="-79"/>
                      </a:endParaRPr>
                    </a:p>
                    <a:p>
                      <a:pPr algn="ctr">
                        <a:lnSpc>
                          <a:spcPct val="107000"/>
                        </a:lnSpc>
                        <a:spcAft>
                          <a:spcPts val="800"/>
                        </a:spcAft>
                      </a:pPr>
                      <a:r>
                        <a:rPr lang="en-GB" sz="1100" dirty="0" smtClean="0">
                          <a:solidFill>
                            <a:schemeClr val="tx1"/>
                          </a:solidFill>
                          <a:effectLst/>
                          <a:latin typeface="+mn-lt"/>
                          <a:ea typeface="Calibri" panose="020F0502020204030204" pitchFamily="34" charset="0"/>
                          <a:cs typeface="Amatic SC" panose="00000500000000000000" pitchFamily="2" charset="-79"/>
                        </a:rPr>
                        <a:t>If</a:t>
                      </a:r>
                      <a:r>
                        <a:rPr lang="en-GB" sz="1100" baseline="0" dirty="0" smtClean="0">
                          <a:solidFill>
                            <a:schemeClr val="tx1"/>
                          </a:solidFill>
                          <a:effectLst/>
                          <a:latin typeface="+mn-lt"/>
                          <a:ea typeface="Calibri" panose="020F0502020204030204" pitchFamily="34" charset="0"/>
                          <a:cs typeface="Amatic SC" panose="00000500000000000000" pitchFamily="2" charset="-79"/>
                        </a:rPr>
                        <a:t> sharks disappeared</a:t>
                      </a: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smtClean="0">
                          <a:solidFill>
                            <a:schemeClr val="tx1"/>
                          </a:solidFill>
                          <a:effectLst/>
                          <a:latin typeface="+mn-lt"/>
                          <a:ea typeface="Calibri" panose="020F0502020204030204" pitchFamily="34" charset="0"/>
                          <a:cs typeface="Amatic SC" panose="00000500000000000000" pitchFamily="2" charset="-79"/>
                        </a:rPr>
                        <a:t>Rhyming strings </a:t>
                      </a:r>
                    </a:p>
                    <a:p>
                      <a:pPr algn="ctr">
                        <a:lnSpc>
                          <a:spcPct val="107000"/>
                        </a:lnSpc>
                        <a:spcAft>
                          <a:spcPts val="800"/>
                        </a:spcAft>
                      </a:pPr>
                      <a:r>
                        <a:rPr lang="en-GB" sz="1100" dirty="0" smtClean="0">
                          <a:solidFill>
                            <a:schemeClr val="tx1"/>
                          </a:solidFill>
                          <a:effectLst/>
                          <a:latin typeface="+mn-lt"/>
                          <a:ea typeface="Calibri" panose="020F0502020204030204" pitchFamily="34" charset="0"/>
                          <a:cs typeface="Amatic SC" panose="00000500000000000000" pitchFamily="2" charset="-79"/>
                        </a:rPr>
                        <a:t>Mark</a:t>
                      </a:r>
                      <a:r>
                        <a:rPr lang="en-GB" sz="1100" baseline="0" dirty="0" smtClean="0">
                          <a:solidFill>
                            <a:schemeClr val="tx1"/>
                          </a:solidFill>
                          <a:effectLst/>
                          <a:latin typeface="+mn-lt"/>
                          <a:ea typeface="Calibri" panose="020F0502020204030204" pitchFamily="34" charset="0"/>
                          <a:cs typeface="Amatic SC" panose="00000500000000000000" pitchFamily="2" charset="-79"/>
                        </a:rPr>
                        <a:t> make – what is inside my bucket?</a:t>
                      </a:r>
                    </a:p>
                    <a:p>
                      <a:pPr algn="ctr">
                        <a:lnSpc>
                          <a:spcPct val="107000"/>
                        </a:lnSpc>
                        <a:spcAft>
                          <a:spcPts val="800"/>
                        </a:spcAft>
                      </a:pPr>
                      <a:r>
                        <a:rPr lang="en-GB" sz="1100" baseline="0" dirty="0" smtClean="0">
                          <a:solidFill>
                            <a:schemeClr val="tx1"/>
                          </a:solidFill>
                          <a:effectLst/>
                          <a:latin typeface="+mn-lt"/>
                          <a:ea typeface="Calibri" panose="020F0502020204030204" pitchFamily="34" charset="0"/>
                          <a:cs typeface="Amatic SC" panose="00000500000000000000" pitchFamily="2" charset="-79"/>
                        </a:rPr>
                        <a:t>Naming animals – draw and mark make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smtClean="0"/>
                        <a:t>Copy their name clearly. Draw pictures with more detail and accuracy.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kern="1200" dirty="0" smtClean="0">
                          <a:solidFill>
                            <a:schemeClr val="tx1"/>
                          </a:solidFill>
                          <a:effectLst/>
                          <a:latin typeface="+mn-lt"/>
                          <a:ea typeface="+mn-ea"/>
                          <a:cs typeface="Amatic SC" panose="00000500000000000000" pitchFamily="2" charset="-79"/>
                        </a:rPr>
                        <a:t>Write</a:t>
                      </a:r>
                      <a:r>
                        <a:rPr lang="en-GB" sz="1100" b="0" kern="1200" baseline="0" dirty="0" smtClean="0">
                          <a:solidFill>
                            <a:schemeClr val="tx1"/>
                          </a:solidFill>
                          <a:effectLst/>
                          <a:latin typeface="+mn-lt"/>
                          <a:ea typeface="+mn-ea"/>
                          <a:cs typeface="Amatic SC" panose="00000500000000000000" pitchFamily="2" charset="-79"/>
                        </a:rPr>
                        <a:t> simple CVC words – cat, dog, pig </a:t>
                      </a:r>
                      <a:endParaRPr lang="en-GB" sz="1100" b="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kern="1200" dirty="0" smtClean="0">
                          <a:solidFill>
                            <a:schemeClr val="tx1"/>
                          </a:solidFill>
                          <a:effectLst/>
                          <a:latin typeface="+mn-lt"/>
                          <a:ea typeface="+mn-ea"/>
                          <a:cs typeface="Amatic SC" panose="00000500000000000000" pitchFamily="2" charset="-79"/>
                        </a:rPr>
                        <a:t>Rosie's walk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kern="1200" dirty="0" smtClean="0">
                          <a:solidFill>
                            <a:schemeClr val="tx1"/>
                          </a:solidFill>
                          <a:effectLst/>
                          <a:latin typeface="+mn-lt"/>
                          <a:ea typeface="+mn-ea"/>
                          <a:cs typeface="Amatic SC" panose="00000500000000000000" pitchFamily="2" charset="-79"/>
                        </a:rPr>
                        <a:t>Simple</a:t>
                      </a:r>
                      <a:r>
                        <a:rPr lang="en-GB" sz="1100" b="0" kern="1200" baseline="0" dirty="0" smtClean="0">
                          <a:solidFill>
                            <a:schemeClr val="tx1"/>
                          </a:solidFill>
                          <a:effectLst/>
                          <a:latin typeface="+mn-lt"/>
                          <a:ea typeface="+mn-ea"/>
                          <a:cs typeface="Amatic SC" panose="00000500000000000000" pitchFamily="2" charset="-79"/>
                        </a:rPr>
                        <a:t> animal descriptions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Mark make – maps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List of what the caterpillar ate</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smtClean="0"/>
                        <a:t>Copy their name clearly. Draw pictures with more detail and accuracy.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kern="1200" dirty="0" smtClean="0">
                          <a:solidFill>
                            <a:schemeClr val="tx1"/>
                          </a:solidFill>
                          <a:effectLst/>
                          <a:latin typeface="+mn-lt"/>
                          <a:ea typeface="+mn-ea"/>
                          <a:cs typeface="Amatic SC" panose="00000500000000000000" pitchFamily="2" charset="-79"/>
                        </a:rPr>
                        <a:t>Start to form set 1 RWI sounds correctly</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smtClean="0">
                        <a:solidFill>
                          <a:schemeClr val="tx1"/>
                        </a:solidFill>
                        <a:effectLst/>
                        <a:latin typeface="+mn-lt"/>
                        <a:ea typeface="+mn-ea"/>
                        <a:cs typeface="Amatic SC" panose="00000500000000000000" pitchFamily="2" charset="-79"/>
                      </a:endParaRPr>
                    </a:p>
                    <a:p>
                      <a:pPr algn="ctr">
                        <a:lnSpc>
                          <a:spcPct val="107000"/>
                        </a:lnSpc>
                        <a:spcAft>
                          <a:spcPts val="80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565482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15306</TotalTime>
  <Words>8441</Words>
  <Application>Microsoft Office PowerPoint</Application>
  <PresentationFormat>Widescreen</PresentationFormat>
  <Paragraphs>1044</Paragraphs>
  <Slides>14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RM Typerighter old</vt:lpstr>
      <vt:lpstr>Wingdings</vt:lpstr>
      <vt:lpstr>Times New Roman</vt:lpstr>
      <vt:lpstr>Adler</vt:lpstr>
      <vt:lpstr>Acumin Pro</vt:lpstr>
      <vt:lpstr>Courier New</vt:lpstr>
      <vt:lpstr>Amatic SC</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nursery Long Term Plan 23-24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Mrs K. Taylor</cp:lastModifiedBy>
  <cp:revision>241</cp:revision>
  <cp:lastPrinted>2021-07-20T12:32:37Z</cp:lastPrinted>
  <dcterms:created xsi:type="dcterms:W3CDTF">2021-06-03T07:59:39Z</dcterms:created>
  <dcterms:modified xsi:type="dcterms:W3CDTF">2024-04-10T07:38:34Z</dcterms:modified>
</cp:coreProperties>
</file>