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57" r:id="rId3"/>
    <p:sldId id="258" r:id="rId4"/>
    <p:sldId id="259" r:id="rId5"/>
    <p:sldId id="260" r:id="rId6"/>
    <p:sldId id="268" r:id="rId7"/>
    <p:sldId id="261" r:id="rId8"/>
    <p:sldId id="262" r:id="rId9"/>
    <p:sldId id="269" r:id="rId10"/>
    <p:sldId id="263" r:id="rId11"/>
    <p:sldId id="270" r:id="rId12"/>
    <p:sldId id="271" r:id="rId13"/>
    <p:sldId id="272" r:id="rId14"/>
    <p:sldId id="264" r:id="rId15"/>
    <p:sldId id="265" r:id="rId16"/>
    <p:sldId id="267" r:id="rId17"/>
  </p:sldIdLst>
  <p:sldSz cx="12192000" cy="6858000"/>
  <p:notesSz cx="6799263" cy="9929813"/>
  <p:embeddedFontLst>
    <p:embeddedFont>
      <p:font typeface="Adler" panose="020B0604020202020204"/>
      <p:regular r:id="rId19"/>
    </p:embeddedFont>
    <p:embeddedFont>
      <p:font typeface="Amatic SC" panose="020B0604020202020204" charset="-79"/>
      <p:regular r:id="rId20"/>
      <p:bold r:id="rId21"/>
    </p:embeddedFont>
    <p:embeddedFont>
      <p:font typeface="Calibri Light" panose="020F0302020204030204" pitchFamily="34" charset="0"/>
      <p:regular r:id="rId22"/>
      <p:italic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0469" autoAdjust="0"/>
  </p:normalViewPr>
  <p:slideViewPr>
    <p:cSldViewPr snapToGrid="0">
      <p:cViewPr varScale="1">
        <p:scale>
          <a:sx n="104" d="100"/>
          <a:sy n="104" d="100"/>
        </p:scale>
        <p:origin x="2058" y="138"/>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976DE5F-DF04-4F27-A344-93FB2E432C72}" type="datetimeFigureOut">
              <a:rPr lang="en-GB" smtClean="0"/>
              <a:pPr/>
              <a:t>10/04/2024</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FEE44C5-FA99-4680-9B86-B28965A57CB9}" type="slidenum">
              <a:rPr lang="en-GB" smtClean="0"/>
              <a:pPr/>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5</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pPr/>
              <a:t>6</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pPr/>
              <a:t>10/04/2024</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pPr/>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pPr/>
              <a:t>10/04/2024</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pPr/>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cstate="print"/>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latin typeface="Amatic SC" panose="00000500000000000000" pitchFamily="2" charset="-79"/>
                <a:cs typeface="Amatic SC" panose="00000500000000000000" pitchFamily="2" charset="-79"/>
              </a:rPr>
              <a:t>Reception Long </a:t>
            </a:r>
          </a:p>
          <a:p>
            <a:r>
              <a:rPr lang="en-US" sz="7200" dirty="0">
                <a:latin typeface="Amatic SC" panose="00000500000000000000" pitchFamily="2" charset="-79"/>
                <a:cs typeface="Amatic SC" panose="00000500000000000000" pitchFamily="2" charset="-79"/>
              </a:rPr>
              <a:t>Term Plan </a:t>
            </a:r>
            <a:r>
              <a:rPr lang="en-US" sz="7200" dirty="0" smtClean="0">
                <a:latin typeface="Amatic SC" panose="00000500000000000000" pitchFamily="2" charset="-79"/>
                <a:cs typeface="Amatic SC" panose="00000500000000000000" pitchFamily="2" charset="-79"/>
              </a:rPr>
              <a:t>23-24</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3204553"/>
            <a:ext cx="3969615" cy="3046988"/>
          </a:xfrm>
          <a:prstGeom prst="rect">
            <a:avLst/>
          </a:prstGeom>
          <a:noFill/>
        </p:spPr>
        <p:txBody>
          <a:bodyPr wrap="square">
            <a:spAutoFit/>
          </a:bodyPr>
          <a:lstStyle/>
          <a:p>
            <a:r>
              <a:rPr lang="en-US" sz="1600" i="1" dirty="0" smtClean="0"/>
              <a:t>Children will experience </a:t>
            </a:r>
            <a:r>
              <a:rPr lang="en-US" sz="1600" i="1" dirty="0"/>
              <a:t>an abundance of opportunities to learn through play. We will ensure that learning will be fun, engaging and we will challenge and support all children where ever their starting point. As an EYFS team and effective role models, we will provide high quality interactions in order to develop and deepen the children’s learning opportunities. We will deliver our curriculum through a balance of adult led and child-initiated activities based on </a:t>
            </a:r>
            <a:r>
              <a:rPr lang="en-US" sz="1600" i="1" dirty="0" smtClean="0"/>
              <a:t>the current </a:t>
            </a:r>
            <a:r>
              <a:rPr lang="en-US" sz="1600" i="1" dirty="0"/>
              <a:t>EYFS Framework </a:t>
            </a:r>
            <a:r>
              <a:rPr lang="en-US" sz="1600" i="1" dirty="0" smtClean="0"/>
              <a:t> </a:t>
            </a:r>
            <a:r>
              <a:rPr lang="en-US" sz="1600" i="1" dirty="0"/>
              <a:t>&amp; children’s interests</a:t>
            </a:r>
            <a:r>
              <a:rPr lang="en-US" sz="1600" i="1" dirty="0" smtClean="0"/>
              <a:t>.</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1815882"/>
          </a:xfrm>
          <a:prstGeom prst="rect">
            <a:avLst/>
          </a:prstGeom>
          <a:noFill/>
        </p:spPr>
        <p:txBody>
          <a:bodyPr wrap="square">
            <a:spAutoFit/>
          </a:bodyPr>
          <a:lstStyle/>
          <a:p>
            <a:r>
              <a:rPr lang="en-US" sz="1600" i="1" dirty="0" smtClean="0"/>
              <a:t>We </a:t>
            </a:r>
            <a:r>
              <a:rPr lang="en-US" sz="1600" i="1" dirty="0"/>
              <a:t>understand and appreciate the importance of the outdoor environment for our children. It is a continuation of our indoor provision and it will be used at every opportunity. At </a:t>
            </a:r>
            <a:r>
              <a:rPr lang="en-US" sz="1600" i="1" dirty="0" smtClean="0"/>
              <a:t>St Sebastian’s, </a:t>
            </a:r>
            <a:r>
              <a:rPr lang="en-US" sz="1600" i="1" dirty="0"/>
              <a:t>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a:t>
            </a:r>
            <a:r>
              <a:rPr lang="en-US" sz="1600" i="1" dirty="0" smtClean="0"/>
              <a:t>.</a:t>
            </a:r>
            <a:endParaRPr lang="en-GB" sz="1600" i="1" dirty="0"/>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70099957"/>
              </p:ext>
            </p:extLst>
          </p:nvPr>
        </p:nvGraphicFramePr>
        <p:xfrm>
          <a:off x="231033" y="575513"/>
          <a:ext cx="11459364" cy="53035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Growing and Spring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matic SC" panose="00000500000000000000" pitchFamily="2" charset="-79"/>
                        </a:rPr>
                        <a:t>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l"/>
                      <a:r>
                        <a:rPr lang="en-US" sz="900" b="0" dirty="0"/>
                        <a:t>Developing a strong grounding in number is essential so that all children develop the necessary building blocks to excel mathematically. Children should be able to count confidently, develop a deep understanding of the numbers to 10, the relationships between them and the patterns within those numbers. By providing frequent and varied opportunities to build and apply this understanding - such as using manipulatives, including small pebbles and tens frames for organising counting - children will develop a secure base of knowledge and vocabulary from which mastery of mathematics is built. In addition, it is important that the curriculum includes rich opportunities for children to develop their spatial reasoning skills across all areas of mathematics including shape, space and measures. It is important that children develop positive attitudes and interests in mathematics, look for patterns and relationships, spot connections, ‘have a go’, talk to adults and peers about what they notice and not be afraid to make mistakes.</a:t>
                      </a:r>
                      <a:endParaRPr lang="en-US" sz="9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000" kern="1200" dirty="0" smtClean="0">
                          <a:solidFill>
                            <a:schemeClr val="dk1"/>
                          </a:solidFill>
                          <a:effectLst/>
                          <a:latin typeface="+mn-lt"/>
                          <a:ea typeface="+mn-ea"/>
                          <a:cs typeface="+mn-cs"/>
                        </a:rPr>
                        <a:t>Number </a:t>
                      </a:r>
                    </a:p>
                    <a:p>
                      <a:r>
                        <a:rPr lang="en-GB" sz="1000" kern="1200" dirty="0" smtClean="0">
                          <a:solidFill>
                            <a:schemeClr val="dk1"/>
                          </a:solidFill>
                          <a:effectLst/>
                          <a:latin typeface="+mn-lt"/>
                          <a:ea typeface="+mn-ea"/>
                          <a:cs typeface="+mn-cs"/>
                        </a:rPr>
                        <a:t> Opportunities to settle in.  Numbers in the environment and baseline assessment. </a:t>
                      </a: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Match and sort.</a:t>
                      </a:r>
                    </a:p>
                    <a:p>
                      <a:r>
                        <a:rPr lang="en-GB" sz="1000" kern="1200" dirty="0" smtClean="0">
                          <a:solidFill>
                            <a:schemeClr val="dk1"/>
                          </a:solidFill>
                          <a:effectLst/>
                          <a:latin typeface="+mn-lt"/>
                          <a:ea typeface="+mn-ea"/>
                          <a:cs typeface="+mn-cs"/>
                        </a:rPr>
                        <a:t>Compare amounts</a:t>
                      </a:r>
                    </a:p>
                    <a:p>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Thinking </a:t>
                      </a:r>
                    </a:p>
                    <a:p>
                      <a:r>
                        <a:rPr lang="en-GB" sz="1000" kern="1200" dirty="0" smtClean="0">
                          <a:solidFill>
                            <a:schemeClr val="dk1"/>
                          </a:solidFill>
                          <a:effectLst/>
                          <a:latin typeface="+mn-lt"/>
                          <a:ea typeface="+mn-ea"/>
                          <a:cs typeface="+mn-cs"/>
                        </a:rPr>
                        <a:t>Key times of the day, Class routines. Exploring the continuous provision inside and out. Where do things belong? Prepositional language. </a:t>
                      </a:r>
                    </a:p>
                    <a:p>
                      <a:r>
                        <a:rPr lang="en-GB" sz="1000" kern="1200" dirty="0" smtClean="0">
                          <a:solidFill>
                            <a:schemeClr val="dk1"/>
                          </a:solidFill>
                          <a:effectLst/>
                          <a:latin typeface="+mn-lt"/>
                          <a:ea typeface="+mn-ea"/>
                          <a:cs typeface="+mn-cs"/>
                        </a:rPr>
                        <a:t>Compare, size, mass and capacity. </a:t>
                      </a:r>
                    </a:p>
                    <a:p>
                      <a:r>
                        <a:rPr lang="en-GB" sz="1000" kern="1200" dirty="0" smtClean="0">
                          <a:solidFill>
                            <a:schemeClr val="dk1"/>
                          </a:solidFill>
                          <a:effectLst/>
                          <a:latin typeface="+mn-lt"/>
                          <a:ea typeface="+mn-ea"/>
                          <a:cs typeface="+mn-cs"/>
                        </a:rPr>
                        <a:t>Exploring pattern</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000" kern="1200" dirty="0" smtClean="0">
                          <a:solidFill>
                            <a:schemeClr val="dk1"/>
                          </a:solidFill>
                          <a:effectLst/>
                          <a:latin typeface="+mn-lt"/>
                          <a:ea typeface="+mn-ea"/>
                          <a:cs typeface="+mn-cs"/>
                        </a:rPr>
                        <a:t>Number</a:t>
                      </a:r>
                    </a:p>
                    <a:p>
                      <a:r>
                        <a:rPr lang="en-GB" sz="1000" kern="1200" dirty="0" smtClean="0">
                          <a:solidFill>
                            <a:schemeClr val="dk1"/>
                          </a:solidFill>
                          <a:effectLst/>
                          <a:latin typeface="+mn-lt"/>
                          <a:ea typeface="+mn-ea"/>
                          <a:cs typeface="+mn-cs"/>
                        </a:rPr>
                        <a:t>Representing 1, 2, 3. </a:t>
                      </a:r>
                    </a:p>
                    <a:p>
                      <a:r>
                        <a:rPr lang="en-GB" sz="1000" kern="1200" dirty="0" smtClean="0">
                          <a:solidFill>
                            <a:schemeClr val="dk1"/>
                          </a:solidFill>
                          <a:effectLst/>
                          <a:latin typeface="+mn-lt"/>
                          <a:ea typeface="+mn-ea"/>
                          <a:cs typeface="+mn-cs"/>
                        </a:rPr>
                        <a:t>Comparing 1, 2, 3.</a:t>
                      </a:r>
                    </a:p>
                    <a:p>
                      <a:r>
                        <a:rPr lang="en-GB" sz="1000" kern="1200" dirty="0" smtClean="0">
                          <a:solidFill>
                            <a:schemeClr val="dk1"/>
                          </a:solidFill>
                          <a:effectLst/>
                          <a:latin typeface="+mn-lt"/>
                          <a:ea typeface="+mn-ea"/>
                          <a:cs typeface="+mn-cs"/>
                        </a:rPr>
                        <a:t>Composition of 1, 2, 3.</a:t>
                      </a:r>
                    </a:p>
                    <a:p>
                      <a:r>
                        <a:rPr lang="en-GB" sz="1000" kern="1200" dirty="0" smtClean="0">
                          <a:solidFill>
                            <a:schemeClr val="dk1"/>
                          </a:solidFill>
                          <a:effectLst/>
                          <a:latin typeface="+mn-lt"/>
                          <a:ea typeface="+mn-ea"/>
                          <a:cs typeface="+mn-cs"/>
                        </a:rPr>
                        <a:t>Representing numbers to 5. </a:t>
                      </a:r>
                    </a:p>
                    <a:p>
                      <a:r>
                        <a:rPr lang="en-GB" sz="1000" kern="1200" dirty="0" smtClean="0">
                          <a:solidFill>
                            <a:schemeClr val="dk1"/>
                          </a:solidFill>
                          <a:effectLst/>
                          <a:latin typeface="+mn-lt"/>
                          <a:ea typeface="+mn-ea"/>
                          <a:cs typeface="+mn-cs"/>
                        </a:rPr>
                        <a:t>One more and one less. </a:t>
                      </a:r>
                    </a:p>
                    <a:p>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Thinking </a:t>
                      </a:r>
                    </a:p>
                    <a:p>
                      <a:r>
                        <a:rPr lang="en-GB" sz="1000" kern="1200" dirty="0" smtClean="0">
                          <a:solidFill>
                            <a:schemeClr val="dk1"/>
                          </a:solidFill>
                          <a:effectLst/>
                          <a:latin typeface="+mn-lt"/>
                          <a:ea typeface="+mn-ea"/>
                          <a:cs typeface="+mn-cs"/>
                        </a:rPr>
                        <a:t>Circles and triangles.</a:t>
                      </a:r>
                    </a:p>
                    <a:p>
                      <a:r>
                        <a:rPr lang="en-GB" sz="1000" kern="1200" dirty="0" smtClean="0">
                          <a:solidFill>
                            <a:schemeClr val="dk1"/>
                          </a:solidFill>
                          <a:effectLst/>
                          <a:latin typeface="+mn-lt"/>
                          <a:ea typeface="+mn-ea"/>
                          <a:cs typeface="+mn-cs"/>
                        </a:rPr>
                        <a:t>Positional language</a:t>
                      </a:r>
                    </a:p>
                    <a:p>
                      <a:r>
                        <a:rPr lang="en-GB" sz="1000" kern="1200" dirty="0" smtClean="0">
                          <a:solidFill>
                            <a:schemeClr val="dk1"/>
                          </a:solidFill>
                          <a:effectLst/>
                          <a:latin typeface="+mn-lt"/>
                          <a:ea typeface="+mn-ea"/>
                          <a:cs typeface="+mn-cs"/>
                        </a:rPr>
                        <a:t>Shapes with 4 sides.</a:t>
                      </a:r>
                    </a:p>
                    <a:p>
                      <a:r>
                        <a:rPr lang="en-GB" sz="1000" kern="1200" dirty="0" smtClean="0">
                          <a:solidFill>
                            <a:schemeClr val="dk1"/>
                          </a:solidFill>
                          <a:effectLst/>
                          <a:latin typeface="+mn-lt"/>
                          <a:ea typeface="+mn-ea"/>
                          <a:cs typeface="+mn-cs"/>
                        </a:rPr>
                        <a:t>Time </a:t>
                      </a:r>
                      <a:endParaRPr lang="en-GB"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000" kern="1200" dirty="0" smtClean="0">
                          <a:solidFill>
                            <a:schemeClr val="dk1"/>
                          </a:solidFill>
                          <a:effectLst/>
                          <a:latin typeface="+mn-lt"/>
                          <a:ea typeface="+mn-ea"/>
                          <a:cs typeface="+mn-cs"/>
                        </a:rPr>
                        <a:t>Number</a:t>
                      </a:r>
                    </a:p>
                    <a:p>
                      <a:r>
                        <a:rPr lang="en-GB" sz="1000" kern="1200" dirty="0" smtClean="0">
                          <a:solidFill>
                            <a:schemeClr val="dk1"/>
                          </a:solidFill>
                          <a:effectLst/>
                          <a:latin typeface="+mn-lt"/>
                          <a:ea typeface="+mn-ea"/>
                          <a:cs typeface="+mn-cs"/>
                        </a:rPr>
                        <a:t>Introducing zero.</a:t>
                      </a:r>
                    </a:p>
                    <a:p>
                      <a:r>
                        <a:rPr lang="en-GB" sz="1000" kern="1200" dirty="0" smtClean="0">
                          <a:solidFill>
                            <a:schemeClr val="dk1"/>
                          </a:solidFill>
                          <a:effectLst/>
                          <a:latin typeface="+mn-lt"/>
                          <a:ea typeface="+mn-ea"/>
                          <a:cs typeface="+mn-cs"/>
                        </a:rPr>
                        <a:t>Representing 4</a:t>
                      </a:r>
                      <a:r>
                        <a:rPr lang="en-GB" sz="1000" kern="1200" baseline="0" dirty="0" smtClean="0">
                          <a:solidFill>
                            <a:schemeClr val="dk1"/>
                          </a:solidFill>
                          <a:effectLst/>
                          <a:latin typeface="+mn-lt"/>
                          <a:ea typeface="+mn-ea"/>
                          <a:cs typeface="+mn-cs"/>
                        </a:rPr>
                        <a:t> and 5</a:t>
                      </a:r>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Comparing numbers to 5. </a:t>
                      </a:r>
                    </a:p>
                    <a:p>
                      <a:r>
                        <a:rPr lang="en-GB" sz="1000" kern="1200" dirty="0" smtClean="0">
                          <a:solidFill>
                            <a:schemeClr val="dk1"/>
                          </a:solidFill>
                          <a:effectLst/>
                          <a:latin typeface="+mn-lt"/>
                          <a:ea typeface="+mn-ea"/>
                          <a:cs typeface="+mn-cs"/>
                        </a:rPr>
                        <a:t>Composition of 4 and 5. </a:t>
                      </a:r>
                    </a:p>
                    <a:p>
                      <a:r>
                        <a:rPr lang="en-GB" sz="1000" kern="1200" dirty="0" smtClean="0">
                          <a:solidFill>
                            <a:schemeClr val="dk1"/>
                          </a:solidFill>
                          <a:effectLst/>
                          <a:latin typeface="+mn-lt"/>
                          <a:ea typeface="+mn-ea"/>
                          <a:cs typeface="+mn-cs"/>
                        </a:rPr>
                        <a:t>Six, seven, eight.</a:t>
                      </a:r>
                    </a:p>
                    <a:p>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Thinking </a:t>
                      </a:r>
                    </a:p>
                    <a:p>
                      <a:r>
                        <a:rPr lang="en-GB" sz="1000" kern="1200" dirty="0" smtClean="0">
                          <a:solidFill>
                            <a:schemeClr val="dk1"/>
                          </a:solidFill>
                          <a:effectLst/>
                          <a:latin typeface="+mn-lt"/>
                          <a:ea typeface="+mn-ea"/>
                          <a:cs typeface="+mn-cs"/>
                        </a:rPr>
                        <a:t>Compare mass.</a:t>
                      </a:r>
                    </a:p>
                    <a:p>
                      <a:r>
                        <a:rPr lang="en-GB" sz="1000" kern="1200" dirty="0" smtClean="0">
                          <a:solidFill>
                            <a:schemeClr val="dk1"/>
                          </a:solidFill>
                          <a:effectLst/>
                          <a:latin typeface="+mn-lt"/>
                          <a:ea typeface="+mn-ea"/>
                          <a:cs typeface="+mn-cs"/>
                        </a:rPr>
                        <a:t>Compare capacity. </a:t>
                      </a:r>
                    </a:p>
                    <a:p>
                      <a:r>
                        <a:rPr lang="en-GB" sz="1000" kern="1200" dirty="0" smtClean="0">
                          <a:solidFill>
                            <a:schemeClr val="dk1"/>
                          </a:solidFill>
                          <a:effectLst/>
                          <a:latin typeface="+mn-lt"/>
                          <a:ea typeface="+mn-ea"/>
                          <a:cs typeface="+mn-cs"/>
                        </a:rPr>
                        <a:t>Length and Height.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latin typeface="+mn-lt"/>
                        <a:cs typeface="Amatic SC" panose="00000500000000000000" pitchFamily="2" charset="-79"/>
                      </a:endParaRPr>
                    </a:p>
                    <a:p>
                      <a:pPr algn="ctr"/>
                      <a:endParaRPr lang="en-GB"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GB" sz="1000" kern="1200" dirty="0" smtClean="0">
                          <a:solidFill>
                            <a:schemeClr val="dk1"/>
                          </a:solidFill>
                          <a:effectLst/>
                          <a:latin typeface="+mn-lt"/>
                          <a:ea typeface="+mn-ea"/>
                          <a:cs typeface="+mn-cs"/>
                        </a:rPr>
                        <a:t>Number</a:t>
                      </a:r>
                    </a:p>
                    <a:p>
                      <a:r>
                        <a:rPr lang="en-GB" sz="1000" kern="1200" dirty="0" smtClean="0">
                          <a:solidFill>
                            <a:schemeClr val="dk1"/>
                          </a:solidFill>
                          <a:effectLst/>
                          <a:latin typeface="+mn-lt"/>
                          <a:ea typeface="+mn-ea"/>
                          <a:cs typeface="+mn-cs"/>
                        </a:rPr>
                        <a:t>Nine and ten. </a:t>
                      </a:r>
                    </a:p>
                    <a:p>
                      <a:r>
                        <a:rPr lang="en-GB" sz="1000" kern="1200" dirty="0" smtClean="0">
                          <a:solidFill>
                            <a:schemeClr val="dk1"/>
                          </a:solidFill>
                          <a:effectLst/>
                          <a:latin typeface="+mn-lt"/>
                          <a:ea typeface="+mn-ea"/>
                          <a:cs typeface="+mn-cs"/>
                        </a:rPr>
                        <a:t>Comparing numbers to 10. </a:t>
                      </a:r>
                    </a:p>
                    <a:p>
                      <a:r>
                        <a:rPr lang="en-GB" sz="1000" kern="1200" dirty="0" smtClean="0">
                          <a:solidFill>
                            <a:schemeClr val="dk1"/>
                          </a:solidFill>
                          <a:effectLst/>
                          <a:latin typeface="+mn-lt"/>
                          <a:ea typeface="+mn-ea"/>
                          <a:cs typeface="+mn-cs"/>
                        </a:rPr>
                        <a:t>Bonds to 10 </a:t>
                      </a:r>
                    </a:p>
                    <a:p>
                      <a:r>
                        <a:rPr lang="en-GB" sz="1000" kern="1200" dirty="0" smtClean="0">
                          <a:solidFill>
                            <a:schemeClr val="dk1"/>
                          </a:solidFill>
                          <a:effectLst/>
                          <a:latin typeface="+mn-lt"/>
                          <a:ea typeface="+mn-ea"/>
                          <a:cs typeface="+mn-cs"/>
                        </a:rPr>
                        <a:t>Making pairs.</a:t>
                      </a:r>
                    </a:p>
                    <a:p>
                      <a:r>
                        <a:rPr lang="en-GB" sz="1000" kern="1200" dirty="0" smtClean="0">
                          <a:solidFill>
                            <a:schemeClr val="dk1"/>
                          </a:solidFill>
                          <a:effectLst/>
                          <a:latin typeface="+mn-lt"/>
                          <a:ea typeface="+mn-ea"/>
                          <a:cs typeface="+mn-cs"/>
                        </a:rPr>
                        <a:t>Combining 2 groups.</a:t>
                      </a:r>
                    </a:p>
                    <a:p>
                      <a:pPr algn="ctr"/>
                      <a:endParaRPr lang="en-GB" sz="1000" dirty="0" smtClean="0">
                        <a:solidFill>
                          <a:schemeClr val="bg1">
                            <a:lumMod val="50000"/>
                          </a:schemeClr>
                        </a:solidFill>
                        <a:latin typeface="+mn-lt"/>
                        <a:cs typeface="Amatic SC" panose="00000500000000000000" pitchFamily="2" charset="-79"/>
                      </a:endParaRPr>
                    </a:p>
                    <a:p>
                      <a:pPr algn="ctr"/>
                      <a:endParaRPr lang="en-GB" sz="1000" dirty="0" smtClean="0">
                        <a:solidFill>
                          <a:schemeClr val="bg1">
                            <a:lumMod val="50000"/>
                          </a:schemeClr>
                        </a:solidFill>
                        <a:latin typeface="+mn-lt"/>
                        <a:cs typeface="Amatic SC" panose="00000500000000000000" pitchFamily="2" charset="-79"/>
                      </a:endParaRPr>
                    </a:p>
                    <a:p>
                      <a:pPr algn="ctr"/>
                      <a:endParaRPr lang="en-GB" sz="1000" dirty="0" smtClean="0">
                        <a:solidFill>
                          <a:schemeClr val="bg1">
                            <a:lumMod val="50000"/>
                          </a:schemeClr>
                        </a:solidFill>
                        <a:latin typeface="+mn-lt"/>
                        <a:cs typeface="Amatic SC" panose="00000500000000000000" pitchFamily="2" charset="-79"/>
                      </a:endParaRPr>
                    </a:p>
                    <a:p>
                      <a:r>
                        <a:rPr lang="en-GB" sz="1000" kern="1200" dirty="0" smtClean="0">
                          <a:solidFill>
                            <a:schemeClr val="dk1"/>
                          </a:solidFill>
                          <a:effectLst/>
                          <a:latin typeface="+mn-lt"/>
                          <a:ea typeface="+mn-ea"/>
                          <a:cs typeface="+mn-cs"/>
                        </a:rPr>
                        <a:t>Measure, Shape and Spatial Thinking </a:t>
                      </a:r>
                    </a:p>
                    <a:p>
                      <a:r>
                        <a:rPr lang="en-GB" sz="1000" kern="1200" dirty="0" smtClean="0">
                          <a:solidFill>
                            <a:schemeClr val="dk1"/>
                          </a:solidFill>
                          <a:effectLst/>
                          <a:latin typeface="+mn-lt"/>
                          <a:ea typeface="+mn-ea"/>
                          <a:cs typeface="+mn-cs"/>
                        </a:rPr>
                        <a:t>Time </a:t>
                      </a:r>
                    </a:p>
                    <a:p>
                      <a:r>
                        <a:rPr lang="en-GB" sz="1000" kern="1200" dirty="0" smtClean="0">
                          <a:solidFill>
                            <a:schemeClr val="dk1"/>
                          </a:solidFill>
                          <a:effectLst/>
                          <a:latin typeface="+mn-lt"/>
                          <a:ea typeface="+mn-ea"/>
                          <a:cs typeface="+mn-cs"/>
                        </a:rPr>
                        <a:t>3D shape</a:t>
                      </a:r>
                    </a:p>
                    <a:p>
                      <a:r>
                        <a:rPr lang="en-GB" sz="1000" kern="1200" dirty="0" smtClean="0">
                          <a:solidFill>
                            <a:schemeClr val="dk1"/>
                          </a:solidFill>
                          <a:effectLst/>
                          <a:latin typeface="+mn-lt"/>
                          <a:ea typeface="+mn-ea"/>
                          <a:cs typeface="+mn-cs"/>
                        </a:rPr>
                        <a:t>Pattern</a:t>
                      </a:r>
                    </a:p>
                    <a:p>
                      <a:endParaRPr lang="en-GB" sz="1000" kern="1200" dirty="0" smtClean="0">
                        <a:solidFill>
                          <a:schemeClr val="dk1"/>
                        </a:solidFill>
                        <a:effectLst/>
                        <a:latin typeface="+mn-lt"/>
                        <a:ea typeface="+mn-ea"/>
                        <a:cs typeface="+mn-cs"/>
                      </a:endParaRPr>
                    </a:p>
                    <a:p>
                      <a:pPr algn="ctr"/>
                      <a:endParaRPr lang="en-GB" sz="10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r>
                        <a:rPr lang="en-GB" sz="1000" kern="1200" dirty="0" smtClean="0">
                          <a:solidFill>
                            <a:schemeClr val="dk1"/>
                          </a:solidFill>
                          <a:effectLst/>
                          <a:latin typeface="+mn-lt"/>
                          <a:ea typeface="+mn-ea"/>
                          <a:cs typeface="+mn-cs"/>
                        </a:rPr>
                        <a:t>Number</a:t>
                      </a:r>
                    </a:p>
                    <a:p>
                      <a:r>
                        <a:rPr lang="en-GB" sz="1000" kern="1200" dirty="0" smtClean="0">
                          <a:solidFill>
                            <a:schemeClr val="dk1"/>
                          </a:solidFill>
                          <a:effectLst/>
                          <a:latin typeface="+mn-lt"/>
                          <a:ea typeface="+mn-ea"/>
                          <a:cs typeface="+mn-cs"/>
                        </a:rPr>
                        <a:t>Building numbers beyond 10.</a:t>
                      </a:r>
                    </a:p>
                    <a:p>
                      <a:r>
                        <a:rPr lang="en-GB" sz="1000" kern="1200" dirty="0" smtClean="0">
                          <a:solidFill>
                            <a:schemeClr val="dk1"/>
                          </a:solidFill>
                          <a:effectLst/>
                          <a:latin typeface="+mn-lt"/>
                          <a:ea typeface="+mn-ea"/>
                          <a:cs typeface="+mn-cs"/>
                        </a:rPr>
                        <a:t>Counting Patterns beyond 10.</a:t>
                      </a:r>
                    </a:p>
                    <a:p>
                      <a:r>
                        <a:rPr lang="en-GB" sz="1000" kern="1200" dirty="0" smtClean="0">
                          <a:solidFill>
                            <a:schemeClr val="dk1"/>
                          </a:solidFill>
                          <a:effectLst/>
                          <a:latin typeface="+mn-lt"/>
                          <a:ea typeface="+mn-ea"/>
                          <a:cs typeface="+mn-cs"/>
                        </a:rPr>
                        <a:t>Adding more.</a:t>
                      </a:r>
                    </a:p>
                    <a:p>
                      <a:r>
                        <a:rPr lang="en-GB" sz="1000" kern="1200" dirty="0" smtClean="0">
                          <a:solidFill>
                            <a:schemeClr val="dk1"/>
                          </a:solidFill>
                          <a:effectLst/>
                          <a:latin typeface="+mn-lt"/>
                          <a:ea typeface="+mn-ea"/>
                          <a:cs typeface="+mn-cs"/>
                        </a:rPr>
                        <a:t>Taking away</a:t>
                      </a:r>
                    </a:p>
                    <a:p>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Thinking </a:t>
                      </a:r>
                    </a:p>
                    <a:p>
                      <a:r>
                        <a:rPr lang="en-GB" sz="1000" kern="1200" dirty="0" smtClean="0">
                          <a:solidFill>
                            <a:schemeClr val="dk1"/>
                          </a:solidFill>
                          <a:effectLst/>
                          <a:latin typeface="+mn-lt"/>
                          <a:ea typeface="+mn-ea"/>
                          <a:cs typeface="+mn-cs"/>
                        </a:rPr>
                        <a:t>Match, rotate and manipulate.</a:t>
                      </a:r>
                    </a:p>
                    <a:p>
                      <a:r>
                        <a:rPr lang="en-GB" sz="1000" kern="1200" dirty="0" smtClean="0">
                          <a:solidFill>
                            <a:schemeClr val="dk1"/>
                          </a:solidFill>
                          <a:effectLst/>
                          <a:latin typeface="+mn-lt"/>
                          <a:ea typeface="+mn-ea"/>
                          <a:cs typeface="+mn-cs"/>
                        </a:rPr>
                        <a:t>Compose and decompose. </a:t>
                      </a:r>
                      <a:endParaRPr lang="en-GB"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000" kern="1200" dirty="0" smtClean="0">
                          <a:solidFill>
                            <a:schemeClr val="dk1"/>
                          </a:solidFill>
                          <a:effectLst/>
                          <a:latin typeface="+mn-lt"/>
                          <a:ea typeface="+mn-ea"/>
                          <a:cs typeface="+mn-cs"/>
                        </a:rPr>
                        <a:t>Number</a:t>
                      </a:r>
                    </a:p>
                    <a:p>
                      <a:r>
                        <a:rPr lang="en-GB" sz="1000" kern="1200" dirty="0" smtClean="0">
                          <a:solidFill>
                            <a:schemeClr val="dk1"/>
                          </a:solidFill>
                          <a:effectLst/>
                          <a:latin typeface="+mn-lt"/>
                          <a:ea typeface="+mn-ea"/>
                          <a:cs typeface="+mn-cs"/>
                        </a:rPr>
                        <a:t>Doubling, sharing and grouping.</a:t>
                      </a:r>
                    </a:p>
                    <a:p>
                      <a:r>
                        <a:rPr lang="en-GB" sz="1000" kern="1200" dirty="0" smtClean="0">
                          <a:solidFill>
                            <a:schemeClr val="dk1"/>
                          </a:solidFill>
                          <a:effectLst/>
                          <a:latin typeface="+mn-lt"/>
                          <a:ea typeface="+mn-ea"/>
                          <a:cs typeface="+mn-cs"/>
                        </a:rPr>
                        <a:t>Even and odd.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effectLst/>
                          <a:latin typeface="+mn-lt"/>
                          <a:ea typeface="+mn-ea"/>
                          <a:cs typeface="+mn-cs"/>
                        </a:rPr>
                        <a:t>Deepening understanding patterns and relationships.</a:t>
                      </a:r>
                    </a:p>
                    <a:p>
                      <a:endParaRPr lang="en-GB" sz="1000" kern="1200" dirty="0" smtClean="0">
                        <a:solidFill>
                          <a:schemeClr val="dk1"/>
                        </a:solidFill>
                        <a:effectLst/>
                        <a:latin typeface="+mn-lt"/>
                        <a:ea typeface="+mn-ea"/>
                        <a:cs typeface="+mn-cs"/>
                      </a:endParaRPr>
                    </a:p>
                    <a:p>
                      <a:r>
                        <a:rPr lang="en-GB" sz="1000" kern="1200" dirty="0" smtClean="0">
                          <a:solidFill>
                            <a:schemeClr val="dk1"/>
                          </a:solidFill>
                          <a:effectLst/>
                          <a:latin typeface="+mn-lt"/>
                          <a:ea typeface="+mn-ea"/>
                          <a:cs typeface="+mn-cs"/>
                        </a:rPr>
                        <a:t> </a:t>
                      </a:r>
                    </a:p>
                    <a:p>
                      <a:r>
                        <a:rPr lang="en-GB" sz="1000" kern="1200" dirty="0" smtClean="0">
                          <a:solidFill>
                            <a:schemeClr val="dk1"/>
                          </a:solidFill>
                          <a:effectLst/>
                          <a:latin typeface="+mn-lt"/>
                          <a:ea typeface="+mn-ea"/>
                          <a:cs typeface="+mn-cs"/>
                        </a:rPr>
                        <a:t>Measure, Shape and Spatial Thinking </a:t>
                      </a:r>
                    </a:p>
                    <a:p>
                      <a:r>
                        <a:rPr lang="en-GB" sz="1000" kern="1200" dirty="0" smtClean="0">
                          <a:solidFill>
                            <a:schemeClr val="dk1"/>
                          </a:solidFill>
                          <a:effectLst/>
                          <a:latin typeface="+mn-lt"/>
                          <a:ea typeface="+mn-ea"/>
                          <a:cs typeface="+mn-cs"/>
                        </a:rPr>
                        <a:t>Visualise and build. </a:t>
                      </a:r>
                    </a:p>
                    <a:p>
                      <a:r>
                        <a:rPr lang="en-GB" sz="1000" kern="1200" dirty="0" smtClean="0">
                          <a:solidFill>
                            <a:schemeClr val="dk1"/>
                          </a:solidFill>
                          <a:effectLst/>
                          <a:latin typeface="+mn-lt"/>
                          <a:ea typeface="+mn-ea"/>
                          <a:cs typeface="+mn-cs"/>
                        </a:rPr>
                        <a:t>Mapping </a:t>
                      </a: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500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50520525"/>
              </p:ext>
            </p:extLst>
          </p:nvPr>
        </p:nvGraphicFramePr>
        <p:xfrm>
          <a:off x="231033" y="575513"/>
          <a:ext cx="11459364" cy="6080760"/>
        </p:xfrm>
        <a:graphic>
          <a:graphicData uri="http://schemas.openxmlformats.org/drawingml/2006/table">
            <a:tbl>
              <a:tblPr firstRow="1" bandRow="1">
                <a:tableStyleId>{5C22544A-7EE6-4342-B048-85BDC9FD1C3A}</a:tableStyleId>
              </a:tblPr>
              <a:tblGrid>
                <a:gridCol w="1171639">
                  <a:extLst>
                    <a:ext uri="{9D8B030D-6E8A-4147-A177-3AD203B41FA5}">
                      <a16:colId xmlns:a16="http://schemas.microsoft.com/office/drawing/2014/main" val="385991600"/>
                    </a:ext>
                  </a:extLst>
                </a:gridCol>
                <a:gridCol w="2102465">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476992">
                  <a:extLst>
                    <a:ext uri="{9D8B030D-6E8A-4147-A177-3AD203B41FA5}">
                      <a16:colId xmlns:a16="http://schemas.microsoft.com/office/drawing/2014/main" val="2709165749"/>
                    </a:ext>
                  </a:extLst>
                </a:gridCol>
                <a:gridCol w="179711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66978">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panose="020B0604020202020204" charset="-79"/>
                        </a:rPr>
                        <a:t>Seasons and</a:t>
                      </a:r>
                      <a:r>
                        <a:rPr lang="en-GB" sz="1200" b="1" u="sng" baseline="0" dirty="0" smtClean="0">
                          <a:latin typeface="+mn-lt"/>
                          <a:cs typeface="Amatic SC" panose="020B0604020202020204" charset="-79"/>
                        </a:rPr>
                        <a:t> </a:t>
                      </a:r>
                      <a:r>
                        <a:rPr lang="en-GB" sz="1200" b="1" u="sng" dirty="0" smtClean="0">
                          <a:latin typeface="+mn-lt"/>
                          <a:cs typeface="Amatic SC" panose="020B0604020202020204"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panose="020B0604020202020204" charset="-79"/>
                        </a:rPr>
                        <a:t>Growing and 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r>
                        <a:rPr lang="en-US" sz="1200" dirty="0" smtClean="0">
                          <a:latin typeface="+mn-lt"/>
                          <a:cs typeface="Amatic SC" panose="020B0604020202020204" charset="-79"/>
                        </a:rPr>
                        <a:t> </a:t>
                      </a: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81483">
                <a:tc>
                  <a:txBody>
                    <a:bodyPr/>
                    <a:lstStyle/>
                    <a:p>
                      <a:pPr algn="ctr"/>
                      <a:r>
                        <a:rPr lang="en-US" sz="2200" b="0" dirty="0" smtClean="0">
                          <a:latin typeface="Amatic SC" panose="00000500000000000000" pitchFamily="2" charset="-79"/>
                          <a:cs typeface="Amatic SC" panose="00000500000000000000" pitchFamily="2" charset="-79"/>
                        </a:rPr>
                        <a:t>Mastering</a:t>
                      </a:r>
                      <a:r>
                        <a:rPr lang="en-US" sz="2200" b="0" baseline="0" dirty="0" smtClean="0">
                          <a:latin typeface="Amatic SC" panose="00000500000000000000" pitchFamily="2" charset="-79"/>
                          <a:cs typeface="Amatic SC" panose="00000500000000000000" pitchFamily="2" charset="-79"/>
                        </a:rPr>
                        <a:t> NUMBER</a:t>
                      </a:r>
                      <a:endParaRPr lang="en-US" sz="2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900" b="1" u="sng" kern="1200" dirty="0" err="1" smtClean="0">
                          <a:solidFill>
                            <a:schemeClr val="dk1"/>
                          </a:solidFill>
                          <a:effectLst/>
                          <a:latin typeface="+mn-lt"/>
                          <a:ea typeface="+mn-ea"/>
                          <a:cs typeface="Amatic SC" panose="020B0604020202020204" charset="-79"/>
                        </a:rPr>
                        <a:t>Subitising</a:t>
                      </a:r>
                      <a:endParaRPr lang="en-GB" sz="900" b="1" u="sng" kern="1200" dirty="0" smtClean="0">
                        <a:solidFill>
                          <a:schemeClr val="dk1"/>
                        </a:solidFill>
                        <a:effectLst/>
                        <a:latin typeface="+mn-lt"/>
                        <a:ea typeface="+mn-ea"/>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P</a:t>
                      </a:r>
                      <a:r>
                        <a:rPr lang="en-US" sz="900" kern="1200" smtClean="0">
                          <a:solidFill>
                            <a:schemeClr val="dk1"/>
                          </a:solidFill>
                          <a:effectLst/>
                          <a:latin typeface="+mn-lt"/>
                          <a:ea typeface="+mn-ea"/>
                          <a:cs typeface="+mn-cs"/>
                        </a:rPr>
                        <a:t>erceptually </a:t>
                      </a:r>
                      <a:r>
                        <a:rPr lang="en-US" sz="900" kern="1200" dirty="0" err="1" smtClean="0">
                          <a:solidFill>
                            <a:schemeClr val="dk1"/>
                          </a:solidFill>
                          <a:effectLst/>
                          <a:latin typeface="+mn-lt"/>
                          <a:ea typeface="+mn-ea"/>
                          <a:cs typeface="+mn-cs"/>
                        </a:rPr>
                        <a:t>subitise</a:t>
                      </a:r>
                      <a:r>
                        <a:rPr lang="en-US" sz="900" kern="1200" dirty="0" smtClean="0">
                          <a:solidFill>
                            <a:schemeClr val="dk1"/>
                          </a:solidFill>
                          <a:effectLst/>
                          <a:latin typeface="+mn-lt"/>
                          <a:ea typeface="+mn-ea"/>
                          <a:cs typeface="+mn-cs"/>
                        </a:rPr>
                        <a:t> within 3</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identify sub-groups in </a:t>
                      </a:r>
                      <a:r>
                        <a:rPr lang="en-US" sz="900" kern="1200" smtClean="0">
                          <a:solidFill>
                            <a:schemeClr val="dk1"/>
                          </a:solidFill>
                          <a:effectLst/>
                          <a:latin typeface="+mn-lt"/>
                          <a:ea typeface="+mn-ea"/>
                          <a:cs typeface="+mn-cs"/>
                        </a:rPr>
                        <a:t>larger arrangements. </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a:t>
                      </a:r>
                      <a:r>
                        <a:rPr lang="en-US" sz="900" kern="1200" smtClean="0">
                          <a:solidFill>
                            <a:schemeClr val="dk1"/>
                          </a:solidFill>
                          <a:effectLst/>
                          <a:latin typeface="+mn-lt"/>
                          <a:ea typeface="+mn-ea"/>
                          <a:cs typeface="+mn-cs"/>
                        </a:rPr>
                        <a:t>reate </a:t>
                      </a:r>
                      <a:r>
                        <a:rPr lang="en-US" sz="900" kern="1200" dirty="0" smtClean="0">
                          <a:solidFill>
                            <a:schemeClr val="dk1"/>
                          </a:solidFill>
                          <a:effectLst/>
                          <a:latin typeface="+mn-lt"/>
                          <a:ea typeface="+mn-ea"/>
                          <a:cs typeface="+mn-cs"/>
                        </a:rPr>
                        <a:t>their own patterns for numbers </a:t>
                      </a:r>
                      <a:r>
                        <a:rPr lang="en-US" sz="900" kern="1200" smtClean="0">
                          <a:solidFill>
                            <a:schemeClr val="dk1"/>
                          </a:solidFill>
                          <a:effectLst/>
                          <a:latin typeface="+mn-lt"/>
                          <a:ea typeface="+mn-ea"/>
                          <a:cs typeface="+mn-cs"/>
                        </a:rPr>
                        <a:t>within 4.</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err="1" smtClean="0">
                          <a:solidFill>
                            <a:schemeClr val="dk1"/>
                          </a:solidFill>
                          <a:effectLst/>
                          <a:latin typeface="+mn-lt"/>
                          <a:ea typeface="+mn-ea"/>
                          <a:cs typeface="+mn-cs"/>
                        </a:rPr>
                        <a:t>P</a:t>
                      </a:r>
                      <a:r>
                        <a:rPr lang="en-US" sz="900" kern="1200" smtClean="0">
                          <a:solidFill>
                            <a:schemeClr val="dk1"/>
                          </a:solidFill>
                          <a:effectLst/>
                          <a:latin typeface="+mn-lt"/>
                          <a:ea typeface="+mn-ea"/>
                          <a:cs typeface="+mn-cs"/>
                        </a:rPr>
                        <a:t>ractise </a:t>
                      </a:r>
                      <a:r>
                        <a:rPr lang="en-US" sz="900" kern="1200" dirty="0" smtClean="0">
                          <a:solidFill>
                            <a:schemeClr val="dk1"/>
                          </a:solidFill>
                          <a:effectLst/>
                          <a:latin typeface="+mn-lt"/>
                          <a:ea typeface="+mn-ea"/>
                          <a:cs typeface="+mn-cs"/>
                        </a:rPr>
                        <a:t>using their fingers to represent quantities which they </a:t>
                      </a:r>
                      <a:r>
                        <a:rPr lang="en-US" sz="900" kern="1200" smtClean="0">
                          <a:solidFill>
                            <a:schemeClr val="dk1"/>
                          </a:solidFill>
                          <a:effectLst/>
                          <a:latin typeface="+mn-lt"/>
                          <a:ea typeface="+mn-ea"/>
                          <a:cs typeface="+mn-cs"/>
                        </a:rPr>
                        <a:t>can subitise.</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a:t>
                      </a:r>
                      <a:r>
                        <a:rPr lang="en-US" sz="900" kern="1200" smtClean="0">
                          <a:solidFill>
                            <a:schemeClr val="dk1"/>
                          </a:solidFill>
                          <a:effectLst/>
                          <a:latin typeface="+mn-lt"/>
                          <a:ea typeface="+mn-ea"/>
                          <a:cs typeface="+mn-cs"/>
                        </a:rPr>
                        <a:t>xperience </a:t>
                      </a:r>
                      <a:r>
                        <a:rPr lang="en-US" sz="900" kern="1200" dirty="0" err="1" smtClean="0">
                          <a:solidFill>
                            <a:schemeClr val="dk1"/>
                          </a:solidFill>
                          <a:effectLst/>
                          <a:latin typeface="+mn-lt"/>
                          <a:ea typeface="+mn-ea"/>
                          <a:cs typeface="+mn-cs"/>
                        </a:rPr>
                        <a:t>subitising</a:t>
                      </a:r>
                      <a:r>
                        <a:rPr lang="en-US" sz="900" kern="1200" dirty="0" smtClean="0">
                          <a:solidFill>
                            <a:schemeClr val="dk1"/>
                          </a:solidFill>
                          <a:effectLst/>
                          <a:latin typeface="+mn-lt"/>
                          <a:ea typeface="+mn-ea"/>
                          <a:cs typeface="+mn-cs"/>
                        </a:rPr>
                        <a:t> in a range of contexts, including temporal patterns made by sounds.</a:t>
                      </a:r>
                      <a:endParaRPr lang="en-GB" sz="900" kern="1200" dirty="0" smtClean="0">
                        <a:solidFill>
                          <a:schemeClr val="dk1"/>
                        </a:solidFill>
                        <a:effectLst/>
                        <a:latin typeface="+mn-lt"/>
                        <a:ea typeface="+mn-ea"/>
                        <a:cs typeface="+mn-cs"/>
                      </a:endParaRPr>
                    </a:p>
                    <a:p>
                      <a:pPr algn="l"/>
                      <a:endParaRPr lang="en-GB" sz="900" b="0" u="sng" smtClean="0">
                        <a:solidFill>
                          <a:schemeClr val="tx1"/>
                        </a:solidFill>
                        <a:latin typeface="+mn-lt"/>
                        <a:cs typeface="Amatic SC" panose="020B0604020202020204" charset="-79"/>
                      </a:endParaRPr>
                    </a:p>
                    <a:p>
                      <a:pPr algn="l"/>
                      <a:r>
                        <a:rPr lang="en-GB" sz="900" b="1" u="sng" smtClean="0">
                          <a:solidFill>
                            <a:schemeClr val="tx1"/>
                          </a:solidFill>
                          <a:latin typeface="+mn-lt"/>
                          <a:cs typeface="Amatic SC" panose="020B0604020202020204" charset="-79"/>
                        </a:rPr>
                        <a:t>Cardinality</a:t>
                      </a:r>
                      <a:r>
                        <a:rPr lang="en-GB" sz="900" b="1" u="sng" baseline="0" smtClean="0">
                          <a:solidFill>
                            <a:schemeClr val="tx1"/>
                          </a:solidFill>
                          <a:latin typeface="+mn-lt"/>
                          <a:cs typeface="Amatic SC" panose="020B0604020202020204" charset="-79"/>
                        </a:rPr>
                        <a:t>, Ordinality and counting </a:t>
                      </a:r>
                    </a:p>
                    <a:p>
                      <a:pPr marL="171450" lvl="0" indent="-171450">
                        <a:buFont typeface="Arial" panose="020B0604020202020204" pitchFamily="34" charset="0"/>
                        <a:buChar char="•"/>
                      </a:pPr>
                      <a:r>
                        <a:rPr lang="en-US" sz="900" kern="1200" smtClean="0">
                          <a:solidFill>
                            <a:schemeClr val="dk1"/>
                          </a:solidFill>
                          <a:effectLst/>
                          <a:latin typeface="+mn-lt"/>
                          <a:ea typeface="+mn-ea"/>
                          <a:cs typeface="+mn-cs"/>
                        </a:rPr>
                        <a:t>Relate the counting sequence to cardinality, seeing that the last number spoken gives the number in the entire set.</a:t>
                      </a:r>
                      <a:endParaRPr lang="en-GB" sz="900" kern="120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smtClean="0">
                          <a:solidFill>
                            <a:schemeClr val="dk1"/>
                          </a:solidFill>
                          <a:effectLst/>
                          <a:latin typeface="+mn-lt"/>
                          <a:ea typeface="+mn-ea"/>
                          <a:cs typeface="+mn-cs"/>
                        </a:rPr>
                        <a:t>Have a wide range of opportunities to develop their knowledge of the counting sequence, including through rhyme and song.</a:t>
                      </a:r>
                      <a:endParaRPr lang="en-GB" sz="900" kern="120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smtClean="0">
                          <a:solidFill>
                            <a:schemeClr val="dk1"/>
                          </a:solidFill>
                          <a:effectLst/>
                          <a:latin typeface="+mn-lt"/>
                          <a:ea typeface="+mn-ea"/>
                          <a:cs typeface="+mn-cs"/>
                        </a:rPr>
                        <a:t>Have a wide range of opportunities to develop 1:1 correspondence, including by coordinating movement and counting.</a:t>
                      </a:r>
                      <a:endParaRPr lang="en-GB" sz="900" kern="120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smtClean="0">
                          <a:solidFill>
                            <a:schemeClr val="dk1"/>
                          </a:solidFill>
                          <a:effectLst/>
                          <a:latin typeface="+mn-lt"/>
                          <a:ea typeface="+mn-ea"/>
                          <a:cs typeface="+mn-cs"/>
                        </a:rPr>
                        <a:t>Have opportunities to develop an understanding that anything can be counted, including actions and sounds.</a:t>
                      </a:r>
                      <a:endParaRPr lang="en-GB" sz="900" kern="120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smtClean="0">
                          <a:solidFill>
                            <a:schemeClr val="dk1"/>
                          </a:solidFill>
                          <a:effectLst/>
                          <a:latin typeface="+mn-lt"/>
                          <a:ea typeface="+mn-ea"/>
                          <a:cs typeface="+mn-cs"/>
                        </a:rPr>
                        <a:t>Explore a range of strategies which support accurate counting. </a:t>
                      </a:r>
                      <a:endParaRPr lang="en-GB" sz="900" kern="1200" smtClean="0">
                        <a:solidFill>
                          <a:schemeClr val="dk1"/>
                        </a:solidFill>
                        <a:effectLst/>
                        <a:latin typeface="+mn-lt"/>
                        <a:ea typeface="+mn-ea"/>
                        <a:cs typeface="+mn-cs"/>
                      </a:endParaRPr>
                    </a:p>
                    <a:p>
                      <a:pPr algn="l"/>
                      <a:endParaRPr lang="en-GB" sz="900" b="1" u="sng" dirty="0">
                        <a:solidFill>
                          <a:schemeClr val="tx1"/>
                        </a:solidFill>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err="1" smtClean="0">
                          <a:solidFill>
                            <a:schemeClr val="dk1"/>
                          </a:solidFill>
                          <a:effectLst/>
                          <a:latin typeface="+mn-lt"/>
                          <a:ea typeface="+mn-ea"/>
                          <a:cs typeface="Amatic SC" panose="020B0604020202020204" charset="-79"/>
                        </a:rPr>
                        <a:t>Subitising</a:t>
                      </a:r>
                      <a:endParaRPr lang="en-GB" sz="900" b="0"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from first half-term.</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err="1" smtClean="0">
                          <a:solidFill>
                            <a:schemeClr val="dk1"/>
                          </a:solidFill>
                          <a:effectLst/>
                          <a:latin typeface="+mn-lt"/>
                          <a:ea typeface="+mn-ea"/>
                          <a:cs typeface="+mn-cs"/>
                        </a:rPr>
                        <a:t>Subitise</a:t>
                      </a:r>
                      <a:r>
                        <a:rPr lang="en-US" sz="900" kern="1200" dirty="0" smtClean="0">
                          <a:solidFill>
                            <a:schemeClr val="dk1"/>
                          </a:solidFill>
                          <a:effectLst/>
                          <a:latin typeface="+mn-lt"/>
                          <a:ea typeface="+mn-ea"/>
                          <a:cs typeface="+mn-cs"/>
                        </a:rPr>
                        <a:t> within 5, perceptually and conceptually, depending on the arrangements.</a:t>
                      </a:r>
                    </a:p>
                    <a:p>
                      <a:pPr marL="171450" indent="-171450">
                        <a:buFont typeface="Arial" panose="020B0604020202020204" pitchFamily="34" charset="0"/>
                        <a:buChar char="•"/>
                      </a:pPr>
                      <a:endParaRPr lang="en-US" sz="900" b="1" kern="1200" dirty="0" smtClean="0">
                        <a:solidFill>
                          <a:schemeClr val="dk1"/>
                        </a:solidFill>
                        <a:effectLst/>
                        <a:latin typeface="+mn-lt"/>
                        <a:ea typeface="+mn-ea"/>
                        <a:cs typeface="+mn-cs"/>
                      </a:endParaRPr>
                    </a:p>
                    <a:p>
                      <a:pPr marL="171450" indent="-171450">
                        <a:buFont typeface="Arial" panose="020B0604020202020204" pitchFamily="34" charset="0"/>
                        <a:buChar char="•"/>
                      </a:pPr>
                      <a:endParaRPr lang="en-GB" sz="900" b="1" dirty="0" smtClean="0">
                        <a:solidFill>
                          <a:schemeClr val="bg1">
                            <a:lumMod val="50000"/>
                          </a:schemeClr>
                        </a:solidFill>
                        <a:latin typeface="+mn-lt"/>
                        <a:cs typeface="Amatic SC" panose="00000500000000000000" pitchFamily="2" charset="-79"/>
                      </a:endParaRPr>
                    </a:p>
                    <a:p>
                      <a:pPr marL="171450" indent="-171450">
                        <a:buFont typeface="Arial" panose="020B0604020202020204" pitchFamily="34" charset="0"/>
                        <a:buChar char="•"/>
                      </a:pPr>
                      <a:endParaRPr lang="en-GB" sz="900" b="1" dirty="0" smtClean="0">
                        <a:solidFill>
                          <a:schemeClr val="bg1">
                            <a:lumMod val="50000"/>
                          </a:schemeClr>
                        </a:solidFill>
                        <a:latin typeface="+mn-lt"/>
                        <a:cs typeface="Amatic SC" panose="00000500000000000000" pitchFamily="2" charset="-79"/>
                      </a:endParaRPr>
                    </a:p>
                    <a:p>
                      <a:pPr marL="171450" indent="-171450">
                        <a:buFont typeface="Arial" panose="020B0604020202020204" pitchFamily="34" charset="0"/>
                        <a:buChar char="•"/>
                      </a:pPr>
                      <a:endParaRPr lang="en-GB" sz="900" b="1" dirty="0" smtClean="0">
                        <a:solidFill>
                          <a:schemeClr val="bg1">
                            <a:lumMod val="50000"/>
                          </a:schemeClr>
                        </a:solidFill>
                        <a:latin typeface="+mn-lt"/>
                        <a:cs typeface="Amatic SC" panose="00000500000000000000" pitchFamily="2" charset="-79"/>
                      </a:endParaRPr>
                    </a:p>
                    <a:p>
                      <a:pPr marL="171450" indent="-171450">
                        <a:buFont typeface="Arial" panose="020B0604020202020204" pitchFamily="34" charset="0"/>
                        <a:buChar char="•"/>
                      </a:pPr>
                      <a:endParaRPr lang="en-GB" sz="900" b="1" dirty="0" smtClean="0">
                        <a:solidFill>
                          <a:schemeClr val="bg1">
                            <a:lumMod val="50000"/>
                          </a:schemeClr>
                        </a:solidFill>
                        <a:latin typeface="+mn-lt"/>
                        <a:cs typeface="Amatic SC" panose="00000500000000000000" pitchFamily="2" charset="-79"/>
                      </a:endParaRPr>
                    </a:p>
                    <a:p>
                      <a:pPr marL="171450" indent="-171450">
                        <a:buFont typeface="Arial" panose="020B0604020202020204" pitchFamily="34" charset="0"/>
                        <a:buChar char="•"/>
                      </a:pPr>
                      <a:endParaRPr lang="en-GB" sz="900" b="1" dirty="0" smtClean="0">
                        <a:solidFill>
                          <a:schemeClr val="bg1">
                            <a:lumMod val="50000"/>
                          </a:schemeClr>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u="sng" dirty="0" smtClean="0">
                          <a:solidFill>
                            <a:schemeClr val="tx1"/>
                          </a:solidFill>
                          <a:latin typeface="+mn-lt"/>
                          <a:cs typeface="Amatic SC" panose="020B0604020202020204" charset="-79"/>
                        </a:rPr>
                        <a:t>Cardinality</a:t>
                      </a:r>
                      <a:r>
                        <a:rPr lang="en-GB" sz="900" b="1" u="sng" baseline="0" dirty="0" smtClean="0">
                          <a:solidFill>
                            <a:schemeClr val="tx1"/>
                          </a:solidFill>
                          <a:latin typeface="+mn-lt"/>
                          <a:cs typeface="Amatic SC" panose="020B0604020202020204" charset="-79"/>
                        </a:rPr>
                        <a:t>, </a:t>
                      </a:r>
                      <a:r>
                        <a:rPr lang="en-GB" sz="900" b="1" u="sng" baseline="0" dirty="0" err="1" smtClean="0">
                          <a:solidFill>
                            <a:schemeClr val="tx1"/>
                          </a:solidFill>
                          <a:latin typeface="+mn-lt"/>
                          <a:cs typeface="Amatic SC" panose="020B0604020202020204" charset="-79"/>
                        </a:rPr>
                        <a:t>Ordinality</a:t>
                      </a:r>
                      <a:r>
                        <a:rPr lang="en-GB" sz="900" b="1" u="sng" baseline="0" dirty="0" smtClean="0">
                          <a:solidFill>
                            <a:schemeClr val="tx1"/>
                          </a:solidFill>
                          <a:latin typeface="+mn-lt"/>
                          <a:cs typeface="Amatic SC" panose="020B0604020202020204" charset="-79"/>
                        </a:rPr>
                        <a:t> and counting </a:t>
                      </a: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develop their counting skills.</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Explore the cardinality of 5, linking this to dice patterns and 5 fingers on 1 hand.</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Begin to count beyond 5.</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dk1"/>
                          </a:solidFill>
                          <a:effectLst/>
                          <a:latin typeface="+mn-lt"/>
                          <a:ea typeface="+mn-ea"/>
                          <a:cs typeface="+mn-cs"/>
                        </a:rPr>
                        <a:t>Begin to </a:t>
                      </a:r>
                      <a:r>
                        <a:rPr lang="en-US" sz="900" kern="1200" dirty="0" err="1" smtClean="0">
                          <a:solidFill>
                            <a:schemeClr val="dk1"/>
                          </a:solidFill>
                          <a:effectLst/>
                          <a:latin typeface="+mn-lt"/>
                          <a:ea typeface="+mn-ea"/>
                          <a:cs typeface="+mn-cs"/>
                        </a:rPr>
                        <a:t>recognise</a:t>
                      </a:r>
                      <a:r>
                        <a:rPr lang="en-US" sz="900" kern="1200" dirty="0" smtClean="0">
                          <a:solidFill>
                            <a:schemeClr val="dk1"/>
                          </a:solidFill>
                          <a:effectLst/>
                          <a:latin typeface="+mn-lt"/>
                          <a:ea typeface="+mn-ea"/>
                          <a:cs typeface="+mn-cs"/>
                        </a:rPr>
                        <a:t> numerals, relating these to quantities they can </a:t>
                      </a:r>
                      <a:r>
                        <a:rPr lang="en-US" sz="900" kern="1200" dirty="0" err="1" smtClean="0">
                          <a:solidFill>
                            <a:schemeClr val="dk1"/>
                          </a:solidFill>
                          <a:effectLst/>
                          <a:latin typeface="+mn-lt"/>
                          <a:ea typeface="+mn-ea"/>
                          <a:cs typeface="+mn-cs"/>
                        </a:rPr>
                        <a:t>subitise</a:t>
                      </a:r>
                      <a:r>
                        <a:rPr lang="en-US" sz="900" kern="1200" dirty="0" smtClean="0">
                          <a:solidFill>
                            <a:schemeClr val="dk1"/>
                          </a:solidFill>
                          <a:effectLst/>
                          <a:latin typeface="+mn-lt"/>
                          <a:ea typeface="+mn-ea"/>
                          <a:cs typeface="+mn-cs"/>
                        </a:rPr>
                        <a:t> and count.</a:t>
                      </a:r>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u="sng" kern="1200" dirty="0" err="1" smtClean="0">
                          <a:solidFill>
                            <a:schemeClr val="dk1"/>
                          </a:solidFill>
                          <a:effectLst/>
                          <a:latin typeface="+mn-lt"/>
                          <a:ea typeface="+mn-ea"/>
                          <a:cs typeface="Amatic SC" panose="020B0604020202020204" charset="-79"/>
                        </a:rPr>
                        <a:t>Subitising</a:t>
                      </a:r>
                      <a:endParaRPr lang="en-GB" sz="900" b="0"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Increase confidence in </a:t>
                      </a:r>
                      <a:r>
                        <a:rPr lang="en-US" sz="900" kern="1200" dirty="0" err="1" smtClean="0">
                          <a:solidFill>
                            <a:schemeClr val="dk1"/>
                          </a:solidFill>
                          <a:effectLst/>
                          <a:latin typeface="+mn-lt"/>
                          <a:ea typeface="+mn-ea"/>
                          <a:cs typeface="+mn-cs"/>
                        </a:rPr>
                        <a:t>subitising</a:t>
                      </a:r>
                      <a:r>
                        <a:rPr lang="en-US" sz="900" kern="1200" dirty="0" smtClean="0">
                          <a:solidFill>
                            <a:schemeClr val="dk1"/>
                          </a:solidFill>
                          <a:effectLst/>
                          <a:latin typeface="+mn-lt"/>
                          <a:ea typeface="+mn-ea"/>
                          <a:cs typeface="+mn-cs"/>
                        </a:rPr>
                        <a:t> by continuing to explore patterns within 5, including structured and random arrangements.</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Explore a range of patterns made by some numbers greater than 5, including structured patterns in which 5 is a clear part.</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Experience patterns which show a small group and ‘1 more’.</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dk1"/>
                          </a:solidFill>
                          <a:effectLst/>
                          <a:latin typeface="+mn-lt"/>
                          <a:ea typeface="+mn-ea"/>
                          <a:cs typeface="+mn-cs"/>
                        </a:rPr>
                        <a:t>Continue to match arrangements to finger patterns.</a:t>
                      </a:r>
                      <a:endParaRPr lang="en-US" sz="900" b="1" dirty="0">
                        <a:solidFill>
                          <a:schemeClr val="bg1">
                            <a:lumMod val="50000"/>
                          </a:schemeClr>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solidFill>
                            <a:schemeClr val="tx1"/>
                          </a:solidFill>
                          <a:latin typeface="+mn-lt"/>
                          <a:cs typeface="Amatic SC" panose="020B0604020202020204" charset="-79"/>
                        </a:rPr>
                        <a:t>Cardinality</a:t>
                      </a:r>
                      <a:r>
                        <a:rPr lang="en-GB" sz="900" b="1" u="sng" baseline="0" dirty="0" smtClean="0">
                          <a:solidFill>
                            <a:schemeClr val="tx1"/>
                          </a:solidFill>
                          <a:latin typeface="+mn-lt"/>
                          <a:cs typeface="Amatic SC" panose="020B0604020202020204" charset="-79"/>
                        </a:rPr>
                        <a:t>, </a:t>
                      </a:r>
                      <a:r>
                        <a:rPr lang="en-GB" sz="900" b="1" u="sng" baseline="0" dirty="0" err="1" smtClean="0">
                          <a:solidFill>
                            <a:schemeClr val="tx1"/>
                          </a:solidFill>
                          <a:latin typeface="+mn-lt"/>
                          <a:cs typeface="Amatic SC" panose="020B0604020202020204" charset="-79"/>
                        </a:rPr>
                        <a:t>Ordinality</a:t>
                      </a:r>
                      <a:r>
                        <a:rPr lang="en-GB" sz="900" b="1" u="sng" baseline="0" dirty="0" smtClean="0">
                          <a:solidFill>
                            <a:schemeClr val="tx1"/>
                          </a:solidFill>
                          <a:latin typeface="+mn-lt"/>
                          <a:cs typeface="Amatic SC" panose="020B0604020202020204" charset="-79"/>
                        </a:rPr>
                        <a:t> and counting </a:t>
                      </a: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develop verbal counting to 20 and beyond.</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develop object counting skills, using a range of strategies to develop accuracy.</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link counting to cardinality, including using their fingers to represent quantities between 5 and 10.</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dk1"/>
                          </a:solidFill>
                          <a:effectLst/>
                          <a:latin typeface="+mn-lt"/>
                          <a:ea typeface="+mn-ea"/>
                          <a:cs typeface="+mn-cs"/>
                        </a:rPr>
                        <a:t>Order numbers, linking cardinal and ordinal representations of number.</a:t>
                      </a: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err="1" smtClean="0">
                          <a:solidFill>
                            <a:schemeClr val="dk1"/>
                          </a:solidFill>
                          <a:effectLst/>
                          <a:latin typeface="+mn-lt"/>
                          <a:ea typeface="+mn-ea"/>
                          <a:cs typeface="Amatic SC" panose="020B0604020202020204" charset="-79"/>
                        </a:rPr>
                        <a:t>Subitising</a:t>
                      </a:r>
                      <a:endParaRPr lang="en-GB" sz="900" b="0" u="sng" dirty="0" smtClean="0">
                        <a:solidFill>
                          <a:schemeClr val="tx1"/>
                        </a:solidFill>
                        <a:latin typeface="+mn-lt"/>
                        <a:cs typeface="Amatic SC" panose="020B0604020202020204"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smtClean="0">
                          <a:solidFill>
                            <a:schemeClr val="dk1"/>
                          </a:solidFill>
                          <a:effectLst/>
                          <a:latin typeface="+mn-lt"/>
                          <a:ea typeface="+mn-ea"/>
                          <a:cs typeface="+mn-cs"/>
                        </a:rPr>
                        <a:t>Explore symmetrical patterns, in which each side is a familiar pattern, linking this to ‘doubles’.</a:t>
                      </a:r>
                      <a:endParaRPr lang="en-GB" sz="900" kern="1200" dirty="0" smtClean="0">
                        <a:solidFill>
                          <a:schemeClr val="dk1"/>
                        </a:solidFill>
                        <a:effectLst/>
                        <a:latin typeface="+mn-lt"/>
                        <a:ea typeface="+mn-ea"/>
                        <a:cs typeface="+mn-cs"/>
                      </a:endParaRPr>
                    </a:p>
                    <a:p>
                      <a:pPr algn="l"/>
                      <a:endParaRPr lang="en-GB" sz="900" dirty="0" smtClean="0">
                        <a:solidFill>
                          <a:schemeClr val="bg1">
                            <a:lumMod val="50000"/>
                          </a:schemeClr>
                        </a:solidFill>
                        <a:latin typeface="+mn-lt"/>
                        <a:cs typeface="Amatic SC" panose="00000500000000000000" pitchFamily="2" charset="-79"/>
                      </a:endParaRPr>
                    </a:p>
                    <a:p>
                      <a:pPr algn="l"/>
                      <a:endParaRPr lang="en-GB" sz="900" dirty="0" smtClean="0">
                        <a:solidFill>
                          <a:schemeClr val="bg1">
                            <a:lumMod val="50000"/>
                          </a:schemeClr>
                        </a:solidFill>
                        <a:latin typeface="+mn-lt"/>
                        <a:cs typeface="Amatic SC" panose="00000500000000000000" pitchFamily="2" charset="-79"/>
                      </a:endParaRPr>
                    </a:p>
                    <a:p>
                      <a:pPr algn="l"/>
                      <a:endParaRPr lang="en-GB" sz="900" dirty="0" smtClean="0">
                        <a:solidFill>
                          <a:schemeClr val="bg1">
                            <a:lumMod val="50000"/>
                          </a:schemeClr>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solidFill>
                            <a:schemeClr val="tx1"/>
                          </a:solidFill>
                          <a:latin typeface="+mn-lt"/>
                          <a:cs typeface="Amatic SC" panose="020B0604020202020204" charset="-79"/>
                        </a:rPr>
                        <a:t>Cardinality</a:t>
                      </a:r>
                      <a:r>
                        <a:rPr lang="en-GB" sz="900" b="1" u="sng" baseline="0" dirty="0" smtClean="0">
                          <a:solidFill>
                            <a:schemeClr val="tx1"/>
                          </a:solidFill>
                          <a:latin typeface="+mn-lt"/>
                          <a:cs typeface="Amatic SC" panose="020B0604020202020204" charset="-79"/>
                        </a:rPr>
                        <a:t>, </a:t>
                      </a:r>
                      <a:r>
                        <a:rPr lang="en-GB" sz="900" b="1" u="sng" baseline="0" dirty="0" err="1" smtClean="0">
                          <a:solidFill>
                            <a:schemeClr val="tx1"/>
                          </a:solidFill>
                          <a:latin typeface="+mn-lt"/>
                          <a:cs typeface="Amatic SC" panose="020B0604020202020204" charset="-79"/>
                        </a:rPr>
                        <a:t>Ordinality</a:t>
                      </a:r>
                      <a:r>
                        <a:rPr lang="en-GB" sz="900" b="1" u="sng" baseline="0" dirty="0" smtClean="0">
                          <a:solidFill>
                            <a:schemeClr val="tx1"/>
                          </a:solidFill>
                          <a:latin typeface="+mn-lt"/>
                          <a:cs typeface="Amatic SC" panose="020B0604020202020204" charset="-79"/>
                        </a:rPr>
                        <a:t> and counting </a:t>
                      </a: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consolidate their understanding of cardinality, working with larger numbers within 10.</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dk1"/>
                          </a:solidFill>
                          <a:effectLst/>
                          <a:latin typeface="+mn-lt"/>
                          <a:ea typeface="+mn-ea"/>
                          <a:cs typeface="+mn-cs"/>
                        </a:rPr>
                        <a:t>Become more familiar with the counting pattern beyond 20.</a:t>
                      </a:r>
                      <a:endParaRPr lang="en-GB" sz="900" dirty="0" smtClean="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err="1" smtClean="0">
                          <a:solidFill>
                            <a:schemeClr val="dk1"/>
                          </a:solidFill>
                          <a:effectLst/>
                          <a:latin typeface="+mn-lt"/>
                          <a:ea typeface="+mn-ea"/>
                          <a:cs typeface="Amatic SC" panose="020B0604020202020204" charset="-79"/>
                        </a:rPr>
                        <a:t>Subitising</a:t>
                      </a:r>
                      <a:endParaRPr lang="en-GB" sz="900" b="0"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a:t>
                      </a:r>
                      <a:r>
                        <a:rPr lang="en-US" sz="900" kern="1200" dirty="0" err="1" smtClean="0">
                          <a:solidFill>
                            <a:schemeClr val="dk1"/>
                          </a:solidFill>
                          <a:effectLst/>
                          <a:latin typeface="+mn-lt"/>
                          <a:ea typeface="+mn-ea"/>
                          <a:cs typeface="+mn-cs"/>
                        </a:rPr>
                        <a:t>practise</a:t>
                      </a:r>
                      <a:r>
                        <a:rPr lang="en-US" sz="900" kern="1200" dirty="0" smtClean="0">
                          <a:solidFill>
                            <a:schemeClr val="dk1"/>
                          </a:solidFill>
                          <a:effectLst/>
                          <a:latin typeface="+mn-lt"/>
                          <a:ea typeface="+mn-ea"/>
                          <a:cs typeface="+mn-cs"/>
                        </a:rPr>
                        <a:t> increasingly familiar </a:t>
                      </a:r>
                      <a:r>
                        <a:rPr lang="en-US" sz="900" kern="1200" dirty="0" err="1" smtClean="0">
                          <a:solidFill>
                            <a:schemeClr val="dk1"/>
                          </a:solidFill>
                          <a:effectLst/>
                          <a:latin typeface="+mn-lt"/>
                          <a:ea typeface="+mn-ea"/>
                          <a:cs typeface="+mn-cs"/>
                        </a:rPr>
                        <a:t>subitising</a:t>
                      </a:r>
                      <a:r>
                        <a:rPr lang="en-US" sz="900" kern="1200" dirty="0" smtClean="0">
                          <a:solidFill>
                            <a:schemeClr val="dk1"/>
                          </a:solidFill>
                          <a:effectLst/>
                          <a:latin typeface="+mn-lt"/>
                          <a:ea typeface="+mn-ea"/>
                          <a:cs typeface="+mn-cs"/>
                        </a:rPr>
                        <a:t> arrangements, including those which expose ‘1 more’ or ‘doubles’ patterns.</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Use </a:t>
                      </a:r>
                      <a:r>
                        <a:rPr lang="en-US" sz="900" kern="1200" dirty="0" err="1" smtClean="0">
                          <a:solidFill>
                            <a:schemeClr val="dk1"/>
                          </a:solidFill>
                          <a:effectLst/>
                          <a:latin typeface="+mn-lt"/>
                          <a:ea typeface="+mn-ea"/>
                          <a:cs typeface="+mn-cs"/>
                        </a:rPr>
                        <a:t>subitising</a:t>
                      </a:r>
                      <a:r>
                        <a:rPr lang="en-US" sz="900" kern="1200" dirty="0" smtClean="0">
                          <a:solidFill>
                            <a:schemeClr val="dk1"/>
                          </a:solidFill>
                          <a:effectLst/>
                          <a:latin typeface="+mn-lt"/>
                          <a:ea typeface="+mn-ea"/>
                          <a:cs typeface="+mn-cs"/>
                        </a:rPr>
                        <a:t> skills to enable them to identify when patterns show the same number but in a different arrangement, or when patterns are similar but have a different number.</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err="1" smtClean="0">
                          <a:solidFill>
                            <a:schemeClr val="dk1"/>
                          </a:solidFill>
                          <a:effectLst/>
                          <a:latin typeface="+mn-lt"/>
                          <a:ea typeface="+mn-ea"/>
                          <a:cs typeface="+mn-cs"/>
                        </a:rPr>
                        <a:t>Subitise</a:t>
                      </a:r>
                      <a:r>
                        <a:rPr lang="en-US" sz="900" kern="1200" dirty="0" smtClean="0">
                          <a:solidFill>
                            <a:schemeClr val="dk1"/>
                          </a:solidFill>
                          <a:effectLst/>
                          <a:latin typeface="+mn-lt"/>
                          <a:ea typeface="+mn-ea"/>
                          <a:cs typeface="+mn-cs"/>
                        </a:rPr>
                        <a:t> structured and unstructured patterns, including those which show numbers within 10, in relation to 5 and 10.</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Be encouraged to identify when it is appropriate to count and when groups can be </a:t>
                      </a:r>
                      <a:r>
                        <a:rPr lang="en-US" sz="900" kern="1200" dirty="0" err="1" smtClean="0">
                          <a:solidFill>
                            <a:schemeClr val="dk1"/>
                          </a:solidFill>
                          <a:effectLst/>
                          <a:latin typeface="+mn-lt"/>
                          <a:ea typeface="+mn-ea"/>
                          <a:cs typeface="+mn-cs"/>
                        </a:rPr>
                        <a:t>subitised</a:t>
                      </a:r>
                      <a:r>
                        <a:rPr lang="en-US" sz="900" kern="1200" dirty="0" smtClean="0">
                          <a:solidFill>
                            <a:schemeClr val="dk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solidFill>
                            <a:schemeClr val="tx1"/>
                          </a:solidFill>
                          <a:latin typeface="+mn-lt"/>
                          <a:cs typeface="Amatic SC" panose="020B0604020202020204" charset="-79"/>
                        </a:rPr>
                        <a:t>Cardinality</a:t>
                      </a:r>
                      <a:r>
                        <a:rPr lang="en-GB" sz="900" b="1" u="sng" baseline="0" dirty="0" smtClean="0">
                          <a:solidFill>
                            <a:schemeClr val="tx1"/>
                          </a:solidFill>
                          <a:latin typeface="+mn-lt"/>
                          <a:cs typeface="Amatic SC" panose="020B0604020202020204" charset="-79"/>
                        </a:rPr>
                        <a:t>, </a:t>
                      </a:r>
                      <a:r>
                        <a:rPr lang="en-GB" sz="900" b="1" u="sng" baseline="0" dirty="0" err="1" smtClean="0">
                          <a:solidFill>
                            <a:schemeClr val="tx1"/>
                          </a:solidFill>
                          <a:latin typeface="+mn-lt"/>
                          <a:cs typeface="Amatic SC" panose="020B0604020202020204" charset="-79"/>
                        </a:rPr>
                        <a:t>Ordinality</a:t>
                      </a:r>
                      <a:r>
                        <a:rPr lang="en-GB" sz="900" b="1" u="sng" baseline="0" dirty="0" smtClean="0">
                          <a:solidFill>
                            <a:schemeClr val="tx1"/>
                          </a:solidFill>
                          <a:latin typeface="+mn-lt"/>
                          <a:cs typeface="Amatic SC" panose="020B0604020202020204" charset="-79"/>
                        </a:rPr>
                        <a:t> and counting </a:t>
                      </a: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develop verbal counting to 20 and beyond, including counting from different starting numbers.</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dk1"/>
                          </a:solidFill>
                          <a:effectLst/>
                          <a:latin typeface="+mn-lt"/>
                          <a:ea typeface="+mn-ea"/>
                          <a:cs typeface="+mn-cs"/>
                        </a:rPr>
                        <a:t>C</a:t>
                      </a:r>
                      <a:r>
                        <a:rPr lang="en-US" sz="900" kern="1200" smtClean="0">
                          <a:solidFill>
                            <a:schemeClr val="dk1"/>
                          </a:solidFill>
                          <a:effectLst/>
                          <a:latin typeface="+mn-lt"/>
                          <a:ea typeface="+mn-ea"/>
                          <a:cs typeface="+mn-cs"/>
                        </a:rPr>
                        <a:t>ontinue </a:t>
                      </a:r>
                      <a:r>
                        <a:rPr lang="en-US" sz="900" kern="1200" dirty="0" smtClean="0">
                          <a:solidFill>
                            <a:schemeClr val="dk1"/>
                          </a:solidFill>
                          <a:effectLst/>
                          <a:latin typeface="+mn-lt"/>
                          <a:ea typeface="+mn-ea"/>
                          <a:cs typeface="+mn-cs"/>
                        </a:rPr>
                        <a:t>to develop confidence and accuracy in both verbal and object counting. </a:t>
                      </a:r>
                      <a:endParaRPr lang="en-GB" sz="9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In this half-term, the children will consolidate their understanding of concepts previously taught through working in a variety of contexts and with different numbers.</a:t>
                      </a: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84047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89809842"/>
              </p:ext>
            </p:extLst>
          </p:nvPr>
        </p:nvGraphicFramePr>
        <p:xfrm>
          <a:off x="231033" y="575513"/>
          <a:ext cx="11459364" cy="4983480"/>
        </p:xfrm>
        <a:graphic>
          <a:graphicData uri="http://schemas.openxmlformats.org/drawingml/2006/table">
            <a:tbl>
              <a:tblPr firstRow="1" bandRow="1">
                <a:tableStyleId>{5C22544A-7EE6-4342-B048-85BDC9FD1C3A}</a:tableStyleId>
              </a:tblPr>
              <a:tblGrid>
                <a:gridCol w="1171639">
                  <a:extLst>
                    <a:ext uri="{9D8B030D-6E8A-4147-A177-3AD203B41FA5}">
                      <a16:colId xmlns:a16="http://schemas.microsoft.com/office/drawing/2014/main" val="385991600"/>
                    </a:ext>
                  </a:extLst>
                </a:gridCol>
                <a:gridCol w="2102465">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476992">
                  <a:extLst>
                    <a:ext uri="{9D8B030D-6E8A-4147-A177-3AD203B41FA5}">
                      <a16:colId xmlns:a16="http://schemas.microsoft.com/office/drawing/2014/main" val="2709165749"/>
                    </a:ext>
                  </a:extLst>
                </a:gridCol>
                <a:gridCol w="179711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66978">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panose="020B0604020202020204" charset="-79"/>
                        </a:rPr>
                        <a:t>Seasons and</a:t>
                      </a:r>
                      <a:r>
                        <a:rPr lang="en-GB" sz="1200" b="1" u="sng" baseline="0" dirty="0" smtClean="0">
                          <a:latin typeface="+mn-lt"/>
                          <a:cs typeface="Amatic SC" panose="020B0604020202020204" charset="-79"/>
                        </a:rPr>
                        <a:t> </a:t>
                      </a:r>
                      <a:r>
                        <a:rPr lang="en-GB" sz="1200" b="1" u="sng" dirty="0" smtClean="0">
                          <a:latin typeface="+mn-lt"/>
                          <a:cs typeface="Amatic SC" panose="020B0604020202020204"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panose="020B0604020202020204" charset="-79"/>
                        </a:rPr>
                        <a:t>Growing and 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r>
                        <a:rPr lang="en-US" sz="1200" dirty="0" smtClean="0">
                          <a:latin typeface="+mn-lt"/>
                          <a:cs typeface="Amatic SC" panose="020B0604020202020204" charset="-79"/>
                        </a:rPr>
                        <a:t> </a:t>
                      </a: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81483">
                <a:tc>
                  <a:txBody>
                    <a:bodyPr/>
                    <a:lstStyle/>
                    <a:p>
                      <a:pPr algn="ctr"/>
                      <a:r>
                        <a:rPr lang="en-US" sz="2200" b="0" dirty="0" smtClean="0">
                          <a:latin typeface="Amatic SC" panose="00000500000000000000" pitchFamily="2" charset="-79"/>
                          <a:cs typeface="Amatic SC" panose="00000500000000000000" pitchFamily="2" charset="-79"/>
                        </a:rPr>
                        <a:t>Mastering</a:t>
                      </a:r>
                      <a:r>
                        <a:rPr lang="en-US" sz="2200" b="0" baseline="0" dirty="0" smtClean="0">
                          <a:latin typeface="Amatic SC" panose="00000500000000000000" pitchFamily="2" charset="-79"/>
                          <a:cs typeface="Amatic SC" panose="00000500000000000000" pitchFamily="2" charset="-79"/>
                        </a:rPr>
                        <a:t> NUMBER</a:t>
                      </a:r>
                      <a:endParaRPr lang="en-US" sz="2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900" b="1" u="sng" kern="1200" dirty="0" smtClean="0">
                          <a:solidFill>
                            <a:schemeClr val="dk1"/>
                          </a:solidFill>
                          <a:effectLst/>
                          <a:latin typeface="+mn-lt"/>
                          <a:ea typeface="+mn-ea"/>
                          <a:cs typeface="+mn-cs"/>
                        </a:rPr>
                        <a:t>Composition</a:t>
                      </a: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See that all numbers can be made of 1s.</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Compose their own collections within 4.</a:t>
                      </a:r>
                      <a:endParaRPr lang="en-GB" sz="900" b="1" u="sng" kern="1200" dirty="0" smtClean="0">
                        <a:solidFill>
                          <a:schemeClr val="dk1"/>
                        </a:solidFill>
                        <a:effectLst/>
                        <a:latin typeface="+mn-lt"/>
                        <a:ea typeface="+mn-ea"/>
                        <a:cs typeface="+mn-cs"/>
                      </a:endParaRPr>
                    </a:p>
                    <a:p>
                      <a:pPr algn="l"/>
                      <a:endParaRPr lang="en-GB" sz="900" b="1" u="sng" kern="1200" dirty="0" smtClean="0">
                        <a:solidFill>
                          <a:schemeClr val="dk1"/>
                        </a:solidFill>
                        <a:effectLst/>
                        <a:latin typeface="+mn-lt"/>
                        <a:ea typeface="+mn-ea"/>
                        <a:cs typeface="+mn-cs"/>
                      </a:endParaRPr>
                    </a:p>
                    <a:p>
                      <a:pPr algn="l"/>
                      <a:r>
                        <a:rPr lang="en-GB" sz="900" b="1" u="sng" kern="1200" dirty="0" smtClean="0">
                          <a:solidFill>
                            <a:schemeClr val="dk1"/>
                          </a:solidFill>
                          <a:effectLst/>
                          <a:latin typeface="+mn-lt"/>
                          <a:ea typeface="+mn-ea"/>
                          <a:cs typeface="+mn-cs"/>
                        </a:rPr>
                        <a:t>Comparison</a:t>
                      </a: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Understand that sets can be compared according to a range of attributes, including by their </a:t>
                      </a:r>
                      <a:r>
                        <a:rPr lang="en-US" sz="900" kern="1200" dirty="0" err="1" smtClean="0">
                          <a:solidFill>
                            <a:schemeClr val="dk1"/>
                          </a:solidFill>
                          <a:effectLst/>
                          <a:latin typeface="+mn-lt"/>
                          <a:ea typeface="+mn-ea"/>
                          <a:cs typeface="+mn-cs"/>
                        </a:rPr>
                        <a:t>numerosity</a:t>
                      </a:r>
                      <a:r>
                        <a:rPr lang="en-US" sz="900" kern="1200" dirty="0" smtClean="0">
                          <a:solidFill>
                            <a:schemeClr val="dk1"/>
                          </a:solidFill>
                          <a:effectLst/>
                          <a:latin typeface="+mn-lt"/>
                          <a:ea typeface="+mn-ea"/>
                          <a:cs typeface="+mn-cs"/>
                        </a:rPr>
                        <a:t>.</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Use the language of comparison, including ‘more than’ and ‘fewer than’.</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dk1"/>
                          </a:solidFill>
                          <a:effectLst/>
                          <a:latin typeface="+mn-lt"/>
                          <a:ea typeface="+mn-ea"/>
                          <a:cs typeface="+mn-cs"/>
                        </a:rPr>
                        <a:t>Compare sets ‘just by looking’.</a:t>
                      </a:r>
                      <a:endParaRPr lang="en-GB" sz="900" b="1" u="sng" dirty="0">
                        <a:solidFill>
                          <a:schemeClr val="tx1"/>
                        </a:solidFill>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Composition</a:t>
                      </a:r>
                      <a:endParaRPr lang="en-GB" sz="900" b="1"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Explore the concept of ‘wholes’ and ‘parts’ by looking at a range of objects that are composed of parts, some of which can be taken apart and some of which cannot.</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Explore the composition of numbers within 5. </a:t>
                      </a:r>
                      <a:endParaRPr lang="en-GB" sz="9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smtClean="0">
                        <a:solidFill>
                          <a:schemeClr val="bg1">
                            <a:lumMod val="50000"/>
                          </a:schemeClr>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Comparison</a:t>
                      </a:r>
                      <a:endParaRPr lang="en-GB" sz="900" b="1"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Compare sets using a variety of strategies, including ‘just by looking’, by </a:t>
                      </a:r>
                      <a:r>
                        <a:rPr lang="en-US" sz="900" kern="1200" dirty="0" err="1" smtClean="0">
                          <a:solidFill>
                            <a:schemeClr val="dk1"/>
                          </a:solidFill>
                          <a:effectLst/>
                          <a:latin typeface="+mn-lt"/>
                          <a:ea typeface="+mn-ea"/>
                          <a:cs typeface="+mn-cs"/>
                        </a:rPr>
                        <a:t>subitising</a:t>
                      </a:r>
                      <a:r>
                        <a:rPr lang="en-US" sz="900" kern="1200" dirty="0" smtClean="0">
                          <a:solidFill>
                            <a:schemeClr val="dk1"/>
                          </a:solidFill>
                          <a:effectLst/>
                          <a:latin typeface="+mn-lt"/>
                          <a:ea typeface="+mn-ea"/>
                          <a:cs typeface="+mn-cs"/>
                        </a:rPr>
                        <a:t> and by matching.</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Compare sets by matching, seeing that when every object in a set can be matched to one in the other set, they contain the same number and are equal amounts.</a:t>
                      </a:r>
                      <a:endParaRPr lang="en-GB" sz="9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Composition</a:t>
                      </a:r>
                      <a:endParaRPr lang="en-GB" sz="900" b="1"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explore the composition of 5 and </a:t>
                      </a:r>
                      <a:r>
                        <a:rPr lang="en-US" sz="900" kern="1200" dirty="0" err="1" smtClean="0">
                          <a:solidFill>
                            <a:schemeClr val="dk1"/>
                          </a:solidFill>
                          <a:effectLst/>
                          <a:latin typeface="+mn-lt"/>
                          <a:ea typeface="+mn-ea"/>
                          <a:cs typeface="+mn-cs"/>
                        </a:rPr>
                        <a:t>practise</a:t>
                      </a:r>
                      <a:r>
                        <a:rPr lang="en-US" sz="900" kern="1200" dirty="0" smtClean="0">
                          <a:solidFill>
                            <a:schemeClr val="dk1"/>
                          </a:solidFill>
                          <a:effectLst/>
                          <a:latin typeface="+mn-lt"/>
                          <a:ea typeface="+mn-ea"/>
                          <a:cs typeface="+mn-cs"/>
                        </a:rPr>
                        <a:t> recalling ‘missing’ or ‘hidden’ parts for 5.</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Explore the composition of 6, linking this to familiar patterns, including symmetrical patterns.</a:t>
                      </a:r>
                      <a:endParaRPr lang="en-GB" sz="9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sz="900" kern="1200" dirty="0" smtClean="0">
                          <a:solidFill>
                            <a:schemeClr val="dk1"/>
                          </a:solidFill>
                          <a:effectLst/>
                          <a:latin typeface="+mn-lt"/>
                          <a:ea typeface="+mn-ea"/>
                          <a:cs typeface="+mn-cs"/>
                        </a:rPr>
                        <a:t>Begin to see that numbers within 10 can be composed of ‘5 and a bit’.</a:t>
                      </a:r>
                      <a:endParaRPr lang="en-GB" sz="900" kern="1200" dirty="0" smtClean="0">
                        <a:solidFill>
                          <a:schemeClr val="bg1">
                            <a:lumMod val="50000"/>
                          </a:schemeClr>
                        </a:solidFill>
                        <a:effectLst/>
                        <a:latin typeface="+mn-lt"/>
                        <a:ea typeface="+mn-ea"/>
                        <a:cs typeface="Amatic SC" panose="00000500000000000000" pitchFamily="2" charset="-79"/>
                      </a:endParaRPr>
                    </a:p>
                    <a:p>
                      <a:pPr marL="171450" indent="-171450">
                        <a:buFont typeface="Arial" panose="020B0604020202020204" pitchFamily="34" charset="0"/>
                        <a:buChar char="•"/>
                      </a:pPr>
                      <a:endParaRPr lang="en-GB" sz="900" dirty="0" smtClean="0">
                        <a:solidFill>
                          <a:schemeClr val="bg1">
                            <a:lumMod val="50000"/>
                          </a:schemeClr>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Comparison</a:t>
                      </a:r>
                      <a:endParaRPr lang="en-GB" sz="900" b="1"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compare sets using the language of comparison, and play games which involve comparing sets.</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Continue to compare sets by matching, identifying when sets are equal. </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Explore ways of making unequal sets equal.</a:t>
                      </a:r>
                      <a:endParaRPr lang="en-GB" sz="9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Composition</a:t>
                      </a:r>
                      <a:endParaRPr lang="en-GB" sz="900" b="1" u="sng" dirty="0" smtClean="0">
                        <a:solidFill>
                          <a:schemeClr val="tx1"/>
                        </a:solidFill>
                        <a:latin typeface="+mn-lt"/>
                        <a:cs typeface="Amatic SC" panose="020B0604020202020204" charset="-79"/>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Explore the composition of odd and even numbers, looking at the ‘shape’ of these numbers.</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Begin to link even numbers to doubles.</a:t>
                      </a:r>
                      <a:endParaRPr lang="en-GB" sz="900" kern="1200" dirty="0" smtClean="0">
                        <a:solidFill>
                          <a:schemeClr val="dk1"/>
                        </a:solidFill>
                        <a:effectLst/>
                        <a:latin typeface="+mn-lt"/>
                        <a:ea typeface="+mn-ea"/>
                        <a:cs typeface="+mn-cs"/>
                      </a:endParaRPr>
                    </a:p>
                    <a:p>
                      <a:pPr marL="171450" lvl="0" indent="-171450">
                        <a:buFont typeface="Arial" panose="020B0604020202020204" pitchFamily="34" charset="0"/>
                        <a:buChar char="•"/>
                      </a:pPr>
                      <a:r>
                        <a:rPr lang="en-US" sz="900" kern="1200" dirty="0" smtClean="0">
                          <a:solidFill>
                            <a:schemeClr val="dk1"/>
                          </a:solidFill>
                          <a:effectLst/>
                          <a:latin typeface="+mn-lt"/>
                          <a:ea typeface="+mn-ea"/>
                          <a:cs typeface="+mn-cs"/>
                        </a:rPr>
                        <a:t>Begin to explore the composition of numbers within 10.</a:t>
                      </a:r>
                      <a:endParaRPr lang="en-GB" sz="9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bg1">
                            <a:lumMod val="50000"/>
                          </a:schemeClr>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Comparison</a:t>
                      </a:r>
                      <a:endParaRPr lang="en-GB" sz="900" b="1" u="sng" dirty="0" smtClean="0">
                        <a:solidFill>
                          <a:schemeClr val="tx1"/>
                        </a:solidFill>
                        <a:latin typeface="+mn-lt"/>
                        <a:cs typeface="Amatic SC" panose="020B0604020202020204"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smtClean="0">
                          <a:solidFill>
                            <a:schemeClr val="dk1"/>
                          </a:solidFill>
                          <a:effectLst/>
                          <a:latin typeface="+mn-lt"/>
                          <a:ea typeface="+mn-ea"/>
                          <a:cs typeface="+mn-cs"/>
                        </a:rPr>
                        <a:t>Compare numbers, reasoning about which is more, using both an understanding of the ‘</a:t>
                      </a:r>
                      <a:r>
                        <a:rPr lang="en-US" sz="900" kern="1200" dirty="0" err="1" smtClean="0">
                          <a:solidFill>
                            <a:schemeClr val="dk1"/>
                          </a:solidFill>
                          <a:effectLst/>
                          <a:latin typeface="+mn-lt"/>
                          <a:ea typeface="+mn-ea"/>
                          <a:cs typeface="+mn-cs"/>
                        </a:rPr>
                        <a:t>howmanyness</a:t>
                      </a:r>
                      <a:r>
                        <a:rPr lang="en-US" sz="900" kern="1200" dirty="0" smtClean="0">
                          <a:solidFill>
                            <a:schemeClr val="dk1"/>
                          </a:solidFill>
                          <a:effectLst/>
                          <a:latin typeface="+mn-lt"/>
                          <a:ea typeface="+mn-ea"/>
                          <a:cs typeface="+mn-cs"/>
                        </a:rPr>
                        <a:t>’ of a number, and its position in the number system.</a:t>
                      </a:r>
                      <a:endParaRPr lang="en-GB" sz="9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Composition</a:t>
                      </a:r>
                      <a:endParaRPr lang="en-GB" sz="900" b="1" u="sng" dirty="0" smtClean="0">
                        <a:solidFill>
                          <a:schemeClr val="tx1"/>
                        </a:solidFill>
                        <a:latin typeface="+mn-lt"/>
                        <a:cs typeface="Amatic SC" panose="020B0604020202020204" charset="-79"/>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smtClean="0">
                          <a:solidFill>
                            <a:schemeClr val="dk1"/>
                          </a:solidFill>
                          <a:effectLst/>
                          <a:latin typeface="+mn-lt"/>
                          <a:ea typeface="+mn-ea"/>
                          <a:cs typeface="+mn-cs"/>
                        </a:rPr>
                        <a:t>Explore the composition of 10.</a:t>
                      </a:r>
                      <a:endParaRPr lang="en-GB" sz="900" b="1"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dk1"/>
                          </a:solidFill>
                          <a:effectLst/>
                          <a:latin typeface="+mn-lt"/>
                          <a:ea typeface="+mn-ea"/>
                          <a:cs typeface="+mn-cs"/>
                        </a:rPr>
                        <a:t>Comparison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dk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smtClean="0">
                          <a:solidFill>
                            <a:schemeClr val="dk1"/>
                          </a:solidFill>
                          <a:effectLst/>
                          <a:latin typeface="+mn-lt"/>
                          <a:ea typeface="+mn-ea"/>
                          <a:cs typeface="+mn-cs"/>
                        </a:rPr>
                        <a:t>Order sets of objects, linking this to their understanding of the ordinal number system.</a:t>
                      </a:r>
                      <a:endParaRPr lang="en-GB" sz="900" b="1" u="sng" dirty="0" smtClean="0">
                        <a:solidFill>
                          <a:schemeClr val="tx1"/>
                        </a:solidFill>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effectLst/>
                          <a:latin typeface="+mn-lt"/>
                          <a:ea typeface="+mn-ea"/>
                          <a:cs typeface="+mn-cs"/>
                        </a:rPr>
                        <a:t>In this half-term, the children will consolidate their understanding of concepts previously taught through working in a variety of contexts and with different numbers.</a:t>
                      </a:r>
                      <a:endParaRPr lang="en-GB" sz="9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240834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93857207"/>
              </p:ext>
            </p:extLst>
          </p:nvPr>
        </p:nvGraphicFramePr>
        <p:xfrm>
          <a:off x="231033" y="575514"/>
          <a:ext cx="11459364" cy="6147615"/>
        </p:xfrm>
        <a:graphic>
          <a:graphicData uri="http://schemas.openxmlformats.org/drawingml/2006/table">
            <a:tbl>
              <a:tblPr firstRow="1" bandRow="1">
                <a:tableStyleId>{5C22544A-7EE6-4342-B048-85BDC9FD1C3A}</a:tableStyleId>
              </a:tblPr>
              <a:tblGrid>
                <a:gridCol w="1171639">
                  <a:extLst>
                    <a:ext uri="{9D8B030D-6E8A-4147-A177-3AD203B41FA5}">
                      <a16:colId xmlns:a16="http://schemas.microsoft.com/office/drawing/2014/main" val="385991600"/>
                    </a:ext>
                  </a:extLst>
                </a:gridCol>
                <a:gridCol w="1804552">
                  <a:extLst>
                    <a:ext uri="{9D8B030D-6E8A-4147-A177-3AD203B41FA5}">
                      <a16:colId xmlns:a16="http://schemas.microsoft.com/office/drawing/2014/main" val="2865123548"/>
                    </a:ext>
                  </a:extLst>
                </a:gridCol>
                <a:gridCol w="1624083">
                  <a:extLst>
                    <a:ext uri="{9D8B030D-6E8A-4147-A177-3AD203B41FA5}">
                      <a16:colId xmlns:a16="http://schemas.microsoft.com/office/drawing/2014/main" val="872926247"/>
                    </a:ext>
                  </a:extLst>
                </a:gridCol>
                <a:gridCol w="1719618">
                  <a:extLst>
                    <a:ext uri="{9D8B030D-6E8A-4147-A177-3AD203B41FA5}">
                      <a16:colId xmlns:a16="http://schemas.microsoft.com/office/drawing/2014/main" val="1315738151"/>
                    </a:ext>
                  </a:extLst>
                </a:gridCol>
                <a:gridCol w="1897039">
                  <a:extLst>
                    <a:ext uri="{9D8B030D-6E8A-4147-A177-3AD203B41FA5}">
                      <a16:colId xmlns:a16="http://schemas.microsoft.com/office/drawing/2014/main" val="2709165749"/>
                    </a:ext>
                  </a:extLst>
                </a:gridCol>
                <a:gridCol w="1605381">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678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604355">
                <a:tc>
                  <a:txBody>
                    <a:bodyPr/>
                    <a:lstStyle/>
                    <a:p>
                      <a:pPr algn="ctr"/>
                      <a:r>
                        <a:rPr lang="en-US" sz="1800" b="0" dirty="0">
                          <a:latin typeface="Amatic SC" panose="00000500000000000000" pitchFamily="2" charset="-79"/>
                          <a:cs typeface="Amatic SC" panose="00000500000000000000" pitchFamily="2" charset="-79"/>
                        </a:rPr>
                        <a:t>General Themes </a:t>
                      </a:r>
                      <a:endParaRPr lang="en-GB"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panose="020B0604020202020204" charset="-79"/>
                        </a:rPr>
                        <a:t>Seasons and</a:t>
                      </a:r>
                      <a:r>
                        <a:rPr lang="en-GB" sz="1200" b="1" u="sng" baseline="0" dirty="0" smtClean="0">
                          <a:latin typeface="+mn-lt"/>
                          <a:cs typeface="Amatic SC" panose="020B0604020202020204" charset="-79"/>
                        </a:rPr>
                        <a:t> </a:t>
                      </a:r>
                      <a:r>
                        <a:rPr lang="en-GB" sz="1200" b="1" u="sng" dirty="0" smtClean="0">
                          <a:latin typeface="+mn-lt"/>
                          <a:cs typeface="Amatic SC" panose="020B0604020202020204"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38100" marR="0" lvl="0" indent="0" algn="ctr" defTabSz="914400" rtl="0" eaLnBrk="1" fontAlgn="auto" latinLnBrk="0" hangingPunct="1">
                        <a:lnSpc>
                          <a:spcPct val="100000"/>
                        </a:lnSpc>
                        <a:spcBef>
                          <a:spcPts val="125"/>
                        </a:spcBef>
                        <a:spcAft>
                          <a:spcPts val="0"/>
                        </a:spcAft>
                        <a:buClrTx/>
                        <a:buSzTx/>
                        <a:buFontTx/>
                        <a:buNone/>
                        <a:tabLst/>
                        <a:defRPr/>
                      </a:pPr>
                      <a:r>
                        <a:rPr lang="en-GB" sz="1200" b="1" u="sng" dirty="0" smtClean="0">
                          <a:latin typeface="+mn-lt"/>
                          <a:cs typeface="Amatic SC" panose="020B0604020202020204" charset="-79"/>
                        </a:rPr>
                        <a:t>Traditional Tales </a:t>
                      </a:r>
                    </a:p>
                    <a:p>
                      <a:pPr marL="38100" algn="ctr">
                        <a:spcBef>
                          <a:spcPts val="125"/>
                        </a:spcBef>
                        <a:spcAft>
                          <a:spcPts val="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panose="020B0604020202020204" charset="-79"/>
                        </a:rPr>
                        <a:t>Growing and 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r>
                        <a:rPr lang="en-US" sz="1200" dirty="0" smtClean="0">
                          <a:latin typeface="+mn-lt"/>
                          <a:cs typeface="Amatic SC" panose="020B0604020202020204" charset="-79"/>
                        </a:rPr>
                        <a:t> </a:t>
                      </a: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839639">
                <a:tc>
                  <a:txBody>
                    <a:bodyPr/>
                    <a:lstStyle/>
                    <a:p>
                      <a:pPr algn="ctr"/>
                      <a:r>
                        <a:rPr lang="en-US" sz="2200" b="0" dirty="0" smtClean="0">
                          <a:latin typeface="Amatic SC" panose="00000500000000000000" pitchFamily="2" charset="-79"/>
                          <a:cs typeface="Amatic SC" panose="00000500000000000000" pitchFamily="2" charset="-79"/>
                        </a:rPr>
                        <a:t>Religious Education </a:t>
                      </a: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endParaRPr lang="en-US" sz="2200" b="0" dirty="0" smtClean="0">
                        <a:latin typeface="Amatic SC" panose="00000500000000000000" pitchFamily="2" charset="-79"/>
                        <a:cs typeface="Amatic SC" panose="00000500000000000000" pitchFamily="2" charset="-79"/>
                      </a:endParaRPr>
                    </a:p>
                    <a:p>
                      <a:pPr algn="ctr"/>
                      <a:r>
                        <a:rPr lang="en-US" sz="2200" b="0" dirty="0" smtClean="0">
                          <a:latin typeface="Amatic SC" panose="00000500000000000000" pitchFamily="2" charset="-79"/>
                          <a:cs typeface="Amatic SC" panose="00000500000000000000" pitchFamily="2" charset="-79"/>
                        </a:rPr>
                        <a:t>Gospel</a:t>
                      </a:r>
                      <a:r>
                        <a:rPr lang="en-US" sz="2200" b="0" baseline="0" dirty="0" smtClean="0">
                          <a:latin typeface="Amatic SC" panose="00000500000000000000" pitchFamily="2" charset="-79"/>
                          <a:cs typeface="Amatic SC" panose="00000500000000000000" pitchFamily="2" charset="-79"/>
                        </a:rPr>
                        <a:t> </a:t>
                      </a:r>
                    </a:p>
                    <a:p>
                      <a:pPr algn="ctr"/>
                      <a:r>
                        <a:rPr lang="en-US" sz="2200" b="0" baseline="0" dirty="0" smtClean="0">
                          <a:latin typeface="Amatic SC" panose="00000500000000000000" pitchFamily="2" charset="-79"/>
                          <a:cs typeface="Amatic SC" panose="00000500000000000000" pitchFamily="2" charset="-79"/>
                        </a:rPr>
                        <a:t>Values </a:t>
                      </a:r>
                      <a:endParaRPr lang="en-US" sz="2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1200" b="1" u="none" dirty="0" smtClean="0">
                          <a:solidFill>
                            <a:schemeClr val="tx1"/>
                          </a:solidFill>
                          <a:latin typeface="+mn-lt"/>
                          <a:cs typeface="Amatic SC" panose="020B0604020202020204" charset="-79"/>
                        </a:rPr>
                        <a:t>Domestic Church</a:t>
                      </a:r>
                      <a:r>
                        <a:rPr lang="en-GB" sz="1200" b="1" u="none" baseline="0" dirty="0" smtClean="0">
                          <a:solidFill>
                            <a:schemeClr val="tx1"/>
                          </a:solidFill>
                          <a:latin typeface="+mn-lt"/>
                          <a:cs typeface="Amatic SC" panose="020B0604020202020204" charset="-79"/>
                        </a:rPr>
                        <a:t> – Family </a:t>
                      </a:r>
                    </a:p>
                    <a:p>
                      <a:pPr marL="38100" algn="l">
                        <a:spcBef>
                          <a:spcPts val="125"/>
                        </a:spcBef>
                        <a:spcAft>
                          <a:spcPts val="0"/>
                        </a:spcAft>
                      </a:pPr>
                      <a:r>
                        <a:rPr lang="en-US" sz="1000" b="1" dirty="0" smtClean="0">
                          <a:effectLst/>
                          <a:latin typeface="Calibri" panose="020F0502020204030204" pitchFamily="34" charset="0"/>
                          <a:ea typeface="Calibri" panose="020F0502020204030204" pitchFamily="34" charset="0"/>
                          <a:cs typeface="Calibri" panose="020F0502020204030204" pitchFamily="34" charset="0"/>
                        </a:rPr>
                        <a:t>Prior learning:</a:t>
                      </a:r>
                      <a:r>
                        <a:rPr lang="en-US" sz="1000" b="1" spc="-35"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dirty="0" smtClean="0">
                          <a:effectLst/>
                          <a:latin typeface="Calibri" panose="020F0502020204030204" pitchFamily="34" charset="0"/>
                          <a:ea typeface="Calibri" panose="020F0502020204030204" pitchFamily="34" charset="0"/>
                          <a:cs typeface="Calibri" panose="020F0502020204030204" pitchFamily="34" charset="0"/>
                        </a:rPr>
                        <a:t>child</a:t>
                      </a:r>
                      <a:r>
                        <a:rPr lang="en-US" sz="1000" spc="-15" dirty="0" smtClean="0">
                          <a:effectLst/>
                          <a:latin typeface="Calibri" panose="020F0502020204030204" pitchFamily="34" charset="0"/>
                          <a:ea typeface="Calibri" panose="020F0502020204030204" pitchFamily="34" charset="0"/>
                          <a:cs typeface="Calibri" panose="020F0502020204030204" pitchFamily="34" charset="0"/>
                        </a:rPr>
                        <a:t>r</a:t>
                      </a:r>
                      <a:r>
                        <a:rPr lang="en-US" sz="1000" dirty="0" smtClean="0">
                          <a:effectLst/>
                          <a:latin typeface="Calibri" panose="020F0502020204030204" pitchFamily="34" charset="0"/>
                          <a:ea typeface="Calibri" panose="020F0502020204030204" pitchFamily="34" charset="0"/>
                          <a:cs typeface="Calibri" panose="020F0502020204030204" pitchFamily="34" charset="0"/>
                        </a:rPr>
                        <a:t>en</a:t>
                      </a:r>
                      <a:r>
                        <a:rPr lang="en-US" sz="1000" spc="-10"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dirty="0" smtClean="0">
                          <a:effectLst/>
                          <a:latin typeface="Calibri" panose="020F0502020204030204" pitchFamily="34" charset="0"/>
                          <a:ea typeface="Calibri" panose="020F0502020204030204" pitchFamily="34" charset="0"/>
                          <a:cs typeface="Calibri" panose="020F0502020204030204" pitchFamily="34" charset="0"/>
                        </a:rPr>
                        <a:t>will h</a:t>
                      </a:r>
                      <a:r>
                        <a:rPr lang="en-US" sz="1000" spc="-15" dirty="0" smtClean="0">
                          <a:effectLst/>
                          <a:latin typeface="Calibri" panose="020F0502020204030204" pitchFamily="34" charset="0"/>
                          <a:ea typeface="Calibri" panose="020F0502020204030204" pitchFamily="34" charset="0"/>
                          <a:cs typeface="Calibri" panose="020F0502020204030204" pitchFamily="34" charset="0"/>
                        </a:rPr>
                        <a:t>a</a:t>
                      </a:r>
                      <a:r>
                        <a:rPr lang="en-US" sz="1000" spc="-10" dirty="0" smtClean="0">
                          <a:effectLst/>
                          <a:latin typeface="Calibri" panose="020F0502020204030204" pitchFamily="34" charset="0"/>
                          <a:ea typeface="Calibri" panose="020F0502020204030204" pitchFamily="34" charset="0"/>
                          <a:cs typeface="Calibri" panose="020F0502020204030204" pitchFamily="34" charset="0"/>
                        </a:rPr>
                        <a:t>v</a:t>
                      </a:r>
                      <a:r>
                        <a:rPr lang="en-US" sz="1000" dirty="0" smtClean="0">
                          <a:effectLst/>
                          <a:latin typeface="Calibri" panose="020F0502020204030204" pitchFamily="34" charset="0"/>
                          <a:ea typeface="Calibri" panose="020F0502020204030204" pitchFamily="34" charset="0"/>
                          <a:cs typeface="Calibri" panose="020F0502020204030204" pitchFamily="34" charset="0"/>
                        </a:rPr>
                        <a:t>e</a:t>
                      </a:r>
                      <a:r>
                        <a:rPr lang="en-US" sz="1000" spc="-10"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spc="-15" dirty="0" smtClean="0">
                          <a:effectLst/>
                          <a:latin typeface="Calibri" panose="020F0502020204030204" pitchFamily="34" charset="0"/>
                          <a:ea typeface="Calibri" panose="020F0502020204030204" pitchFamily="34" charset="0"/>
                          <a:cs typeface="Calibri" panose="020F0502020204030204" pitchFamily="34" charset="0"/>
                        </a:rPr>
                        <a:t>e</a:t>
                      </a:r>
                      <a:r>
                        <a:rPr lang="en-US" sz="1000" dirty="0" smtClean="0">
                          <a:effectLst/>
                          <a:latin typeface="Calibri" panose="020F0502020204030204" pitchFamily="34" charset="0"/>
                          <a:ea typeface="Calibri" panose="020F0502020204030204" pitchFamily="34" charset="0"/>
                          <a:cs typeface="Calibri" panose="020F0502020204030204" pitchFamily="34" charset="0"/>
                        </a:rPr>
                        <a:t>xperience</a:t>
                      </a:r>
                      <a:r>
                        <a:rPr lang="en-US" sz="1000" spc="-45"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dirty="0" smtClean="0">
                          <a:effectLst/>
                          <a:latin typeface="Calibri" panose="020F0502020204030204" pitchFamily="34" charset="0"/>
                          <a:ea typeface="Calibri" panose="020F0502020204030204" pitchFamily="34" charset="0"/>
                          <a:cs typeface="Calibri" panose="020F0502020204030204" pitchFamily="34" charset="0"/>
                        </a:rPr>
                        <a:t>of being part</a:t>
                      </a:r>
                      <a:r>
                        <a:rPr lang="en-US" sz="1000" spc="-15"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dirty="0" smtClean="0">
                          <a:effectLst/>
                          <a:latin typeface="Calibri" panose="020F0502020204030204" pitchFamily="34" charset="0"/>
                          <a:ea typeface="Calibri" panose="020F0502020204030204" pitchFamily="34" charset="0"/>
                          <a:cs typeface="Calibri" panose="020F0502020204030204" pitchFamily="34" charset="0"/>
                        </a:rPr>
                        <a:t>of a </a:t>
                      </a:r>
                      <a:r>
                        <a:rPr lang="en-US" sz="1000" spc="-20" dirty="0" smtClean="0">
                          <a:effectLst/>
                          <a:latin typeface="Calibri" panose="020F0502020204030204" pitchFamily="34" charset="0"/>
                          <a:ea typeface="Calibri" panose="020F0502020204030204" pitchFamily="34" charset="0"/>
                          <a:cs typeface="Calibri" panose="020F0502020204030204" pitchFamily="34" charset="0"/>
                        </a:rPr>
                        <a:t>f</a:t>
                      </a:r>
                      <a:r>
                        <a:rPr lang="en-US" sz="1000" dirty="0" smtClean="0">
                          <a:effectLst/>
                          <a:latin typeface="Calibri" panose="020F0502020204030204" pitchFamily="34" charset="0"/>
                          <a:ea typeface="Calibri" panose="020F0502020204030204" pitchFamily="34" charset="0"/>
                          <a:cs typeface="Calibri" panose="020F0502020204030204" pitchFamily="34" charset="0"/>
                        </a:rPr>
                        <a:t>amily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lnSpc>
                          <a:spcPts val="1150"/>
                        </a:lnSpc>
                        <a:spcAft>
                          <a:spcPts val="0"/>
                        </a:spcAft>
                      </a:pPr>
                      <a:r>
                        <a:rPr lang="en-US" sz="1000" b="1" dirty="0" smtClean="0">
                          <a:effectLst/>
                          <a:latin typeface="Calibri" panose="020F0502020204030204" pitchFamily="34" charset="0"/>
                          <a:ea typeface="Calibri" panose="020F0502020204030204" pitchFamily="34" charset="0"/>
                          <a:cs typeface="Calibri" panose="020F0502020204030204" pitchFamily="34" charset="0"/>
                        </a:rPr>
                        <a:t>This</a:t>
                      </a:r>
                      <a:r>
                        <a:rPr lang="en-US" sz="1000" b="1" spc="-15"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b="1" spc="-85" dirty="0" smtClean="0">
                          <a:effectLst/>
                          <a:latin typeface="Calibri" panose="020F0502020204030204" pitchFamily="34" charset="0"/>
                          <a:ea typeface="Calibri" panose="020F0502020204030204" pitchFamily="34" charset="0"/>
                          <a:cs typeface="Calibri" panose="020F0502020204030204" pitchFamily="34" charset="0"/>
                        </a:rPr>
                        <a:t>T</a:t>
                      </a:r>
                      <a:r>
                        <a:rPr lang="en-US" sz="1000" b="1" dirty="0" smtClean="0">
                          <a:effectLst/>
                          <a:latin typeface="Calibri" panose="020F0502020204030204" pitchFamily="34" charset="0"/>
                          <a:ea typeface="Calibri" panose="020F0502020204030204" pitchFamily="34" charset="0"/>
                          <a:cs typeface="Calibri" panose="020F0502020204030204" pitchFamily="34" charset="0"/>
                        </a:rPr>
                        <a:t>opic:</a:t>
                      </a:r>
                      <a:r>
                        <a:rPr lang="en-US" sz="1000" b="1" spc="-20"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b="1" dirty="0" smtClean="0">
                          <a:effectLst/>
                          <a:latin typeface="Calibri" panose="020F0502020204030204" pitchFamily="34" charset="0"/>
                          <a:ea typeface="Calibri" panose="020F0502020204030204" pitchFamily="34" charset="0"/>
                          <a:cs typeface="Calibri" panose="020F0502020204030204" pitchFamily="34" charset="0"/>
                        </a:rPr>
                        <a:t>learning</a:t>
                      </a:r>
                      <a:r>
                        <a:rPr lang="en-US" sz="1000" b="1" spc="-35"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b="1" dirty="0" smtClean="0">
                          <a:effectLst/>
                          <a:latin typeface="Calibri" panose="020F0502020204030204" pitchFamily="34" charset="0"/>
                          <a:ea typeface="Calibri" panose="020F0502020204030204" pitchFamily="34" charset="0"/>
                          <a:cs typeface="Calibri" panose="020F0502020204030204" pitchFamily="34" charset="0"/>
                        </a:rPr>
                        <a:t>ou</a:t>
                      </a:r>
                      <a:r>
                        <a:rPr lang="en-US" sz="1000" b="1" spc="-15" dirty="0" smtClean="0">
                          <a:effectLst/>
                          <a:latin typeface="Calibri" panose="020F0502020204030204" pitchFamily="34" charset="0"/>
                          <a:ea typeface="Calibri" panose="020F0502020204030204" pitchFamily="34" charset="0"/>
                          <a:cs typeface="Calibri" panose="020F0502020204030204" pitchFamily="34" charset="0"/>
                        </a:rPr>
                        <a:t>t</a:t>
                      </a:r>
                      <a:r>
                        <a:rPr lang="en-US" sz="1000" b="1" spc="-5" dirty="0" smtClean="0">
                          <a:effectLst/>
                          <a:latin typeface="Calibri" panose="020F0502020204030204" pitchFamily="34" charset="0"/>
                          <a:ea typeface="Calibri" panose="020F0502020204030204" pitchFamily="34" charset="0"/>
                          <a:cs typeface="Calibri" panose="020F0502020204030204" pitchFamily="34" charset="0"/>
                        </a:rPr>
                        <a:t>c</a:t>
                      </a:r>
                      <a:r>
                        <a:rPr lang="en-US" sz="1000" b="1" dirty="0" smtClean="0">
                          <a:effectLst/>
                          <a:latin typeface="Calibri" panose="020F0502020204030204" pitchFamily="34" charset="0"/>
                          <a:ea typeface="Calibri" panose="020F0502020204030204" pitchFamily="34" charset="0"/>
                          <a:cs typeface="Calibri" panose="020F0502020204030204" pitchFamily="34" charset="0"/>
                        </a:rPr>
                        <a:t>omes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lnSpc>
                          <a:spcPts val="1150"/>
                        </a:lnSpc>
                        <a:spcAft>
                          <a:spcPts val="0"/>
                        </a:spcAft>
                      </a:pPr>
                      <a:r>
                        <a:rPr lang="en-US" sz="1000" spc="-15" dirty="0" smtClean="0">
                          <a:effectLst/>
                          <a:latin typeface="Calibri" panose="020F0502020204030204" pitchFamily="34" charset="0"/>
                          <a:ea typeface="Calibri" panose="020F0502020204030204" pitchFamily="34" charset="0"/>
                          <a:cs typeface="Calibri" panose="020F0502020204030204" pitchFamily="34" charset="0"/>
                        </a:rPr>
                        <a:t>K</a:t>
                      </a:r>
                      <a:r>
                        <a:rPr lang="en-US" sz="1000" dirty="0" smtClean="0">
                          <a:effectLst/>
                          <a:latin typeface="Calibri" panose="020F0502020204030204" pitchFamily="34" charset="0"/>
                          <a:ea typeface="Calibri" panose="020F0502020204030204" pitchFamily="34" charset="0"/>
                          <a:cs typeface="Calibri" panose="020F0502020204030204" pitchFamily="34" charset="0"/>
                        </a:rPr>
                        <a:t>n</a:t>
                      </a:r>
                      <a:r>
                        <a:rPr lang="en-US" sz="1000" spc="-5" dirty="0" smtClean="0">
                          <a:effectLst/>
                          <a:latin typeface="Calibri" panose="020F0502020204030204" pitchFamily="34" charset="0"/>
                          <a:ea typeface="Calibri" panose="020F0502020204030204" pitchFamily="34" charset="0"/>
                          <a:cs typeface="Calibri" panose="020F0502020204030204" pitchFamily="34" charset="0"/>
                        </a:rPr>
                        <a:t>o</a:t>
                      </a:r>
                      <a:r>
                        <a:rPr lang="en-US" sz="1000" dirty="0" smtClean="0">
                          <a:effectLst/>
                          <a:latin typeface="Calibri" panose="020F0502020204030204" pitchFamily="34" charset="0"/>
                          <a:ea typeface="Calibri" panose="020F0502020204030204" pitchFamily="34" charset="0"/>
                          <a:cs typeface="Calibri" panose="020F0502020204030204" pitchFamily="34" charset="0"/>
                        </a:rPr>
                        <a:t>w and unde</a:t>
                      </a:r>
                      <a:r>
                        <a:rPr lang="en-US" sz="1000" spc="-15" dirty="0" smtClean="0">
                          <a:effectLst/>
                          <a:latin typeface="Calibri" panose="020F0502020204030204" pitchFamily="34" charset="0"/>
                          <a:ea typeface="Calibri" panose="020F0502020204030204" pitchFamily="34" charset="0"/>
                          <a:cs typeface="Calibri" panose="020F0502020204030204" pitchFamily="34" charset="0"/>
                        </a:rPr>
                        <a:t>r</a:t>
                      </a:r>
                      <a:r>
                        <a:rPr lang="en-US" sz="1000" spc="-10" dirty="0" smtClean="0">
                          <a:effectLst/>
                          <a:latin typeface="Calibri" panose="020F0502020204030204" pitchFamily="34" charset="0"/>
                          <a:ea typeface="Calibri" panose="020F0502020204030204" pitchFamily="34" charset="0"/>
                          <a:cs typeface="Calibri" panose="020F0502020204030204" pitchFamily="34" charset="0"/>
                        </a:rPr>
                        <a:t>st</a:t>
                      </a:r>
                      <a:r>
                        <a:rPr lang="en-US" sz="1000" dirty="0" smtClean="0">
                          <a:effectLst/>
                          <a:latin typeface="Calibri" panose="020F0502020204030204" pitchFamily="34" charset="0"/>
                          <a:ea typeface="Calibri" panose="020F0502020204030204" pitchFamily="34" charset="0"/>
                          <a:cs typeface="Calibri" panose="020F0502020204030204" pitchFamily="34" charset="0"/>
                        </a:rPr>
                        <a:t>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lnSpc>
                          <a:spcPts val="1150"/>
                        </a:lnSpc>
                        <a:spcAft>
                          <a:spcPts val="0"/>
                        </a:spcAft>
                      </a:pPr>
                      <a:r>
                        <a:rPr lang="en-US" sz="1000"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spc="185" dirty="0" smtClean="0">
                          <a:effectLst/>
                          <a:latin typeface="Calibri" panose="020F0502020204030204" pitchFamily="34" charset="0"/>
                          <a:ea typeface="Calibri" panose="020F0502020204030204" pitchFamily="34" charset="0"/>
                          <a:cs typeface="Calibri" panose="020F0502020204030204" pitchFamily="34" charset="0"/>
                        </a:rPr>
                        <a:t> T</a:t>
                      </a:r>
                      <a:r>
                        <a:rPr lang="en-US" sz="1000" dirty="0" smtClean="0">
                          <a:effectLst/>
                          <a:latin typeface="Calibri" panose="020F0502020204030204" pitchFamily="34" charset="0"/>
                          <a:ea typeface="Calibri" panose="020F0502020204030204" pitchFamily="34" charset="0"/>
                          <a:cs typeface="Calibri" panose="020F0502020204030204" pitchFamily="34" charset="0"/>
                        </a:rPr>
                        <a:t>he impor</a:t>
                      </a:r>
                      <a:r>
                        <a:rPr lang="en-US" sz="1000" spc="-10" dirty="0" smtClean="0">
                          <a:effectLst/>
                          <a:latin typeface="Calibri" panose="020F0502020204030204" pitchFamily="34" charset="0"/>
                          <a:ea typeface="Calibri" panose="020F0502020204030204" pitchFamily="34" charset="0"/>
                          <a:cs typeface="Calibri" panose="020F0502020204030204" pitchFamily="34" charset="0"/>
                        </a:rPr>
                        <a:t>t</a:t>
                      </a:r>
                      <a:r>
                        <a:rPr lang="en-US" sz="1000" dirty="0" smtClean="0">
                          <a:effectLst/>
                          <a:latin typeface="Calibri" panose="020F0502020204030204" pitchFamily="34" charset="0"/>
                          <a:ea typeface="Calibri" panose="020F0502020204030204" pitchFamily="34" charset="0"/>
                          <a:cs typeface="Calibri" panose="020F0502020204030204" pitchFamily="34" charset="0"/>
                        </a:rPr>
                        <a:t>ance of </a:t>
                      </a:r>
                      <a:r>
                        <a:rPr lang="en-US" sz="1000" spc="-20" dirty="0" smtClean="0">
                          <a:effectLst/>
                          <a:latin typeface="Calibri" panose="020F0502020204030204" pitchFamily="34" charset="0"/>
                          <a:ea typeface="Calibri" panose="020F0502020204030204" pitchFamily="34" charset="0"/>
                          <a:cs typeface="Calibri" panose="020F0502020204030204" pitchFamily="34" charset="0"/>
                        </a:rPr>
                        <a:t>m</a:t>
                      </a:r>
                      <a:r>
                        <a:rPr lang="en-US" sz="1000" dirty="0" smtClean="0">
                          <a:effectLst/>
                          <a:latin typeface="Calibri" panose="020F0502020204030204" pitchFamily="34" charset="0"/>
                          <a:ea typeface="Calibri" panose="020F0502020204030204" pitchFamily="34" charset="0"/>
                          <a:cs typeface="Calibri" panose="020F0502020204030204" pitchFamily="34" charset="0"/>
                        </a:rPr>
                        <a:t>y name – </a:t>
                      </a:r>
                      <a:r>
                        <a:rPr lang="en-US" sz="1000" b="1" dirty="0" smtClean="0">
                          <a:effectLst/>
                          <a:latin typeface="Calibri" panose="020F0502020204030204" pitchFamily="34" charset="0"/>
                          <a:ea typeface="Calibri" panose="020F0502020204030204" pitchFamily="34" charset="0"/>
                          <a:cs typeface="Calibri" panose="020F0502020204030204" pitchFamily="34" charset="0"/>
                        </a:rPr>
                        <a:t>Explo</a:t>
                      </a:r>
                      <a:r>
                        <a:rPr lang="en-US" sz="1000" b="1" spc="-10" dirty="0" smtClean="0">
                          <a:effectLst/>
                          <a:latin typeface="Calibri" panose="020F0502020204030204" pitchFamily="34" charset="0"/>
                          <a:ea typeface="Calibri" panose="020F0502020204030204" pitchFamily="34" charset="0"/>
                          <a:cs typeface="Calibri" panose="020F0502020204030204" pitchFamily="34" charset="0"/>
                        </a:rPr>
                        <a:t>r</a:t>
                      </a:r>
                      <a:r>
                        <a:rPr lang="en-US" sz="1000" b="1" dirty="0" smtClean="0">
                          <a:effectLst/>
                          <a:latin typeface="Calibri" panose="020F0502020204030204" pitchFamily="34" charset="0"/>
                          <a:ea typeface="Calibri" panose="020F0502020204030204" pitchFamily="34" charset="0"/>
                          <a:cs typeface="Calibri" panose="020F0502020204030204" pitchFamily="34" charset="0"/>
                        </a:rPr>
                        <a:t>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lnSpc>
                          <a:spcPts val="1150"/>
                        </a:lnSpc>
                        <a:spcAft>
                          <a:spcPts val="0"/>
                        </a:spcAft>
                      </a:pPr>
                      <a:r>
                        <a:rPr lang="en-US" sz="1000"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spc="185" dirty="0" smtClean="0">
                          <a:effectLst/>
                          <a:latin typeface="Calibri" panose="020F0502020204030204" pitchFamily="34" charset="0"/>
                          <a:ea typeface="Calibri" panose="020F0502020204030204" pitchFamily="34" charset="0"/>
                          <a:cs typeface="Calibri" panose="020F0502020204030204" pitchFamily="34" charset="0"/>
                        </a:rPr>
                        <a:t> </a:t>
                      </a:r>
                      <a:r>
                        <a:rPr lang="en-US" sz="1000" dirty="0" smtClean="0">
                          <a:effectLst/>
                          <a:latin typeface="Calibri" panose="020F0502020204030204" pitchFamily="34" charset="0"/>
                          <a:ea typeface="Calibri" panose="020F0502020204030204" pitchFamily="34" charset="0"/>
                          <a:cs typeface="Calibri" panose="020F0502020204030204" pitchFamily="34" charset="0"/>
                        </a:rPr>
                        <a:t>God kn</a:t>
                      </a:r>
                      <a:r>
                        <a:rPr lang="en-US" sz="1000" spc="-5" dirty="0" smtClean="0">
                          <a:effectLst/>
                          <a:latin typeface="Calibri" panose="020F0502020204030204" pitchFamily="34" charset="0"/>
                          <a:ea typeface="Calibri" panose="020F0502020204030204" pitchFamily="34" charset="0"/>
                          <a:cs typeface="Calibri" panose="020F0502020204030204" pitchFamily="34" charset="0"/>
                        </a:rPr>
                        <a:t>o</a:t>
                      </a:r>
                      <a:r>
                        <a:rPr lang="en-US" sz="1000" spc="-10" dirty="0" smtClean="0">
                          <a:effectLst/>
                          <a:latin typeface="Calibri" panose="020F0502020204030204" pitchFamily="34" charset="0"/>
                          <a:ea typeface="Calibri" panose="020F0502020204030204" pitchFamily="34" charset="0"/>
                          <a:cs typeface="Calibri" panose="020F0502020204030204" pitchFamily="34" charset="0"/>
                        </a:rPr>
                        <a:t>w</a:t>
                      </a:r>
                      <a:r>
                        <a:rPr lang="en-US" sz="1000" dirty="0" smtClean="0">
                          <a:effectLst/>
                          <a:latin typeface="Calibri" panose="020F0502020204030204" pitchFamily="34" charset="0"/>
                          <a:ea typeface="Calibri" panose="020F0502020204030204" pitchFamily="34" charset="0"/>
                          <a:cs typeface="Calibri" panose="020F0502020204030204" pitchFamily="34" charset="0"/>
                        </a:rPr>
                        <a:t>s and l</a:t>
                      </a:r>
                      <a:r>
                        <a:rPr lang="en-US" sz="1000" spc="-5" dirty="0" smtClean="0">
                          <a:effectLst/>
                          <a:latin typeface="Calibri" panose="020F0502020204030204" pitchFamily="34" charset="0"/>
                          <a:ea typeface="Calibri" panose="020F0502020204030204" pitchFamily="34" charset="0"/>
                          <a:cs typeface="Calibri" panose="020F0502020204030204" pitchFamily="34" charset="0"/>
                        </a:rPr>
                        <a:t>o</a:t>
                      </a:r>
                      <a:r>
                        <a:rPr lang="en-US" sz="1000" spc="-10" dirty="0" smtClean="0">
                          <a:effectLst/>
                          <a:latin typeface="Calibri" panose="020F0502020204030204" pitchFamily="34" charset="0"/>
                          <a:ea typeface="Calibri" panose="020F0502020204030204" pitchFamily="34" charset="0"/>
                          <a:cs typeface="Calibri" panose="020F0502020204030204" pitchFamily="34" charset="0"/>
                        </a:rPr>
                        <a:t>v</a:t>
                      </a:r>
                      <a:r>
                        <a:rPr lang="en-US" sz="1000" dirty="0" smtClean="0">
                          <a:effectLst/>
                          <a:latin typeface="Calibri" panose="020F0502020204030204" pitchFamily="34" charset="0"/>
                          <a:ea typeface="Calibri" panose="020F0502020204030204" pitchFamily="34" charset="0"/>
                          <a:cs typeface="Calibri" panose="020F0502020204030204" pitchFamily="34" charset="0"/>
                        </a:rPr>
                        <a:t>es me and each one </a:t>
                      </a:r>
                      <a:r>
                        <a:rPr lang="en-US" sz="1000" spc="-5" dirty="0" smtClean="0">
                          <a:effectLst/>
                          <a:latin typeface="Calibri" panose="020F0502020204030204" pitchFamily="34" charset="0"/>
                          <a:ea typeface="Calibri" panose="020F0502020204030204" pitchFamily="34" charset="0"/>
                          <a:cs typeface="Calibri" panose="020F0502020204030204" pitchFamily="34" charset="0"/>
                        </a:rPr>
                        <a:t>b</a:t>
                      </a:r>
                      <a:r>
                        <a:rPr lang="en-US" sz="1000" dirty="0" smtClean="0">
                          <a:effectLst/>
                          <a:latin typeface="Calibri" panose="020F0502020204030204" pitchFamily="34" charset="0"/>
                          <a:ea typeface="Calibri" panose="020F0502020204030204" pitchFamily="34" charset="0"/>
                          <a:cs typeface="Calibri" panose="020F0502020204030204" pitchFamily="34" charset="0"/>
                        </a:rPr>
                        <a:t>y name – </a:t>
                      </a:r>
                      <a:r>
                        <a:rPr lang="en-US" sz="1000" b="1" spc="-15" dirty="0" smtClean="0">
                          <a:effectLst/>
                          <a:latin typeface="Calibri" panose="020F0502020204030204" pitchFamily="34" charset="0"/>
                          <a:ea typeface="Calibri" panose="020F0502020204030204" pitchFamily="34" charset="0"/>
                          <a:cs typeface="Calibri" panose="020F0502020204030204" pitchFamily="34" charset="0"/>
                        </a:rPr>
                        <a:t>R</a:t>
                      </a:r>
                      <a:r>
                        <a:rPr lang="en-US" sz="1000" b="1" spc="-5" dirty="0" smtClean="0">
                          <a:effectLst/>
                          <a:latin typeface="Calibri" panose="020F0502020204030204" pitchFamily="34" charset="0"/>
                          <a:ea typeface="Calibri" panose="020F0502020204030204" pitchFamily="34" charset="0"/>
                          <a:cs typeface="Calibri" panose="020F0502020204030204" pitchFamily="34" charset="0"/>
                        </a:rPr>
                        <a:t>e</a:t>
                      </a:r>
                      <a:r>
                        <a:rPr lang="en-US" sz="1000" b="1" spc="-10" dirty="0" smtClean="0">
                          <a:effectLst/>
                          <a:latin typeface="Calibri" panose="020F0502020204030204" pitchFamily="34" charset="0"/>
                          <a:ea typeface="Calibri" panose="020F0502020204030204" pitchFamily="34" charset="0"/>
                          <a:cs typeface="Calibri" panose="020F0502020204030204" pitchFamily="34" charset="0"/>
                        </a:rPr>
                        <a:t>v</a:t>
                      </a:r>
                      <a:r>
                        <a:rPr lang="en-US" sz="1000" b="1" dirty="0" smtClean="0">
                          <a:effectLst/>
                          <a:latin typeface="Calibri" panose="020F0502020204030204" pitchFamily="34" charset="0"/>
                          <a:ea typeface="Calibri" panose="020F0502020204030204" pitchFamily="34" charset="0"/>
                          <a:cs typeface="Calibri" panose="020F0502020204030204" pitchFamily="34" charset="0"/>
                        </a:rPr>
                        <a:t>eal</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000" b="0" u="none" baseline="0" dirty="0" smtClean="0">
                        <a:solidFill>
                          <a:schemeClr val="tx1"/>
                        </a:solidFill>
                        <a:latin typeface="+mn-lt"/>
                        <a:cs typeface="Amatic SC" panose="020B0604020202020204" charset="-79"/>
                      </a:endParaRPr>
                    </a:p>
                    <a:p>
                      <a:pPr algn="l"/>
                      <a:r>
                        <a:rPr lang="en-GB" sz="1200" b="1" u="none" baseline="0" dirty="0" smtClean="0">
                          <a:solidFill>
                            <a:schemeClr val="tx1"/>
                          </a:solidFill>
                          <a:latin typeface="+mn-lt"/>
                          <a:cs typeface="Amatic SC" panose="020B0604020202020204" charset="-79"/>
                        </a:rPr>
                        <a:t>Baptism/Confirmation – Belonging</a:t>
                      </a: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Prior learning: </a:t>
                      </a:r>
                      <a:r>
                        <a:rPr lang="en-GB" sz="1000" dirty="0" smtClean="0">
                          <a:effectLst/>
                          <a:latin typeface="Calibri" panose="020F0502020204030204" pitchFamily="34" charset="0"/>
                          <a:ea typeface="Calibri" panose="020F0502020204030204" pitchFamily="34" charset="0"/>
                          <a:cs typeface="Calibri" panose="020F0502020204030204" pitchFamily="34" charset="0"/>
                        </a:rPr>
                        <a:t>children will have experience of belonging to a family and to a nursery/class group</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This Topic: learning outcomes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Know and understand:</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What it is to welcome and be welcomed</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 Explore</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Baptism: a welcome to God’s family</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 Reveal</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200" b="1" u="none" dirty="0" smtClean="0">
                        <a:solidFill>
                          <a:schemeClr val="tx1"/>
                        </a:solidFill>
                        <a:latin typeface="+mn-lt"/>
                        <a:cs typeface="Amatic SC" panose="020B0604020202020204" charset="-79"/>
                      </a:endParaRPr>
                    </a:p>
                    <a:p>
                      <a:pPr algn="l"/>
                      <a:endParaRPr lang="en-GB" sz="1200" b="1" u="none" dirty="0" smtClean="0">
                        <a:solidFill>
                          <a:schemeClr val="tx1"/>
                        </a:solidFill>
                        <a:latin typeface="+mn-lt"/>
                        <a:cs typeface="Amatic SC" panose="020B0604020202020204" charset="-79"/>
                      </a:endParaRPr>
                    </a:p>
                    <a:p>
                      <a:pPr algn="l"/>
                      <a:r>
                        <a:rPr lang="en-GB" sz="1800" b="1" u="none" dirty="0" smtClean="0">
                          <a:solidFill>
                            <a:schemeClr val="tx1"/>
                          </a:solidFill>
                          <a:latin typeface="+mn-lt"/>
                          <a:cs typeface="Amatic SC" panose="020B0604020202020204" charset="-79"/>
                        </a:rPr>
                        <a:t>Kindness </a:t>
                      </a:r>
                      <a:endParaRPr lang="en-GB" sz="1800" b="1" u="none" dirty="0">
                        <a:solidFill>
                          <a:schemeClr val="tx1"/>
                        </a:solidFill>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Other faiths </a:t>
                      </a: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Advent/Christmas – Loving </a:t>
                      </a:r>
                      <a:endParaRPr lang="en-GB" sz="12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Prior </a:t>
                      </a:r>
                      <a:r>
                        <a:rPr lang="en-GB" sz="1000" b="1" dirty="0">
                          <a:effectLst/>
                          <a:latin typeface="Calibri" panose="020F0502020204030204" pitchFamily="34" charset="0"/>
                          <a:ea typeface="Calibri" panose="020F0502020204030204" pitchFamily="34" charset="0"/>
                          <a:cs typeface="Calibri" panose="020F0502020204030204" pitchFamily="34" charset="0"/>
                        </a:rPr>
                        <a:t>learning: </a:t>
                      </a:r>
                      <a:r>
                        <a:rPr lang="en-GB" sz="1000" dirty="0">
                          <a:effectLst/>
                          <a:latin typeface="Calibri" panose="020F0502020204030204" pitchFamily="34" charset="0"/>
                          <a:ea typeface="Calibri" panose="020F0502020204030204" pitchFamily="34" charset="0"/>
                          <a:cs typeface="Calibri" panose="020F0502020204030204" pitchFamily="34" charset="0"/>
                        </a:rPr>
                        <a:t>children will have the experience of celebrating birthdays at home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b="1" dirty="0">
                          <a:effectLst/>
                          <a:latin typeface="Calibri" panose="020F0502020204030204" pitchFamily="34" charset="0"/>
                          <a:ea typeface="Calibri" panose="020F0502020204030204" pitchFamily="34" charset="0"/>
                          <a:cs typeface="Calibri" panose="020F0502020204030204" pitchFamily="34" charset="0"/>
                        </a:rPr>
                        <a:t>This Topic: learning outcomes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a:effectLst/>
                          <a:latin typeface="Calibri" panose="020F0502020204030204" pitchFamily="34" charset="0"/>
                          <a:ea typeface="Calibri" panose="020F0502020204030204" pitchFamily="34" charset="0"/>
                          <a:cs typeface="Calibri" panose="020F0502020204030204" pitchFamily="34" charset="0"/>
                        </a:rPr>
                        <a:t>Know and understand: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a:effectLst/>
                          <a:latin typeface="Calibri" panose="020F0502020204030204" pitchFamily="34" charset="0"/>
                          <a:ea typeface="Calibri" panose="020F0502020204030204" pitchFamily="34" charset="0"/>
                          <a:cs typeface="Calibri" panose="020F0502020204030204" pitchFamily="34" charset="0"/>
                        </a:rPr>
                        <a:t>•  what a birthday is; waiting for a birthday</a:t>
                      </a:r>
                      <a:r>
                        <a:rPr lang="en-GB" sz="1000" b="1" dirty="0">
                          <a:effectLst/>
                          <a:latin typeface="Calibri" panose="020F0502020204030204" pitchFamily="34" charset="0"/>
                          <a:ea typeface="Calibri" panose="020F0502020204030204" pitchFamily="34" charset="0"/>
                          <a:cs typeface="Calibri" panose="020F0502020204030204" pitchFamily="34" charset="0"/>
                        </a:rPr>
                        <a:t> – Explore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a:effectLst/>
                          <a:latin typeface="Calibri" panose="020F0502020204030204" pitchFamily="34" charset="0"/>
                          <a:ea typeface="Calibri" panose="020F0502020204030204" pitchFamily="34" charset="0"/>
                          <a:cs typeface="Calibri" panose="020F0502020204030204" pitchFamily="34" charset="0"/>
                        </a:rPr>
                        <a:t>•  Advent: looking forward to Christmas, the birthday of Jesus</a:t>
                      </a:r>
                      <a:r>
                        <a:rPr lang="en-GB" sz="1000" b="1" dirty="0">
                          <a:effectLst/>
                          <a:latin typeface="Calibri" panose="020F0502020204030204" pitchFamily="34" charset="0"/>
                          <a:ea typeface="Calibri" panose="020F0502020204030204" pitchFamily="34" charset="0"/>
                          <a:cs typeface="Calibri" panose="020F0502020204030204" pitchFamily="34" charset="0"/>
                        </a:rPr>
                        <a:t> – </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Reveal</a:t>
                      </a: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endParaRPr lang="en-GB" sz="1800" b="1" u="none" dirty="0" smtClean="0">
                        <a:solidFill>
                          <a:schemeClr val="tx1"/>
                        </a:solidFill>
                        <a:latin typeface="+mn-lt"/>
                        <a:cs typeface="Amatic SC" panose="020B0604020202020204" charset="-79"/>
                      </a:endParaRP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800" b="1" u="none" dirty="0" smtClean="0">
                          <a:solidFill>
                            <a:schemeClr val="tx1"/>
                          </a:solidFill>
                          <a:latin typeface="+mn-lt"/>
                          <a:cs typeface="Amatic SC" panose="020B0604020202020204" charset="-79"/>
                        </a:rPr>
                        <a:t>Joy</a:t>
                      </a:r>
                    </a:p>
                  </a:txBody>
                  <a:tcPr marL="80645" marR="80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Local Church – Community </a:t>
                      </a:r>
                      <a:endParaRPr lang="en-GB" sz="1200" b="1" dirty="0" smtClean="0">
                        <a:effectLst/>
                        <a:latin typeface="+mn-lt"/>
                        <a:ea typeface="Calibri" panose="020F0502020204030204" pitchFamily="34" charset="0"/>
                        <a:cs typeface="Calibri" panose="020F0502020204030204" pitchFamily="34" charset="0"/>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Prior </a:t>
                      </a:r>
                      <a:r>
                        <a:rPr lang="en-GB" sz="1000" b="1" dirty="0">
                          <a:effectLst/>
                          <a:latin typeface="Calibri" panose="020F0502020204030204" pitchFamily="34" charset="0"/>
                          <a:ea typeface="Calibri" panose="020F0502020204030204" pitchFamily="34" charset="0"/>
                          <a:cs typeface="Calibri" panose="020F0502020204030204" pitchFamily="34" charset="0"/>
                        </a:rPr>
                        <a:t>learning: </a:t>
                      </a:r>
                      <a:r>
                        <a:rPr lang="en-GB" sz="1000" dirty="0">
                          <a:effectLst/>
                          <a:latin typeface="Calibri" panose="020F0502020204030204" pitchFamily="34" charset="0"/>
                          <a:ea typeface="Calibri" panose="020F0502020204030204" pitchFamily="34" charset="0"/>
                          <a:cs typeface="Calibri" panose="020F0502020204030204" pitchFamily="34" charset="0"/>
                        </a:rPr>
                        <a:t>children will have experienced celebrations at home.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b="1" dirty="0">
                          <a:effectLst/>
                          <a:latin typeface="Calibri" panose="020F0502020204030204" pitchFamily="34" charset="0"/>
                          <a:ea typeface="Calibri" panose="020F0502020204030204" pitchFamily="34" charset="0"/>
                          <a:cs typeface="Calibri" panose="020F0502020204030204" pitchFamily="34" charset="0"/>
                        </a:rPr>
                        <a:t>This Topic: learning outcomes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a:effectLst/>
                          <a:latin typeface="Calibri" panose="020F0502020204030204" pitchFamily="34" charset="0"/>
                          <a:ea typeface="Calibri" panose="020F0502020204030204" pitchFamily="34" charset="0"/>
                          <a:cs typeface="Calibri" panose="020F0502020204030204" pitchFamily="34" charset="0"/>
                        </a:rPr>
                        <a:t>Know and understand: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a:effectLst/>
                          <a:latin typeface="Calibri" panose="020F0502020204030204" pitchFamily="34" charset="0"/>
                          <a:ea typeface="Calibri" panose="020F0502020204030204" pitchFamily="34" charset="0"/>
                          <a:cs typeface="Calibri" panose="020F0502020204030204" pitchFamily="34" charset="0"/>
                        </a:rPr>
                        <a:t>•  what a celebration is</a:t>
                      </a:r>
                      <a:r>
                        <a:rPr lang="en-GB" sz="1000" b="1" dirty="0">
                          <a:effectLst/>
                          <a:latin typeface="Calibri" panose="020F0502020204030204" pitchFamily="34" charset="0"/>
                          <a:ea typeface="Calibri" panose="020F0502020204030204" pitchFamily="34" charset="0"/>
                          <a:cs typeface="Calibri" panose="020F0502020204030204" pitchFamily="34" charset="0"/>
                        </a:rPr>
                        <a:t> – Explore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a:effectLst/>
                          <a:latin typeface="Calibri" panose="020F0502020204030204" pitchFamily="34" charset="0"/>
                          <a:ea typeface="Calibri" panose="020F0502020204030204" pitchFamily="34" charset="0"/>
                          <a:cs typeface="Calibri" panose="020F0502020204030204" pitchFamily="34" charset="0"/>
                        </a:rPr>
                        <a:t>•  how the parish family celebrate</a:t>
                      </a:r>
                      <a:r>
                        <a:rPr lang="en-GB" sz="1000" b="1" dirty="0">
                          <a:effectLst/>
                          <a:latin typeface="Calibri" panose="020F0502020204030204" pitchFamily="34" charset="0"/>
                          <a:ea typeface="Calibri" panose="020F0502020204030204" pitchFamily="34" charset="0"/>
                          <a:cs typeface="Calibri" panose="020F0502020204030204" pitchFamily="34" charset="0"/>
                        </a:rPr>
                        <a:t> – </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Reveal</a:t>
                      </a:r>
                    </a:p>
                    <a:p>
                      <a:pPr marL="38100" algn="l">
                        <a:spcBef>
                          <a:spcPts val="125"/>
                        </a:spcBef>
                        <a:spcAft>
                          <a:spcPts val="0"/>
                        </a:spcAft>
                      </a:pPr>
                      <a:endParaRPr lang="en-GB" sz="1000" b="1" dirty="0" smtClean="0">
                        <a:effectLst/>
                        <a:latin typeface="Calibri" panose="020F0502020204030204" pitchFamily="34" charset="0"/>
                        <a:ea typeface="Calibri" panose="020F0502020204030204" pitchFamily="34" charset="0"/>
                        <a:cs typeface="Calibri" panose="020F0502020204030204" pitchFamily="34" charset="0"/>
                      </a:endParaRPr>
                    </a:p>
                    <a:p>
                      <a:pPr marL="38100" marR="0" lvl="0" indent="0" algn="l" defTabSz="914400" rtl="0" eaLnBrk="1" fontAlgn="auto" latinLnBrk="0" hangingPunct="1">
                        <a:lnSpc>
                          <a:spcPct val="100000"/>
                        </a:lnSpc>
                        <a:spcBef>
                          <a:spcPts val="125"/>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Eucharist – relating </a:t>
                      </a: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Prior learning: </a:t>
                      </a:r>
                      <a:r>
                        <a:rPr lang="en-GB" sz="1000" dirty="0" smtClean="0">
                          <a:effectLst/>
                          <a:latin typeface="Calibri" panose="020F0502020204030204" pitchFamily="34" charset="0"/>
                          <a:ea typeface="Calibri" panose="020F0502020204030204" pitchFamily="34" charset="0"/>
                          <a:cs typeface="Calibri" panose="020F0502020204030204" pitchFamily="34" charset="0"/>
                        </a:rPr>
                        <a:t>what a celebration is and that the parish family celebrates in church</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This Topic: learning outcomes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Know and understand:</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how and why people gather together</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 Explore</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the joy of gathering together to celebrate at</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a:t>
                      </a:r>
                      <a:r>
                        <a:rPr lang="en-GB" sz="1000" dirty="0" smtClean="0">
                          <a:effectLst/>
                          <a:latin typeface="Calibri" panose="020F0502020204030204" pitchFamily="34" charset="0"/>
                          <a:ea typeface="Calibri" panose="020F0502020204030204" pitchFamily="34" charset="0"/>
                          <a:cs typeface="Calibri" panose="020F0502020204030204" pitchFamily="34" charset="0"/>
                        </a:rPr>
                        <a:t>Mass</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 Reveal</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Peace</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Eucharist – relating </a:t>
                      </a: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Prior learning: </a:t>
                      </a:r>
                      <a:r>
                        <a:rPr lang="en-GB" sz="1000" dirty="0" smtClean="0">
                          <a:effectLst/>
                          <a:latin typeface="Calibri" panose="020F0502020204030204" pitchFamily="34" charset="0"/>
                          <a:ea typeface="Calibri" panose="020F0502020204030204" pitchFamily="34" charset="0"/>
                          <a:cs typeface="Calibri" panose="020F0502020204030204" pitchFamily="34" charset="0"/>
                        </a:rPr>
                        <a:t>what a celebration is and that the parish family celebrates in church</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This Topic: learning outcomes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Know and understand:</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how and why people gather together</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 Explore</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the joy of gathering together to celebrate at</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a:t>
                      </a:r>
                      <a:r>
                        <a:rPr lang="en-GB" sz="1000" dirty="0" smtClean="0">
                          <a:effectLst/>
                          <a:latin typeface="Calibri" panose="020F0502020204030204" pitchFamily="34" charset="0"/>
                          <a:ea typeface="Calibri" panose="020F0502020204030204" pitchFamily="34" charset="0"/>
                          <a:cs typeface="Calibri" panose="020F0502020204030204" pitchFamily="34" charset="0"/>
                        </a:rPr>
                        <a:t>Mass</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 Reveal</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Lent/Easter – giving </a:t>
                      </a:r>
                      <a:endParaRPr lang="en-GB" sz="1200" b="0" u="none" dirty="0" smtClean="0">
                        <a:solidFill>
                          <a:schemeClr val="tx1"/>
                        </a:solidFill>
                        <a:latin typeface="+mn-lt"/>
                        <a:cs typeface="Amatic SC" panose="00000500000000000000" pitchFamily="2" charset="-79"/>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Prior learning: </a:t>
                      </a:r>
                      <a:r>
                        <a:rPr lang="en-GB" sz="1000" dirty="0" smtClean="0">
                          <a:effectLst/>
                          <a:latin typeface="Calibri" panose="020F0502020204030204" pitchFamily="34" charset="0"/>
                          <a:ea typeface="Calibri" panose="020F0502020204030204" pitchFamily="34" charset="0"/>
                          <a:cs typeface="Calibri" panose="020F0502020204030204" pitchFamily="34" charset="0"/>
                        </a:rPr>
                        <a:t>experience of activities that are good to do together</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This Topic</a:t>
                      </a:r>
                      <a:r>
                        <a:rPr lang="en-GB" sz="1000" dirty="0" smtClean="0">
                          <a:effectLst/>
                          <a:latin typeface="Calibri" panose="020F0502020204030204" pitchFamily="34" charset="0"/>
                          <a:ea typeface="Calibri" panose="020F0502020204030204" pitchFamily="34" charset="0"/>
                          <a:cs typeface="Calibri" panose="020F0502020204030204" pitchFamily="34" charset="0"/>
                        </a:rPr>
                        <a:t>: learning outcomes</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b="1" dirty="0" smtClean="0">
                          <a:effectLst/>
                          <a:latin typeface="Calibri" panose="020F0502020204030204" pitchFamily="34" charset="0"/>
                          <a:ea typeface="Calibri" panose="020F0502020204030204" pitchFamily="34" charset="0"/>
                          <a:cs typeface="Calibri" panose="020F0502020204030204" pitchFamily="34" charset="0"/>
                        </a:rPr>
                        <a:t>Know and understand:</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Spring is a time when things begin to grow –</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Explore</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000" dirty="0" smtClean="0">
                          <a:effectLst/>
                          <a:latin typeface="Calibri" panose="020F0502020204030204" pitchFamily="34" charset="0"/>
                          <a:ea typeface="Calibri" panose="020F0502020204030204" pitchFamily="34" charset="0"/>
                          <a:cs typeface="Calibri" panose="020F0502020204030204" pitchFamily="34" charset="0"/>
                        </a:rPr>
                        <a:t>•  Lent – a time to grow in love to be more like Jesus and to look forward to Easter –</a:t>
                      </a:r>
                      <a:r>
                        <a:rPr lang="en-GB" sz="1000" b="1" dirty="0" smtClean="0">
                          <a:effectLst/>
                          <a:latin typeface="Calibri" panose="020F0502020204030204" pitchFamily="34" charset="0"/>
                          <a:ea typeface="Calibri" panose="020F0502020204030204" pitchFamily="34" charset="0"/>
                          <a:cs typeface="Calibri" panose="020F0502020204030204" pitchFamily="34" charset="0"/>
                        </a:rPr>
                        <a:t> Reveal</a:t>
                      </a: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none" dirty="0" smtClean="0">
                          <a:solidFill>
                            <a:schemeClr val="tx1"/>
                          </a:solidFill>
                          <a:latin typeface="+mn-lt"/>
                          <a:cs typeface="Amatic SC" panose="00000500000000000000" pitchFamily="2" charset="-79"/>
                        </a:rPr>
                        <a:t>Love</a:t>
                      </a:r>
                      <a:r>
                        <a:rPr lang="en-GB" sz="1200" b="1" u="none" baseline="0" dirty="0" smtClean="0">
                          <a:solidFill>
                            <a:schemeClr val="tx1"/>
                          </a:solidFill>
                          <a:latin typeface="+mn-lt"/>
                          <a:cs typeface="Amatic SC" panose="00000500000000000000" pitchFamily="2" charset="-79"/>
                        </a:rPr>
                        <a:t> </a:t>
                      </a:r>
                      <a:endParaRPr lang="en-GB" sz="1200" b="0" u="none"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20B0604020202020204" charset="-79"/>
                        </a:rPr>
                        <a:t>Pentecost – serving </a:t>
                      </a:r>
                    </a:p>
                    <a:p>
                      <a:pPr marL="38100" algn="l">
                        <a:spcBef>
                          <a:spcPts val="125"/>
                        </a:spcBef>
                        <a:spcAft>
                          <a:spcPts val="0"/>
                        </a:spcAft>
                      </a:pPr>
                      <a:r>
                        <a:rPr lang="en-GB" sz="1200" b="1" dirty="0" smtClean="0">
                          <a:effectLst/>
                          <a:latin typeface="Calibri" panose="020F0502020204030204" pitchFamily="34" charset="0"/>
                          <a:ea typeface="Calibri" panose="020F0502020204030204" pitchFamily="34" charset="0"/>
                          <a:cs typeface="Calibri" panose="020F0502020204030204" pitchFamily="34" charset="0"/>
                        </a:rPr>
                        <a:t>Prior learning: </a:t>
                      </a:r>
                      <a:r>
                        <a:rPr lang="en-GB" sz="1200" dirty="0" smtClean="0">
                          <a:effectLst/>
                          <a:latin typeface="Calibri" panose="020F0502020204030204" pitchFamily="34" charset="0"/>
                          <a:ea typeface="Calibri" panose="020F0502020204030204" pitchFamily="34" charset="0"/>
                          <a:cs typeface="Calibri" panose="020F0502020204030204" pitchFamily="34" charset="0"/>
                        </a:rPr>
                        <a:t>The ways in which we grow and that Lent is a time to grow more like Jesus and look forward to Easter.</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200" b="1" dirty="0" smtClean="0">
                          <a:effectLst/>
                          <a:latin typeface="Calibri" panose="020F0502020204030204" pitchFamily="34" charset="0"/>
                          <a:ea typeface="Calibri" panose="020F0502020204030204" pitchFamily="34" charset="0"/>
                          <a:cs typeface="Calibri" panose="020F0502020204030204" pitchFamily="34" charset="0"/>
                        </a:rPr>
                        <a:t>This Topic: learning outcomes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200" dirty="0" smtClean="0">
                          <a:effectLst/>
                          <a:latin typeface="Calibri" panose="020F0502020204030204" pitchFamily="34" charset="0"/>
                          <a:ea typeface="Calibri" panose="020F0502020204030204" pitchFamily="34" charset="0"/>
                          <a:cs typeface="Calibri" panose="020F0502020204030204" pitchFamily="34" charset="0"/>
                        </a:rPr>
                        <a:t>Know and understand: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200" dirty="0" smtClean="0">
                          <a:effectLst/>
                          <a:latin typeface="Calibri" panose="020F0502020204030204" pitchFamily="34" charset="0"/>
                          <a:ea typeface="Calibri" panose="020F0502020204030204" pitchFamily="34" charset="0"/>
                          <a:cs typeface="Calibri" panose="020F0502020204030204" pitchFamily="34" charset="0"/>
                        </a:rPr>
                        <a:t>•  That everyone has Good News to share – </a:t>
                      </a:r>
                      <a:r>
                        <a:rPr lang="en-GB" sz="1200" b="1" dirty="0" smtClean="0">
                          <a:effectLst/>
                          <a:latin typeface="Calibri" panose="020F0502020204030204" pitchFamily="34" charset="0"/>
                          <a:ea typeface="Calibri" panose="020F0502020204030204" pitchFamily="34" charset="0"/>
                          <a:cs typeface="Calibri" panose="020F0502020204030204" pitchFamily="34" charset="0"/>
                        </a:rPr>
                        <a:t>Explore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200" dirty="0" smtClean="0">
                          <a:effectLst/>
                          <a:latin typeface="Calibri" panose="020F0502020204030204" pitchFamily="34" charset="0"/>
                          <a:ea typeface="Calibri" panose="020F0502020204030204" pitchFamily="34" charset="0"/>
                          <a:cs typeface="Calibri" panose="020F0502020204030204" pitchFamily="34" charset="0"/>
                        </a:rPr>
                        <a:t>•  Pentecost: the celebration of the Good News of Jesus – </a:t>
                      </a:r>
                      <a:r>
                        <a:rPr lang="en-GB" sz="1200" b="1" dirty="0" smtClean="0">
                          <a:effectLst/>
                          <a:latin typeface="Calibri" panose="020F0502020204030204" pitchFamily="34" charset="0"/>
                          <a:ea typeface="Calibri" panose="020F0502020204030204" pitchFamily="34" charset="0"/>
                          <a:cs typeface="Calibri" panose="020F0502020204030204" pitchFamily="34" charset="0"/>
                        </a:rPr>
                        <a:t>Reveal</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20B0604020202020204" charset="-79"/>
                        </a:rPr>
                        <a:t>Multi-faith week – Sikhism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dirty="0" smtClean="0">
                        <a:solidFill>
                          <a:schemeClr val="tx1"/>
                        </a:solidFill>
                        <a:latin typeface="+mn-lt"/>
                        <a:cs typeface="Amatic SC" panose="020B0604020202020204"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none" dirty="0" smtClean="0">
                          <a:solidFill>
                            <a:schemeClr val="tx1"/>
                          </a:solidFill>
                          <a:latin typeface="+mn-lt"/>
                          <a:cs typeface="Amatic SC" panose="020B0604020202020204" charset="-79"/>
                        </a:rPr>
                        <a:t>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dirty="0" smtClean="0">
                          <a:solidFill>
                            <a:schemeClr val="tx1"/>
                          </a:solidFill>
                          <a:latin typeface="+mn-lt"/>
                          <a:cs typeface="Amatic SC" panose="00000500000000000000" pitchFamily="2" charset="-79"/>
                        </a:rPr>
                        <a:t>Reconciliation – inter-relating</a:t>
                      </a:r>
                      <a:r>
                        <a:rPr lang="en-GB" sz="1200" b="1" u="none" baseline="0" dirty="0" smtClean="0">
                          <a:solidFill>
                            <a:schemeClr val="tx1"/>
                          </a:solidFill>
                          <a:latin typeface="+mn-lt"/>
                          <a:cs typeface="Amatic SC" panose="00000500000000000000" pitchFamily="2" charset="-79"/>
                        </a:rPr>
                        <a:t> </a:t>
                      </a:r>
                    </a:p>
                    <a:p>
                      <a:pPr marL="38100" algn="l">
                        <a:spcBef>
                          <a:spcPts val="125"/>
                        </a:spcBef>
                        <a:spcAft>
                          <a:spcPts val="0"/>
                        </a:spcAft>
                      </a:pPr>
                      <a:r>
                        <a:rPr lang="en-GB" sz="1200" b="1" dirty="0" smtClean="0">
                          <a:effectLst/>
                          <a:latin typeface="Calibri" panose="020F0502020204030204" pitchFamily="34" charset="0"/>
                          <a:ea typeface="Calibri" panose="020F0502020204030204" pitchFamily="34" charset="0"/>
                          <a:cs typeface="Calibri" panose="020F0502020204030204" pitchFamily="34" charset="0"/>
                        </a:rPr>
                        <a:t>Prior learning: </a:t>
                      </a:r>
                      <a:r>
                        <a:rPr lang="en-GB" sz="1200" dirty="0" smtClean="0">
                          <a:effectLst/>
                          <a:latin typeface="Calibri" panose="020F0502020204030204" pitchFamily="34" charset="0"/>
                          <a:ea typeface="Calibri" panose="020F0502020204030204" pitchFamily="34" charset="0"/>
                          <a:cs typeface="Calibri" panose="020F0502020204030204" pitchFamily="34" charset="0"/>
                        </a:rPr>
                        <a:t>that everyone has good news, and that Pentecost is the celebration of the Good News of Jesus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200" b="1" dirty="0" smtClean="0">
                          <a:effectLst/>
                          <a:latin typeface="Calibri" panose="020F0502020204030204" pitchFamily="34" charset="0"/>
                          <a:ea typeface="Calibri" panose="020F0502020204030204" pitchFamily="34" charset="0"/>
                          <a:cs typeface="Calibri" panose="020F0502020204030204" pitchFamily="34" charset="0"/>
                        </a:rPr>
                        <a:t>This topic learning outcomes</a:t>
                      </a:r>
                      <a:r>
                        <a:rPr lang="en-GB" sz="1200" dirty="0" smtClean="0">
                          <a:effectLst/>
                          <a:latin typeface="Calibri" panose="020F0502020204030204" pitchFamily="34" charset="0"/>
                          <a:ea typeface="Calibri" panose="020F0502020204030204" pitchFamily="34" charset="0"/>
                          <a:cs typeface="Calibri" panose="020F0502020204030204" pitchFamily="34" charset="0"/>
                        </a:rPr>
                        <a:t>: Know and understand: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200" dirty="0" smtClean="0">
                          <a:effectLst/>
                          <a:latin typeface="Calibri" panose="020F0502020204030204" pitchFamily="34" charset="0"/>
                          <a:ea typeface="Calibri" panose="020F0502020204030204" pitchFamily="34" charset="0"/>
                          <a:cs typeface="Calibri" panose="020F0502020204030204" pitchFamily="34" charset="0"/>
                        </a:rPr>
                        <a:t>•  We can make friends  – </a:t>
                      </a:r>
                      <a:r>
                        <a:rPr lang="en-GB" sz="1200" b="1" dirty="0" smtClean="0">
                          <a:effectLst/>
                          <a:latin typeface="Calibri" panose="020F0502020204030204" pitchFamily="34" charset="0"/>
                          <a:ea typeface="Calibri" panose="020F0502020204030204" pitchFamily="34" charset="0"/>
                          <a:cs typeface="Calibri" panose="020F0502020204030204" pitchFamily="34" charset="0"/>
                        </a:rPr>
                        <a:t>Explore</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8100" algn="l">
                        <a:spcBef>
                          <a:spcPts val="125"/>
                        </a:spcBef>
                        <a:spcAft>
                          <a:spcPts val="0"/>
                        </a:spcAft>
                      </a:pPr>
                      <a:r>
                        <a:rPr lang="en-GB" sz="1200" dirty="0" smtClean="0">
                          <a:effectLst/>
                          <a:latin typeface="Calibri" panose="020F0502020204030204" pitchFamily="34" charset="0"/>
                          <a:ea typeface="Calibri" panose="020F0502020204030204" pitchFamily="34" charset="0"/>
                          <a:cs typeface="Calibri" panose="020F0502020204030204" pitchFamily="34" charset="0"/>
                        </a:rPr>
                        <a:t>•  Jesus had good friends;  what Jesus tells us about friendship  – </a:t>
                      </a:r>
                      <a:r>
                        <a:rPr lang="en-GB" sz="1200" b="1" dirty="0" smtClean="0">
                          <a:effectLst/>
                          <a:latin typeface="Calibri" panose="020F0502020204030204" pitchFamily="34" charset="0"/>
                          <a:ea typeface="Calibri" panose="020F0502020204030204" pitchFamily="34" charset="0"/>
                          <a:cs typeface="Calibri" panose="020F0502020204030204" pitchFamily="34" charset="0"/>
                        </a:rPr>
                        <a:t>Reveal</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none" baseline="0" dirty="0" smtClean="0">
                          <a:solidFill>
                            <a:schemeClr val="tx1"/>
                          </a:solidFill>
                          <a:latin typeface="+mn-lt"/>
                          <a:cs typeface="Amatic SC" panose="00000500000000000000" pitchFamily="2" charset="-79"/>
                        </a:rPr>
                        <a:t>Universal Church – World (CAFOD)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u="none" baseline="0" dirty="0" smtClean="0">
                        <a:solidFill>
                          <a:schemeClr val="tx1"/>
                        </a:solidFill>
                        <a:latin typeface="+mn-lt"/>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u="none" baseline="0" dirty="0" smtClean="0">
                          <a:solidFill>
                            <a:schemeClr val="tx1"/>
                          </a:solidFill>
                          <a:latin typeface="+mn-lt"/>
                          <a:cs typeface="Amatic SC" panose="00000500000000000000" pitchFamily="2" charset="-79"/>
                        </a:rPr>
                        <a:t>Respect </a:t>
                      </a:r>
                      <a:endParaRPr lang="en-GB" sz="1800" b="1" u="none"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727286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82496697"/>
              </p:ext>
            </p:extLst>
          </p:nvPr>
        </p:nvGraphicFramePr>
        <p:xfrm>
          <a:off x="241223" y="449703"/>
          <a:ext cx="11459364" cy="553466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653141">
                  <a:extLst>
                    <a:ext uri="{9D8B030D-6E8A-4147-A177-3AD203B41FA5}">
                      <a16:colId xmlns:a16="http://schemas.microsoft.com/office/drawing/2014/main" val="2573491699"/>
                    </a:ext>
                  </a:extLst>
                </a:gridCol>
                <a:gridCol w="1807575">
                  <a:extLst>
                    <a:ext uri="{9D8B030D-6E8A-4147-A177-3AD203B41FA5}">
                      <a16:colId xmlns:a16="http://schemas.microsoft.com/office/drawing/2014/main" val="1087726210"/>
                    </a:ext>
                  </a:extLst>
                </a:gridCol>
                <a:gridCol w="1637052">
                  <a:extLst>
                    <a:ext uri="{9D8B030D-6E8A-4147-A177-3AD203B41FA5}">
                      <a16:colId xmlns:a16="http://schemas.microsoft.com/office/drawing/2014/main" val="4046203905"/>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panose="020B0604020202020204" charset="-79"/>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panose="020B0604020202020204"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panose="020B0604020202020204" charset="-79"/>
                        </a:rPr>
                        <a:t>Growing and Spring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2">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smtClean="0">
                          <a:latin typeface="Amatic SC" panose="00000500000000000000" pitchFamily="2" charset="-79"/>
                          <a:cs typeface="Amatic SC" panose="00000500000000000000" pitchFamily="2" charset="-79"/>
                        </a:rPr>
                        <a:t> </a:t>
                      </a:r>
                      <a:endParaRPr lang="en-US" sz="2400" b="1" dirty="0">
                        <a:latin typeface="Amatic SC" panose="00000500000000000000" pitchFamily="2" charset="-79"/>
                        <a:cs typeface="Amatic SC" panose="00000500000000000000" pitchFamily="2" charset="-79"/>
                      </a:endParaRPr>
                    </a:p>
                    <a:p>
                      <a:pPr algn="ctr"/>
                      <a:endParaRPr lang="en-US" sz="2400" b="1" dirty="0">
                        <a:latin typeface="Amatic SC" panose="00000500000000000000" pitchFamily="2" charset="-79"/>
                        <a:cs typeface="Amatic SC" panose="00000500000000000000" pitchFamily="2" charset="-79"/>
                      </a:endParaRPr>
                    </a:p>
                    <a:p>
                      <a:pPr algn="ctr"/>
                      <a:r>
                        <a:rPr lang="en-US" sz="800" dirty="0" smtClean="0"/>
                        <a:t>The children will also have the opportunity throughout the year to access</a:t>
                      </a:r>
                      <a:r>
                        <a:rPr lang="en-US" sz="800" baseline="0" dirty="0" smtClean="0"/>
                        <a:t> a variety of activities, enrichment and enhancements opportunities linked to festivals, topics (general theme), special occasions and community. This will be provided through both indoor and outdoor </a:t>
                      </a:r>
                      <a:r>
                        <a:rPr lang="en-US" sz="800" baseline="0" dirty="0" err="1" smtClean="0"/>
                        <a:t>provison</a:t>
                      </a:r>
                      <a:r>
                        <a:rPr lang="en-US" sz="800" baseline="0" dirty="0" smtClean="0"/>
                        <a:t>. </a:t>
                      </a:r>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l"/>
                      <a:r>
                        <a:rPr lang="en-US" sz="800" b="0" dirty="0"/>
                        <a:t>Understanding the world involves guiding children to make sense of their physical world and their community.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r>
                        <a:rPr lang="en-US" sz="800" b="0" dirty="0" smtClean="0"/>
                        <a:t>. </a:t>
                      </a:r>
                      <a:endParaRPr lang="en-US"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79381019"/>
                  </a:ext>
                </a:extLst>
              </a:tr>
              <a:tr h="3534937">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indent="0">
                        <a:lnSpc>
                          <a:spcPct val="100000"/>
                        </a:lnSpc>
                        <a:spcBef>
                          <a:spcPts val="100"/>
                        </a:spcBef>
                        <a:spcAft>
                          <a:spcPts val="800"/>
                        </a:spcAft>
                        <a:buFont typeface="Courier New" panose="02070309020205020404" pitchFamily="49" charset="0"/>
                        <a:buNone/>
                      </a:pPr>
                      <a:r>
                        <a:rPr lang="en-GB" sz="700" b="1" dirty="0" smtClean="0">
                          <a:solidFill>
                            <a:schemeClr val="tx1"/>
                          </a:solidFill>
                          <a:effectLst/>
                          <a:latin typeface="+mn-lt"/>
                          <a:ea typeface="Calibri" panose="020F0502020204030204" pitchFamily="34" charset="0"/>
                          <a:cs typeface="Amatic SC" panose="00000500000000000000" pitchFamily="2" charset="-79"/>
                        </a:rPr>
                        <a:t>Our</a:t>
                      </a:r>
                      <a:r>
                        <a:rPr lang="en-GB" sz="700" b="1" baseline="0" dirty="0" smtClean="0">
                          <a:solidFill>
                            <a:schemeClr val="tx1"/>
                          </a:solidFill>
                          <a:effectLst/>
                          <a:latin typeface="+mn-lt"/>
                          <a:ea typeface="Calibri" panose="020F0502020204030204" pitchFamily="34" charset="0"/>
                          <a:cs typeface="Amatic SC" panose="00000500000000000000" pitchFamily="2" charset="-79"/>
                        </a:rPr>
                        <a:t> Body </a:t>
                      </a: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Learn about your body parts: the arms, legs and chest.</a:t>
                      </a:r>
                      <a:r>
                        <a:rPr lang="en-GB" sz="700" b="0" i="0" kern="1200" baseline="0" dirty="0" smtClean="0">
                          <a:solidFill>
                            <a:schemeClr val="tx1"/>
                          </a:solidFill>
                          <a:effectLst/>
                          <a:latin typeface="+mn-lt"/>
                          <a:ea typeface="+mn-ea"/>
                          <a:cs typeface="+mn-cs"/>
                        </a:rPr>
                        <a:t> </a:t>
                      </a:r>
                      <a:endParaRPr lang="en-GB" sz="700" b="0" i="0" kern="1200" dirty="0" smtClean="0">
                        <a:solidFill>
                          <a:schemeClr val="tx1"/>
                        </a:solidFill>
                        <a:effectLst/>
                        <a:latin typeface="+mn-lt"/>
                        <a:ea typeface="+mn-ea"/>
                        <a:cs typeface="+mn-cs"/>
                      </a:endParaRP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Learn about your body parts: the hands and feet.</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Learn about your body parts; the eyes and nose.</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Describe your ears, mouth, and hair.</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Learn about changes in your body since you were a baby</a:t>
                      </a:r>
                    </a:p>
                    <a:p>
                      <a:pPr marL="0" indent="0">
                        <a:lnSpc>
                          <a:spcPct val="100000"/>
                        </a:lnSpc>
                        <a:spcBef>
                          <a:spcPts val="0"/>
                        </a:spcBef>
                        <a:spcAft>
                          <a:spcPts val="0"/>
                        </a:spcAft>
                        <a:buFont typeface="Courier New" panose="02070309020205020404" pitchFamily="49" charset="0"/>
                        <a:buNone/>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0"/>
                        </a:spcBef>
                        <a:spcAft>
                          <a:spcPts val="0"/>
                        </a:spcAft>
                        <a:buFont typeface="Courier New" panose="02070309020205020404" pitchFamily="49" charset="0"/>
                        <a:buNone/>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GB" sz="700" b="1" dirty="0" smtClean="0">
                          <a:solidFill>
                            <a:schemeClr val="tx1"/>
                          </a:solidFill>
                          <a:effectLst/>
                          <a:latin typeface="+mn-lt"/>
                          <a:ea typeface="Calibri" panose="020F0502020204030204" pitchFamily="34" charset="0"/>
                          <a:cs typeface="Amatic SC" panose="00000500000000000000" pitchFamily="2" charset="-79"/>
                        </a:rPr>
                        <a:t>How have I changed since I was</a:t>
                      </a:r>
                      <a:r>
                        <a:rPr lang="en-GB" sz="700" b="1" baseline="0" dirty="0" smtClean="0">
                          <a:solidFill>
                            <a:schemeClr val="tx1"/>
                          </a:solidFill>
                          <a:effectLst/>
                          <a:latin typeface="+mn-lt"/>
                          <a:ea typeface="Calibri" panose="020F0502020204030204" pitchFamily="34" charset="0"/>
                          <a:cs typeface="Amatic SC" panose="00000500000000000000" pitchFamily="2" charset="-79"/>
                        </a:rPr>
                        <a:t> a baby?</a:t>
                      </a: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smtClean="0">
                          <a:solidFill>
                            <a:schemeClr val="tx1"/>
                          </a:solidFill>
                          <a:latin typeface="+mn-lt"/>
                        </a:rPr>
                        <a:t>Talk about members of their immediate family and community.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r>
                        <a:rPr lang="en-GB" sz="700" b="0" dirty="0" smtClean="0">
                          <a:solidFill>
                            <a:schemeClr val="tx1"/>
                          </a:solidFill>
                          <a:effectLst/>
                          <a:latin typeface="+mn-lt"/>
                          <a:ea typeface="Calibri" panose="020F0502020204030204" pitchFamily="34" charset="0"/>
                          <a:cs typeface="Amatic SC" panose="00000500000000000000" pitchFamily="2" charset="-79"/>
                        </a:rPr>
                        <a: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solidFill>
                            <a:schemeClr val="tx1"/>
                          </a:solidFill>
                          <a:latin typeface="+mn-lt"/>
                        </a:rPr>
                        <a:t>Timeline of changes baby to being at school.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solidFill>
                          <a:schemeClr val="tx1"/>
                        </a:solidFill>
                        <a:latin typeface="+mn-lt"/>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indent="0">
                        <a:lnSpc>
                          <a:spcPct val="100000"/>
                        </a:lnSpc>
                        <a:spcBef>
                          <a:spcPts val="100"/>
                        </a:spcBef>
                        <a:spcAft>
                          <a:spcPts val="800"/>
                        </a:spcAft>
                        <a:buFont typeface="Courier New" panose="02070309020205020404" pitchFamily="49" charset="0"/>
                        <a:buNone/>
                      </a:pPr>
                      <a:r>
                        <a:rPr lang="en-GB" sz="700" b="1" dirty="0" smtClean="0">
                          <a:solidFill>
                            <a:schemeClr val="tx1"/>
                          </a:solidFill>
                          <a:effectLst/>
                          <a:latin typeface="+mn-lt"/>
                          <a:ea typeface="Calibri" panose="020F0502020204030204" pitchFamily="34" charset="0"/>
                          <a:cs typeface="Amatic SC" panose="00000500000000000000" pitchFamily="2" charset="-79"/>
                        </a:rPr>
                        <a:t>Weather and Seasons</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Learn about the seasonal changes that happen in Autumn and Winter.</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Learn about the seasonal changes that happen in Spring and Summer</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tx1"/>
                          </a:solidFill>
                          <a:effectLst/>
                          <a:latin typeface="+mn-lt"/>
                          <a:ea typeface="+mn-ea"/>
                          <a:cs typeface="+mn-cs"/>
                        </a:rPr>
                        <a:t>Learn about rain, ice, and water</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0"/>
                        </a:spcBef>
                        <a:spcAft>
                          <a:spcPts val="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Know about snow and melting.</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a:t>
                      </a:r>
                    </a:p>
                    <a:p>
                      <a:pPr marL="171450" indent="-171450">
                        <a:lnSpc>
                          <a:spcPct val="100000"/>
                        </a:lnSpc>
                        <a:spcBef>
                          <a:spcPts val="0"/>
                        </a:spcBef>
                        <a:spcAft>
                          <a:spcPts val="0"/>
                        </a:spcAft>
                        <a:buFont typeface="Courier New" panose="02070309020205020404" pitchFamily="49" charset="0"/>
                        <a:buChar char="o"/>
                      </a:pPr>
                      <a:r>
                        <a:rPr lang="en-GB" sz="700" b="0" baseline="0" dirty="0" smtClean="0">
                          <a:solidFill>
                            <a:schemeClr val="tx1"/>
                          </a:solidFill>
                          <a:effectLst/>
                          <a:latin typeface="+mn-lt"/>
                          <a:ea typeface="Calibri" panose="020F0502020204030204" pitchFamily="34" charset="0"/>
                          <a:cs typeface="Amatic SC" panose="00000500000000000000" pitchFamily="2" charset="-79"/>
                        </a:rPr>
                        <a:t>Learn about rainbows in the sky. </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Explore the natural world around them.</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Describe what they see, hear and feel whilst outside.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i="0" kern="1200" dirty="0" smtClean="0">
                          <a:solidFill>
                            <a:schemeClr val="dk1"/>
                          </a:solidFill>
                          <a:effectLst/>
                          <a:latin typeface="+mn-lt"/>
                          <a:ea typeface="+mn-ea"/>
                          <a:cs typeface="+mn-cs"/>
                        </a:rPr>
                        <a:t>Understand the effect of changing seasons on the natural world around them.</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i="0" kern="1200" dirty="0" smtClean="0">
                          <a:solidFill>
                            <a:schemeClr val="dk1"/>
                          </a:solidFill>
                          <a:effectLst/>
                          <a:latin typeface="+mn-lt"/>
                          <a:ea typeface="+mn-ea"/>
                          <a:cs typeface="+mn-cs"/>
                        </a:rPr>
                        <a:t>Understand some important processes and changes in the natural world around them, including the seasons and changing states of matter.</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0"/>
                        </a:spcBef>
                        <a:spcAft>
                          <a:spcPts val="0"/>
                        </a:spcAft>
                        <a:buFont typeface="Courier New" panose="02070309020205020404" pitchFamily="49" charset="0"/>
                        <a:buChar char="o"/>
                      </a:pPr>
                      <a:endParaRPr lang="en-GB" sz="700" b="0" i="0" kern="1200" dirty="0" smtClean="0">
                        <a:solidFill>
                          <a:schemeClr val="dk1"/>
                        </a:solidFill>
                        <a:effectLst/>
                        <a:latin typeface="+mn-lt"/>
                        <a:ea typeface="+mn-ea"/>
                        <a:cs typeface="+mn-cs"/>
                      </a:endParaRPr>
                    </a:p>
                    <a:p>
                      <a:pPr marL="171450" indent="-171450">
                        <a:lnSpc>
                          <a:spcPct val="100000"/>
                        </a:lnSpc>
                        <a:spcBef>
                          <a:spcPts val="0"/>
                        </a:spcBef>
                        <a:spcAft>
                          <a:spcPts val="0"/>
                        </a:spcAft>
                        <a:buFont typeface="Courier New" panose="02070309020205020404" pitchFamily="49" charset="0"/>
                        <a:buChar char="o"/>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800"/>
                        </a:spcAft>
                        <a:buClrTx/>
                        <a:buSzTx/>
                        <a:buFont typeface="Courier New" panose="02070309020205020404" pitchFamily="49" charset="0"/>
                        <a:buNone/>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b="1" dirty="0" smtClean="0">
                          <a:solidFill>
                            <a:schemeClr val="tx1"/>
                          </a:solidFill>
                          <a:effectLst/>
                          <a:latin typeface="+mn-lt"/>
                          <a:ea typeface="Calibri" panose="020F0502020204030204" pitchFamily="34" charset="0"/>
                          <a:cs typeface="Amatic SC" panose="00000500000000000000" pitchFamily="2" charset="-79"/>
                        </a:rPr>
                        <a:t>Food</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Learn about your diet and how to stay healthy.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Learn about fruit.</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Learn about</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vegetables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Learn about chicken and eggs.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Learn about cows and milk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Learn about flour and wheat (Chinese New Year)</a:t>
                      </a: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GB" sz="700" b="1" dirty="0" smtClean="0">
                          <a:solidFill>
                            <a:schemeClr val="tx1"/>
                          </a:solidFill>
                          <a:effectLst/>
                          <a:latin typeface="+mn-lt"/>
                          <a:ea typeface="Calibri" panose="020F0502020204030204" pitchFamily="34" charset="0"/>
                          <a:cs typeface="Amatic SC" panose="00000500000000000000" pitchFamily="2" charset="-79"/>
                        </a:rPr>
                        <a:t>My Family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To name different people in my family.</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understand what makes my family unique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understand how life has changed over time for members of my family.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explore different generations within a family.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100"/>
                        </a:spcBef>
                        <a:spcAft>
                          <a:spcPts val="0"/>
                        </a:spcAft>
                        <a:buClrTx/>
                        <a:buSzTx/>
                        <a:buFont typeface="Courier New" panose="02070309020205020404" pitchFamily="49" charset="0"/>
                        <a:buNone/>
                        <a:tabLst/>
                        <a:defRPr/>
                      </a:pPr>
                      <a:r>
                        <a:rPr lang="en-US" sz="700" b="1" dirty="0" smtClean="0">
                          <a:solidFill>
                            <a:schemeClr val="tx1"/>
                          </a:solidFill>
                        </a:rPr>
                        <a:t>Plants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rPr>
                        <a:t>Learn about living things which are plants.</a:t>
                      </a:r>
                      <a:r>
                        <a:rPr lang="en-US" sz="700" b="0" baseline="0" dirty="0" smtClean="0">
                          <a:solidFill>
                            <a:schemeClr val="tx1"/>
                          </a:solidFill>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baseline="0" dirty="0" smtClean="0">
                          <a:solidFill>
                            <a:schemeClr val="tx1"/>
                          </a:solidFill>
                        </a:rPr>
                        <a:t>Learn about plants and where they come from.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baseline="0" dirty="0" smtClean="0">
                          <a:solidFill>
                            <a:schemeClr val="tx1"/>
                          </a:solidFill>
                        </a:rPr>
                        <a:t>Learn how to look after plants.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baseline="0" dirty="0" smtClean="0">
                          <a:solidFill>
                            <a:schemeClr val="tx1"/>
                          </a:solidFill>
                        </a:rPr>
                        <a:t>To plant seeds and observe the changes.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baseline="0" dirty="0" smtClean="0">
                          <a:solidFill>
                            <a:schemeClr val="tx1"/>
                          </a:solidFill>
                        </a:rPr>
                        <a:t>To observe the changes that have happened in our vegetable garden. </a:t>
                      </a:r>
                      <a:endParaRPr lang="en-US" sz="700" dirty="0" smtClean="0">
                        <a:solidFill>
                          <a:schemeClr val="tx1"/>
                        </a:solidFill>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solidFill>
                          <a:schemeClr val="tx1"/>
                        </a:solidFill>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solidFill>
                          <a:schemeClr val="tx1"/>
                        </a:solidFill>
                      </a:endParaRPr>
                    </a:p>
                    <a:p>
                      <a:pPr marL="171450" indent="-171450">
                        <a:lnSpc>
                          <a:spcPct val="100000"/>
                        </a:lnSpc>
                        <a:spcBef>
                          <a:spcPts val="0"/>
                        </a:spcBef>
                        <a:spcAft>
                          <a:spcPts val="0"/>
                        </a:spcAft>
                        <a:buFont typeface="Courier New" panose="02070309020205020404" pitchFamily="49" charset="0"/>
                        <a:buChar char="o"/>
                      </a:pPr>
                      <a:r>
                        <a:rPr lang="en-GB" sz="700" b="1" dirty="0" smtClean="0">
                          <a:solidFill>
                            <a:schemeClr val="tx1"/>
                          </a:solidFill>
                          <a:effectLst/>
                          <a:latin typeface="+mn-lt"/>
                          <a:ea typeface="Calibri" panose="020F0502020204030204" pitchFamily="34" charset="0"/>
                          <a:cs typeface="Amatic SC" panose="00000500000000000000" pitchFamily="2" charset="-79"/>
                        </a:rPr>
                        <a:t>Local Area – the school</a:t>
                      </a:r>
                    </a:p>
                    <a:p>
                      <a:pPr marL="171450" indent="-171450">
                        <a:lnSpc>
                          <a:spcPct val="100000"/>
                        </a:lnSpc>
                        <a:spcBef>
                          <a:spcPts val="0"/>
                        </a:spcBef>
                        <a:spcAft>
                          <a:spcPts val="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Describe their immediate environment using knowledge from observation.</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Draw information from a simple map.</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Explore the natural world around them, making observations and drawing pictures of animals and plants.</a:t>
                      </a:r>
                    </a:p>
                    <a:p>
                      <a:pPr marL="171450" indent="-171450">
                        <a:lnSpc>
                          <a:spcPct val="100000"/>
                        </a:lnSpc>
                        <a:spcBef>
                          <a:spcPts val="0"/>
                        </a:spcBef>
                        <a:spcAft>
                          <a:spcPts val="0"/>
                        </a:spcAft>
                        <a:buFont typeface="Courier New" panose="02070309020205020404" pitchFamily="49" charset="0"/>
                        <a:buChar char="o"/>
                      </a:pPr>
                      <a:r>
                        <a:rPr lang="en-US" sz="700" dirty="0" smtClean="0"/>
                        <a:t>They will begin to understand and value the differences of individuals and groups within their own community. </a:t>
                      </a:r>
                      <a:endParaRPr lang="en-GB" sz="700" b="0" i="0"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dirty="0" smtClean="0">
                          <a:solidFill>
                            <a:schemeClr val="tx1"/>
                          </a:solidFill>
                          <a:effectLst/>
                          <a:latin typeface="+mn-lt"/>
                          <a:ea typeface="Calibri" panose="020F0502020204030204" pitchFamily="34" charset="0"/>
                          <a:cs typeface="Amatic SC" panose="00000500000000000000" pitchFamily="2" charset="-79"/>
                        </a:rPr>
                        <a:t>Health</a:t>
                      </a:r>
                      <a:r>
                        <a:rPr lang="en-GB" sz="700" b="1" baseline="0" dirty="0" smtClean="0">
                          <a:solidFill>
                            <a:schemeClr val="tx1"/>
                          </a:solidFill>
                          <a:effectLst/>
                          <a:latin typeface="+mn-lt"/>
                          <a:ea typeface="Calibri" panose="020F0502020204030204" pitchFamily="34" charset="0"/>
                          <a:cs typeface="Amatic SC" panose="00000500000000000000" pitchFamily="2" charset="-79"/>
                        </a:rPr>
                        <a:t> and Safety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Learn about your home and what you need.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Know how to stay safe when using electricity.</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Know the people you can trust.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All about first aid.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baseline="0" dirty="0" smtClean="0">
                          <a:solidFill>
                            <a:schemeClr val="tx1"/>
                          </a:solidFill>
                          <a:effectLst/>
                          <a:latin typeface="+mn-lt"/>
                          <a:ea typeface="Calibri" panose="020F0502020204030204" pitchFamily="34" charset="0"/>
                          <a:cs typeface="Amatic SC" panose="00000500000000000000" pitchFamily="2" charset="-79"/>
                        </a:rPr>
                        <a:t>People Who Help Us – Florence Nightingale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understand who Florence Nightingale is.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discuss how she helped the sick.</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i="0" kern="1200" dirty="0" smtClean="0">
                          <a:solidFill>
                            <a:schemeClr val="dk1"/>
                          </a:solidFill>
                          <a:effectLst/>
                          <a:latin typeface="+mn-lt"/>
                          <a:ea typeface="+mn-ea"/>
                          <a:cs typeface="+mn-cs"/>
                        </a:rPr>
                        <a:t> How they can be kind and brave like Florence Nightingale.</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i="0" kern="1200" dirty="0" smtClean="0">
                          <a:solidFill>
                            <a:schemeClr val="dk1"/>
                          </a:solidFill>
                          <a:effectLst/>
                          <a:latin typeface="+mn-lt"/>
                          <a:ea typeface="+mn-ea"/>
                          <a:cs typeface="+mn-cs"/>
                        </a:rPr>
                        <a:t>Compare Florence Nightingale with the doctors</a:t>
                      </a:r>
                      <a:r>
                        <a:rPr lang="en-GB" sz="700" b="0" i="0" kern="1200" baseline="0" dirty="0" smtClean="0">
                          <a:solidFill>
                            <a:schemeClr val="dk1"/>
                          </a:solidFill>
                          <a:effectLst/>
                          <a:latin typeface="+mn-lt"/>
                          <a:ea typeface="+mn-ea"/>
                          <a:cs typeface="+mn-cs"/>
                        </a:rPr>
                        <a:t> and nurses who work in our hospitals today.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i="0" kern="1200" dirty="0" smtClean="0">
                          <a:solidFill>
                            <a:schemeClr val="dk1"/>
                          </a:solidFill>
                          <a:effectLst/>
                          <a:latin typeface="+mn-lt"/>
                          <a:ea typeface="+mn-ea"/>
                          <a:cs typeface="+mn-cs"/>
                        </a:rPr>
                        <a:t>Children will begin to make connections between different time periods and also gain a better understanding of why we remember different people.</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GB" sz="700" b="1" dirty="0" smtClean="0">
                          <a:solidFill>
                            <a:schemeClr val="tx1"/>
                          </a:solidFill>
                          <a:effectLst/>
                          <a:latin typeface="+mn-lt"/>
                          <a:ea typeface="Calibri" panose="020F0502020204030204" pitchFamily="34" charset="0"/>
                          <a:cs typeface="Amatic SC" panose="00000500000000000000" pitchFamily="2" charset="-79"/>
                        </a:rPr>
                        <a:t>The Beach </a:t>
                      </a: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Explore how waves wear away the coastline. </a:t>
                      </a: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Make the perfect sandcastle</a:t>
                      </a:r>
                      <a:r>
                        <a:rPr lang="en-GB" sz="700" b="0" baseline="0" dirty="0" smtClean="0">
                          <a:solidFill>
                            <a:schemeClr val="tx1"/>
                          </a:solidFill>
                          <a:effectLst/>
                          <a:latin typeface="+mn-lt"/>
                          <a:ea typeface="Calibri" panose="020F0502020204030204" pitchFamily="34" charset="0"/>
                          <a:cs typeface="Amatic SC" panose="00000500000000000000" pitchFamily="2" charset="-79"/>
                        </a:rPr>
                        <a:t>’</a:t>
                      </a:r>
                    </a:p>
                    <a:p>
                      <a:pPr marL="171450" indent="-171450">
                        <a:lnSpc>
                          <a:spcPct val="100000"/>
                        </a:lnSpc>
                        <a:spcBef>
                          <a:spcPts val="100"/>
                        </a:spcBef>
                        <a:spcAft>
                          <a:spcPts val="800"/>
                        </a:spcAft>
                        <a:buFont typeface="Courier New" panose="02070309020205020404" pitchFamily="49" charset="0"/>
                        <a:buChar char="o"/>
                      </a:pPr>
                      <a:r>
                        <a:rPr lang="en-GB" sz="700" b="0" baseline="0" dirty="0" smtClean="0">
                          <a:solidFill>
                            <a:schemeClr val="tx1"/>
                          </a:solidFill>
                          <a:effectLst/>
                          <a:latin typeface="+mn-lt"/>
                          <a:ea typeface="Calibri" panose="020F0502020204030204" pitchFamily="34" charset="0"/>
                          <a:cs typeface="Amatic SC" panose="00000500000000000000" pitchFamily="2" charset="-79"/>
                        </a:rPr>
                        <a:t>Measure footprints in the sand. </a:t>
                      </a: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1"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r>
                        <a:rPr lang="en-GB" sz="700" b="1" dirty="0" smtClean="0">
                          <a:solidFill>
                            <a:schemeClr val="tx1"/>
                          </a:solidFill>
                          <a:effectLst/>
                          <a:latin typeface="+mn-lt"/>
                          <a:ea typeface="Calibri" panose="020F0502020204030204" pitchFamily="34" charset="0"/>
                          <a:cs typeface="Amatic SC" panose="00000500000000000000" pitchFamily="2" charset="-79"/>
                        </a:rPr>
                        <a:t>The Journey</a:t>
                      </a:r>
                      <a:r>
                        <a:rPr lang="en-GB" sz="700" b="1" baseline="0" dirty="0" smtClean="0">
                          <a:solidFill>
                            <a:schemeClr val="tx1"/>
                          </a:solidFill>
                          <a:effectLst/>
                          <a:latin typeface="+mn-lt"/>
                          <a:ea typeface="Calibri" panose="020F0502020204030204" pitchFamily="34" charset="0"/>
                          <a:cs typeface="Amatic SC" panose="00000500000000000000" pitchFamily="2" charset="-79"/>
                        </a:rPr>
                        <a:t> – Costa Rica </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Recognise some similarities and differences between life in this country and life in other countries</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Recognise some environments that are different to the one in which they live</a:t>
                      </a:r>
                    </a:p>
                    <a:p>
                      <a:pPr marL="171450" indent="-171450">
                        <a:lnSpc>
                          <a:spcPct val="100000"/>
                        </a:lnSpc>
                        <a:spcBef>
                          <a:spcPts val="0"/>
                        </a:spcBef>
                        <a:spcAft>
                          <a:spcPts val="0"/>
                        </a:spcAft>
                        <a:buFont typeface="Courier New" panose="02070309020205020404" pitchFamily="49" charset="0"/>
                        <a:buChar char="o"/>
                      </a:pPr>
                      <a:r>
                        <a:rPr lang="en-GB" sz="700" b="0" i="0" kern="1200" dirty="0" smtClean="0">
                          <a:solidFill>
                            <a:schemeClr val="dk1"/>
                          </a:solidFill>
                          <a:effectLst/>
                          <a:latin typeface="+mn-lt"/>
                          <a:ea typeface="+mn-ea"/>
                          <a:cs typeface="+mn-cs"/>
                        </a:rPr>
                        <a:t>Explain some similarities and differences between life in this country and life in other countries, drawing on knowledge from stories, non-fiction texts and (when appropriate) maps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700" b="0" i="0" kern="1200" dirty="0" smtClean="0">
                          <a:solidFill>
                            <a:schemeClr val="dk1"/>
                          </a:solidFill>
                          <a:effectLst/>
                          <a:latin typeface="+mn-lt"/>
                          <a:ea typeface="+mn-ea"/>
                          <a:cs typeface="+mn-cs"/>
                        </a:rPr>
                        <a:t>Know some similarities and differences between the natural world around them and contrasting environments, drawing on their experiences and what has been read in class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700" dirty="0" smtClean="0"/>
                        <a:t>Children will have opportunity to develop their emerging moral and cultural awareness.</a:t>
                      </a:r>
                      <a:endParaRPr lang="en-US" sz="700" b="1" dirty="0" smtClean="0">
                        <a:latin typeface="Amatic SC" panose="00000500000000000000" pitchFamily="2" charset="-79"/>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700" b="0" i="0" kern="1200" dirty="0" smtClean="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0"/>
                        </a:spcBef>
                        <a:spcAft>
                          <a:spcPts val="0"/>
                        </a:spcAft>
                        <a:buFont typeface="Courier New" panose="02070309020205020404" pitchFamily="49" charset="0"/>
                        <a:buChar char="o"/>
                      </a:pPr>
                      <a:endParaRPr lang="en-GB" sz="7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Footer Placeholder 1"/>
          <p:cNvSpPr>
            <a:spLocks noGrp="1"/>
          </p:cNvSpPr>
          <p:nvPr>
            <p:ph type="ftr" sz="quarter" idx="11"/>
          </p:nvPr>
        </p:nvSpPr>
        <p:spPr>
          <a:xfrm>
            <a:off x="4038600" y="6213475"/>
            <a:ext cx="4114800" cy="365125"/>
          </a:xfrm>
        </p:spPr>
        <p:txBody>
          <a:bodyPr/>
          <a:lstStyle/>
          <a:p>
            <a:endParaRPr lang="en-GB" dirty="0">
              <a:solidFill>
                <a:srgbClr val="002060"/>
              </a:solidFill>
            </a:endParaRPr>
          </a:p>
        </p:txBody>
      </p:sp>
    </p:spTree>
    <p:extLst>
      <p:ext uri="{BB962C8B-B14F-4D97-AF65-F5344CB8AC3E}">
        <p14:creationId xmlns:p14="http://schemas.microsoft.com/office/powerpoint/2010/main" val="231599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37191618"/>
              </p:ext>
            </p:extLst>
          </p:nvPr>
        </p:nvGraphicFramePr>
        <p:xfrm>
          <a:off x="366318" y="524472"/>
          <a:ext cx="11459364" cy="557091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Growing and Spring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a:t>
                      </a:r>
                      <a:r>
                        <a:rPr lang="en-US" sz="800" i="1" dirty="0" smtClean="0"/>
                        <a:t>- </a:t>
                      </a:r>
                      <a:r>
                        <a:rPr lang="en-US" sz="800" i="1" dirty="0"/>
                        <a:t>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800" b="0" dirty="0"/>
                        <a:t>The development of children’s artistic and cultural awareness supports their imagination and creativity. It is important that children have regular opportunities to engage with the arts, enabling them to explore and play with a wide range of media and materials. The quality and variety of what children see, hear and participate in is crucial for developing their understanding, self-expression, vocabulary and ability to communicate through the arts. The frequency, repetition and depth of their experiences are fundamental to their progress in interpreting and appreciating what they hear, respond to and observe.</a:t>
                      </a:r>
                    </a:p>
                    <a:p>
                      <a:pPr algn="l"/>
                      <a:r>
                        <a:rPr lang="en-US" sz="800" b="0" dirty="0"/>
                        <a:t>Give children an insight into new musical worlds. Invite musicians in to play music to children and talk about it. Encourage children to listen attentively to music. Discuss changes and patterns as a piece of music develops. </a:t>
                      </a:r>
                      <a:endParaRPr lang="en-US"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dirty="0">
                          <a:solidFill>
                            <a:schemeClr val="tx1"/>
                          </a:solidFill>
                        </a:rPr>
                        <a:t> </a:t>
                      </a:r>
                      <a:r>
                        <a:rPr lang="en-GB" sz="900" dirty="0">
                          <a:solidFill>
                            <a:srgbClr val="FF0000"/>
                          </a:solidFill>
                        </a:rPr>
                        <a:t>Join in with songs</a:t>
                      </a:r>
                      <a:r>
                        <a:rPr lang="en-GB" sz="900" dirty="0">
                          <a:solidFill>
                            <a:srgbClr val="00B050"/>
                          </a:solidFill>
                        </a:rPr>
                        <a:t>; beginning to mix colours</a:t>
                      </a:r>
                      <a:r>
                        <a:rPr lang="en-GB" sz="900" dirty="0">
                          <a:solidFill>
                            <a:schemeClr val="tx1"/>
                          </a:solidFill>
                        </a:rPr>
                        <a:t>, join in with role play games and use resources available for props</a:t>
                      </a:r>
                      <a:r>
                        <a:rPr lang="en-GB" sz="900" dirty="0">
                          <a:solidFill>
                            <a:srgbClr val="0070C0"/>
                          </a:solidFill>
                        </a:rPr>
                        <a:t>; build models using construction equipment.</a:t>
                      </a:r>
                    </a:p>
                    <a:p>
                      <a:pPr algn="ctr"/>
                      <a:r>
                        <a:rPr lang="en-US" sz="900" dirty="0">
                          <a:solidFill>
                            <a:srgbClr val="FF0000"/>
                          </a:solidFill>
                        </a:rPr>
                        <a:t>Sing call-and-response songs, so that children can echo phrases of songs you sing.</a:t>
                      </a:r>
                      <a:endParaRPr lang="en-GB" sz="900" dirty="0">
                        <a:solidFill>
                          <a:srgbClr val="FF0000"/>
                        </a:solidFill>
                      </a:endParaRPr>
                    </a:p>
                    <a:p>
                      <a:pPr algn="ctr"/>
                      <a:r>
                        <a:rPr lang="en-US" sz="900" dirty="0">
                          <a:solidFill>
                            <a:srgbClr val="00B050"/>
                          </a:solidFill>
                        </a:rPr>
                        <a:t>Self-portraits</a:t>
                      </a:r>
                      <a:r>
                        <a:rPr lang="en-US" sz="900" dirty="0"/>
                        <a:t>, </a:t>
                      </a:r>
                      <a:r>
                        <a:rPr lang="en-US" sz="900" dirty="0">
                          <a:solidFill>
                            <a:srgbClr val="0070C0"/>
                          </a:solidFill>
                        </a:rPr>
                        <a:t>junk modelling</a:t>
                      </a:r>
                      <a:r>
                        <a:rPr lang="en-US" sz="900" dirty="0"/>
                        <a:t>, take picture of children’s creations and record them explaining what they did.</a:t>
                      </a:r>
                    </a:p>
                    <a:p>
                      <a:pPr algn="ctr"/>
                      <a:r>
                        <a:rPr lang="en-US" sz="900" dirty="0" smtClean="0"/>
                        <a:t>Provide </a:t>
                      </a:r>
                      <a:r>
                        <a:rPr lang="en-US" sz="900" dirty="0"/>
                        <a:t>opportunities to work together to develop and realise creative </a:t>
                      </a:r>
                      <a:r>
                        <a:rPr lang="en-US" sz="900" dirty="0" smtClean="0"/>
                        <a:t>ideas</a:t>
                      </a:r>
                      <a:r>
                        <a:rPr lang="en-US" sz="900" dirty="0"/>
                        <a:t>. </a:t>
                      </a:r>
                      <a:endParaRPr lang="en-US" sz="900" dirty="0" smtClean="0"/>
                    </a:p>
                    <a:p>
                      <a:pPr algn="ctr"/>
                      <a:endParaRPr lang="en-US" sz="900" dirty="0" smtClean="0"/>
                    </a:p>
                    <a:p>
                      <a:pPr algn="ctr"/>
                      <a:r>
                        <a:rPr lang="en-GB" sz="900" dirty="0" smtClean="0">
                          <a:solidFill>
                            <a:srgbClr val="FF0000"/>
                          </a:solidFill>
                        </a:rPr>
                        <a:t>Learn a traditional African song and dance and perform it / </a:t>
                      </a:r>
                      <a:r>
                        <a:rPr lang="en-US" sz="900" dirty="0" smtClean="0">
                          <a:solidFill>
                            <a:srgbClr val="FF0000"/>
                          </a:solidFill>
                        </a:rPr>
                        <a:t>Encourage children to create their own music. </a:t>
                      </a:r>
                      <a:endParaRPr lang="en-GB" sz="900" dirty="0" smtClean="0">
                        <a:solidFill>
                          <a:srgbClr val="FF0000"/>
                        </a:solidFill>
                      </a:endParaRPr>
                    </a:p>
                    <a:p>
                      <a:pPr algn="ctr"/>
                      <a:r>
                        <a:rPr lang="en-US" sz="900" dirty="0" smtClean="0"/>
                        <a:t> </a:t>
                      </a:r>
                    </a:p>
                    <a:p>
                      <a:pPr algn="ctr"/>
                      <a:endParaRPr lang="en-US" sz="9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smtClean="0">
                          <a:solidFill>
                            <a:srgbClr val="00B050"/>
                          </a:solidFill>
                          <a:latin typeface="+mn-lt"/>
                          <a:ea typeface="+mn-ea"/>
                          <a:cs typeface="+mn-cs"/>
                        </a:rPr>
                        <a:t>Spirals – Drawing and Mix Media. </a:t>
                      </a: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Me</a:t>
                      </a:r>
                      <a:r>
                        <a:rPr lang="en-GB" sz="1800" b="1" kern="1200" baseline="0" dirty="0" smtClean="0">
                          <a:solidFill>
                            <a:schemeClr val="dk1"/>
                          </a:solidFill>
                          <a:latin typeface="+mn-lt"/>
                          <a:ea typeface="+mn-ea"/>
                          <a:cs typeface="+mn-cs"/>
                        </a:rPr>
                        <a:t>	</a:t>
                      </a:r>
                    </a:p>
                    <a:p>
                      <a:pPr algn="ct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900" dirty="0" smtClean="0">
                          <a:solidFill>
                            <a:srgbClr val="FF0000"/>
                          </a:solidFill>
                        </a:rPr>
                        <a:t>Listen </a:t>
                      </a:r>
                      <a:r>
                        <a:rPr lang="en-GB" sz="900" dirty="0">
                          <a:solidFill>
                            <a:srgbClr val="FF0000"/>
                          </a:solidFill>
                        </a:rPr>
                        <a:t>to music and make their own dances in response.</a:t>
                      </a:r>
                    </a:p>
                    <a:p>
                      <a:pPr algn="ctr">
                        <a:lnSpc>
                          <a:spcPct val="107000"/>
                        </a:lnSpc>
                        <a:spcAft>
                          <a:spcPts val="800"/>
                        </a:spcAft>
                      </a:pPr>
                      <a:r>
                        <a:rPr lang="en-US" sz="900" dirty="0" smtClean="0">
                          <a:solidFill>
                            <a:srgbClr val="00B050"/>
                          </a:solidFill>
                        </a:rPr>
                        <a:t>Firework </a:t>
                      </a:r>
                      <a:r>
                        <a:rPr lang="en-US" sz="900" dirty="0">
                          <a:solidFill>
                            <a:srgbClr val="00B050"/>
                          </a:solidFill>
                        </a:rPr>
                        <a:t>pictures</a:t>
                      </a:r>
                      <a:r>
                        <a:rPr lang="en-US" sz="900" dirty="0"/>
                        <a:t>, </a:t>
                      </a:r>
                      <a:r>
                        <a:rPr lang="en-US" sz="900" dirty="0">
                          <a:solidFill>
                            <a:srgbClr val="0070C0"/>
                          </a:solidFill>
                        </a:rPr>
                        <a:t>Christmas decorations,</a:t>
                      </a:r>
                      <a:r>
                        <a:rPr lang="en-US" sz="900" dirty="0"/>
                        <a:t> </a:t>
                      </a:r>
                      <a:r>
                        <a:rPr lang="en-US" sz="900" dirty="0">
                          <a:solidFill>
                            <a:srgbClr val="00B050"/>
                          </a:solidFill>
                        </a:rPr>
                        <a:t>Christmas cards</a:t>
                      </a:r>
                      <a:r>
                        <a:rPr lang="en-US" sz="900" dirty="0"/>
                        <a:t>, Divas, </a:t>
                      </a:r>
                      <a:r>
                        <a:rPr lang="en-US" sz="900" dirty="0">
                          <a:solidFill>
                            <a:srgbClr val="FF0000"/>
                          </a:solidFill>
                        </a:rPr>
                        <a:t>Christmas songs/poems</a:t>
                      </a:r>
                      <a:endParaRPr lang="en-GB" sz="900" dirty="0">
                        <a:solidFill>
                          <a:srgbClr val="FF0000"/>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t>Role </a:t>
                      </a:r>
                      <a:r>
                        <a:rPr lang="en-US" sz="900" dirty="0"/>
                        <a:t>Play Party’s and Celebrations Role Play of The </a:t>
                      </a:r>
                      <a:r>
                        <a:rPr lang="en-US" sz="900" dirty="0" smtClean="0"/>
                        <a:t>Nativity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solidFill>
                            <a:srgbClr val="FF0000"/>
                          </a:solidFill>
                        </a:rPr>
                        <a:t>Julia Donaldson songs Exploring sounds and how they can be changed, tapping out of simple rhythms. </a:t>
                      </a:r>
                    </a:p>
                    <a:p>
                      <a:pPr algn="ctr"/>
                      <a:endParaRPr lang="en-US" sz="900" dirty="0" smtClean="0">
                        <a:solidFill>
                          <a:schemeClr val="tx1"/>
                        </a:solidFill>
                      </a:endParaRPr>
                    </a:p>
                    <a:p>
                      <a:pPr algn="ctr"/>
                      <a:r>
                        <a:rPr lang="en-US" sz="900" dirty="0" smtClean="0"/>
                        <a:t>Exploration of other countries – dressing up in different costumes.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smtClean="0">
                          <a:solidFill>
                            <a:srgbClr val="0070C0"/>
                          </a:solidFill>
                          <a:latin typeface="+mn-lt"/>
                          <a:ea typeface="+mn-ea"/>
                          <a:cs typeface="+mn-cs"/>
                        </a:rPr>
                        <a:t>Mechanisms  - leavers and </a:t>
                      </a:r>
                      <a:r>
                        <a:rPr lang="en-GB" sz="900" b="1" kern="1200" baseline="0" dirty="0" err="1" smtClean="0">
                          <a:solidFill>
                            <a:srgbClr val="0070C0"/>
                          </a:solidFill>
                          <a:latin typeface="+mn-lt"/>
                          <a:ea typeface="+mn-ea"/>
                          <a:cs typeface="+mn-cs"/>
                        </a:rPr>
                        <a:t>pullies</a:t>
                      </a:r>
                      <a:r>
                        <a:rPr lang="en-GB" sz="900" b="1" kern="1200" baseline="0" dirty="0" smtClean="0">
                          <a:solidFill>
                            <a:schemeClr val="dk1"/>
                          </a:solidFill>
                          <a:latin typeface="+mn-lt"/>
                          <a:ea typeface="+mn-ea"/>
                          <a:cs typeface="+mn-cs"/>
                        </a:rPr>
                        <a:t>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My Stories</a:t>
                      </a:r>
                      <a:r>
                        <a:rPr lang="en-GB" sz="900" b="1" kern="1200" baseline="0" dirty="0" smtClean="0">
                          <a:solidFill>
                            <a:schemeClr val="dk1"/>
                          </a:solidFill>
                          <a:latin typeface="+mn-lt"/>
                          <a:ea typeface="+mn-ea"/>
                          <a:cs typeface="+mn-cs"/>
                        </a:rPr>
                        <a:t> </a:t>
                      </a:r>
                      <a:r>
                        <a:rPr lang="en-US" sz="900" dirty="0" smtClean="0"/>
                        <a:t> </a:t>
                      </a: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t>Making </a:t>
                      </a:r>
                      <a:r>
                        <a:rPr lang="en-US" sz="900" dirty="0"/>
                        <a:t>lanterns,</a:t>
                      </a:r>
                      <a:r>
                        <a:rPr lang="en-US" sz="900" dirty="0">
                          <a:solidFill>
                            <a:srgbClr val="00B050"/>
                          </a:solidFill>
                        </a:rPr>
                        <a:t> Chinese writing, </a:t>
                      </a:r>
                      <a:r>
                        <a:rPr lang="en-US" sz="900" dirty="0"/>
                        <a:t>puppet making, </a:t>
                      </a:r>
                      <a:r>
                        <a:rPr lang="en-US" sz="900" dirty="0">
                          <a:solidFill>
                            <a:srgbClr val="FF0000"/>
                          </a:solidFill>
                        </a:rPr>
                        <a:t>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smtClean="0">
                        <a:solidFill>
                          <a:srgbClr val="0070C0"/>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smtClean="0">
                          <a:solidFill>
                            <a:srgbClr val="0070C0"/>
                          </a:solidFill>
                        </a:rPr>
                        <a:t>Use different textures and materials to make houses for the three little pigs and bridges for the Three Billy Goats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smtClean="0">
                          <a:solidFill>
                            <a:schemeClr val="tx1"/>
                          </a:solidFill>
                        </a:rPr>
                        <a:t> </a:t>
                      </a:r>
                      <a:r>
                        <a:rPr lang="en-US" sz="900" dirty="0" smtClean="0"/>
                        <a:t>The use of </a:t>
                      </a:r>
                      <a:r>
                        <a:rPr lang="en-US" sz="900" dirty="0" smtClean="0">
                          <a:solidFill>
                            <a:srgbClr val="00B050"/>
                          </a:solidFill>
                        </a:rPr>
                        <a:t>story maps, </a:t>
                      </a:r>
                      <a:r>
                        <a:rPr lang="en-US" sz="900" dirty="0" smtClean="0"/>
                        <a:t>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baseline="0" dirty="0" smtClean="0">
                          <a:solidFill>
                            <a:srgbClr val="0070C0"/>
                          </a:solidFill>
                          <a:latin typeface="+mn-lt"/>
                          <a:ea typeface="+mn-ea"/>
                          <a:cs typeface="+mn-cs"/>
                        </a:rPr>
                        <a:t>Junk Modelling – Houses (The Three Little Pigs) </a:t>
                      </a:r>
                      <a:r>
                        <a:rPr lang="en-GB" sz="900" b="1" kern="1200" baseline="0" dirty="0" smtClean="0">
                          <a:solidFill>
                            <a:schemeClr val="dk1"/>
                          </a:solidFill>
                          <a:latin typeface="+mn-lt"/>
                          <a:ea typeface="+mn-ea"/>
                          <a:cs typeface="+mn-cs"/>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baseline="0" dirty="0" smtClean="0">
                          <a:solidFill>
                            <a:srgbClr val="00B050"/>
                          </a:solidFill>
                          <a:latin typeface="+mn-lt"/>
                          <a:ea typeface="+mn-ea"/>
                          <a:cs typeface="+mn-cs"/>
                        </a:rPr>
                        <a:t>Eric Carle – Collage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Everyone</a:t>
                      </a:r>
                      <a:endParaRPr lang="en-GB" sz="900" b="1" kern="1200" baseline="0" dirty="0" smtClean="0">
                        <a:solidFill>
                          <a:schemeClr val="dk1"/>
                        </a:solidFill>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smtClean="0">
                          <a:solidFill>
                            <a:srgbClr val="00B050"/>
                          </a:solidFill>
                        </a:rPr>
                        <a:t>symmetrical butterflies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smtClean="0">
                          <a:solidFill>
                            <a:srgbClr val="0070C0"/>
                          </a:solidFill>
                        </a:rPr>
                        <a:t>Children will be encouraged to select the tools and techniques they need to assemble materials that they are using </a:t>
                      </a:r>
                      <a:r>
                        <a:rPr lang="en-GB" sz="900" dirty="0" err="1" smtClean="0">
                          <a:solidFill>
                            <a:srgbClr val="0070C0"/>
                          </a:solidFill>
                        </a:rPr>
                        <a:t>e.g</a:t>
                      </a:r>
                      <a:r>
                        <a:rPr lang="en-GB" sz="900" dirty="0" smtClean="0">
                          <a:solidFill>
                            <a:srgbClr val="0070C0"/>
                          </a:solidFill>
                        </a:rPr>
                        <a:t> creating animal masks</a:t>
                      </a:r>
                      <a:r>
                        <a:rPr lang="en-GB" sz="900" dirty="0" smtClean="0">
                          <a:solidFill>
                            <a:schemeClr val="tx1"/>
                          </a:solidFill>
                        </a:rPr>
                        <a:t>.</a:t>
                      </a: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rgbClr val="0070C0"/>
                          </a:solidFill>
                        </a:rPr>
                        <a:t>Children will explore ways to protect the growing of plants by designing scarecrows</a:t>
                      </a:r>
                      <a:r>
                        <a:rPr lang="en-GB" sz="900" dirty="0">
                          <a:solidFill>
                            <a:schemeClr val="tx1"/>
                          </a:solidFill>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solidFill>
                            <a:srgbClr val="0070C0"/>
                          </a:solidFill>
                        </a:rPr>
                        <a:t>Mother’s </a:t>
                      </a:r>
                      <a:r>
                        <a:rPr lang="en-US" sz="900" dirty="0">
                          <a:solidFill>
                            <a:srgbClr val="0070C0"/>
                          </a:solidFill>
                        </a:rPr>
                        <a:t>Day </a:t>
                      </a:r>
                      <a:r>
                        <a:rPr lang="en-US" sz="900" dirty="0" smtClean="0">
                          <a:solidFill>
                            <a:srgbClr val="0070C0"/>
                          </a:solidFill>
                        </a:rPr>
                        <a:t>crafts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solidFill>
                            <a:srgbClr val="0070C0"/>
                          </a:solidFill>
                        </a:rPr>
                        <a:t> </a:t>
                      </a:r>
                      <a:r>
                        <a:rPr lang="en-US" sz="900" dirty="0">
                          <a:solidFill>
                            <a:srgbClr val="0070C0"/>
                          </a:solidFill>
                        </a:rPr>
                        <a:t>Easter </a:t>
                      </a:r>
                      <a:r>
                        <a:rPr lang="en-US" sz="900" dirty="0" smtClean="0">
                          <a:solidFill>
                            <a:srgbClr val="0070C0"/>
                          </a:solidFill>
                        </a:rPr>
                        <a:t>crafts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smtClean="0"/>
                        <a:t>Provide </a:t>
                      </a:r>
                      <a:r>
                        <a:rPr lang="en-US" sz="900" dirty="0"/>
                        <a:t>a wide range of props for play which encourage imagination</a:t>
                      </a:r>
                      <a:r>
                        <a:rPr lang="en-US" sz="900" dirty="0" smtClean="0"/>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smtClean="0">
                          <a:solidFill>
                            <a:srgbClr val="FF0000"/>
                          </a:solidFill>
                        </a:rPr>
                        <a:t>Listen to music and make their own dances representing</a:t>
                      </a:r>
                      <a:r>
                        <a:rPr lang="en-GB" sz="900" baseline="0" dirty="0" smtClean="0">
                          <a:solidFill>
                            <a:srgbClr val="FF0000"/>
                          </a:solidFill>
                        </a:rPr>
                        <a:t> growing and changing. </a:t>
                      </a:r>
                      <a:endParaRPr lang="en-US" sz="9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smtClean="0">
                          <a:solidFill>
                            <a:srgbClr val="0070C0"/>
                          </a:solidFill>
                          <a:latin typeface="+mn-lt"/>
                          <a:ea typeface="+mn-ea"/>
                          <a:cs typeface="+mn-cs"/>
                        </a:rPr>
                        <a:t>Structures </a:t>
                      </a:r>
                      <a:endParaRPr lang="en-US" sz="9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Our World </a:t>
                      </a:r>
                      <a:r>
                        <a:rPr lang="en-GB" sz="900" b="1" kern="1200" baseline="0" dirty="0" smtClean="0">
                          <a:solidFill>
                            <a:schemeClr val="dk1"/>
                          </a:solidFill>
                          <a:latin typeface="+mn-lt"/>
                          <a:ea typeface="+mn-ea"/>
                          <a:cs typeface="+mn-cs"/>
                        </a:rPr>
                        <a:t>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900" dirty="0">
                          <a:solidFill>
                            <a:schemeClr val="tx1"/>
                          </a:solidFill>
                        </a:rPr>
                        <a:t> </a:t>
                      </a:r>
                      <a:r>
                        <a:rPr lang="en-GB" sz="900" dirty="0">
                          <a:solidFill>
                            <a:srgbClr val="0070C0"/>
                          </a:solidFill>
                        </a:rPr>
                        <a:t> Design and make </a:t>
                      </a:r>
                      <a:r>
                        <a:rPr lang="en-GB" sz="900" dirty="0" smtClean="0">
                          <a:solidFill>
                            <a:srgbClr val="0070C0"/>
                          </a:solidFill>
                        </a:rPr>
                        <a:t>superhero </a:t>
                      </a:r>
                      <a:r>
                        <a:rPr lang="en-GB" sz="900" dirty="0" err="1" smtClean="0">
                          <a:solidFill>
                            <a:srgbClr val="0070C0"/>
                          </a:solidFill>
                        </a:rPr>
                        <a:t>vegies</a:t>
                      </a:r>
                      <a:r>
                        <a:rPr lang="en-GB" sz="900" dirty="0" smtClean="0">
                          <a:solidFill>
                            <a:srgbClr val="0070C0"/>
                          </a:solidFill>
                        </a:rPr>
                        <a:t>/fruits. </a:t>
                      </a:r>
                      <a:r>
                        <a:rPr lang="en-GB" sz="900" dirty="0">
                          <a:solidFill>
                            <a:srgbClr val="0070C0"/>
                          </a:solidFill>
                        </a:rPr>
                        <a:t>Design and make </a:t>
                      </a:r>
                      <a:r>
                        <a:rPr lang="en-GB" sz="900" dirty="0" smtClean="0">
                          <a:solidFill>
                            <a:srgbClr val="0070C0"/>
                          </a:solidFill>
                        </a:rPr>
                        <a:t>them thinking </a:t>
                      </a:r>
                      <a:r>
                        <a:rPr lang="en-GB" sz="900" dirty="0">
                          <a:solidFill>
                            <a:srgbClr val="0070C0"/>
                          </a:solidFill>
                        </a:rPr>
                        <a:t>about form and function. </a:t>
                      </a:r>
                      <a:endParaRPr lang="en-GB" sz="900" dirty="0" smtClean="0">
                        <a:solidFill>
                          <a:srgbClr val="0070C0"/>
                        </a:solidFill>
                      </a:endParaRPr>
                    </a:p>
                    <a:p>
                      <a:pPr algn="ctr"/>
                      <a:endParaRPr lang="en-GB" sz="9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1"/>
                          </a:solidFill>
                        </a:rPr>
                        <a:t>Make different textures</a:t>
                      </a:r>
                      <a:r>
                        <a:rPr lang="en-GB" sz="900" dirty="0" smtClean="0">
                          <a:solidFill>
                            <a:srgbClr val="00B050"/>
                          </a:solidFill>
                        </a:rPr>
                        <a:t>; make  patterns using different colours</a:t>
                      </a:r>
                    </a:p>
                    <a:p>
                      <a:pPr algn="ctr"/>
                      <a:endParaRPr lang="en-GB" sz="9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70C0"/>
                          </a:solidFill>
                        </a:rPr>
                        <a:t>Superhero masks.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rgbClr val="0070C0"/>
                          </a:solidFill>
                        </a:rPr>
                        <a:t>Castle models </a:t>
                      </a:r>
                      <a:endParaRPr lang="en-US" sz="900" dirty="0" smtClean="0">
                        <a:solidFill>
                          <a:srgbClr val="0070C0"/>
                        </a:solidFill>
                      </a:endParaRPr>
                    </a:p>
                    <a:p>
                      <a:pPr algn="ctr"/>
                      <a:endParaRPr lang="en-GB" sz="900" dirty="0">
                        <a:solidFill>
                          <a:schemeClr val="tx1"/>
                        </a:solidFill>
                      </a:endParaRPr>
                    </a:p>
                    <a:p>
                      <a:pPr algn="ctr"/>
                      <a:r>
                        <a:rPr lang="en-US" sz="900" dirty="0" smtClean="0"/>
                        <a:t>Retelling </a:t>
                      </a:r>
                      <a:r>
                        <a:rPr lang="en-US" sz="900" dirty="0"/>
                        <a:t>familiar stories Creating outer of space pictures </a:t>
                      </a:r>
                    </a:p>
                    <a:p>
                      <a:pPr algn="ctr"/>
                      <a:r>
                        <a:rPr lang="en-US" sz="900" dirty="0">
                          <a:solidFill>
                            <a:srgbClr val="0070C0"/>
                          </a:solidFill>
                        </a:rPr>
                        <a:t>Provide children with a range of materials for children to construct with</a:t>
                      </a:r>
                      <a:r>
                        <a:rPr lang="en-US" sz="900" dirty="0" smtClean="0">
                          <a:solidFill>
                            <a:srgbClr val="0070C0"/>
                          </a:solidFill>
                        </a:rPr>
                        <a:t>.</a:t>
                      </a:r>
                    </a:p>
                    <a:p>
                      <a:pPr algn="ctr"/>
                      <a:endParaRPr lang="en-US" sz="900" dirty="0" smtClean="0"/>
                    </a:p>
                    <a:p>
                      <a:pPr algn="ctr"/>
                      <a:endParaRPr lang="en-US" sz="900" dirty="0" smtClean="0"/>
                    </a:p>
                    <a:p>
                      <a:pPr algn="ctr"/>
                      <a:endParaRPr lang="en-US" sz="900" dirty="0" smtClean="0"/>
                    </a:p>
                    <a:p>
                      <a:pPr algn="ctr"/>
                      <a:endParaRPr lang="en-US" sz="9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smtClean="0">
                          <a:solidFill>
                            <a:srgbClr val="00B050"/>
                          </a:solidFill>
                          <a:latin typeface="+mn-lt"/>
                          <a:ea typeface="+mn-ea"/>
                          <a:cs typeface="+mn-cs"/>
                        </a:rPr>
                        <a:t>Contemporary sculpture in </a:t>
                      </a:r>
                      <a:r>
                        <a:rPr lang="en-GB" sz="900" b="1" kern="1200" baseline="0" dirty="0" err="1" smtClean="0">
                          <a:solidFill>
                            <a:srgbClr val="00B050"/>
                          </a:solidFill>
                          <a:latin typeface="+mn-lt"/>
                          <a:ea typeface="+mn-ea"/>
                          <a:cs typeface="+mn-cs"/>
                        </a:rPr>
                        <a:t>Narure</a:t>
                      </a:r>
                      <a:r>
                        <a:rPr lang="en-GB" sz="900" b="1" kern="1200" baseline="0" dirty="0" smtClean="0">
                          <a:solidFill>
                            <a:srgbClr val="00B050"/>
                          </a:solidFill>
                          <a:latin typeface="+mn-lt"/>
                          <a:ea typeface="+mn-ea"/>
                          <a:cs typeface="+mn-cs"/>
                        </a:rPr>
                        <a:t> Andy Goldsworthy.  </a:t>
                      </a:r>
                      <a:r>
                        <a:rPr lang="en-GB" sz="900" b="1" kern="1200" baseline="0" dirty="0" smtClean="0">
                          <a:solidFill>
                            <a:schemeClr val="dk1"/>
                          </a:solidFill>
                          <a:latin typeface="+mn-lt"/>
                          <a:ea typeface="+mn-ea"/>
                          <a:cs typeface="+mn-cs"/>
                        </a:rPr>
                        <a:t>	</a:t>
                      </a:r>
                    </a:p>
                    <a:p>
                      <a:pPr algn="ct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Big Bear Funk</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900" dirty="0">
                          <a:solidFill>
                            <a:srgbClr val="00B050"/>
                          </a:solidFill>
                        </a:rPr>
                        <a:t>Sand pictures / Rainbow fish collages</a:t>
                      </a:r>
                    </a:p>
                    <a:p>
                      <a:pPr algn="ctr"/>
                      <a:endParaRPr lang="en-US" sz="900" dirty="0">
                        <a:solidFill>
                          <a:schemeClr val="tx1"/>
                        </a:solidFill>
                      </a:endParaRPr>
                    </a:p>
                    <a:p>
                      <a:pPr algn="ctr"/>
                      <a:r>
                        <a:rPr lang="en-US" sz="900" dirty="0">
                          <a:solidFill>
                            <a:srgbClr val="0070C0"/>
                          </a:solidFill>
                        </a:rPr>
                        <a:t>Paper plate jellyfish </a:t>
                      </a:r>
                      <a:endParaRPr lang="en-US" sz="900" dirty="0" smtClean="0">
                        <a:solidFill>
                          <a:srgbClr val="0070C0"/>
                        </a:solidFill>
                      </a:endParaRPr>
                    </a:p>
                    <a:p>
                      <a:pPr algn="ctr"/>
                      <a:endParaRPr lang="en-US" sz="900"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smtClean="0">
                          <a:solidFill>
                            <a:srgbClr val="FF0000"/>
                          </a:solidFill>
                        </a:rPr>
                        <a:t>Seaside songs</a:t>
                      </a:r>
                    </a:p>
                    <a:p>
                      <a:pPr algn="ctr"/>
                      <a:endParaRPr lang="en-US" sz="900" dirty="0">
                        <a:solidFill>
                          <a:schemeClr val="tx1"/>
                        </a:solidFill>
                      </a:endParaRPr>
                    </a:p>
                    <a:p>
                      <a:pPr algn="ctr"/>
                      <a:r>
                        <a:rPr lang="en-US" sz="900" dirty="0">
                          <a:solidFill>
                            <a:schemeClr val="tx1"/>
                          </a:solidFill>
                        </a:rPr>
                        <a:t>Puppet shows: </a:t>
                      </a:r>
                      <a:r>
                        <a:rPr lang="en-US" sz="900" dirty="0"/>
                        <a:t>Provide a wide range of props for play which encourage imagination.</a:t>
                      </a:r>
                    </a:p>
                    <a:p>
                      <a:pPr algn="ctr"/>
                      <a:endParaRPr lang="en-US" sz="900" dirty="0">
                        <a:solidFill>
                          <a:srgbClr val="0070C0"/>
                        </a:solidFill>
                      </a:endParaRPr>
                    </a:p>
                    <a:p>
                      <a:pPr algn="ctr"/>
                      <a:r>
                        <a:rPr lang="en-US" sz="900" dirty="0">
                          <a:solidFill>
                            <a:srgbClr val="0070C0"/>
                          </a:solidFill>
                        </a:rPr>
                        <a:t>Salt dough fossils </a:t>
                      </a:r>
                    </a:p>
                    <a:p>
                      <a:pPr algn="ctr"/>
                      <a:endParaRPr lang="en-US" sz="900" dirty="0">
                        <a:solidFill>
                          <a:schemeClr val="tx1"/>
                        </a:solidFill>
                      </a:endParaRPr>
                    </a:p>
                    <a:p>
                      <a:pPr algn="ctr"/>
                      <a:r>
                        <a:rPr lang="en-US" sz="900" dirty="0">
                          <a:solidFill>
                            <a:srgbClr val="00B050"/>
                          </a:solidFill>
                        </a:rPr>
                        <a:t>Water pictures, collage, shading by adding black or white, colour mixing for beach huts, </a:t>
                      </a:r>
                      <a:r>
                        <a:rPr lang="en-US" sz="900" dirty="0"/>
                        <a:t>making passports. </a:t>
                      </a:r>
                    </a:p>
                    <a:p>
                      <a:pPr algn="ctr"/>
                      <a:endParaRPr lang="en-US" sz="900" dirty="0">
                        <a:solidFill>
                          <a:srgbClr val="00B050"/>
                        </a:solidFill>
                      </a:endParaRPr>
                    </a:p>
                    <a:p>
                      <a:pPr algn="ctr"/>
                      <a:r>
                        <a:rPr lang="en-US" sz="900" dirty="0">
                          <a:solidFill>
                            <a:srgbClr val="00B050"/>
                          </a:solidFill>
                        </a:rPr>
                        <a:t>Colour mixing – underwater pictures. </a:t>
                      </a:r>
                    </a:p>
                    <a:p>
                      <a:pPr algn="ctr"/>
                      <a:endParaRPr lang="en-US" sz="900" dirty="0">
                        <a:solidFill>
                          <a:schemeClr val="tx1"/>
                        </a:solidFill>
                      </a:endParaRPr>
                    </a:p>
                    <a:p>
                      <a:pPr algn="ctr"/>
                      <a:r>
                        <a:rPr lang="en-US" sz="900" dirty="0">
                          <a:solidFill>
                            <a:srgbClr val="0070C0"/>
                          </a:solidFill>
                        </a:rPr>
                        <a:t>Father’s </a:t>
                      </a:r>
                    </a:p>
                    <a:p>
                      <a:pPr algn="ctr"/>
                      <a:r>
                        <a:rPr lang="en-US" sz="900" dirty="0">
                          <a:solidFill>
                            <a:srgbClr val="0070C0"/>
                          </a:solidFill>
                        </a:rPr>
                        <a:t>Day Crafts </a:t>
                      </a:r>
                      <a:endParaRPr lang="en-US" sz="900" dirty="0" smtClean="0">
                        <a:solidFill>
                          <a:srgbClr val="0070C0"/>
                        </a:solidFill>
                      </a:endParaRPr>
                    </a:p>
                    <a:p>
                      <a:pPr algn="ctr"/>
                      <a:endParaRPr lang="en-US" sz="900" dirty="0" smtClean="0">
                        <a:solidFill>
                          <a:srgbClr val="0070C0"/>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dirty="0" smtClean="0">
                          <a:solidFill>
                            <a:srgbClr val="0070C0"/>
                          </a:solidFill>
                          <a:latin typeface="+mn-lt"/>
                          <a:ea typeface="+mn-ea"/>
                          <a:cs typeface="+mn-cs"/>
                        </a:rPr>
                        <a:t>Junk Modelling – Transport 	</a:t>
                      </a:r>
                    </a:p>
                    <a:p>
                      <a:pPr algn="ctr"/>
                      <a:r>
                        <a:rPr lang="en-GB" sz="900" b="1" kern="1200" baseline="0" dirty="0" err="1" smtClean="0">
                          <a:solidFill>
                            <a:srgbClr val="FF0000"/>
                          </a:solidFill>
                          <a:latin typeface="+mn-lt"/>
                          <a:ea typeface="+mn-ea"/>
                          <a:cs typeface="+mn-cs"/>
                        </a:rPr>
                        <a:t>Charanga</a:t>
                      </a:r>
                      <a:r>
                        <a:rPr lang="en-GB" sz="900" b="1" kern="1200" baseline="0" dirty="0" smtClean="0">
                          <a:solidFill>
                            <a:srgbClr val="FF0000"/>
                          </a:solidFill>
                          <a:latin typeface="+mn-lt"/>
                          <a:ea typeface="+mn-ea"/>
                          <a:cs typeface="+mn-cs"/>
                        </a:rPr>
                        <a:t> – Reflect, Rewind and Replay </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2" name="Footer Placeholder 1"/>
          <p:cNvSpPr>
            <a:spLocks noGrp="1"/>
          </p:cNvSpPr>
          <p:nvPr>
            <p:ph type="ftr" sz="quarter" idx="11"/>
          </p:nvPr>
        </p:nvSpPr>
        <p:spPr/>
        <p:txBody>
          <a:bodyPr/>
          <a:lstStyle/>
          <a:p>
            <a:r>
              <a:rPr lang="en-GB" dirty="0" smtClean="0">
                <a:solidFill>
                  <a:srgbClr val="FF0000"/>
                </a:solidFill>
              </a:rPr>
              <a:t>Music </a:t>
            </a:r>
            <a:r>
              <a:rPr lang="en-GB" dirty="0" smtClean="0"/>
              <a:t>        </a:t>
            </a:r>
            <a:r>
              <a:rPr lang="en-GB" dirty="0" smtClean="0">
                <a:solidFill>
                  <a:srgbClr val="00B050"/>
                </a:solidFill>
              </a:rPr>
              <a:t>Art  </a:t>
            </a:r>
            <a:r>
              <a:rPr lang="en-GB" dirty="0" smtClean="0"/>
              <a:t>          </a:t>
            </a:r>
            <a:r>
              <a:rPr lang="en-GB" dirty="0" smtClean="0">
                <a:solidFill>
                  <a:srgbClr val="0070C0"/>
                </a:solidFill>
              </a:rPr>
              <a:t>Design and Technology </a:t>
            </a:r>
            <a:endParaRPr lang="en-GB" dirty="0">
              <a:solidFill>
                <a:srgbClr val="0070C0"/>
              </a:solidFill>
            </a:endParaRPr>
          </a:p>
        </p:txBody>
      </p:sp>
    </p:spTree>
    <p:extLst>
      <p:ext uri="{BB962C8B-B14F-4D97-AF65-F5344CB8AC3E}">
        <p14:creationId xmlns:p14="http://schemas.microsoft.com/office/powerpoint/2010/main" val="158306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ct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b="1"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197912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42857450"/>
              </p:ext>
            </p:extLst>
          </p:nvPr>
        </p:nvGraphicFramePr>
        <p:xfrm>
          <a:off x="133491" y="501550"/>
          <a:ext cx="11925018" cy="593154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400" b="1" i="1" dirty="0">
                          <a:solidFill>
                            <a:srgbClr val="7030A0"/>
                          </a:solidFill>
                          <a:latin typeface="Amatic SC" panose="00000500000000000000" pitchFamily="2" charset="-79"/>
                          <a:cs typeface="Amatic SC" panose="00000500000000000000" pitchFamily="2" charset="-79"/>
                        </a:rPr>
                        <a:t>WELL-BEING  &amp; Behaviour For Learning </a:t>
                      </a:r>
                      <a:endParaRPr lang="en-GB" sz="14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t>School, Myself, Family </a:t>
                      </a:r>
                    </a:p>
                    <a:p>
                      <a:pPr algn="ctr"/>
                      <a:endParaRPr lang="en-GB" sz="1200" b="1" u="sng"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Starting </a:t>
                      </a:r>
                      <a:r>
                        <a:rPr lang="en-US" sz="1050" dirty="0">
                          <a:solidFill>
                            <a:schemeClr val="tx1"/>
                          </a:solidFill>
                          <a:latin typeface="+mn-lt"/>
                          <a:cs typeface="Amatic SC" panose="00000500000000000000" pitchFamily="2" charset="-79"/>
                        </a:rPr>
                        <a:t>school / my new class / New Beginnings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People </a:t>
                      </a:r>
                      <a:r>
                        <a:rPr lang="en-US" sz="1050" dirty="0">
                          <a:solidFill>
                            <a:schemeClr val="tx1"/>
                          </a:solidFill>
                          <a:latin typeface="+mn-lt"/>
                          <a:cs typeface="Amatic SC" panose="00000500000000000000" pitchFamily="2" charset="-79"/>
                        </a:rPr>
                        <a:t>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Staying 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Celebrations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Christmas </a:t>
                      </a:r>
                      <a:r>
                        <a:rPr lang="en-US" sz="1050" dirty="0">
                          <a:solidFill>
                            <a:schemeClr val="tx1"/>
                          </a:solidFill>
                          <a:latin typeface="+mn-lt"/>
                          <a:cs typeface="Amatic SC" panose="00000500000000000000" pitchFamily="2" charset="-79"/>
                        </a:rPr>
                        <a:t>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a:t>
                      </a:r>
                      <a:r>
                        <a:rPr lang="en-US" sz="1050" dirty="0" smtClean="0">
                          <a:solidFill>
                            <a:schemeClr val="tx1"/>
                          </a:solidFill>
                          <a:latin typeface="+mn-lt"/>
                          <a:cs typeface="Amatic SC" panose="00000500000000000000" pitchFamily="2" charset="-79"/>
                        </a:rPr>
                        <a:t>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t>Writing cards for celebrations.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b="1" u="sng" kern="1200" baseline="0" dirty="0" smtClean="0">
                          <a:solidFill>
                            <a:schemeClr val="dk1"/>
                          </a:solidFill>
                          <a:latin typeface="+mn-lt"/>
                          <a:ea typeface="+mn-ea"/>
                          <a:cs typeface="+mn-cs"/>
                        </a:rPr>
                        <a:t>Traditional Tales </a:t>
                      </a:r>
                      <a:endParaRPr lang="en-GB" sz="1800" kern="1200" baseline="0" dirty="0" smtClean="0">
                        <a:solidFill>
                          <a:schemeClr val="dk1"/>
                        </a:solidFill>
                        <a:latin typeface="+mn-lt"/>
                        <a:ea typeface="+mn-ea"/>
                        <a:cs typeface="+mn-cs"/>
                      </a:endParaRPr>
                    </a:p>
                    <a:p>
                      <a:pPr algn="ctr"/>
                      <a:endParaRPr lang="en-GB" sz="1050" kern="1200" baseline="0" dirty="0" smtClean="0">
                        <a:solidFill>
                          <a:schemeClr val="dk1"/>
                        </a:solidFill>
                        <a:latin typeface="+mn-lt"/>
                        <a:ea typeface="+mn-ea"/>
                        <a:cs typeface="+mn-cs"/>
                      </a:endParaRPr>
                    </a:p>
                    <a:p>
                      <a:pPr algn="ctr"/>
                      <a:r>
                        <a:rPr lang="en-GB" sz="1050" kern="1200" baseline="0" dirty="0" smtClean="0">
                          <a:solidFill>
                            <a:schemeClr val="dk1"/>
                          </a:solidFill>
                          <a:latin typeface="+mn-lt"/>
                          <a:ea typeface="+mn-ea"/>
                          <a:cs typeface="+mn-cs"/>
                        </a:rPr>
                        <a:t>Sequencing </a:t>
                      </a:r>
                    </a:p>
                    <a:p>
                      <a:pPr algn="ctr"/>
                      <a:r>
                        <a:rPr lang="en-GB" sz="1050" kern="1200" baseline="0" dirty="0" smtClean="0">
                          <a:solidFill>
                            <a:schemeClr val="dk1"/>
                          </a:solidFill>
                          <a:latin typeface="+mn-lt"/>
                          <a:ea typeface="+mn-ea"/>
                          <a:cs typeface="+mn-cs"/>
                        </a:rPr>
                        <a:t>Acting out stories.</a:t>
                      </a:r>
                    </a:p>
                    <a:p>
                      <a:pPr algn="ctr"/>
                      <a:r>
                        <a:rPr lang="en-GB" sz="1050" kern="1200" baseline="0" dirty="0" smtClean="0">
                          <a:solidFill>
                            <a:schemeClr val="dk1"/>
                          </a:solidFill>
                          <a:latin typeface="+mn-lt"/>
                          <a:ea typeface="+mn-ea"/>
                          <a:cs typeface="+mn-cs"/>
                        </a:rPr>
                        <a:t>Character descriptions </a:t>
                      </a:r>
                    </a:p>
                    <a:p>
                      <a:pPr algn="ctr"/>
                      <a:r>
                        <a:rPr lang="en-GB" sz="1050" kern="1200" baseline="0" dirty="0" smtClean="0">
                          <a:solidFill>
                            <a:schemeClr val="dk1"/>
                          </a:solidFill>
                          <a:latin typeface="+mn-lt"/>
                          <a:ea typeface="+mn-ea"/>
                          <a:cs typeface="+mn-cs"/>
                        </a:rPr>
                        <a:t>Narrative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b="1" u="sng" kern="1200" baseline="0" dirty="0" smtClean="0">
                          <a:solidFill>
                            <a:schemeClr val="dk1"/>
                          </a:solidFill>
                          <a:latin typeface="+mn-lt"/>
                          <a:ea typeface="+mn-ea"/>
                          <a:cs typeface="+mn-cs"/>
                        </a:rPr>
                        <a:t>Growing and Spring </a:t>
                      </a:r>
                    </a:p>
                    <a:p>
                      <a:pPr algn="ctr"/>
                      <a:endParaRPr lang="en-GB" sz="1800" b="1" kern="1200" baseline="0" dirty="0" smtClean="0">
                        <a:solidFill>
                          <a:schemeClr val="dk1"/>
                        </a:solidFill>
                        <a:latin typeface="+mn-lt"/>
                        <a:ea typeface="+mn-ea"/>
                        <a:cs typeface="+mn-cs"/>
                      </a:endParaRPr>
                    </a:p>
                    <a:p>
                      <a:pPr algn="ctr"/>
                      <a:r>
                        <a:rPr lang="en-US" sz="1050" dirty="0" smtClean="0">
                          <a:solidFill>
                            <a:schemeClr val="tx1"/>
                          </a:solidFill>
                          <a:latin typeface="+mn-lt"/>
                          <a:cs typeface="Amatic SC" panose="00000500000000000000" pitchFamily="2" charset="-79"/>
                        </a:rPr>
                        <a:t>Plants </a:t>
                      </a:r>
                      <a:r>
                        <a:rPr lang="en-US" sz="1050" dirty="0">
                          <a:solidFill>
                            <a:schemeClr val="tx1"/>
                          </a:solidFill>
                          <a:latin typeface="+mn-lt"/>
                          <a:cs typeface="Amatic SC" panose="00000500000000000000" pitchFamily="2" charset="-79"/>
                        </a:rPr>
                        <a:t>&amp;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great outdoors </a:t>
                      </a:r>
                    </a:p>
                    <a:p>
                      <a:pPr algn="ctr"/>
                      <a:r>
                        <a:rPr lang="en-US" sz="1050" dirty="0">
                          <a:solidFill>
                            <a:schemeClr val="tx1"/>
                          </a:solidFill>
                          <a:latin typeface="+mn-lt"/>
                          <a:cs typeface="Amatic SC" panose="00000500000000000000" pitchFamily="2" charset="-79"/>
                        </a:rPr>
                        <a:t>Planting seeds </a:t>
                      </a:r>
                    </a:p>
                    <a:p>
                      <a:pPr algn="ctr"/>
                      <a:r>
                        <a:rPr lang="en-US" sz="1050" dirty="0" smtClean="0">
                          <a:solidFill>
                            <a:schemeClr val="tx1"/>
                          </a:solidFill>
                          <a:latin typeface="+mn-lt"/>
                          <a:cs typeface="Amatic SC" panose="00000500000000000000" pitchFamily="2" charset="-79"/>
                        </a:rPr>
                        <a:t>Reduce</a:t>
                      </a:r>
                      <a:r>
                        <a:rPr lang="en-US" sz="1050" dirty="0">
                          <a:solidFill>
                            <a:schemeClr val="tx1"/>
                          </a:solidFill>
                          <a:latin typeface="+mn-lt"/>
                          <a:cs typeface="Amatic SC" panose="00000500000000000000" pitchFamily="2" charset="-79"/>
                        </a:rPr>
                        <a:t>, Reuse &amp; Recycle </a:t>
                      </a:r>
                    </a:p>
                    <a:p>
                      <a:pPr algn="ctr"/>
                      <a:r>
                        <a:rPr lang="en-US" sz="1050" dirty="0">
                          <a:solidFill>
                            <a:schemeClr val="tx1"/>
                          </a:solidFill>
                          <a:latin typeface="+mn-lt"/>
                          <a:cs typeface="Amatic SC" panose="00000500000000000000" pitchFamily="2" charset="-79"/>
                        </a:rPr>
                        <a:t>Fun Science /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800" kern="1200" baseline="0" dirty="0" smtClean="0">
                          <a:solidFill>
                            <a:schemeClr val="dk1"/>
                          </a:solidFill>
                          <a:latin typeface="+mn-lt"/>
                          <a:ea typeface="+mn-ea"/>
                          <a:cs typeface="+mn-cs"/>
                        </a:rPr>
                        <a:t> </a:t>
                      </a:r>
                      <a:r>
                        <a:rPr lang="en-GB" sz="1050" b="1" u="sng" kern="1200" baseline="0" dirty="0" smtClean="0">
                          <a:solidFill>
                            <a:schemeClr val="dk1"/>
                          </a:solidFill>
                          <a:latin typeface="+mn-lt"/>
                          <a:ea typeface="+mn-ea"/>
                          <a:cs typeface="+mn-cs"/>
                        </a:rPr>
                        <a:t>Superheroes </a:t>
                      </a:r>
                      <a:r>
                        <a:rPr lang="en-GB" sz="1800" kern="1200" baseline="0" dirty="0" smtClean="0">
                          <a:solidFill>
                            <a:schemeClr val="dk1"/>
                          </a:solidFill>
                          <a:latin typeface="+mn-lt"/>
                          <a:ea typeface="+mn-ea"/>
                          <a:cs typeface="+mn-cs"/>
                        </a:rPr>
                        <a:t>	</a:t>
                      </a:r>
                    </a:p>
                    <a:p>
                      <a:pPr algn="ctr"/>
                      <a:r>
                        <a:rPr lang="en-GB" sz="1800" kern="1200" baseline="0" dirty="0" smtClean="0">
                          <a:solidFill>
                            <a:schemeClr val="dk1"/>
                          </a:solidFill>
                          <a:latin typeface="+mn-lt"/>
                          <a:ea typeface="+mn-ea"/>
                          <a:cs typeface="+mn-cs"/>
                        </a:rPr>
                        <a:t> </a:t>
                      </a:r>
                      <a:r>
                        <a:rPr lang="en-GB" sz="1050" kern="1200" baseline="0" dirty="0" smtClean="0">
                          <a:solidFill>
                            <a:schemeClr val="dk1"/>
                          </a:solidFill>
                          <a:latin typeface="+mn-lt"/>
                          <a:ea typeface="+mn-ea"/>
                          <a:cs typeface="+mn-cs"/>
                        </a:rPr>
                        <a:t>Speech </a:t>
                      </a:r>
                    </a:p>
                    <a:p>
                      <a:pPr algn="ctr"/>
                      <a:r>
                        <a:rPr lang="en-GB" sz="1050" kern="1200" baseline="0" dirty="0" smtClean="0">
                          <a:solidFill>
                            <a:schemeClr val="dk1"/>
                          </a:solidFill>
                          <a:latin typeface="+mn-lt"/>
                          <a:ea typeface="+mn-ea"/>
                          <a:cs typeface="+mn-cs"/>
                        </a:rPr>
                        <a:t>Wanted posters </a:t>
                      </a:r>
                    </a:p>
                    <a:p>
                      <a:pPr algn="ctr"/>
                      <a:r>
                        <a:rPr lang="en-GB" sz="1050" kern="1200" baseline="0" dirty="0" smtClean="0">
                          <a:solidFill>
                            <a:schemeClr val="dk1"/>
                          </a:solidFill>
                          <a:latin typeface="+mn-lt"/>
                          <a:ea typeface="+mn-ea"/>
                          <a:cs typeface="+mn-cs"/>
                        </a:rPr>
                        <a:t>Super simple sentences Comic Strip</a:t>
                      </a:r>
                      <a:r>
                        <a:rPr lang="en-GB" sz="1800" kern="1200" baseline="0" dirty="0" smtClean="0">
                          <a:solidFill>
                            <a:schemeClr val="dk1"/>
                          </a:solidFill>
                          <a:latin typeface="+mn-lt"/>
                          <a:ea typeface="+mn-ea"/>
                          <a:cs typeface="+mn-cs"/>
                        </a:rPr>
                        <a:t>	</a:t>
                      </a:r>
                    </a:p>
                    <a:p>
                      <a:pPr algn="ctr"/>
                      <a:endParaRPr lang="en-GB" sz="1800" b="1"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u="sng" dirty="0">
                          <a:solidFill>
                            <a:schemeClr val="tx1"/>
                          </a:solidFill>
                          <a:latin typeface="+mn-lt"/>
                          <a:cs typeface="Amatic SC" panose="00000500000000000000" pitchFamily="2" charset="-79"/>
                        </a:rPr>
                        <a:t>Fun at the Seaside! </a:t>
                      </a:r>
                      <a:endParaRPr lang="en-US" sz="1050" b="1" u="sng"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1" u="sng"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Under </a:t>
                      </a:r>
                      <a:r>
                        <a:rPr lang="en-US" sz="1050" dirty="0">
                          <a:solidFill>
                            <a:schemeClr val="tx1"/>
                          </a:solidFill>
                          <a:latin typeface="+mn-lt"/>
                          <a:cs typeface="Amatic SC" panose="00000500000000000000" pitchFamily="2" charset="-79"/>
                        </a:rPr>
                        <a:t>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a:solidFill>
                            <a:schemeClr val="tx1"/>
                          </a:solidFill>
                          <a:latin typeface="+mn-lt"/>
                          <a:cs typeface="Amatic SC" panose="00000500000000000000" pitchFamily="2" charset="-79"/>
                        </a:rPr>
                        <a:t>Marine life  </a:t>
                      </a:r>
                    </a:p>
                    <a:p>
                      <a:pPr algn="ctr"/>
                      <a:r>
                        <a:rPr lang="en-US" sz="1050" dirty="0">
                          <a:solidFill>
                            <a:schemeClr val="tx1"/>
                          </a:solidFill>
                          <a:latin typeface="+mn-lt"/>
                          <a:cs typeface="Amatic SC" panose="00000500000000000000" pitchFamily="2" charset="-79"/>
                        </a:rPr>
                        <a:t>Fossils – Mary Anning </a:t>
                      </a:r>
                    </a:p>
                    <a:p>
                      <a:pPr algn="ctr"/>
                      <a:r>
                        <a:rPr lang="en-US" sz="1050" dirty="0">
                          <a:solidFill>
                            <a:schemeClr val="tx1"/>
                          </a:solidFill>
                          <a:latin typeface="+mn-lt"/>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Compare: Now and then! </a:t>
                      </a:r>
                    </a:p>
                    <a:p>
                      <a:pPr algn="ctr"/>
                      <a:r>
                        <a:rPr lang="en-US" sz="1050" dirty="0">
                          <a:solidFill>
                            <a:schemeClr val="tx1"/>
                          </a:solidFill>
                          <a:latin typeface="+mn-lt"/>
                          <a:cs typeface="Amatic SC" panose="00000500000000000000" pitchFamily="2" charset="-79"/>
                        </a:rPr>
                        <a:t>Seaside </a:t>
                      </a:r>
                      <a:r>
                        <a:rPr lang="en-US" sz="1050" dirty="0" smtClean="0">
                          <a:solidFill>
                            <a:schemeClr val="tx1"/>
                          </a:solidFill>
                          <a:latin typeface="+mn-lt"/>
                          <a:cs typeface="Amatic SC" panose="00000500000000000000" pitchFamily="2" charset="-79"/>
                        </a:rPr>
                        <a:t>art</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1041">
                <a:tc>
                  <a:txBody>
                    <a:bodyPr/>
                    <a:lstStyle/>
                    <a:p>
                      <a:pPr algn="ctr"/>
                      <a:r>
                        <a:rPr lang="en-US" sz="2400" b="1" dirty="0" smtClean="0">
                          <a:latin typeface="Amatic SC" panose="00000500000000000000" pitchFamily="2" charset="-79"/>
                          <a:cs typeface="Amatic SC" panose="00000500000000000000" pitchFamily="2" charset="-79"/>
                        </a:rPr>
                        <a:t>Quality </a:t>
                      </a:r>
                      <a:r>
                        <a:rPr lang="en-US" sz="2400" b="1" dirty="0">
                          <a:latin typeface="Amatic SC" panose="00000500000000000000" pitchFamily="2" charset="-79"/>
                          <a:cs typeface="Amatic SC" panose="00000500000000000000" pitchFamily="2" charset="-79"/>
                        </a:rPr>
                        <a:t>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Stick </a:t>
                      </a:r>
                      <a:r>
                        <a:rPr lang="en-US" sz="1050" dirty="0">
                          <a:solidFill>
                            <a:schemeClr val="tx1"/>
                          </a:solidFill>
                          <a:latin typeface="+mn-lt"/>
                          <a:cs typeface="RM Typerighter old" panose="00000400000000000000" pitchFamily="2" charset="-79"/>
                        </a:rPr>
                        <a: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Colour Monster</a:t>
                      </a:r>
                    </a:p>
                    <a:p>
                      <a:pPr algn="ctr"/>
                      <a:r>
                        <a:rPr lang="en-US" sz="1050" dirty="0">
                          <a:solidFill>
                            <a:schemeClr val="tx1"/>
                          </a:solidFill>
                          <a:latin typeface="+mn-lt"/>
                          <a:cs typeface="RM Typerighter old" panose="00000400000000000000" pitchFamily="2" charset="-79"/>
                        </a:rPr>
                        <a:t>The Rainbow Fish </a:t>
                      </a:r>
                    </a:p>
                    <a:p>
                      <a:pPr algn="ctr"/>
                      <a:r>
                        <a:rPr lang="en-US" sz="1050" dirty="0">
                          <a:solidFill>
                            <a:schemeClr val="tx1"/>
                          </a:solidFill>
                          <a:latin typeface="+mn-lt"/>
                          <a:cs typeface="RM Typerighter old" panose="00000400000000000000" pitchFamily="2" charset="-79"/>
                        </a:rPr>
                        <a:t>Funny Bones </a:t>
                      </a:r>
                      <a:endParaRPr lang="en-US" sz="1050" dirty="0" smtClean="0">
                        <a:solidFill>
                          <a:schemeClr val="tx1"/>
                        </a:solidFill>
                        <a:latin typeface="+mn-lt"/>
                        <a:cs typeface="RM Typerighter old" panose="00000400000000000000" pitchFamily="2" charset="-79"/>
                      </a:endParaRPr>
                    </a:p>
                    <a:p>
                      <a:pPr algn="ctr"/>
                      <a:r>
                        <a:rPr lang="en-GB" sz="1050" dirty="0" smtClean="0"/>
                        <a:t>Starting School</a:t>
                      </a:r>
                      <a:endParaRPr lang="en-US"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Christmas </a:t>
                      </a:r>
                      <a:r>
                        <a:rPr lang="en-US" sz="1050" dirty="0">
                          <a:solidFill>
                            <a:schemeClr val="tx1"/>
                          </a:solidFill>
                          <a:latin typeface="+mn-lt"/>
                          <a:cs typeface="RM Typerighter old" panose="00000400000000000000" pitchFamily="2" charset="-79"/>
                        </a:rPr>
                        <a:t>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Rama and </a:t>
                      </a:r>
                      <a:r>
                        <a:rPr lang="en-GB" sz="1050" dirty="0" err="1" smtClean="0"/>
                        <a:t>Sita</a:t>
                      </a:r>
                      <a:endParaRPr lang="en-GB" sz="105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t>Night Monkey, Day Monkey Can’t You sleep Little Bear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t>The Owl Who was afraid of the Dark</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kern="1200" baseline="0" dirty="0" smtClean="0">
                          <a:solidFill>
                            <a:schemeClr val="dk1"/>
                          </a:solidFill>
                          <a:latin typeface="+mn-lt"/>
                          <a:ea typeface="+mn-ea"/>
                          <a:cs typeface="+mn-cs"/>
                        </a:rPr>
                        <a:t>Little Red Riding Hood </a:t>
                      </a:r>
                    </a:p>
                    <a:p>
                      <a:pPr algn="ctr"/>
                      <a:r>
                        <a:rPr lang="en-GB" sz="1050" kern="1200" baseline="0" dirty="0" smtClean="0">
                          <a:solidFill>
                            <a:schemeClr val="dk1"/>
                          </a:solidFill>
                          <a:latin typeface="+mn-lt"/>
                          <a:ea typeface="+mn-ea"/>
                          <a:cs typeface="+mn-cs"/>
                        </a:rPr>
                        <a:t>The Gingerbread Man </a:t>
                      </a:r>
                    </a:p>
                    <a:p>
                      <a:pPr algn="ctr"/>
                      <a:r>
                        <a:rPr lang="en-GB" sz="1050" kern="1200" baseline="0" dirty="0" smtClean="0">
                          <a:solidFill>
                            <a:schemeClr val="dk1"/>
                          </a:solidFill>
                          <a:latin typeface="+mn-lt"/>
                          <a:ea typeface="+mn-ea"/>
                          <a:cs typeface="+mn-cs"/>
                        </a:rPr>
                        <a:t>The Three Little Pigs </a:t>
                      </a:r>
                    </a:p>
                    <a:p>
                      <a:pPr algn="ctr"/>
                      <a:r>
                        <a:rPr lang="en-GB" sz="1050" kern="1200" baseline="0" dirty="0" smtClean="0">
                          <a:solidFill>
                            <a:schemeClr val="dk1"/>
                          </a:solidFill>
                          <a:latin typeface="+mn-lt"/>
                          <a:ea typeface="+mn-ea"/>
                          <a:cs typeface="+mn-cs"/>
                        </a:rPr>
                        <a:t>Goldilocks and the Three Bears </a:t>
                      </a:r>
                    </a:p>
                    <a:p>
                      <a:pPr algn="ctr"/>
                      <a:r>
                        <a:rPr lang="en-GB" sz="1050" kern="1200" baseline="0" dirty="0" smtClean="0">
                          <a:solidFill>
                            <a:schemeClr val="dk1"/>
                          </a:solidFill>
                          <a:latin typeface="+mn-lt"/>
                          <a:ea typeface="+mn-ea"/>
                          <a:cs typeface="+mn-cs"/>
                        </a:rPr>
                        <a:t>The Three Billy Goats Gruff </a:t>
                      </a:r>
                    </a:p>
                    <a:p>
                      <a:pPr algn="ctr"/>
                      <a:r>
                        <a:rPr lang="en-GB" sz="1050" kern="1200" baseline="0" dirty="0" smtClean="0">
                          <a:solidFill>
                            <a:schemeClr val="dk1"/>
                          </a:solidFill>
                          <a:latin typeface="+mn-lt"/>
                          <a:ea typeface="+mn-ea"/>
                          <a:cs typeface="+mn-cs"/>
                        </a:rPr>
                        <a:t>Jack and the Beanstalk</a:t>
                      </a:r>
                      <a:r>
                        <a:rPr lang="en-GB" sz="1800" kern="1200" baseline="0" dirty="0" smtClean="0">
                          <a:solidFill>
                            <a:schemeClr val="dk1"/>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Jasper’s Beanstalk </a:t>
                      </a:r>
                    </a:p>
                    <a:p>
                      <a:pPr algn="ctr"/>
                      <a:r>
                        <a:rPr lang="en-US" sz="1050" kern="1200" dirty="0" smtClean="0">
                          <a:solidFill>
                            <a:schemeClr val="dk1"/>
                          </a:solidFill>
                          <a:latin typeface="+mn-lt"/>
                          <a:ea typeface="+mn-ea"/>
                          <a:cs typeface="+mn-cs"/>
                        </a:rPr>
                        <a:t>The Emperors Egg</a:t>
                      </a:r>
                      <a:endParaRPr lang="en-GB" sz="1050" kern="1200" dirty="0" smtClean="0">
                        <a:solidFill>
                          <a:schemeClr val="dk1"/>
                        </a:solidFill>
                        <a:latin typeface="+mn-lt"/>
                        <a:ea typeface="+mn-ea"/>
                        <a:cs typeface="+mn-cs"/>
                      </a:endParaRPr>
                    </a:p>
                    <a:p>
                      <a:pPr algn="ctr"/>
                      <a:r>
                        <a:rPr lang="en-US" sz="1050" kern="1200" dirty="0" smtClean="0">
                          <a:solidFill>
                            <a:schemeClr val="dk1"/>
                          </a:solidFill>
                          <a:latin typeface="+mn-lt"/>
                          <a:ea typeface="+mn-ea"/>
                          <a:cs typeface="+mn-cs"/>
                        </a:rPr>
                        <a:t>The Very Hungry Caterpillar </a:t>
                      </a:r>
                      <a:endParaRPr lang="en-GB" sz="1050" kern="1200" dirty="0" smtClean="0">
                        <a:solidFill>
                          <a:schemeClr val="dk1"/>
                        </a:solidFill>
                        <a:latin typeface="+mn-lt"/>
                        <a:ea typeface="+mn-ea"/>
                        <a:cs typeface="+mn-cs"/>
                      </a:endParaRPr>
                    </a:p>
                    <a:p>
                      <a:pPr algn="ctr"/>
                      <a:r>
                        <a:rPr lang="en-GB" sz="1050" kern="1200" dirty="0" err="1" smtClean="0">
                          <a:solidFill>
                            <a:schemeClr val="dk1"/>
                          </a:solidFill>
                          <a:latin typeface="+mn-lt"/>
                          <a:ea typeface="+mn-ea"/>
                          <a:cs typeface="+mn-cs"/>
                        </a:rPr>
                        <a:t>Aghh</a:t>
                      </a:r>
                      <a:r>
                        <a:rPr lang="en-GB" sz="1050" kern="1200" dirty="0" smtClean="0">
                          <a:solidFill>
                            <a:schemeClr val="dk1"/>
                          </a:solidFill>
                          <a:latin typeface="+mn-lt"/>
                          <a:ea typeface="+mn-ea"/>
                          <a:cs typeface="+mn-cs"/>
                        </a:rPr>
                        <a:t> Spider!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kern="1200" baseline="0" dirty="0" err="1" smtClean="0">
                          <a:solidFill>
                            <a:schemeClr val="dk1"/>
                          </a:solidFill>
                          <a:latin typeface="+mn-lt"/>
                          <a:ea typeface="+mn-ea"/>
                          <a:cs typeface="+mn-cs"/>
                        </a:rPr>
                        <a:t>Supertato</a:t>
                      </a:r>
                      <a:r>
                        <a:rPr lang="en-GB" sz="1050" kern="1200" baseline="0" dirty="0" smtClean="0">
                          <a:solidFill>
                            <a:schemeClr val="dk1"/>
                          </a:solidFill>
                          <a:latin typeface="+mn-lt"/>
                          <a:ea typeface="+mn-ea"/>
                          <a:cs typeface="+mn-cs"/>
                        </a:rPr>
                        <a:t> </a:t>
                      </a:r>
                    </a:p>
                    <a:p>
                      <a:pPr algn="ctr"/>
                      <a:r>
                        <a:rPr lang="en-GB" sz="1050" kern="1200" baseline="0" dirty="0" err="1" smtClean="0">
                          <a:solidFill>
                            <a:schemeClr val="dk1"/>
                          </a:solidFill>
                          <a:latin typeface="+mn-lt"/>
                          <a:ea typeface="+mn-ea"/>
                          <a:cs typeface="+mn-cs"/>
                        </a:rPr>
                        <a:t>Superworm</a:t>
                      </a:r>
                      <a:r>
                        <a:rPr lang="en-GB" sz="1050" kern="1200" baseline="0" dirty="0" smtClean="0">
                          <a:solidFill>
                            <a:schemeClr val="dk1"/>
                          </a:solidFill>
                          <a:latin typeface="+mn-lt"/>
                          <a:ea typeface="+mn-ea"/>
                          <a:cs typeface="+mn-cs"/>
                        </a:rPr>
                        <a:t> </a:t>
                      </a:r>
                    </a:p>
                    <a:p>
                      <a:pPr algn="ctr"/>
                      <a:r>
                        <a:rPr lang="en-GB" sz="1050" kern="1200" baseline="0" dirty="0" smtClean="0">
                          <a:solidFill>
                            <a:schemeClr val="dk1"/>
                          </a:solidFill>
                          <a:latin typeface="+mn-lt"/>
                          <a:ea typeface="+mn-ea"/>
                          <a:cs typeface="+mn-cs"/>
                        </a:rPr>
                        <a:t>How to be a Superhero </a:t>
                      </a:r>
                    </a:p>
                    <a:p>
                      <a:pPr algn="ctr"/>
                      <a:r>
                        <a:rPr lang="en-GB" sz="1050" kern="1200" baseline="0" dirty="0" smtClean="0">
                          <a:solidFill>
                            <a:schemeClr val="dk1"/>
                          </a:solidFill>
                          <a:latin typeface="+mn-lt"/>
                          <a:ea typeface="+mn-ea"/>
                          <a:cs typeface="+mn-cs"/>
                        </a:rPr>
                        <a:t>Super Daisy </a:t>
                      </a:r>
                    </a:p>
                    <a:p>
                      <a:pPr algn="ctr"/>
                      <a:r>
                        <a:rPr lang="en-GB" sz="1050" kern="1200" baseline="0" dirty="0" err="1" smtClean="0">
                          <a:solidFill>
                            <a:schemeClr val="dk1"/>
                          </a:solidFill>
                          <a:latin typeface="+mn-lt"/>
                          <a:ea typeface="+mn-ea"/>
                          <a:cs typeface="+mn-cs"/>
                        </a:rPr>
                        <a:t>Supertato</a:t>
                      </a:r>
                      <a:r>
                        <a:rPr lang="en-GB" sz="1050" kern="1200" baseline="0" dirty="0" smtClean="0">
                          <a:solidFill>
                            <a:schemeClr val="dk1"/>
                          </a:solidFill>
                          <a:latin typeface="+mn-lt"/>
                          <a:ea typeface="+mn-ea"/>
                          <a:cs typeface="+mn-cs"/>
                        </a:rPr>
                        <a:t> </a:t>
                      </a:r>
                    </a:p>
                    <a:p>
                      <a:pPr algn="ctr"/>
                      <a:r>
                        <a:rPr lang="en-GB" sz="1050" kern="1200" baseline="0" dirty="0" smtClean="0">
                          <a:solidFill>
                            <a:schemeClr val="dk1"/>
                          </a:solidFill>
                          <a:latin typeface="+mn-lt"/>
                          <a:ea typeface="+mn-ea"/>
                          <a:cs typeface="+mn-cs"/>
                        </a:rPr>
                        <a:t>Evil Peas Rule </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Lighthouse Keeper’s Lunch</a:t>
                      </a:r>
                    </a:p>
                    <a:p>
                      <a:pPr algn="ctr"/>
                      <a:r>
                        <a:rPr lang="en-US" sz="1050" dirty="0" smtClean="0">
                          <a:solidFill>
                            <a:schemeClr val="tx1"/>
                          </a:solidFill>
                          <a:latin typeface="+mn-lt"/>
                          <a:cs typeface="RM Typerighter old" panose="00000400000000000000" pitchFamily="2" charset="-79"/>
                        </a:rPr>
                        <a:t>World </a:t>
                      </a:r>
                      <a:r>
                        <a:rPr lang="en-US" sz="1050" dirty="0">
                          <a:solidFill>
                            <a:schemeClr val="tx1"/>
                          </a:solidFill>
                          <a:latin typeface="+mn-lt"/>
                          <a:cs typeface="RM Typerighter old" panose="00000400000000000000" pitchFamily="2" charset="-79"/>
                        </a:rPr>
                        <a:t>Atlases </a:t>
                      </a:r>
                    </a:p>
                    <a:p>
                      <a:pPr algn="ctr"/>
                      <a:r>
                        <a:rPr lang="en-US" sz="1050" dirty="0" err="1">
                          <a:solidFill>
                            <a:schemeClr val="tx1"/>
                          </a:solidFill>
                          <a:latin typeface="+mn-lt"/>
                          <a:cs typeface="RM Typerighter old" panose="00000400000000000000" pitchFamily="2" charset="-79"/>
                        </a:rPr>
                        <a:t>Tiddler</a:t>
                      </a:r>
                      <a:r>
                        <a:rPr lang="en-US" sz="1050" dirty="0">
                          <a:solidFill>
                            <a:schemeClr val="tx1"/>
                          </a:solidFill>
                          <a:latin typeface="+mn-lt"/>
                          <a:cs typeface="RM Typerighter old" panose="00000400000000000000" pitchFamily="2" charset="-79"/>
                        </a:rPr>
                        <a:t>  </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Mr. </a:t>
                      </a:r>
                      <a:r>
                        <a:rPr lang="en-US" sz="1050" dirty="0" err="1" smtClean="0">
                          <a:solidFill>
                            <a:schemeClr val="tx1"/>
                          </a:solidFill>
                          <a:latin typeface="+mn-lt"/>
                          <a:cs typeface="RM Typerighter old" panose="00000400000000000000" pitchFamily="2" charset="-79"/>
                        </a:rPr>
                        <a:t>Gumpy’s</a:t>
                      </a:r>
                      <a:r>
                        <a:rPr lang="en-US" sz="1050" dirty="0" smtClean="0">
                          <a:solidFill>
                            <a:schemeClr val="tx1"/>
                          </a:solidFill>
                          <a:latin typeface="+mn-lt"/>
                          <a:cs typeface="RM Typerighter old" panose="00000400000000000000" pitchFamily="2" charset="-79"/>
                        </a:rPr>
                        <a:t>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 </a:t>
                      </a:r>
                      <a:endParaRPr lang="en-US" sz="1050" dirty="0" smtClean="0">
                        <a:solidFill>
                          <a:schemeClr val="tx1"/>
                        </a:solidFill>
                        <a:latin typeface="+mn-lt"/>
                        <a:cs typeface="Amatic SC" panose="00000500000000000000" pitchFamily="2" charset="-79"/>
                      </a:endParaRPr>
                    </a:p>
                    <a:p>
                      <a:pPr algn="ct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Autumn Trail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Talk Like a Pirate</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Firefighter </a:t>
                      </a:r>
                      <a:r>
                        <a:rPr lang="en-US" sz="1050" dirty="0">
                          <a:solidFill>
                            <a:schemeClr val="tx1"/>
                          </a:solidFill>
                          <a:latin typeface="+mn-lt"/>
                          <a:cs typeface="Amatic SC" panose="00000500000000000000" pitchFamily="2" charset="-79"/>
                        </a:rPr>
                        <a:t>visit </a:t>
                      </a:r>
                    </a:p>
                    <a:p>
                      <a:pPr algn="ctr"/>
                      <a:r>
                        <a:rPr lang="en-US" sz="1050" dirty="0" smtClean="0">
                          <a:solidFill>
                            <a:schemeClr val="tx1"/>
                          </a:solidFill>
                          <a:latin typeface="+mn-lt"/>
                          <a:cs typeface="Amatic SC" panose="00000500000000000000" pitchFamily="2" charset="-79"/>
                        </a:rPr>
                        <a:t>Birthdays</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What </a:t>
                      </a:r>
                      <a:r>
                        <a:rPr lang="en-US" sz="1050" dirty="0">
                          <a:solidFill>
                            <a:schemeClr val="tx1"/>
                          </a:solidFill>
                          <a:latin typeface="+mn-lt"/>
                          <a:cs typeface="Amatic SC" panose="00000500000000000000" pitchFamily="2" charset="-79"/>
                        </a:rPr>
                        <a:t>do I want to be when I grow up? Video for parents.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Black History Month</a:t>
                      </a: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Remembrance </a:t>
                      </a:r>
                      <a:r>
                        <a:rPr lang="en-US" sz="1050" dirty="0">
                          <a:solidFill>
                            <a:schemeClr val="tx1"/>
                          </a:solidFill>
                          <a:latin typeface="+mn-lt"/>
                          <a:cs typeface="Amatic SC" panose="00000500000000000000" pitchFamily="2" charset="-79"/>
                        </a:rPr>
                        <a:t>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Road 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World </a:t>
                      </a:r>
                      <a:r>
                        <a:rPr lang="en-US" sz="1050" dirty="0">
                          <a:solidFill>
                            <a:schemeClr val="tx1"/>
                          </a:solidFill>
                          <a:latin typeface="+mn-lt"/>
                          <a:cs typeface="Amatic SC" panose="00000500000000000000" pitchFamily="2" charset="-79"/>
                        </a:rPr>
                        <a:t>Space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Anti- </a:t>
                      </a:r>
                      <a:r>
                        <a:rPr lang="en-US" sz="1050" dirty="0">
                          <a:solidFill>
                            <a:schemeClr val="tx1"/>
                          </a:solidFill>
                          <a:latin typeface="+mn-lt"/>
                          <a:cs typeface="Amatic SC" panose="00000500000000000000" pitchFamily="2" charset="-79"/>
                        </a:rPr>
                        <a:t>Bullying Week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Trip to the Post</a:t>
                      </a:r>
                      <a:r>
                        <a:rPr lang="en-US" sz="1050" baseline="0" dirty="0" smtClean="0">
                          <a:solidFill>
                            <a:schemeClr val="tx1"/>
                          </a:solidFill>
                          <a:latin typeface="+mn-lt"/>
                          <a:cs typeface="Amatic SC" panose="00000500000000000000" pitchFamily="2" charset="-79"/>
                        </a:rPr>
                        <a:t> Office</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Chinese </a:t>
                      </a:r>
                      <a:r>
                        <a:rPr lang="en-US" sz="1050" dirty="0">
                          <a:solidFill>
                            <a:schemeClr val="tx1"/>
                          </a:solidFill>
                          <a:latin typeface="+mn-lt"/>
                          <a:cs typeface="Amatic SC" panose="00000500000000000000" pitchFamily="2" charset="-79"/>
                        </a:rPr>
                        <a:t>New Year </a:t>
                      </a:r>
                    </a:p>
                    <a:p>
                      <a:pPr algn="ctr"/>
                      <a:r>
                        <a:rPr lang="en-US" sz="1050" dirty="0">
                          <a:solidFill>
                            <a:schemeClr val="tx1"/>
                          </a:solidFill>
                          <a:latin typeface="+mn-lt"/>
                          <a:cs typeface="Amatic SC" panose="00000500000000000000" pitchFamily="2" charset="-79"/>
                        </a:rPr>
                        <a:t>LENT</a:t>
                      </a:r>
                    </a:p>
                    <a:p>
                      <a:pPr algn="ctr"/>
                      <a:r>
                        <a:rPr lang="en-US" sz="1050" dirty="0" smtClean="0">
                          <a:solidFill>
                            <a:schemeClr val="tx1"/>
                          </a:solidFill>
                          <a:latin typeface="+mn-lt"/>
                          <a:cs typeface="Amatic SC" panose="00000500000000000000" pitchFamily="2" charset="-79"/>
                        </a:rPr>
                        <a:t>Random </a:t>
                      </a:r>
                      <a:r>
                        <a:rPr lang="en-US" sz="1050" dirty="0">
                          <a:solidFill>
                            <a:schemeClr val="tx1"/>
                          </a:solidFill>
                          <a:latin typeface="+mn-lt"/>
                          <a:cs typeface="Amatic SC" panose="00000500000000000000" pitchFamily="2" charset="-79"/>
                        </a:rPr>
                        <a:t>Acts of Kindness Week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Internet Safety Day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Trip to the library</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Mother’s </a:t>
                      </a:r>
                      <a:r>
                        <a:rPr lang="en-US" sz="1050" dirty="0">
                          <a:solidFill>
                            <a:schemeClr val="tx1"/>
                          </a:solidFill>
                          <a:latin typeface="+mn-lt"/>
                          <a:cs typeface="Amatic SC" panose="00000500000000000000" pitchFamily="2" charset="-79"/>
                        </a:rPr>
                        <a:t>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Trip to the local allotments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smtClean="0">
                          <a:solidFill>
                            <a:schemeClr val="tx1"/>
                          </a:solidFill>
                          <a:latin typeface="+mn-lt"/>
                          <a:cs typeface="Amatic SC" panose="00000500000000000000" pitchFamily="2" charset="-79"/>
                        </a:rPr>
                        <a:t>Map </a:t>
                      </a:r>
                      <a:r>
                        <a:rPr lang="en-US" sz="1050" dirty="0">
                          <a:solidFill>
                            <a:schemeClr val="tx1"/>
                          </a:solidFill>
                          <a:latin typeface="+mn-lt"/>
                          <a:cs typeface="Amatic SC" panose="00000500000000000000" pitchFamily="2" charset="-79"/>
                        </a:rPr>
                        <a:t>work  - Find the Treasure </a:t>
                      </a:r>
                      <a:r>
                        <a:rPr lang="en-US" sz="1050" dirty="0" smtClean="0">
                          <a:solidFill>
                            <a:schemeClr val="tx1"/>
                          </a:solidFill>
                          <a:latin typeface="+mn-lt"/>
                          <a:cs typeface="Amatic SC" panose="00000500000000000000" pitchFamily="2" charset="-79"/>
                        </a:rPr>
                        <a:t>to save the day</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Start of Ramadan </a:t>
                      </a:r>
                    </a:p>
                    <a:p>
                      <a:pPr algn="ctr"/>
                      <a:r>
                        <a:rPr lang="en-US" sz="1050" dirty="0" err="1" smtClean="0">
                          <a:solidFill>
                            <a:schemeClr val="tx1"/>
                          </a:solidFill>
                          <a:latin typeface="+mn-lt"/>
                          <a:cs typeface="Amatic SC" panose="00000500000000000000" pitchFamily="2" charset="-79"/>
                        </a:rPr>
                        <a:t>Eid</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Trip to Tesco to explore fruit and </a:t>
                      </a:r>
                      <a:r>
                        <a:rPr lang="en-US" sz="1050" dirty="0" err="1" smtClean="0">
                          <a:solidFill>
                            <a:schemeClr val="tx1"/>
                          </a:solidFill>
                          <a:latin typeface="+mn-lt"/>
                          <a:cs typeface="Amatic SC" panose="00000500000000000000" pitchFamily="2" charset="-79"/>
                        </a:rPr>
                        <a:t>veg</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smtClean="0">
                          <a:solidFill>
                            <a:schemeClr val="tx1"/>
                          </a:solidFill>
                          <a:latin typeface="+mn-lt"/>
                          <a:cs typeface="Amatic SC" panose="00000500000000000000" pitchFamily="2" charset="-79"/>
                        </a:rPr>
                        <a:t>Under </a:t>
                      </a:r>
                      <a:r>
                        <a:rPr lang="en-US" sz="1050" dirty="0">
                          <a:solidFill>
                            <a:schemeClr val="tx1"/>
                          </a:solidFill>
                          <a:latin typeface="+mn-lt"/>
                          <a:cs typeface="Amatic SC" panose="00000500000000000000" pitchFamily="2" charset="-79"/>
                        </a:rPr>
                        <a:t>the Sea – singing songs and sea shanties</a:t>
                      </a:r>
                    </a:p>
                    <a:p>
                      <a:pPr algn="ctr"/>
                      <a:r>
                        <a:rPr lang="en-US" sz="1050" dirty="0">
                          <a:solidFill>
                            <a:schemeClr val="tx1"/>
                          </a:solidFill>
                          <a:latin typeface="+mn-lt"/>
                          <a:cs typeface="Amatic SC" panose="00000500000000000000" pitchFamily="2" charset="-79"/>
                        </a:rPr>
                        <a:t>Fossil hunting </a:t>
                      </a:r>
                    </a:p>
                    <a:p>
                      <a:pPr algn="ctr"/>
                      <a:r>
                        <a:rPr lang="en-US" sz="1050" dirty="0">
                          <a:solidFill>
                            <a:schemeClr val="tx1"/>
                          </a:solidFill>
                          <a:latin typeface="+mn-lt"/>
                          <a:cs typeface="Amatic SC" panose="00000500000000000000" pitchFamily="2" charset="-79"/>
                        </a:rPr>
                        <a:t>Father’s Day </a:t>
                      </a:r>
                    </a:p>
                    <a:p>
                      <a:pPr algn="ctr"/>
                      <a:r>
                        <a:rPr lang="en-US" sz="1050" dirty="0">
                          <a:solidFill>
                            <a:schemeClr val="tx1"/>
                          </a:solidFill>
                          <a:latin typeface="+mn-lt"/>
                          <a:cs typeface="Amatic SC" panose="00000500000000000000" pitchFamily="2" charset="-79"/>
                        </a:rPr>
                        <a:t>Heathy Eating Week </a:t>
                      </a:r>
                    </a:p>
                    <a:p>
                      <a:pPr algn="ctr"/>
                      <a:r>
                        <a:rPr lang="en-US" sz="1050" dirty="0">
                          <a:solidFill>
                            <a:schemeClr val="tx1"/>
                          </a:solidFill>
                          <a:latin typeface="+mn-lt"/>
                          <a:cs typeface="Amatic SC" panose="00000500000000000000" pitchFamily="2" charset="-79"/>
                        </a:rPr>
                        <a:t>World Environment Day </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602224580"/>
              </p:ext>
            </p:extLst>
          </p:nvPr>
        </p:nvGraphicFramePr>
        <p:xfrm>
          <a:off x="366318" y="476214"/>
          <a:ext cx="11459364" cy="589770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Traditional Tales </a:t>
                      </a:r>
                      <a:endParaRPr lang="en-GB" sz="1800" kern="1200" baseline="0" dirty="0" smtClean="0">
                        <a:solidFill>
                          <a:schemeClr val="dk1"/>
                        </a:solidFill>
                        <a:latin typeface="+mn-lt"/>
                        <a:ea typeface="+mn-ea"/>
                        <a:cs typeface="+mn-cs"/>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Growing and Spring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mn-cs"/>
                        </a:rPr>
                        <a:t>Superheroes </a:t>
                      </a:r>
                      <a:r>
                        <a:rPr lang="en-GB" sz="2400" kern="1200" baseline="0" dirty="0" smtClean="0">
                          <a:solidFill>
                            <a:schemeClr val="dk1"/>
                          </a:solidFill>
                          <a:latin typeface="+mn-lt"/>
                          <a:ea typeface="+mn-ea"/>
                          <a:cs typeface="+mn-cs"/>
                        </a:rPr>
                        <a:t>	</a:t>
                      </a: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smtClean="0">
                          <a:latin typeface="Amatic SC" panose="00000500000000000000" pitchFamily="2" charset="-79"/>
                          <a:cs typeface="Amatic SC" panose="00000500000000000000" pitchFamily="2" charset="-79"/>
                        </a:rPr>
                        <a:t>Over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smtClean="0">
                          <a:solidFill>
                            <a:schemeClr val="dk1"/>
                          </a:solidFill>
                          <a:effectLst/>
                          <a:latin typeface="+mn-lt"/>
                          <a:ea typeface="+mn-ea"/>
                          <a:cs typeface="+mn-cs"/>
                        </a:rPr>
                        <a:t>St Sebastian’s R.C. Primary School</a:t>
                      </a:r>
                      <a:r>
                        <a:rPr lang="en-US" sz="1200" b="0" i="1" kern="1200" dirty="0">
                          <a:solidFill>
                            <a:schemeClr val="dk1"/>
                          </a:solidFill>
                          <a:effectLst/>
                          <a:latin typeface="+mn-lt"/>
                          <a:ea typeface="+mn-ea"/>
                          <a:cs typeface="+mn-cs"/>
                        </a:rPr>
                        <a:t>,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GB" sz="1200" i="1" dirty="0" smtClean="0">
                          <a:solidFill>
                            <a:schemeClr val="tx1"/>
                          </a:solidFill>
                          <a:latin typeface="+mn-lt"/>
                          <a:cs typeface="RM Typerighter old" panose="00000400000000000000" pitchFamily="2" charset="-79"/>
                        </a:rPr>
                        <a:t>.</a:t>
                      </a:r>
                      <a:endParaRPr lang="en-US" sz="1200" b="0" i="1" kern="1200" dirty="0">
                        <a:solidFill>
                          <a:schemeClr val="dk1"/>
                        </a:solidFill>
                        <a:effectLst/>
                        <a:latin typeface="+mn-lt"/>
                        <a:ea typeface="+mn-ea"/>
                        <a:cs typeface="+mn-cs"/>
                      </a:endParaRP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35191291"/>
              </p:ext>
            </p:extLst>
          </p:nvPr>
        </p:nvGraphicFramePr>
        <p:xfrm>
          <a:off x="171904" y="512838"/>
          <a:ext cx="11848192" cy="6545580"/>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b="1" kern="1200" baseline="0" dirty="0" smtClean="0">
                        <a:solidFill>
                          <a:schemeClr val="dk1"/>
                        </a:solidFill>
                        <a:latin typeface="+mn-lt"/>
                        <a:ea typeface="+mn-ea"/>
                        <a:cs typeface="Amatic SC" charset="-79"/>
                      </a:endParaRPr>
                    </a:p>
                    <a:p>
                      <a:pPr algn="ctr"/>
                      <a:r>
                        <a:rPr lang="en-US" sz="1200" b="1" dirty="0" smtClean="0">
                          <a:latin typeface="+mn-lt"/>
                          <a:cs typeface="Amatic SC" charset="-79"/>
                        </a:rPr>
                        <a:t> </a:t>
                      </a:r>
                      <a:endParaRPr lang="en-US" sz="1200" b="1" dirty="0">
                        <a:latin typeface="+mn-lt"/>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Growing and Spring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dk1"/>
                          </a:solidFill>
                          <a:latin typeface="+mn-lt"/>
                          <a:ea typeface="+mn-ea"/>
                          <a:cs typeface="Amatic SC" charset="-79"/>
                        </a:rPr>
                        <a:t> </a:t>
                      </a:r>
                      <a:r>
                        <a:rPr lang="en-GB" sz="1200" b="1" u="sng" kern="1200" baseline="0" dirty="0" smtClean="0">
                          <a:solidFill>
                            <a:schemeClr val="dk1"/>
                          </a:solidFill>
                          <a:latin typeface="+mn-lt"/>
                          <a:ea typeface="+mn-ea"/>
                          <a:cs typeface="Amatic SC" charset="-79"/>
                        </a:rPr>
                        <a:t>Superheroes </a:t>
                      </a:r>
                      <a:r>
                        <a:rPr lang="en-GB" sz="1200" b="1" kern="1200" baseline="0" dirty="0" smtClean="0">
                          <a:solidFill>
                            <a:schemeClr val="dk1"/>
                          </a:solidFill>
                          <a:latin typeface="+mn-lt"/>
                          <a:ea typeface="+mn-ea"/>
                          <a:cs typeface="Amatic SC" charset="-79"/>
                        </a:rPr>
                        <a:t>	</a:t>
                      </a:r>
                    </a:p>
                    <a:p>
                      <a:pPr algn="ctr"/>
                      <a:endParaRPr lang="en-US" sz="1200" b="1" dirty="0">
                        <a:latin typeface="+mn-lt"/>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mn-lt"/>
                        <a:cs typeface="Amatic SC"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1" dirty="0" smtClean="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latin typeface="Amatic SC" panose="00000500000000000000" pitchFamily="2" charset="-79"/>
                          <a:cs typeface="Amatic SC" panose="00000500000000000000" pitchFamily="2" charset="-79"/>
                        </a:rPr>
                        <a:t>British Values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We </a:t>
                      </a:r>
                      <a:r>
                        <a:rPr lang="en-US" sz="1100" b="0" i="0" kern="1200" dirty="0">
                          <a:solidFill>
                            <a:schemeClr val="tx1"/>
                          </a:solidFill>
                          <a:effectLst/>
                          <a:latin typeface="+mn-lt"/>
                          <a:ea typeface="+mn-ea"/>
                          <a:cs typeface="+mn-cs"/>
                        </a:rPr>
                        <a:t>will ‘dip in and out of each area’ each term as and when we need to. </a:t>
                      </a:r>
                      <a:endParaRPr lang="en-GB" sz="20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smtClean="0">
                          <a:solidFill>
                            <a:schemeClr val="tx1"/>
                          </a:solidFill>
                          <a:effectLst/>
                          <a:latin typeface="+mn-lt"/>
                        </a:rPr>
                        <a:t>Democracy</a:t>
                      </a:r>
                    </a:p>
                    <a:p>
                      <a:pPr marL="0" indent="0" algn="ctr">
                        <a:buFont typeface="Arial" panose="020B0604020202020204" pitchFamily="34" charset="0"/>
                        <a:buNone/>
                      </a:pPr>
                      <a:r>
                        <a:rPr lang="en-GB" sz="1000" dirty="0" smtClean="0">
                          <a:solidFill>
                            <a:schemeClr val="tx1"/>
                          </a:solidFill>
                          <a:latin typeface="+mn-lt"/>
                        </a:rPr>
                        <a:t>We all have the right to be listened to. </a:t>
                      </a:r>
                    </a:p>
                    <a:p>
                      <a:pPr marL="0" indent="0" algn="ctr">
                        <a:buFont typeface="Arial" panose="020B0604020202020204" pitchFamily="34" charset="0"/>
                        <a:buNone/>
                      </a:pPr>
                      <a:r>
                        <a:rPr lang="en-GB" sz="1000" dirty="0" smtClean="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smtClean="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smtClean="0">
                          <a:solidFill>
                            <a:schemeClr val="tx1"/>
                          </a:solidFill>
                          <a:latin typeface="+mn-lt"/>
                        </a:rPr>
                        <a:t>We listen with intrigue and value and respect the opinions of others. </a:t>
                      </a:r>
                      <a:r>
                        <a:rPr lang="en-US" sz="1800" b="0" i="0" dirty="0" smtClean="0">
                          <a:solidFill>
                            <a:schemeClr val="tx1"/>
                          </a:solidFill>
                          <a:effectLst/>
                          <a:latin typeface="+mn-lt"/>
                        </a:rPr>
                        <a:t> </a:t>
                      </a:r>
                    </a:p>
                    <a:p>
                      <a:pPr algn="ctr"/>
                      <a:endParaRPr lang="en-GB" sz="1600" dirty="0" smtClean="0">
                        <a:solidFill>
                          <a:schemeClr val="tx1"/>
                        </a:solidFill>
                        <a:latin typeface="+mn-lt"/>
                        <a:cs typeface="Amatic SC" panose="00000500000000000000" pitchFamily="2" charset="-79"/>
                      </a:endParaRPr>
                    </a:p>
                    <a:p>
                      <a:pPr algn="ctr" rtl="0" fontAlgn="base"/>
                      <a:endParaRPr lang="en-US" sz="1600" b="0" i="0" dirty="0">
                        <a:solidFill>
                          <a:schemeClr val="tx1"/>
                        </a:solidFill>
                        <a:effectLst/>
                        <a:latin typeface="+mn-lt"/>
                      </a:endParaRPr>
                    </a:p>
                    <a:p>
                      <a:pPr algn="ctr" rtl="0" fontAlgn="base"/>
                      <a:r>
                        <a:rPr lang="en-US" sz="160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smtClean="0">
                          <a:solidFill>
                            <a:schemeClr val="tx1"/>
                          </a:solidFill>
                          <a:effectLst/>
                          <a:latin typeface="+mn-lt"/>
                        </a:rPr>
                        <a:t>Individual liberty</a:t>
                      </a:r>
                    </a:p>
                    <a:p>
                      <a:pPr marL="0" indent="0" algn="ctr">
                        <a:buFont typeface="Arial" panose="020B0604020202020204" pitchFamily="34" charset="0"/>
                        <a:buNone/>
                      </a:pPr>
                      <a:r>
                        <a:rPr lang="en-GB" sz="1000" dirty="0" smtClean="0">
                          <a:solidFill>
                            <a:schemeClr val="tx1"/>
                          </a:solidFill>
                          <a:latin typeface="+mn-lt"/>
                        </a:rPr>
                        <a:t>We all have the right to have our own views. </a:t>
                      </a:r>
                    </a:p>
                    <a:p>
                      <a:pPr marL="0" indent="0" algn="ctr">
                        <a:buFont typeface="Arial" panose="020B0604020202020204" pitchFamily="34" charset="0"/>
                        <a:buNone/>
                      </a:pPr>
                      <a:r>
                        <a:rPr lang="en-GB" sz="1000" dirty="0" smtClean="0">
                          <a:solidFill>
                            <a:schemeClr val="tx1"/>
                          </a:solidFill>
                          <a:latin typeface="+mn-lt"/>
                        </a:rPr>
                        <a:t>We are all respected as individuals. </a:t>
                      </a:r>
                    </a:p>
                    <a:p>
                      <a:pPr marL="0" indent="0" algn="ctr">
                        <a:buFont typeface="Arial" panose="020B0604020202020204" pitchFamily="34" charset="0"/>
                        <a:buNone/>
                      </a:pPr>
                      <a:r>
                        <a:rPr lang="en-GB" sz="1000" dirty="0" smtClean="0">
                          <a:solidFill>
                            <a:schemeClr val="tx1"/>
                          </a:solidFill>
                          <a:latin typeface="+mn-lt"/>
                        </a:rPr>
                        <a:t>We feel safe to have a go at new activities. </a:t>
                      </a:r>
                    </a:p>
                    <a:p>
                      <a:pPr marL="0" indent="0" algn="ctr">
                        <a:buFont typeface="Arial" panose="020B0604020202020204" pitchFamily="34" charset="0"/>
                        <a:buNone/>
                      </a:pPr>
                      <a:r>
                        <a:rPr lang="en-GB" sz="1000" dirty="0" smtClean="0">
                          <a:solidFill>
                            <a:schemeClr val="tx1"/>
                          </a:solidFill>
                          <a:latin typeface="+mn-lt"/>
                        </a:rPr>
                        <a:t>We understand and celebrate the fact that everyone is different. </a:t>
                      </a:r>
                    </a:p>
                    <a:p>
                      <a:pPr algn="ctr" rtl="0" fontAlgn="base"/>
                      <a:endParaRPr lang="en-US" sz="1050" b="0" i="0"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600" b="1" i="0" dirty="0" smtClean="0">
                          <a:solidFill>
                            <a:schemeClr val="tx1"/>
                          </a:solidFill>
                          <a:effectLst/>
                          <a:latin typeface="+mn-lt"/>
                        </a:rPr>
                        <a:t>Tolerance </a:t>
                      </a:r>
                    </a:p>
                    <a:p>
                      <a:pPr algn="ctr" eaLnBrk="1" hangingPunct="1"/>
                      <a:r>
                        <a:rPr lang="en-GB" altLang="en-US" sz="1000" b="0" dirty="0" smtClean="0">
                          <a:solidFill>
                            <a:schemeClr val="tx1"/>
                          </a:solidFill>
                          <a:latin typeface="+mn-lt"/>
                          <a:cs typeface="Amatic SC" panose="00000500000000000000" pitchFamily="2" charset="-79"/>
                        </a:rPr>
                        <a:t>Everyone is valued, all cultures are celebrated and we all share and respect the opinions of others. </a:t>
                      </a:r>
                    </a:p>
                    <a:p>
                      <a:pPr algn="ctr" rtl="0" fontAlgn="base"/>
                      <a:r>
                        <a:rPr lang="en-US" sz="1400" b="0" i="0" dirty="0" smtClean="0">
                          <a:solidFill>
                            <a:schemeClr val="tx1"/>
                          </a:solidFill>
                          <a:effectLst/>
                          <a:latin typeface="+mn-lt"/>
                        </a:rPr>
                        <a:t> </a:t>
                      </a:r>
                      <a:r>
                        <a:rPr lang="en-US" sz="1000" b="0" i="0" kern="1200" dirty="0" smtClean="0">
                          <a:solidFill>
                            <a:schemeClr val="tx1"/>
                          </a:solidFill>
                          <a:effectLst/>
                          <a:latin typeface="+mn-lt"/>
                          <a:ea typeface="+mn-ea"/>
                          <a:cs typeface="+mn-cs"/>
                        </a:rPr>
                        <a:t>Mutual tolerance of those with different faiths and beliefs and for those without faith.</a:t>
                      </a:r>
                      <a:endParaRPr lang="en-US" sz="1000" b="0" i="0" dirty="0" smtClean="0">
                        <a:solidFill>
                          <a:schemeClr val="tx1"/>
                        </a:solidFill>
                        <a:effectLst/>
                        <a:latin typeface="+mn-lt"/>
                      </a:endParaRPr>
                    </a:p>
                    <a:p>
                      <a:pPr algn="ctr" rtl="0" fontAlgn="base"/>
                      <a:endParaRPr lang="en-GB"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indent="0" algn="ctr" rtl="0" fontAlgn="base">
                        <a:buFont typeface="Arial" panose="020B0604020202020204" pitchFamily="34" charset="0"/>
                        <a:buNone/>
                      </a:pPr>
                      <a:r>
                        <a:rPr lang="en-US" sz="1600" b="1" i="0" dirty="0" smtClean="0">
                          <a:solidFill>
                            <a:schemeClr val="tx1"/>
                          </a:solidFill>
                          <a:effectLst/>
                          <a:latin typeface="+mn-lt"/>
                        </a:rPr>
                        <a:t>Mutual respect</a:t>
                      </a:r>
                      <a:r>
                        <a:rPr lang="en-US" sz="3200" b="1" i="0" dirty="0" smtClean="0">
                          <a:solidFill>
                            <a:schemeClr val="tx1"/>
                          </a:solidFill>
                          <a:effectLst/>
                          <a:latin typeface="+mn-lt"/>
                        </a:rPr>
                        <a:t> </a:t>
                      </a:r>
                    </a:p>
                    <a:p>
                      <a:pPr marL="0" indent="0" algn="ctr">
                        <a:buFont typeface="Arial" panose="020B0604020202020204" pitchFamily="34" charset="0"/>
                        <a:buNone/>
                      </a:pPr>
                      <a:r>
                        <a:rPr lang="en-US" sz="1000" b="0" i="0" dirty="0" smtClean="0">
                          <a:solidFill>
                            <a:schemeClr val="tx1"/>
                          </a:solidFill>
                          <a:effectLst/>
                          <a:latin typeface="+mn-lt"/>
                        </a:rPr>
                        <a:t> </a:t>
                      </a:r>
                      <a:r>
                        <a:rPr lang="en-GB" sz="1000" dirty="0" smtClean="0">
                          <a:solidFill>
                            <a:schemeClr val="tx1"/>
                          </a:solidFill>
                          <a:latin typeface="+mn-lt"/>
                        </a:rPr>
                        <a:t>We are all unique. </a:t>
                      </a:r>
                    </a:p>
                    <a:p>
                      <a:pPr marL="0" lvl="0" indent="0" algn="ctr">
                        <a:buFont typeface="Arial" panose="020B0604020202020204" pitchFamily="34" charset="0"/>
                        <a:buNone/>
                      </a:pPr>
                      <a:r>
                        <a:rPr lang="en-GB" sz="1000" dirty="0" smtClean="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smtClean="0">
                          <a:solidFill>
                            <a:schemeClr val="tx1"/>
                          </a:solidFill>
                          <a:latin typeface="+mn-lt"/>
                        </a:rPr>
                        <a:t>All cultures are learned , respected, and celebrated. </a:t>
                      </a:r>
                    </a:p>
                    <a:p>
                      <a:pPr algn="ctr" rtl="0" fontAlgn="base"/>
                      <a:endParaRPr lang="en-US" sz="1600" b="0" i="0"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600" b="1" i="0" dirty="0" smtClean="0">
                          <a:solidFill>
                            <a:schemeClr val="tx1"/>
                          </a:solidFill>
                          <a:effectLst/>
                          <a:latin typeface="+mn-lt"/>
                        </a:rPr>
                        <a:t>Rule of law </a:t>
                      </a:r>
                    </a:p>
                    <a:p>
                      <a:pPr marL="0" indent="0" algn="ctr">
                        <a:buFont typeface="Arial" panose="020B0604020202020204" pitchFamily="34" charset="0"/>
                        <a:buNone/>
                      </a:pPr>
                      <a:r>
                        <a:rPr lang="en-GB" sz="1000" dirty="0" smtClean="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smtClean="0">
                          <a:solidFill>
                            <a:schemeClr val="tx1"/>
                          </a:solidFill>
                          <a:latin typeface="+mn-lt"/>
                        </a:rPr>
                        <a:t>We know who to talk to if we do not feel safe. </a:t>
                      </a:r>
                    </a:p>
                    <a:p>
                      <a:pPr marL="0" indent="0" algn="ctr">
                        <a:buFont typeface="Arial" panose="020B0604020202020204" pitchFamily="34" charset="0"/>
                        <a:buNone/>
                      </a:pPr>
                      <a:r>
                        <a:rPr lang="en-GB" sz="1000" dirty="0" smtClean="0">
                          <a:solidFill>
                            <a:schemeClr val="tx1"/>
                          </a:solidFill>
                          <a:latin typeface="+mn-lt"/>
                        </a:rPr>
                        <a:t>We know right from wrong. </a:t>
                      </a:r>
                    </a:p>
                    <a:p>
                      <a:pPr marL="0" indent="0" algn="ctr">
                        <a:buFont typeface="Arial" panose="020B0604020202020204" pitchFamily="34" charset="0"/>
                        <a:buNone/>
                      </a:pPr>
                      <a:r>
                        <a:rPr lang="en-GB" sz="1000" dirty="0" smtClean="0">
                          <a:solidFill>
                            <a:schemeClr val="tx1"/>
                          </a:solidFill>
                          <a:latin typeface="+mn-lt"/>
                        </a:rPr>
                        <a:t>We recognise that we are accountable for our actions. </a:t>
                      </a:r>
                    </a:p>
                    <a:p>
                      <a:pPr marL="0" indent="0" algn="ctr">
                        <a:buFont typeface="Arial" panose="020B0604020202020204" pitchFamily="34" charset="0"/>
                        <a:buNone/>
                      </a:pPr>
                      <a:r>
                        <a:rPr lang="en-GB" sz="1000" dirty="0" smtClean="0">
                          <a:solidFill>
                            <a:schemeClr val="tx1"/>
                          </a:solidFill>
                          <a:latin typeface="+mn-lt"/>
                        </a:rPr>
                        <a:t>We must work together as a team when it is necessary. </a:t>
                      </a:r>
                    </a:p>
                    <a:p>
                      <a:pPr algn="ctr" rtl="0" fontAlgn="base"/>
                      <a:endParaRPr lang="en-US" sz="1050" b="0" i="0"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tx1"/>
                          </a:solidFill>
                          <a:effectLst/>
                          <a:latin typeface="+mn-lt"/>
                        </a:rPr>
                        <a:t>Recap all British Values </a:t>
                      </a:r>
                    </a:p>
                    <a:p>
                      <a:pPr algn="ctr"/>
                      <a:r>
                        <a:rPr lang="en-US" sz="1600" b="0" i="0" dirty="0">
                          <a:solidFill>
                            <a:schemeClr val="tx1"/>
                          </a:solidFill>
                          <a:effectLst/>
                          <a:latin typeface="+mn-lt"/>
                        </a:rPr>
                        <a:t> </a:t>
                      </a:r>
                      <a:r>
                        <a:rPr lang="en-US" sz="1000" b="0" i="0" kern="1200" dirty="0">
                          <a:solidFill>
                            <a:schemeClr val="tx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tx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a:solidFill>
                            <a:schemeClr val="tx1"/>
                          </a:solidFill>
                          <a:latin typeface="+mn-lt"/>
                          <a:cs typeface="Amatic SC" panose="00000500000000000000" pitchFamily="2" charset="-79"/>
                        </a:rPr>
                        <a:t>Set up </a:t>
                      </a:r>
                      <a:r>
                        <a:rPr lang="en-US" sz="1050" dirty="0" smtClean="0">
                          <a:solidFill>
                            <a:schemeClr val="tx1"/>
                          </a:solidFill>
                          <a:latin typeface="+mn-lt"/>
                          <a:cs typeface="Amatic SC" panose="00000500000000000000" pitchFamily="2" charset="-79"/>
                        </a:rPr>
                        <a:t> </a:t>
                      </a:r>
                      <a:r>
                        <a:rPr lang="en-US" sz="1050" dirty="0">
                          <a:solidFill>
                            <a:schemeClr val="tx1"/>
                          </a:solidFill>
                          <a:latin typeface="+mn-lt"/>
                          <a:cs typeface="Amatic SC" panose="00000500000000000000" pitchFamily="2" charset="-79"/>
                        </a:rPr>
                        <a:t>Tracker </a:t>
                      </a:r>
                    </a:p>
                    <a:p>
                      <a:pPr algn="ctr"/>
                      <a:r>
                        <a:rPr lang="en-US" sz="1050" dirty="0">
                          <a:solidFill>
                            <a:schemeClr val="tx1"/>
                          </a:solidFill>
                          <a:latin typeface="+mn-lt"/>
                          <a:cs typeface="Amatic SC" panose="00000500000000000000" pitchFamily="2" charset="-79"/>
                        </a:rPr>
                        <a:t>Phonic 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a:t>
                      </a:r>
                      <a:r>
                        <a:rPr lang="en-US" sz="1050" dirty="0" smtClean="0">
                          <a:solidFill>
                            <a:schemeClr val="tx1"/>
                          </a:solidFill>
                          <a:latin typeface="+mn-lt"/>
                          <a:cs typeface="Amatic SC" panose="00000500000000000000" pitchFamily="2" charset="-79"/>
                        </a:rPr>
                        <a:t>house/external </a:t>
                      </a:r>
                      <a:r>
                        <a:rPr lang="en-US" sz="1050" dirty="0">
                          <a:solidFill>
                            <a:schemeClr val="tx1"/>
                          </a:solidFill>
                          <a:latin typeface="+mn-lt"/>
                          <a:cs typeface="Amatic SC" panose="00000500000000000000" pitchFamily="2" charset="-79"/>
                        </a:rPr>
                        <a:t>moderation </a:t>
                      </a:r>
                    </a:p>
                    <a:p>
                      <a:pPr algn="ctr"/>
                      <a:r>
                        <a:rPr lang="en-US" sz="1050" dirty="0" smtClean="0">
                          <a:solidFill>
                            <a:schemeClr val="tx1"/>
                          </a:solidFill>
                          <a:latin typeface="+mn-lt"/>
                          <a:cs typeface="Amatic SC" panose="00000500000000000000" pitchFamily="2" charset="-79"/>
                        </a:rPr>
                        <a:t>End</a:t>
                      </a:r>
                      <a:r>
                        <a:rPr lang="en-US" sz="1050" baseline="0" dirty="0" smtClean="0">
                          <a:solidFill>
                            <a:schemeClr val="tx1"/>
                          </a:solidFill>
                          <a:latin typeface="+mn-lt"/>
                          <a:cs typeface="Amatic SC" panose="00000500000000000000" pitchFamily="2" charset="-79"/>
                        </a:rPr>
                        <a:t> of </a:t>
                      </a:r>
                      <a:r>
                        <a:rPr lang="en-US" sz="1050" dirty="0" smtClean="0">
                          <a:solidFill>
                            <a:schemeClr val="tx1"/>
                          </a:solidFill>
                          <a:latin typeface="+mn-lt"/>
                          <a:cs typeface="Amatic SC" panose="00000500000000000000" pitchFamily="2" charset="-79"/>
                        </a:rPr>
                        <a:t>term </a:t>
                      </a:r>
                      <a:r>
                        <a:rPr lang="en-US" sz="1050" dirty="0">
                          <a:solidFill>
                            <a:schemeClr val="tx1"/>
                          </a:solidFill>
                          <a:latin typeface="+mn-lt"/>
                          <a:cs typeface="Amatic SC" panose="00000500000000000000" pitchFamily="2" charset="-79"/>
                        </a:rPr>
                        <a:t>Assessments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a:solidFill>
                            <a:schemeClr val="tx1"/>
                          </a:solidFill>
                          <a:latin typeface="+mn-lt"/>
                          <a:cs typeface="Amatic SC" panose="00000500000000000000" pitchFamily="2" charset="-79"/>
                        </a:rPr>
                        <a:t>GLD Projections for EOY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algn="ctr"/>
                      <a:r>
                        <a:rPr lang="en-US" sz="1050" dirty="0" smtClean="0">
                          <a:solidFill>
                            <a:schemeClr val="tx1"/>
                          </a:solidFill>
                          <a:latin typeface="+mn-lt"/>
                          <a:cs typeface="Amatic SC" panose="00000500000000000000" pitchFamily="2" charset="-79"/>
                        </a:rPr>
                        <a:t>In house/external moderation </a:t>
                      </a:r>
                    </a:p>
                    <a:p>
                      <a:pPr algn="ctr"/>
                      <a:r>
                        <a:rPr lang="en-GB" sz="1050" dirty="0" smtClean="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US" sz="1050" dirty="0" smtClean="0">
                          <a:solidFill>
                            <a:schemeClr val="tx1"/>
                          </a:solidFill>
                          <a:latin typeface="+mn-lt"/>
                          <a:cs typeface="Amatic SC" panose="00000500000000000000" pitchFamily="2" charset="-79"/>
                        </a:rPr>
                        <a:t>Tracker </a:t>
                      </a:r>
                      <a:r>
                        <a:rPr lang="en-US" sz="1050" dirty="0">
                          <a:solidFill>
                            <a:schemeClr val="tx1"/>
                          </a:solidFill>
                          <a:latin typeface="+mn-lt"/>
                          <a:cs typeface="Amatic SC" panose="00000500000000000000" pitchFamily="2" charset="-79"/>
                        </a:rPr>
                        <a:t>data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In house/external moderation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Tracker </a:t>
                      </a:r>
                      <a:r>
                        <a:rPr lang="en-US" sz="1050" dirty="0">
                          <a:solidFill>
                            <a:schemeClr val="tx1"/>
                          </a:solidFill>
                          <a:latin typeface="+mn-lt"/>
                          <a:cs typeface="Amatic SC" panose="00000500000000000000" pitchFamily="2" charset="-79"/>
                        </a:rPr>
                        <a:t>data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 Play and Stay sessions</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Home </a:t>
                      </a:r>
                      <a:r>
                        <a:rPr lang="en-US" sz="1050" dirty="0">
                          <a:solidFill>
                            <a:schemeClr val="tx1"/>
                          </a:solidFill>
                          <a:latin typeface="+mn-lt"/>
                          <a:cs typeface="Amatic SC" panose="00000500000000000000" pitchFamily="2" charset="-79"/>
                        </a:rPr>
                        <a:t>/ School Agreement </a:t>
                      </a:r>
                    </a:p>
                    <a:p>
                      <a:pPr algn="ctr"/>
                      <a:r>
                        <a:rPr lang="en-US" sz="1050" dirty="0">
                          <a:solidFill>
                            <a:schemeClr val="tx1"/>
                          </a:solidFill>
                          <a:latin typeface="+mn-lt"/>
                          <a:cs typeface="Amatic SC" panose="00000500000000000000" pitchFamily="2" charset="-79"/>
                        </a:rPr>
                        <a:t> </a:t>
                      </a:r>
                      <a:r>
                        <a:rPr lang="en-US" sz="1050" dirty="0" smtClean="0">
                          <a:solidFill>
                            <a:schemeClr val="tx1"/>
                          </a:solidFill>
                          <a:latin typeface="+mn-lt"/>
                          <a:cs typeface="Amatic SC" panose="00000500000000000000" pitchFamily="2" charset="-79"/>
                        </a:rPr>
                        <a:t>Tapestry</a:t>
                      </a:r>
                      <a:endParaRPr lang="en-US"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Phonics workshop </a:t>
                      </a:r>
                      <a:endParaRPr lang="en-GB"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Welcome Disco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WellComm</a:t>
                      </a:r>
                      <a:endParaRPr lang="en-GB"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Nativity </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Maths 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Reading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WellComm</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Writing </a:t>
                      </a:r>
                      <a:r>
                        <a:rPr lang="en-GB" sz="1050" dirty="0">
                          <a:solidFill>
                            <a:schemeClr val="tx1"/>
                          </a:solidFill>
                          <a:latin typeface="+mn-lt"/>
                          <a:cs typeface="Amatic SC" panose="00000500000000000000" pitchFamily="2" charset="-79"/>
                        </a:rPr>
                        <a:t>workshop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Stay </a:t>
                      </a:r>
                      <a:r>
                        <a:rPr lang="en-GB" sz="1050" dirty="0">
                          <a:solidFill>
                            <a:schemeClr val="tx1"/>
                          </a:solidFill>
                          <a:latin typeface="+mn-lt"/>
                          <a:cs typeface="Amatic SC" panose="00000500000000000000" pitchFamily="2" charset="-79"/>
                        </a:rPr>
                        <a:t>and Read morning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WellComm</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a:t>
                      </a:r>
                      <a:r>
                        <a:rPr lang="en-GB" sz="1050" dirty="0">
                          <a:solidFill>
                            <a:schemeClr val="tx1"/>
                          </a:solidFill>
                          <a:latin typeface="+mn-lt"/>
                          <a:cs typeface="Amatic SC" panose="00000500000000000000" pitchFamily="2" charset="-79"/>
                        </a:rPr>
                        <a:t>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Craft stay and play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WellComm</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smtClean="0">
                          <a:solidFill>
                            <a:schemeClr val="tx1"/>
                          </a:solidFill>
                          <a:latin typeface="+mn-lt"/>
                          <a:cs typeface="Amatic SC" panose="00000500000000000000" pitchFamily="2" charset="-79"/>
                        </a:rPr>
                        <a:t>Maths</a:t>
                      </a:r>
                      <a:r>
                        <a:rPr lang="en-US" sz="1050" dirty="0" smtClean="0">
                          <a:solidFill>
                            <a:schemeClr val="tx1"/>
                          </a:solidFill>
                          <a:latin typeface="+mn-lt"/>
                          <a:cs typeface="Amatic SC" panose="00000500000000000000" pitchFamily="2" charset="-79"/>
                        </a:rPr>
                        <a:t> </a:t>
                      </a:r>
                      <a:r>
                        <a:rPr lang="en-US" sz="1050" dirty="0">
                          <a:solidFill>
                            <a:schemeClr val="tx1"/>
                          </a:solidFill>
                          <a:latin typeface="+mn-lt"/>
                          <a:cs typeface="Amatic SC" panose="00000500000000000000" pitchFamily="2" charset="-79"/>
                        </a:rPr>
                        <a:t>Morning – Look how far we have come!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WellComm</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smtClean="0">
                          <a:solidFill>
                            <a:schemeClr val="tx1"/>
                          </a:solidFill>
                          <a:latin typeface="+mn-lt"/>
                          <a:cs typeface="Amatic SC" panose="00000500000000000000" pitchFamily="2" charset="-79"/>
                        </a:rPr>
                        <a:t>Tapestry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End of Year Report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WellComm</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361333172"/>
              </p:ext>
            </p:extLst>
          </p:nvPr>
        </p:nvGraphicFramePr>
        <p:xfrm>
          <a:off x="197738" y="719663"/>
          <a:ext cx="11796523" cy="5708450"/>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709730">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GB" sz="1200" b="1" u="sng" kern="1200" baseline="0" dirty="0" smtClean="0">
                          <a:solidFill>
                            <a:schemeClr val="dk1"/>
                          </a:solidFill>
                          <a:latin typeface="+mn-lt"/>
                          <a:ea typeface="+mn-ea"/>
                          <a:cs typeface="+mn-cs"/>
                        </a:rPr>
                        <a:t>Growing and Spring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GB" sz="1200" kern="1200" baseline="0" dirty="0" smtClean="0">
                          <a:solidFill>
                            <a:schemeClr val="dk1"/>
                          </a:solidFill>
                          <a:latin typeface="+mn-lt"/>
                          <a:ea typeface="+mn-ea"/>
                          <a:cs typeface="Amatic SC" charset="-79"/>
                        </a:rPr>
                        <a:t> </a:t>
                      </a: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dirty="0"/>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back-and-forth interactions from an early age form the foundations for language and cognitive development. The number and quality of the conversations they have with adults and peers throughout the day in a language-rich environment is crucial. By commenting on what children are interested in or doing, and echoing back what they say with new vocabulary added, practitioners will build children's language effectively. Reading frequently to children, and engaging them actively in stories, non-fiction, rhymes and poems, and then providing them with extensive opportunities to use and embed new words in a range of contexts, will give children the opportunity to thrive. Through conversation, story-telling and role play, where children share their ideas with support and modelling from their teacher, and sensitive questioning that invites them to elaborate, children become comfortable using a rich range of vocabulary and language structures.</a:t>
                      </a:r>
                      <a:endParaRPr lang="en-US" sz="1200" b="0"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a:t>
                      </a:r>
                      <a:r>
                        <a:rPr lang="en-US" sz="1100" dirty="0" smtClean="0"/>
                        <a:t>EYFS </a:t>
                      </a:r>
                      <a:r>
                        <a:rPr lang="en-US" sz="1100" dirty="0"/>
                        <a:t>productions, assemblies  and weekly interventions. </a:t>
                      </a:r>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algn="ctr"/>
                      <a:r>
                        <a:rPr lang="en-US" sz="1100" b="0" dirty="0" smtClean="0">
                          <a:solidFill>
                            <a:schemeClr val="tx1"/>
                          </a:solidFill>
                          <a:latin typeface="+mn-lt"/>
                          <a:cs typeface="Amatic SC" panose="00000500000000000000" pitchFamily="2" charset="-79"/>
                        </a:rPr>
                        <a:t>All </a:t>
                      </a:r>
                      <a:r>
                        <a:rPr lang="en-US" sz="1100" b="0" dirty="0">
                          <a:solidFill>
                            <a:schemeClr val="tx1"/>
                          </a:solidFill>
                          <a:latin typeface="+mn-lt"/>
                          <a:cs typeface="Amatic SC" panose="00000500000000000000" pitchFamily="2" charset="-79"/>
                        </a:rPr>
                        <a:t>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smtClean="0">
                          <a:solidFill>
                            <a:schemeClr val="tx1"/>
                          </a:solidFill>
                          <a:latin typeface="+mn-lt"/>
                          <a:cs typeface="Amatic SC" panose="00000500000000000000" pitchFamily="2" charset="-79"/>
                        </a:rPr>
                        <a:t>Tell </a:t>
                      </a:r>
                      <a:r>
                        <a:rPr lang="en-US" sz="1100" b="0" dirty="0">
                          <a:solidFill>
                            <a:schemeClr val="tx1"/>
                          </a:solidFill>
                          <a:latin typeface="+mn-lt"/>
                          <a:cs typeface="Amatic SC" panose="00000500000000000000" pitchFamily="2" charset="-79"/>
                        </a:rPr>
                        <a:t>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smtClean="0">
                          <a:solidFill>
                            <a:schemeClr val="tx1"/>
                          </a:solidFill>
                          <a:latin typeface="+mn-lt"/>
                          <a:cs typeface="Amatic SC" panose="00000500000000000000" pitchFamily="2" charset="-79"/>
                        </a:rPr>
                        <a:t>Retell </a:t>
                      </a:r>
                      <a:r>
                        <a:rPr lang="en-US" sz="1100" b="0" dirty="0">
                          <a:solidFill>
                            <a:schemeClr val="tx1"/>
                          </a:solidFill>
                          <a:latin typeface="+mn-lt"/>
                          <a:cs typeface="Amatic SC" panose="00000500000000000000" pitchFamily="2" charset="-79"/>
                        </a:rPr>
                        <a:t>a story with story language </a:t>
                      </a:r>
                    </a:p>
                    <a:p>
                      <a:pPr algn="ctr"/>
                      <a:r>
                        <a:rPr lang="en-US" sz="1100" dirty="0" smtClean="0"/>
                        <a:t>Ask </a:t>
                      </a:r>
                      <a:r>
                        <a:rPr lang="en-US" sz="1100" dirty="0"/>
                        <a:t>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smtClean="0">
                          <a:solidFill>
                            <a:schemeClr val="tx1"/>
                          </a:solidFill>
                          <a:latin typeface="+mn-lt"/>
                          <a:cs typeface="Amatic SC" panose="00000500000000000000" pitchFamily="2" charset="-79"/>
                        </a:rPr>
                        <a:t>Describe </a:t>
                      </a:r>
                      <a:r>
                        <a:rPr lang="en-US" sz="1100" b="0" dirty="0">
                          <a:solidFill>
                            <a:schemeClr val="tx1"/>
                          </a:solidFill>
                          <a:latin typeface="+mn-lt"/>
                          <a:cs typeface="Amatic SC" panose="00000500000000000000" pitchFamily="2" charset="-79"/>
                        </a:rPr>
                        <a:t>events in detail – time connectives</a:t>
                      </a:r>
                    </a:p>
                    <a:p>
                      <a:pPr algn="ctr"/>
                      <a:r>
                        <a:rPr lang="en-US" sz="1100" b="0" dirty="0" smtClean="0">
                          <a:solidFill>
                            <a:schemeClr val="tx1"/>
                          </a:solidFill>
                        </a:rPr>
                        <a:t>Understand </a:t>
                      </a:r>
                      <a:r>
                        <a:rPr lang="en-US" sz="1100" b="0" dirty="0">
                          <a:solidFill>
                            <a:schemeClr val="tx1"/>
                          </a:solidFill>
                        </a:rPr>
                        <a:t>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smtClean="0">
                          <a:solidFill>
                            <a:schemeClr val="tx1"/>
                          </a:solidFill>
                        </a:rPr>
                        <a:t>Re-read </a:t>
                      </a:r>
                      <a:r>
                        <a:rPr lang="en-US" sz="1100" b="0" dirty="0">
                          <a:solidFill>
                            <a:schemeClr val="tx1"/>
                          </a:solidFill>
                        </a:rPr>
                        <a:t>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dirty="0" smtClean="0"/>
                        <a:t>Read </a:t>
                      </a:r>
                      <a:r>
                        <a:rPr lang="en-US" sz="1100" dirty="0"/>
                        <a:t>aloud books to children that will extend their knowledge of the </a:t>
                      </a:r>
                      <a:r>
                        <a:rPr lang="en-US" sz="1100" dirty="0" smtClean="0"/>
                        <a:t>world. </a:t>
                      </a:r>
                      <a:r>
                        <a:rPr lang="en-US" sz="1100" dirty="0"/>
                        <a:t>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50282719"/>
              </p:ext>
            </p:extLst>
          </p:nvPr>
        </p:nvGraphicFramePr>
        <p:xfrm>
          <a:off x="187378" y="467118"/>
          <a:ext cx="11922031" cy="6309360"/>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418983">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1898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algn="ctr"/>
                      <a:r>
                        <a:rPr lang="en-GB" sz="1200" b="1" u="sng" kern="1200" baseline="0" dirty="0" smtClean="0">
                          <a:solidFill>
                            <a:schemeClr val="dk1"/>
                          </a:solidFill>
                          <a:latin typeface="+mn-lt"/>
                          <a:ea typeface="+mn-ea"/>
                          <a:cs typeface="+mn-cs"/>
                        </a:rPr>
                        <a:t>Growing and Spring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matic SC" panose="00000500000000000000" pitchFamily="2" charset="-79"/>
                        </a:rPr>
                        <a:t>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480405">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US" sz="2000" b="1" dirty="0" smtClean="0">
                        <a:latin typeface="Amatic SC" panose="00000500000000000000" pitchFamily="2" charset="-79"/>
                        <a:cs typeface="Amatic SC" panose="00000500000000000000" pitchFamily="2" charset="-79"/>
                      </a:endParaRPr>
                    </a:p>
                    <a:p>
                      <a:pPr algn="ctr"/>
                      <a:endParaRPr lang="en-US" sz="2000" b="1" dirty="0" smtClean="0">
                        <a:latin typeface="Amatic SC" panose="00000500000000000000" pitchFamily="2" charset="-79"/>
                        <a:cs typeface="Amatic SC" panose="00000500000000000000" pitchFamily="2" charset="-79"/>
                      </a:endParaRPr>
                    </a:p>
                    <a:p>
                      <a:pPr algn="ctr"/>
                      <a:r>
                        <a:rPr lang="en-US" sz="3200" b="1" dirty="0" smtClean="0">
                          <a:latin typeface="Amatic SC" panose="00000500000000000000" pitchFamily="2" charset="-79"/>
                          <a:cs typeface="Amatic SC" panose="00000500000000000000" pitchFamily="2" charset="-79"/>
                        </a:rPr>
                        <a:t>Think Equal</a:t>
                      </a:r>
                      <a:endParaRPr lang="en-GB" sz="3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b="0" dirty="0"/>
                        <a:t>Children’s personal, social and emotional development (PSED) is crucial for children to lead healthy and happy lives, and is fundamental to their cognitive development. Underpinning their personal development are the important attachments that shape their social world. Strong, warm and supportive  relationships with adults enable children to learn how to understand their own feelings and those of others. Children should be supported to manage emotions, develop a positive sense of self, set themselves simple goals, have confidence in their own abilities, to persist and wait for what they want and direct attention as necessary. Through adult modelling and guidance, they will learn how to look after their bodies, including healthy eating, and manage personal needs independently. Through supported interaction with other children, they learn how to make good friendships, co-operate and resolve conflicts peaceably. These attributes will provide a secure platform from which children can achieve at school and in later life.</a:t>
                      </a:r>
                      <a:endParaRPr lang="en-GB" sz="1200" b="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466439">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matic SC" panose="00000500000000000000" pitchFamily="2" charset="-79"/>
                          <a:cs typeface="Amatic SC" panose="00000500000000000000" pitchFamily="2" charset="-79"/>
                        </a:rPr>
                        <a:t>Building Relationships</a:t>
                      </a:r>
                    </a:p>
                    <a:p>
                      <a:pPr algn="ctr"/>
                      <a:endParaRPr lang="en-US" sz="18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1829558">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b="0" dirty="0">
                          <a:solidFill>
                            <a:schemeClr val="tx1"/>
                          </a:solidFill>
                          <a:latin typeface="+mn-lt"/>
                          <a:cs typeface="RM Typerighter old" panose="00000400000000000000" pitchFamily="2" charset="-79"/>
                        </a:rPr>
                        <a:t>Show an understanding of their own feelings and those of others, and begin to regulate their behaviour accordingly. Set and work towards simple goals, being able to wait for what they want and control their immediate impulses when appropriate. Give focused attention to what the teacher says,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Applying </a:t>
                      </a:r>
                      <a:r>
                        <a:rPr lang="en-US" sz="1000" b="1" i="0" kern="1200" dirty="0" err="1" smtClean="0">
                          <a:solidFill>
                            <a:schemeClr val="bg1">
                              <a:lumMod val="50000"/>
                            </a:schemeClr>
                          </a:solidFill>
                          <a:effectLst/>
                          <a:latin typeface="+mn-lt"/>
                          <a:ea typeface="+mn-ea"/>
                          <a:cs typeface="+mn-cs"/>
                        </a:rPr>
                        <a:t>personalised</a:t>
                      </a:r>
                      <a:r>
                        <a:rPr lang="en-US" sz="1000" b="1" i="0" kern="1200" dirty="0" smtClean="0">
                          <a:solidFill>
                            <a:schemeClr val="bg1">
                              <a:lumMod val="50000"/>
                            </a:schemeClr>
                          </a:solidFill>
                          <a:effectLst/>
                          <a:latin typeface="+mn-lt"/>
                          <a:ea typeface="+mn-ea"/>
                          <a:cs typeface="+mn-cs"/>
                        </a:rPr>
                        <a:t> strategies to return to a state of calm</a:t>
                      </a: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Being </a:t>
                      </a:r>
                      <a:r>
                        <a:rPr lang="en-US" sz="1000" b="1" i="0" kern="1200" dirty="0">
                          <a:solidFill>
                            <a:schemeClr val="bg1">
                              <a:lumMod val="50000"/>
                            </a:schemeClr>
                          </a:solidFill>
                          <a:effectLst/>
                          <a:latin typeface="+mn-lt"/>
                          <a:ea typeface="+mn-ea"/>
                          <a:cs typeface="+mn-cs"/>
                        </a:rPr>
                        <a:t>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Thinking </a:t>
                      </a:r>
                      <a:r>
                        <a:rPr lang="en-US" sz="1000" b="1" i="0" kern="1200" dirty="0">
                          <a:solidFill>
                            <a:schemeClr val="bg1">
                              <a:lumMod val="50000"/>
                            </a:schemeClr>
                          </a:solidFill>
                          <a:effectLst/>
                          <a:latin typeface="+mn-lt"/>
                          <a:ea typeface="+mn-ea"/>
                          <a:cs typeface="+mn-cs"/>
                        </a:rPr>
                        <a:t>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03945206"/>
              </p:ext>
            </p:extLst>
          </p:nvPr>
        </p:nvGraphicFramePr>
        <p:xfrm>
          <a:off x="472644" y="500600"/>
          <a:ext cx="11459371" cy="574121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Growing and Spring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smtClean="0"/>
                    </a:p>
                    <a:p>
                      <a:pPr algn="ct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smtClean="0">
                          <a:latin typeface="Amatic SC" panose="00000500000000000000" pitchFamily="2" charset="-79"/>
                          <a:cs typeface="Amatic SC" panose="00000500000000000000" pitchFamily="2" charset="-79"/>
                        </a:rPr>
                        <a:t>Gross </a:t>
                      </a:r>
                      <a:r>
                        <a:rPr lang="en-US" sz="3200" b="0" dirty="0">
                          <a:latin typeface="Amatic SC" panose="00000500000000000000" pitchFamily="2" charset="-79"/>
                          <a:cs typeface="Amatic SC" panose="00000500000000000000" pitchFamily="2" charset="-79"/>
                        </a:rPr>
                        <a:t>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b="0" dirty="0"/>
                        <a:t>Physical activity is vital in children’s all-round development, enabling them to pursue happy, healthy and active lives. Gross and fine motor experiences develop incrementally throughout early </a:t>
                      </a:r>
                      <a:r>
                        <a:rPr lang="en-US" sz="1050" b="0" dirty="0" smtClean="0"/>
                        <a:t>childhood. </a:t>
                      </a:r>
                      <a:r>
                        <a:rPr lang="en-US" sz="1050" b="0" dirty="0"/>
                        <a:t>By creating games and providing opportunities for play both indoors and outdoors, adults can support children to develop their core strength, stability, balance, spatial awareness, co-ordination and agility. Gross motor skills provide the foundation for developing healthy bodies and social and emotional well-being. Fine motor control and precision helps with hand-eye co-ordination, which is later linked to early literacy. Repeated and varied opportunities to explore and play with small world activities, puzzles, arts and crafts and the practice of using small tools, with feedback and support from adults, allow children to develop proficiency, control and confidence.</a:t>
                      </a:r>
                      <a:endParaRPr lang="en-US" sz="105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a:t>
                      </a:r>
                      <a:r>
                        <a:rPr lang="en-US" sz="800" dirty="0">
                          <a:solidFill>
                            <a:schemeClr val="tx1"/>
                          </a:solidFill>
                          <a:latin typeface="+mn-lt"/>
                          <a:cs typeface="Amatic SC" panose="00000500000000000000" pitchFamily="2" charset="-79"/>
                        </a:rPr>
                        <a:t>m</a:t>
                      </a:r>
                      <a:r>
                        <a:rPr lang="en-US" sz="800" dirty="0" smtClean="0">
                          <a:solidFill>
                            <a:schemeClr val="tx1"/>
                          </a:solidFill>
                          <a:latin typeface="+mn-lt"/>
                          <a:cs typeface="Amatic SC" panose="00000500000000000000" pitchFamily="2" charset="-79"/>
                        </a:rPr>
                        <a:t>otor </a:t>
                      </a:r>
                      <a:r>
                        <a:rPr lang="en-US" sz="800" dirty="0">
                          <a:solidFill>
                            <a:schemeClr val="tx1"/>
                          </a:solidFill>
                          <a:latin typeface="+mn-lt"/>
                          <a:cs typeface="Amatic SC" panose="00000500000000000000" pitchFamily="2" charset="-79"/>
                        </a:rPr>
                        <a:t>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algn="ctr"/>
                      <a:r>
                        <a:rPr lang="en-US" sz="800" dirty="0">
                          <a:solidFill>
                            <a:schemeClr val="tx1"/>
                          </a:solidFill>
                        </a:rPr>
                        <a:t>Hold pencil effectively with comfortable grip Forms recognisable letters most correctly </a:t>
                      </a:r>
                      <a:r>
                        <a:rPr lang="en-US" sz="800" dirty="0" smtClean="0">
                          <a:solidFill>
                            <a:schemeClr val="tx1"/>
                          </a:solidFill>
                        </a:rPr>
                        <a:t>formed.</a:t>
                      </a: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a:t>
                      </a:r>
                      <a:r>
                        <a:rPr lang="en-US" sz="800" dirty="0" smtClean="0">
                          <a:solidFill>
                            <a:schemeClr val="tx1"/>
                          </a:solidFill>
                          <a:latin typeface="+mn-lt"/>
                          <a:cs typeface="Amatic SC" panose="00000500000000000000" pitchFamily="2" charset="-79"/>
                        </a:rPr>
                        <a:t>fine motor activities</a:t>
                      </a:r>
                      <a:r>
                        <a:rPr lang="en-US" sz="800" dirty="0">
                          <a:solidFill>
                            <a:schemeClr val="tx1"/>
                          </a:solidFill>
                          <a:latin typeface="+mn-lt"/>
                          <a:cs typeface="Amatic SC" panose="00000500000000000000" pitchFamily="2" charset="-79"/>
                        </a:rPr>
                        <a:t>.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smtClean="0"/>
                        <a:t>Help </a:t>
                      </a:r>
                      <a:r>
                        <a:rPr lang="en-US" sz="800" dirty="0"/>
                        <a:t>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01640440"/>
              </p:ext>
            </p:extLst>
          </p:nvPr>
        </p:nvGraphicFramePr>
        <p:xfrm>
          <a:off x="385894" y="719664"/>
          <a:ext cx="11459364" cy="596044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Seasons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mn-cs"/>
                        </a:rPr>
                        <a:t>Growing and Spring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for Read Write Inc. </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800" b="0" dirty="0"/>
                        <a:t>It is crucial for children to develop a life-long love of reading. Reading consists of two dimensions: language comprehension and word reading. Language comprehension (necessary for both reading and writing) starts from birth. It only develops when adults talk with children about the world around them and the books (stories and non-fiction) they read with them, and enjoy rhymes, poems and songs together. Skilled word reading, taught later,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endParaRPr lang="en-US"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a:t>
                      </a:r>
                      <a:r>
                        <a:rPr lang="en-US" sz="800" dirty="0" smtClean="0">
                          <a:solidFill>
                            <a:schemeClr val="tx1"/>
                          </a:solidFill>
                        </a:rPr>
                        <a:t>Story Maps to retell the story.  </a:t>
                      </a:r>
                      <a:r>
                        <a:rPr lang="en-US" sz="800" dirty="0">
                          <a:solidFill>
                            <a:schemeClr val="tx1"/>
                          </a:solidFill>
                        </a:rPr>
                        <a:t>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smtClean="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a:t>
                      </a:r>
                      <a:r>
                        <a:rPr lang="en-US" sz="800" dirty="0" smtClean="0">
                          <a:solidFill>
                            <a:schemeClr val="tx1"/>
                          </a:solidFill>
                        </a:rPr>
                        <a:t>stories.</a:t>
                      </a:r>
                      <a:r>
                        <a:rPr lang="en-US" sz="800" baseline="0" dirty="0" smtClean="0">
                          <a:solidFill>
                            <a:schemeClr val="tx1"/>
                          </a:solidFill>
                        </a:rPr>
                        <a:t> </a:t>
                      </a:r>
                      <a:r>
                        <a:rPr lang="en-US" sz="800" dirty="0" smtClean="0">
                          <a:solidFill>
                            <a:schemeClr val="tx1"/>
                          </a:solidFill>
                        </a:rPr>
                        <a:t> Encourage </a:t>
                      </a:r>
                      <a:r>
                        <a:rPr lang="en-US" sz="800" dirty="0">
                          <a:solidFill>
                            <a:schemeClr val="tx1"/>
                          </a:solidFill>
                        </a:rPr>
                        <a:t>children to record stories through picture drawing/mark </a:t>
                      </a:r>
                      <a:r>
                        <a:rPr lang="en-US" sz="800" dirty="0" smtClean="0">
                          <a:solidFill>
                            <a:schemeClr val="tx1"/>
                          </a:solidFill>
                        </a:rPr>
                        <a:t>making.</a:t>
                      </a:r>
                      <a:r>
                        <a:rPr lang="en-US" sz="800" baseline="0" dirty="0" smtClean="0">
                          <a:solidFill>
                            <a:schemeClr val="tx1"/>
                          </a:solidFill>
                        </a:rPr>
                        <a:t> </a:t>
                      </a:r>
                      <a:endParaRPr lang="en-US" sz="800" dirty="0">
                        <a:solidFill>
                          <a:schemeClr val="tx1"/>
                        </a:solidFill>
                      </a:endParaRP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smtClean="0"/>
                        <a:t>Retell </a:t>
                      </a:r>
                      <a:r>
                        <a:rPr lang="en-US" sz="800" dirty="0"/>
                        <a:t>a story with actions and / or picture prompts as part of a group - Use story language when acting out a narrative. Rhyming words</a:t>
                      </a:r>
                      <a:r>
                        <a:rPr lang="en-US" sz="800" dirty="0" smtClean="0"/>
                        <a:t>.</a:t>
                      </a:r>
                      <a:r>
                        <a:rPr lang="en-US" sz="800" dirty="0" smtClean="0">
                          <a:solidFill>
                            <a:schemeClr val="tx1"/>
                          </a:solidFill>
                          <a:effectLst/>
                          <a:latin typeface="+mn-lt"/>
                          <a:ea typeface="Calibri" panose="020F0502020204030204" pitchFamily="34" charset="0"/>
                          <a:cs typeface="Amatic SC" panose="00000500000000000000" pitchFamily="2" charset="-79"/>
                        </a:rPr>
                        <a:t> </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RWI </a:t>
                      </a:r>
                      <a:endParaRPr lang="en-GB" sz="800" kern="1200" dirty="0" smtClean="0">
                        <a:solidFill>
                          <a:schemeClr val="tx1"/>
                        </a:solidFill>
                        <a:effectLst/>
                        <a:latin typeface="+mn-lt"/>
                        <a:ea typeface="+mn-ea"/>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effectLst/>
                          <a:latin typeface="+mn-lt"/>
                          <a:ea typeface="Calibri" panose="020F0502020204030204" pitchFamily="34" charset="0"/>
                          <a:cs typeface="Amatic SC" panose="00000500000000000000" pitchFamily="2" charset="-79"/>
                        </a:rPr>
                        <a:t>Differentiated groups</a:t>
                      </a:r>
                      <a:endParaRPr lang="en-GB" sz="800" kern="1200" dirty="0" smtClean="0">
                        <a:solidFill>
                          <a:schemeClr val="tx1"/>
                        </a:solidFill>
                        <a:effectLst/>
                        <a:latin typeface="+mn-lt"/>
                        <a:ea typeface="+mn-ea"/>
                        <a:cs typeface="Amatic SC" panose="00000500000000000000" pitchFamily="2" charset="-79"/>
                      </a:endParaRPr>
                    </a:p>
                    <a:p>
                      <a:pPr algn="ctr"/>
                      <a:r>
                        <a:rPr lang="en-GB" sz="800" b="1" kern="1200" dirty="0" smtClean="0">
                          <a:solidFill>
                            <a:schemeClr val="tx1"/>
                          </a:solidFill>
                          <a:effectLst/>
                          <a:latin typeface="+mn-lt"/>
                          <a:ea typeface="+mn-ea"/>
                          <a:cs typeface="Amatic SC" panose="00000500000000000000" pitchFamily="2" charset="-79"/>
                        </a:rPr>
                        <a:t>Reading</a:t>
                      </a:r>
                      <a:r>
                        <a:rPr lang="en-GB" sz="800" b="1" kern="1200" dirty="0">
                          <a:solidFill>
                            <a:schemeClr val="tx1"/>
                          </a:solidFill>
                          <a:effectLst/>
                          <a:latin typeface="+mn-lt"/>
                          <a:ea typeface="+mn-ea"/>
                          <a:cs typeface="Amatic SC" panose="00000500000000000000" pitchFamily="2" charset="-79"/>
                        </a:rPr>
                        <a:t>: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a:t>
                      </a:r>
                      <a:r>
                        <a:rPr lang="en-GB" sz="800" dirty="0" smtClean="0">
                          <a:solidFill>
                            <a:schemeClr val="tx1"/>
                          </a:solidFill>
                          <a:effectLst/>
                          <a:latin typeface="+mn-lt"/>
                          <a:ea typeface="Calibri" panose="020F0502020204030204" pitchFamily="34" charset="0"/>
                          <a:cs typeface="Amatic SC" panose="00000500000000000000" pitchFamily="2" charset="-79"/>
                        </a:rPr>
                        <a:t>groups/Ditties</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baseline="0" dirty="0" smtClean="0"/>
                        <a:t>Introduce common exception words. </a:t>
                      </a:r>
                    </a:p>
                    <a:p>
                      <a:pPr algn="ctr">
                        <a:lnSpc>
                          <a:spcPct val="107000"/>
                        </a:lnSpc>
                        <a:spcAft>
                          <a:spcPts val="800"/>
                        </a:spcAft>
                      </a:pPr>
                      <a:r>
                        <a:rPr lang="en-US" sz="800" dirty="0" smtClean="0"/>
                        <a:t>Help children to become familiar with letter groups, such as ‘</a:t>
                      </a:r>
                      <a:r>
                        <a:rPr lang="en-US" sz="800" dirty="0" err="1" smtClean="0"/>
                        <a:t>th</a:t>
                      </a:r>
                      <a:r>
                        <a:rPr lang="en-US" sz="800" dirty="0" smtClean="0"/>
                        <a:t>’, ‘</a:t>
                      </a:r>
                      <a:r>
                        <a:rPr lang="en-US" sz="800" dirty="0" err="1" smtClean="0"/>
                        <a:t>sh</a:t>
                      </a:r>
                      <a:r>
                        <a:rPr lang="en-US" sz="800" dirty="0" smtClean="0"/>
                        <a:t>’, ‘</a:t>
                      </a:r>
                      <a:r>
                        <a:rPr lang="en-US" sz="800" dirty="0" err="1" smtClean="0"/>
                        <a:t>ch</a:t>
                      </a:r>
                      <a:r>
                        <a:rPr lang="en-US" sz="800" dirty="0" smtClean="0"/>
                        <a:t>’ ‘</a:t>
                      </a:r>
                      <a:r>
                        <a:rPr lang="en-US" sz="800" dirty="0" err="1" smtClean="0"/>
                        <a:t>qu</a:t>
                      </a:r>
                      <a:r>
                        <a:rPr lang="en-US" sz="800" dirty="0" smtClean="0"/>
                        <a:t>’, ‘ng’, ‘</a:t>
                      </a:r>
                      <a:r>
                        <a:rPr lang="en-US" sz="800" dirty="0" err="1" smtClean="0"/>
                        <a:t>nk</a:t>
                      </a:r>
                      <a:r>
                        <a:rPr lang="en-US" sz="800" dirty="0" smtClean="0"/>
                        <a:t>’.. Provide opportunities for children to read words containing familiar letter groups: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 Ditties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r>
                        <a:rPr lang="en-GB" sz="800" dirty="0" smtClean="0">
                          <a:solidFill>
                            <a:schemeClr val="tx1"/>
                          </a:solidFill>
                          <a:effectLst/>
                          <a:latin typeface="+mn-lt"/>
                          <a:ea typeface="Calibri" panose="020F0502020204030204" pitchFamily="34" charset="0"/>
                          <a:cs typeface="Amatic SC" panose="00000500000000000000" pitchFamily="2" charset="-79"/>
                        </a:rPr>
                        <a:t>.</a:t>
                      </a:r>
                    </a:p>
                    <a:p>
                      <a:pPr marL="0" marR="0" indent="0" algn="ctr" defTabSz="914400" rtl="0" eaLnBrk="1" fontAlgn="auto" latinLnBrk="0" hangingPunct="1">
                        <a:lnSpc>
                          <a:spcPct val="107000"/>
                        </a:lnSpc>
                        <a:spcBef>
                          <a:spcPts val="0"/>
                        </a:spcBef>
                        <a:spcAft>
                          <a:spcPts val="800"/>
                        </a:spcAft>
                        <a:buClrTx/>
                        <a:buSzTx/>
                        <a:buFontTx/>
                        <a:buNone/>
                        <a:tabLst/>
                        <a:defRPr/>
                      </a:pPr>
                      <a:r>
                        <a:rPr lang="en-US" sz="800" dirty="0" smtClean="0"/>
                        <a:t>Help children to become familiar with letter groups, such as ‘</a:t>
                      </a:r>
                      <a:r>
                        <a:rPr lang="en-US" sz="800" dirty="0" err="1" smtClean="0"/>
                        <a:t>th</a:t>
                      </a:r>
                      <a:r>
                        <a:rPr lang="en-US" sz="800" dirty="0" smtClean="0"/>
                        <a:t>’, ‘</a:t>
                      </a:r>
                      <a:r>
                        <a:rPr lang="en-US" sz="800" dirty="0" err="1" smtClean="0"/>
                        <a:t>sh</a:t>
                      </a:r>
                      <a:r>
                        <a:rPr lang="en-US" sz="800" dirty="0" smtClean="0"/>
                        <a:t>’, ‘</a:t>
                      </a:r>
                      <a:r>
                        <a:rPr lang="en-US" sz="800" dirty="0" err="1" smtClean="0"/>
                        <a:t>ch</a:t>
                      </a:r>
                      <a:r>
                        <a:rPr lang="en-US" sz="800" dirty="0" smtClean="0"/>
                        <a:t>’ ‘</a:t>
                      </a:r>
                      <a:r>
                        <a:rPr lang="en-US" sz="800" dirty="0" err="1" smtClean="0"/>
                        <a:t>qu</a:t>
                      </a:r>
                      <a:r>
                        <a:rPr lang="en-US" sz="800" dirty="0" smtClean="0"/>
                        <a:t>’, ‘ng’, ‘</a:t>
                      </a:r>
                      <a:r>
                        <a:rPr lang="en-US" sz="800" dirty="0" err="1" smtClean="0"/>
                        <a:t>nk</a:t>
                      </a:r>
                      <a:r>
                        <a:rPr lang="en-US" sz="800" dirty="0" smtClean="0"/>
                        <a:t>’.. Provide opportunities for children to read words containing familiar letter groups: ‘</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dirty="0" smtClean="0">
                          <a:solidFill>
                            <a:schemeClr val="tx1"/>
                          </a:solidFill>
                          <a:effectLst/>
                          <a:latin typeface="+mn-lt"/>
                          <a:ea typeface="Calibri" panose="020F0502020204030204" pitchFamily="34" charset="0"/>
                          <a:cs typeface="Amatic SC" panose="00000500000000000000" pitchFamily="2" charset="-79"/>
                        </a:rPr>
                        <a:t>Introduce Set 2 Sounds.</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dirty="0" smtClean="0">
                          <a:solidFill>
                            <a:schemeClr val="tx1"/>
                          </a:solidFill>
                          <a:effectLst/>
                          <a:latin typeface="+mn-lt"/>
                          <a:ea typeface="Calibri" panose="020F0502020204030204" pitchFamily="34" charset="0"/>
                          <a:cs typeface="Amatic SC" panose="00000500000000000000" pitchFamily="2" charset="-79"/>
                        </a:rPr>
                        <a:t>Introduce Set 3 Sounds.</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r>
              <a:rPr lang="en-US" sz="3600" dirty="0" smtClean="0">
                <a:latin typeface="Amatic SC" panose="00000500000000000000" pitchFamily="2" charset="-79"/>
                <a:cs typeface="Amatic SC" panose="00000500000000000000" pitchFamily="2" charset="-79"/>
              </a:rPr>
              <a:t>23-24</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51167249"/>
              </p:ext>
            </p:extLst>
          </p:nvPr>
        </p:nvGraphicFramePr>
        <p:xfrm>
          <a:off x="366318" y="738067"/>
          <a:ext cx="11459364" cy="502126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School, Myself, Family Autumn &amp; Seasons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Autumn &amp; Seasons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dirty="0" smtClean="0">
                          <a:latin typeface="+mn-lt"/>
                          <a:cs typeface="Amatic SC" charset="-79"/>
                        </a:rPr>
                        <a:t>Celebrations/ Festivals/Christmas/ Nativity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u="sng" kern="1200" baseline="0" dirty="0" smtClean="0">
                          <a:solidFill>
                            <a:schemeClr val="dk1"/>
                          </a:solidFill>
                          <a:latin typeface="+mn-lt"/>
                          <a:ea typeface="+mn-ea"/>
                          <a:cs typeface="Amatic SC" charset="-79"/>
                        </a:rPr>
                        <a:t>Traditional Tales </a:t>
                      </a:r>
                      <a:endParaRPr lang="en-GB" sz="1200" kern="1200" baseline="0" dirty="0" smtClean="0">
                        <a:solidFill>
                          <a:schemeClr val="dk1"/>
                        </a:solidFill>
                        <a:latin typeface="+mn-lt"/>
                        <a:ea typeface="+mn-ea"/>
                        <a:cs typeface="Amatic SC" charset="-79"/>
                      </a:endParaRPr>
                    </a:p>
                    <a:p>
                      <a:pPr algn="ct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Growing/ Spring New life </a:t>
                      </a:r>
                    </a:p>
                    <a:p>
                      <a:pPr algn="ctr"/>
                      <a:r>
                        <a:rPr lang="en-GB" sz="1200" b="1" u="sng" kern="1200" baseline="0" dirty="0" smtClean="0">
                          <a:solidFill>
                            <a:schemeClr val="dk1"/>
                          </a:solidFill>
                          <a:latin typeface="+mn-lt"/>
                          <a:ea typeface="+mn-ea"/>
                          <a:cs typeface="Amatic SC" charset="-79"/>
                        </a:rPr>
                        <a:t>Easter </a:t>
                      </a:r>
                    </a:p>
                    <a:p>
                      <a:pPr algn="ctr"/>
                      <a:r>
                        <a:rPr lang="en-GB" sz="1200" b="1" u="sng" kern="1200" baseline="0" dirty="0" smtClean="0">
                          <a:solidFill>
                            <a:schemeClr val="dk1"/>
                          </a:solidFill>
                          <a:latin typeface="+mn-lt"/>
                          <a:ea typeface="+mn-ea"/>
                          <a:cs typeface="Amatic SC" charset="-79"/>
                        </a:rPr>
                        <a:t>Amazing Animal</a:t>
                      </a:r>
                      <a:endParaRPr lang="en-US" sz="1200" dirty="0" smtClean="0">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200" b="1" u="sng" kern="1200" baseline="0" dirty="0" smtClean="0">
                          <a:solidFill>
                            <a:schemeClr val="dk1"/>
                          </a:solidFill>
                          <a:latin typeface="+mn-lt"/>
                          <a:ea typeface="+mn-ea"/>
                          <a:cs typeface="Amatic SC" charset="-79"/>
                        </a:rPr>
                        <a:t>Superheroes </a:t>
                      </a: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latin typeface="+mn-lt"/>
                          <a:cs typeface="Amatic SC" charset="-79"/>
                        </a:rPr>
                        <a:t>Transport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78034">
                <a:tc>
                  <a:txBody>
                    <a:bodyPr/>
                    <a:lstStyle/>
                    <a:p>
                      <a:pPr algn="ctr"/>
                      <a:r>
                        <a:rPr lang="en-US" sz="3600" b="0" dirty="0" smtClean="0">
                          <a:latin typeface="Amatic SC" panose="00000500000000000000" pitchFamily="2" charset="-79"/>
                          <a:cs typeface="Amatic SC" panose="00000500000000000000" pitchFamily="2" charset="-79"/>
                        </a:rPr>
                        <a:t>The</a:t>
                      </a:r>
                      <a:r>
                        <a:rPr lang="en-US" sz="3600" b="0" baseline="0" dirty="0" smtClean="0">
                          <a:latin typeface="Amatic SC" panose="00000500000000000000" pitchFamily="2" charset="-79"/>
                          <a:cs typeface="Amatic SC" panose="00000500000000000000" pitchFamily="2" charset="-79"/>
                        </a:rPr>
                        <a:t> Write stuff</a:t>
                      </a:r>
                      <a:r>
                        <a:rPr lang="en-US" sz="3600" b="0" dirty="0" smtClean="0">
                          <a:latin typeface="Amatic SC" panose="00000500000000000000" pitchFamily="2" charset="-79"/>
                          <a:cs typeface="Amatic SC" panose="00000500000000000000" pitchFamily="2" charset="-79"/>
                        </a:rPr>
                        <a:t> </a:t>
                      </a:r>
                      <a:endParaRPr lang="en-US" sz="3600" b="0" dirty="0">
                        <a:latin typeface="Amatic SC" panose="00000500000000000000" pitchFamily="2" charset="-79"/>
                        <a:cs typeface="Amatic SC" panose="00000500000000000000" pitchFamily="2" charset="-79"/>
                      </a:endParaRPr>
                    </a:p>
                    <a:p>
                      <a:pPr algn="ctr"/>
                      <a:endParaRPr lang="en-US" sz="3600" b="0" dirty="0">
                        <a:latin typeface="Amatic SC" panose="00000500000000000000" pitchFamily="2" charset="-79"/>
                        <a:cs typeface="Amatic SC" panose="00000500000000000000" pitchFamily="2" charset="-79"/>
                      </a:endParaRPr>
                    </a:p>
                    <a:p>
                      <a:pPr algn="ctr"/>
                      <a:r>
                        <a:rPr lang="en-US" sz="1800" b="0" dirty="0" smtClean="0">
                          <a:latin typeface="Amatic SC" panose="00000500000000000000" pitchFamily="2" charset="-79"/>
                          <a:cs typeface="Amatic SC" panose="00000500000000000000" pitchFamily="2" charset="-79"/>
                        </a:rPr>
                        <a:t>Writing opportunities </a:t>
                      </a: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200" kern="1200" dirty="0" smtClean="0">
                          <a:solidFill>
                            <a:schemeClr val="dk1"/>
                          </a:solidFill>
                          <a:effectLst/>
                          <a:latin typeface="+mn-lt"/>
                          <a:ea typeface="+mn-ea"/>
                          <a:cs typeface="+mn-cs"/>
                        </a:rPr>
                        <a:t>Ruby's Worry by Tom Percival</a:t>
                      </a:r>
                    </a:p>
                    <a:p>
                      <a:r>
                        <a:rPr lang="en-GB" sz="1200" kern="1200" dirty="0" smtClean="0">
                          <a:solidFill>
                            <a:schemeClr val="dk1"/>
                          </a:solidFill>
                          <a:effectLst/>
                          <a:latin typeface="+mn-lt"/>
                          <a:ea typeface="+mn-ea"/>
                          <a:cs typeface="+mn-cs"/>
                        </a:rPr>
                        <a:t>(Story)</a:t>
                      </a:r>
                      <a:endParaRPr lang="en-GB" sz="12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bg1">
                              <a:lumMod val="50000"/>
                            </a:schemeClr>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dirty="0">
                          <a:solidFill>
                            <a:schemeClr val="bg1">
                              <a:lumMod val="50000"/>
                            </a:schemeClr>
                          </a:solidFill>
                        </a:rPr>
                        <a:t>Names Labels. Captions Lists </a:t>
                      </a:r>
                      <a:r>
                        <a:rPr lang="en-GB" sz="1100" dirty="0" smtClean="0">
                          <a:solidFill>
                            <a:schemeClr val="bg1">
                              <a:lumMod val="50000"/>
                            </a:schemeClr>
                          </a:solidFill>
                        </a:rPr>
                        <a:t>Diagrams</a:t>
                      </a:r>
                      <a:endParaRPr lang="en-US"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200" kern="1200" dirty="0" smtClean="0">
                          <a:solidFill>
                            <a:schemeClr val="dk1"/>
                          </a:solidFill>
                          <a:effectLst/>
                          <a:latin typeface="+mn-lt"/>
                          <a:ea typeface="+mn-ea"/>
                          <a:cs typeface="+mn-cs"/>
                        </a:rPr>
                        <a:t>S Rainbow Fish by Marcus P </a:t>
                      </a:r>
                      <a:r>
                        <a:rPr lang="en-GB" sz="1200" kern="1200" dirty="0" err="1" smtClean="0">
                          <a:solidFill>
                            <a:schemeClr val="dk1"/>
                          </a:solidFill>
                          <a:effectLst/>
                          <a:latin typeface="+mn-lt"/>
                          <a:ea typeface="+mn-ea"/>
                          <a:cs typeface="+mn-cs"/>
                        </a:rPr>
                        <a:t>Fister</a:t>
                      </a:r>
                      <a:endParaRPr lang="en-GB" sz="1200" kern="1200" dirty="0" smtClean="0">
                        <a:solidFill>
                          <a:schemeClr val="dk1"/>
                        </a:solidFill>
                        <a:effectLst/>
                        <a:latin typeface="+mn-lt"/>
                        <a:ea typeface="+mn-ea"/>
                        <a:cs typeface="+mn-cs"/>
                      </a:endParaRPr>
                    </a:p>
                    <a:p>
                      <a:r>
                        <a:rPr lang="en-GB" sz="1200" kern="1200" dirty="0" smtClean="0">
                          <a:solidFill>
                            <a:schemeClr val="dk1"/>
                          </a:solidFill>
                          <a:effectLst/>
                          <a:latin typeface="+mn-lt"/>
                          <a:ea typeface="+mn-ea"/>
                          <a:cs typeface="+mn-cs"/>
                        </a:rPr>
                        <a:t>(Story)</a:t>
                      </a:r>
                    </a:p>
                    <a:p>
                      <a:endParaRPr lang="en-GB" sz="1200" kern="1200" dirty="0" smtClean="0">
                        <a:solidFill>
                          <a:schemeClr val="dk1"/>
                        </a:solidFill>
                        <a:effectLst/>
                        <a:latin typeface="+mn-lt"/>
                        <a:ea typeface="+mn-ea"/>
                        <a:cs typeface="+mn-cs"/>
                      </a:endParaRPr>
                    </a:p>
                    <a:p>
                      <a:endParaRPr lang="en-GB" sz="1200" kern="1200" dirty="0" smtClean="0">
                        <a:solidFill>
                          <a:schemeClr val="dk1"/>
                        </a:solidFill>
                        <a:effectLst/>
                        <a:latin typeface="+mn-lt"/>
                        <a:ea typeface="+mn-ea"/>
                        <a:cs typeface="+mn-cs"/>
                      </a:endParaRPr>
                    </a:p>
                    <a:p>
                      <a:endParaRPr lang="en-GB" sz="12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instructions for </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pumpkin</a:t>
                      </a:r>
                      <a:r>
                        <a:rPr lang="en-GB" sz="1100" baseline="0" dirty="0" smtClean="0">
                          <a:solidFill>
                            <a:schemeClr val="bg1">
                              <a:lumMod val="50000"/>
                            </a:schemeClr>
                          </a:solidFill>
                          <a:effectLst/>
                          <a:latin typeface="+mn-lt"/>
                          <a:ea typeface="Calibri" panose="020F0502020204030204" pitchFamily="34" charset="0"/>
                          <a:cs typeface="Amatic SC" panose="00000500000000000000" pitchFamily="2" charset="-79"/>
                        </a:rPr>
                        <a:t> soup</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1100" dirty="0">
                          <a:solidFill>
                            <a:schemeClr val="bg1">
                              <a:lumMod val="50000"/>
                            </a:schemeClr>
                          </a:solidFill>
                        </a:rPr>
                        <a:t>Help children identify the sound that is tricky to spell. </a:t>
                      </a:r>
                    </a:p>
                    <a:p>
                      <a:pPr algn="ctr">
                        <a:lnSpc>
                          <a:spcPct val="107000"/>
                        </a:lnSpc>
                        <a:spcAft>
                          <a:spcPts val="800"/>
                        </a:spcAft>
                      </a:pPr>
                      <a:r>
                        <a:rPr lang="en-US" sz="1100" dirty="0">
                          <a:solidFill>
                            <a:schemeClr val="bg1">
                              <a:lumMod val="50000"/>
                            </a:schemeClr>
                          </a:solidFill>
                        </a:rPr>
                        <a:t>Sequence the story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a sentence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r>
                        <a:rPr lang="en-GB" sz="1200" kern="1200" dirty="0" smtClean="0">
                          <a:solidFill>
                            <a:schemeClr val="dk1"/>
                          </a:solidFill>
                          <a:effectLst/>
                          <a:latin typeface="+mn-lt"/>
                          <a:ea typeface="+mn-ea"/>
                          <a:cs typeface="+mn-cs"/>
                        </a:rPr>
                        <a:t>Pigs Might Fly by Jonathan Emmett and Steve Cox</a:t>
                      </a:r>
                    </a:p>
                    <a:p>
                      <a:r>
                        <a:rPr lang="en-GB" sz="1200" kern="1200" dirty="0" smtClean="0">
                          <a:solidFill>
                            <a:schemeClr val="dk1"/>
                          </a:solidFill>
                          <a:effectLst/>
                          <a:latin typeface="+mn-lt"/>
                          <a:ea typeface="+mn-ea"/>
                          <a:cs typeface="+mn-cs"/>
                        </a:rPr>
                        <a:t>(Traditional tales)</a:t>
                      </a:r>
                    </a:p>
                    <a:p>
                      <a:endParaRPr lang="en-GB" sz="1200" kern="1200" dirty="0" smtClean="0">
                        <a:solidFill>
                          <a:schemeClr val="dk1"/>
                        </a:solidFill>
                        <a:effectLst/>
                        <a:latin typeface="+mn-lt"/>
                        <a:ea typeface="+mn-ea"/>
                        <a:cs typeface="+mn-cs"/>
                      </a:endParaRPr>
                    </a:p>
                    <a:p>
                      <a:endParaRPr lang="en-GB" sz="12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Writing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bg1">
                              <a:lumMod val="50000"/>
                            </a:schemeClr>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Chocolate Mug Cake by Michael Rosen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kern="1200" dirty="0" smtClean="0">
                          <a:solidFill>
                            <a:schemeClr val="dk1"/>
                          </a:solidFill>
                          <a:effectLst/>
                          <a:latin typeface="+mn-lt"/>
                          <a:ea typeface="+mn-ea"/>
                          <a:cs typeface="+mn-cs"/>
                        </a:rPr>
                        <a:t>(Non-Fiction)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2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Creating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own story maps, writing captions and labels, writing simple sentences. </a:t>
                      </a:r>
                      <a:r>
                        <a:rPr lang="en-US" sz="1100" dirty="0">
                          <a:solidFill>
                            <a:schemeClr val="bg1">
                              <a:lumMod val="50000"/>
                            </a:schemeClr>
                          </a:solidFill>
                        </a:rPr>
                        <a:t>Writing short sentences to accompany story maps.  Order the Easter story. </a:t>
                      </a:r>
                    </a:p>
                    <a:p>
                      <a:pPr algn="ctr">
                        <a:lnSpc>
                          <a:spcPct val="107000"/>
                        </a:lnSpc>
                        <a:spcAft>
                          <a:spcPts val="0"/>
                        </a:spcAft>
                      </a:pPr>
                      <a:r>
                        <a:rPr lang="en-US" sz="1100" dirty="0">
                          <a:solidFill>
                            <a:schemeClr val="bg1">
                              <a:lumMod val="50000"/>
                            </a:schemeClr>
                          </a:solidFill>
                        </a:rPr>
                        <a:t>Labels and captions – life cycles Recount – A trip to the park </a:t>
                      </a:r>
                    </a:p>
                    <a:p>
                      <a:pPr algn="ctr">
                        <a:lnSpc>
                          <a:spcPct val="107000"/>
                        </a:lnSpc>
                        <a:spcAft>
                          <a:spcPts val="0"/>
                        </a:spcAft>
                      </a:pPr>
                      <a:r>
                        <a:rPr lang="en-US" sz="1100" dirty="0">
                          <a:solidFill>
                            <a:schemeClr val="bg1">
                              <a:lumMod val="50000"/>
                            </a:schemeClr>
                          </a:solidFill>
                        </a:rPr>
                        <a:t>Character descriptions. </a:t>
                      </a:r>
                    </a:p>
                    <a:p>
                      <a:pPr algn="ctr">
                        <a:lnSpc>
                          <a:spcPct val="107000"/>
                        </a:lnSpc>
                        <a:spcAft>
                          <a:spcPts val="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Write 2 sentences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r>
                        <a:rPr lang="en-GB" sz="1200" kern="1200" dirty="0" smtClean="0">
                          <a:solidFill>
                            <a:schemeClr val="dk1"/>
                          </a:solidFill>
                          <a:effectLst/>
                          <a:latin typeface="+mn-lt"/>
                          <a:ea typeface="+mn-ea"/>
                          <a:cs typeface="+mn-cs"/>
                        </a:rPr>
                        <a:t>Sam and Dave Dig a Hole by Mac Barnett</a:t>
                      </a:r>
                    </a:p>
                    <a:p>
                      <a:r>
                        <a:rPr lang="en-GB" sz="1200" kern="1200" dirty="0" smtClean="0">
                          <a:solidFill>
                            <a:schemeClr val="dk1"/>
                          </a:solidFill>
                          <a:effectLst/>
                          <a:latin typeface="+mn-lt"/>
                          <a:ea typeface="+mn-ea"/>
                          <a:cs typeface="+mn-cs"/>
                        </a:rPr>
                        <a:t>(Story)</a:t>
                      </a:r>
                      <a:endParaRPr lang="en-GB" sz="12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Writing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recipes, lists. Writing for a purpose in role play using phonetically plausible attempts at words, beginning to use finger spaces</a:t>
                      </a:r>
                      <a:r>
                        <a:rPr lang="en-US" sz="1100" dirty="0">
                          <a:solidFill>
                            <a:schemeClr val="tx1"/>
                          </a:solidFill>
                          <a:effectLst/>
                          <a:latin typeface="+mn-lt"/>
                          <a:ea typeface="Calibri" panose="020F0502020204030204" pitchFamily="34" charset="0"/>
                          <a:cs typeface="Amatic SC" panose="00000500000000000000" pitchFamily="2" charset="-79"/>
                        </a:rPr>
                        <a:t>. </a:t>
                      </a:r>
                      <a:r>
                        <a:rPr lang="en-US" sz="1100" dirty="0">
                          <a:solidFill>
                            <a:schemeClr val="bg1">
                              <a:lumMod val="50000"/>
                            </a:schemeClr>
                          </a:solidFill>
                        </a:rPr>
                        <a:t>Form lower-case and capital letters correctly. Rhyming words. </a:t>
                      </a:r>
                    </a:p>
                    <a:p>
                      <a:pPr algn="ctr">
                        <a:lnSpc>
                          <a:spcPct val="107000"/>
                        </a:lnSpc>
                        <a:spcAft>
                          <a:spcPts val="800"/>
                        </a:spcAft>
                      </a:pPr>
                      <a:r>
                        <a:rPr lang="en-US" sz="1100" dirty="0">
                          <a:solidFill>
                            <a:schemeClr val="bg1">
                              <a:lumMod val="50000"/>
                            </a:schemeClr>
                          </a:solidFill>
                          <a:effectLst/>
                          <a:latin typeface="+mn-lt"/>
                          <a:ea typeface="Calibri" panose="020F0502020204030204" pitchFamily="34" charset="0"/>
                          <a:cs typeface="Amatic SC" panose="00000500000000000000" pitchFamily="2" charset="-79"/>
                        </a:rPr>
                        <a:t>Acrostic poems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r>
                        <a:rPr lang="en-GB" sz="1200" kern="1200" dirty="0" smtClean="0">
                          <a:solidFill>
                            <a:schemeClr val="dk1"/>
                          </a:solidFill>
                          <a:effectLst/>
                          <a:latin typeface="+mn-lt"/>
                          <a:ea typeface="+mn-ea"/>
                          <a:cs typeface="+mn-cs"/>
                        </a:rPr>
                        <a:t>The Snail and the Whale by Julia</a:t>
                      </a:r>
                      <a:r>
                        <a:rPr lang="en-GB" sz="1200" kern="1200" baseline="0" dirty="0" smtClean="0">
                          <a:solidFill>
                            <a:schemeClr val="dk1"/>
                          </a:solidFill>
                          <a:effectLst/>
                          <a:latin typeface="+mn-lt"/>
                          <a:ea typeface="+mn-ea"/>
                          <a:cs typeface="+mn-cs"/>
                        </a:rPr>
                        <a:t> Donaldson </a:t>
                      </a:r>
                    </a:p>
                    <a:p>
                      <a:r>
                        <a:rPr lang="en-GB" sz="1200" kern="1200" baseline="0" dirty="0" smtClean="0">
                          <a:solidFill>
                            <a:schemeClr val="dk1"/>
                          </a:solidFill>
                          <a:effectLst/>
                          <a:latin typeface="+mn-lt"/>
                          <a:ea typeface="+mn-ea"/>
                          <a:cs typeface="+mn-cs"/>
                        </a:rPr>
                        <a:t>(Story)</a:t>
                      </a:r>
                    </a:p>
                    <a:p>
                      <a:endParaRPr lang="en-GB" sz="1200" kern="1200" dirty="0" smtClean="0">
                        <a:solidFill>
                          <a:schemeClr val="dk1"/>
                        </a:solidFill>
                        <a:effectLst/>
                        <a:latin typeface="+mn-lt"/>
                        <a:ea typeface="+mn-ea"/>
                        <a:cs typeface="+mn-cs"/>
                      </a:endParaRPr>
                    </a:p>
                    <a:p>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Story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writing, writing sentences using a range of tricky words that are spelt correctly. Beginning to use full stops, capital letters and finger spaces.</a:t>
                      </a:r>
                      <a:r>
                        <a:rPr lang="en-US" sz="1100" dirty="0">
                          <a:solidFill>
                            <a:schemeClr val="bg1">
                              <a:lumMod val="50000"/>
                            </a:schemeClr>
                          </a:solidFill>
                        </a:rPr>
                        <a:t> Innovation of familiar texts Using familiar texts as a model for writing own stories.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 Character description – Rainbow Fish </a:t>
                      </a:r>
                    </a:p>
                    <a:p>
                      <a:pPr algn="ctr">
                        <a:lnSpc>
                          <a:spcPct val="107000"/>
                        </a:lnSpc>
                        <a:spcAft>
                          <a:spcPts val="800"/>
                        </a:spcAft>
                      </a:pP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Write three sentences  – </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Beginning, Middle </a:t>
                      </a:r>
                      <a:r>
                        <a:rPr lang="en-GB" sz="1100" dirty="0">
                          <a:solidFill>
                            <a:schemeClr val="bg1">
                              <a:lumMod val="50000"/>
                            </a:schemeClr>
                          </a:solidFill>
                          <a:effectLst/>
                          <a:latin typeface="+mn-lt"/>
                          <a:ea typeface="Calibri" panose="020F0502020204030204" pitchFamily="34" charset="0"/>
                          <a:cs typeface="Amatic SC" panose="00000500000000000000" pitchFamily="2" charset="-79"/>
                        </a:rPr>
                        <a:t>&amp; </a:t>
                      </a: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End. </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Tree>
    <p:extLst>
      <p:ext uri="{BB962C8B-B14F-4D97-AF65-F5344CB8AC3E}">
        <p14:creationId xmlns:p14="http://schemas.microsoft.com/office/powerpoint/2010/main" val="565482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6840</TotalTime>
  <Words>9910</Words>
  <Application>Microsoft Office PowerPoint</Application>
  <PresentationFormat>Widescreen</PresentationFormat>
  <Paragraphs>1278</Paragraphs>
  <Slides>16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RM Typerighter old</vt:lpstr>
      <vt:lpstr>Wingdings</vt:lpstr>
      <vt:lpstr>Acumin Pro</vt:lpstr>
      <vt:lpstr>Times New Roman</vt:lpstr>
      <vt:lpstr>Adler</vt:lpstr>
      <vt:lpstr>Courier New</vt:lpstr>
      <vt:lpstr>Amatic SC</vt: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Mrs K. Taylor</cp:lastModifiedBy>
  <cp:revision>200</cp:revision>
  <cp:lastPrinted>2021-07-20T12:32:37Z</cp:lastPrinted>
  <dcterms:created xsi:type="dcterms:W3CDTF">2021-06-03T07:59:39Z</dcterms:created>
  <dcterms:modified xsi:type="dcterms:W3CDTF">2024-04-10T07:37:11Z</dcterms:modified>
</cp:coreProperties>
</file>