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6" r:id="rId5"/>
    <p:sldId id="257" r:id="rId6"/>
    <p:sldId id="287" r:id="rId7"/>
    <p:sldId id="260" r:id="rId8"/>
    <p:sldId id="268" r:id="rId9"/>
    <p:sldId id="261" r:id="rId10"/>
    <p:sldId id="290" r:id="rId11"/>
    <p:sldId id="291" r:id="rId12"/>
    <p:sldId id="262" r:id="rId13"/>
    <p:sldId id="277" r:id="rId14"/>
    <p:sldId id="263" r:id="rId15"/>
    <p:sldId id="288" r:id="rId16"/>
    <p:sldId id="289" r:id="rId17"/>
    <p:sldId id="264" r:id="rId18"/>
    <p:sldId id="274" r:id="rId19"/>
    <p:sldId id="276" r:id="rId20"/>
    <p:sldId id="292" r:id="rId21"/>
    <p:sldId id="293" r:id="rId22"/>
    <p:sldId id="265"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78" dt="2026-09-07T10:39:47.1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BC2AB8-DB0F-496C-89C4-C628EBC6DEB0}" type="datetimeFigureOut">
              <a:rPr lang="en-GB" smtClean="0"/>
              <a:t>27/09/2026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B59A03-F6E2-40B0-BF19-36A863D1704B}" type="slidenum">
              <a:rPr lang="en-GB" smtClean="0"/>
              <a:t>‹#›</a:t>
            </a:fld>
            <a:endParaRPr lang="en-GB"/>
          </a:p>
        </p:txBody>
      </p:sp>
    </p:spTree>
    <p:extLst>
      <p:ext uri="{BB962C8B-B14F-4D97-AF65-F5344CB8AC3E}">
        <p14:creationId xmlns:p14="http://schemas.microsoft.com/office/powerpoint/2010/main" val="2638658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9B59A03-F6E2-40B0-BF19-36A863D1704B}" type="slidenum">
              <a:rPr lang="en-GB" smtClean="0"/>
              <a:t>14</a:t>
            </a:fld>
            <a:endParaRPr lang="en-GB"/>
          </a:p>
        </p:txBody>
      </p:sp>
    </p:spTree>
    <p:extLst>
      <p:ext uri="{BB962C8B-B14F-4D97-AF65-F5344CB8AC3E}">
        <p14:creationId xmlns:p14="http://schemas.microsoft.com/office/powerpoint/2010/main" val="1145847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7632AF4-AC7E-4272-9684-73C80C9296FD}"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3133593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7632AF4-AC7E-4272-9684-73C80C9296FD}"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3299710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632AF4-AC7E-4272-9684-73C80C9296FD}"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1432451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7632AF4-AC7E-4272-9684-73C80C9296FD}" type="datetimeFigureOut">
              <a:rPr lang="en-GB" smtClean="0"/>
              <a:t>27/09/2026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3137481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7632AF4-AC7E-4272-9684-73C80C9296FD}" type="datetimeFigureOut">
              <a:rPr lang="en-GB" smtClean="0"/>
              <a:t>27/09/2026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4178377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7632AF4-AC7E-4272-9684-73C80C9296FD}" type="datetimeFigureOut">
              <a:rPr lang="en-GB" smtClean="0"/>
              <a:t>27/09/2026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2342349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632AF4-AC7E-4272-9684-73C80C9296FD}" type="datetimeFigureOut">
              <a:rPr lang="en-GB" smtClean="0"/>
              <a:t>27/09/2026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2559787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632AF4-AC7E-4272-9684-73C80C9296FD}" type="datetimeFigureOut">
              <a:rPr lang="en-GB" smtClean="0"/>
              <a:t>27/09/2026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1416776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632AF4-AC7E-4272-9684-73C80C9296FD}" type="datetimeFigureOut">
              <a:rPr lang="en-GB" smtClean="0"/>
              <a:t>27/09/2026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4097260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7632AF4-AC7E-4272-9684-73C80C9296FD}"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3550280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7632AF4-AC7E-4272-9684-73C80C9296FD}" type="datetimeFigureOut">
              <a:rPr lang="en-GB" smtClean="0"/>
              <a:t>27/09/2026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4E6693-2E0C-4CFB-ABA0-7C19614BB04D}" type="slidenum">
              <a:rPr lang="en-GB" smtClean="0"/>
              <a:t>‹#›</a:t>
            </a:fld>
            <a:endParaRPr lang="en-GB"/>
          </a:p>
        </p:txBody>
      </p:sp>
    </p:spTree>
    <p:extLst>
      <p:ext uri="{BB962C8B-B14F-4D97-AF65-F5344CB8AC3E}">
        <p14:creationId xmlns:p14="http://schemas.microsoft.com/office/powerpoint/2010/main" val="1335743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632AF4-AC7E-4272-9684-73C80C9296FD}" type="datetimeFigureOut">
              <a:rPr lang="en-GB" smtClean="0"/>
              <a:t>27/09/2026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E6693-2E0C-4CFB-ABA0-7C19614BB04D}" type="slidenum">
              <a:rPr lang="en-GB" smtClean="0"/>
              <a:t>‹#›</a:t>
            </a:fld>
            <a:endParaRPr lang="en-GB"/>
          </a:p>
        </p:txBody>
      </p:sp>
    </p:spTree>
    <p:extLst>
      <p:ext uri="{BB962C8B-B14F-4D97-AF65-F5344CB8AC3E}">
        <p14:creationId xmlns:p14="http://schemas.microsoft.com/office/powerpoint/2010/main" val="4050042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dirty="0"/>
          </a:p>
          <a:p>
            <a:endParaRPr lang="en-GB" dirty="0"/>
          </a:p>
        </p:txBody>
      </p:sp>
      <p:sp>
        <p:nvSpPr>
          <p:cNvPr id="4" name="Title 3"/>
          <p:cNvSpPr>
            <a:spLocks noGrp="1"/>
          </p:cNvSpPr>
          <p:nvPr>
            <p:ph type="ctrTitle"/>
          </p:nvPr>
        </p:nvSpPr>
        <p:spPr/>
        <p:txBody>
          <a:bodyPr/>
          <a:lstStyle/>
          <a:p>
            <a:endParaRPr lang="en-GB"/>
          </a:p>
        </p:txBody>
      </p:sp>
      <p:pic>
        <p:nvPicPr>
          <p:cNvPr id="6" name="Picture 5"/>
          <p:cNvPicPr>
            <a:picLocks noChangeAspect="1"/>
          </p:cNvPicPr>
          <p:nvPr/>
        </p:nvPicPr>
        <p:blipFill>
          <a:blip r:embed="rId2"/>
          <a:stretch>
            <a:fillRect/>
          </a:stretch>
        </p:blipFill>
        <p:spPr>
          <a:xfrm>
            <a:off x="1547664" y="476672"/>
            <a:ext cx="6120680" cy="5939692"/>
          </a:xfrm>
          <a:prstGeom prst="rect">
            <a:avLst/>
          </a:prstGeom>
        </p:spPr>
      </p:pic>
    </p:spTree>
    <p:extLst>
      <p:ext uri="{BB962C8B-B14F-4D97-AF65-F5344CB8AC3E}">
        <p14:creationId xmlns:p14="http://schemas.microsoft.com/office/powerpoint/2010/main" val="3271087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Comic Sans MS" panose="030F0702030302020204" pitchFamily="66" charset="0"/>
              </a:rPr>
              <a:t>Meet the Staff</a:t>
            </a:r>
          </a:p>
        </p:txBody>
      </p:sp>
      <p:sp>
        <p:nvSpPr>
          <p:cNvPr id="8" name="TextBox 7"/>
          <p:cNvSpPr txBox="1"/>
          <p:nvPr/>
        </p:nvSpPr>
        <p:spPr>
          <a:xfrm>
            <a:off x="765175" y="2242800"/>
            <a:ext cx="2706190" cy="1569660"/>
          </a:xfrm>
          <a:prstGeom prst="rect">
            <a:avLst/>
          </a:prstGeom>
          <a:noFill/>
        </p:spPr>
        <p:txBody>
          <a:bodyPr wrap="none" lIns="91440" tIns="45720" rIns="91440" bIns="45720" rtlCol="0" anchor="t">
            <a:spAutoFit/>
          </a:bodyPr>
          <a:lstStyle/>
          <a:p>
            <a:pPr algn="ctr"/>
            <a:r>
              <a:rPr lang="en-GB" sz="3200" dirty="0">
                <a:latin typeface="Comic Sans MS"/>
              </a:rPr>
              <a:t>Miss Pounder</a:t>
            </a:r>
          </a:p>
          <a:p>
            <a:pPr algn="ctr"/>
            <a:endParaRPr lang="en-GB" sz="3200" dirty="0">
              <a:latin typeface="Comic Sans MS"/>
            </a:endParaRPr>
          </a:p>
          <a:p>
            <a:pPr algn="ctr"/>
            <a:r>
              <a:rPr lang="en-GB" sz="3200" dirty="0">
                <a:latin typeface="Comic Sans MS"/>
              </a:rPr>
              <a:t>Teacher</a:t>
            </a:r>
          </a:p>
        </p:txBody>
      </p:sp>
      <p:sp>
        <p:nvSpPr>
          <p:cNvPr id="11" name="TextBox 10"/>
          <p:cNvSpPr txBox="1"/>
          <p:nvPr/>
        </p:nvSpPr>
        <p:spPr>
          <a:xfrm>
            <a:off x="4494050" y="2242800"/>
            <a:ext cx="4047904" cy="2062103"/>
          </a:xfrm>
          <a:prstGeom prst="rect">
            <a:avLst/>
          </a:prstGeom>
          <a:noFill/>
        </p:spPr>
        <p:txBody>
          <a:bodyPr wrap="none" lIns="91440" tIns="45720" rIns="91440" bIns="45720" rtlCol="0" anchor="t">
            <a:spAutoFit/>
          </a:bodyPr>
          <a:lstStyle/>
          <a:p>
            <a:pPr algn="ctr"/>
            <a:r>
              <a:rPr lang="en-GB" sz="3200" dirty="0">
                <a:latin typeface="Comic Sans MS"/>
              </a:rPr>
              <a:t>Miss Smyth</a:t>
            </a:r>
          </a:p>
          <a:p>
            <a:pPr algn="ctr"/>
            <a:r>
              <a:rPr lang="en-GB" sz="3200" dirty="0">
                <a:latin typeface="Comic Sans MS"/>
              </a:rPr>
              <a:t>&amp; Mr Cunningham</a:t>
            </a:r>
          </a:p>
          <a:p>
            <a:pPr algn="ctr"/>
            <a:endParaRPr lang="en-GB" sz="3200" dirty="0">
              <a:latin typeface="Comic Sans MS"/>
            </a:endParaRPr>
          </a:p>
          <a:p>
            <a:pPr algn="ctr"/>
            <a:r>
              <a:rPr lang="en-GB" sz="3200" dirty="0">
                <a:latin typeface="Comic Sans MS"/>
              </a:rPr>
              <a:t>Teaching Assistants</a:t>
            </a:r>
          </a:p>
        </p:txBody>
      </p:sp>
      <p:sp>
        <p:nvSpPr>
          <p:cNvPr id="3" name="AutoShape 2" descr="Displaying IMG_0154.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AutoShape 4" descr="Displaying IMG_0154.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Displaying IMG_0154.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TextBox 3">
            <a:extLst>
              <a:ext uri="{FF2B5EF4-FFF2-40B4-BE49-F238E27FC236}">
                <a16:creationId xmlns:a16="http://schemas.microsoft.com/office/drawing/2014/main" id="{952F98F4-1A13-57C0-23A8-EC8C8F5355FB}"/>
              </a:ext>
            </a:extLst>
          </p:cNvPr>
          <p:cNvSpPr txBox="1"/>
          <p:nvPr/>
        </p:nvSpPr>
        <p:spPr>
          <a:xfrm>
            <a:off x="1654491" y="5290799"/>
            <a:ext cx="5886548" cy="1569660"/>
          </a:xfrm>
          <a:prstGeom prst="rect">
            <a:avLst/>
          </a:prstGeom>
          <a:noFill/>
        </p:spPr>
        <p:txBody>
          <a:bodyPr wrap="none" lIns="91440" tIns="45720" rIns="91440" bIns="45720" rtlCol="0" anchor="t">
            <a:spAutoFit/>
          </a:bodyPr>
          <a:lstStyle/>
          <a:p>
            <a:pPr algn="ctr"/>
            <a:r>
              <a:rPr lang="en-GB" sz="3200" dirty="0">
                <a:latin typeface="Comic Sans MS"/>
              </a:rPr>
              <a:t>Miss Gibbons and Mrs Walker</a:t>
            </a:r>
            <a:endParaRPr lang="en-US" dirty="0"/>
          </a:p>
          <a:p>
            <a:pPr algn="ctr"/>
            <a:endParaRPr lang="en-GB" sz="3200" dirty="0">
              <a:latin typeface="Comic Sans MS"/>
            </a:endParaRPr>
          </a:p>
          <a:p>
            <a:pPr algn="ctr"/>
            <a:r>
              <a:rPr lang="en-GB" sz="3200" dirty="0">
                <a:latin typeface="Comic Sans MS"/>
              </a:rPr>
              <a:t>Cover staff</a:t>
            </a:r>
            <a:endParaRPr lang="en-GB" dirty="0"/>
          </a:p>
        </p:txBody>
      </p:sp>
    </p:spTree>
    <p:extLst>
      <p:ext uri="{BB962C8B-B14F-4D97-AF65-F5344CB8AC3E}">
        <p14:creationId xmlns:p14="http://schemas.microsoft.com/office/powerpoint/2010/main" val="165925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97B6E-47E5-DD1B-DB6A-0C8E002B0A82}"/>
            </a:ext>
          </a:extLst>
        </p:cNvPr>
        <p:cNvGrpSpPr/>
        <p:nvPr/>
      </p:nvGrpSpPr>
      <p:grpSpPr>
        <a:xfrm>
          <a:off x="0" y="0"/>
          <a:ext cx="0" cy="0"/>
          <a:chOff x="0" y="0"/>
          <a:chExt cx="0" cy="0"/>
        </a:xfrm>
      </p:grpSpPr>
      <p:pic>
        <p:nvPicPr>
          <p:cNvPr id="4" name="Picture 3"/>
          <p:cNvPicPr>
            <a:picLocks noChangeAspect="1"/>
          </p:cNvPicPr>
          <p:nvPr/>
        </p:nvPicPr>
        <p:blipFill rotWithShape="1">
          <a:blip r:embed="rId2"/>
          <a:srcRect r="1866"/>
          <a:stretch/>
        </p:blipFill>
        <p:spPr>
          <a:xfrm>
            <a:off x="1259632" y="34280"/>
            <a:ext cx="3396827" cy="6858000"/>
          </a:xfrm>
          <a:prstGeom prst="rect">
            <a:avLst/>
          </a:prstGeom>
        </p:spPr>
      </p:pic>
      <p:cxnSp>
        <p:nvCxnSpPr>
          <p:cNvPr id="7" name="Straight Arrow Connector 6"/>
          <p:cNvCxnSpPr/>
          <p:nvPr/>
        </p:nvCxnSpPr>
        <p:spPr>
          <a:xfrm>
            <a:off x="4716016" y="908720"/>
            <a:ext cx="1656184" cy="108012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8" name="TextBox 7"/>
          <p:cNvSpPr txBox="1"/>
          <p:nvPr/>
        </p:nvSpPr>
        <p:spPr>
          <a:xfrm>
            <a:off x="5534299" y="2079607"/>
            <a:ext cx="3325576" cy="1569660"/>
          </a:xfrm>
          <a:prstGeom prst="rect">
            <a:avLst/>
          </a:prstGeom>
          <a:noFill/>
        </p:spPr>
        <p:txBody>
          <a:bodyPr wrap="square" lIns="91440" tIns="45720" rIns="91440" bIns="45720" rtlCol="0" anchor="t">
            <a:spAutoFit/>
          </a:bodyPr>
          <a:lstStyle/>
          <a:p>
            <a:pPr algn="ctr"/>
            <a:r>
              <a:rPr lang="en-GB" sz="3200" dirty="0">
                <a:solidFill>
                  <a:srgbClr val="C00000"/>
                </a:solidFill>
                <a:latin typeface="Comic Sans MS"/>
              </a:rPr>
              <a:t>Reading books need to be in school every day</a:t>
            </a:r>
          </a:p>
        </p:txBody>
      </p:sp>
    </p:spTree>
    <p:extLst>
      <p:ext uri="{BB962C8B-B14F-4D97-AF65-F5344CB8AC3E}">
        <p14:creationId xmlns:p14="http://schemas.microsoft.com/office/powerpoint/2010/main" val="421169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4081" y="-61310"/>
            <a:ext cx="8229600" cy="1143000"/>
          </a:xfrm>
        </p:spPr>
        <p:txBody>
          <a:bodyPr/>
          <a:lstStyle/>
          <a:p>
            <a:r>
              <a:rPr lang="en-GB" dirty="0">
                <a:solidFill>
                  <a:srgbClr val="C00000"/>
                </a:solidFill>
                <a:latin typeface="Comic Sans MS" panose="030F0702030302020204" pitchFamily="66" charset="0"/>
              </a:rPr>
              <a:t>Autumn Learning</a:t>
            </a:r>
          </a:p>
        </p:txBody>
      </p:sp>
      <p:pic>
        <p:nvPicPr>
          <p:cNvPr id="6" name="Picture 5"/>
          <p:cNvPicPr>
            <a:picLocks noChangeAspect="1"/>
          </p:cNvPicPr>
          <p:nvPr/>
        </p:nvPicPr>
        <p:blipFill>
          <a:blip r:embed="rId2"/>
          <a:stretch>
            <a:fillRect/>
          </a:stretch>
        </p:blipFill>
        <p:spPr>
          <a:xfrm>
            <a:off x="162324" y="964928"/>
            <a:ext cx="2428875" cy="3486150"/>
          </a:xfrm>
          <a:prstGeom prst="rect">
            <a:avLst/>
          </a:prstGeom>
        </p:spPr>
      </p:pic>
      <p:pic>
        <p:nvPicPr>
          <p:cNvPr id="7" name="Picture 6"/>
          <p:cNvPicPr>
            <a:picLocks noChangeAspect="1"/>
          </p:cNvPicPr>
          <p:nvPr/>
        </p:nvPicPr>
        <p:blipFill>
          <a:blip r:embed="rId3"/>
          <a:stretch>
            <a:fillRect/>
          </a:stretch>
        </p:blipFill>
        <p:spPr>
          <a:xfrm>
            <a:off x="886918" y="5230079"/>
            <a:ext cx="5477254" cy="1296144"/>
          </a:xfrm>
          <a:prstGeom prst="rect">
            <a:avLst/>
          </a:prstGeom>
        </p:spPr>
      </p:pic>
      <p:sp>
        <p:nvSpPr>
          <p:cNvPr id="8" name="TextBox 7"/>
          <p:cNvSpPr txBox="1"/>
          <p:nvPr/>
        </p:nvSpPr>
        <p:spPr>
          <a:xfrm>
            <a:off x="6388496" y="5318955"/>
            <a:ext cx="2016224" cy="1200329"/>
          </a:xfrm>
          <a:prstGeom prst="rect">
            <a:avLst/>
          </a:prstGeom>
          <a:noFill/>
        </p:spPr>
        <p:txBody>
          <a:bodyPr wrap="square" rtlCol="0">
            <a:spAutoFit/>
          </a:bodyPr>
          <a:lstStyle/>
          <a:p>
            <a:pPr algn="ctr"/>
            <a:r>
              <a:rPr lang="en-GB" sz="2400" dirty="0">
                <a:solidFill>
                  <a:schemeClr val="accent6">
                    <a:lumMod val="75000"/>
                  </a:schemeClr>
                </a:solidFill>
                <a:latin typeface="Comic Sans MS" panose="030F0702030302020204" pitchFamily="66" charset="0"/>
              </a:rPr>
              <a:t>PSHE -Growing and Changing</a:t>
            </a:r>
          </a:p>
        </p:txBody>
      </p:sp>
      <p:pic>
        <p:nvPicPr>
          <p:cNvPr id="10" name="Picture 9"/>
          <p:cNvPicPr>
            <a:picLocks noChangeAspect="1"/>
          </p:cNvPicPr>
          <p:nvPr/>
        </p:nvPicPr>
        <p:blipFill>
          <a:blip r:embed="rId4"/>
          <a:stretch>
            <a:fillRect/>
          </a:stretch>
        </p:blipFill>
        <p:spPr>
          <a:xfrm>
            <a:off x="6373153" y="1915663"/>
            <a:ext cx="2562225" cy="895350"/>
          </a:xfrm>
          <a:prstGeom prst="rect">
            <a:avLst/>
          </a:prstGeom>
        </p:spPr>
      </p:pic>
      <p:pic>
        <p:nvPicPr>
          <p:cNvPr id="11" name="Picture 10" descr="Free picture: basketball court, people, playing, street, ball ..."/>
          <p:cNvPicPr>
            <a:picLocks noChangeAspect="1"/>
          </p:cNvPicPr>
          <p:nvPr/>
        </p:nvPicPr>
        <p:blipFill rotWithShape="1">
          <a:blip r:embed="rId5" cstate="print">
            <a:extLst>
              <a:ext uri="{28A0092B-C50C-407E-A947-70E740481C1C}">
                <a14:useLocalDpi xmlns:a14="http://schemas.microsoft.com/office/drawing/2010/main" val="0"/>
              </a:ext>
            </a:extLst>
          </a:blip>
          <a:srcRect l="13230" t="17850" r="4450" b="7601"/>
          <a:stretch/>
        </p:blipFill>
        <p:spPr>
          <a:xfrm>
            <a:off x="7380312" y="2987427"/>
            <a:ext cx="1440159" cy="1825916"/>
          </a:xfrm>
          <a:prstGeom prst="rect">
            <a:avLst/>
          </a:prstGeom>
        </p:spPr>
      </p:pic>
      <p:pic>
        <p:nvPicPr>
          <p:cNvPr id="13" name="Picture 12"/>
          <p:cNvPicPr>
            <a:picLocks noChangeAspect="1"/>
          </p:cNvPicPr>
          <p:nvPr/>
        </p:nvPicPr>
        <p:blipFill>
          <a:blip r:embed="rId6"/>
          <a:stretch>
            <a:fillRect/>
          </a:stretch>
        </p:blipFill>
        <p:spPr>
          <a:xfrm>
            <a:off x="4454783" y="2966823"/>
            <a:ext cx="2366479" cy="2030190"/>
          </a:xfrm>
          <a:prstGeom prst="rect">
            <a:avLst/>
          </a:prstGeom>
        </p:spPr>
      </p:pic>
      <p:sp>
        <p:nvSpPr>
          <p:cNvPr id="14" name="TextBox 13"/>
          <p:cNvSpPr txBox="1"/>
          <p:nvPr/>
        </p:nvSpPr>
        <p:spPr>
          <a:xfrm>
            <a:off x="2898801" y="3501008"/>
            <a:ext cx="1582898" cy="1200329"/>
          </a:xfrm>
          <a:prstGeom prst="rect">
            <a:avLst/>
          </a:prstGeom>
          <a:noFill/>
        </p:spPr>
        <p:txBody>
          <a:bodyPr wrap="square" rtlCol="0">
            <a:spAutoFit/>
          </a:bodyPr>
          <a:lstStyle/>
          <a:p>
            <a:pPr algn="ctr"/>
            <a:r>
              <a:rPr lang="en-GB" sz="2400" dirty="0">
                <a:solidFill>
                  <a:srgbClr val="7030A0"/>
                </a:solidFill>
                <a:latin typeface="Comic Sans MS" panose="030F0702030302020204" pitchFamily="66" charset="0"/>
              </a:rPr>
              <a:t>Ancient Kingdom of Benin</a:t>
            </a:r>
          </a:p>
        </p:txBody>
      </p:sp>
      <p:pic>
        <p:nvPicPr>
          <p:cNvPr id="15" name="Picture 14"/>
          <p:cNvPicPr>
            <a:picLocks noChangeAspect="1"/>
          </p:cNvPicPr>
          <p:nvPr/>
        </p:nvPicPr>
        <p:blipFill>
          <a:blip r:embed="rId7"/>
          <a:stretch>
            <a:fillRect/>
          </a:stretch>
        </p:blipFill>
        <p:spPr>
          <a:xfrm>
            <a:off x="2858040" y="1252731"/>
            <a:ext cx="2819400" cy="1543050"/>
          </a:xfrm>
          <a:prstGeom prst="rect">
            <a:avLst/>
          </a:prstGeom>
        </p:spPr>
      </p:pic>
      <p:sp>
        <p:nvSpPr>
          <p:cNvPr id="16" name="TextBox 15"/>
          <p:cNvSpPr txBox="1"/>
          <p:nvPr/>
        </p:nvSpPr>
        <p:spPr>
          <a:xfrm>
            <a:off x="5638022" y="1258132"/>
            <a:ext cx="3031725" cy="461665"/>
          </a:xfrm>
          <a:prstGeom prst="rect">
            <a:avLst/>
          </a:prstGeom>
          <a:noFill/>
        </p:spPr>
        <p:txBody>
          <a:bodyPr wrap="square" rtlCol="0">
            <a:spAutoFit/>
          </a:bodyPr>
          <a:lstStyle/>
          <a:p>
            <a:pPr algn="ctr"/>
            <a:r>
              <a:rPr lang="en-GB" sz="2400" dirty="0">
                <a:solidFill>
                  <a:srgbClr val="0070C0"/>
                </a:solidFill>
                <a:latin typeface="Comic Sans MS" panose="030F0702030302020204" pitchFamily="66" charset="0"/>
              </a:rPr>
              <a:t>Decimal fractions</a:t>
            </a:r>
          </a:p>
        </p:txBody>
      </p:sp>
    </p:spTree>
    <p:extLst>
      <p:ext uri="{BB962C8B-B14F-4D97-AF65-F5344CB8AC3E}">
        <p14:creationId xmlns:p14="http://schemas.microsoft.com/office/powerpoint/2010/main" val="636263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par>
                                <p:cTn id="32" presetID="22" presetClass="entr" presetSubtype="4"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circle(in)">
                                      <p:cBhvr>
                                        <p:cTn id="39" dur="2000"/>
                                        <p:tgtEl>
                                          <p:spTgt spid="8"/>
                                        </p:tgtEl>
                                      </p:cBhvr>
                                    </p:animEffect>
                                  </p:childTnLst>
                                </p:cTn>
                              </p:par>
                              <p:par>
                                <p:cTn id="40" presetID="6" presetClass="entr" presetSubtype="16"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circle(in)">
                                      <p:cBhvr>
                                        <p:cTn id="4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Comic Sans MS"/>
              </a:rPr>
              <a:t>School Lunches</a:t>
            </a:r>
          </a:p>
        </p:txBody>
      </p:sp>
      <p:sp>
        <p:nvSpPr>
          <p:cNvPr id="3" name="Content Placeholder 2"/>
          <p:cNvSpPr>
            <a:spLocks noGrp="1"/>
          </p:cNvSpPr>
          <p:nvPr>
            <p:ph idx="1"/>
          </p:nvPr>
        </p:nvSpPr>
        <p:spPr>
          <a:xfrm>
            <a:off x="863588" y="1612070"/>
            <a:ext cx="7416824" cy="2880320"/>
          </a:xfrm>
        </p:spPr>
        <p:txBody>
          <a:bodyPr vert="horz" lIns="91440" tIns="45720" rIns="91440" bIns="45720" rtlCol="0" anchor="t">
            <a:normAutofit/>
          </a:bodyPr>
          <a:lstStyle/>
          <a:p>
            <a:pPr marL="0" indent="0" algn="ctr">
              <a:buNone/>
            </a:pPr>
            <a:r>
              <a:rPr lang="en-GB" sz="2800" dirty="0">
                <a:latin typeface="Comic Sans MS"/>
              </a:rPr>
              <a:t>A balanced meal for packed lunches.</a:t>
            </a:r>
            <a:endParaRPr lang="en-GB" sz="2800" dirty="0">
              <a:latin typeface="Comic Sans MS"/>
              <a:ea typeface="Calibri"/>
              <a:cs typeface="Calibri"/>
            </a:endParaRPr>
          </a:p>
          <a:p>
            <a:pPr marL="0" indent="0">
              <a:buNone/>
            </a:pPr>
            <a:endParaRPr lang="en-GB" dirty="0"/>
          </a:p>
          <a:p>
            <a:endParaRPr lang="en-GB" dirty="0"/>
          </a:p>
          <a:p>
            <a:pPr marL="0" indent="0">
              <a:buNone/>
            </a:pPr>
            <a:endParaRPr lang="en-GB" dirty="0"/>
          </a:p>
        </p:txBody>
      </p:sp>
      <p:pic>
        <p:nvPicPr>
          <p:cNvPr id="4" name="Picture 3"/>
          <p:cNvPicPr>
            <a:picLocks noChangeAspect="1"/>
          </p:cNvPicPr>
          <p:nvPr/>
        </p:nvPicPr>
        <p:blipFill>
          <a:blip r:embed="rId2"/>
          <a:stretch>
            <a:fillRect/>
          </a:stretch>
        </p:blipFill>
        <p:spPr>
          <a:xfrm>
            <a:off x="747260" y="2492896"/>
            <a:ext cx="5089240" cy="3570064"/>
          </a:xfrm>
          <a:prstGeom prst="rect">
            <a:avLst/>
          </a:prstGeom>
        </p:spPr>
      </p:pic>
      <p:sp>
        <p:nvSpPr>
          <p:cNvPr id="5" name="Content Placeholder 2"/>
          <p:cNvSpPr txBox="1">
            <a:spLocks/>
          </p:cNvSpPr>
          <p:nvPr/>
        </p:nvSpPr>
        <p:spPr>
          <a:xfrm>
            <a:off x="5836500" y="2862367"/>
            <a:ext cx="3131840" cy="3327536"/>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sz="2800" dirty="0">
                <a:latin typeface="Comic Sans MS"/>
              </a:rPr>
              <a:t>Water bottles are provided by school and water is available at lunch time.</a:t>
            </a:r>
            <a:endParaRPr lang="en-GB" sz="2800" dirty="0">
              <a:latin typeface="Comic Sans MS"/>
              <a:ea typeface="Calibri"/>
              <a:cs typeface="Calibri"/>
            </a:endParaRPr>
          </a:p>
          <a:p>
            <a:pPr marL="0" indent="0">
              <a:buFont typeface="Arial" panose="020B0604020202020204" pitchFamily="34" charset="0"/>
              <a:buNone/>
            </a:pPr>
            <a:endParaRPr lang="en-GB" dirty="0"/>
          </a:p>
          <a:p>
            <a:endParaRPr lang="en-GB" dirty="0"/>
          </a:p>
          <a:p>
            <a:pPr marL="0" indent="0">
              <a:buFont typeface="Arial" panose="020B0604020202020204" pitchFamily="34" charset="0"/>
              <a:buNone/>
            </a:pPr>
            <a:endParaRPr lang="en-GB" dirty="0"/>
          </a:p>
        </p:txBody>
      </p:sp>
    </p:spTree>
    <p:extLst>
      <p:ext uri="{BB962C8B-B14F-4D97-AF65-F5344CB8AC3E}">
        <p14:creationId xmlns:p14="http://schemas.microsoft.com/office/powerpoint/2010/main" val="2314809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Comic Sans MS" panose="030F0702030302020204" pitchFamily="66" charset="0"/>
              </a:rPr>
              <a:t>School Uniform</a:t>
            </a:r>
          </a:p>
        </p:txBody>
      </p:sp>
      <p:sp>
        <p:nvSpPr>
          <p:cNvPr id="3" name="Content Placeholder 2"/>
          <p:cNvSpPr>
            <a:spLocks noGrp="1"/>
          </p:cNvSpPr>
          <p:nvPr>
            <p:ph idx="1"/>
          </p:nvPr>
        </p:nvSpPr>
        <p:spPr>
          <a:xfrm>
            <a:off x="457200" y="1395012"/>
            <a:ext cx="8229600" cy="5069160"/>
          </a:xfrm>
        </p:spPr>
        <p:txBody>
          <a:bodyPr vert="horz" lIns="91440" tIns="45720" rIns="91440" bIns="45720" rtlCol="0" anchor="t">
            <a:noAutofit/>
          </a:bodyPr>
          <a:lstStyle/>
          <a:p>
            <a:pPr marL="0" indent="0">
              <a:buNone/>
            </a:pPr>
            <a:r>
              <a:rPr lang="en-GB" sz="2000" dirty="0">
                <a:latin typeface="Comic Sans MS"/>
              </a:rPr>
              <a:t>Children are to wear the correct uniform every day, including appropriate footwear (all black footwear). </a:t>
            </a:r>
            <a:endParaRPr lang="en-US" dirty="0"/>
          </a:p>
          <a:p>
            <a:pPr marL="0" indent="0">
              <a:buNone/>
            </a:pPr>
            <a:r>
              <a:rPr lang="en-GB" sz="2000" dirty="0">
                <a:latin typeface="Comic Sans MS"/>
              </a:rPr>
              <a:t> </a:t>
            </a:r>
          </a:p>
          <a:p>
            <a:pPr marL="0" indent="0">
              <a:buNone/>
            </a:pPr>
            <a:r>
              <a:rPr lang="en-GB" sz="2000" u="sng" dirty="0">
                <a:latin typeface="Comic Sans MS"/>
              </a:rPr>
              <a:t>PE uniform</a:t>
            </a:r>
            <a:r>
              <a:rPr lang="en-GB" sz="2000" dirty="0">
                <a:latin typeface="Comic Sans MS"/>
              </a:rPr>
              <a:t>: Wear to school on PE days which are Monday and Wednesday. All black shorts/trousers and shoes, all white t-shirt. </a:t>
            </a:r>
          </a:p>
          <a:p>
            <a:pPr marL="0" indent="0">
              <a:buNone/>
            </a:pPr>
            <a:endParaRPr lang="en-GB" sz="2000" dirty="0">
              <a:latin typeface="Comic Sans MS" panose="030F0702030302020204" pitchFamily="66" charset="0"/>
            </a:endParaRPr>
          </a:p>
          <a:p>
            <a:pPr marL="0" indent="0">
              <a:buNone/>
            </a:pPr>
            <a:r>
              <a:rPr lang="en-GB" sz="2000" dirty="0">
                <a:latin typeface="Comic Sans MS"/>
              </a:rPr>
              <a:t>Simple watch (no Smart watches)​</a:t>
            </a:r>
          </a:p>
          <a:p>
            <a:pPr marL="0" indent="0">
              <a:buNone/>
            </a:pPr>
            <a:endParaRPr lang="en-GB" sz="1800" dirty="0">
              <a:latin typeface="Comic Sans MS" panose="030F0702030302020204" pitchFamily="66" charset="0"/>
            </a:endParaRPr>
          </a:p>
          <a:p>
            <a:pPr marL="0" indent="0">
              <a:buNone/>
            </a:pPr>
            <a:r>
              <a:rPr lang="en-GB" sz="2000" dirty="0">
                <a:latin typeface="Comic Sans MS"/>
              </a:rPr>
              <a:t>One pair of plain studs (no hooped or dangling earrings)​</a:t>
            </a:r>
          </a:p>
          <a:p>
            <a:pPr marL="0" indent="0">
              <a:buNone/>
            </a:pPr>
            <a:endParaRPr lang="en-GB" sz="1800" dirty="0">
              <a:latin typeface="Comic Sans MS" panose="030F0702030302020204" pitchFamily="66" charset="0"/>
            </a:endParaRPr>
          </a:p>
          <a:p>
            <a:pPr marL="0" indent="0">
              <a:buNone/>
            </a:pPr>
            <a:r>
              <a:rPr lang="en-GB" sz="2000" dirty="0">
                <a:latin typeface="Comic Sans MS"/>
              </a:rPr>
              <a:t>No nail varnish or acrylic/gel nails​.</a:t>
            </a:r>
          </a:p>
          <a:p>
            <a:pPr marL="0" indent="0">
              <a:buNone/>
            </a:pPr>
            <a:endParaRPr lang="en-GB" sz="2000" dirty="0">
              <a:latin typeface="Comic Sans MS" panose="030F0702030302020204" pitchFamily="66" charset="0"/>
            </a:endParaRPr>
          </a:p>
          <a:p>
            <a:pPr marL="0" indent="0">
              <a:buNone/>
            </a:pPr>
            <a:r>
              <a:rPr lang="en-GB" sz="2000" dirty="0">
                <a:latin typeface="Comic Sans MS"/>
              </a:rPr>
              <a:t>A school bag is preferred for children to carry their reading book and homework in. No pencil cases please.  </a:t>
            </a:r>
          </a:p>
          <a:p>
            <a:pPr marL="0" indent="0">
              <a:buNone/>
            </a:pPr>
            <a:endParaRPr lang="en-GB" sz="2000" dirty="0">
              <a:latin typeface="Comic Sans MS" panose="030F0702030302020204" pitchFamily="66" charset="0"/>
            </a:endParaRPr>
          </a:p>
        </p:txBody>
      </p:sp>
    </p:spTree>
    <p:extLst>
      <p:ext uri="{BB962C8B-B14F-4D97-AF65-F5344CB8AC3E}">
        <p14:creationId xmlns:p14="http://schemas.microsoft.com/office/powerpoint/2010/main" val="3901338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1000"/>
                                        <p:tgtEl>
                                          <p:spTgt spid="3">
                                            <p:txEl>
                                              <p:pRg st="4" end="4"/>
                                            </p:txEl>
                                          </p:spTgt>
                                        </p:tgtEl>
                                      </p:cBhvr>
                                    </p:animEffect>
                                    <p:anim calcmode="lin" valueType="num">
                                      <p:cBhvr>
                                        <p:cTn id="1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circle(in)">
                                      <p:cBhvr>
                                        <p:cTn id="30" dur="20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pic>
        <p:nvPicPr>
          <p:cNvPr id="5" name="Picture 4"/>
          <p:cNvPicPr>
            <a:picLocks noChangeAspect="1"/>
          </p:cNvPicPr>
          <p:nvPr/>
        </p:nvPicPr>
        <p:blipFill>
          <a:blip r:embed="rId2"/>
          <a:stretch>
            <a:fillRect/>
          </a:stretch>
        </p:blipFill>
        <p:spPr>
          <a:xfrm>
            <a:off x="160010" y="332656"/>
            <a:ext cx="8983990" cy="6217121"/>
          </a:xfrm>
          <a:prstGeom prst="rect">
            <a:avLst/>
          </a:prstGeom>
        </p:spPr>
      </p:pic>
      <p:sp>
        <p:nvSpPr>
          <p:cNvPr id="6" name="TextBox 5"/>
          <p:cNvSpPr txBox="1"/>
          <p:nvPr/>
        </p:nvSpPr>
        <p:spPr>
          <a:xfrm>
            <a:off x="3131840" y="576421"/>
            <a:ext cx="3456384" cy="1908215"/>
          </a:xfrm>
          <a:prstGeom prst="rect">
            <a:avLst/>
          </a:prstGeom>
          <a:solidFill>
            <a:schemeClr val="bg1"/>
          </a:solidFill>
        </p:spPr>
        <p:txBody>
          <a:bodyPr wrap="square" rtlCol="0">
            <a:spAutoFit/>
          </a:bodyPr>
          <a:lstStyle/>
          <a:p>
            <a:pPr algn="ctr"/>
            <a:r>
              <a:rPr lang="en-GB" sz="3200" b="1" u="sng" dirty="0">
                <a:latin typeface="Comic Sans MS" panose="030F0702030302020204" pitchFamily="66" charset="0"/>
              </a:rPr>
              <a:t>Acceptable footwear</a:t>
            </a:r>
          </a:p>
          <a:p>
            <a:pPr algn="ctr"/>
            <a:endParaRPr lang="en-GB" b="1" u="sng" dirty="0">
              <a:latin typeface="XCCW Joined 22a" panose="03050602040000000000" pitchFamily="66" charset="0"/>
            </a:endParaRPr>
          </a:p>
          <a:p>
            <a:pPr algn="ctr"/>
            <a:endParaRPr lang="en-GB" b="1" u="sng" dirty="0">
              <a:latin typeface="XCCW Joined 22a" panose="03050602040000000000" pitchFamily="66" charset="0"/>
            </a:endParaRPr>
          </a:p>
          <a:p>
            <a:pPr algn="ctr"/>
            <a:endParaRPr lang="en-GB" b="1" u="sng" dirty="0">
              <a:latin typeface="XCCW Joined 22a" panose="03050602040000000000" pitchFamily="66" charset="0"/>
            </a:endParaRPr>
          </a:p>
        </p:txBody>
      </p:sp>
    </p:spTree>
    <p:extLst>
      <p:ext uri="{BB962C8B-B14F-4D97-AF65-F5344CB8AC3E}">
        <p14:creationId xmlns:p14="http://schemas.microsoft.com/office/powerpoint/2010/main" val="1654793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pic>
        <p:nvPicPr>
          <p:cNvPr id="5" name="Picture 4"/>
          <p:cNvPicPr>
            <a:picLocks noChangeAspect="1"/>
          </p:cNvPicPr>
          <p:nvPr/>
        </p:nvPicPr>
        <p:blipFill>
          <a:blip r:embed="rId2"/>
          <a:stretch>
            <a:fillRect/>
          </a:stretch>
        </p:blipFill>
        <p:spPr>
          <a:xfrm>
            <a:off x="87606" y="1130172"/>
            <a:ext cx="8968788" cy="5466017"/>
          </a:xfrm>
          <a:prstGeom prst="rect">
            <a:avLst/>
          </a:prstGeom>
        </p:spPr>
      </p:pic>
      <p:sp>
        <p:nvSpPr>
          <p:cNvPr id="6" name="TextBox 5"/>
          <p:cNvSpPr txBox="1"/>
          <p:nvPr/>
        </p:nvSpPr>
        <p:spPr>
          <a:xfrm>
            <a:off x="2699792" y="273839"/>
            <a:ext cx="3456384" cy="1354217"/>
          </a:xfrm>
          <a:prstGeom prst="rect">
            <a:avLst/>
          </a:prstGeom>
          <a:solidFill>
            <a:schemeClr val="bg1"/>
          </a:solidFill>
          <a:ln w="57150">
            <a:solidFill>
              <a:srgbClr val="0070C0"/>
            </a:solidFill>
          </a:ln>
        </p:spPr>
        <p:txBody>
          <a:bodyPr wrap="square" rtlCol="0">
            <a:spAutoFit/>
          </a:bodyPr>
          <a:lstStyle/>
          <a:p>
            <a:pPr algn="ctr"/>
            <a:r>
              <a:rPr lang="en-GB" sz="3200" b="1" u="sng" dirty="0">
                <a:latin typeface="Comic Sans MS" panose="030F0702030302020204" pitchFamily="66" charset="0"/>
              </a:rPr>
              <a:t>Acceptable </a:t>
            </a:r>
          </a:p>
          <a:p>
            <a:pPr algn="ctr"/>
            <a:r>
              <a:rPr lang="en-GB" sz="3200" b="1" u="sng" dirty="0">
                <a:latin typeface="Comic Sans MS" panose="030F0702030302020204" pitchFamily="66" charset="0"/>
              </a:rPr>
              <a:t>PE kit</a:t>
            </a:r>
            <a:endParaRPr lang="en-GB" b="1" u="sng" dirty="0">
              <a:latin typeface="XCCW Joined 22a" panose="03050602040000000000" pitchFamily="66" charset="0"/>
            </a:endParaRPr>
          </a:p>
          <a:p>
            <a:pPr algn="ctr"/>
            <a:endParaRPr lang="en-GB" b="1" u="sng" dirty="0">
              <a:latin typeface="XCCW Joined 22a" panose="03050602040000000000" pitchFamily="66" charset="0"/>
            </a:endParaRPr>
          </a:p>
        </p:txBody>
      </p:sp>
    </p:spTree>
    <p:extLst>
      <p:ext uri="{BB962C8B-B14F-4D97-AF65-F5344CB8AC3E}">
        <p14:creationId xmlns:p14="http://schemas.microsoft.com/office/powerpoint/2010/main" val="858312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Comic Sans MS" panose="030F0702030302020204" pitchFamily="66" charset="0"/>
              </a:rPr>
              <a:t>Behaviour</a:t>
            </a:r>
            <a:r>
              <a:rPr lang="en-GB" dirty="0"/>
              <a:t> </a:t>
            </a:r>
          </a:p>
        </p:txBody>
      </p:sp>
      <p:sp>
        <p:nvSpPr>
          <p:cNvPr id="3" name="Content Placeholder 2"/>
          <p:cNvSpPr>
            <a:spLocks noGrp="1"/>
          </p:cNvSpPr>
          <p:nvPr>
            <p:ph idx="1"/>
          </p:nvPr>
        </p:nvSpPr>
        <p:spPr>
          <a:xfrm>
            <a:off x="304622" y="861773"/>
            <a:ext cx="6928939" cy="5023803"/>
          </a:xfrm>
        </p:spPr>
        <p:txBody>
          <a:bodyPr vert="horz" lIns="91440" tIns="45720" rIns="91440" bIns="45720" rtlCol="0" anchor="t">
            <a:normAutofit/>
          </a:bodyPr>
          <a:lstStyle/>
          <a:p>
            <a:endParaRPr lang="en-GB" sz="3600" dirty="0">
              <a:latin typeface="Comic Sans MS" panose="030F0702030302020204" pitchFamily="66" charset="0"/>
            </a:endParaRPr>
          </a:p>
          <a:p>
            <a:r>
              <a:rPr lang="en-GB" sz="3600" dirty="0">
                <a:latin typeface="Comic Sans MS" panose="030F0702030302020204" pitchFamily="66" charset="0"/>
              </a:rPr>
              <a:t>Ready, Respectful, Safe</a:t>
            </a:r>
          </a:p>
          <a:p>
            <a:r>
              <a:rPr lang="en-GB" sz="3600" dirty="0">
                <a:latin typeface="Comic Sans MS" panose="030F0702030302020204" pitchFamily="66" charset="0"/>
              </a:rPr>
              <a:t>Gospel Values</a:t>
            </a:r>
          </a:p>
          <a:p>
            <a:r>
              <a:rPr lang="en-GB" sz="3600" dirty="0">
                <a:latin typeface="Comic Sans MS"/>
              </a:rPr>
              <a:t>Weekly certificates</a:t>
            </a:r>
          </a:p>
          <a:p>
            <a:r>
              <a:rPr lang="en-GB" sz="3600" dirty="0">
                <a:latin typeface="Comic Sans MS" panose="030F0702030302020204" pitchFamily="66" charset="0"/>
              </a:rPr>
              <a:t>House Points to spend in the shop</a:t>
            </a:r>
          </a:p>
          <a:p>
            <a:r>
              <a:rPr lang="en-GB" sz="3600" dirty="0">
                <a:latin typeface="Comic Sans MS"/>
              </a:rPr>
              <a:t>Tea party</a:t>
            </a:r>
          </a:p>
          <a:p>
            <a:endParaRPr lang="en-GB" sz="3600" dirty="0">
              <a:latin typeface="Comic Sans MS" panose="030F0702030302020204" pitchFamily="66"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9096" y="1628800"/>
            <a:ext cx="1907704" cy="165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2686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8312" y="-8059"/>
            <a:ext cx="7772400" cy="1470025"/>
          </a:xfrm>
        </p:spPr>
        <p:txBody>
          <a:bodyPr/>
          <a:lstStyle/>
          <a:p>
            <a:r>
              <a:rPr lang="en-GB" dirty="0">
                <a:solidFill>
                  <a:srgbClr val="C00000"/>
                </a:solidFill>
                <a:latin typeface="Comic Sans MS"/>
              </a:rPr>
              <a:t>Online safety</a:t>
            </a:r>
          </a:p>
        </p:txBody>
      </p:sp>
      <p:sp>
        <p:nvSpPr>
          <p:cNvPr id="3" name="Subtitle 2"/>
          <p:cNvSpPr>
            <a:spLocks noGrp="1"/>
          </p:cNvSpPr>
          <p:nvPr>
            <p:ph type="subTitle" idx="1"/>
          </p:nvPr>
        </p:nvSpPr>
        <p:spPr>
          <a:xfrm>
            <a:off x="1464112" y="1218848"/>
            <a:ext cx="6400800" cy="1752600"/>
          </a:xfrm>
        </p:spPr>
        <p:txBody>
          <a:bodyPr vert="horz" lIns="91440" tIns="45720" rIns="91440" bIns="45720" rtlCol="0" anchor="t">
            <a:normAutofit/>
          </a:bodyPr>
          <a:lstStyle/>
          <a:p>
            <a:r>
              <a:rPr lang="en-GB" dirty="0">
                <a:latin typeface="Comic Sans MS"/>
              </a:rPr>
              <a:t>SMART Rules in school</a:t>
            </a:r>
          </a:p>
          <a:p>
            <a:r>
              <a:rPr lang="en-GB" dirty="0">
                <a:latin typeface="Comic Sans MS"/>
              </a:rPr>
              <a:t>Social media guidelines state:</a:t>
            </a:r>
          </a:p>
        </p:txBody>
      </p:sp>
      <p:pic>
        <p:nvPicPr>
          <p:cNvPr id="4" name="Picture 3"/>
          <p:cNvPicPr>
            <a:picLocks noChangeAspect="1"/>
          </p:cNvPicPr>
          <p:nvPr/>
        </p:nvPicPr>
        <p:blipFill>
          <a:blip r:embed="rId2"/>
          <a:stretch>
            <a:fillRect/>
          </a:stretch>
        </p:blipFill>
        <p:spPr>
          <a:xfrm>
            <a:off x="778312" y="2391325"/>
            <a:ext cx="7673868" cy="4466675"/>
          </a:xfrm>
          <a:prstGeom prst="rect">
            <a:avLst/>
          </a:prstGeom>
        </p:spPr>
      </p:pic>
    </p:spTree>
    <p:extLst>
      <p:ext uri="{BB962C8B-B14F-4D97-AF65-F5344CB8AC3E}">
        <p14:creationId xmlns:p14="http://schemas.microsoft.com/office/powerpoint/2010/main" val="625945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Comic Sans MS" panose="030F0702030302020204" pitchFamily="66" charset="0"/>
              </a:rPr>
              <a:t>Home Learning</a:t>
            </a:r>
          </a:p>
        </p:txBody>
      </p:sp>
      <p:sp>
        <p:nvSpPr>
          <p:cNvPr id="3" name="Content Placeholder 2"/>
          <p:cNvSpPr>
            <a:spLocks noGrp="1"/>
          </p:cNvSpPr>
          <p:nvPr>
            <p:ph idx="1"/>
          </p:nvPr>
        </p:nvSpPr>
        <p:spPr>
          <a:xfrm>
            <a:off x="429313" y="1477531"/>
            <a:ext cx="8229600" cy="4525963"/>
          </a:xfrm>
        </p:spPr>
        <p:txBody>
          <a:bodyPr vert="horz" lIns="91440" tIns="45720" rIns="91440" bIns="45720" rtlCol="0" anchor="t">
            <a:normAutofit/>
          </a:bodyPr>
          <a:lstStyle/>
          <a:p>
            <a:pPr marL="0" indent="0" algn="ctr">
              <a:buNone/>
            </a:pPr>
            <a:r>
              <a:rPr lang="en-GB" sz="2400" b="1" dirty="0">
                <a:solidFill>
                  <a:srgbClr val="7030A0"/>
                </a:solidFill>
                <a:latin typeface="Comic Sans MS"/>
              </a:rPr>
              <a:t>READING</a:t>
            </a:r>
            <a:r>
              <a:rPr lang="en-GB" sz="2400" dirty="0">
                <a:solidFill>
                  <a:srgbClr val="7030A0"/>
                </a:solidFill>
                <a:latin typeface="Comic Sans MS"/>
              </a:rPr>
              <a:t> – How can you help your child at home?</a:t>
            </a:r>
            <a:endParaRPr lang="en-US" sz="2400" dirty="0">
              <a:solidFill>
                <a:srgbClr val="7030A0"/>
              </a:solidFill>
              <a:ea typeface="Calibri"/>
              <a:cs typeface="Calibri"/>
            </a:endParaRPr>
          </a:p>
          <a:p>
            <a:pPr marL="0" indent="0">
              <a:buNone/>
            </a:pPr>
            <a:endParaRPr lang="en-GB" sz="2800" dirty="0">
              <a:latin typeface="Comic Sans MS"/>
            </a:endParaRPr>
          </a:p>
          <a:p>
            <a:r>
              <a:rPr lang="en-GB" sz="2400" dirty="0">
                <a:latin typeface="Comic Sans MS"/>
                <a:ea typeface="+mn-lt"/>
                <a:cs typeface="+mn-lt"/>
              </a:rPr>
              <a:t>Encourage reading a variety of texts</a:t>
            </a:r>
          </a:p>
          <a:p>
            <a:r>
              <a:rPr lang="en-GB" sz="2400" dirty="0">
                <a:latin typeface="Comic Sans MS"/>
                <a:ea typeface="+mn-lt"/>
                <a:cs typeface="+mn-lt"/>
              </a:rPr>
              <a:t>Listen to your child read every day</a:t>
            </a:r>
          </a:p>
          <a:p>
            <a:r>
              <a:rPr lang="en-GB" sz="2400" dirty="0">
                <a:latin typeface="Comic Sans MS"/>
                <a:ea typeface="+mn-lt"/>
                <a:cs typeface="+mn-lt"/>
              </a:rPr>
              <a:t>Encourage children to look up unfamiliar words</a:t>
            </a:r>
          </a:p>
          <a:p>
            <a:r>
              <a:rPr lang="en-GB" sz="2400" dirty="0">
                <a:latin typeface="Comic Sans MS"/>
                <a:ea typeface="+mn-lt"/>
                <a:cs typeface="+mn-lt"/>
              </a:rPr>
              <a:t>Ask your child questions about the texts they are reading</a:t>
            </a:r>
          </a:p>
          <a:p>
            <a:endParaRPr lang="en-GB" sz="2400" dirty="0">
              <a:latin typeface="Comic Sans MS"/>
              <a:ea typeface="+mn-lt"/>
              <a:cs typeface="+mn-lt"/>
            </a:endParaRPr>
          </a:p>
          <a:p>
            <a:pPr marL="0" indent="0" algn="ctr">
              <a:buNone/>
            </a:pPr>
            <a:r>
              <a:rPr lang="en-GB" sz="2400" dirty="0">
                <a:latin typeface="Comic Sans MS"/>
                <a:ea typeface="Calibri"/>
                <a:cs typeface="Calibri"/>
              </a:rPr>
              <a:t>Please sign your child's reading record when they have read.</a:t>
            </a:r>
            <a:endParaRPr lang="en-GB" sz="2400" dirty="0">
              <a:latin typeface="Comic Sans MS" panose="030F0702030302020204" pitchFamily="66" charset="0"/>
              <a:ea typeface="Calibri"/>
              <a:cs typeface="Calibri"/>
            </a:endParaRPr>
          </a:p>
          <a:p>
            <a:pPr marL="0" indent="0">
              <a:buNone/>
            </a:pPr>
            <a:endParaRPr lang="en-GB" sz="1900" dirty="0">
              <a:latin typeface="Comic Sans MS" panose="030F0702030302020204" pitchFamily="66" charset="0"/>
            </a:endParaRPr>
          </a:p>
        </p:txBody>
      </p:sp>
    </p:spTree>
    <p:extLst>
      <p:ext uri="{BB962C8B-B14F-4D97-AF65-F5344CB8AC3E}">
        <p14:creationId xmlns:p14="http://schemas.microsoft.com/office/powerpoint/2010/main" val="3327205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500"/>
                                        <p:tgtEl>
                                          <p:spTgt spid="3">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 calcmode="lin" valueType="num">
                                      <p:cBhvr additive="base">
                                        <p:cTn id="1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down)">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C1B24-CFE7-9096-AED6-EEF7F4BAE5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908901-D7F4-CD73-862A-FFD9974AF8AA}"/>
              </a:ext>
            </a:extLst>
          </p:cNvPr>
          <p:cNvSpPr>
            <a:spLocks noGrp="1"/>
          </p:cNvSpPr>
          <p:nvPr>
            <p:ph type="title"/>
          </p:nvPr>
        </p:nvSpPr>
        <p:spPr/>
        <p:txBody>
          <a:bodyPr/>
          <a:lstStyle/>
          <a:p>
            <a:r>
              <a:rPr lang="en-GB" dirty="0">
                <a:solidFill>
                  <a:srgbClr val="C00000"/>
                </a:solidFill>
                <a:latin typeface="Comic Sans MS" panose="030F0702030302020204" pitchFamily="66" charset="0"/>
              </a:rPr>
              <a:t>Home Learning</a:t>
            </a:r>
          </a:p>
        </p:txBody>
      </p:sp>
      <p:sp>
        <p:nvSpPr>
          <p:cNvPr id="3" name="Content Placeholder 2">
            <a:extLst>
              <a:ext uri="{FF2B5EF4-FFF2-40B4-BE49-F238E27FC236}">
                <a16:creationId xmlns:a16="http://schemas.microsoft.com/office/drawing/2014/main" id="{6335A70B-F9EA-A95A-8E78-78391D5AC0F1}"/>
              </a:ext>
            </a:extLst>
          </p:cNvPr>
          <p:cNvSpPr>
            <a:spLocks noGrp="1"/>
          </p:cNvSpPr>
          <p:nvPr>
            <p:ph idx="1"/>
          </p:nvPr>
        </p:nvSpPr>
        <p:spPr>
          <a:xfrm>
            <a:off x="304800" y="1424029"/>
            <a:ext cx="5828580" cy="4468454"/>
          </a:xfrm>
        </p:spPr>
        <p:txBody>
          <a:bodyPr vert="horz" lIns="91440" tIns="45720" rIns="91440" bIns="45720" rtlCol="0" anchor="t">
            <a:noAutofit/>
          </a:bodyPr>
          <a:lstStyle/>
          <a:p>
            <a:pPr marL="0" indent="0">
              <a:buNone/>
            </a:pPr>
            <a:r>
              <a:rPr lang="en-GB" sz="2400" b="1" dirty="0">
                <a:solidFill>
                  <a:srgbClr val="00B050"/>
                </a:solidFill>
                <a:latin typeface="Comic Sans MS"/>
              </a:rPr>
              <a:t>TIMES TABLES </a:t>
            </a:r>
            <a:endParaRPr lang="en-GB" sz="2400" b="1" dirty="0">
              <a:solidFill>
                <a:srgbClr val="00B050"/>
              </a:solidFill>
              <a:latin typeface="Comic Sans MS" panose="030F0702030302020204" pitchFamily="66" charset="0"/>
            </a:endParaRPr>
          </a:p>
          <a:p>
            <a:pPr marL="0" indent="0">
              <a:buNone/>
            </a:pPr>
            <a:r>
              <a:rPr lang="en-GB" sz="2400" dirty="0">
                <a:latin typeface="Comic Sans MS"/>
                <a:ea typeface="+mn-lt"/>
                <a:cs typeface="+mn-lt"/>
              </a:rPr>
              <a:t>Times tables are a huge part of maths in Year 5. They are key number facts that are relevant to the four operations, fractions, percentages and much more.</a:t>
            </a:r>
          </a:p>
          <a:p>
            <a:pPr marL="0" indent="0">
              <a:buNone/>
            </a:pPr>
            <a:endParaRPr lang="en-GB" sz="2400" dirty="0">
              <a:latin typeface="Comic Sans MS"/>
              <a:ea typeface="+mn-lt"/>
              <a:cs typeface="+mn-lt"/>
            </a:endParaRPr>
          </a:p>
          <a:p>
            <a:pPr marL="0" indent="0">
              <a:buNone/>
            </a:pPr>
            <a:r>
              <a:rPr lang="en-GB" sz="2400" dirty="0">
                <a:latin typeface="Comic Sans MS"/>
                <a:ea typeface="+mn-lt"/>
                <a:cs typeface="+mn-lt"/>
              </a:rPr>
              <a:t>Children who don't know their times tables tend to struggle in these areas and don't pick up strategies as quickly as those who do. Committing key facts to long-term memory is likely to help pupils learn more complex ideas. </a:t>
            </a:r>
            <a:endParaRPr lang="en-GB" sz="2400" dirty="0">
              <a:latin typeface="Comic Sans MS"/>
              <a:ea typeface="Calibri"/>
              <a:cs typeface="Calibri"/>
            </a:endParaRPr>
          </a:p>
          <a:p>
            <a:pPr marL="0" indent="0">
              <a:buNone/>
            </a:pPr>
            <a:endParaRPr lang="en-GB" sz="1900" dirty="0">
              <a:latin typeface="Calibri"/>
              <a:ea typeface="Calibri"/>
              <a:cs typeface="Calibri"/>
            </a:endParaRPr>
          </a:p>
          <a:p>
            <a:pPr marL="0" indent="0">
              <a:buNone/>
            </a:pPr>
            <a:endParaRPr lang="en-GB" sz="1900" dirty="0">
              <a:latin typeface="Calibri"/>
              <a:ea typeface="Calibri"/>
              <a:cs typeface="Calibri"/>
            </a:endParaRPr>
          </a:p>
          <a:p>
            <a:pPr marL="0" indent="0">
              <a:buNone/>
            </a:pPr>
            <a:endParaRPr lang="en-GB" sz="1900" dirty="0">
              <a:latin typeface="Calibri"/>
              <a:ea typeface="Calibri"/>
              <a:cs typeface="Calibri"/>
            </a:endParaRPr>
          </a:p>
          <a:p>
            <a:pPr marL="0" indent="0">
              <a:buNone/>
            </a:pPr>
            <a:endParaRPr lang="en-GB" sz="1900" dirty="0">
              <a:latin typeface="Comic Sans MS" panose="030F0702030302020204" pitchFamily="66" charset="0"/>
            </a:endParaRPr>
          </a:p>
          <a:p>
            <a:pPr marL="0" indent="0">
              <a:buNone/>
            </a:pPr>
            <a:endParaRPr lang="en-GB" sz="1900" dirty="0">
              <a:latin typeface="Comic Sans MS" panose="030F0702030302020204" pitchFamily="66" charset="0"/>
            </a:endParaRPr>
          </a:p>
        </p:txBody>
      </p:sp>
      <p:pic>
        <p:nvPicPr>
          <p:cNvPr id="5" name="Picture 4" descr="A logo for a music band&#10;&#10;AI-generated content may be incorrect.">
            <a:extLst>
              <a:ext uri="{FF2B5EF4-FFF2-40B4-BE49-F238E27FC236}">
                <a16:creationId xmlns:a16="http://schemas.microsoft.com/office/drawing/2014/main" id="{AFA1F514-BAA0-FAD6-A4D8-1E30FCD9D707}"/>
              </a:ext>
            </a:extLst>
          </p:cNvPr>
          <p:cNvPicPr>
            <a:picLocks noChangeAspect="1"/>
          </p:cNvPicPr>
          <p:nvPr/>
        </p:nvPicPr>
        <p:blipFill>
          <a:blip r:embed="rId2"/>
          <a:stretch>
            <a:fillRect/>
          </a:stretch>
        </p:blipFill>
        <p:spPr>
          <a:xfrm>
            <a:off x="6138953" y="2731698"/>
            <a:ext cx="2990850" cy="2286000"/>
          </a:xfrm>
          <a:prstGeom prst="rect">
            <a:avLst/>
          </a:prstGeom>
        </p:spPr>
      </p:pic>
    </p:spTree>
    <p:extLst>
      <p:ext uri="{BB962C8B-B14F-4D97-AF65-F5344CB8AC3E}">
        <p14:creationId xmlns:p14="http://schemas.microsoft.com/office/powerpoint/2010/main" val="3289097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B951E-B79F-3586-3D83-9A4E03D815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69E70E-512D-A28D-41B1-0EE7A64D3F69}"/>
              </a:ext>
            </a:extLst>
          </p:cNvPr>
          <p:cNvSpPr>
            <a:spLocks noGrp="1"/>
          </p:cNvSpPr>
          <p:nvPr>
            <p:ph type="title"/>
          </p:nvPr>
        </p:nvSpPr>
        <p:spPr/>
        <p:txBody>
          <a:bodyPr/>
          <a:lstStyle/>
          <a:p>
            <a:r>
              <a:rPr lang="en-GB" dirty="0">
                <a:solidFill>
                  <a:srgbClr val="C00000"/>
                </a:solidFill>
                <a:latin typeface="Comic Sans MS" panose="030F0702030302020204" pitchFamily="66" charset="0"/>
              </a:rPr>
              <a:t>Home Learning</a:t>
            </a:r>
          </a:p>
        </p:txBody>
      </p:sp>
      <p:sp>
        <p:nvSpPr>
          <p:cNvPr id="3" name="Content Placeholder 2">
            <a:extLst>
              <a:ext uri="{FF2B5EF4-FFF2-40B4-BE49-F238E27FC236}">
                <a16:creationId xmlns:a16="http://schemas.microsoft.com/office/drawing/2014/main" id="{8D3790B2-6607-8365-4538-E30CB39BE49B}"/>
              </a:ext>
            </a:extLst>
          </p:cNvPr>
          <p:cNvSpPr>
            <a:spLocks noGrp="1"/>
          </p:cNvSpPr>
          <p:nvPr>
            <p:ph idx="1"/>
          </p:nvPr>
        </p:nvSpPr>
        <p:spPr>
          <a:xfrm>
            <a:off x="304800" y="1366520"/>
            <a:ext cx="8229600" cy="4525963"/>
          </a:xfrm>
        </p:spPr>
        <p:txBody>
          <a:bodyPr vert="horz" lIns="91440" tIns="45720" rIns="91440" bIns="45720" rtlCol="0" anchor="t">
            <a:normAutofit fontScale="85000" lnSpcReduction="20000"/>
          </a:bodyPr>
          <a:lstStyle/>
          <a:p>
            <a:pPr marL="0" indent="0">
              <a:buNone/>
            </a:pPr>
            <a:r>
              <a:rPr lang="en-GB" sz="2800" b="1" dirty="0">
                <a:solidFill>
                  <a:srgbClr val="0070C0"/>
                </a:solidFill>
                <a:latin typeface="Comic Sans MS"/>
                <a:ea typeface="+mn-lt"/>
                <a:cs typeface="+mn-lt"/>
              </a:rPr>
              <a:t>HOMEWORK</a:t>
            </a:r>
            <a:endParaRPr lang="en-US" sz="2800" b="1" dirty="0">
              <a:solidFill>
                <a:srgbClr val="0070C0"/>
              </a:solidFill>
              <a:latin typeface="Calibri"/>
              <a:ea typeface="+mn-lt"/>
              <a:cs typeface="+mn-lt"/>
            </a:endParaRPr>
          </a:p>
          <a:p>
            <a:pPr marL="0" indent="0">
              <a:buNone/>
            </a:pPr>
            <a:endParaRPr lang="en-GB" sz="2800" dirty="0">
              <a:latin typeface="Comic Sans MS"/>
              <a:ea typeface="+mn-lt"/>
              <a:cs typeface="+mn-lt"/>
            </a:endParaRPr>
          </a:p>
          <a:p>
            <a:pPr marL="0" indent="0">
              <a:buNone/>
            </a:pPr>
            <a:r>
              <a:rPr lang="en-GB" sz="2800" dirty="0">
                <a:latin typeface="Comic Sans MS"/>
                <a:ea typeface="+mn-lt"/>
                <a:cs typeface="+mn-lt"/>
              </a:rPr>
              <a:t>Homework will be given out on a Friday to be handed back in on Wednesday.  They will have English and Maths.</a:t>
            </a:r>
          </a:p>
          <a:p>
            <a:pPr marL="0" indent="0">
              <a:buNone/>
            </a:pPr>
            <a:endParaRPr lang="en-GB" sz="2800" dirty="0">
              <a:latin typeface="Comic Sans MS"/>
              <a:ea typeface="+mn-lt"/>
              <a:cs typeface="+mn-lt"/>
            </a:endParaRPr>
          </a:p>
          <a:p>
            <a:pPr marL="0" indent="0">
              <a:buNone/>
            </a:pPr>
            <a:r>
              <a:rPr lang="en-GB" sz="2800" dirty="0">
                <a:latin typeface="Comic Sans MS"/>
                <a:ea typeface="+mn-lt"/>
                <a:cs typeface="+mn-lt"/>
              </a:rPr>
              <a:t>There is research to say that the struggle in retrieving information from memory strengthens recall and enhances learning. The homework that we send home aims to do this by practising prior learning. </a:t>
            </a:r>
            <a:endParaRPr lang="en-GB" sz="2800" dirty="0">
              <a:latin typeface="Comic Sans MS"/>
            </a:endParaRPr>
          </a:p>
          <a:p>
            <a:pPr marL="0" indent="0">
              <a:buNone/>
            </a:pPr>
            <a:endParaRPr lang="en-GB" sz="2800" dirty="0">
              <a:latin typeface="Comic Sans MS"/>
              <a:ea typeface="Calibri"/>
              <a:cs typeface="Calibri"/>
            </a:endParaRPr>
          </a:p>
          <a:p>
            <a:pPr marL="0" indent="0">
              <a:buNone/>
            </a:pPr>
            <a:r>
              <a:rPr lang="en-GB" sz="2800" dirty="0">
                <a:latin typeface="Comic Sans MS"/>
                <a:ea typeface="Calibri"/>
                <a:cs typeface="Calibri"/>
              </a:rPr>
              <a:t>Children can ask for help on a Monday and Tuesday in school but please not on the day that it is due in.</a:t>
            </a:r>
            <a:endParaRPr lang="en-GB" sz="2800" dirty="0"/>
          </a:p>
          <a:p>
            <a:pPr marL="0" indent="0">
              <a:buNone/>
            </a:pPr>
            <a:endParaRPr lang="en-GB" sz="2400" dirty="0">
              <a:latin typeface="Calibri"/>
              <a:ea typeface="Calibri"/>
              <a:cs typeface="Calibri"/>
            </a:endParaRPr>
          </a:p>
          <a:p>
            <a:pPr marL="0" indent="0">
              <a:buNone/>
            </a:pPr>
            <a:endParaRPr lang="en-GB" sz="1900" dirty="0">
              <a:latin typeface="Calibri"/>
              <a:ea typeface="Calibri"/>
              <a:cs typeface="Calibri"/>
            </a:endParaRPr>
          </a:p>
          <a:p>
            <a:pPr marL="0" indent="0">
              <a:buNone/>
            </a:pPr>
            <a:endParaRPr lang="en-GB" sz="1900" dirty="0">
              <a:latin typeface="Calibri"/>
              <a:ea typeface="Calibri"/>
              <a:cs typeface="Calibri"/>
            </a:endParaRPr>
          </a:p>
          <a:p>
            <a:pPr marL="0" indent="0">
              <a:buNone/>
            </a:pPr>
            <a:endParaRPr lang="en-GB" sz="1900" dirty="0">
              <a:latin typeface="Comic Sans MS" panose="030F0702030302020204" pitchFamily="66" charset="0"/>
            </a:endParaRPr>
          </a:p>
          <a:p>
            <a:pPr marL="0" indent="0">
              <a:buNone/>
            </a:pPr>
            <a:endParaRPr lang="en-GB" sz="1900" dirty="0">
              <a:latin typeface="Comic Sans MS" panose="030F0702030302020204" pitchFamily="66" charset="0"/>
            </a:endParaRPr>
          </a:p>
        </p:txBody>
      </p:sp>
    </p:spTree>
    <p:extLst>
      <p:ext uri="{BB962C8B-B14F-4D97-AF65-F5344CB8AC3E}">
        <p14:creationId xmlns:p14="http://schemas.microsoft.com/office/powerpoint/2010/main" val="761955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additive="base">
                                        <p:cTn id="1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barn(inVertical)">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Comic Sans MS" panose="030F0702030302020204" pitchFamily="66" charset="0"/>
              </a:rPr>
              <a:t>Extra Curricular Clubs</a:t>
            </a:r>
          </a:p>
        </p:txBody>
      </p:sp>
      <p:sp>
        <p:nvSpPr>
          <p:cNvPr id="6" name="TextBox 5"/>
          <p:cNvSpPr txBox="1"/>
          <p:nvPr/>
        </p:nvSpPr>
        <p:spPr>
          <a:xfrm>
            <a:off x="683568" y="5661248"/>
            <a:ext cx="8157105" cy="400110"/>
          </a:xfrm>
          <a:prstGeom prst="rect">
            <a:avLst/>
          </a:prstGeom>
          <a:noFill/>
        </p:spPr>
        <p:txBody>
          <a:bodyPr wrap="none" rtlCol="0">
            <a:spAutoFit/>
          </a:bodyPr>
          <a:lstStyle/>
          <a:p>
            <a:r>
              <a:rPr lang="en-GB" sz="2000" b="1" dirty="0"/>
              <a:t>Please note all clubs finish at 4pm. Please be prompt picking up your child. </a:t>
            </a:r>
          </a:p>
        </p:txBody>
      </p:sp>
      <p:sp>
        <p:nvSpPr>
          <p:cNvPr id="3" name="Content Placeholder 2"/>
          <p:cNvSpPr>
            <a:spLocks noGrp="1"/>
          </p:cNvSpPr>
          <p:nvPr>
            <p:ph idx="1"/>
          </p:nvPr>
        </p:nvSpPr>
        <p:spPr>
          <a:xfrm>
            <a:off x="683568" y="1652935"/>
            <a:ext cx="8229600" cy="3773016"/>
          </a:xfrm>
        </p:spPr>
        <p:txBody>
          <a:bodyPr vert="horz" lIns="91440" tIns="45720" rIns="91440" bIns="45720" rtlCol="0" anchor="t">
            <a:normAutofit/>
          </a:bodyPr>
          <a:lstStyle/>
          <a:p>
            <a:r>
              <a:rPr lang="en-GB" dirty="0">
                <a:solidFill>
                  <a:srgbClr val="000000"/>
                </a:solidFill>
                <a:latin typeface="Comic Sans MS"/>
                <a:ea typeface="Calibri"/>
                <a:cs typeface="Calibri"/>
              </a:rPr>
              <a:t>Breakfast club - </a:t>
            </a:r>
            <a:r>
              <a:rPr lang="en-GB" dirty="0">
                <a:solidFill>
                  <a:srgbClr val="FF0000"/>
                </a:solidFill>
                <a:latin typeface="Comic Sans MS"/>
                <a:ea typeface="Calibri"/>
                <a:cs typeface="Calibri"/>
              </a:rPr>
              <a:t>Everyday</a:t>
            </a:r>
            <a:endParaRPr lang="en-US" dirty="0">
              <a:solidFill>
                <a:srgbClr val="000000"/>
              </a:solidFill>
              <a:latin typeface="Comic Sans MS"/>
              <a:ea typeface="Calibri"/>
              <a:cs typeface="Calibri"/>
            </a:endParaRPr>
          </a:p>
          <a:p>
            <a:r>
              <a:rPr lang="en-GB" dirty="0">
                <a:solidFill>
                  <a:srgbClr val="000000"/>
                </a:solidFill>
                <a:latin typeface="Comic Sans MS"/>
                <a:ea typeface="Calibri"/>
                <a:cs typeface="Calibri"/>
              </a:rPr>
              <a:t>Choir - </a:t>
            </a:r>
            <a:r>
              <a:rPr lang="en-GB" dirty="0">
                <a:solidFill>
                  <a:srgbClr val="FF0000"/>
                </a:solidFill>
                <a:latin typeface="Comic Sans MS"/>
                <a:ea typeface="Calibri"/>
                <a:cs typeface="Calibri"/>
              </a:rPr>
              <a:t>Wednesday</a:t>
            </a:r>
            <a:endParaRPr lang="en-US" dirty="0">
              <a:solidFill>
                <a:srgbClr val="FF0000"/>
              </a:solidFill>
              <a:latin typeface="Comic Sans MS"/>
              <a:ea typeface="Calibri"/>
              <a:cs typeface="Calibri"/>
            </a:endParaRPr>
          </a:p>
          <a:p>
            <a:r>
              <a:rPr lang="en-GB" dirty="0">
                <a:solidFill>
                  <a:srgbClr val="000000"/>
                </a:solidFill>
                <a:latin typeface="Comic Sans MS"/>
                <a:ea typeface="Calibri"/>
                <a:cs typeface="Calibri"/>
              </a:rPr>
              <a:t>Netball - </a:t>
            </a:r>
            <a:r>
              <a:rPr lang="en-GB" dirty="0">
                <a:solidFill>
                  <a:srgbClr val="FF0000"/>
                </a:solidFill>
                <a:latin typeface="Comic Sans MS"/>
                <a:ea typeface="Calibri"/>
                <a:cs typeface="Calibri"/>
              </a:rPr>
              <a:t>Thursday</a:t>
            </a:r>
            <a:endParaRPr lang="en-US" dirty="0">
              <a:solidFill>
                <a:srgbClr val="FF0000"/>
              </a:solidFill>
              <a:latin typeface="Comic Sans MS"/>
              <a:ea typeface="Calibri"/>
              <a:cs typeface="Calibri"/>
            </a:endParaRPr>
          </a:p>
          <a:p>
            <a:r>
              <a:rPr lang="en-GB" dirty="0">
                <a:solidFill>
                  <a:srgbClr val="000000"/>
                </a:solidFill>
                <a:latin typeface="Comic Sans MS"/>
                <a:ea typeface="Calibri"/>
                <a:cs typeface="Calibri"/>
              </a:rPr>
              <a:t>Gardening - </a:t>
            </a:r>
            <a:r>
              <a:rPr lang="en-GB" dirty="0">
                <a:solidFill>
                  <a:srgbClr val="FF0000"/>
                </a:solidFill>
                <a:latin typeface="Comic Sans MS"/>
                <a:ea typeface="Calibri"/>
                <a:cs typeface="Calibri"/>
              </a:rPr>
              <a:t>Friday</a:t>
            </a:r>
            <a:endParaRPr lang="en-US" dirty="0">
              <a:solidFill>
                <a:srgbClr val="FF0000"/>
              </a:solidFill>
              <a:latin typeface="Comic Sans MS"/>
              <a:ea typeface="Calibri"/>
              <a:cs typeface="Calibri"/>
            </a:endParaRPr>
          </a:p>
          <a:p>
            <a:r>
              <a:rPr lang="en-GB" dirty="0">
                <a:solidFill>
                  <a:srgbClr val="000000"/>
                </a:solidFill>
                <a:latin typeface="Comic Sans MS"/>
                <a:ea typeface="Calibri"/>
                <a:cs typeface="Calibri"/>
              </a:rPr>
              <a:t>Homework - </a:t>
            </a:r>
            <a:r>
              <a:rPr lang="en-GB" dirty="0">
                <a:solidFill>
                  <a:srgbClr val="FF0000"/>
                </a:solidFill>
                <a:latin typeface="Comic Sans MS"/>
                <a:ea typeface="Calibri"/>
                <a:cs typeface="Calibri"/>
              </a:rPr>
              <a:t>Everyday</a:t>
            </a:r>
            <a:endParaRPr lang="en-GB" dirty="0"/>
          </a:p>
        </p:txBody>
      </p:sp>
    </p:spTree>
    <p:extLst>
      <p:ext uri="{BB962C8B-B14F-4D97-AF65-F5344CB8AC3E}">
        <p14:creationId xmlns:p14="http://schemas.microsoft.com/office/powerpoint/2010/main" val="809791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Comic Sans MS" panose="030F0702030302020204" pitchFamily="66" charset="0"/>
              </a:rPr>
              <a:t>School Facebook page</a:t>
            </a:r>
          </a:p>
        </p:txBody>
      </p:sp>
      <p:sp>
        <p:nvSpPr>
          <p:cNvPr id="3" name="Content Placeholder 2"/>
          <p:cNvSpPr>
            <a:spLocks noGrp="1"/>
          </p:cNvSpPr>
          <p:nvPr>
            <p:ph idx="1"/>
          </p:nvPr>
        </p:nvSpPr>
        <p:spPr/>
        <p:txBody>
          <a:bodyPr vert="horz" lIns="91440" tIns="45720" rIns="91440" bIns="45720" rtlCol="0" anchor="t">
            <a:normAutofit/>
          </a:bodyPr>
          <a:lstStyle/>
          <a:p>
            <a:r>
              <a:rPr lang="en-GB" dirty="0">
                <a:latin typeface="Comic Sans MS" panose="030F0702030302020204" pitchFamily="66" charset="0"/>
              </a:rPr>
              <a:t>Tool for sharing positive news</a:t>
            </a:r>
          </a:p>
          <a:p>
            <a:endParaRPr lang="en-GB" dirty="0">
              <a:latin typeface="Comic Sans MS" panose="030F0702030302020204" pitchFamily="66" charset="0"/>
            </a:endParaRPr>
          </a:p>
          <a:p>
            <a:r>
              <a:rPr lang="en-GB" dirty="0">
                <a:latin typeface="Comic Sans MS" panose="030F0702030302020204" pitchFamily="66" charset="0"/>
              </a:rPr>
              <a:t>Not for communication/negative comments</a:t>
            </a:r>
          </a:p>
          <a:p>
            <a:pPr marL="0" indent="0">
              <a:buNone/>
            </a:pPr>
            <a:endParaRPr lang="en-GB" dirty="0">
              <a:latin typeface="Comic Sans MS" panose="030F0702030302020204" pitchFamily="66" charset="0"/>
            </a:endParaRPr>
          </a:p>
          <a:p>
            <a:r>
              <a:rPr lang="en-GB" dirty="0">
                <a:latin typeface="Comic Sans MS"/>
              </a:rPr>
              <a:t>Please complete online media permission form.  No children's faces will be posted going forward.</a:t>
            </a:r>
            <a:endParaRPr lang="en-GB" dirty="0">
              <a:latin typeface="Comic Sans MS" panose="030F0702030302020204" pitchFamily="66" charset="0"/>
            </a:endParaRPr>
          </a:p>
          <a:p>
            <a:pPr marL="0" indent="0">
              <a:buNone/>
            </a:pPr>
            <a:endParaRPr lang="en-GB" dirty="0"/>
          </a:p>
          <a:p>
            <a:endParaRPr lang="en-GB" dirty="0"/>
          </a:p>
        </p:txBody>
      </p:sp>
    </p:spTree>
    <p:extLst>
      <p:ext uri="{BB962C8B-B14F-4D97-AF65-F5344CB8AC3E}">
        <p14:creationId xmlns:p14="http://schemas.microsoft.com/office/powerpoint/2010/main" val="3315249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lstStyle/>
          <a:p>
            <a:r>
              <a:rPr lang="en-GB" dirty="0">
                <a:solidFill>
                  <a:srgbClr val="C00000"/>
                </a:solidFill>
                <a:latin typeface="Comic Sans MS" panose="030F0702030302020204" pitchFamily="66" charset="0"/>
              </a:rPr>
              <a:t>Curriculum expectations</a:t>
            </a:r>
          </a:p>
        </p:txBody>
      </p:sp>
      <p:sp>
        <p:nvSpPr>
          <p:cNvPr id="3" name="Rectangle 2"/>
          <p:cNvSpPr/>
          <p:nvPr/>
        </p:nvSpPr>
        <p:spPr>
          <a:xfrm>
            <a:off x="28092" y="968952"/>
            <a:ext cx="8964488" cy="5950603"/>
          </a:xfrm>
          <a:prstGeom prst="rect">
            <a:avLst/>
          </a:prstGeom>
        </p:spPr>
        <p:txBody>
          <a:bodyPr wrap="square">
            <a:spAutoFit/>
          </a:bodyPr>
          <a:lstStyle/>
          <a:p>
            <a:r>
              <a:rPr lang="en-GB" sz="2400" b="1" dirty="0">
                <a:solidFill>
                  <a:srgbClr val="7030A0"/>
                </a:solidFill>
                <a:latin typeface="Comic Sans MS" panose="030F0702030302020204" pitchFamily="66" charset="0"/>
              </a:rPr>
              <a:t>Reading</a:t>
            </a:r>
            <a:r>
              <a:rPr lang="en-GB" sz="2000" dirty="0">
                <a:latin typeface="Comic Sans MS" panose="030F0702030302020204" pitchFamily="66" charset="0"/>
              </a:rPr>
              <a:t> </a:t>
            </a:r>
          </a:p>
          <a:p>
            <a:pPr marL="742950" lvl="1" indent="-285750">
              <a:lnSpc>
                <a:spcPct val="150000"/>
              </a:lnSpc>
              <a:buFont typeface="Arial" panose="020B0604020202020204" pitchFamily="34" charset="0"/>
              <a:buChar char="•"/>
            </a:pPr>
            <a:r>
              <a:rPr lang="en-GB" sz="2000" dirty="0">
                <a:latin typeface="Comic Sans MS" panose="030F0702030302020204" pitchFamily="66" charset="0"/>
              </a:rPr>
              <a:t>Developing fluency, confidence and a love of reading through a range of high-quality fiction, non-fiction and poetry. </a:t>
            </a:r>
          </a:p>
          <a:p>
            <a:pPr marL="742950" lvl="1" indent="-285750">
              <a:lnSpc>
                <a:spcPct val="150000"/>
              </a:lnSpc>
              <a:buFont typeface="Arial" panose="020B0604020202020204" pitchFamily="34" charset="0"/>
              <a:buChar char="•"/>
            </a:pPr>
            <a:r>
              <a:rPr lang="en-GB" sz="2000" dirty="0">
                <a:latin typeface="Comic Sans MS" panose="030F0702030302020204" pitchFamily="66" charset="0"/>
              </a:rPr>
              <a:t>Developing key comprehension skills, including: </a:t>
            </a:r>
          </a:p>
          <a:p>
            <a:pPr marL="1143000" lvl="2" indent="-228600">
              <a:lnSpc>
                <a:spcPct val="150000"/>
              </a:lnSpc>
              <a:buFont typeface="Arial" panose="020B0604020202020204" pitchFamily="34" charset="0"/>
              <a:buChar char="•"/>
            </a:pPr>
            <a:r>
              <a:rPr lang="en-GB" sz="2000" b="1" dirty="0">
                <a:latin typeface="Comic Sans MS" panose="030F0702030302020204" pitchFamily="66" charset="0"/>
              </a:rPr>
              <a:t>Retrieval</a:t>
            </a:r>
            <a:r>
              <a:rPr lang="en-GB" sz="2000" dirty="0">
                <a:latin typeface="Comic Sans MS" panose="030F0702030302020204" pitchFamily="66" charset="0"/>
              </a:rPr>
              <a:t> – finding and recalling information from the text. </a:t>
            </a:r>
          </a:p>
          <a:p>
            <a:pPr marL="1143000" lvl="2" indent="-228600">
              <a:lnSpc>
                <a:spcPct val="150000"/>
              </a:lnSpc>
              <a:buFont typeface="Arial" panose="020B0604020202020204" pitchFamily="34" charset="0"/>
              <a:buChar char="•"/>
            </a:pPr>
            <a:r>
              <a:rPr lang="en-GB" sz="2000" b="1" dirty="0">
                <a:latin typeface="Comic Sans MS" panose="030F0702030302020204" pitchFamily="66" charset="0"/>
              </a:rPr>
              <a:t>Inference</a:t>
            </a:r>
            <a:r>
              <a:rPr lang="en-GB" sz="2000" dirty="0">
                <a:latin typeface="Comic Sans MS" panose="030F0702030302020204" pitchFamily="66" charset="0"/>
              </a:rPr>
              <a:t> – using clues in the text and their own knowledge to work out how characters are feeling or why events happen. </a:t>
            </a:r>
          </a:p>
          <a:p>
            <a:pPr marL="1143000" lvl="2" indent="-228600">
              <a:lnSpc>
                <a:spcPct val="150000"/>
              </a:lnSpc>
              <a:buFont typeface="Arial" panose="020B0604020202020204" pitchFamily="34" charset="0"/>
              <a:buChar char="•"/>
            </a:pPr>
            <a:r>
              <a:rPr lang="en-GB" sz="2000" b="1" dirty="0">
                <a:latin typeface="Comic Sans MS" panose="030F0702030302020204" pitchFamily="66" charset="0"/>
              </a:rPr>
              <a:t>Vocabulary</a:t>
            </a:r>
            <a:r>
              <a:rPr lang="en-GB" sz="2000" dirty="0">
                <a:latin typeface="Comic Sans MS" panose="030F0702030302020204" pitchFamily="66" charset="0"/>
              </a:rPr>
              <a:t> – exploring the meaning and impact of words and phrases. </a:t>
            </a:r>
          </a:p>
          <a:p>
            <a:pPr marL="1143000" lvl="2" indent="-228600">
              <a:lnSpc>
                <a:spcPct val="150000"/>
              </a:lnSpc>
              <a:buFont typeface="Arial" panose="020B0604020202020204" pitchFamily="34" charset="0"/>
              <a:buChar char="•"/>
            </a:pPr>
            <a:r>
              <a:rPr lang="en-GB" sz="2000" b="1" dirty="0">
                <a:latin typeface="Comic Sans MS" panose="030F0702030302020204" pitchFamily="66" charset="0"/>
              </a:rPr>
              <a:t>Prediction</a:t>
            </a:r>
            <a:r>
              <a:rPr lang="en-GB" sz="2000" dirty="0">
                <a:latin typeface="Comic Sans MS" panose="030F0702030302020204" pitchFamily="66" charset="0"/>
              </a:rPr>
              <a:t> – using evidence to suggest what might happen next. </a:t>
            </a:r>
          </a:p>
          <a:p>
            <a:pPr marL="1143000" lvl="2" indent="-228600">
              <a:lnSpc>
                <a:spcPct val="150000"/>
              </a:lnSpc>
              <a:buFont typeface="Arial" panose="020B0604020202020204" pitchFamily="34" charset="0"/>
              <a:buChar char="•"/>
            </a:pPr>
            <a:r>
              <a:rPr lang="en-GB" sz="2000" b="1" dirty="0">
                <a:latin typeface="Comic Sans MS" panose="030F0702030302020204" pitchFamily="66" charset="0"/>
              </a:rPr>
              <a:t>Summarising</a:t>
            </a:r>
            <a:r>
              <a:rPr lang="en-GB" sz="2000" dirty="0">
                <a:latin typeface="Comic Sans MS" panose="030F0702030302020204" pitchFamily="66" charset="0"/>
              </a:rPr>
              <a:t> – identifying and explaining the main ideas. </a:t>
            </a:r>
          </a:p>
          <a:p>
            <a:pPr marL="1143000" lvl="2" indent="-228600">
              <a:lnSpc>
                <a:spcPct val="150000"/>
              </a:lnSpc>
              <a:buFont typeface="Arial" panose="020B0604020202020204" pitchFamily="34" charset="0"/>
              <a:buChar char="•"/>
            </a:pPr>
            <a:r>
              <a:rPr lang="en-GB" sz="2000" b="1" dirty="0">
                <a:latin typeface="Comic Sans MS" panose="030F0702030302020204" pitchFamily="66" charset="0"/>
              </a:rPr>
              <a:t>Explaining and justifying answers</a:t>
            </a:r>
            <a:r>
              <a:rPr lang="en-GB" sz="2000" dirty="0">
                <a:latin typeface="Comic Sans MS" panose="030F0702030302020204" pitchFamily="66" charset="0"/>
              </a:rPr>
              <a:t> using evidence from the text.</a:t>
            </a:r>
          </a:p>
        </p:txBody>
      </p:sp>
    </p:spTree>
    <p:extLst>
      <p:ext uri="{BB962C8B-B14F-4D97-AF65-F5344CB8AC3E}">
        <p14:creationId xmlns:p14="http://schemas.microsoft.com/office/powerpoint/2010/main" val="843793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lstStyle/>
          <a:p>
            <a:r>
              <a:rPr lang="en-GB" dirty="0">
                <a:solidFill>
                  <a:srgbClr val="C00000"/>
                </a:solidFill>
                <a:latin typeface="Comic Sans MS" panose="030F0702030302020204" pitchFamily="66" charset="0"/>
              </a:rPr>
              <a:t>Curriculum expectations</a:t>
            </a:r>
          </a:p>
        </p:txBody>
      </p:sp>
      <p:sp>
        <p:nvSpPr>
          <p:cNvPr id="3" name="Rectangle 2"/>
          <p:cNvSpPr/>
          <p:nvPr/>
        </p:nvSpPr>
        <p:spPr>
          <a:xfrm>
            <a:off x="28092" y="1268760"/>
            <a:ext cx="8964488" cy="5262979"/>
          </a:xfrm>
          <a:prstGeom prst="rect">
            <a:avLst/>
          </a:prstGeom>
        </p:spPr>
        <p:txBody>
          <a:bodyPr wrap="square">
            <a:spAutoFit/>
          </a:bodyPr>
          <a:lstStyle/>
          <a:p>
            <a:r>
              <a:rPr lang="en-GB" sz="2400" b="1" dirty="0">
                <a:solidFill>
                  <a:srgbClr val="7030A0"/>
                </a:solidFill>
                <a:latin typeface="Comic Sans MS" panose="030F0702030302020204" pitchFamily="66" charset="0"/>
              </a:rPr>
              <a:t>Writing</a:t>
            </a:r>
          </a:p>
          <a:p>
            <a:endParaRPr lang="en-GB" sz="2400" b="1" dirty="0">
              <a:solidFill>
                <a:srgbClr val="7030A0"/>
              </a:solidFill>
              <a:latin typeface="Comic Sans MS" panose="030F0702030302020204" pitchFamily="66" charset="0"/>
            </a:endParaRPr>
          </a:p>
          <a:p>
            <a:pPr marL="342900" indent="-342900">
              <a:buFont typeface="Arial" panose="020B0604020202020204" pitchFamily="34" charset="0"/>
              <a:buChar char="•"/>
            </a:pPr>
            <a:r>
              <a:rPr lang="en-GB" sz="2400" dirty="0">
                <a:latin typeface="Comic Sans MS" panose="030F0702030302020204" pitchFamily="66" charset="0"/>
              </a:rPr>
              <a:t>Exploring a range of </a:t>
            </a:r>
            <a:r>
              <a:rPr lang="en-GB" sz="2400" b="1" dirty="0">
                <a:latin typeface="Comic Sans MS" panose="030F0702030302020204" pitchFamily="66" charset="0"/>
              </a:rPr>
              <a:t>high-quality texts </a:t>
            </a:r>
            <a:r>
              <a:rPr lang="en-GB" sz="2400" dirty="0">
                <a:latin typeface="Comic Sans MS" panose="030F0702030302020204" pitchFamily="66" charset="0"/>
              </a:rPr>
              <a:t>and </a:t>
            </a:r>
            <a:r>
              <a:rPr lang="en-GB" sz="2400" b="1" dirty="0">
                <a:latin typeface="Comic Sans MS" panose="030F0702030302020204" pitchFamily="66" charset="0"/>
              </a:rPr>
              <a:t>genres</a:t>
            </a:r>
            <a:r>
              <a:rPr lang="en-GB" sz="2400" dirty="0">
                <a:latin typeface="Comic Sans MS" panose="030F0702030302020204" pitchFamily="66" charset="0"/>
              </a:rPr>
              <a:t> to inspire writing.</a:t>
            </a:r>
          </a:p>
          <a:p>
            <a:pPr marL="342900" indent="-342900">
              <a:buFont typeface="Arial" panose="020B0604020202020204" pitchFamily="34" charset="0"/>
              <a:buChar char="•"/>
            </a:pPr>
            <a:endParaRPr lang="en-GB" sz="2400" dirty="0">
              <a:latin typeface="Comic Sans MS" panose="030F0702030302020204" pitchFamily="66" charset="0"/>
            </a:endParaRPr>
          </a:p>
          <a:p>
            <a:pPr marL="342900" indent="-342900">
              <a:buFont typeface="Arial" panose="020B0604020202020204" pitchFamily="34" charset="0"/>
              <a:buChar char="•"/>
            </a:pPr>
            <a:r>
              <a:rPr lang="en-GB" sz="2400" dirty="0">
                <a:latin typeface="Comic Sans MS" panose="030F0702030302020204" pitchFamily="66" charset="0"/>
              </a:rPr>
              <a:t>Developing skills in </a:t>
            </a:r>
            <a:r>
              <a:rPr lang="en-GB" sz="2400" b="1" dirty="0">
                <a:latin typeface="Comic Sans MS" panose="030F0702030302020204" pitchFamily="66" charset="0"/>
              </a:rPr>
              <a:t>planning, drafting, editing and improving </a:t>
            </a:r>
            <a:r>
              <a:rPr lang="en-GB" sz="2400" dirty="0">
                <a:latin typeface="Comic Sans MS" panose="030F0702030302020204" pitchFamily="66" charset="0"/>
              </a:rPr>
              <a:t>work.</a:t>
            </a:r>
          </a:p>
          <a:p>
            <a:pPr marL="342900" indent="-342900">
              <a:buFont typeface="Arial" panose="020B0604020202020204" pitchFamily="34" charset="0"/>
              <a:buChar char="•"/>
            </a:pPr>
            <a:endParaRPr lang="en-GB" sz="2400" dirty="0">
              <a:latin typeface="Comic Sans MS" panose="030F0702030302020204" pitchFamily="66" charset="0"/>
            </a:endParaRPr>
          </a:p>
          <a:p>
            <a:pPr marL="342900" indent="-342900">
              <a:buFont typeface="Arial" panose="020B0604020202020204" pitchFamily="34" charset="0"/>
              <a:buChar char="•"/>
            </a:pPr>
            <a:r>
              <a:rPr lang="en-GB" sz="2400" dirty="0">
                <a:latin typeface="Comic Sans MS" panose="030F0702030302020204" pitchFamily="66" charset="0"/>
              </a:rPr>
              <a:t>Using ambitious </a:t>
            </a:r>
            <a:r>
              <a:rPr lang="en-GB" sz="2400" b="1" dirty="0">
                <a:latin typeface="Comic Sans MS" panose="030F0702030302020204" pitchFamily="66" charset="0"/>
              </a:rPr>
              <a:t>vocabulary</a:t>
            </a:r>
            <a:r>
              <a:rPr lang="en-GB" sz="2400" dirty="0">
                <a:latin typeface="Comic Sans MS" panose="030F0702030302020204" pitchFamily="66" charset="0"/>
              </a:rPr>
              <a:t>, varied </a:t>
            </a:r>
            <a:r>
              <a:rPr lang="en-GB" sz="2400" b="1" dirty="0">
                <a:latin typeface="Comic Sans MS" panose="030F0702030302020204" pitchFamily="66" charset="0"/>
              </a:rPr>
              <a:t>sentence structures </a:t>
            </a:r>
            <a:r>
              <a:rPr lang="en-GB" sz="2400" dirty="0">
                <a:latin typeface="Comic Sans MS" panose="030F0702030302020204" pitchFamily="66" charset="0"/>
              </a:rPr>
              <a:t>and accurate </a:t>
            </a:r>
            <a:r>
              <a:rPr lang="en-GB" sz="2400" b="1" dirty="0">
                <a:latin typeface="Comic Sans MS" panose="030F0702030302020204" pitchFamily="66" charset="0"/>
              </a:rPr>
              <a:t>punctuation and grammar</a:t>
            </a:r>
            <a:r>
              <a:rPr lang="en-GB" sz="2400" dirty="0">
                <a:latin typeface="Comic Sans MS" panose="030F0702030302020204" pitchFamily="66" charset="0"/>
              </a:rPr>
              <a:t>.</a:t>
            </a:r>
          </a:p>
          <a:p>
            <a:pPr marL="342900" indent="-342900">
              <a:buFont typeface="Arial" panose="020B0604020202020204" pitchFamily="34" charset="0"/>
              <a:buChar char="•"/>
            </a:pPr>
            <a:endParaRPr lang="en-GB" sz="2400" dirty="0">
              <a:latin typeface="Comic Sans MS" panose="030F0702030302020204" pitchFamily="66" charset="0"/>
            </a:endParaRPr>
          </a:p>
          <a:p>
            <a:pPr marL="342900" indent="-342900">
              <a:buFont typeface="Arial" panose="020B0604020202020204" pitchFamily="34" charset="0"/>
              <a:buChar char="•"/>
            </a:pPr>
            <a:r>
              <a:rPr lang="en-GB" sz="2400" dirty="0">
                <a:latin typeface="Comic Sans MS" panose="030F0702030302020204" pitchFamily="66" charset="0"/>
              </a:rPr>
              <a:t>Writing for a range of purposes and audiences, including narratives, descriptions, explanations and persuasive writing.</a:t>
            </a:r>
            <a:endParaRPr lang="en-GB" sz="2000" dirty="0">
              <a:latin typeface="Comic Sans MS" panose="030F0702030302020204" pitchFamily="66" charset="0"/>
            </a:endParaRPr>
          </a:p>
        </p:txBody>
      </p:sp>
    </p:spTree>
    <p:extLst>
      <p:ext uri="{BB962C8B-B14F-4D97-AF65-F5344CB8AC3E}">
        <p14:creationId xmlns:p14="http://schemas.microsoft.com/office/powerpoint/2010/main" val="2829102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lstStyle/>
          <a:p>
            <a:r>
              <a:rPr lang="en-GB" dirty="0">
                <a:solidFill>
                  <a:srgbClr val="C00000"/>
                </a:solidFill>
                <a:latin typeface="Comic Sans MS" panose="030F0702030302020204" pitchFamily="66" charset="0"/>
              </a:rPr>
              <a:t>Curriculum expectations</a:t>
            </a:r>
          </a:p>
        </p:txBody>
      </p:sp>
      <p:sp>
        <p:nvSpPr>
          <p:cNvPr id="3" name="Rectangle 2"/>
          <p:cNvSpPr/>
          <p:nvPr/>
        </p:nvSpPr>
        <p:spPr>
          <a:xfrm>
            <a:off x="28092" y="1340768"/>
            <a:ext cx="8964488" cy="4893647"/>
          </a:xfrm>
          <a:prstGeom prst="rect">
            <a:avLst/>
          </a:prstGeom>
        </p:spPr>
        <p:txBody>
          <a:bodyPr wrap="square">
            <a:spAutoFit/>
          </a:bodyPr>
          <a:lstStyle/>
          <a:p>
            <a:r>
              <a:rPr lang="en-GB" sz="2400" b="1" dirty="0">
                <a:solidFill>
                  <a:srgbClr val="7030A0"/>
                </a:solidFill>
                <a:latin typeface="Comic Sans MS" panose="030F0702030302020204" pitchFamily="66" charset="0"/>
              </a:rPr>
              <a:t>Maths</a:t>
            </a:r>
          </a:p>
          <a:p>
            <a:endParaRPr lang="en-GB" sz="2400" b="1" dirty="0">
              <a:solidFill>
                <a:srgbClr val="7030A0"/>
              </a:solidFill>
              <a:latin typeface="Comic Sans MS" panose="030F0702030302020204" pitchFamily="66" charset="0"/>
            </a:endParaRPr>
          </a:p>
          <a:p>
            <a:pPr marL="342900" indent="-342900">
              <a:buFont typeface="Arial" panose="020B0604020202020204" pitchFamily="34" charset="0"/>
              <a:buChar char="•"/>
            </a:pPr>
            <a:r>
              <a:rPr lang="en-GB" sz="2400" dirty="0">
                <a:latin typeface="Comic Sans MS" panose="030F0702030302020204" pitchFamily="66" charset="0"/>
              </a:rPr>
              <a:t>Building confidence and fluency with </a:t>
            </a:r>
            <a:r>
              <a:rPr lang="en-GB" sz="2400" b="1" dirty="0">
                <a:latin typeface="Comic Sans MS" panose="030F0702030302020204" pitchFamily="66" charset="0"/>
              </a:rPr>
              <a:t>number, including place value and the four operations.</a:t>
            </a:r>
          </a:p>
          <a:p>
            <a:pPr marL="342900" indent="-342900">
              <a:buFont typeface="Arial" panose="020B0604020202020204" pitchFamily="34" charset="0"/>
              <a:buChar char="•"/>
            </a:pPr>
            <a:endParaRPr lang="en-GB" sz="2400" dirty="0">
              <a:latin typeface="Comic Sans MS" panose="030F0702030302020204" pitchFamily="66" charset="0"/>
            </a:endParaRPr>
          </a:p>
          <a:p>
            <a:pPr marL="342900" indent="-342900">
              <a:buFont typeface="Arial" panose="020B0604020202020204" pitchFamily="34" charset="0"/>
              <a:buChar char="•"/>
            </a:pPr>
            <a:r>
              <a:rPr lang="en-GB" sz="2400" dirty="0">
                <a:latin typeface="Comic Sans MS" panose="030F0702030302020204" pitchFamily="66" charset="0"/>
              </a:rPr>
              <a:t>Developing </a:t>
            </a:r>
            <a:r>
              <a:rPr lang="en-GB" sz="2400" b="1" dirty="0">
                <a:latin typeface="Comic Sans MS" panose="030F0702030302020204" pitchFamily="66" charset="0"/>
              </a:rPr>
              <a:t>reasoning and problem-solving </a:t>
            </a:r>
            <a:r>
              <a:rPr lang="en-GB" sz="2400" dirty="0">
                <a:latin typeface="Comic Sans MS" panose="030F0702030302020204" pitchFamily="66" charset="0"/>
              </a:rPr>
              <a:t>skills.</a:t>
            </a:r>
          </a:p>
          <a:p>
            <a:pPr marL="342900" indent="-342900">
              <a:buFont typeface="Arial" panose="020B0604020202020204" pitchFamily="34" charset="0"/>
              <a:buChar char="•"/>
            </a:pPr>
            <a:endParaRPr lang="en-GB" sz="2400" dirty="0">
              <a:latin typeface="Comic Sans MS" panose="030F0702030302020204" pitchFamily="66" charset="0"/>
            </a:endParaRPr>
          </a:p>
          <a:p>
            <a:pPr marL="342900" indent="-342900">
              <a:buFont typeface="Arial" panose="020B0604020202020204" pitchFamily="34" charset="0"/>
              <a:buChar char="•"/>
            </a:pPr>
            <a:r>
              <a:rPr lang="en-GB" sz="2400" dirty="0">
                <a:latin typeface="Comic Sans MS" panose="030F0702030302020204" pitchFamily="66" charset="0"/>
              </a:rPr>
              <a:t>Applying mathematical knowledge across areas including </a:t>
            </a:r>
            <a:r>
              <a:rPr lang="en-GB" sz="2400" b="1" dirty="0">
                <a:latin typeface="Comic Sans MS" panose="030F0702030302020204" pitchFamily="66" charset="0"/>
              </a:rPr>
              <a:t>fractions, decimals, percentages, measurement, geometry and statistics.</a:t>
            </a:r>
          </a:p>
          <a:p>
            <a:pPr marL="342900" indent="-342900">
              <a:buFont typeface="Arial" panose="020B0604020202020204" pitchFamily="34" charset="0"/>
              <a:buChar char="•"/>
            </a:pPr>
            <a:endParaRPr lang="en-GB" sz="2400" dirty="0">
              <a:latin typeface="Comic Sans MS" panose="030F0702030302020204" pitchFamily="66" charset="0"/>
            </a:endParaRPr>
          </a:p>
          <a:p>
            <a:pPr marL="342900" indent="-342900">
              <a:buFont typeface="Arial" panose="020B0604020202020204" pitchFamily="34" charset="0"/>
              <a:buChar char="•"/>
            </a:pPr>
            <a:r>
              <a:rPr lang="en-GB" sz="2400" dirty="0">
                <a:latin typeface="Comic Sans MS" panose="030F0702030302020204" pitchFamily="66" charset="0"/>
              </a:rPr>
              <a:t>Continuing to develop </a:t>
            </a:r>
            <a:r>
              <a:rPr lang="en-GB" sz="2400" b="1" dirty="0">
                <a:latin typeface="Comic Sans MS" panose="030F0702030302020204" pitchFamily="66" charset="0"/>
              </a:rPr>
              <a:t>rapid recall </a:t>
            </a:r>
            <a:r>
              <a:rPr lang="en-GB" sz="2400" dirty="0">
                <a:latin typeface="Comic Sans MS" panose="030F0702030302020204" pitchFamily="66" charset="0"/>
              </a:rPr>
              <a:t>of </a:t>
            </a:r>
            <a:r>
              <a:rPr lang="en-GB" sz="2400" b="1" dirty="0">
                <a:latin typeface="Comic Sans MS" panose="030F0702030302020204" pitchFamily="66" charset="0"/>
              </a:rPr>
              <a:t>key number facts </a:t>
            </a:r>
            <a:r>
              <a:rPr lang="en-GB" sz="2400" dirty="0">
                <a:latin typeface="Comic Sans MS" panose="030F0702030302020204" pitchFamily="66" charset="0"/>
              </a:rPr>
              <a:t>and </a:t>
            </a:r>
            <a:r>
              <a:rPr lang="en-GB" sz="2400" b="1" dirty="0">
                <a:latin typeface="Comic Sans MS" panose="030F0702030302020204" pitchFamily="66" charset="0"/>
              </a:rPr>
              <a:t>times tables.</a:t>
            </a:r>
            <a:endParaRPr lang="en-GB" sz="2000" b="1" dirty="0">
              <a:latin typeface="Comic Sans MS" panose="030F0702030302020204" pitchFamily="66" charset="0"/>
            </a:endParaRPr>
          </a:p>
        </p:txBody>
      </p:sp>
    </p:spTree>
    <p:extLst>
      <p:ext uri="{BB962C8B-B14F-4D97-AF65-F5344CB8AC3E}">
        <p14:creationId xmlns:p14="http://schemas.microsoft.com/office/powerpoint/2010/main" val="1070042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44674" y="1484784"/>
            <a:ext cx="7772400" cy="1470025"/>
          </a:xfrm>
        </p:spPr>
        <p:txBody>
          <a:bodyPr>
            <a:noAutofit/>
          </a:bodyPr>
          <a:lstStyle/>
          <a:p>
            <a:r>
              <a:rPr lang="en-GB" dirty="0">
                <a:solidFill>
                  <a:srgbClr val="C00000"/>
                </a:solidFill>
                <a:latin typeface="Comic Sans MS" panose="030F0702030302020204" pitchFamily="66" charset="0"/>
              </a:rPr>
              <a:t>Thank you for coming </a:t>
            </a:r>
            <a:r>
              <a:rPr lang="en-GB" dirty="0">
                <a:solidFill>
                  <a:srgbClr val="C00000"/>
                </a:solidFill>
                <a:latin typeface="Comic Sans MS" panose="030F0702030302020204" pitchFamily="66" charset="0"/>
                <a:sym typeface="Wingdings" panose="05000000000000000000" pitchFamily="2" charset="2"/>
              </a:rPr>
              <a:t></a:t>
            </a:r>
            <a:br>
              <a:rPr lang="en-GB" dirty="0">
                <a:solidFill>
                  <a:srgbClr val="C00000"/>
                </a:solidFill>
                <a:latin typeface="Comic Sans MS" panose="030F0702030302020204" pitchFamily="66" charset="0"/>
              </a:rPr>
            </a:br>
            <a:endParaRPr lang="en-GB" dirty="0">
              <a:solidFill>
                <a:srgbClr val="C00000"/>
              </a:solidFill>
              <a:latin typeface="Comic Sans MS" panose="030F0702030302020204" pitchFamily="66" charset="0"/>
            </a:endParaRPr>
          </a:p>
        </p:txBody>
      </p:sp>
      <p:pic>
        <p:nvPicPr>
          <p:cNvPr id="2" name="Picture 1"/>
          <p:cNvPicPr>
            <a:picLocks noChangeAspect="1"/>
          </p:cNvPicPr>
          <p:nvPr/>
        </p:nvPicPr>
        <p:blipFill>
          <a:blip r:embed="rId2"/>
          <a:stretch>
            <a:fillRect/>
          </a:stretch>
        </p:blipFill>
        <p:spPr>
          <a:xfrm>
            <a:off x="2987824" y="2954809"/>
            <a:ext cx="3086100" cy="2276872"/>
          </a:xfrm>
          <a:prstGeom prst="rect">
            <a:avLst/>
          </a:prstGeom>
        </p:spPr>
      </p:pic>
    </p:spTree>
    <p:extLst>
      <p:ext uri="{BB962C8B-B14F-4D97-AF65-F5344CB8AC3E}">
        <p14:creationId xmlns:p14="http://schemas.microsoft.com/office/powerpoint/2010/main" val="2743039500"/>
      </p:ext>
    </p:extLst>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9999A30B3177043AA89C087F89E22C8" ma:contentTypeVersion="15" ma:contentTypeDescription="Create a new document." ma:contentTypeScope="" ma:versionID="e3a476dc4b0ac20e5fc5c02b5b305d8b">
  <xsd:schema xmlns:xsd="http://www.w3.org/2001/XMLSchema" xmlns:xs="http://www.w3.org/2001/XMLSchema" xmlns:p="http://schemas.microsoft.com/office/2006/metadata/properties" xmlns:ns2="e01e2121-dc66-403f-9677-356368cd2ab1" xmlns:ns3="82402643-741c-45c1-8143-f612360c506b" targetNamespace="http://schemas.microsoft.com/office/2006/metadata/properties" ma:root="true" ma:fieldsID="1ded8c46e9462b88029c7df03ca51e43" ns2:_="" ns3:_="">
    <xsd:import namespace="e01e2121-dc66-403f-9677-356368cd2ab1"/>
    <xsd:import namespace="82402643-741c-45c1-8143-f612360c506b"/>
    <xsd:element name="properties">
      <xsd:complexType>
        <xsd:sequence>
          <xsd:element name="documentManagement">
            <xsd:complexType>
              <xsd:all>
                <xsd:element ref="ns2:MediaServiceMetadata" minOccurs="0"/>
                <xsd:element ref="ns2:MediaServiceFastMetadata" minOccurs="0"/>
                <xsd:element ref="ns2:MediaLengthInSecond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bjectDetectorVersions" minOccurs="0"/>
                <xsd:element ref="ns2:MediaServiceOCR"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1e2121-dc66-403f-9677-356368cd2a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f0d90e9a-5348-475f-87c0-8a705e0c44f6"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2402643-741c-45c1-8143-f612360c506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4a5a4f3-e630-4061-8368-28087ace64c1}" ma:internalName="TaxCatchAll" ma:showField="CatchAllData" ma:web="82402643-741c-45c1-8143-f612360c506b">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2402643-741c-45c1-8143-f612360c506b" xsi:nil="true"/>
    <lcf76f155ced4ddcb4097134ff3c332f xmlns="e01e2121-dc66-403f-9677-356368cd2ab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CD110AD-FFF4-43BA-9C61-C2404A50AAD2}">
  <ds:schemaRefs>
    <ds:schemaRef ds:uri="http://schemas.microsoft.com/sharepoint/v3/contenttype/forms"/>
  </ds:schemaRefs>
</ds:datastoreItem>
</file>

<file path=customXml/itemProps2.xml><?xml version="1.0" encoding="utf-8"?>
<ds:datastoreItem xmlns:ds="http://schemas.openxmlformats.org/officeDocument/2006/customXml" ds:itemID="{04E932DC-7698-4CFB-9AAA-40A8277F5A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1e2121-dc66-403f-9677-356368cd2ab1"/>
    <ds:schemaRef ds:uri="82402643-741c-45c1-8143-f612360c50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5E49667-5A49-4BB9-BA2C-997DAD8A32CF}">
  <ds:schemaRefs>
    <ds:schemaRef ds:uri="http://schemas.microsoft.com/office/2006/metadata/properties"/>
    <ds:schemaRef ds:uri="http://schemas.microsoft.com/office/infopath/2007/PartnerControls"/>
    <ds:schemaRef ds:uri="82402643-741c-45c1-8143-f612360c506b"/>
    <ds:schemaRef ds:uri="e01e2121-dc66-403f-9677-356368cd2ab1"/>
  </ds:schemaRefs>
</ds:datastoreItem>
</file>

<file path=docProps/app.xml><?xml version="1.0" encoding="utf-8"?>
<Properties xmlns="http://schemas.openxmlformats.org/officeDocument/2006/extended-properties" xmlns:vt="http://schemas.openxmlformats.org/officeDocument/2006/docPropsVTypes">
  <TotalTime>1425</TotalTime>
  <Words>693</Words>
  <Application>Microsoft Office PowerPoint</Application>
  <PresentationFormat>On-screen Show (4:3)</PresentationFormat>
  <Paragraphs>118</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Meet the Staff</vt:lpstr>
      <vt:lpstr>PowerPoint Presentation</vt:lpstr>
      <vt:lpstr>Autumn Learning</vt:lpstr>
      <vt:lpstr>School Lunches</vt:lpstr>
      <vt:lpstr>School Uniform</vt:lpstr>
      <vt:lpstr>PowerPoint Presentation</vt:lpstr>
      <vt:lpstr>PowerPoint Presentation</vt:lpstr>
      <vt:lpstr>Behaviour </vt:lpstr>
      <vt:lpstr>Online safety</vt:lpstr>
      <vt:lpstr>Home Learning</vt:lpstr>
      <vt:lpstr>Home Learning</vt:lpstr>
      <vt:lpstr>Home Learning</vt:lpstr>
      <vt:lpstr>Extra Curricular Clubs</vt:lpstr>
      <vt:lpstr>School Facebook page</vt:lpstr>
      <vt:lpstr>Curriculum expectations</vt:lpstr>
      <vt:lpstr>Curriculum expectations</vt:lpstr>
      <vt:lpstr>Curriculum expectations</vt:lpstr>
      <vt:lpstr>Thank you for coming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1</dc:title>
  <dc:creator>user</dc:creator>
  <cp:lastModifiedBy>Miss J Pounder</cp:lastModifiedBy>
  <cp:revision>248</cp:revision>
  <dcterms:created xsi:type="dcterms:W3CDTF">2015-09-08T20:01:23Z</dcterms:created>
  <dcterms:modified xsi:type="dcterms:W3CDTF">2026-09-27T16:23:43Z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0x010100B9999A30B3177043AA89C087F89E22C8</vt:lpwstr>
  </property>
  <property fmtid="{D5CDD505-2E9C-101B-9397-08002B2CF9AE}" pid="3" name="MediaServiceImageTags">
    <vt:lpwstr/>
  </property>
</Properties>
</file>