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4"/>
  </p:sldMasterIdLst>
  <p:notesMasterIdLst>
    <p:notesMasterId r:id="rId24"/>
  </p:notesMasterIdLst>
  <p:sldIdLst>
    <p:sldId id="256" r:id="rId5"/>
    <p:sldId id="258" r:id="rId6"/>
    <p:sldId id="259" r:id="rId7"/>
    <p:sldId id="260" r:id="rId8"/>
    <p:sldId id="278" r:id="rId9"/>
    <p:sldId id="262" r:id="rId10"/>
    <p:sldId id="263" r:id="rId11"/>
    <p:sldId id="279" r:id="rId12"/>
    <p:sldId id="280" r:id="rId13"/>
    <p:sldId id="264" r:id="rId14"/>
    <p:sldId id="266" r:id="rId15"/>
    <p:sldId id="268" r:id="rId16"/>
    <p:sldId id="265" r:id="rId17"/>
    <p:sldId id="269" r:id="rId18"/>
    <p:sldId id="270" r:id="rId19"/>
    <p:sldId id="271" r:id="rId20"/>
    <p:sldId id="273" r:id="rId21"/>
    <p:sldId id="272" r:id="rId22"/>
    <p:sldId id="27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A7BFBA-EB21-D15F-C2D1-C848F9E4B6F4}" v="89" dt="2024-09-11T20:17:03.7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95"/>
    <p:restoredTop sz="94737"/>
  </p:normalViewPr>
  <p:slideViewPr>
    <p:cSldViewPr snapToGrid="0">
      <p:cViewPr varScale="1">
        <p:scale>
          <a:sx n="105" d="100"/>
          <a:sy n="105" d="100"/>
        </p:scale>
        <p:origin x="31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3BA657-216B-4AD1-84AF-F17BB46FD705}" type="datetimeFigureOut">
              <a:t>9/6/26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50A1AB-A187-4412-B8AA-2C41C209A98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87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2F66-727D-4150-ADA5-49CF3A0F6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1122363"/>
            <a:ext cx="10072922" cy="1978346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A1FE-C39F-4D7C-B93D-F8C203A1D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509963"/>
            <a:ext cx="10072922" cy="1747837"/>
          </a:xfrm>
        </p:spPr>
        <p:txBody>
          <a:bodyPr>
            <a:normAutofit/>
          </a:bodyPr>
          <a:lstStyle>
            <a:lvl1pPr marL="0" indent="0" algn="l">
              <a:buNone/>
              <a:defRPr sz="2000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08AAC-7D41-4304-8D59-EF34B232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524C6359-9BB8-4148-8114-537E698DA205}" type="datetime1">
              <a:rPr lang="en-US" smtClean="0"/>
              <a:t>9/6/26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4D078-DE22-4F23-8B48-21FB1415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4C1F5-608B-4335-9F2A-17F63D5F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90712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B4A7-C566-48F4-B4B8-3A5E7B6C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B93F5-BC8B-452C-ACE2-C7E01D1B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49B3-A57D-46C5-8462-0C52509F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/>
          <a:p>
            <a:fld id="{9376191F-481E-48E9-BB9A-369A67A7362D}" type="datetime1">
              <a:rPr lang="en-US" smtClean="0"/>
              <a:t>9/6/26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8C810-EAF4-4D86-84DD-2E574122D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E738-8574-490B-974B-9AD3B2A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AC552FEA-472E-4E74-B31D-531852C19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059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41DF3078-C636-4776-A616-D5BF3BC280C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0D1A27FA-1310-4BC3-A071-1566746B2FB1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99ACB9EB-84FE-4B33-9EF9-4EC7DAC25DD5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826E5EFB-0EF9-4DB8-99CB-5DD72009DB2C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86238E12-0689-4123-8B2E-E1CCFCC4C88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8538CF67-A00E-4955-A447-001BE02E771A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51825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764E-4B3D-4B6A-A210-B50E4F60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10072922" cy="2313641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0AEC2-B6E6-4C09-A16F-5E2A1C9A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3509963"/>
            <a:ext cx="10072922" cy="25796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7CAB-B545-4E42-BB5A-F1DAA933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677DE-DD04-48CC-9C18-7BE9FF2DEB6B}" type="datetime1">
              <a:rPr lang="en-US" smtClean="0"/>
              <a:t>9/6/26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D720B-7E58-43F4-9659-ADB2403A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5F53F-2FA5-4B5C-A151-F07BBC00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37B4CDD2-E09A-418A-9131-FBDEE440A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8852E5FB-B268-4CCA-8E55-803038F7A00D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A1C9CBB3-97C0-4A35-9088-C69233F5CEE7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1610871-AEE9-46EB-9D27-BA1D9D688124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27478059-2A11-484D-A2D7-199F74778E50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0EC0886-DDB9-47F1-9414-C121C1D3F954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66A10427-DF20-4284-B215-EABA4D366E20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26876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3D3-0F03-4BF4-831F-34E80BAC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9409-59F2-486F-A6D0-FAEE8FFF2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717" y="2521885"/>
            <a:ext cx="4645152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87241-B390-47A6-8070-C3D4652F8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2136" y="2521885"/>
            <a:ext cx="4611138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0B360-2ACA-4B93-9439-591B6D3F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55ED-7101-4D18-A8AE-3B5E4CB87EA5}" type="datetime1">
              <a:rPr lang="en-US" smtClean="0"/>
              <a:t>9/6/26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A73E2-CF78-404C-A86F-E70A284A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F42A-11E1-42A0-8ECF-A5BBA3B8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0CB61A83-9419-49FC-8074-2AB3D34FA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963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BCD12E57-97FB-48D8-81CC-7C37E8947CB4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E487641C-E83B-4134-88C9-1D23D5FA1836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B99AB7A6-A88C-44E1-A9DE-4126B957F88A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FF0D518-1D17-44C7-BF73-7C980481DB5B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A7A3E12-61E8-41A0-A459-15BF375FA945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9E5E4A56-9100-4D60-8A34-0FE116F41FF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1765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ECA31-EE14-41DD-9914-DA713822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7"/>
            <a:ext cx="100729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2AB6-1657-4AE2-8607-2C77A25D7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521884"/>
            <a:ext cx="4845387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A6DC0-D4D5-4164-A3FD-6BB5CBB2B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0352" y="3366390"/>
            <a:ext cx="4845387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B35F8-95F3-43D1-8917-5836BAA90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34025" y="2521884"/>
            <a:ext cx="4869249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B639E7-F4A3-4ADE-B290-0A4F9761B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34025" y="3366390"/>
            <a:ext cx="4869249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6F296B-429F-4DFC-ABC3-0A078EA9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23D-51F6-4C94-8CD5-B9ABBF67EE23}" type="datetime1">
              <a:rPr lang="en-US" smtClean="0"/>
              <a:t>9/6/26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103B9-D521-4910-AC15-F12F25CB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3A6D9-123D-492C-B5CE-294EF255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397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92A22-4B4D-4F58-9783-A0469DA4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8" y="787068"/>
            <a:ext cx="1007755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EE610-5457-4E8C-B568-B8D56077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A702F-6367-4FD1-89A8-3744BE6BA9A2}" type="datetime1">
              <a:rPr lang="en-US" smtClean="0"/>
              <a:t>9/6/26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A57BB-288A-4A30-A4EC-FF0537BC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14C89-B968-4A85-A035-E2997A5F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aphic 78">
            <a:extLst>
              <a:ext uri="{FF2B5EF4-FFF2-40B4-BE49-F238E27FC236}">
                <a16:creationId xmlns:a16="http://schemas.microsoft.com/office/drawing/2014/main" id="{AC45ECC6-E29C-40EF-A7C9-5A17DAFD4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5233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7" name="Graphic 78">
              <a:extLst>
                <a:ext uri="{FF2B5EF4-FFF2-40B4-BE49-F238E27FC236}">
                  <a16:creationId xmlns:a16="http://schemas.microsoft.com/office/drawing/2014/main" id="{8DA0D497-8E8F-426A-8172-894BE03F70F6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aphic 78">
              <a:extLst>
                <a:ext uri="{FF2B5EF4-FFF2-40B4-BE49-F238E27FC236}">
                  <a16:creationId xmlns:a16="http://schemas.microsoft.com/office/drawing/2014/main" id="{8C0459EF-3B70-4083-8845-3A9AF847E805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9" name="Graphic 78">
                <a:extLst>
                  <a:ext uri="{FF2B5EF4-FFF2-40B4-BE49-F238E27FC236}">
                    <a16:creationId xmlns:a16="http://schemas.microsoft.com/office/drawing/2014/main" id="{53BF2B58-70F8-4288-85AB-CBDA723CDFCC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569E551-A5A0-4A8F-B999-3A6D104814A2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0FB69EB5-D9AC-46E7-934E-32999C39B2E6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6EABC49A-B4ED-44E4-ADB7-E432734A7C9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4769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A339C-4093-4B40-8C90-52F005CA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E99BD-4B4F-4460-B452-0E8146ACCF8F}" type="datetime1">
              <a:rPr lang="en-US" smtClean="0"/>
              <a:t>9/6/26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33F04-8E0A-4165-930C-527D781A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2F57B-BEB6-4973-A362-38F638E0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909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AC90-C2CA-44DD-8EF8-20BDD6724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4315386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915FB-D5F4-4CAD-AE70-3644E8180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420086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74DA3-3BAC-4045-825F-B3C27B897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4315386" cy="24399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A0D65-0423-4E45-947A-E08C8569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34C-1867-42A9-AC54-D15ADD8A65E7}" type="datetime1">
              <a:rPr lang="en-US" smtClean="0"/>
              <a:t>9/6/26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6FBD0-E49F-4DE6-9264-CEDB9BAA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6B246-A768-4B2D-96C6-9F417852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839DB371-B90D-44CB-A4AF-C7BDBFD0A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0C845011-2FC2-40F7-B0C6-49CBBA72B9C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2BC78B8-5139-436F-AD47-3CC03903FDD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F9DC17BA-1278-45C9-B1BF-B9F1518E1F29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9637B9F-CC26-4669-81F0-A942B4F72D61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2BB8F115-0030-47B4-BAF4-C15D1EA27B11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662F9949-4F1A-4708-824B-E876E9BEDA1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3490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CB0C8-915E-4BF2-976E-B8D7EDC5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3932237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714E6-8E50-4B50-A2E0-F9D20155E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42008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7A6C-5CA5-4EF0-B1C4-ED85FF255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3932237" cy="24399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76474-31D4-4567-B4EC-B6AF24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33E9-A654-4C17-8C3C-DDCAC83D6EBF}" type="datetime1">
              <a:rPr lang="en-US" smtClean="0"/>
              <a:t>9/6/26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02DE0-33F5-4372-8EB5-F5746D344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5C2EF-849D-4B2C-8ED6-D2655365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7627CBC2-9DC2-4EE8-A2D5-849E30F22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9FB4AEFC-63AB-4831-8EC1-E8145604D8D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11E1337-D5DA-408D-91F3-A6A35FCDD0B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1E473FA4-FD80-4D04-AAC5-63B9A4D80778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FCB457B9-48DE-4921-8C3F-996598075B1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53C9DB95-9A61-4553-8D82-D2BE26FCBC6E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0EAE371F-24C9-4738-834F-FAF5A5C9ACE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19245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F2C5-A3FC-44EF-BA15-CEC83C83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040D3-67DB-455C-AD79-49E185DB6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2B07A-258E-42DD-9A68-2C76F7D5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9BD0-10DB-43E7-8F22-40B3D51B8FC3}" type="datetime1">
              <a:rPr lang="en-US" smtClean="0"/>
              <a:t>9/6/26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1E9BC-3BB8-40CD-9294-59A2E59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3979D-5589-4770-9D29-046F2B50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12EF7969-DB38-4989-A65C-9D190A2455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33456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2145BE25-C437-45FE-A3D3-BBAAF108CC9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4A9D0FA0-682C-4076-B779-D865AEEFC66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B60163C-1A2D-4F00-BC61-8A3C11E2D2BE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3FF8D873-9CF9-4A0A-A7B8-875C0B8233D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2B645470-F624-4417-A8A4-FC242E43C9DB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ECC7EFEF-6B2A-4210-9275-0077ACF2827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90444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693CD-CB65-4F37-A6DA-F300B93C1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974374" y="787067"/>
            <a:ext cx="2628900" cy="53898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8D117-7AE6-4831-9867-5145F64A0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5719" y="787067"/>
            <a:ext cx="7039402" cy="538989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8CF8-397F-485E-8081-AFA4DADD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C79C-F566-427A-93F6-434A4E613134}" type="datetime1">
              <a:rPr lang="en-US" smtClean="0"/>
              <a:t>9/6/26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E4773-4660-4F21-83CF-1A449395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59537-EB47-40FA-893E-785D6FE0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88F505F-2957-41FC-9AAA-962853A67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7283627" y="125032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091A36EB-8545-4EFE-B619-165D36D644D1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8D075D29-6706-486B-A55A-13866882BA88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FAE751A-10F0-48F2-BBC3-D2FE499B34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52289CAF-683C-4BCC-8AA5-95A3BF799B0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BC8403A-C46F-4DA1-A015-00A80215F289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A797D957-3A2C-42DF-B73E-CBB47BE036B7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4376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5959F4-53DA-47FF-BC24-1E5B75C69876}"/>
              </a:ext>
            </a:extLst>
          </p:cNvPr>
          <p:cNvSpPr/>
          <p:nvPr/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7CF83E8-F6F0-41E3-B580-7412A04DDFB5}"/>
              </a:ext>
            </a:extLst>
          </p:cNvPr>
          <p:cNvGrpSpPr/>
          <p:nvPr/>
        </p:nvGrpSpPr>
        <p:grpSpPr>
          <a:xfrm>
            <a:off x="10776050" y="5204030"/>
            <a:ext cx="886141" cy="802497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</a:extLst>
            </p:cNvPr>
            <p:cNvSpPr/>
            <p:nvPr/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</a:extLst>
            </p:cNvPr>
            <p:cNvSpPr/>
            <p:nvPr/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</a:extLst>
            </p:cNvPr>
            <p:cNvSpPr/>
            <p:nvPr/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4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</a:extLst>
            </p:cNvPr>
            <p:cNvSpPr/>
            <p:nvPr/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</a:extLst>
            </p:cNvPr>
            <p:cNvSpPr/>
            <p:nvPr/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</a:extLst>
            </p:cNvPr>
            <p:cNvSpPr/>
            <p:nvPr/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</a:extLst>
            </p:cNvPr>
            <p:cNvSpPr/>
            <p:nvPr/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9226104-0061-4319-8237-9C001BF85D49}"/>
              </a:ext>
            </a:extLst>
          </p:cNvPr>
          <p:cNvSpPr/>
          <p:nvPr/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78318D-FE3E-41D7-9A8C-2065A2C46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7755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06718-79E7-4159-A003-F86FE7B3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5717" y="2521885"/>
            <a:ext cx="10077557" cy="3549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F99FF-FFE2-431D-A0C8-A46C21712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5718" y="1365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769D389-4C4C-4FD7-9E6B-9F44477F0EB8}" type="datetime1">
              <a:rPr lang="en-US" smtClean="0"/>
              <a:t>9/6/26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3547E-668D-4191-847C-7424F7549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5718" y="6356350"/>
            <a:ext cx="3450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B6E6E-8527-4F63-A0C7-84CD44A2B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5367" y="6356350"/>
            <a:ext cx="5298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569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11" r:id="rId6"/>
    <p:sldLayoutId id="2147483706" r:id="rId7"/>
    <p:sldLayoutId id="2147483707" r:id="rId8"/>
    <p:sldLayoutId id="2147483708" r:id="rId9"/>
    <p:sldLayoutId id="2147483710" r:id="rId10"/>
    <p:sldLayoutId id="2147483709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4" name="Picture 3" descr="Full frame shot of wall with worn-out sky blue paint">
            <a:extLst>
              <a:ext uri="{FF2B5EF4-FFF2-40B4-BE49-F238E27FC236}">
                <a16:creationId xmlns:a16="http://schemas.microsoft.com/office/drawing/2014/main" id="{91F6FE19-CE1E-647E-77C6-8A389F93BF5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2665" r="-1" b="13044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5A2CBEC-4F23-437D-9D03-9968C9B79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094120" y="-1094120"/>
            <a:ext cx="1085312" cy="3273554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08356" y="353329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14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6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264A856-A4F6-4068-9AC3-7B38A00DA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2983E8C-44FB-463B-B6B0-B53E96ACC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6AD7FCC-3422-42C3-A2AD-69ADFEA6E3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4ECA670-C540-4DCE-8F03-EC843D518C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ECB6083-DDE0-460C-987E-E64587630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7" name="Graphic 12">
              <a:extLst>
                <a:ext uri="{FF2B5EF4-FFF2-40B4-BE49-F238E27FC236}">
                  <a16:creationId xmlns:a16="http://schemas.microsoft.com/office/drawing/2014/main" id="{378004C4-6786-473C-BB2A-AAA6EF1151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Graphic 15">
              <a:extLst>
                <a:ext uri="{FF2B5EF4-FFF2-40B4-BE49-F238E27FC236}">
                  <a16:creationId xmlns:a16="http://schemas.microsoft.com/office/drawing/2014/main" id="{455376B6-DAB5-4A34-A8BE-15DE02CAF5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Graphic 15">
              <a:extLst>
                <a:ext uri="{FF2B5EF4-FFF2-40B4-BE49-F238E27FC236}">
                  <a16:creationId xmlns:a16="http://schemas.microsoft.com/office/drawing/2014/main" id="{EC2A85A1-668E-48DF-A484-FADE64BE61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D16C5EE-54EB-4800-8860-E622EEDE84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" name="Picture 2" descr="Westfield Junior School - Year 3">
            <a:extLst>
              <a:ext uri="{FF2B5EF4-FFF2-40B4-BE49-F238E27FC236}">
                <a16:creationId xmlns:a16="http://schemas.microsoft.com/office/drawing/2014/main" id="{9998EA3B-1D63-E8BC-60E3-EEABD019F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0" y="2101850"/>
            <a:ext cx="8128000" cy="265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3725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DED17-0EAA-34E7-8C70-43F4B7757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Meet the Staff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BB39B-BCFF-C7EB-7E54-CFD0E54DB5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4000" dirty="0"/>
              <a:t>Miss Chiu – Year 3 Class Teacher </a:t>
            </a:r>
          </a:p>
          <a:p>
            <a:pPr algn="ctr"/>
            <a:r>
              <a:rPr lang="en-US" sz="4000" dirty="0" err="1"/>
              <a:t>Mrs</a:t>
            </a:r>
            <a:r>
              <a:rPr lang="en-US" sz="4000" dirty="0"/>
              <a:t> Walker – Teacher Assistant  </a:t>
            </a:r>
          </a:p>
          <a:p>
            <a:pPr algn="ctr"/>
            <a:r>
              <a:rPr lang="en-US" sz="4000" dirty="0"/>
              <a:t>Miss Platt – Monday Afternoon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295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81678-A752-F5A9-5545-794786300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/>
              <a:t>School Day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E776FA-3608-418A-FF83-BB2091C9F6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The gates open between </a:t>
            </a:r>
            <a:r>
              <a:rPr lang="en-US" sz="3200" b="1" dirty="0"/>
              <a:t>8:40am</a:t>
            </a:r>
            <a:r>
              <a:rPr lang="en-US" sz="3200" dirty="0"/>
              <a:t> and close at </a:t>
            </a:r>
            <a:r>
              <a:rPr lang="en-US" sz="3200" b="1" dirty="0"/>
              <a:t>8:45am. </a:t>
            </a:r>
            <a:r>
              <a:rPr lang="en-US" sz="3200" dirty="0"/>
              <a:t>The school day begins at </a:t>
            </a:r>
            <a:r>
              <a:rPr lang="en-US" sz="3200" b="1" dirty="0"/>
              <a:t>8:45am.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The school day finishes at </a:t>
            </a:r>
            <a:r>
              <a:rPr lang="en-US" sz="3200" b="1" dirty="0"/>
              <a:t>3:15pm.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After school clubs finish at </a:t>
            </a:r>
            <a:r>
              <a:rPr lang="en-US" sz="3200" b="1" dirty="0"/>
              <a:t>4:00pm </a:t>
            </a:r>
            <a:r>
              <a:rPr lang="en-US" sz="3200" dirty="0"/>
              <a:t>or </a:t>
            </a:r>
            <a:r>
              <a:rPr lang="en-US" sz="3200" b="1" dirty="0"/>
              <a:t>4:15pm.</a:t>
            </a:r>
          </a:p>
        </p:txBody>
      </p:sp>
    </p:spTree>
    <p:extLst>
      <p:ext uri="{BB962C8B-B14F-4D97-AF65-F5344CB8AC3E}">
        <p14:creationId xmlns:p14="http://schemas.microsoft.com/office/powerpoint/2010/main" val="3153632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5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2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113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4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5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120" name="Rectangle 119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7F40B4-3764-1F05-F415-5AAD504D1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82" y="0"/>
            <a:ext cx="10528945" cy="78999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/>
              <a:t>What we will be covering weekly </a:t>
            </a:r>
          </a:p>
        </p:txBody>
      </p:sp>
      <p:grpSp>
        <p:nvGrpSpPr>
          <p:cNvPr id="122" name="Graphic 78">
            <a:extLst>
              <a:ext uri="{FF2B5EF4-FFF2-40B4-BE49-F238E27FC236}">
                <a16:creationId xmlns:a16="http://schemas.microsoft.com/office/drawing/2014/main" id="{06B4C967-D337-479B-87CA-7587B7FCF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352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123" name="Graphic 78">
              <a:extLst>
                <a:ext uri="{FF2B5EF4-FFF2-40B4-BE49-F238E27FC236}">
                  <a16:creationId xmlns:a16="http://schemas.microsoft.com/office/drawing/2014/main" id="{6EF1A9DB-7052-4254-8534-9AAED6F6B6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4" name="Graphic 78">
              <a:extLst>
                <a:ext uri="{FF2B5EF4-FFF2-40B4-BE49-F238E27FC236}">
                  <a16:creationId xmlns:a16="http://schemas.microsoft.com/office/drawing/2014/main" id="{55D44775-F9E3-4142-8CDB-277AEF2F38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25" name="Graphic 78">
                <a:extLst>
                  <a:ext uri="{FF2B5EF4-FFF2-40B4-BE49-F238E27FC236}">
                    <a16:creationId xmlns:a16="http://schemas.microsoft.com/office/drawing/2014/main" id="{93BB9C83-6DC3-450C-BFAD-0CB5EAD294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Graphic 78">
                <a:extLst>
                  <a:ext uri="{FF2B5EF4-FFF2-40B4-BE49-F238E27FC236}">
                    <a16:creationId xmlns:a16="http://schemas.microsoft.com/office/drawing/2014/main" id="{4E01AF91-A65B-4AE1-96C9-4168BD8F90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7" name="Graphic 78">
                <a:extLst>
                  <a:ext uri="{FF2B5EF4-FFF2-40B4-BE49-F238E27FC236}">
                    <a16:creationId xmlns:a16="http://schemas.microsoft.com/office/drawing/2014/main" id="{0AD45C08-DFB9-441F-A901-BCB9B03058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8" name="Graphic 78">
                <a:extLst>
                  <a:ext uri="{FF2B5EF4-FFF2-40B4-BE49-F238E27FC236}">
                    <a16:creationId xmlns:a16="http://schemas.microsoft.com/office/drawing/2014/main" id="{E05BEC0E-4EE4-42C4-BF0B-15F9AC5181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752C2BA4-3BBE-4D22-A0D9-8D2A7B8F1C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5918708"/>
            <a:ext cx="4187283" cy="93929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82AA7049-B18D-49D6-AD7D-DBB9E19FB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0713190" y="-534982"/>
            <a:ext cx="943826" cy="2013794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3850DB66-16D1-4953-A6E3-FCA3DC5F2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35690" y="349252"/>
            <a:ext cx="886142" cy="693398"/>
            <a:chOff x="10948005" y="3379098"/>
            <a:chExt cx="868640" cy="679702"/>
          </a:xfrm>
          <a:solidFill>
            <a:schemeClr val="accent6"/>
          </a:solidFill>
        </p:grpSpPr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D698AB2F-1D17-4249-81CB-9A41D46B8E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F5301961-8687-4ADB-8043-4065F470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37" name="Graphic 15">
              <a:extLst>
                <a:ext uri="{FF2B5EF4-FFF2-40B4-BE49-F238E27FC236}">
                  <a16:creationId xmlns:a16="http://schemas.microsoft.com/office/drawing/2014/main" id="{9DC20816-893A-4201-AA91-22F71E46F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Graphic 15">
              <a:extLst>
                <a:ext uri="{FF2B5EF4-FFF2-40B4-BE49-F238E27FC236}">
                  <a16:creationId xmlns:a16="http://schemas.microsoft.com/office/drawing/2014/main" id="{866D1F4E-BA21-44F3-A97A-E979C5FE78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B35EADCB-1DB5-4B69-892B-14567F5280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" name="Picture 3" descr="A white sheet with black text&#10;&#10;Description automatically generated">
            <a:extLst>
              <a:ext uri="{FF2B5EF4-FFF2-40B4-BE49-F238E27FC236}">
                <a16:creationId xmlns:a16="http://schemas.microsoft.com/office/drawing/2014/main" id="{0F99F8D6-CF4F-9710-FCFB-070DDB074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678" y="806703"/>
            <a:ext cx="10155425" cy="589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985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87DBC-C37A-42B3-9B12-9E40FD72A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8DFE4-AA89-0837-CF5A-BECEE7EDF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589788"/>
            <a:ext cx="4884481" cy="25109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/>
              <a:t>What we will be covering over the year </a:t>
            </a:r>
          </a:p>
        </p:txBody>
      </p:sp>
      <p:pic>
        <p:nvPicPr>
          <p:cNvPr id="6" name="Picture 5" descr="A white sheet with black text&#10;&#10;Description automatically generated">
            <a:extLst>
              <a:ext uri="{FF2B5EF4-FFF2-40B4-BE49-F238E27FC236}">
                <a16:creationId xmlns:a16="http://schemas.microsoft.com/office/drawing/2014/main" id="{1F6C09E8-6043-E55C-1994-503FE6E3B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8408" y="0"/>
            <a:ext cx="56199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208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AD2E80-8D42-200B-A6E3-A6E7A45F9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5566263" cy="1455091"/>
          </a:xfrm>
        </p:spPr>
        <p:txBody>
          <a:bodyPr>
            <a:normAutofit/>
          </a:bodyPr>
          <a:lstStyle/>
          <a:p>
            <a:r>
              <a:rPr lang="en-US"/>
              <a:t>School lunches</a:t>
            </a:r>
          </a:p>
        </p:txBody>
      </p:sp>
      <p:sp>
        <p:nvSpPr>
          <p:cNvPr id="2057" name="Freeform: Shape 2056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059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060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61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062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3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4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5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A5E0D-0B14-8FD8-BFAC-2762FBF20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7"/>
            <a:ext cx="5566263" cy="3274503"/>
          </a:xfrm>
        </p:spPr>
        <p:txBody>
          <a:bodyPr>
            <a:normAutofit/>
          </a:bodyPr>
          <a:lstStyle/>
          <a:p>
            <a:r>
              <a:rPr lang="en-US" dirty="0"/>
              <a:t>If your child is bringing in a packed lunch to school, please make sure it is a balanced meal. </a:t>
            </a:r>
          </a:p>
          <a:p>
            <a:r>
              <a:rPr lang="en-US" dirty="0"/>
              <a:t>Children do not need to bring in a drink for lunch – we provide water. </a:t>
            </a:r>
          </a:p>
          <a:p>
            <a:r>
              <a:rPr lang="en-US" dirty="0"/>
              <a:t>We also provide water bottles, so any other water bottles do not need to be brought into school.</a:t>
            </a:r>
          </a:p>
        </p:txBody>
      </p:sp>
      <p:pic>
        <p:nvPicPr>
          <p:cNvPr id="2050" name="Picture 2" descr="Easiest Packed Lunch Ideas (for Kids and Adults)">
            <a:extLst>
              <a:ext uri="{FF2B5EF4-FFF2-40B4-BE49-F238E27FC236}">
                <a16:creationId xmlns:a16="http://schemas.microsoft.com/office/drawing/2014/main" id="{6185629A-6DB9-348E-8B85-D7B33339CB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4" r="30894" b="-1"/>
          <a:stretch/>
        </p:blipFill>
        <p:spPr bwMode="auto">
          <a:xfrm>
            <a:off x="6531789" y="10"/>
            <a:ext cx="566021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7" name="Freeform: Shape 2066">
            <a:extLst>
              <a:ext uri="{FF2B5EF4-FFF2-40B4-BE49-F238E27FC236}">
                <a16:creationId xmlns:a16="http://schemas.microsoft.com/office/drawing/2014/main" id="{55820E42-2F9D-41EF-B67F-522A133B3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069" name="Group 2068">
            <a:extLst>
              <a:ext uri="{FF2B5EF4-FFF2-40B4-BE49-F238E27FC236}">
                <a16:creationId xmlns:a16="http://schemas.microsoft.com/office/drawing/2014/main" id="{13D9BC31-B57D-4933-AD83-94F462D4C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070" name="Freeform: Shape 2069">
              <a:extLst>
                <a:ext uri="{FF2B5EF4-FFF2-40B4-BE49-F238E27FC236}">
                  <a16:creationId xmlns:a16="http://schemas.microsoft.com/office/drawing/2014/main" id="{D84AFEA3-A055-41AE-96F3-34BA58142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071" name="Freeform: Shape 2070">
              <a:extLst>
                <a:ext uri="{FF2B5EF4-FFF2-40B4-BE49-F238E27FC236}">
                  <a16:creationId xmlns:a16="http://schemas.microsoft.com/office/drawing/2014/main" id="{9028771F-62FA-4349-B7A8-CE1682D2CE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072" name="Freeform: Shape 2071">
              <a:extLst>
                <a:ext uri="{FF2B5EF4-FFF2-40B4-BE49-F238E27FC236}">
                  <a16:creationId xmlns:a16="http://schemas.microsoft.com/office/drawing/2014/main" id="{319CDEE6-CB2F-49F0-B237-2A26A3D1DC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073" name="Graphic 12">
              <a:extLst>
                <a:ext uri="{FF2B5EF4-FFF2-40B4-BE49-F238E27FC236}">
                  <a16:creationId xmlns:a16="http://schemas.microsoft.com/office/drawing/2014/main" id="{3DD82286-02D2-4210-A797-5D502D44A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4" name="Graphic 15">
              <a:extLst>
                <a:ext uri="{FF2B5EF4-FFF2-40B4-BE49-F238E27FC236}">
                  <a16:creationId xmlns:a16="http://schemas.microsoft.com/office/drawing/2014/main" id="{735449F4-80DA-4E06-B3B6-B9F519F4A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5" name="Graphic 15">
              <a:extLst>
                <a:ext uri="{FF2B5EF4-FFF2-40B4-BE49-F238E27FC236}">
                  <a16:creationId xmlns:a16="http://schemas.microsoft.com/office/drawing/2014/main" id="{61FABA3B-05B6-433C-90F9-8D9691A84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6" name="Freeform: Shape 2075">
              <a:extLst>
                <a:ext uri="{FF2B5EF4-FFF2-40B4-BE49-F238E27FC236}">
                  <a16:creationId xmlns:a16="http://schemas.microsoft.com/office/drawing/2014/main" id="{E1FEBA45-D0A3-4091-9956-161EDA21A0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86347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AB79F-8F0A-556E-4801-1114F04B8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165" y="226236"/>
            <a:ext cx="10077557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dirty="0"/>
              <a:t>School Uniform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0E266-D273-A9AD-86BD-B4EEFA07F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565" y="1697818"/>
            <a:ext cx="11244751" cy="4356677"/>
          </a:xfrm>
        </p:spPr>
        <p:txBody>
          <a:bodyPr>
            <a:normAutofit/>
          </a:bodyPr>
          <a:lstStyle/>
          <a:p>
            <a:r>
              <a:rPr lang="en-US" sz="2400" dirty="0"/>
              <a:t>Children are to wear the correct uniform everyday, including appropriate footwear (all black footwear). Please make sure all everything is labelled with your child’s name and year group.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GB" sz="2400" dirty="0"/>
              <a:t>Simple watch (no Smart watches), One pair of plain studs (no hooped or dangling earrings), No nail varnish or acrylic/gel nails.</a:t>
            </a:r>
          </a:p>
          <a:p>
            <a:endParaRPr lang="en-US" sz="2400" dirty="0"/>
          </a:p>
          <a:p>
            <a:r>
              <a:rPr lang="en-US" sz="2400" dirty="0"/>
              <a:t>No pencil cases/water bottles. Children can bring their own school bags into school. </a:t>
            </a:r>
          </a:p>
        </p:txBody>
      </p:sp>
    </p:spTree>
    <p:extLst>
      <p:ext uri="{BB962C8B-B14F-4D97-AF65-F5344CB8AC3E}">
        <p14:creationId xmlns:p14="http://schemas.microsoft.com/office/powerpoint/2010/main" val="3113063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465BD1-BC1E-E23A-ECDE-D17FC6C1D5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05" t="21412" r="2029" b="3061"/>
          <a:stretch/>
        </p:blipFill>
        <p:spPr>
          <a:xfrm>
            <a:off x="271848" y="259490"/>
            <a:ext cx="11615352" cy="6332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771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A1D6DCD-0171-DA3E-D8D0-92E8C5BAE650}"/>
              </a:ext>
            </a:extLst>
          </p:cNvPr>
          <p:cNvSpPr txBox="1"/>
          <p:nvPr/>
        </p:nvSpPr>
        <p:spPr>
          <a:xfrm>
            <a:off x="471101" y="1381422"/>
            <a:ext cx="114701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PE uniform: Wear to school on PE days which are on </a:t>
            </a:r>
            <a:r>
              <a:rPr lang="en-US" sz="2400" b="1" dirty="0"/>
              <a:t>Mondays </a:t>
            </a:r>
            <a:r>
              <a:rPr lang="en-US" sz="2400" dirty="0"/>
              <a:t>and </a:t>
            </a:r>
            <a:r>
              <a:rPr lang="en-US" sz="2400" b="1" dirty="0"/>
              <a:t>Thursdays </a:t>
            </a:r>
            <a:r>
              <a:rPr lang="en-US" sz="2400" dirty="0"/>
              <a:t>(all black shorts/trouser and shoes, and a white t-shirt.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207AD91-ACE3-3937-B6CB-3E266807BE41}"/>
              </a:ext>
            </a:extLst>
          </p:cNvPr>
          <p:cNvSpPr txBox="1">
            <a:spLocks/>
          </p:cNvSpPr>
          <p:nvPr/>
        </p:nvSpPr>
        <p:spPr>
          <a:xfrm>
            <a:off x="1194912" y="177339"/>
            <a:ext cx="10077557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 dirty="0"/>
              <a:t>PE Uniform </a:t>
            </a:r>
          </a:p>
        </p:txBody>
      </p:sp>
      <p:pic>
        <p:nvPicPr>
          <p:cNvPr id="7" name="Picture 6" descr="A collage of clothes and shorts&#10;&#10;Description automatically generated">
            <a:extLst>
              <a:ext uri="{FF2B5EF4-FFF2-40B4-BE49-F238E27FC236}">
                <a16:creationId xmlns:a16="http://schemas.microsoft.com/office/drawing/2014/main" id="{1BADDE91-1B42-CAEB-8F66-3B6514F94C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039" y="2274159"/>
            <a:ext cx="7206736" cy="438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582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AB79F-8F0A-556E-4801-1114F04B8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221" y="728702"/>
            <a:ext cx="10077557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dirty="0" err="1"/>
              <a:t>Behaviour</a:t>
            </a:r>
            <a:r>
              <a:rPr lang="en-US" sz="7200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0E266-D273-A9AD-86BD-B4EEFA07F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412461"/>
            <a:ext cx="11244751" cy="4007794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sz="3600" dirty="0"/>
              <a:t>Ready, Respectful , Safe</a:t>
            </a:r>
          </a:p>
          <a:p>
            <a:pPr algn="ctr"/>
            <a:r>
              <a:rPr lang="en-US" sz="3600" dirty="0"/>
              <a:t>Weekly certificates </a:t>
            </a:r>
          </a:p>
          <a:p>
            <a:pPr algn="ctr"/>
            <a:r>
              <a:rPr lang="en-US" sz="3600" dirty="0"/>
              <a:t>Tea party</a:t>
            </a:r>
          </a:p>
          <a:p>
            <a:pPr algn="ctr"/>
            <a:r>
              <a:rPr lang="en-US" sz="3600" dirty="0"/>
              <a:t>House points </a:t>
            </a:r>
          </a:p>
          <a:p>
            <a:pPr algn="ctr"/>
            <a:r>
              <a:rPr lang="en-US" sz="3600" dirty="0"/>
              <a:t>Celebration Assembly – Parents of selected children are invited</a:t>
            </a:r>
          </a:p>
          <a:p>
            <a:pPr algn="ctr"/>
            <a:endParaRPr lang="en-US" sz="3600" dirty="0"/>
          </a:p>
          <a:p>
            <a:pPr algn="ctr"/>
            <a:r>
              <a:rPr lang="en-US" dirty="0"/>
              <a:t>We have noticed some children are flagging particularly in the afternoons. As you know, regular bedtimes are paramount to good concentration and great work! An average 10-year-old needs at least 10 hours sleep a night. </a:t>
            </a:r>
          </a:p>
        </p:txBody>
      </p:sp>
    </p:spTree>
    <p:extLst>
      <p:ext uri="{BB962C8B-B14F-4D97-AF65-F5344CB8AC3E}">
        <p14:creationId xmlns:p14="http://schemas.microsoft.com/office/powerpoint/2010/main" val="126108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AB79F-8F0A-556E-4801-1114F04B8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711" y="379295"/>
            <a:ext cx="10077557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dirty="0"/>
              <a:t>Home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0E266-D273-A9AD-86BD-B4EEFA07F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220" y="1819336"/>
            <a:ext cx="11244751" cy="456927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/>
              <a:t>READING – Please hear your child read every night and sign in the reading record books. </a:t>
            </a:r>
          </a:p>
          <a:p>
            <a:endParaRPr lang="en-GB" sz="2400" dirty="0"/>
          </a:p>
          <a:p>
            <a:r>
              <a:rPr lang="en-GB" sz="2400" dirty="0"/>
              <a:t>HOME LEARNING – Children will be given a homework grid at the start of each half term and they can select what they would like to complete. </a:t>
            </a:r>
          </a:p>
        </p:txBody>
      </p:sp>
    </p:spTree>
    <p:extLst>
      <p:ext uri="{BB962C8B-B14F-4D97-AF65-F5344CB8AC3E}">
        <p14:creationId xmlns:p14="http://schemas.microsoft.com/office/powerpoint/2010/main" val="1259962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AB79F-8F0A-556E-4801-1114F04B8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3525" y="167870"/>
            <a:ext cx="1007755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200" dirty="0"/>
              <a:t>Extra Curricular Clubs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0E266-D273-A9AD-86BD-B4EEFA07F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101" y="1597152"/>
            <a:ext cx="11244751" cy="5157216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en-US" sz="3600" b="1" dirty="0"/>
              <a:t>Monday </a:t>
            </a:r>
          </a:p>
          <a:p>
            <a:pPr algn="ctr"/>
            <a:r>
              <a:rPr lang="en-US" sz="3600" dirty="0"/>
              <a:t>Flag Football </a:t>
            </a:r>
          </a:p>
          <a:p>
            <a:pPr algn="ctr"/>
            <a:r>
              <a:rPr lang="en-US" sz="3600" dirty="0"/>
              <a:t>Baking </a:t>
            </a:r>
          </a:p>
          <a:p>
            <a:pPr algn="ctr"/>
            <a:endParaRPr lang="en-US" sz="3600" dirty="0"/>
          </a:p>
          <a:p>
            <a:pPr algn="ctr"/>
            <a:r>
              <a:rPr lang="en-US" sz="3600" b="1" dirty="0"/>
              <a:t>Thursday</a:t>
            </a:r>
          </a:p>
          <a:p>
            <a:pPr algn="ctr"/>
            <a:r>
              <a:rPr lang="en-US" sz="3600" dirty="0"/>
              <a:t>Netball </a:t>
            </a:r>
          </a:p>
          <a:p>
            <a:pPr algn="ctr"/>
            <a:endParaRPr lang="en-US" sz="3600" dirty="0"/>
          </a:p>
          <a:p>
            <a:pPr algn="ctr"/>
            <a:r>
              <a:rPr lang="en-US" sz="3600" b="1" dirty="0"/>
              <a:t>Friday </a:t>
            </a:r>
          </a:p>
          <a:p>
            <a:pPr algn="ctr"/>
            <a:r>
              <a:rPr lang="en-US" sz="3600" dirty="0"/>
              <a:t>Crafts 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/>
              <a:t>Please make sure children bring their PE kits in a separate bag.</a:t>
            </a:r>
          </a:p>
          <a:p>
            <a:pPr algn="ctr"/>
            <a:r>
              <a:rPr lang="en-US" sz="3600" dirty="0"/>
              <a:t>Charge of £5 for the half term/term for all clubs (to contribute to the cost of resources) </a:t>
            </a:r>
          </a:p>
          <a:p>
            <a:pPr algn="ctr"/>
            <a:endParaRPr lang="en-US" sz="6000" dirty="0"/>
          </a:p>
          <a:p>
            <a:pPr algn="ctr"/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718992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0" name="Rectangle 3078">
            <a:extLst>
              <a:ext uri="{FF2B5EF4-FFF2-40B4-BE49-F238E27FC236}">
                <a16:creationId xmlns:a16="http://schemas.microsoft.com/office/drawing/2014/main" id="{142D98E1-37D2-4470-BF74-845E897954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BAB79F-8F0A-556E-4801-1114F04B8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566" y="287723"/>
            <a:ext cx="5512288" cy="1835608"/>
          </a:xfrm>
        </p:spPr>
        <p:txBody>
          <a:bodyPr anchor="t">
            <a:normAutofit/>
          </a:bodyPr>
          <a:lstStyle/>
          <a:p>
            <a:r>
              <a:rPr lang="en-US" dirty="0"/>
              <a:t>Online Safety  </a:t>
            </a:r>
          </a:p>
        </p:txBody>
      </p:sp>
      <p:grpSp>
        <p:nvGrpSpPr>
          <p:cNvPr id="3101" name="Graphic 78">
            <a:extLst>
              <a:ext uri="{FF2B5EF4-FFF2-40B4-BE49-F238E27FC236}">
                <a16:creationId xmlns:a16="http://schemas.microsoft.com/office/drawing/2014/main" id="{2EDC2578-BDB0-4118-975D-CFCE02823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63724" y="776109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102" name="Graphic 78">
              <a:extLst>
                <a:ext uri="{FF2B5EF4-FFF2-40B4-BE49-F238E27FC236}">
                  <a16:creationId xmlns:a16="http://schemas.microsoft.com/office/drawing/2014/main" id="{FB6536F0-4A9C-46C9-96E9-22CBB33E61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83" name="Graphic 78">
              <a:extLst>
                <a:ext uri="{FF2B5EF4-FFF2-40B4-BE49-F238E27FC236}">
                  <a16:creationId xmlns:a16="http://schemas.microsoft.com/office/drawing/2014/main" id="{DFD6A33A-F889-42D7-ADC2-DD9B88DF0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3103" name="Graphic 78">
                <a:extLst>
                  <a:ext uri="{FF2B5EF4-FFF2-40B4-BE49-F238E27FC236}">
                    <a16:creationId xmlns:a16="http://schemas.microsoft.com/office/drawing/2014/main" id="{C375AFD7-9E86-4D19-B86E-C936D33B0D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04" name="Graphic 78">
                <a:extLst>
                  <a:ext uri="{FF2B5EF4-FFF2-40B4-BE49-F238E27FC236}">
                    <a16:creationId xmlns:a16="http://schemas.microsoft.com/office/drawing/2014/main" id="{4102C78E-31A2-4DB3-8790-415EB0B48A7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05" name="Graphic 78">
                <a:extLst>
                  <a:ext uri="{FF2B5EF4-FFF2-40B4-BE49-F238E27FC236}">
                    <a16:creationId xmlns:a16="http://schemas.microsoft.com/office/drawing/2014/main" id="{4F3E144D-8167-438A-B67F-50F5D9C0C3D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06" name="Graphic 78">
                <a:extLst>
                  <a:ext uri="{FF2B5EF4-FFF2-40B4-BE49-F238E27FC236}">
                    <a16:creationId xmlns:a16="http://schemas.microsoft.com/office/drawing/2014/main" id="{4BE2135F-02C1-449F-B195-232E9AFDD6C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0E266-D273-A9AD-86BD-B4EEFA07F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550" y="991531"/>
            <a:ext cx="4759649" cy="892004"/>
          </a:xfrm>
        </p:spPr>
        <p:txBody>
          <a:bodyPr>
            <a:normAutofit fontScale="92500"/>
          </a:bodyPr>
          <a:lstStyle/>
          <a:p>
            <a:r>
              <a:rPr lang="en-US" sz="3600" dirty="0"/>
              <a:t>SMART Rules in school </a:t>
            </a:r>
          </a:p>
          <a:p>
            <a:endParaRPr lang="en-US" dirty="0"/>
          </a:p>
        </p:txBody>
      </p:sp>
      <p:pic>
        <p:nvPicPr>
          <p:cNvPr id="3074" name="Picture 2" descr="Graphical user interface, diagram&#10;&#10;Description automatically generated">
            <a:extLst>
              <a:ext uri="{FF2B5EF4-FFF2-40B4-BE49-F238E27FC236}">
                <a16:creationId xmlns:a16="http://schemas.microsoft.com/office/drawing/2014/main" id="{61943797-5A92-28D1-5760-97805DC79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63257" y="2077778"/>
            <a:ext cx="7473039" cy="469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07" name="Freeform: Shape 3088">
            <a:extLst>
              <a:ext uri="{FF2B5EF4-FFF2-40B4-BE49-F238E27FC236}">
                <a16:creationId xmlns:a16="http://schemas.microsoft.com/office/drawing/2014/main" id="{E1BEDD21-8CC9-4E04-B8CF-CE59786DF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6006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3108" name="Group 3090">
            <a:extLst>
              <a:ext uri="{FF2B5EF4-FFF2-40B4-BE49-F238E27FC236}">
                <a16:creationId xmlns:a16="http://schemas.microsoft.com/office/drawing/2014/main" id="{A6DA475A-533E-4A16-A83E-0171FFB6D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10732601" y="535113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3109" name="Freeform: Shape 3091">
              <a:extLst>
                <a:ext uri="{FF2B5EF4-FFF2-40B4-BE49-F238E27FC236}">
                  <a16:creationId xmlns:a16="http://schemas.microsoft.com/office/drawing/2014/main" id="{9EB076CD-5E1A-4B4E-8434-EB36C96CD9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110" name="Freeform: Shape 3092">
              <a:extLst>
                <a:ext uri="{FF2B5EF4-FFF2-40B4-BE49-F238E27FC236}">
                  <a16:creationId xmlns:a16="http://schemas.microsoft.com/office/drawing/2014/main" id="{F6EB8026-10C9-4869-9F11-AD4C064F96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111" name="Freeform: Shape 3093">
              <a:extLst>
                <a:ext uri="{FF2B5EF4-FFF2-40B4-BE49-F238E27FC236}">
                  <a16:creationId xmlns:a16="http://schemas.microsoft.com/office/drawing/2014/main" id="{C49D45E4-020D-4F13-BA0F-A5307EA2A3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112" name="Graphic 12">
              <a:extLst>
                <a:ext uri="{FF2B5EF4-FFF2-40B4-BE49-F238E27FC236}">
                  <a16:creationId xmlns:a16="http://schemas.microsoft.com/office/drawing/2014/main" id="{9C88C3FA-F709-4D00-9E6D-882DB1E285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3" name="Graphic 15">
              <a:extLst>
                <a:ext uri="{FF2B5EF4-FFF2-40B4-BE49-F238E27FC236}">
                  <a16:creationId xmlns:a16="http://schemas.microsoft.com/office/drawing/2014/main" id="{7EDA809C-8B77-4778-9050-82BA49976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4" name="Graphic 15">
              <a:extLst>
                <a:ext uri="{FF2B5EF4-FFF2-40B4-BE49-F238E27FC236}">
                  <a16:creationId xmlns:a16="http://schemas.microsoft.com/office/drawing/2014/main" id="{592CBFFA-9E14-4482-8D59-A989BAD45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5" name="Freeform: Shape 3097">
              <a:extLst>
                <a:ext uri="{FF2B5EF4-FFF2-40B4-BE49-F238E27FC236}">
                  <a16:creationId xmlns:a16="http://schemas.microsoft.com/office/drawing/2014/main" id="{D801BD80-BE9E-4AFB-BEF4-435B40BD2E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46944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AB79F-8F0A-556E-4801-1114F04B8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221" y="728702"/>
            <a:ext cx="10077557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dirty="0"/>
              <a:t>Keep in touch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0E266-D273-A9AD-86BD-B4EEFA07F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412461"/>
            <a:ext cx="11244751" cy="4007794"/>
          </a:xfrm>
        </p:spPr>
        <p:txBody>
          <a:bodyPr>
            <a:normAutofit/>
          </a:bodyPr>
          <a:lstStyle/>
          <a:p>
            <a:pPr algn="ctr"/>
            <a:r>
              <a:rPr lang="en-GB" sz="5600" dirty="0"/>
              <a:t>The Year 3 page on the school website will be regularly updated, so please keep having a look at all the exciting things we are doing! </a:t>
            </a:r>
            <a:endParaRPr lang="en-US" sz="5600" dirty="0"/>
          </a:p>
        </p:txBody>
      </p:sp>
    </p:spTree>
    <p:extLst>
      <p:ext uri="{BB962C8B-B14F-4D97-AF65-F5344CB8AC3E}">
        <p14:creationId xmlns:p14="http://schemas.microsoft.com/office/powerpoint/2010/main" val="3223568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AB79F-8F0A-556E-4801-1114F04B8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221" y="728702"/>
            <a:ext cx="10077557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dirty="0"/>
              <a:t>School Facebook Page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0E266-D273-A9AD-86BD-B4EEFA07F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412461"/>
            <a:ext cx="11244751" cy="4007794"/>
          </a:xfrm>
        </p:spPr>
        <p:txBody>
          <a:bodyPr>
            <a:norm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dirty="0"/>
              <a:t>Tools for sharing positive news.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dirty="0"/>
              <a:t>Not for communication/negative comments.</a:t>
            </a:r>
          </a:p>
          <a:p>
            <a:endParaRPr lang="en-US" sz="4400" dirty="0"/>
          </a:p>
          <a:p>
            <a:r>
              <a:rPr lang="en-US" sz="3500" dirty="0"/>
              <a:t>Please complete the online media permission form.</a:t>
            </a:r>
          </a:p>
        </p:txBody>
      </p:sp>
    </p:spTree>
    <p:extLst>
      <p:ext uri="{BB962C8B-B14F-4D97-AF65-F5344CB8AC3E}">
        <p14:creationId xmlns:p14="http://schemas.microsoft.com/office/powerpoint/2010/main" val="10197081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AB79F-8F0A-556E-4801-1114F04B8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221" y="2766218"/>
            <a:ext cx="10077557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Curriculum Expectations </a:t>
            </a:r>
          </a:p>
        </p:txBody>
      </p:sp>
    </p:spTree>
    <p:extLst>
      <p:ext uri="{BB962C8B-B14F-4D97-AF65-F5344CB8AC3E}">
        <p14:creationId xmlns:p14="http://schemas.microsoft.com/office/powerpoint/2010/main" val="35840596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hart with text on it&#10;&#10;Description automatically generated">
            <a:extLst>
              <a:ext uri="{FF2B5EF4-FFF2-40B4-BE49-F238E27FC236}">
                <a16:creationId xmlns:a16="http://schemas.microsoft.com/office/drawing/2014/main" id="{6E67D163-FEB9-B5D3-E807-0B0E7C4CA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732" y="0"/>
            <a:ext cx="10745130" cy="695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9342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3" name="Picture 2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713E2900-84F9-D513-AE10-25BC16270C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3706" y="235181"/>
            <a:ext cx="9490543" cy="662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7871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Freeform: Shape 4102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4105" name="Group 4104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4106" name="Freeform: Shape 4105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107" name="Freeform: Shape 4106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108" name="Freeform: Shape 4107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109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10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11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12" name="Freeform: Shape 4111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114" name="Freeform: Shape 4113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116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4117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18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119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20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21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22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124" name="Rectangle 4123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4098" name="Picture 2" descr="question mark character - ECHA Microbiology">
            <a:extLst>
              <a:ext uri="{FF2B5EF4-FFF2-40B4-BE49-F238E27FC236}">
                <a16:creationId xmlns:a16="http://schemas.microsoft.com/office/drawing/2014/main" id="{0968D7DC-136C-EBEB-BF53-A8FEEFF74F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3" r="-1" b="34553"/>
          <a:stretch/>
        </p:blipFill>
        <p:spPr bwMode="auto">
          <a:xfrm>
            <a:off x="20" y="10"/>
            <a:ext cx="1218893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65C086-3485-1AFC-44C6-303CAA513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5574" y="2213157"/>
            <a:ext cx="9090476" cy="21796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>
                <a:solidFill>
                  <a:srgbClr val="FFFFFF"/>
                </a:solidFill>
              </a:rPr>
              <a:t>Thank you for listening. </a:t>
            </a:r>
            <a:br>
              <a:rPr lang="en-US" sz="5400" dirty="0">
                <a:solidFill>
                  <a:srgbClr val="FFFFFF"/>
                </a:solidFill>
              </a:rPr>
            </a:br>
            <a:r>
              <a:rPr lang="en-US" sz="5400" dirty="0">
                <a:solidFill>
                  <a:srgbClr val="FFFFFF"/>
                </a:solidFill>
              </a:rPr>
              <a:t>Any questions?</a:t>
            </a:r>
          </a:p>
        </p:txBody>
      </p:sp>
      <p:sp>
        <p:nvSpPr>
          <p:cNvPr id="4126" name="Freeform: Shape 4125">
            <a:extLst>
              <a:ext uri="{FF2B5EF4-FFF2-40B4-BE49-F238E27FC236}">
                <a16:creationId xmlns:a16="http://schemas.microsoft.com/office/drawing/2014/main" id="{CF7F2079-504C-499A-A644-58F4DDC76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0491506" y="-615180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128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608356" y="353329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4129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30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131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32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33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34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4136" name="Freeform: Shape 4135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516668"/>
            <a:ext cx="4187283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4138" name="Group 4137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4969850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4139" name="Freeform: Shape 4138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140" name="Freeform: Shape 4139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141" name="Freeform: Shape 4140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142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43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44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45" name="Freeform: Shape 4144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47809781"/>
      </p:ext>
    </p:extLst>
  </p:cSld>
  <p:clrMapOvr>
    <a:masterClrMapping/>
  </p:clrMapOvr>
</p:sld>
</file>

<file path=ppt/theme/theme1.xml><?xml version="1.0" encoding="utf-8"?>
<a:theme xmlns:a="http://schemas.openxmlformats.org/drawingml/2006/main" name="RocaVTI">
  <a:themeElements>
    <a:clrScheme name="AnalogousFromLightSeedLeftStep">
      <a:dk1>
        <a:srgbClr val="000000"/>
      </a:dk1>
      <a:lt1>
        <a:srgbClr val="FFFFFF"/>
      </a:lt1>
      <a:dk2>
        <a:srgbClr val="213A3B"/>
      </a:dk2>
      <a:lt2>
        <a:srgbClr val="E8E5E2"/>
      </a:lt2>
      <a:accent1>
        <a:srgbClr val="81A6C4"/>
      </a:accent1>
      <a:accent2>
        <a:srgbClr val="6EADAF"/>
      </a:accent2>
      <a:accent3>
        <a:srgbClr val="7BAC99"/>
      </a:accent3>
      <a:accent4>
        <a:srgbClr val="6EAF7B"/>
      </a:accent4>
      <a:accent5>
        <a:srgbClr val="86AC7B"/>
      </a:accent5>
      <a:accent6>
        <a:srgbClr val="93AA6B"/>
      </a:accent6>
      <a:hlink>
        <a:srgbClr val="9F795B"/>
      </a:hlink>
      <a:folHlink>
        <a:srgbClr val="7F7F7F"/>
      </a:folHlink>
    </a:clrScheme>
    <a:fontScheme name="Custom 36">
      <a:majorFont>
        <a:latin typeface="Georgia Pro Semibold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caVTI" id="{D79FE1D1-0489-4A69-8531-D0B8CDC31CBE}" vid="{CEBA7FE6-C04B-474E-964F-B022887AD13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2402643-741c-45c1-8143-f612360c506b" xsi:nil="true"/>
    <lcf76f155ced4ddcb4097134ff3c332f xmlns="e01e2121-dc66-403f-9677-356368cd2ab1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999A30B3177043AA89C087F89E22C8" ma:contentTypeVersion="11" ma:contentTypeDescription="Create a new document." ma:contentTypeScope="" ma:versionID="31c1b9f19b40181a096f9a902c7cc997">
  <xsd:schema xmlns:xsd="http://www.w3.org/2001/XMLSchema" xmlns:xs="http://www.w3.org/2001/XMLSchema" xmlns:p="http://schemas.microsoft.com/office/2006/metadata/properties" xmlns:ns2="e01e2121-dc66-403f-9677-356368cd2ab1" xmlns:ns3="82402643-741c-45c1-8143-f612360c506b" targetNamespace="http://schemas.microsoft.com/office/2006/metadata/properties" ma:root="true" ma:fieldsID="1cf280f6ca30e3a47e0e96e1fa5bd81c" ns2:_="" ns3:_="">
    <xsd:import namespace="e01e2121-dc66-403f-9677-356368cd2ab1"/>
    <xsd:import namespace="82402643-741c-45c1-8143-f612360c50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1e2121-dc66-403f-9677-356368cd2a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f0d90e9a-5348-475f-87c0-8a705e0c44f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402643-741c-45c1-8143-f612360c506b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6ee2457e-cbaf-421e-bdcb-01d0e39f7d8d}" ma:internalName="TaxCatchAll" ma:showField="CatchAllData" ma:web="82402643-741c-45c1-8143-f612360c50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69ECB27-0B05-4706-B66B-C301321EAC7D}">
  <ds:schemaRefs>
    <ds:schemaRef ds:uri="http://schemas.microsoft.com/office/2006/metadata/properties"/>
    <ds:schemaRef ds:uri="http://schemas.microsoft.com/office/infopath/2007/PartnerControls"/>
    <ds:schemaRef ds:uri="82402643-741c-45c1-8143-f612360c506b"/>
    <ds:schemaRef ds:uri="e01e2121-dc66-403f-9677-356368cd2ab1"/>
  </ds:schemaRefs>
</ds:datastoreItem>
</file>

<file path=customXml/itemProps2.xml><?xml version="1.0" encoding="utf-8"?>
<ds:datastoreItem xmlns:ds="http://schemas.openxmlformats.org/officeDocument/2006/customXml" ds:itemID="{4CE5014D-9D1F-44BD-B178-478BF5E6DB3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9447711-F175-485B-B404-3EB89C44D2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1e2121-dc66-403f-9677-356368cd2ab1"/>
    <ds:schemaRef ds:uri="82402643-741c-45c1-8143-f612360c50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463</Words>
  <Application>Microsoft Macintosh PowerPoint</Application>
  <PresentationFormat>Widescreen</PresentationFormat>
  <Paragraphs>58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Avenir Next LT Pro</vt:lpstr>
      <vt:lpstr>Avenir Next LT Pro Light</vt:lpstr>
      <vt:lpstr>Calibri</vt:lpstr>
      <vt:lpstr>Georgia Pro Semibold</vt:lpstr>
      <vt:lpstr>RocaVTI</vt:lpstr>
      <vt:lpstr>PowerPoint Presentation</vt:lpstr>
      <vt:lpstr>Meet the Staff</vt:lpstr>
      <vt:lpstr>School Day </vt:lpstr>
      <vt:lpstr>What we will be covering weekly </vt:lpstr>
      <vt:lpstr>What we will be covering over the year </vt:lpstr>
      <vt:lpstr>School lunches</vt:lpstr>
      <vt:lpstr>School Uniform </vt:lpstr>
      <vt:lpstr>PowerPoint Presentation</vt:lpstr>
      <vt:lpstr>PowerPoint Presentation</vt:lpstr>
      <vt:lpstr>Behaviour </vt:lpstr>
      <vt:lpstr>Home Learning</vt:lpstr>
      <vt:lpstr>Extra Curricular Clubs </vt:lpstr>
      <vt:lpstr>Online Safety  </vt:lpstr>
      <vt:lpstr>Keep in touch</vt:lpstr>
      <vt:lpstr>School Facebook Page </vt:lpstr>
      <vt:lpstr>Curriculum Expectations </vt:lpstr>
      <vt:lpstr>PowerPoint Presentation</vt:lpstr>
      <vt:lpstr>PowerPoint Presentation</vt:lpstr>
      <vt:lpstr>Thank you for listening.  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CHIU</dc:creator>
  <cp:lastModifiedBy>Stephanie Chiu</cp:lastModifiedBy>
  <cp:revision>52</cp:revision>
  <dcterms:created xsi:type="dcterms:W3CDTF">2022-09-18T14:52:54Z</dcterms:created>
  <dcterms:modified xsi:type="dcterms:W3CDTF">2026-09-06T11:18:59Z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0x010100B9999A30B3177043AA89C087F89E22C8</vt:lpwstr>
  </property>
  <property fmtid="{D5CDD505-2E9C-101B-9397-08002B2CF9AE}" pid="3" name="MediaServiceImageTags">
    <vt:lpwstr/>
  </property>
</Properties>
</file>